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 id="2147483731" r:id="rId2"/>
    <p:sldMasterId id="2147483769" r:id="rId3"/>
  </p:sldMasterIdLst>
  <p:notesMasterIdLst>
    <p:notesMasterId r:id="rId103"/>
  </p:notesMasterIdLst>
  <p:handoutMasterIdLst>
    <p:handoutMasterId r:id="rId104"/>
  </p:handoutMasterIdLst>
  <p:sldIdLst>
    <p:sldId id="613" r:id="rId4"/>
    <p:sldId id="651" r:id="rId5"/>
    <p:sldId id="786" r:id="rId6"/>
    <p:sldId id="653" r:id="rId7"/>
    <p:sldId id="654" r:id="rId8"/>
    <p:sldId id="773" r:id="rId9"/>
    <p:sldId id="749" r:id="rId10"/>
    <p:sldId id="799" r:id="rId11"/>
    <p:sldId id="750" r:id="rId12"/>
    <p:sldId id="751" r:id="rId13"/>
    <p:sldId id="811" r:id="rId14"/>
    <p:sldId id="803" r:id="rId15"/>
    <p:sldId id="657" r:id="rId16"/>
    <p:sldId id="658" r:id="rId17"/>
    <p:sldId id="659" r:id="rId18"/>
    <p:sldId id="660" r:id="rId19"/>
    <p:sldId id="661" r:id="rId20"/>
    <p:sldId id="662" r:id="rId21"/>
    <p:sldId id="663" r:id="rId22"/>
    <p:sldId id="664" r:id="rId23"/>
    <p:sldId id="665" r:id="rId24"/>
    <p:sldId id="666" r:id="rId25"/>
    <p:sldId id="667" r:id="rId26"/>
    <p:sldId id="668" r:id="rId27"/>
    <p:sldId id="805" r:id="rId28"/>
    <p:sldId id="806" r:id="rId29"/>
    <p:sldId id="671" r:id="rId30"/>
    <p:sldId id="672" r:id="rId31"/>
    <p:sldId id="673" r:id="rId32"/>
    <p:sldId id="674" r:id="rId33"/>
    <p:sldId id="675" r:id="rId34"/>
    <p:sldId id="807" r:id="rId35"/>
    <p:sldId id="793" r:id="rId36"/>
    <p:sldId id="794" r:id="rId37"/>
    <p:sldId id="795" r:id="rId38"/>
    <p:sldId id="740" r:id="rId39"/>
    <p:sldId id="741" r:id="rId40"/>
    <p:sldId id="677" r:id="rId41"/>
    <p:sldId id="678" r:id="rId42"/>
    <p:sldId id="774" r:id="rId43"/>
    <p:sldId id="679" r:id="rId44"/>
    <p:sldId id="742" r:id="rId45"/>
    <p:sldId id="680" r:id="rId46"/>
    <p:sldId id="743" r:id="rId47"/>
    <p:sldId id="808" r:id="rId48"/>
    <p:sldId id="682" r:id="rId49"/>
    <p:sldId id="810" r:id="rId50"/>
    <p:sldId id="683" r:id="rId51"/>
    <p:sldId id="684" r:id="rId52"/>
    <p:sldId id="685" r:id="rId53"/>
    <p:sldId id="775" r:id="rId54"/>
    <p:sldId id="686" r:id="rId55"/>
    <p:sldId id="776" r:id="rId56"/>
    <p:sldId id="687" r:id="rId57"/>
    <p:sldId id="688" r:id="rId58"/>
    <p:sldId id="689" r:id="rId59"/>
    <p:sldId id="690" r:id="rId60"/>
    <p:sldId id="691" r:id="rId61"/>
    <p:sldId id="777" r:id="rId62"/>
    <p:sldId id="692" r:id="rId63"/>
    <p:sldId id="693" r:id="rId64"/>
    <p:sldId id="694" r:id="rId65"/>
    <p:sldId id="800" r:id="rId66"/>
    <p:sldId id="757" r:id="rId67"/>
    <p:sldId id="758" r:id="rId68"/>
    <p:sldId id="732" r:id="rId69"/>
    <p:sldId id="746" r:id="rId70"/>
    <p:sldId id="812" r:id="rId71"/>
    <p:sldId id="813" r:id="rId72"/>
    <p:sldId id="759" r:id="rId73"/>
    <p:sldId id="761" r:id="rId74"/>
    <p:sldId id="762" r:id="rId75"/>
    <p:sldId id="763" r:id="rId76"/>
    <p:sldId id="770" r:id="rId77"/>
    <p:sldId id="772" r:id="rId78"/>
    <p:sldId id="801" r:id="rId79"/>
    <p:sldId id="707" r:id="rId80"/>
    <p:sldId id="708" r:id="rId81"/>
    <p:sldId id="727" r:id="rId82"/>
    <p:sldId id="725" r:id="rId83"/>
    <p:sldId id="796" r:id="rId84"/>
    <p:sldId id="797" r:id="rId85"/>
    <p:sldId id="798" r:id="rId86"/>
    <p:sldId id="802" r:id="rId87"/>
    <p:sldId id="792" r:id="rId88"/>
    <p:sldId id="754" r:id="rId89"/>
    <p:sldId id="755" r:id="rId90"/>
    <p:sldId id="696" r:id="rId91"/>
    <p:sldId id="697" r:id="rId92"/>
    <p:sldId id="698" r:id="rId93"/>
    <p:sldId id="699" r:id="rId94"/>
    <p:sldId id="700" r:id="rId95"/>
    <p:sldId id="701" r:id="rId96"/>
    <p:sldId id="782" r:id="rId97"/>
    <p:sldId id="783" r:id="rId98"/>
    <p:sldId id="784" r:id="rId99"/>
    <p:sldId id="702" r:id="rId100"/>
    <p:sldId id="703" r:id="rId101"/>
    <p:sldId id="611" r:id="rId10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extLst>
      <p:ext uri="{19B8F6BF-5375-455C-9EA6-DF929625EA0E}">
        <p15:presenceInfo xmlns:p15="http://schemas.microsoft.com/office/powerpoint/2012/main" userId="ADMIN" providerId="None"/>
      </p:ext>
    </p:extLst>
  </p:cmAuthor>
  <p:cmAuthor id="2" name="abcd" initials="a" lastIdx="1" clrIdx="1">
    <p:extLst>
      <p:ext uri="{19B8F6BF-5375-455C-9EA6-DF929625EA0E}">
        <p15:presenceInfo xmlns:p15="http://schemas.microsoft.com/office/powerpoint/2012/main" userId="abc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7D"/>
    <a:srgbClr val="002060"/>
    <a:srgbClr val="CFD5EA"/>
    <a:srgbClr val="E9EBF5"/>
    <a:srgbClr val="FFFFFF"/>
    <a:srgbClr val="F1F1F1"/>
    <a:srgbClr val="767171"/>
    <a:srgbClr val="F2F2F2"/>
    <a:srgbClr val="E7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34" autoAdjust="0"/>
    <p:restoredTop sz="88276" autoAdjust="0"/>
  </p:normalViewPr>
  <p:slideViewPr>
    <p:cSldViewPr>
      <p:cViewPr varScale="1">
        <p:scale>
          <a:sx n="67" d="100"/>
          <a:sy n="67" d="100"/>
        </p:scale>
        <p:origin x="366" y="60"/>
      </p:cViewPr>
      <p:guideLst>
        <p:guide pos="3840"/>
        <p:guide orient="horz" pos="2160"/>
      </p:guideLst>
    </p:cSldViewPr>
  </p:slideViewPr>
  <p:notesTextViewPr>
    <p:cViewPr>
      <p:scale>
        <a:sx n="1" d="1"/>
        <a:sy n="1" d="1"/>
      </p:scale>
      <p:origin x="0" y="0"/>
    </p:cViewPr>
  </p:notesTextViewPr>
  <p:notesViewPr>
    <p:cSldViewPr>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CCB6E-2D9A-6947-AF53-C97CFA5E0E3E}" type="doc">
      <dgm:prSet loTypeId="urn:microsoft.com/office/officeart/2005/8/layout/chevron1" loCatId="" qsTypeId="urn:microsoft.com/office/officeart/2005/8/quickstyle/simple4" qsCatId="simple" csTypeId="urn:microsoft.com/office/officeart/2005/8/colors/colorful5" csCatId="colorful" phldr="1"/>
      <dgm:spPr/>
    </dgm:pt>
    <dgm:pt modelId="{0A57B572-9956-0A4C-932F-315B93551285}">
      <dgm:prSet phldrT="[文本]" custT="1"/>
      <dgm:spPr/>
      <dgm:t>
        <a:bodyPr/>
        <a:lstStyle/>
        <a:p>
          <a:r>
            <a:rPr lang="en-US" altLang="zh-CN" sz="1800" dirty="0">
              <a:latin typeface="Arial" panose="020B0604020202020204" pitchFamily="34" charset="0"/>
              <a:cs typeface="Arial" panose="020B0604020202020204" pitchFamily="34" charset="0"/>
            </a:rPr>
            <a:t>Daily 1</a:t>
          </a:r>
          <a:endParaRPr lang="zh-CN" altLang="en-US" sz="1800" dirty="0">
            <a:latin typeface="Arial" panose="020B0604020202020204" pitchFamily="34" charset="0"/>
            <a:cs typeface="Arial" panose="020B0604020202020204" pitchFamily="34" charset="0"/>
          </a:endParaRPr>
        </a:p>
      </dgm:t>
    </dgm:pt>
    <dgm:pt modelId="{F1DC3A5A-150A-4248-B87A-A227C77C1232}" type="parTrans" cxnId="{614D856C-9CC3-3E47-8082-0564D44DB9B8}">
      <dgm:prSet/>
      <dgm:spPr/>
      <dgm:t>
        <a:bodyPr/>
        <a:lstStyle/>
        <a:p>
          <a:endParaRPr lang="zh-CN" altLang="en-US"/>
        </a:p>
      </dgm:t>
    </dgm:pt>
    <dgm:pt modelId="{B89D4079-9A62-5547-8627-5E62D221A144}" type="sibTrans" cxnId="{614D856C-9CC3-3E47-8082-0564D44DB9B8}">
      <dgm:prSet/>
      <dgm:spPr/>
      <dgm:t>
        <a:bodyPr/>
        <a:lstStyle/>
        <a:p>
          <a:endParaRPr lang="zh-CN" altLang="en-US"/>
        </a:p>
      </dgm:t>
    </dgm:pt>
    <dgm:pt modelId="{D339672B-C590-BD4E-94AD-1C885CC6FAE7}">
      <dgm:prSet phldrT="[文本]" custT="1"/>
      <dgm:spPr>
        <a:solidFill>
          <a:srgbClr val="00307D"/>
        </a:solidFill>
      </dgm:spPr>
      <dgm:t>
        <a:bodyPr/>
        <a:lstStyle/>
        <a:p>
          <a:r>
            <a:rPr lang="en-US" altLang="en-US" sz="1800" dirty="0">
              <a:latin typeface="Arial" panose="020B0604020202020204" pitchFamily="34" charset="0"/>
              <a:cs typeface="Arial" panose="020B0604020202020204" pitchFamily="34" charset="0"/>
            </a:rPr>
            <a:t>New Year shopping season</a:t>
          </a:r>
          <a:endParaRPr lang="zh-CN" altLang="en-US" sz="1800" dirty="0">
            <a:latin typeface="Arial" panose="020B0604020202020204" pitchFamily="34" charset="0"/>
            <a:cs typeface="Arial" panose="020B0604020202020204" pitchFamily="34" charset="0"/>
          </a:endParaRPr>
        </a:p>
      </dgm:t>
    </dgm:pt>
    <dgm:pt modelId="{37FD040E-F479-FC4B-8A10-09552CB7DB4B}" type="parTrans" cxnId="{6084D347-881B-3B4D-AF7C-0FCD79052081}">
      <dgm:prSet/>
      <dgm:spPr/>
      <dgm:t>
        <a:bodyPr/>
        <a:lstStyle/>
        <a:p>
          <a:endParaRPr lang="zh-CN" altLang="en-US"/>
        </a:p>
      </dgm:t>
    </dgm:pt>
    <dgm:pt modelId="{1743D52D-0F69-2B45-98D7-562A03C2C7C7}" type="sibTrans" cxnId="{6084D347-881B-3B4D-AF7C-0FCD79052081}">
      <dgm:prSet/>
      <dgm:spPr/>
      <dgm:t>
        <a:bodyPr/>
        <a:lstStyle/>
        <a:p>
          <a:endParaRPr lang="zh-CN" altLang="en-US"/>
        </a:p>
      </dgm:t>
    </dgm:pt>
    <dgm:pt modelId="{1D9CF88B-6EA1-104C-A46E-A6A761B8EF10}">
      <dgm:prSet phldrT="[文本]" custT="1"/>
      <dgm:spPr>
        <a:solidFill>
          <a:srgbClr val="0070C0"/>
        </a:solidFill>
      </dgm:spPr>
      <dgm:t>
        <a:bodyPr/>
        <a:lstStyle/>
        <a:p>
          <a:r>
            <a:rPr lang="en-US" altLang="en-US" sz="1800" dirty="0">
              <a:latin typeface="Arial" panose="020B0604020202020204" pitchFamily="34" charset="0"/>
              <a:cs typeface="Arial" panose="020B0604020202020204" pitchFamily="34" charset="0"/>
            </a:rPr>
            <a:t>Double 11 shopping season</a:t>
          </a:r>
          <a:endParaRPr lang="zh-CN" altLang="en-US" sz="1800" dirty="0">
            <a:latin typeface="Arial" panose="020B0604020202020204" pitchFamily="34" charset="0"/>
            <a:cs typeface="Arial" panose="020B0604020202020204" pitchFamily="34" charset="0"/>
          </a:endParaRPr>
        </a:p>
      </dgm:t>
    </dgm:pt>
    <dgm:pt modelId="{864349AC-E61D-1345-A98E-E61FA5C037B1}" type="parTrans" cxnId="{3842846F-800C-A84C-8C24-0DB27CB74BCB}">
      <dgm:prSet/>
      <dgm:spPr/>
      <dgm:t>
        <a:bodyPr/>
        <a:lstStyle/>
        <a:p>
          <a:endParaRPr lang="zh-CN" altLang="en-US"/>
        </a:p>
      </dgm:t>
    </dgm:pt>
    <dgm:pt modelId="{3EB5E00D-BCE1-D24C-B1E7-280FBA6BB479}" type="sibTrans" cxnId="{3842846F-800C-A84C-8C24-0DB27CB74BCB}">
      <dgm:prSet/>
      <dgm:spPr/>
      <dgm:t>
        <a:bodyPr/>
        <a:lstStyle/>
        <a:p>
          <a:endParaRPr lang="zh-CN" altLang="en-US"/>
        </a:p>
      </dgm:t>
    </dgm:pt>
    <dgm:pt modelId="{748F769C-D02C-BB48-9CC7-F43D95B866BC}" type="pres">
      <dgm:prSet presAssocID="{015CCB6E-2D9A-6947-AF53-C97CFA5E0E3E}" presName="Name0" presStyleCnt="0">
        <dgm:presLayoutVars>
          <dgm:dir/>
          <dgm:animLvl val="lvl"/>
          <dgm:resizeHandles val="exact"/>
        </dgm:presLayoutVars>
      </dgm:prSet>
      <dgm:spPr/>
    </dgm:pt>
    <dgm:pt modelId="{D2B8F486-925D-564B-9708-7D0247AE94D5}" type="pres">
      <dgm:prSet presAssocID="{0A57B572-9956-0A4C-932F-315B93551285}" presName="parTxOnly" presStyleLbl="node1" presStyleIdx="0" presStyleCnt="3">
        <dgm:presLayoutVars>
          <dgm:chMax val="0"/>
          <dgm:chPref val="0"/>
          <dgm:bulletEnabled val="1"/>
        </dgm:presLayoutVars>
      </dgm:prSet>
      <dgm:spPr/>
      <dgm:t>
        <a:bodyPr/>
        <a:lstStyle/>
        <a:p>
          <a:endParaRPr lang="zh-CN" altLang="en-US"/>
        </a:p>
      </dgm:t>
    </dgm:pt>
    <dgm:pt modelId="{1799BEB7-0484-4F48-8886-FB9A88911052}" type="pres">
      <dgm:prSet presAssocID="{B89D4079-9A62-5547-8627-5E62D221A144}" presName="parTxOnlySpace" presStyleCnt="0"/>
      <dgm:spPr/>
    </dgm:pt>
    <dgm:pt modelId="{A21D3438-2478-A64E-88BC-06ED3392A4CC}" type="pres">
      <dgm:prSet presAssocID="{D339672B-C590-BD4E-94AD-1C885CC6FAE7}" presName="parTxOnly" presStyleLbl="node1" presStyleIdx="1" presStyleCnt="3" custLinFactX="79828" custLinFactNeighborX="100000" custLinFactNeighborY="6990">
        <dgm:presLayoutVars>
          <dgm:chMax val="0"/>
          <dgm:chPref val="0"/>
          <dgm:bulletEnabled val="1"/>
        </dgm:presLayoutVars>
      </dgm:prSet>
      <dgm:spPr/>
      <dgm:t>
        <a:bodyPr/>
        <a:lstStyle/>
        <a:p>
          <a:endParaRPr lang="zh-CN" altLang="en-US"/>
        </a:p>
      </dgm:t>
    </dgm:pt>
    <dgm:pt modelId="{620D24FA-DCFE-D847-B8E1-5BE84A3FFE66}" type="pres">
      <dgm:prSet presAssocID="{1743D52D-0F69-2B45-98D7-562A03C2C7C7}" presName="parTxOnlySpace" presStyleCnt="0"/>
      <dgm:spPr/>
    </dgm:pt>
    <dgm:pt modelId="{F427D80F-C020-A54C-BBA4-FEBC2234C9B3}" type="pres">
      <dgm:prSet presAssocID="{1D9CF88B-6EA1-104C-A46E-A6A761B8EF10}" presName="parTxOnly" presStyleLbl="node1" presStyleIdx="2" presStyleCnt="3" custLinFactX="-80078" custLinFactNeighborX="-100000" custLinFactNeighborY="11070">
        <dgm:presLayoutVars>
          <dgm:chMax val="0"/>
          <dgm:chPref val="0"/>
          <dgm:bulletEnabled val="1"/>
        </dgm:presLayoutVars>
      </dgm:prSet>
      <dgm:spPr/>
      <dgm:t>
        <a:bodyPr/>
        <a:lstStyle/>
        <a:p>
          <a:endParaRPr lang="zh-CN" altLang="en-US"/>
        </a:p>
      </dgm:t>
    </dgm:pt>
  </dgm:ptLst>
  <dgm:cxnLst>
    <dgm:cxn modelId="{6084D347-881B-3B4D-AF7C-0FCD79052081}" srcId="{015CCB6E-2D9A-6947-AF53-C97CFA5E0E3E}" destId="{D339672B-C590-BD4E-94AD-1C885CC6FAE7}" srcOrd="1" destOrd="0" parTransId="{37FD040E-F479-FC4B-8A10-09552CB7DB4B}" sibTransId="{1743D52D-0F69-2B45-98D7-562A03C2C7C7}"/>
    <dgm:cxn modelId="{3842846F-800C-A84C-8C24-0DB27CB74BCB}" srcId="{015CCB6E-2D9A-6947-AF53-C97CFA5E0E3E}" destId="{1D9CF88B-6EA1-104C-A46E-A6A761B8EF10}" srcOrd="2" destOrd="0" parTransId="{864349AC-E61D-1345-A98E-E61FA5C037B1}" sibTransId="{3EB5E00D-BCE1-D24C-B1E7-280FBA6BB479}"/>
    <dgm:cxn modelId="{9DAB9855-EC15-4DA2-8A8E-2DDA3C74BDD9}" type="presOf" srcId="{1D9CF88B-6EA1-104C-A46E-A6A761B8EF10}" destId="{F427D80F-C020-A54C-BBA4-FEBC2234C9B3}" srcOrd="0" destOrd="0" presId="urn:microsoft.com/office/officeart/2005/8/layout/chevron1"/>
    <dgm:cxn modelId="{614D856C-9CC3-3E47-8082-0564D44DB9B8}" srcId="{015CCB6E-2D9A-6947-AF53-C97CFA5E0E3E}" destId="{0A57B572-9956-0A4C-932F-315B93551285}" srcOrd="0" destOrd="0" parTransId="{F1DC3A5A-150A-4248-B87A-A227C77C1232}" sibTransId="{B89D4079-9A62-5547-8627-5E62D221A144}"/>
    <dgm:cxn modelId="{E006CF50-448C-41E3-8249-52AE7CB75C77}" type="presOf" srcId="{D339672B-C590-BD4E-94AD-1C885CC6FAE7}" destId="{A21D3438-2478-A64E-88BC-06ED3392A4CC}" srcOrd="0" destOrd="0" presId="urn:microsoft.com/office/officeart/2005/8/layout/chevron1"/>
    <dgm:cxn modelId="{8CA3CC18-F211-41FC-8065-1EEDF4A10933}" type="presOf" srcId="{015CCB6E-2D9A-6947-AF53-C97CFA5E0E3E}" destId="{748F769C-D02C-BB48-9CC7-F43D95B866BC}" srcOrd="0" destOrd="0" presId="urn:microsoft.com/office/officeart/2005/8/layout/chevron1"/>
    <dgm:cxn modelId="{A022FEA1-D8B2-4681-B741-831818CB2DF4}" type="presOf" srcId="{0A57B572-9956-0A4C-932F-315B93551285}" destId="{D2B8F486-925D-564B-9708-7D0247AE94D5}" srcOrd="0" destOrd="0" presId="urn:microsoft.com/office/officeart/2005/8/layout/chevron1"/>
    <dgm:cxn modelId="{29A885B1-0EFA-417B-A0F0-0DD7643D35E9}" type="presParOf" srcId="{748F769C-D02C-BB48-9CC7-F43D95B866BC}" destId="{D2B8F486-925D-564B-9708-7D0247AE94D5}" srcOrd="0" destOrd="0" presId="urn:microsoft.com/office/officeart/2005/8/layout/chevron1"/>
    <dgm:cxn modelId="{E09E3621-9A7D-4CC6-A9DC-2612E6C6EABD}" type="presParOf" srcId="{748F769C-D02C-BB48-9CC7-F43D95B866BC}" destId="{1799BEB7-0484-4F48-8886-FB9A88911052}" srcOrd="1" destOrd="0" presId="urn:microsoft.com/office/officeart/2005/8/layout/chevron1"/>
    <dgm:cxn modelId="{58684819-69C9-41CE-A1C0-D7329023B540}" type="presParOf" srcId="{748F769C-D02C-BB48-9CC7-F43D95B866BC}" destId="{A21D3438-2478-A64E-88BC-06ED3392A4CC}" srcOrd="2" destOrd="0" presId="urn:microsoft.com/office/officeart/2005/8/layout/chevron1"/>
    <dgm:cxn modelId="{46F18523-2D19-4940-A348-3DB957402CFA}" type="presParOf" srcId="{748F769C-D02C-BB48-9CC7-F43D95B866BC}" destId="{620D24FA-DCFE-D847-B8E1-5BE84A3FFE66}" srcOrd="3" destOrd="0" presId="urn:microsoft.com/office/officeart/2005/8/layout/chevron1"/>
    <dgm:cxn modelId="{3B27D12D-F6FB-4CA0-B3AB-8C7D2BD25A2D}" type="presParOf" srcId="{748F769C-D02C-BB48-9CC7-F43D95B866BC}" destId="{F427D80F-C020-A54C-BBA4-FEBC2234C9B3}"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8F486-925D-564B-9708-7D0247AE94D5}">
      <dsp:nvSpPr>
        <dsp:cNvPr id="0" name=""/>
        <dsp:cNvSpPr/>
      </dsp:nvSpPr>
      <dsp:spPr>
        <a:xfrm>
          <a:off x="3263" y="0"/>
          <a:ext cx="3976397" cy="362373"/>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altLang="zh-CN" sz="1800" kern="1200" dirty="0">
              <a:latin typeface="Arial" panose="020B0604020202020204" pitchFamily="34" charset="0"/>
              <a:cs typeface="Arial" panose="020B0604020202020204" pitchFamily="34" charset="0"/>
            </a:rPr>
            <a:t>Daily 1</a:t>
          </a:r>
          <a:endParaRPr lang="zh-CN" altLang="en-US" sz="1800" kern="1200" dirty="0">
            <a:latin typeface="Arial" panose="020B0604020202020204" pitchFamily="34" charset="0"/>
            <a:cs typeface="Arial" panose="020B0604020202020204" pitchFamily="34" charset="0"/>
          </a:endParaRPr>
        </a:p>
      </dsp:txBody>
      <dsp:txXfrm>
        <a:off x="184450" y="0"/>
        <a:ext cx="3614024" cy="362373"/>
      </dsp:txXfrm>
    </dsp:sp>
    <dsp:sp modelId="{A21D3438-2478-A64E-88BC-06ED3392A4CC}">
      <dsp:nvSpPr>
        <dsp:cNvPr id="0" name=""/>
        <dsp:cNvSpPr/>
      </dsp:nvSpPr>
      <dsp:spPr>
        <a:xfrm>
          <a:off x="7153939" y="0"/>
          <a:ext cx="3976397" cy="362373"/>
        </a:xfrm>
        <a:prstGeom prst="chevron">
          <a:avLst/>
        </a:prstGeom>
        <a:solidFill>
          <a:srgbClr val="00307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altLang="en-US" sz="1800" kern="1200" dirty="0">
              <a:latin typeface="Arial" panose="020B0604020202020204" pitchFamily="34" charset="0"/>
              <a:cs typeface="Arial" panose="020B0604020202020204" pitchFamily="34" charset="0"/>
            </a:rPr>
            <a:t>New Year shopping season</a:t>
          </a:r>
          <a:endParaRPr lang="zh-CN" altLang="en-US" sz="1800" kern="1200" dirty="0">
            <a:latin typeface="Arial" panose="020B0604020202020204" pitchFamily="34" charset="0"/>
            <a:cs typeface="Arial" panose="020B0604020202020204" pitchFamily="34" charset="0"/>
          </a:endParaRPr>
        </a:p>
      </dsp:txBody>
      <dsp:txXfrm>
        <a:off x="7335126" y="0"/>
        <a:ext cx="3614024" cy="362373"/>
      </dsp:txXfrm>
    </dsp:sp>
    <dsp:sp modelId="{F427D80F-C020-A54C-BBA4-FEBC2234C9B3}">
      <dsp:nvSpPr>
        <dsp:cNvPr id="0" name=""/>
        <dsp:cNvSpPr/>
      </dsp:nvSpPr>
      <dsp:spPr>
        <a:xfrm>
          <a:off x="3578919" y="0"/>
          <a:ext cx="3976397" cy="362373"/>
        </a:xfrm>
        <a:prstGeom prst="chevron">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altLang="en-US" sz="1800" kern="1200" dirty="0">
              <a:latin typeface="Arial" panose="020B0604020202020204" pitchFamily="34" charset="0"/>
              <a:cs typeface="Arial" panose="020B0604020202020204" pitchFamily="34" charset="0"/>
            </a:rPr>
            <a:t>Double 11 shopping season</a:t>
          </a:r>
          <a:endParaRPr lang="zh-CN" altLang="en-US" sz="1800" kern="1200" dirty="0">
            <a:latin typeface="Arial" panose="020B0604020202020204" pitchFamily="34" charset="0"/>
            <a:cs typeface="Arial" panose="020B0604020202020204" pitchFamily="34" charset="0"/>
          </a:endParaRPr>
        </a:p>
      </dsp:txBody>
      <dsp:txXfrm>
        <a:off x="3760106" y="0"/>
        <a:ext cx="3614024" cy="362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A1D0470-3F3A-40E6-AFD6-5A67E9EED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8E5F6271-8229-4093-9521-E9C6E3A147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9A81E4-0D60-467D-A14D-158F54A3C489}" type="datetimeFigureOut">
              <a:rPr lang="en-US" smtClean="0"/>
              <a:t>9/19/2022</a:t>
            </a:fld>
            <a:endParaRPr lang="en-US"/>
          </a:p>
        </p:txBody>
      </p:sp>
      <p:sp>
        <p:nvSpPr>
          <p:cNvPr id="4" name="Footer Placeholder 3">
            <a:extLst>
              <a:ext uri="{FF2B5EF4-FFF2-40B4-BE49-F238E27FC236}">
                <a16:creationId xmlns="" xmlns:a16="http://schemas.microsoft.com/office/drawing/2014/main" id="{D516A195-ED82-4EC8-89F4-1097DD60E0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B4B17271-8BB7-4B8C-88E4-A61EB391D2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532A0-42C6-4DCE-AC45-AE9806DDE69C}" type="slidenum">
              <a:rPr lang="en-US" smtClean="0"/>
              <a:t>‹#›</a:t>
            </a:fld>
            <a:endParaRPr lang="en-US"/>
          </a:p>
        </p:txBody>
      </p:sp>
    </p:spTree>
    <p:extLst>
      <p:ext uri="{BB962C8B-B14F-4D97-AF65-F5344CB8AC3E}">
        <p14:creationId xmlns:p14="http://schemas.microsoft.com/office/powerpoint/2010/main" val="3575842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1291F-1F8C-4583-AA12-BC57C01908A9}" type="datetimeFigureOut">
              <a:rPr lang="zh-CN" altLang="en-US" smtClean="0"/>
              <a:t>2022/9/19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ED78A4-5114-462E-BFD0-97AC85BA4F2B}" type="slidenum">
              <a:rPr lang="zh-CN" altLang="en-US" smtClean="0"/>
              <a:t>‹#›</a:t>
            </a:fld>
            <a:endParaRPr lang="zh-CN" altLang="en-US"/>
          </a:p>
        </p:txBody>
      </p:sp>
    </p:spTree>
    <p:extLst>
      <p:ext uri="{BB962C8B-B14F-4D97-AF65-F5344CB8AC3E}">
        <p14:creationId xmlns:p14="http://schemas.microsoft.com/office/powerpoint/2010/main" val="365016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3</a:t>
            </a:fld>
            <a:endParaRPr lang="zh-CN" altLang="en-US"/>
          </a:p>
        </p:txBody>
      </p:sp>
    </p:spTree>
    <p:extLst>
      <p:ext uri="{BB962C8B-B14F-4D97-AF65-F5344CB8AC3E}">
        <p14:creationId xmlns:p14="http://schemas.microsoft.com/office/powerpoint/2010/main" val="114112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t>13</a:t>
            </a:fld>
            <a:endParaRPr lang="zh-CN" altLang="en-US"/>
          </a:p>
        </p:txBody>
      </p:sp>
    </p:spTree>
    <p:extLst>
      <p:ext uri="{BB962C8B-B14F-4D97-AF65-F5344CB8AC3E}">
        <p14:creationId xmlns:p14="http://schemas.microsoft.com/office/powerpoint/2010/main" val="1591838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4636CA83-727C-43F5-BF17-0F7D9E7D91C7}" type="slidenum">
              <a:rPr lang="zh-CN" altLang="en-US" smtClean="0"/>
              <a:t>16</a:t>
            </a:fld>
            <a:endParaRPr lang="zh-CN" altLang="en-US"/>
          </a:p>
        </p:txBody>
      </p:sp>
    </p:spTree>
    <p:extLst>
      <p:ext uri="{BB962C8B-B14F-4D97-AF65-F5344CB8AC3E}">
        <p14:creationId xmlns:p14="http://schemas.microsoft.com/office/powerpoint/2010/main" val="3862164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6ED78A4-5114-462E-BFD0-97AC85BA4F2B}" type="slidenum">
              <a:rPr lang="zh-CN" altLang="en-US" smtClean="0"/>
              <a:t>17</a:t>
            </a:fld>
            <a:endParaRPr lang="zh-CN" altLang="en-US"/>
          </a:p>
        </p:txBody>
      </p:sp>
    </p:spTree>
    <p:extLst>
      <p:ext uri="{BB962C8B-B14F-4D97-AF65-F5344CB8AC3E}">
        <p14:creationId xmlns:p14="http://schemas.microsoft.com/office/powerpoint/2010/main" val="177279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19</a:t>
            </a:fld>
            <a:endParaRPr lang="zh-CN" altLang="en-US"/>
          </a:p>
        </p:txBody>
      </p:sp>
    </p:spTree>
    <p:extLst>
      <p:ext uri="{BB962C8B-B14F-4D97-AF65-F5344CB8AC3E}">
        <p14:creationId xmlns:p14="http://schemas.microsoft.com/office/powerpoint/2010/main" val="409944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22</a:t>
            </a:fld>
            <a:endParaRPr lang="zh-CN" altLang="en-US"/>
          </a:p>
        </p:txBody>
      </p:sp>
    </p:spTree>
    <p:extLst>
      <p:ext uri="{BB962C8B-B14F-4D97-AF65-F5344CB8AC3E}">
        <p14:creationId xmlns:p14="http://schemas.microsoft.com/office/powerpoint/2010/main" val="141323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23</a:t>
            </a:fld>
            <a:endParaRPr lang="zh-CN" altLang="en-US"/>
          </a:p>
        </p:txBody>
      </p:sp>
    </p:spTree>
    <p:extLst>
      <p:ext uri="{BB962C8B-B14F-4D97-AF65-F5344CB8AC3E}">
        <p14:creationId xmlns:p14="http://schemas.microsoft.com/office/powerpoint/2010/main" val="215713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25</a:t>
            </a:fld>
            <a:endParaRPr lang="zh-CN" altLang="en-US"/>
          </a:p>
        </p:txBody>
      </p:sp>
    </p:spTree>
    <p:extLst>
      <p:ext uri="{BB962C8B-B14F-4D97-AF65-F5344CB8AC3E}">
        <p14:creationId xmlns:p14="http://schemas.microsoft.com/office/powerpoint/2010/main" val="328051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Visualization of virtual network topology, VMs, traffic, user-defined plan, and different colors for threat level classifications.</a:t>
            </a:r>
          </a:p>
        </p:txBody>
      </p:sp>
      <p:sp>
        <p:nvSpPr>
          <p:cNvPr id="4" name="灯片编号占位符 3"/>
          <p:cNvSpPr>
            <a:spLocks noGrp="1"/>
          </p:cNvSpPr>
          <p:nvPr>
            <p:ph type="sldNum" sz="quarter" idx="10"/>
          </p:nvPr>
        </p:nvSpPr>
        <p:spPr/>
        <p:txBody>
          <a:bodyPr/>
          <a:lstStyle/>
          <a:p>
            <a:fld id="{86ED78A4-5114-462E-BFD0-97AC85BA4F2B}" type="slidenum">
              <a:rPr lang="zh-CN" altLang="en-US" smtClean="0"/>
              <a:t>28</a:t>
            </a:fld>
            <a:endParaRPr lang="zh-CN" altLang="en-US"/>
          </a:p>
        </p:txBody>
      </p:sp>
    </p:spTree>
    <p:extLst>
      <p:ext uri="{BB962C8B-B14F-4D97-AF65-F5344CB8AC3E}">
        <p14:creationId xmlns:p14="http://schemas.microsoft.com/office/powerpoint/2010/main" val="353951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30</a:t>
            </a:fld>
            <a:endParaRPr lang="zh-CN" altLang="en-US"/>
          </a:p>
        </p:txBody>
      </p:sp>
    </p:spTree>
    <p:extLst>
      <p:ext uri="{BB962C8B-B14F-4D97-AF65-F5344CB8AC3E}">
        <p14:creationId xmlns:p14="http://schemas.microsoft.com/office/powerpoint/2010/main" val="341673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32</a:t>
            </a:fld>
            <a:endParaRPr lang="zh-CN" altLang="en-US"/>
          </a:p>
        </p:txBody>
      </p:sp>
    </p:spTree>
    <p:extLst>
      <p:ext uri="{BB962C8B-B14F-4D97-AF65-F5344CB8AC3E}">
        <p14:creationId xmlns:p14="http://schemas.microsoft.com/office/powerpoint/2010/main" val="270828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zh-CN" b="1" dirty="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662026D-6532-437F-A60F-87CF97A2EEE3}" type="slidenum">
              <a:rPr lang="zh-CN" altLang="en-US" sz="1200">
                <a:ea typeface="SimSun" pitchFamily="2" charset="-122"/>
              </a:rPr>
              <a:pPr/>
              <a:t>4</a:t>
            </a:fld>
            <a:endParaRPr lang="zh-CN" altLang="en-US" sz="1200">
              <a:ea typeface="SimSun" pitchFamily="2" charset="-122"/>
            </a:endParaRPr>
          </a:p>
        </p:txBody>
      </p:sp>
    </p:spTree>
    <p:extLst>
      <p:ext uri="{BB962C8B-B14F-4D97-AF65-F5344CB8AC3E}">
        <p14:creationId xmlns:p14="http://schemas.microsoft.com/office/powerpoint/2010/main" val="813840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33</a:t>
            </a:fld>
            <a:endParaRPr lang="zh-CN" altLang="en-US"/>
          </a:p>
        </p:txBody>
      </p:sp>
    </p:spTree>
    <p:extLst>
      <p:ext uri="{BB962C8B-B14F-4D97-AF65-F5344CB8AC3E}">
        <p14:creationId xmlns:p14="http://schemas.microsoft.com/office/powerpoint/2010/main" val="2375886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34</a:t>
            </a:fld>
            <a:endParaRPr lang="zh-CN" altLang="en-US"/>
          </a:p>
        </p:txBody>
      </p:sp>
    </p:spTree>
    <p:extLst>
      <p:ext uri="{BB962C8B-B14F-4D97-AF65-F5344CB8AC3E}">
        <p14:creationId xmlns:p14="http://schemas.microsoft.com/office/powerpoint/2010/main" val="3221987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35</a:t>
            </a:fld>
            <a:endParaRPr lang="zh-CN" altLang="en-US"/>
          </a:p>
        </p:txBody>
      </p:sp>
    </p:spTree>
    <p:extLst>
      <p:ext uri="{BB962C8B-B14F-4D97-AF65-F5344CB8AC3E}">
        <p14:creationId xmlns:p14="http://schemas.microsoft.com/office/powerpoint/2010/main" val="3552858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41</a:t>
            </a:fld>
            <a:endParaRPr lang="zh-CN" altLang="en-US"/>
          </a:p>
        </p:txBody>
      </p:sp>
    </p:spTree>
    <p:extLst>
      <p:ext uri="{BB962C8B-B14F-4D97-AF65-F5344CB8AC3E}">
        <p14:creationId xmlns:p14="http://schemas.microsoft.com/office/powerpoint/2010/main" val="783462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If the aggregation affect fails to meet expectations, similar operations can be repeated.</a:t>
            </a:r>
            <a:endParaRPr lang="zh-CN" altLang="en-US" b="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86ED78A4-5114-462E-BFD0-97AC85BA4F2B}" type="slidenum">
              <a:rPr lang="zh-CN" altLang="en-US" smtClean="0"/>
              <a:t>45</a:t>
            </a:fld>
            <a:endParaRPr lang="zh-CN" altLang="en-US"/>
          </a:p>
        </p:txBody>
      </p:sp>
    </p:spTree>
    <p:extLst>
      <p:ext uri="{BB962C8B-B14F-4D97-AF65-F5344CB8AC3E}">
        <p14:creationId xmlns:p14="http://schemas.microsoft.com/office/powerpoint/2010/main" val="2210944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54874C-0099-4377-A1C9-7B158C19DE6B}" type="slidenum">
              <a:rPr lang="es-PE" smtClean="0">
                <a:solidFill>
                  <a:prstClr val="black"/>
                </a:solidFill>
              </a:rPr>
              <a:pPr/>
              <a:t>47</a:t>
            </a:fld>
            <a:endParaRPr lang="es-PE">
              <a:solidFill>
                <a:prstClr val="black"/>
              </a:solidFill>
            </a:endParaRPr>
          </a:p>
        </p:txBody>
      </p:sp>
    </p:spTree>
    <p:extLst>
      <p:ext uri="{BB962C8B-B14F-4D97-AF65-F5344CB8AC3E}">
        <p14:creationId xmlns:p14="http://schemas.microsoft.com/office/powerpoint/2010/main" val="3735782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D78A4-5114-462E-BFD0-97AC85BA4F2B}" type="slidenum">
              <a:rPr lang="zh-CN" altLang="en-US" smtClean="0"/>
              <a:t>48</a:t>
            </a:fld>
            <a:endParaRPr lang="zh-CN" altLang="en-US"/>
          </a:p>
        </p:txBody>
      </p:sp>
    </p:spTree>
    <p:extLst>
      <p:ext uri="{BB962C8B-B14F-4D97-AF65-F5344CB8AC3E}">
        <p14:creationId xmlns:p14="http://schemas.microsoft.com/office/powerpoint/2010/main" val="1475689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4636CA83-727C-43F5-BF17-0F7D9E7D91C7}" type="slidenum">
              <a:rPr lang="zh-CN" altLang="en-US" smtClean="0"/>
              <a:t>49</a:t>
            </a:fld>
            <a:endParaRPr lang="zh-CN" altLang="en-US"/>
          </a:p>
        </p:txBody>
      </p:sp>
    </p:spTree>
    <p:extLst>
      <p:ext uri="{BB962C8B-B14F-4D97-AF65-F5344CB8AC3E}">
        <p14:creationId xmlns:p14="http://schemas.microsoft.com/office/powerpoint/2010/main" val="3738300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51</a:t>
            </a:fld>
            <a:endParaRPr lang="zh-CN" altLang="en-US"/>
          </a:p>
        </p:txBody>
      </p:sp>
    </p:spTree>
    <p:extLst>
      <p:ext uri="{BB962C8B-B14F-4D97-AF65-F5344CB8AC3E}">
        <p14:creationId xmlns:p14="http://schemas.microsoft.com/office/powerpoint/2010/main" val="295574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55</a:t>
            </a:fld>
            <a:endParaRPr lang="zh-CN" altLang="en-US"/>
          </a:p>
        </p:txBody>
      </p:sp>
    </p:spTree>
    <p:extLst>
      <p:ext uri="{BB962C8B-B14F-4D97-AF65-F5344CB8AC3E}">
        <p14:creationId xmlns:p14="http://schemas.microsoft.com/office/powerpoint/2010/main" val="207906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5</a:t>
            </a:fld>
            <a:endParaRPr lang="zh-CN" altLang="en-US"/>
          </a:p>
        </p:txBody>
      </p:sp>
    </p:spTree>
    <p:extLst>
      <p:ext uri="{BB962C8B-B14F-4D97-AF65-F5344CB8AC3E}">
        <p14:creationId xmlns:p14="http://schemas.microsoft.com/office/powerpoint/2010/main" val="354490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57</a:t>
            </a:fld>
            <a:endParaRPr lang="zh-CN" altLang="en-US"/>
          </a:p>
        </p:txBody>
      </p:sp>
    </p:spTree>
    <p:extLst>
      <p:ext uri="{BB962C8B-B14F-4D97-AF65-F5344CB8AC3E}">
        <p14:creationId xmlns:p14="http://schemas.microsoft.com/office/powerpoint/2010/main" val="1527280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kern="1200" dirty="0">
              <a:solidFill>
                <a:srgbClr val="C00000"/>
              </a:solidFill>
              <a:latin typeface="微软雅黑" pitchFamily="34" charset="-122"/>
              <a:ea typeface="微软雅黑" pitchFamily="34" charset="-122"/>
              <a:cs typeface="+mn-cs"/>
            </a:endParaRPr>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60</a:t>
            </a:fld>
            <a:endParaRPr lang="zh-CN" altLang="en-US"/>
          </a:p>
        </p:txBody>
      </p:sp>
    </p:spTree>
    <p:extLst>
      <p:ext uri="{BB962C8B-B14F-4D97-AF65-F5344CB8AC3E}">
        <p14:creationId xmlns:p14="http://schemas.microsoft.com/office/powerpoint/2010/main" val="4091668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61</a:t>
            </a:fld>
            <a:endParaRPr lang="zh-CN" altLang="en-US"/>
          </a:p>
        </p:txBody>
      </p:sp>
    </p:spTree>
    <p:extLst>
      <p:ext uri="{BB962C8B-B14F-4D97-AF65-F5344CB8AC3E}">
        <p14:creationId xmlns:p14="http://schemas.microsoft.com/office/powerpoint/2010/main" val="3100263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636CA83-727C-43F5-BF17-0F7D9E7D91C7}" type="slidenum">
              <a:rPr lang="zh-CN" altLang="en-US" smtClean="0"/>
              <a:t>62</a:t>
            </a:fld>
            <a:endParaRPr lang="zh-CN" altLang="en-US"/>
          </a:p>
        </p:txBody>
      </p:sp>
    </p:spTree>
    <p:extLst>
      <p:ext uri="{BB962C8B-B14F-4D97-AF65-F5344CB8AC3E}">
        <p14:creationId xmlns:p14="http://schemas.microsoft.com/office/powerpoint/2010/main" val="1681992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t>64</a:t>
            </a:fld>
            <a:endParaRPr lang="zh-CN" altLang="en-US"/>
          </a:p>
        </p:txBody>
      </p:sp>
    </p:spTree>
    <p:extLst>
      <p:ext uri="{BB962C8B-B14F-4D97-AF65-F5344CB8AC3E}">
        <p14:creationId xmlns:p14="http://schemas.microsoft.com/office/powerpoint/2010/main" val="279609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89BE3-BB79-4570-90CB-3E3DF27F2B80}"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640888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t>69</a:t>
            </a:fld>
            <a:endParaRPr lang="zh-CN" altLang="en-US"/>
          </a:p>
        </p:txBody>
      </p:sp>
    </p:spTree>
    <p:extLst>
      <p:ext uri="{BB962C8B-B14F-4D97-AF65-F5344CB8AC3E}">
        <p14:creationId xmlns:p14="http://schemas.microsoft.com/office/powerpoint/2010/main" val="2685436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61B527-AAC8-4855-83BC-9F4B54478846}" type="slidenum">
              <a:rPr lang="zh-CN" altLang="en-US" smtClean="0"/>
              <a:pPr/>
              <a:t>70</a:t>
            </a:fld>
            <a:endParaRPr lang="zh-CN" altLang="en-US" dirty="0"/>
          </a:p>
        </p:txBody>
      </p:sp>
    </p:spTree>
    <p:extLst>
      <p:ext uri="{BB962C8B-B14F-4D97-AF65-F5344CB8AC3E}">
        <p14:creationId xmlns:p14="http://schemas.microsoft.com/office/powerpoint/2010/main" val="2461444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61B527-AAC8-4855-83BC-9F4B54478846}" type="slidenum">
              <a:rPr lang="zh-CN" altLang="en-US" smtClean="0"/>
              <a:pPr/>
              <a:t>71</a:t>
            </a:fld>
            <a:endParaRPr lang="zh-CN" altLang="en-US" dirty="0"/>
          </a:p>
        </p:txBody>
      </p:sp>
    </p:spTree>
    <p:extLst>
      <p:ext uri="{BB962C8B-B14F-4D97-AF65-F5344CB8AC3E}">
        <p14:creationId xmlns:p14="http://schemas.microsoft.com/office/powerpoint/2010/main" val="344681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61B527-AAC8-4855-83BC-9F4B54478846}" type="slidenum">
              <a:rPr lang="zh-CN" altLang="en-US" smtClean="0"/>
              <a:pPr/>
              <a:t>72</a:t>
            </a:fld>
            <a:endParaRPr lang="zh-CN" altLang="en-US" dirty="0"/>
          </a:p>
        </p:txBody>
      </p:sp>
    </p:spTree>
    <p:extLst>
      <p:ext uri="{BB962C8B-B14F-4D97-AF65-F5344CB8AC3E}">
        <p14:creationId xmlns:p14="http://schemas.microsoft.com/office/powerpoint/2010/main" val="152216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6361B527-AAC8-4855-83BC-9F4B54478846}" type="slidenum">
              <a:rPr lang="zh-CN" altLang="en-US" smtClean="0"/>
              <a:pPr/>
              <a:t>6</a:t>
            </a:fld>
            <a:endParaRPr lang="zh-CN" altLang="en-US" dirty="0"/>
          </a:p>
        </p:txBody>
      </p:sp>
    </p:spTree>
    <p:extLst>
      <p:ext uri="{BB962C8B-B14F-4D97-AF65-F5344CB8AC3E}">
        <p14:creationId xmlns:p14="http://schemas.microsoft.com/office/powerpoint/2010/main" val="717736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61B527-AAC8-4855-83BC-9F4B54478846}" type="slidenum">
              <a:rPr lang="zh-CN" altLang="en-US" smtClean="0"/>
              <a:pPr/>
              <a:t>73</a:t>
            </a:fld>
            <a:endParaRPr lang="zh-CN" altLang="en-US" dirty="0"/>
          </a:p>
        </p:txBody>
      </p:sp>
    </p:spTree>
    <p:extLst>
      <p:ext uri="{BB962C8B-B14F-4D97-AF65-F5344CB8AC3E}">
        <p14:creationId xmlns:p14="http://schemas.microsoft.com/office/powerpoint/2010/main" val="1790173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t>74</a:t>
            </a:fld>
            <a:endParaRPr lang="zh-CN" altLang="en-US"/>
          </a:p>
        </p:txBody>
      </p:sp>
    </p:spTree>
    <p:extLst>
      <p:ext uri="{BB962C8B-B14F-4D97-AF65-F5344CB8AC3E}">
        <p14:creationId xmlns:p14="http://schemas.microsoft.com/office/powerpoint/2010/main" val="1580287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t>75</a:t>
            </a:fld>
            <a:endParaRPr lang="zh-CN" altLang="en-US"/>
          </a:p>
        </p:txBody>
      </p:sp>
    </p:spTree>
    <p:extLst>
      <p:ext uri="{BB962C8B-B14F-4D97-AF65-F5344CB8AC3E}">
        <p14:creationId xmlns:p14="http://schemas.microsoft.com/office/powerpoint/2010/main" val="1044565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t>82</a:t>
            </a:fld>
            <a:endParaRPr lang="zh-CN" altLang="en-US"/>
          </a:p>
        </p:txBody>
      </p:sp>
    </p:spTree>
    <p:extLst>
      <p:ext uri="{BB962C8B-B14F-4D97-AF65-F5344CB8AC3E}">
        <p14:creationId xmlns:p14="http://schemas.microsoft.com/office/powerpoint/2010/main" val="149619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D78A4-5114-462E-BFD0-97AC85BA4F2B}" type="slidenum">
              <a:rPr lang="zh-CN" altLang="en-US" smtClean="0"/>
              <a:t>83</a:t>
            </a:fld>
            <a:endParaRPr lang="zh-CN" altLang="en-US"/>
          </a:p>
        </p:txBody>
      </p:sp>
    </p:spTree>
    <p:extLst>
      <p:ext uri="{BB962C8B-B14F-4D97-AF65-F5344CB8AC3E}">
        <p14:creationId xmlns:p14="http://schemas.microsoft.com/office/powerpoint/2010/main" val="2436828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86</a:t>
            </a:fld>
            <a:endParaRPr lang="zh-CN" altLang="en-US"/>
          </a:p>
        </p:txBody>
      </p:sp>
    </p:spTree>
    <p:extLst>
      <p:ext uri="{BB962C8B-B14F-4D97-AF65-F5344CB8AC3E}">
        <p14:creationId xmlns:p14="http://schemas.microsoft.com/office/powerpoint/2010/main" val="1927816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93</a:t>
            </a:fld>
            <a:endParaRPr lang="zh-CN" altLang="en-US"/>
          </a:p>
        </p:txBody>
      </p:sp>
    </p:spTree>
    <p:extLst>
      <p:ext uri="{BB962C8B-B14F-4D97-AF65-F5344CB8AC3E}">
        <p14:creationId xmlns:p14="http://schemas.microsoft.com/office/powerpoint/2010/main" val="2497738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98</a:t>
            </a:fld>
            <a:endParaRPr lang="zh-CN" altLang="en-US"/>
          </a:p>
        </p:txBody>
      </p:sp>
    </p:spTree>
    <p:extLst>
      <p:ext uri="{BB962C8B-B14F-4D97-AF65-F5344CB8AC3E}">
        <p14:creationId xmlns:p14="http://schemas.microsoft.com/office/powerpoint/2010/main" val="277458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S PGothic" pitchFamily="34" charset="-128"/>
                <a:cs typeface="宋体" charset="0"/>
              </a:rPr>
              <a:t> </a:t>
            </a:r>
            <a:endParaRPr lang="zh-CN" altLang="zh-CN" sz="1200" kern="1200" dirty="0">
              <a:solidFill>
                <a:schemeClr val="tx1"/>
              </a:solidFill>
              <a:effectLst/>
              <a:latin typeface="+mn-lt"/>
              <a:ea typeface="MS PGothic" pitchFamily="34" charset="-128"/>
              <a:cs typeface="宋体" charset="0"/>
            </a:endParaRPr>
          </a:p>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7</a:t>
            </a:fld>
            <a:endParaRPr lang="zh-CN" altLang="en-US"/>
          </a:p>
        </p:txBody>
      </p:sp>
    </p:spTree>
    <p:extLst>
      <p:ext uri="{BB962C8B-B14F-4D97-AF65-F5344CB8AC3E}">
        <p14:creationId xmlns:p14="http://schemas.microsoft.com/office/powerpoint/2010/main" val="419912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120000"/>
              </a:lnSpc>
            </a:pPr>
            <a:endParaRPr lang="en-US" altLang="zh-CN" dirty="0"/>
          </a:p>
        </p:txBody>
      </p:sp>
      <p:sp>
        <p:nvSpPr>
          <p:cNvPr id="440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403C4429-3619-489C-A416-25E6F1FBD684}" type="slidenum">
              <a:rPr lang="zh-CN" altLang="en-US" sz="1200">
                <a:ea typeface="SimSun" pitchFamily="2" charset="-122"/>
              </a:rPr>
              <a:pPr/>
              <a:t>9</a:t>
            </a:fld>
            <a:endParaRPr lang="zh-CN" altLang="en-US" sz="1200">
              <a:ea typeface="SimSun" pitchFamily="2" charset="-122"/>
            </a:endParaRPr>
          </a:p>
        </p:txBody>
      </p:sp>
    </p:spTree>
    <p:extLst>
      <p:ext uri="{BB962C8B-B14F-4D97-AF65-F5344CB8AC3E}">
        <p14:creationId xmlns:p14="http://schemas.microsoft.com/office/powerpoint/2010/main" val="280817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zh-CN" dirty="0">
              <a:latin typeface="Microsoft YaHei" pitchFamily="34" charset="-122"/>
            </a:endParaRPr>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0D89839-BDA6-403A-AAA9-5970D6F49BFF}" type="slidenum">
              <a:rPr lang="zh-CN" altLang="en-US" sz="1200">
                <a:ea typeface="SimSun" pitchFamily="2" charset="-122"/>
              </a:rPr>
              <a:pPr/>
              <a:t>10</a:t>
            </a:fld>
            <a:endParaRPr lang="zh-CN" altLang="en-US" sz="1200">
              <a:ea typeface="SimSun" pitchFamily="2" charset="-122"/>
            </a:endParaRPr>
          </a:p>
        </p:txBody>
      </p:sp>
    </p:spTree>
    <p:extLst>
      <p:ext uri="{BB962C8B-B14F-4D97-AF65-F5344CB8AC3E}">
        <p14:creationId xmlns:p14="http://schemas.microsoft.com/office/powerpoint/2010/main" val="283888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sz="1200" kern="1200" dirty="0">
                <a:solidFill>
                  <a:schemeClr val="tx1"/>
                </a:solidFill>
                <a:effectLst/>
                <a:latin typeface="+mn-lt"/>
                <a:ea typeface="MS PGothic" pitchFamily="34" charset="-128"/>
                <a:cs typeface="宋体" charset="0"/>
              </a:rPr>
              <a:t>Another important consideration in a cloud environment is that workloads often move. Therefore, it is important that security services move with the workload.</a:t>
            </a:r>
            <a:endParaRPr lang="zh-CN" altLang="zh-CN" sz="1200" kern="1200" dirty="0">
              <a:solidFill>
                <a:schemeClr val="tx1"/>
              </a:solidFill>
              <a:effectLst/>
              <a:latin typeface="+mn-lt"/>
              <a:ea typeface="MS PGothic" pitchFamily="34" charset="-128"/>
              <a:cs typeface="宋体" charset="0"/>
            </a:endParaRPr>
          </a:p>
          <a:p>
            <a:endParaRPr lang="en-US" altLang="zh-CN" sz="1200" kern="1200" dirty="0">
              <a:solidFill>
                <a:schemeClr val="tx1"/>
              </a:solidFill>
              <a:effectLst/>
              <a:latin typeface="+mn-lt"/>
              <a:ea typeface="MS PGothic" pitchFamily="34" charset="-128"/>
              <a:cs typeface="宋体" charset="0"/>
            </a:endParaRPr>
          </a:p>
          <a:p>
            <a:r>
              <a:rPr lang="en-US" altLang="zh-CN" sz="1200" kern="1200" dirty="0">
                <a:solidFill>
                  <a:schemeClr val="tx1"/>
                </a:solidFill>
                <a:effectLst/>
                <a:latin typeface="+mn-lt"/>
                <a:ea typeface="MS PGothic" pitchFamily="34" charset="-128"/>
                <a:cs typeface="宋体" charset="0"/>
              </a:rPr>
              <a:t>Click Slide</a:t>
            </a:r>
            <a:endParaRPr lang="zh-CN" altLang="zh-CN" sz="1200" kern="1200" dirty="0">
              <a:solidFill>
                <a:schemeClr val="tx1"/>
              </a:solidFill>
              <a:effectLst/>
              <a:latin typeface="+mn-lt"/>
              <a:ea typeface="MS PGothic" pitchFamily="34" charset="-128"/>
              <a:cs typeface="宋体" charset="0"/>
            </a:endParaRPr>
          </a:p>
          <a:p>
            <a:endParaRPr lang="en-US" altLang="zh-CN" sz="1200" kern="1200" dirty="0">
              <a:solidFill>
                <a:schemeClr val="tx1"/>
              </a:solidFill>
              <a:effectLst/>
              <a:latin typeface="+mn-lt"/>
              <a:ea typeface="MS PGothic" pitchFamily="34" charset="-128"/>
              <a:cs typeface="宋体" charset="0"/>
            </a:endParaRPr>
          </a:p>
          <a:p>
            <a:r>
              <a:rPr lang="en-US" altLang="zh-CN" sz="1200" kern="1200" dirty="0">
                <a:solidFill>
                  <a:schemeClr val="tx1"/>
                </a:solidFill>
                <a:effectLst/>
                <a:latin typeface="+mn-lt"/>
                <a:ea typeface="MS PGothic" pitchFamily="34" charset="-128"/>
                <a:cs typeface="宋体" charset="0"/>
              </a:rPr>
              <a:t>It is also important that all sessions remain intact. </a:t>
            </a:r>
            <a:r>
              <a:rPr lang="en-US" altLang="zh-CN" sz="1200" kern="1200" dirty="0" err="1">
                <a:solidFill>
                  <a:schemeClr val="tx1"/>
                </a:solidFill>
                <a:effectLst/>
                <a:latin typeface="+mn-lt"/>
                <a:ea typeface="MS PGothic" pitchFamily="34" charset="-128"/>
                <a:cs typeface="宋体" charset="0"/>
              </a:rPr>
              <a:t>Hillstone’s</a:t>
            </a:r>
            <a:r>
              <a:rPr lang="en-US" altLang="zh-CN" sz="1200" kern="1200" dirty="0">
                <a:solidFill>
                  <a:schemeClr val="tx1"/>
                </a:solidFill>
                <a:effectLst/>
                <a:latin typeface="+mn-lt"/>
                <a:ea typeface="MS PGothic" pitchFamily="34" charset="-128"/>
                <a:cs typeface="宋体" charset="0"/>
              </a:rPr>
              <a:t> CloudHive fully supports </a:t>
            </a:r>
            <a:r>
              <a:rPr lang="en-US" altLang="zh-CN" sz="1200" kern="1200" dirty="0" err="1">
                <a:solidFill>
                  <a:schemeClr val="tx1"/>
                </a:solidFill>
                <a:effectLst/>
                <a:latin typeface="+mn-lt"/>
                <a:ea typeface="MS PGothic" pitchFamily="34" charset="-128"/>
                <a:cs typeface="宋体" charset="0"/>
              </a:rPr>
              <a:t>vMotion</a:t>
            </a:r>
            <a:r>
              <a:rPr lang="en-US" altLang="zh-CN" sz="1200" kern="1200" dirty="0">
                <a:solidFill>
                  <a:schemeClr val="tx1"/>
                </a:solidFill>
                <a:effectLst/>
                <a:latin typeface="+mn-lt"/>
                <a:ea typeface="MS PGothic" pitchFamily="34" charset="-128"/>
                <a:cs typeface="宋体" charset="0"/>
              </a:rPr>
              <a:t>. All policies move with the VM and all session states remain intact. </a:t>
            </a:r>
            <a:endParaRPr lang="en-US" altLang="zh-CN"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101F3EC-17BF-4BDD-97D0-5C307CFE9137}" type="slidenum">
              <a:rPr lang="zh-CN" altLang="en-US" sz="1200">
                <a:ea typeface="SimSun" pitchFamily="2" charset="-122"/>
              </a:rPr>
              <a:pPr/>
              <a:t>11</a:t>
            </a:fld>
            <a:endParaRPr lang="zh-CN" altLang="en-US" sz="1200">
              <a:ea typeface="SimSun" pitchFamily="2" charset="-122"/>
            </a:endParaRPr>
          </a:p>
        </p:txBody>
      </p:sp>
    </p:spTree>
    <p:extLst>
      <p:ext uri="{BB962C8B-B14F-4D97-AF65-F5344CB8AC3E}">
        <p14:creationId xmlns:p14="http://schemas.microsoft.com/office/powerpoint/2010/main" val="203743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12</a:t>
            </a:fld>
            <a:endParaRPr lang="zh-CN" altLang="en-US"/>
          </a:p>
        </p:txBody>
      </p:sp>
    </p:spTree>
    <p:extLst>
      <p:ext uri="{BB962C8B-B14F-4D97-AF65-F5344CB8AC3E}">
        <p14:creationId xmlns:p14="http://schemas.microsoft.com/office/powerpoint/2010/main" val="2307942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0.svg"/><Relationship Id="rId3" Type="http://schemas.openxmlformats.org/officeDocument/2006/relationships/image" Target="../media/image3.svg"/><Relationship Id="rId7" Type="http://schemas.openxmlformats.org/officeDocument/2006/relationships/image" Target="../media/image24.sv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6.sv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3.wdp"/><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 Id="rId9" Type="http://schemas.openxmlformats.org/officeDocument/2006/relationships/image" Target="../media/image3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38.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8.svg"/></Relationships>
</file>

<file path=ppt/slideLayouts/_rels/slideLayout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Master" Target="../slideMasters/slideMaster1.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svg"/><Relationship Id="rId11" Type="http://schemas.openxmlformats.org/officeDocument/2006/relationships/image" Target="../media/image26.emf"/><Relationship Id="rId5" Type="http://schemas.openxmlformats.org/officeDocument/2006/relationships/image" Target="../media/image2.png"/><Relationship Id="rId10" Type="http://schemas.openxmlformats.org/officeDocument/2006/relationships/image" Target="../media/image25.emf"/><Relationship Id="rId4" Type="http://schemas.openxmlformats.org/officeDocument/2006/relationships/image" Target="../media/image23.jpg"/><Relationship Id="rId9" Type="http://schemas.openxmlformats.org/officeDocument/2006/relationships/image" Target="../media/image2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8.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34.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34.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4.emf"/><Relationship Id="rId2" Type="http://schemas.openxmlformats.org/officeDocument/2006/relationships/image" Target="../media/image45.jpeg"/><Relationship Id="rId1" Type="http://schemas.openxmlformats.org/officeDocument/2006/relationships/slideMaster" Target="../slideMasters/slideMaster2.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6.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9.png"/><Relationship Id="rId1" Type="http://schemas.openxmlformats.org/officeDocument/2006/relationships/slideMaster" Target="../slideMasters/slideMaster2.xml"/><Relationship Id="rId4" Type="http://schemas.openxmlformats.org/officeDocument/2006/relationships/image" Target="../media/image26.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2.emf"/><Relationship Id="rId2" Type="http://schemas.openxmlformats.org/officeDocument/2006/relationships/image" Target="../media/image53.png"/><Relationship Id="rId1" Type="http://schemas.openxmlformats.org/officeDocument/2006/relationships/slideMaster" Target="../slideMasters/slideMaster3.xml"/><Relationship Id="rId6" Type="http://schemas.openxmlformats.org/officeDocument/2006/relationships/image" Target="../media/image31.emf"/><Relationship Id="rId5" Type="http://schemas.openxmlformats.org/officeDocument/2006/relationships/image" Target="../media/image28.emf"/><Relationship Id="rId4" Type="http://schemas.openxmlformats.org/officeDocument/2006/relationships/image" Target="../media/image30.jpeg"/></Relationships>
</file>

<file path=ppt/slideLayouts/_rels/slideLayout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Master" Target="../slideMasters/slideMaster3.xml"/><Relationship Id="rId5" Type="http://schemas.openxmlformats.org/officeDocument/2006/relationships/image" Target="../media/image31.emf"/><Relationship Id="rId4" Type="http://schemas.openxmlformats.org/officeDocument/2006/relationships/image" Target="../media/image28.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9.png"/><Relationship Id="rId1" Type="http://schemas.openxmlformats.org/officeDocument/2006/relationships/slideMaster" Target="../slideMasters/slideMaster3.xml"/><Relationship Id="rId4" Type="http://schemas.openxmlformats.org/officeDocument/2006/relationships/image" Target="../media/image2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3" Type="http://schemas.microsoft.com/office/2007/relationships/hdphoto" Target="../media/hdphoto3.wdp"/><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2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grpSp>
        <p:nvGrpSpPr>
          <p:cNvPr id="12" name="Graphic 347">
            <a:extLst>
              <a:ext uri="{FF2B5EF4-FFF2-40B4-BE49-F238E27FC236}">
                <a16:creationId xmlns="" xmlns:a16="http://schemas.microsoft.com/office/drawing/2014/main" id="{4931AF4A-0293-4ECA-8E13-8A8C280EAF54}"/>
              </a:ext>
            </a:extLst>
          </p:cNvPr>
          <p:cNvGrpSpPr/>
          <p:nvPr userDrawn="1"/>
        </p:nvGrpSpPr>
        <p:grpSpPr>
          <a:xfrm>
            <a:off x="9666824" y="455805"/>
            <a:ext cx="1951587" cy="522426"/>
            <a:chOff x="9808012" y="455805"/>
            <a:chExt cx="1951587" cy="522426"/>
          </a:xfrm>
          <a:solidFill>
            <a:srgbClr val="FFFFFF"/>
          </a:solidFill>
        </p:grpSpPr>
        <p:sp>
          <p:nvSpPr>
            <p:cNvPr id="13" name="Freeform: Shape 12">
              <a:extLst>
                <a:ext uri="{FF2B5EF4-FFF2-40B4-BE49-F238E27FC236}">
                  <a16:creationId xmlns="" xmlns:a16="http://schemas.microsoft.com/office/drawing/2014/main" id="{77383723-0697-4A30-AE6B-D47660F332F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14" name="Freeform: Shape 13">
              <a:extLst>
                <a:ext uri="{FF2B5EF4-FFF2-40B4-BE49-F238E27FC236}">
                  <a16:creationId xmlns="" xmlns:a16="http://schemas.microsoft.com/office/drawing/2014/main" id="{961C3047-FB13-4AF7-BE7B-1710F10589F6}"/>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15" name="Freeform: Shape 14">
              <a:extLst>
                <a:ext uri="{FF2B5EF4-FFF2-40B4-BE49-F238E27FC236}">
                  <a16:creationId xmlns="" xmlns:a16="http://schemas.microsoft.com/office/drawing/2014/main" id="{EE817D1F-48C9-436E-9BB7-EB1AC7866DC7}"/>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16" name="Freeform: Shape 15">
              <a:extLst>
                <a:ext uri="{FF2B5EF4-FFF2-40B4-BE49-F238E27FC236}">
                  <a16:creationId xmlns="" xmlns:a16="http://schemas.microsoft.com/office/drawing/2014/main" id="{60A5494A-187E-4B64-A2C0-A94C4E6CC73A}"/>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17" name="Freeform: Shape 16">
              <a:extLst>
                <a:ext uri="{FF2B5EF4-FFF2-40B4-BE49-F238E27FC236}">
                  <a16:creationId xmlns="" xmlns:a16="http://schemas.microsoft.com/office/drawing/2014/main" id="{21179613-4968-496E-970C-E210F8312CC9}"/>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18" name="Freeform: Shape 17">
              <a:extLst>
                <a:ext uri="{FF2B5EF4-FFF2-40B4-BE49-F238E27FC236}">
                  <a16:creationId xmlns="" xmlns:a16="http://schemas.microsoft.com/office/drawing/2014/main" id="{B0CA56F3-1516-4313-836A-59689C3D2A8E}"/>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19" name="Freeform: Shape 18">
              <a:extLst>
                <a:ext uri="{FF2B5EF4-FFF2-40B4-BE49-F238E27FC236}">
                  <a16:creationId xmlns="" xmlns:a16="http://schemas.microsoft.com/office/drawing/2014/main" id="{1664E8DB-A322-442E-951C-DEF5FD460F04}"/>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20" name="Freeform: Shape 19">
              <a:extLst>
                <a:ext uri="{FF2B5EF4-FFF2-40B4-BE49-F238E27FC236}">
                  <a16:creationId xmlns="" xmlns:a16="http://schemas.microsoft.com/office/drawing/2014/main" id="{14578A35-9404-461F-8369-5776E34E04B2}"/>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21" name="Freeform: Shape 20">
              <a:extLst>
                <a:ext uri="{FF2B5EF4-FFF2-40B4-BE49-F238E27FC236}">
                  <a16:creationId xmlns="" xmlns:a16="http://schemas.microsoft.com/office/drawing/2014/main" id="{D4555CD7-D403-436B-8CF8-49F1CB9CC673}"/>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22" name="Freeform: Shape 21">
              <a:extLst>
                <a:ext uri="{FF2B5EF4-FFF2-40B4-BE49-F238E27FC236}">
                  <a16:creationId xmlns="" xmlns:a16="http://schemas.microsoft.com/office/drawing/2014/main" id="{B4A77FF4-7CD0-4422-A37F-59D09BE7592C}"/>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3" name="Freeform: Shape 22">
              <a:extLst>
                <a:ext uri="{FF2B5EF4-FFF2-40B4-BE49-F238E27FC236}">
                  <a16:creationId xmlns="" xmlns:a16="http://schemas.microsoft.com/office/drawing/2014/main" id="{18895A94-B552-4F86-B3DA-98188488E8A2}"/>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4" name="Freeform: Shape 23">
              <a:extLst>
                <a:ext uri="{FF2B5EF4-FFF2-40B4-BE49-F238E27FC236}">
                  <a16:creationId xmlns="" xmlns:a16="http://schemas.microsoft.com/office/drawing/2014/main" id="{EA31A5AF-2694-41C3-B0C3-8C6A6F6DDC86}"/>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25" name="Freeform: Shape 24">
              <a:extLst>
                <a:ext uri="{FF2B5EF4-FFF2-40B4-BE49-F238E27FC236}">
                  <a16:creationId xmlns="" xmlns:a16="http://schemas.microsoft.com/office/drawing/2014/main" id="{E62FFC6B-4313-49C0-9C12-5C39B8416514}"/>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26" name="Freeform: Shape 25">
              <a:extLst>
                <a:ext uri="{FF2B5EF4-FFF2-40B4-BE49-F238E27FC236}">
                  <a16:creationId xmlns="" xmlns:a16="http://schemas.microsoft.com/office/drawing/2014/main" id="{0B3E376B-972C-471E-907A-7E675C89A6B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27" name="Freeform: Shape 26">
              <a:extLst>
                <a:ext uri="{FF2B5EF4-FFF2-40B4-BE49-F238E27FC236}">
                  <a16:creationId xmlns="" xmlns:a16="http://schemas.microsoft.com/office/drawing/2014/main" id="{4F48C49C-259B-40C3-ACE8-E34460B44DD5}"/>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28" name="Freeform: Shape 27">
              <a:extLst>
                <a:ext uri="{FF2B5EF4-FFF2-40B4-BE49-F238E27FC236}">
                  <a16:creationId xmlns="" xmlns:a16="http://schemas.microsoft.com/office/drawing/2014/main" id="{F4D18F4C-03E5-4EF0-8390-8CE2B89B5CD3}"/>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9" name="Freeform: Shape 28">
              <a:extLst>
                <a:ext uri="{FF2B5EF4-FFF2-40B4-BE49-F238E27FC236}">
                  <a16:creationId xmlns="" xmlns:a16="http://schemas.microsoft.com/office/drawing/2014/main" id="{037C4118-34A5-415B-9D42-0097F00E75E9}"/>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sp>
        <p:nvSpPr>
          <p:cNvPr id="31" name="Title 1">
            <a:extLst>
              <a:ext uri="{FF2B5EF4-FFF2-40B4-BE49-F238E27FC236}">
                <a16:creationId xmlns="" xmlns:a16="http://schemas.microsoft.com/office/drawing/2014/main" id="{7D9335B6-E6A5-4488-A686-5A15B5AB981B}"/>
              </a:ext>
            </a:extLst>
          </p:cNvPr>
          <p:cNvSpPr>
            <a:spLocks noGrp="1"/>
          </p:cNvSpPr>
          <p:nvPr>
            <p:ph type="title" hasCustomPrompt="1"/>
          </p:nvPr>
        </p:nvSpPr>
        <p:spPr>
          <a:xfrm>
            <a:off x="598950" y="1537422"/>
            <a:ext cx="11017250" cy="972592"/>
          </a:xfrm>
          <a:prstGeom prst="rect">
            <a:avLst/>
          </a:prstGeom>
        </p:spPr>
        <p:txBody>
          <a:bodyPr lIns="0" tIns="0" rIns="0" bIns="0"/>
          <a:lstStyle>
            <a:lvl1pPr>
              <a:defRPr sz="4800" b="1">
                <a:solidFill>
                  <a:schemeClr val="bg1"/>
                </a:solidFill>
              </a:defRPr>
            </a:lvl1pPr>
          </a:lstStyle>
          <a:p>
            <a:r>
              <a:rPr lang="en-US" dirty="0"/>
              <a:t>Title</a:t>
            </a:r>
            <a:endParaRPr lang="es-PE" dirty="0"/>
          </a:p>
        </p:txBody>
      </p:sp>
      <p:sp>
        <p:nvSpPr>
          <p:cNvPr id="32" name="Subtitle 2">
            <a:extLst>
              <a:ext uri="{FF2B5EF4-FFF2-40B4-BE49-F238E27FC236}">
                <a16:creationId xmlns="" xmlns:a16="http://schemas.microsoft.com/office/drawing/2014/main" id="{D850F44B-E2B1-42A3-8A9D-F9B4C9773210}"/>
              </a:ext>
            </a:extLst>
          </p:cNvPr>
          <p:cNvSpPr>
            <a:spLocks noGrp="1"/>
          </p:cNvSpPr>
          <p:nvPr>
            <p:ph type="subTitle" idx="1"/>
          </p:nvPr>
        </p:nvSpPr>
        <p:spPr>
          <a:xfrm>
            <a:off x="587375" y="3133404"/>
            <a:ext cx="11017250" cy="332399"/>
          </a:xfrm>
          <a:prstGeom prst="rect">
            <a:avLst/>
          </a:prstGeom>
        </p:spPr>
        <p:txBody>
          <a:bodyPr lIns="0" tIns="0" rIns="0" bIns="0" anchor="t">
            <a:sp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PE" dirty="0"/>
          </a:p>
        </p:txBody>
      </p:sp>
      <p:sp>
        <p:nvSpPr>
          <p:cNvPr id="38" name="Text Placeholder 2">
            <a:extLst>
              <a:ext uri="{FF2B5EF4-FFF2-40B4-BE49-F238E27FC236}">
                <a16:creationId xmlns="" xmlns:a16="http://schemas.microsoft.com/office/drawing/2014/main" id="{BB1301A2-6247-4F54-87E1-3D20D0AE1031}"/>
              </a:ext>
            </a:extLst>
          </p:cNvPr>
          <p:cNvSpPr>
            <a:spLocks noGrp="1"/>
          </p:cNvSpPr>
          <p:nvPr>
            <p:ph type="body" sz="quarter" idx="10"/>
          </p:nvPr>
        </p:nvSpPr>
        <p:spPr>
          <a:xfrm>
            <a:off x="587375" y="3605515"/>
            <a:ext cx="11017250" cy="331788"/>
          </a:xfrm>
          <a:prstGeom prst="rect">
            <a:avLst/>
          </a:prstGeom>
        </p:spPr>
        <p:txBody>
          <a:bodyPr lIns="0" tIns="0" rIns="0" bIns="0"/>
          <a:lstStyle>
            <a:lvl1pPr>
              <a:defRPr lang="en-US" sz="1800" b="0" kern="1200" baseline="0" dirty="0" smtClean="0">
                <a:solidFill>
                  <a:schemeClr val="bg1"/>
                </a:solidFill>
                <a:latin typeface="Arial" panose="020B0604020202020204" pitchFamily="34" charset="0"/>
                <a:ea typeface="+mn-ea"/>
                <a:cs typeface="+mn-cs"/>
              </a:defRPr>
            </a:lvl1pPr>
            <a:lvl2pPr>
              <a:defRPr lang="en-US" sz="1800" b="0" kern="1200" baseline="0" dirty="0" smtClean="0">
                <a:solidFill>
                  <a:schemeClr val="bg1"/>
                </a:solidFill>
                <a:latin typeface="Arial" panose="020B0604020202020204" pitchFamily="34" charset="0"/>
                <a:ea typeface="+mn-ea"/>
                <a:cs typeface="+mn-cs"/>
              </a:defRPr>
            </a:lvl2pPr>
            <a:lvl3pPr>
              <a:defRPr lang="en-US" sz="1800" b="0" kern="1200" baseline="0" dirty="0" smtClean="0">
                <a:solidFill>
                  <a:schemeClr val="bg1"/>
                </a:solidFill>
                <a:latin typeface="Arial" panose="020B0604020202020204" pitchFamily="34" charset="0"/>
                <a:ea typeface="+mn-ea"/>
                <a:cs typeface="+mn-cs"/>
              </a:defRPr>
            </a:lvl3pPr>
            <a:lvl4pPr>
              <a:defRPr lang="en-US" sz="1800" b="0" kern="1200" baseline="0" dirty="0" smtClean="0">
                <a:solidFill>
                  <a:schemeClr val="bg1"/>
                </a:solidFill>
                <a:latin typeface="Arial" panose="020B0604020202020204" pitchFamily="34" charset="0"/>
                <a:ea typeface="+mn-ea"/>
                <a:cs typeface="+mn-cs"/>
              </a:defRPr>
            </a:lvl4pPr>
            <a:lvl5pPr>
              <a:defRPr lang="en-US" sz="1800" b="0" kern="1200" baseline="0" dirty="0">
                <a:solidFill>
                  <a:schemeClr val="bg1"/>
                </a:solidFill>
                <a:latin typeface="Arial" panose="020B0604020202020204" pitchFamily="34" charset="0"/>
                <a:ea typeface="+mn-ea"/>
                <a:cs typeface="+mn-cs"/>
              </a:defRPr>
            </a:lvl5pPr>
          </a:lstStyle>
          <a:p>
            <a:pPr lvl="0"/>
            <a:r>
              <a:rPr lang="en-US" dirty="0"/>
              <a:t>Click to edit Master text styles</a:t>
            </a:r>
          </a:p>
        </p:txBody>
      </p:sp>
      <p:sp>
        <p:nvSpPr>
          <p:cNvPr id="84" name="Freeform: Shape 83">
            <a:extLst>
              <a:ext uri="{FF2B5EF4-FFF2-40B4-BE49-F238E27FC236}">
                <a16:creationId xmlns="" xmlns:a16="http://schemas.microsoft.com/office/drawing/2014/main" id="{3187A176-B224-4213-88C4-224D83982304}"/>
              </a:ext>
            </a:extLst>
          </p:cNvPr>
          <p:cNvSpPr/>
          <p:nvPr userDrawn="1"/>
        </p:nvSpPr>
        <p:spPr>
          <a:xfrm>
            <a:off x="619647" y="4849883"/>
            <a:ext cx="6440762" cy="1425757"/>
          </a:xfrm>
          <a:custGeom>
            <a:avLst/>
            <a:gdLst>
              <a:gd name="connsiteX0" fmla="*/ 0 w 6440762"/>
              <a:gd name="connsiteY0" fmla="*/ 0 h 1425757"/>
              <a:gd name="connsiteX1" fmla="*/ 6440762 w 6440762"/>
              <a:gd name="connsiteY1" fmla="*/ 0 h 1425757"/>
              <a:gd name="connsiteX2" fmla="*/ 6440762 w 6440762"/>
              <a:gd name="connsiteY2" fmla="*/ 1425758 h 1425757"/>
              <a:gd name="connsiteX3" fmla="*/ 0 w 6440762"/>
              <a:gd name="connsiteY3" fmla="*/ 1425758 h 1425757"/>
            </a:gdLst>
            <a:ahLst/>
            <a:cxnLst>
              <a:cxn ang="0">
                <a:pos x="connsiteX0" y="connsiteY0"/>
              </a:cxn>
              <a:cxn ang="0">
                <a:pos x="connsiteX1" y="connsiteY1"/>
              </a:cxn>
              <a:cxn ang="0">
                <a:pos x="connsiteX2" y="connsiteY2"/>
              </a:cxn>
              <a:cxn ang="0">
                <a:pos x="connsiteX3" y="connsiteY3"/>
              </a:cxn>
            </a:cxnLst>
            <a:rect l="l" t="t" r="r" b="b"/>
            <a:pathLst>
              <a:path w="6440762" h="1425757">
                <a:moveTo>
                  <a:pt x="0" y="0"/>
                </a:moveTo>
                <a:lnTo>
                  <a:pt x="6440762" y="0"/>
                </a:lnTo>
                <a:lnTo>
                  <a:pt x="6440762" y="1425758"/>
                </a:lnTo>
                <a:lnTo>
                  <a:pt x="0" y="1425758"/>
                </a:lnTo>
                <a:close/>
              </a:path>
            </a:pathLst>
          </a:custGeom>
          <a:gradFill flip="none" rotWithShape="1">
            <a:gsLst>
              <a:gs pos="0">
                <a:schemeClr val="tx2"/>
              </a:gs>
              <a:gs pos="100000">
                <a:schemeClr val="tx2">
                  <a:alpha val="0"/>
                </a:schemeClr>
              </a:gs>
            </a:gsLst>
            <a:lin ang="0" scaled="0"/>
            <a:tileRect/>
          </a:gradFill>
          <a:ln w="9875" cap="flat">
            <a:noFill/>
            <a:prstDash val="solid"/>
            <a:miter/>
          </a:ln>
        </p:spPr>
        <p:txBody>
          <a:bodyPr rtlCol="0" anchor="ctr"/>
          <a:lstStyle/>
          <a:p>
            <a:endParaRPr lang="en-US"/>
          </a:p>
        </p:txBody>
      </p:sp>
      <p:sp>
        <p:nvSpPr>
          <p:cNvPr id="85" name="Freeform: Shape 84">
            <a:extLst>
              <a:ext uri="{FF2B5EF4-FFF2-40B4-BE49-F238E27FC236}">
                <a16:creationId xmlns="" xmlns:a16="http://schemas.microsoft.com/office/drawing/2014/main" id="{160F3DEC-34A5-4739-B349-98F8A8482ADA}"/>
              </a:ext>
            </a:extLst>
          </p:cNvPr>
          <p:cNvSpPr/>
          <p:nvPr userDrawn="1"/>
        </p:nvSpPr>
        <p:spPr>
          <a:xfrm>
            <a:off x="587375" y="4848861"/>
            <a:ext cx="29627" cy="1425757"/>
          </a:xfrm>
          <a:custGeom>
            <a:avLst/>
            <a:gdLst>
              <a:gd name="connsiteX0" fmla="*/ 0 w 29627"/>
              <a:gd name="connsiteY0" fmla="*/ 0 h 1425757"/>
              <a:gd name="connsiteX1" fmla="*/ 29628 w 29627"/>
              <a:gd name="connsiteY1" fmla="*/ 0 h 1425757"/>
              <a:gd name="connsiteX2" fmla="*/ 29628 w 29627"/>
              <a:gd name="connsiteY2" fmla="*/ 1425758 h 1425757"/>
              <a:gd name="connsiteX3" fmla="*/ 0 w 29627"/>
              <a:gd name="connsiteY3" fmla="*/ 1425758 h 1425757"/>
            </a:gdLst>
            <a:ahLst/>
            <a:cxnLst>
              <a:cxn ang="0">
                <a:pos x="connsiteX0" y="connsiteY0"/>
              </a:cxn>
              <a:cxn ang="0">
                <a:pos x="connsiteX1" y="connsiteY1"/>
              </a:cxn>
              <a:cxn ang="0">
                <a:pos x="connsiteX2" y="connsiteY2"/>
              </a:cxn>
              <a:cxn ang="0">
                <a:pos x="connsiteX3" y="connsiteY3"/>
              </a:cxn>
            </a:cxnLst>
            <a:rect l="l" t="t" r="r" b="b"/>
            <a:pathLst>
              <a:path w="29627" h="1425757">
                <a:moveTo>
                  <a:pt x="0" y="0"/>
                </a:moveTo>
                <a:lnTo>
                  <a:pt x="29628" y="0"/>
                </a:lnTo>
                <a:lnTo>
                  <a:pt x="29628" y="1425758"/>
                </a:lnTo>
                <a:lnTo>
                  <a:pt x="0" y="1425758"/>
                </a:lnTo>
                <a:close/>
              </a:path>
            </a:pathLst>
          </a:custGeom>
          <a:solidFill>
            <a:srgbClr val="0047AF"/>
          </a:solidFill>
          <a:ln w="9875" cap="flat">
            <a:noFill/>
            <a:prstDash val="solid"/>
            <a:miter/>
          </a:ln>
        </p:spPr>
        <p:txBody>
          <a:bodyPr rtlCol="0" anchor="ctr"/>
          <a:lstStyle/>
          <a:p>
            <a:endParaRPr lang="en-US"/>
          </a:p>
        </p:txBody>
      </p:sp>
      <p:grpSp>
        <p:nvGrpSpPr>
          <p:cNvPr id="34" name="Group 33">
            <a:extLst>
              <a:ext uri="{FF2B5EF4-FFF2-40B4-BE49-F238E27FC236}">
                <a16:creationId xmlns="" xmlns:a16="http://schemas.microsoft.com/office/drawing/2014/main" id="{C8D3A34B-0423-4E00-B251-16996CA9AD6D}"/>
              </a:ext>
            </a:extLst>
          </p:cNvPr>
          <p:cNvGrpSpPr/>
          <p:nvPr userDrawn="1"/>
        </p:nvGrpSpPr>
        <p:grpSpPr>
          <a:xfrm>
            <a:off x="2794958" y="5212089"/>
            <a:ext cx="2919069" cy="699301"/>
            <a:chOff x="2602918" y="5053075"/>
            <a:chExt cx="2919069" cy="699301"/>
          </a:xfrm>
        </p:grpSpPr>
        <p:sp>
          <p:nvSpPr>
            <p:cNvPr id="36" name="TextBox 35">
              <a:extLst>
                <a:ext uri="{FF2B5EF4-FFF2-40B4-BE49-F238E27FC236}">
                  <a16:creationId xmlns="" xmlns:a16="http://schemas.microsoft.com/office/drawing/2014/main" id="{6F28328D-C1B6-429B-84F6-B9C067ACCE46}"/>
                </a:ext>
              </a:extLst>
            </p:cNvPr>
            <p:cNvSpPr txBox="1"/>
            <p:nvPr/>
          </p:nvSpPr>
          <p:spPr>
            <a:xfrm>
              <a:off x="2602918" y="5053075"/>
              <a:ext cx="2919069" cy="403957"/>
            </a:xfrm>
            <a:prstGeom prst="rect">
              <a:avLst/>
            </a:prstGeom>
            <a:noFill/>
          </p:spPr>
          <p:txBody>
            <a:bodyPr wrap="none" lIns="0" tIns="0" rIns="0" bIns="0" rtlCol="0">
              <a:spAutoFit/>
            </a:bodyPr>
            <a:lstStyle/>
            <a:p>
              <a:pPr algn="l"/>
              <a:r>
                <a:rPr lang="en-US" sz="2625" b="1" spc="0" baseline="0" dirty="0" err="1">
                  <a:solidFill>
                    <a:srgbClr val="FFFFFF"/>
                  </a:solidFill>
                  <a:latin typeface="Arial"/>
                  <a:cs typeface="Arial"/>
                  <a:sym typeface="Arial"/>
                  <a:rtl val="0"/>
                </a:rPr>
                <a:t>Reshape.Security</a:t>
              </a:r>
              <a:endParaRPr lang="en-US" sz="2625" b="1" spc="0" baseline="0" dirty="0">
                <a:solidFill>
                  <a:srgbClr val="FFFFFF"/>
                </a:solidFill>
                <a:latin typeface="Arial"/>
                <a:cs typeface="Arial"/>
                <a:sym typeface="Arial"/>
                <a:rtl val="0"/>
              </a:endParaRPr>
            </a:p>
          </p:txBody>
        </p:sp>
        <p:sp>
          <p:nvSpPr>
            <p:cNvPr id="37" name="TextBox 36">
              <a:extLst>
                <a:ext uri="{FF2B5EF4-FFF2-40B4-BE49-F238E27FC236}">
                  <a16:creationId xmlns="" xmlns:a16="http://schemas.microsoft.com/office/drawing/2014/main" id="{9205D858-1384-4950-AAAF-6A6426BC8F93}"/>
                </a:ext>
              </a:extLst>
            </p:cNvPr>
            <p:cNvSpPr txBox="1"/>
            <p:nvPr/>
          </p:nvSpPr>
          <p:spPr>
            <a:xfrm>
              <a:off x="2602918" y="5475377"/>
              <a:ext cx="2898229" cy="276999"/>
            </a:xfrm>
            <a:prstGeom prst="rect">
              <a:avLst/>
            </a:prstGeom>
            <a:noFill/>
          </p:spPr>
          <p:txBody>
            <a:bodyPr wrap="none" lIns="0" tIns="0" rIns="0" bIns="0" rtlCol="0">
              <a:spAutoFit/>
            </a:bodyPr>
            <a:lstStyle/>
            <a:p>
              <a:pPr algn="l"/>
              <a:r>
                <a:rPr lang="en-US" sz="1800" b="1" spc="0" baseline="0" dirty="0">
                  <a:solidFill>
                    <a:srgbClr val="FFFFFF"/>
                  </a:solidFill>
                  <a:latin typeface="Arial"/>
                  <a:cs typeface="Arial"/>
                  <a:sym typeface="Arial"/>
                  <a:rtl val="0"/>
                </a:rPr>
                <a:t>Embrace Cyber Resilience</a:t>
              </a:r>
            </a:p>
          </p:txBody>
        </p:sp>
      </p:grpSp>
      <p:pic>
        <p:nvPicPr>
          <p:cNvPr id="3" name="Graphic 2">
            <a:extLst>
              <a:ext uri="{FF2B5EF4-FFF2-40B4-BE49-F238E27FC236}">
                <a16:creationId xmlns="" xmlns:a16="http://schemas.microsoft.com/office/drawing/2014/main" id="{24C131EC-1029-400B-9BA1-977D68C6952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2300" y="5033639"/>
            <a:ext cx="1385265" cy="1169079"/>
          </a:xfrm>
          <a:prstGeom prst="rect">
            <a:avLst/>
          </a:prstGeom>
        </p:spPr>
      </p:pic>
    </p:spTree>
    <p:extLst>
      <p:ext uri="{BB962C8B-B14F-4D97-AF65-F5344CB8AC3E}">
        <p14:creationId xmlns:p14="http://schemas.microsoft.com/office/powerpoint/2010/main" val="81719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131" name="Oval 130">
            <a:extLst>
              <a:ext uri="{FF2B5EF4-FFF2-40B4-BE49-F238E27FC236}">
                <a16:creationId xmlns="" xmlns:a16="http://schemas.microsoft.com/office/drawing/2014/main" id="{6C87F724-9FC5-4877-AA09-7FB1E7235515}"/>
              </a:ext>
            </a:extLst>
          </p:cNvPr>
          <p:cNvSpPr/>
          <p:nvPr userDrawn="1"/>
        </p:nvSpPr>
        <p:spPr>
          <a:xfrm>
            <a:off x="4784112" y="1981438"/>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 xmlns:a16="http://schemas.microsoft.com/office/drawing/2014/main" id="{2BB7F6A5-B033-4C14-AE38-B4967C489DE0}"/>
              </a:ext>
            </a:extLst>
          </p:cNvPr>
          <p:cNvSpPr/>
          <p:nvPr userDrawn="1"/>
        </p:nvSpPr>
        <p:spPr>
          <a:xfrm>
            <a:off x="4784112" y="5012511"/>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 xmlns:a16="http://schemas.microsoft.com/office/drawing/2014/main" id="{B857A25B-7079-4412-A6E7-E832998207FA}"/>
              </a:ext>
            </a:extLst>
          </p:cNvPr>
          <p:cNvSpPr/>
          <p:nvPr userDrawn="1"/>
        </p:nvSpPr>
        <p:spPr>
          <a:xfrm>
            <a:off x="3920320" y="3496116"/>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 xmlns:a16="http://schemas.microsoft.com/office/drawing/2014/main" id="{0D0789A3-562A-4396-92F0-C5A20C4A9884}"/>
              </a:ext>
            </a:extLst>
          </p:cNvPr>
          <p:cNvSpPr/>
          <p:nvPr userDrawn="1"/>
        </p:nvSpPr>
        <p:spPr>
          <a:xfrm>
            <a:off x="6527005" y="1981438"/>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 xmlns:a16="http://schemas.microsoft.com/office/drawing/2014/main" id="{7ABB4B05-74FC-4655-9711-8243DB932699}"/>
              </a:ext>
            </a:extLst>
          </p:cNvPr>
          <p:cNvSpPr/>
          <p:nvPr userDrawn="1"/>
        </p:nvSpPr>
        <p:spPr>
          <a:xfrm>
            <a:off x="6525688" y="5012511"/>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 xmlns:a16="http://schemas.microsoft.com/office/drawing/2014/main" id="{22F01685-01D0-4F66-9158-2E6B2A450C84}"/>
              </a:ext>
            </a:extLst>
          </p:cNvPr>
          <p:cNvSpPr/>
          <p:nvPr userDrawn="1"/>
        </p:nvSpPr>
        <p:spPr>
          <a:xfrm>
            <a:off x="7376967" y="3496116"/>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userDrawn="1">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userDrawn="1">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28" name="Freeform: Shape 27">
            <a:extLst>
              <a:ext uri="{FF2B5EF4-FFF2-40B4-BE49-F238E27FC236}">
                <a16:creationId xmlns="" xmlns:a16="http://schemas.microsoft.com/office/drawing/2014/main" id="{F787E9F0-8AD2-430E-BD07-AE01EB53B03D}"/>
              </a:ext>
            </a:extLst>
          </p:cNvPr>
          <p:cNvSpPr/>
          <p:nvPr userDrawn="1"/>
        </p:nvSpPr>
        <p:spPr>
          <a:xfrm rot="10800000" flipV="1">
            <a:off x="587375" y="20650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843A2E07-0380-4B55-B5D6-C941DD1B3644}"/>
              </a:ext>
            </a:extLst>
          </p:cNvPr>
          <p:cNvSpPr/>
          <p:nvPr userDrawn="1"/>
        </p:nvSpPr>
        <p:spPr>
          <a:xfrm rot="10800000" flipV="1">
            <a:off x="587375" y="50956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5A8579C2-A389-4120-B16D-7B62C069951E}"/>
              </a:ext>
            </a:extLst>
          </p:cNvPr>
          <p:cNvSpPr/>
          <p:nvPr userDrawn="1"/>
        </p:nvSpPr>
        <p:spPr>
          <a:xfrm rot="10800000" flipV="1">
            <a:off x="587375" y="3580347"/>
            <a:ext cx="3360947" cy="705764"/>
          </a:xfrm>
          <a:custGeom>
            <a:avLst/>
            <a:gdLst>
              <a:gd name="connsiteX0" fmla="*/ 3360947 w 3360947"/>
              <a:gd name="connsiteY0" fmla="*/ 0 h 705764"/>
              <a:gd name="connsiteX1" fmla="*/ 0 w 3360947"/>
              <a:gd name="connsiteY1" fmla="*/ 0 h 705764"/>
              <a:gd name="connsiteX2" fmla="*/ 41647 w 3360947"/>
              <a:gd name="connsiteY2" fmla="*/ 51349 h 705764"/>
              <a:gd name="connsiteX3" fmla="*/ 132188 w 3360947"/>
              <a:gd name="connsiteY3" fmla="*/ 352883 h 705764"/>
              <a:gd name="connsiteX4" fmla="*/ 41647 w 3360947"/>
              <a:gd name="connsiteY4" fmla="*/ 654417 h 705764"/>
              <a:gd name="connsiteX5" fmla="*/ 2 w 3360947"/>
              <a:gd name="connsiteY5" fmla="*/ 705764 h 705764"/>
              <a:gd name="connsiteX6" fmla="*/ 3360947 w 3360947"/>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7" h="705764">
                <a:moveTo>
                  <a:pt x="3360947" y="0"/>
                </a:moveTo>
                <a:lnTo>
                  <a:pt x="0" y="0"/>
                </a:lnTo>
                <a:lnTo>
                  <a:pt x="41647" y="51349"/>
                </a:lnTo>
                <a:cubicBezTo>
                  <a:pt x="98810" y="137424"/>
                  <a:pt x="132188" y="241188"/>
                  <a:pt x="132188" y="352883"/>
                </a:cubicBezTo>
                <a:cubicBezTo>
                  <a:pt x="132188" y="464578"/>
                  <a:pt x="98810" y="568342"/>
                  <a:pt x="41647" y="654417"/>
                </a:cubicBezTo>
                <a:lnTo>
                  <a:pt x="2" y="705764"/>
                </a:lnTo>
                <a:lnTo>
                  <a:pt x="3360947"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0733A61F-8126-4EA1-B433-89D57436B80F}"/>
              </a:ext>
            </a:extLst>
          </p:cNvPr>
          <p:cNvSpPr/>
          <p:nvPr userDrawn="1"/>
        </p:nvSpPr>
        <p:spPr>
          <a:xfrm rot="10800000" flipH="1" flipV="1">
            <a:off x="7368822" y="2065047"/>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2536FB0C-BF42-4DCD-9226-CF03FD7F3ECB}"/>
              </a:ext>
            </a:extLst>
          </p:cNvPr>
          <p:cNvSpPr/>
          <p:nvPr userDrawn="1"/>
        </p:nvSpPr>
        <p:spPr>
          <a:xfrm rot="10800000" flipH="1" flipV="1">
            <a:off x="7368822" y="5095648"/>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5CB6EE8-5014-4739-A5DE-26593DA8C536}"/>
              </a:ext>
            </a:extLst>
          </p:cNvPr>
          <p:cNvSpPr/>
          <p:nvPr userDrawn="1"/>
        </p:nvSpPr>
        <p:spPr>
          <a:xfrm rot="10800000" flipH="1" flipV="1">
            <a:off x="8243681" y="3580347"/>
            <a:ext cx="3360944" cy="705764"/>
          </a:xfrm>
          <a:custGeom>
            <a:avLst/>
            <a:gdLst>
              <a:gd name="connsiteX0" fmla="*/ 0 w 3360944"/>
              <a:gd name="connsiteY0" fmla="*/ 0 h 705764"/>
              <a:gd name="connsiteX1" fmla="*/ 3360944 w 3360944"/>
              <a:gd name="connsiteY1" fmla="*/ 0 h 705764"/>
              <a:gd name="connsiteX2" fmla="*/ 3360944 w 3360944"/>
              <a:gd name="connsiteY2" fmla="*/ 705764 h 705764"/>
              <a:gd name="connsiteX3" fmla="*/ 1 w 3360944"/>
              <a:gd name="connsiteY3" fmla="*/ 705764 h 705764"/>
              <a:gd name="connsiteX4" fmla="*/ 41647 w 3360944"/>
              <a:gd name="connsiteY4" fmla="*/ 654417 h 705764"/>
              <a:gd name="connsiteX5" fmla="*/ 132188 w 3360944"/>
              <a:gd name="connsiteY5" fmla="*/ 352883 h 705764"/>
              <a:gd name="connsiteX6" fmla="*/ 41647 w 3360944"/>
              <a:gd name="connsiteY6" fmla="*/ 51349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4" h="705764">
                <a:moveTo>
                  <a:pt x="0" y="0"/>
                </a:moveTo>
                <a:lnTo>
                  <a:pt x="3360944" y="0"/>
                </a:lnTo>
                <a:lnTo>
                  <a:pt x="3360944" y="705764"/>
                </a:lnTo>
                <a:lnTo>
                  <a:pt x="1" y="705764"/>
                </a:lnTo>
                <a:lnTo>
                  <a:pt x="41647" y="654417"/>
                </a:lnTo>
                <a:cubicBezTo>
                  <a:pt x="98810" y="568342"/>
                  <a:pt x="132188" y="464578"/>
                  <a:pt x="132188" y="352883"/>
                </a:cubicBezTo>
                <a:cubicBezTo>
                  <a:pt x="132188" y="241188"/>
                  <a:pt x="98810" y="137424"/>
                  <a:pt x="41647" y="51349"/>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 xmlns:a16="http://schemas.microsoft.com/office/drawing/2014/main" id="{A57EA933-7CDE-4235-9137-2A3FE5E8D9D3}"/>
              </a:ext>
            </a:extLst>
          </p:cNvPr>
          <p:cNvSpPr/>
          <p:nvPr userDrawn="1"/>
        </p:nvSpPr>
        <p:spPr>
          <a:xfrm>
            <a:off x="4944386" y="2790229"/>
            <a:ext cx="2286000" cy="2286000"/>
          </a:xfrm>
          <a:prstGeom prst="ellipse">
            <a:avLst/>
          </a:prstGeom>
          <a:solidFill>
            <a:schemeClr val="tx2">
              <a:lumMod val="75000"/>
              <a:alpha val="9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 xmlns:a16="http://schemas.microsoft.com/office/drawing/2014/main" id="{87BCABF8-A7DD-47E3-8DE9-2A5DF03ECF74}"/>
              </a:ext>
            </a:extLst>
          </p:cNvPr>
          <p:cNvGrpSpPr/>
          <p:nvPr userDrawn="1"/>
        </p:nvGrpSpPr>
        <p:grpSpPr>
          <a:xfrm>
            <a:off x="4488084" y="2334209"/>
            <a:ext cx="3206404" cy="3198040"/>
            <a:chOff x="4283651" y="1987454"/>
            <a:chExt cx="3615269" cy="3605839"/>
          </a:xfrm>
        </p:grpSpPr>
        <p:sp>
          <p:nvSpPr>
            <p:cNvPr id="64" name="Arc 63">
              <a:extLst>
                <a:ext uri="{FF2B5EF4-FFF2-40B4-BE49-F238E27FC236}">
                  <a16:creationId xmlns="" xmlns:a16="http://schemas.microsoft.com/office/drawing/2014/main" id="{D5D1CF31-4151-4F39-A971-933E92EEE5D0}"/>
                </a:ext>
              </a:extLst>
            </p:cNvPr>
            <p:cNvSpPr/>
            <p:nvPr/>
          </p:nvSpPr>
          <p:spPr bwMode="auto">
            <a:xfrm>
              <a:off x="4283651"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5" name="Arc 64">
              <a:extLst>
                <a:ext uri="{FF2B5EF4-FFF2-40B4-BE49-F238E27FC236}">
                  <a16:creationId xmlns="" xmlns:a16="http://schemas.microsoft.com/office/drawing/2014/main" id="{3FAB8C38-CD9D-48C9-A605-81A0F87D741F}"/>
                </a:ext>
              </a:extLst>
            </p:cNvPr>
            <p:cNvSpPr/>
            <p:nvPr/>
          </p:nvSpPr>
          <p:spPr bwMode="auto">
            <a:xfrm rot="36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6" name="Arc 65">
              <a:extLst>
                <a:ext uri="{FF2B5EF4-FFF2-40B4-BE49-F238E27FC236}">
                  <a16:creationId xmlns="" xmlns:a16="http://schemas.microsoft.com/office/drawing/2014/main" id="{69955EE1-83B9-4DD8-B9B3-264C8BD0CE59}"/>
                </a:ext>
              </a:extLst>
            </p:cNvPr>
            <p:cNvSpPr/>
            <p:nvPr/>
          </p:nvSpPr>
          <p:spPr bwMode="auto">
            <a:xfrm rot="72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7" name="Arc 66">
              <a:extLst>
                <a:ext uri="{FF2B5EF4-FFF2-40B4-BE49-F238E27FC236}">
                  <a16:creationId xmlns="" xmlns:a16="http://schemas.microsoft.com/office/drawing/2014/main" id="{29FF92D4-0791-4E90-83E3-C3162B6CB364}"/>
                </a:ext>
              </a:extLst>
            </p:cNvPr>
            <p:cNvSpPr/>
            <p:nvPr/>
          </p:nvSpPr>
          <p:spPr bwMode="auto">
            <a:xfrm rot="108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8" name="Arc 67">
              <a:extLst>
                <a:ext uri="{FF2B5EF4-FFF2-40B4-BE49-F238E27FC236}">
                  <a16:creationId xmlns="" xmlns:a16="http://schemas.microsoft.com/office/drawing/2014/main" id="{5DEAB797-8470-443C-9B06-544F8E9A3811}"/>
                </a:ext>
              </a:extLst>
            </p:cNvPr>
            <p:cNvSpPr/>
            <p:nvPr/>
          </p:nvSpPr>
          <p:spPr bwMode="auto">
            <a:xfrm rot="144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9" name="Arc 68">
              <a:extLst>
                <a:ext uri="{FF2B5EF4-FFF2-40B4-BE49-F238E27FC236}">
                  <a16:creationId xmlns="" xmlns:a16="http://schemas.microsoft.com/office/drawing/2014/main" id="{F1521EA6-90D8-4385-8E6F-1F9C1C163CF3}"/>
                </a:ext>
              </a:extLst>
            </p:cNvPr>
            <p:cNvSpPr/>
            <p:nvPr/>
          </p:nvSpPr>
          <p:spPr bwMode="auto">
            <a:xfrm rot="180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grpSp>
      <p:sp>
        <p:nvSpPr>
          <p:cNvPr id="113" name="Text Placeholder 73">
            <a:extLst>
              <a:ext uri="{FF2B5EF4-FFF2-40B4-BE49-F238E27FC236}">
                <a16:creationId xmlns="" xmlns:a16="http://schemas.microsoft.com/office/drawing/2014/main" id="{69122990-F317-4471-8D0A-DAD931C0C8FE}"/>
              </a:ext>
            </a:extLst>
          </p:cNvPr>
          <p:cNvSpPr>
            <a:spLocks noGrp="1"/>
          </p:cNvSpPr>
          <p:nvPr userDrawn="1">
            <p:ph type="body" sz="quarter" idx="11"/>
          </p:nvPr>
        </p:nvSpPr>
        <p:spPr>
          <a:xfrm>
            <a:off x="8218958" y="2223022"/>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4" name="Text Placeholder 73">
            <a:extLst>
              <a:ext uri="{FF2B5EF4-FFF2-40B4-BE49-F238E27FC236}">
                <a16:creationId xmlns="" xmlns:a16="http://schemas.microsoft.com/office/drawing/2014/main" id="{D7498D2B-6A15-4E80-B31C-AE32A16E3049}"/>
              </a:ext>
            </a:extLst>
          </p:cNvPr>
          <p:cNvSpPr>
            <a:spLocks noGrp="1"/>
          </p:cNvSpPr>
          <p:nvPr userDrawn="1">
            <p:ph type="body" sz="quarter" idx="12" hasCustomPrompt="1"/>
          </p:nvPr>
        </p:nvSpPr>
        <p:spPr>
          <a:xfrm>
            <a:off x="7692282" y="2223022"/>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01</a:t>
            </a:r>
          </a:p>
        </p:txBody>
      </p:sp>
      <p:sp>
        <p:nvSpPr>
          <p:cNvPr id="115" name="Text Placeholder 73">
            <a:extLst>
              <a:ext uri="{FF2B5EF4-FFF2-40B4-BE49-F238E27FC236}">
                <a16:creationId xmlns="" xmlns:a16="http://schemas.microsoft.com/office/drawing/2014/main" id="{7B62703E-5677-486F-87B4-B001F7114A77}"/>
              </a:ext>
            </a:extLst>
          </p:cNvPr>
          <p:cNvSpPr>
            <a:spLocks noGrp="1"/>
          </p:cNvSpPr>
          <p:nvPr userDrawn="1">
            <p:ph type="body" sz="quarter" idx="13"/>
          </p:nvPr>
        </p:nvSpPr>
        <p:spPr>
          <a:xfrm>
            <a:off x="8218958" y="5253623"/>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6" name="Text Placeholder 73">
            <a:extLst>
              <a:ext uri="{FF2B5EF4-FFF2-40B4-BE49-F238E27FC236}">
                <a16:creationId xmlns="" xmlns:a16="http://schemas.microsoft.com/office/drawing/2014/main" id="{CE4FAFE9-DA16-4DF4-BC63-C9A89CAEEF58}"/>
              </a:ext>
            </a:extLst>
          </p:cNvPr>
          <p:cNvSpPr>
            <a:spLocks noGrp="1"/>
          </p:cNvSpPr>
          <p:nvPr userDrawn="1">
            <p:ph type="body" sz="quarter" idx="14" hasCustomPrompt="1"/>
          </p:nvPr>
        </p:nvSpPr>
        <p:spPr>
          <a:xfrm>
            <a:off x="7692282" y="5253623"/>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a:t>
            </a:r>
          </a:p>
        </p:txBody>
      </p:sp>
      <p:sp>
        <p:nvSpPr>
          <p:cNvPr id="117" name="Text Placeholder 73">
            <a:extLst>
              <a:ext uri="{FF2B5EF4-FFF2-40B4-BE49-F238E27FC236}">
                <a16:creationId xmlns="" xmlns:a16="http://schemas.microsoft.com/office/drawing/2014/main" id="{6A6BA5AC-4CDD-4F43-BCFD-01A992BA987A}"/>
              </a:ext>
            </a:extLst>
          </p:cNvPr>
          <p:cNvSpPr>
            <a:spLocks noGrp="1"/>
          </p:cNvSpPr>
          <p:nvPr userDrawn="1">
            <p:ph type="body" sz="quarter" idx="15"/>
          </p:nvPr>
        </p:nvSpPr>
        <p:spPr>
          <a:xfrm>
            <a:off x="9089892" y="3738321"/>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C8D0EA2B-4324-4CB4-9DC2-53ABBE063FC1}"/>
              </a:ext>
            </a:extLst>
          </p:cNvPr>
          <p:cNvSpPr>
            <a:spLocks noGrp="1"/>
          </p:cNvSpPr>
          <p:nvPr userDrawn="1">
            <p:ph type="body" sz="quarter" idx="16" hasCustomPrompt="1"/>
          </p:nvPr>
        </p:nvSpPr>
        <p:spPr>
          <a:xfrm>
            <a:off x="8563216" y="3738321"/>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a:t>
            </a:r>
          </a:p>
        </p:txBody>
      </p:sp>
      <p:sp>
        <p:nvSpPr>
          <p:cNvPr id="121" name="Text Placeholder 73">
            <a:extLst>
              <a:ext uri="{FF2B5EF4-FFF2-40B4-BE49-F238E27FC236}">
                <a16:creationId xmlns="" xmlns:a16="http://schemas.microsoft.com/office/drawing/2014/main" id="{B049CDD1-E8EC-4C28-9580-DCA79E9D62B4}"/>
              </a:ext>
            </a:extLst>
          </p:cNvPr>
          <p:cNvSpPr>
            <a:spLocks noGrp="1"/>
          </p:cNvSpPr>
          <p:nvPr userDrawn="1">
            <p:ph type="body" sz="quarter" idx="17"/>
          </p:nvPr>
        </p:nvSpPr>
        <p:spPr>
          <a:xfrm>
            <a:off x="1462839" y="2223022"/>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2" name="Text Placeholder 73">
            <a:extLst>
              <a:ext uri="{FF2B5EF4-FFF2-40B4-BE49-F238E27FC236}">
                <a16:creationId xmlns="" xmlns:a16="http://schemas.microsoft.com/office/drawing/2014/main" id="{5006FA14-500F-458C-A7C4-6CE414ABB45B}"/>
              </a:ext>
            </a:extLst>
          </p:cNvPr>
          <p:cNvSpPr>
            <a:spLocks noGrp="1"/>
          </p:cNvSpPr>
          <p:nvPr userDrawn="1">
            <p:ph type="body" sz="quarter" idx="18" hasCustomPrompt="1"/>
          </p:nvPr>
        </p:nvSpPr>
        <p:spPr>
          <a:xfrm>
            <a:off x="4079056" y="2223022"/>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123" name="Text Placeholder 73">
            <a:extLst>
              <a:ext uri="{FF2B5EF4-FFF2-40B4-BE49-F238E27FC236}">
                <a16:creationId xmlns="" xmlns:a16="http://schemas.microsoft.com/office/drawing/2014/main" id="{CA06EC99-E41D-4DBD-A64F-C639B3E43E77}"/>
              </a:ext>
            </a:extLst>
          </p:cNvPr>
          <p:cNvSpPr>
            <a:spLocks noGrp="1"/>
          </p:cNvSpPr>
          <p:nvPr userDrawn="1">
            <p:ph type="body" sz="quarter" idx="19"/>
          </p:nvPr>
        </p:nvSpPr>
        <p:spPr>
          <a:xfrm>
            <a:off x="1462839" y="5253623"/>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4" name="Text Placeholder 73">
            <a:extLst>
              <a:ext uri="{FF2B5EF4-FFF2-40B4-BE49-F238E27FC236}">
                <a16:creationId xmlns="" xmlns:a16="http://schemas.microsoft.com/office/drawing/2014/main" id="{6AE7A230-9049-4850-80BE-E2342BA1E572}"/>
              </a:ext>
            </a:extLst>
          </p:cNvPr>
          <p:cNvSpPr>
            <a:spLocks noGrp="1"/>
          </p:cNvSpPr>
          <p:nvPr userDrawn="1">
            <p:ph type="body" sz="quarter" idx="20" hasCustomPrompt="1"/>
          </p:nvPr>
        </p:nvSpPr>
        <p:spPr>
          <a:xfrm>
            <a:off x="4079056" y="5253623"/>
            <a:ext cx="414328" cy="389815"/>
          </a:xfrm>
          <a:prstGeom prst="rect">
            <a:avLst/>
          </a:prstGeom>
        </p:spPr>
        <p:txBody>
          <a:bodyPr lIns="0" tIns="0" rIns="0" bIns="0" anchor="ctr"/>
          <a:lstStyle>
            <a:lvl1pPr marL="269875" indent="-269875" algn="r">
              <a:buFont typeface="Arial" panose="020B0604020202020204" pitchFamily="34" charset="0"/>
              <a:buNone/>
              <a:defRPr lang="en-US" sz="2000" b="1" dirty="0" smtClean="0"/>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lvl="0" indent="-269875" algn="r"/>
            <a:r>
              <a:rPr lang="en-US" dirty="0"/>
              <a:t>04</a:t>
            </a:r>
          </a:p>
        </p:txBody>
      </p:sp>
      <p:sp>
        <p:nvSpPr>
          <p:cNvPr id="125" name="Text Placeholder 73">
            <a:extLst>
              <a:ext uri="{FF2B5EF4-FFF2-40B4-BE49-F238E27FC236}">
                <a16:creationId xmlns="" xmlns:a16="http://schemas.microsoft.com/office/drawing/2014/main" id="{2D87960F-ECE4-46B4-B168-E301EB696388}"/>
              </a:ext>
            </a:extLst>
          </p:cNvPr>
          <p:cNvSpPr>
            <a:spLocks noGrp="1"/>
          </p:cNvSpPr>
          <p:nvPr userDrawn="1">
            <p:ph type="body" sz="quarter" idx="21"/>
          </p:nvPr>
        </p:nvSpPr>
        <p:spPr>
          <a:xfrm>
            <a:off x="592969" y="3738321"/>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6" name="Text Placeholder 73">
            <a:extLst>
              <a:ext uri="{FF2B5EF4-FFF2-40B4-BE49-F238E27FC236}">
                <a16:creationId xmlns="" xmlns:a16="http://schemas.microsoft.com/office/drawing/2014/main" id="{46632857-020C-417B-BE2F-B68DFFF62024}"/>
              </a:ext>
            </a:extLst>
          </p:cNvPr>
          <p:cNvSpPr>
            <a:spLocks noGrp="1"/>
          </p:cNvSpPr>
          <p:nvPr userDrawn="1">
            <p:ph type="body" sz="quarter" idx="22" hasCustomPrompt="1"/>
          </p:nvPr>
        </p:nvSpPr>
        <p:spPr>
          <a:xfrm>
            <a:off x="3219557" y="3738321"/>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 name="Text Placeholder 4">
            <a:extLst>
              <a:ext uri="{FF2B5EF4-FFF2-40B4-BE49-F238E27FC236}">
                <a16:creationId xmlns="" xmlns:a16="http://schemas.microsoft.com/office/drawing/2014/main" id="{3B110DF2-1465-4105-91D5-7711F33275C9}"/>
              </a:ext>
            </a:extLst>
          </p:cNvPr>
          <p:cNvSpPr>
            <a:spLocks noGrp="1"/>
          </p:cNvSpPr>
          <p:nvPr userDrawn="1">
            <p:ph type="body" sz="quarter" idx="23"/>
          </p:nvPr>
        </p:nvSpPr>
        <p:spPr>
          <a:xfrm>
            <a:off x="5413492" y="3394273"/>
            <a:ext cx="1347788" cy="1077913"/>
          </a:xfrm>
          <a:prstGeom prst="rect">
            <a:avLst/>
          </a:prstGeom>
        </p:spPr>
        <p:txBody>
          <a:bodyPr lIns="0" tIns="0" rIns="0" bIns="0" anchor="ctr"/>
          <a:lstStyle>
            <a:lvl1pPr algn="ctr">
              <a:defRPr sz="2000" b="1"/>
            </a:lvl1pPr>
          </a:lstStyle>
          <a:p>
            <a:pPr lvl="0"/>
            <a:r>
              <a:rPr lang="en-US" dirty="0"/>
              <a:t>Click to edit Master text styles</a:t>
            </a:r>
          </a:p>
        </p:txBody>
      </p:sp>
      <p:grpSp>
        <p:nvGrpSpPr>
          <p:cNvPr id="4" name="Group 3">
            <a:extLst>
              <a:ext uri="{FF2B5EF4-FFF2-40B4-BE49-F238E27FC236}">
                <a16:creationId xmlns="" xmlns:a16="http://schemas.microsoft.com/office/drawing/2014/main" id="{FA3F3059-D19B-4B3A-A69E-5F75F70BCCEC}"/>
              </a:ext>
            </a:extLst>
          </p:cNvPr>
          <p:cNvGrpSpPr/>
          <p:nvPr userDrawn="1"/>
        </p:nvGrpSpPr>
        <p:grpSpPr>
          <a:xfrm>
            <a:off x="4872338" y="2069125"/>
            <a:ext cx="698400" cy="698400"/>
            <a:chOff x="4872338" y="2069125"/>
            <a:chExt cx="698400" cy="698400"/>
          </a:xfrm>
        </p:grpSpPr>
        <p:sp>
          <p:nvSpPr>
            <p:cNvPr id="76" name="Oval 75">
              <a:extLst>
                <a:ext uri="{FF2B5EF4-FFF2-40B4-BE49-F238E27FC236}">
                  <a16:creationId xmlns="" xmlns:a16="http://schemas.microsoft.com/office/drawing/2014/main" id="{C7FDF4BB-EE96-4AED-A45D-EF9FB0D6CF51}"/>
                </a:ext>
              </a:extLst>
            </p:cNvPr>
            <p:cNvSpPr/>
            <p:nvPr userDrawn="1"/>
          </p:nvSpPr>
          <p:spPr>
            <a:xfrm>
              <a:off x="4872338" y="2069125"/>
              <a:ext cx="698400" cy="698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a:extLst>
                <a:ext uri="{FF2B5EF4-FFF2-40B4-BE49-F238E27FC236}">
                  <a16:creationId xmlns="" xmlns:a16="http://schemas.microsoft.com/office/drawing/2014/main" id="{D4F39E00-0BA9-428E-A560-ADE62E6A09E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029597" y="2226385"/>
              <a:ext cx="383882" cy="383880"/>
            </a:xfrm>
            <a:prstGeom prst="rect">
              <a:avLst/>
            </a:prstGeom>
          </p:spPr>
        </p:pic>
      </p:grpSp>
      <p:grpSp>
        <p:nvGrpSpPr>
          <p:cNvPr id="6" name="Group 5">
            <a:extLst>
              <a:ext uri="{FF2B5EF4-FFF2-40B4-BE49-F238E27FC236}">
                <a16:creationId xmlns="" xmlns:a16="http://schemas.microsoft.com/office/drawing/2014/main" id="{0DAE5720-09D7-4154-8E4F-7DDE20D4AFCB}"/>
              </a:ext>
            </a:extLst>
          </p:cNvPr>
          <p:cNvGrpSpPr/>
          <p:nvPr userDrawn="1"/>
        </p:nvGrpSpPr>
        <p:grpSpPr>
          <a:xfrm>
            <a:off x="4007754" y="3583803"/>
            <a:ext cx="698400" cy="698400"/>
            <a:chOff x="4007754" y="3583803"/>
            <a:chExt cx="698400" cy="698400"/>
          </a:xfrm>
        </p:grpSpPr>
        <p:sp>
          <p:nvSpPr>
            <p:cNvPr id="77" name="Oval 76">
              <a:extLst>
                <a:ext uri="{FF2B5EF4-FFF2-40B4-BE49-F238E27FC236}">
                  <a16:creationId xmlns="" xmlns:a16="http://schemas.microsoft.com/office/drawing/2014/main" id="{59E98775-7C31-420D-B891-5E18368B448C}"/>
                </a:ext>
              </a:extLst>
            </p:cNvPr>
            <p:cNvSpPr/>
            <p:nvPr userDrawn="1"/>
          </p:nvSpPr>
          <p:spPr>
            <a:xfrm>
              <a:off x="4007754" y="3583803"/>
              <a:ext cx="698400" cy="698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a:extLst>
                <a:ext uri="{FF2B5EF4-FFF2-40B4-BE49-F238E27FC236}">
                  <a16:creationId xmlns="" xmlns:a16="http://schemas.microsoft.com/office/drawing/2014/main" id="{3D18EEDA-8B25-407D-AC9E-20EA443E3E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208936" y="3736653"/>
              <a:ext cx="296036" cy="392701"/>
            </a:xfrm>
            <a:prstGeom prst="rect">
              <a:avLst/>
            </a:prstGeom>
          </p:spPr>
        </p:pic>
      </p:grpSp>
      <p:grpSp>
        <p:nvGrpSpPr>
          <p:cNvPr id="9" name="Group 8">
            <a:extLst>
              <a:ext uri="{FF2B5EF4-FFF2-40B4-BE49-F238E27FC236}">
                <a16:creationId xmlns="" xmlns:a16="http://schemas.microsoft.com/office/drawing/2014/main" id="{02900D39-AA76-4925-B4A0-0361428EBD28}"/>
              </a:ext>
            </a:extLst>
          </p:cNvPr>
          <p:cNvGrpSpPr/>
          <p:nvPr userDrawn="1"/>
        </p:nvGrpSpPr>
        <p:grpSpPr>
          <a:xfrm>
            <a:off x="4872338" y="5100198"/>
            <a:ext cx="698400" cy="698400"/>
            <a:chOff x="4872338" y="5100198"/>
            <a:chExt cx="698400" cy="698400"/>
          </a:xfrm>
        </p:grpSpPr>
        <p:sp>
          <p:nvSpPr>
            <p:cNvPr id="78" name="Oval 77">
              <a:extLst>
                <a:ext uri="{FF2B5EF4-FFF2-40B4-BE49-F238E27FC236}">
                  <a16:creationId xmlns="" xmlns:a16="http://schemas.microsoft.com/office/drawing/2014/main" id="{F085E78C-232B-45BA-902E-BC99D8FF8B2C}"/>
                </a:ext>
              </a:extLst>
            </p:cNvPr>
            <p:cNvSpPr/>
            <p:nvPr userDrawn="1"/>
          </p:nvSpPr>
          <p:spPr>
            <a:xfrm>
              <a:off x="4872338" y="5100198"/>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a:extLst>
                <a:ext uri="{FF2B5EF4-FFF2-40B4-BE49-F238E27FC236}">
                  <a16:creationId xmlns="" xmlns:a16="http://schemas.microsoft.com/office/drawing/2014/main" id="{731CE184-3282-4984-AC7C-D7BC1B47508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057574" y="5241602"/>
              <a:ext cx="327929" cy="415593"/>
            </a:xfrm>
            <a:prstGeom prst="rect">
              <a:avLst/>
            </a:prstGeom>
          </p:spPr>
        </p:pic>
      </p:grpSp>
      <p:grpSp>
        <p:nvGrpSpPr>
          <p:cNvPr id="10" name="Group 9">
            <a:extLst>
              <a:ext uri="{FF2B5EF4-FFF2-40B4-BE49-F238E27FC236}">
                <a16:creationId xmlns="" xmlns:a16="http://schemas.microsoft.com/office/drawing/2014/main" id="{A9F52333-EA12-4AE1-81E3-E6B6D3331480}"/>
              </a:ext>
            </a:extLst>
          </p:cNvPr>
          <p:cNvGrpSpPr/>
          <p:nvPr userDrawn="1"/>
        </p:nvGrpSpPr>
        <p:grpSpPr>
          <a:xfrm>
            <a:off x="6613914" y="5100198"/>
            <a:ext cx="698400" cy="698400"/>
            <a:chOff x="6613914" y="5100198"/>
            <a:chExt cx="698400" cy="698400"/>
          </a:xfrm>
        </p:grpSpPr>
        <p:sp>
          <p:nvSpPr>
            <p:cNvPr id="79" name="Oval 78">
              <a:extLst>
                <a:ext uri="{FF2B5EF4-FFF2-40B4-BE49-F238E27FC236}">
                  <a16:creationId xmlns="" xmlns:a16="http://schemas.microsoft.com/office/drawing/2014/main" id="{F0565F76-B35D-4552-8B6F-F971A3E108EF}"/>
                </a:ext>
              </a:extLst>
            </p:cNvPr>
            <p:cNvSpPr/>
            <p:nvPr userDrawn="1"/>
          </p:nvSpPr>
          <p:spPr>
            <a:xfrm>
              <a:off x="6613914" y="5100198"/>
              <a:ext cx="698400" cy="698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 xmlns:a16="http://schemas.microsoft.com/office/drawing/2014/main" id="{1FEFED35-933C-4473-A477-179A938C50BD}"/>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6795857" y="5282141"/>
              <a:ext cx="334514" cy="334514"/>
            </a:xfrm>
            <a:prstGeom prst="rect">
              <a:avLst/>
            </a:prstGeom>
          </p:spPr>
        </p:pic>
      </p:grpSp>
      <p:grpSp>
        <p:nvGrpSpPr>
          <p:cNvPr id="11" name="Group 10">
            <a:extLst>
              <a:ext uri="{FF2B5EF4-FFF2-40B4-BE49-F238E27FC236}">
                <a16:creationId xmlns="" xmlns:a16="http://schemas.microsoft.com/office/drawing/2014/main" id="{9EFEBB1E-0C1F-43CB-8389-D8DCBA944629}"/>
              </a:ext>
            </a:extLst>
          </p:cNvPr>
          <p:cNvGrpSpPr/>
          <p:nvPr userDrawn="1"/>
        </p:nvGrpSpPr>
        <p:grpSpPr>
          <a:xfrm>
            <a:off x="7465193" y="3583803"/>
            <a:ext cx="698400" cy="698400"/>
            <a:chOff x="7465193" y="3583803"/>
            <a:chExt cx="698400" cy="698400"/>
          </a:xfrm>
        </p:grpSpPr>
        <p:sp>
          <p:nvSpPr>
            <p:cNvPr id="80" name="Oval 79">
              <a:extLst>
                <a:ext uri="{FF2B5EF4-FFF2-40B4-BE49-F238E27FC236}">
                  <a16:creationId xmlns="" xmlns:a16="http://schemas.microsoft.com/office/drawing/2014/main" id="{A84796AC-A10B-47EE-AD5E-8EA7B77310A7}"/>
                </a:ext>
              </a:extLst>
            </p:cNvPr>
            <p:cNvSpPr/>
            <p:nvPr userDrawn="1"/>
          </p:nvSpPr>
          <p:spPr>
            <a:xfrm>
              <a:off x="7465193" y="3583803"/>
              <a:ext cx="698400" cy="698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 xmlns:a16="http://schemas.microsoft.com/office/drawing/2014/main" id="{4828F8B4-2720-4F9A-9BE2-41F6B50927C8}"/>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7650521" y="3733235"/>
              <a:ext cx="327745" cy="399537"/>
            </a:xfrm>
            <a:prstGeom prst="rect">
              <a:avLst/>
            </a:prstGeom>
          </p:spPr>
        </p:pic>
      </p:grpSp>
      <p:grpSp>
        <p:nvGrpSpPr>
          <p:cNvPr id="12" name="Group 11">
            <a:extLst>
              <a:ext uri="{FF2B5EF4-FFF2-40B4-BE49-F238E27FC236}">
                <a16:creationId xmlns="" xmlns:a16="http://schemas.microsoft.com/office/drawing/2014/main" id="{9F9FF6B4-DE68-48D6-9806-3AF3FCB6575F}"/>
              </a:ext>
            </a:extLst>
          </p:cNvPr>
          <p:cNvGrpSpPr/>
          <p:nvPr userDrawn="1"/>
        </p:nvGrpSpPr>
        <p:grpSpPr>
          <a:xfrm>
            <a:off x="6614439" y="2068335"/>
            <a:ext cx="698400" cy="698400"/>
            <a:chOff x="6614439" y="2068335"/>
            <a:chExt cx="698400" cy="698400"/>
          </a:xfrm>
        </p:grpSpPr>
        <p:sp>
          <p:nvSpPr>
            <p:cNvPr id="81" name="Oval 80">
              <a:extLst>
                <a:ext uri="{FF2B5EF4-FFF2-40B4-BE49-F238E27FC236}">
                  <a16:creationId xmlns="" xmlns:a16="http://schemas.microsoft.com/office/drawing/2014/main" id="{1B8CAC94-A544-44F8-B4AB-AD135AD97265}"/>
                </a:ext>
              </a:extLst>
            </p:cNvPr>
            <p:cNvSpPr/>
            <p:nvPr userDrawn="1"/>
          </p:nvSpPr>
          <p:spPr>
            <a:xfrm>
              <a:off x="6614439" y="2068335"/>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 xmlns:a16="http://schemas.microsoft.com/office/drawing/2014/main" id="{BF2D3261-A9BE-4487-B3FF-CD4A6F2CC332}"/>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6775751" y="2229647"/>
              <a:ext cx="375776" cy="375776"/>
            </a:xfrm>
            <a:prstGeom prst="rect">
              <a:avLst/>
            </a:prstGeom>
          </p:spPr>
        </p:pic>
      </p:grpSp>
    </p:spTree>
    <p:extLst>
      <p:ext uri="{BB962C8B-B14F-4D97-AF65-F5344CB8AC3E}">
        <p14:creationId xmlns:p14="http://schemas.microsoft.com/office/powerpoint/2010/main" val="197014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E3977B3D-112D-46BD-AA99-CF17D6D0DC2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3157995"/>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7999"/>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224" name="Rectangle 223">
            <a:extLst>
              <a:ext uri="{FF2B5EF4-FFF2-40B4-BE49-F238E27FC236}">
                <a16:creationId xmlns="" xmlns:a16="http://schemas.microsoft.com/office/drawing/2014/main" id="{4465C87A-6365-4D74-AA4C-D844513A88AC}"/>
              </a:ext>
            </a:extLst>
          </p:cNvPr>
          <p:cNvSpPr/>
          <p:nvPr userDrawn="1"/>
        </p:nvSpPr>
        <p:spPr>
          <a:xfrm flipH="1">
            <a:off x="587373" y="1743457"/>
            <a:ext cx="5792118" cy="4143716"/>
          </a:xfrm>
          <a:prstGeom prst="rect">
            <a:avLst/>
          </a:prstGeom>
          <a:gradFill flip="none" rotWithShape="1">
            <a:gsLst>
              <a:gs pos="100000">
                <a:schemeClr val="tx2">
                  <a:lumMod val="60000"/>
                  <a:lumOff val="40000"/>
                  <a:alpha val="57000"/>
                </a:schemeClr>
              </a:gs>
              <a:gs pos="0">
                <a:schemeClr val="tx2">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 xmlns:a16="http://schemas.microsoft.com/office/drawing/2014/main" id="{1B4BA8EA-F8FF-4AD7-9402-C3BFF5AA2FDE}"/>
              </a:ext>
            </a:extLst>
          </p:cNvPr>
          <p:cNvSpPr/>
          <p:nvPr/>
        </p:nvSpPr>
        <p:spPr>
          <a:xfrm>
            <a:off x="6508945" y="2367060"/>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6" name="Text Placeholder 73">
            <a:extLst>
              <a:ext uri="{FF2B5EF4-FFF2-40B4-BE49-F238E27FC236}">
                <a16:creationId xmlns="" xmlns:a16="http://schemas.microsoft.com/office/drawing/2014/main" id="{114A4B7B-7DD0-4367-AE68-1AC90EE33854}"/>
              </a:ext>
            </a:extLst>
          </p:cNvPr>
          <p:cNvSpPr>
            <a:spLocks noGrp="1"/>
          </p:cNvSpPr>
          <p:nvPr>
            <p:ph type="body" sz="quarter" idx="11"/>
          </p:nvPr>
        </p:nvSpPr>
        <p:spPr>
          <a:xfrm>
            <a:off x="6684161"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04" name="Rectangle 203">
            <a:extLst>
              <a:ext uri="{FF2B5EF4-FFF2-40B4-BE49-F238E27FC236}">
                <a16:creationId xmlns="" xmlns:a16="http://schemas.microsoft.com/office/drawing/2014/main" id="{1D0943E3-37F3-4E66-9B91-BCCA62A5D01D}"/>
              </a:ext>
            </a:extLst>
          </p:cNvPr>
          <p:cNvSpPr/>
          <p:nvPr userDrawn="1"/>
        </p:nvSpPr>
        <p:spPr>
          <a:xfrm>
            <a:off x="9181546" y="2367060"/>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5" name="Text Placeholder 73">
            <a:extLst>
              <a:ext uri="{FF2B5EF4-FFF2-40B4-BE49-F238E27FC236}">
                <a16:creationId xmlns="" xmlns:a16="http://schemas.microsoft.com/office/drawing/2014/main" id="{EBFB0AA9-36B3-44D0-BB7C-FDA0F18E10FD}"/>
              </a:ext>
            </a:extLst>
          </p:cNvPr>
          <p:cNvSpPr>
            <a:spLocks noGrp="1"/>
          </p:cNvSpPr>
          <p:nvPr>
            <p:ph type="body" sz="quarter" idx="25"/>
          </p:nvPr>
        </p:nvSpPr>
        <p:spPr>
          <a:xfrm>
            <a:off x="9356762"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16" name="Rectangle 215">
            <a:extLst>
              <a:ext uri="{FF2B5EF4-FFF2-40B4-BE49-F238E27FC236}">
                <a16:creationId xmlns="" xmlns:a16="http://schemas.microsoft.com/office/drawing/2014/main" id="{ABB17EC8-0EF5-4BFC-B325-D744B25E836C}"/>
              </a:ext>
            </a:extLst>
          </p:cNvPr>
          <p:cNvSpPr/>
          <p:nvPr userDrawn="1"/>
        </p:nvSpPr>
        <p:spPr>
          <a:xfrm>
            <a:off x="6508945" y="4342517"/>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7" name="Text Placeholder 73">
            <a:extLst>
              <a:ext uri="{FF2B5EF4-FFF2-40B4-BE49-F238E27FC236}">
                <a16:creationId xmlns="" xmlns:a16="http://schemas.microsoft.com/office/drawing/2014/main" id="{D8BF328F-AEDF-4D29-A752-14A43054A5F8}"/>
              </a:ext>
            </a:extLst>
          </p:cNvPr>
          <p:cNvSpPr>
            <a:spLocks noGrp="1"/>
          </p:cNvSpPr>
          <p:nvPr>
            <p:ph type="body" sz="quarter" idx="27"/>
          </p:nvPr>
        </p:nvSpPr>
        <p:spPr>
          <a:xfrm>
            <a:off x="6684161"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20" name="Rectangle 219">
            <a:extLst>
              <a:ext uri="{FF2B5EF4-FFF2-40B4-BE49-F238E27FC236}">
                <a16:creationId xmlns="" xmlns:a16="http://schemas.microsoft.com/office/drawing/2014/main" id="{2235885C-CCD6-434D-A8BB-CEDAF98376D2}"/>
              </a:ext>
            </a:extLst>
          </p:cNvPr>
          <p:cNvSpPr/>
          <p:nvPr userDrawn="1"/>
        </p:nvSpPr>
        <p:spPr>
          <a:xfrm>
            <a:off x="9181546" y="4342517"/>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1" name="Text Placeholder 73">
            <a:extLst>
              <a:ext uri="{FF2B5EF4-FFF2-40B4-BE49-F238E27FC236}">
                <a16:creationId xmlns="" xmlns:a16="http://schemas.microsoft.com/office/drawing/2014/main" id="{E1FC67E4-703C-466B-83B3-2D0C5003510A}"/>
              </a:ext>
            </a:extLst>
          </p:cNvPr>
          <p:cNvSpPr>
            <a:spLocks noGrp="1"/>
          </p:cNvSpPr>
          <p:nvPr>
            <p:ph type="body" sz="quarter" idx="29"/>
          </p:nvPr>
        </p:nvSpPr>
        <p:spPr>
          <a:xfrm>
            <a:off x="9356762"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3" name="Oval 62">
            <a:extLst>
              <a:ext uri="{FF2B5EF4-FFF2-40B4-BE49-F238E27FC236}">
                <a16:creationId xmlns="" xmlns:a16="http://schemas.microsoft.com/office/drawing/2014/main" id="{6B5AF772-25F8-4438-B723-2C7568985E18}"/>
              </a:ext>
            </a:extLst>
          </p:cNvPr>
          <p:cNvSpPr/>
          <p:nvPr/>
        </p:nvSpPr>
        <p:spPr>
          <a:xfrm>
            <a:off x="7285687" y="1923999"/>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63E155FA-6D3F-4EE3-8853-C8A177632B95}"/>
              </a:ext>
            </a:extLst>
          </p:cNvPr>
          <p:cNvGrpSpPr/>
          <p:nvPr userDrawn="1"/>
        </p:nvGrpSpPr>
        <p:grpSpPr>
          <a:xfrm>
            <a:off x="7415141" y="2054126"/>
            <a:ext cx="604800" cy="604800"/>
            <a:chOff x="7415141" y="2054126"/>
            <a:chExt cx="604800" cy="604800"/>
          </a:xfrm>
        </p:grpSpPr>
        <p:sp>
          <p:nvSpPr>
            <p:cNvPr id="71" name="Oval 70">
              <a:extLst>
                <a:ext uri="{FF2B5EF4-FFF2-40B4-BE49-F238E27FC236}">
                  <a16:creationId xmlns="" xmlns:a16="http://schemas.microsoft.com/office/drawing/2014/main" id="{A3ADCF02-A425-424A-96C8-810F353B2DB9}"/>
                </a:ext>
              </a:extLst>
            </p:cNvPr>
            <p:cNvSpPr/>
            <p:nvPr userDrawn="1"/>
          </p:nvSpPr>
          <p:spPr>
            <a:xfrm>
              <a:off x="7415141" y="2054126"/>
              <a:ext cx="604800" cy="6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85">
              <a:extLst>
                <a:ext uri="{FF2B5EF4-FFF2-40B4-BE49-F238E27FC236}">
                  <a16:creationId xmlns="" xmlns:a16="http://schemas.microsoft.com/office/drawing/2014/main" id="{24250348-1855-4089-A7BE-2048FCE88825}"/>
                </a:ext>
              </a:extLst>
            </p:cNvPr>
            <p:cNvSpPr>
              <a:spLocks noEditPoints="1"/>
            </p:cNvSpPr>
            <p:nvPr userDrawn="1"/>
          </p:nvSpPr>
          <p:spPr bwMode="auto">
            <a:xfrm>
              <a:off x="7560128" y="2265078"/>
              <a:ext cx="315118" cy="184630"/>
            </a:xfrm>
            <a:custGeom>
              <a:avLst/>
              <a:gdLst>
                <a:gd name="T0" fmla="*/ 0 w 96"/>
                <a:gd name="T1" fmla="*/ 29 h 56"/>
                <a:gd name="T2" fmla="*/ 48 w 96"/>
                <a:gd name="T3" fmla="*/ 56 h 56"/>
                <a:gd name="T4" fmla="*/ 96 w 96"/>
                <a:gd name="T5" fmla="*/ 29 h 56"/>
                <a:gd name="T6" fmla="*/ 96 w 96"/>
                <a:gd name="T7" fmla="*/ 27 h 56"/>
                <a:gd name="T8" fmla="*/ 48 w 96"/>
                <a:gd name="T9" fmla="*/ 0 h 56"/>
                <a:gd name="T10" fmla="*/ 0 w 96"/>
                <a:gd name="T11" fmla="*/ 27 h 56"/>
                <a:gd name="T12" fmla="*/ 0 w 96"/>
                <a:gd name="T13" fmla="*/ 29 h 56"/>
                <a:gd name="T14" fmla="*/ 48 w 96"/>
                <a:gd name="T15" fmla="*/ 10 h 56"/>
                <a:gd name="T16" fmla="*/ 66 w 96"/>
                <a:gd name="T17" fmla="*/ 28 h 56"/>
                <a:gd name="T18" fmla="*/ 48 w 96"/>
                <a:gd name="T19" fmla="*/ 46 h 56"/>
                <a:gd name="T20" fmla="*/ 30 w 96"/>
                <a:gd name="T21" fmla="*/ 28 h 56"/>
                <a:gd name="T22" fmla="*/ 48 w 96"/>
                <a:gd name="T23"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6">
                  <a:moveTo>
                    <a:pt x="0" y="29"/>
                  </a:moveTo>
                  <a:cubicBezTo>
                    <a:pt x="1" y="30"/>
                    <a:pt x="22" y="56"/>
                    <a:pt x="48" y="56"/>
                  </a:cubicBezTo>
                  <a:cubicBezTo>
                    <a:pt x="74" y="56"/>
                    <a:pt x="95" y="30"/>
                    <a:pt x="96" y="29"/>
                  </a:cubicBezTo>
                  <a:cubicBezTo>
                    <a:pt x="96" y="29"/>
                    <a:pt x="96" y="27"/>
                    <a:pt x="96" y="27"/>
                  </a:cubicBezTo>
                  <a:cubicBezTo>
                    <a:pt x="95" y="26"/>
                    <a:pt x="74" y="0"/>
                    <a:pt x="48" y="0"/>
                  </a:cubicBezTo>
                  <a:cubicBezTo>
                    <a:pt x="22" y="0"/>
                    <a:pt x="1" y="26"/>
                    <a:pt x="0" y="27"/>
                  </a:cubicBezTo>
                  <a:cubicBezTo>
                    <a:pt x="0" y="27"/>
                    <a:pt x="0" y="29"/>
                    <a:pt x="0" y="29"/>
                  </a:cubicBezTo>
                  <a:close/>
                  <a:moveTo>
                    <a:pt x="48" y="10"/>
                  </a:moveTo>
                  <a:cubicBezTo>
                    <a:pt x="58" y="10"/>
                    <a:pt x="66" y="18"/>
                    <a:pt x="66" y="28"/>
                  </a:cubicBezTo>
                  <a:cubicBezTo>
                    <a:pt x="66" y="38"/>
                    <a:pt x="58" y="46"/>
                    <a:pt x="48" y="46"/>
                  </a:cubicBezTo>
                  <a:cubicBezTo>
                    <a:pt x="38" y="46"/>
                    <a:pt x="30" y="38"/>
                    <a:pt x="30" y="28"/>
                  </a:cubicBezTo>
                  <a:cubicBezTo>
                    <a:pt x="30" y="18"/>
                    <a:pt x="38" y="10"/>
                    <a:pt x="48"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3" name="Oval 202">
            <a:extLst>
              <a:ext uri="{FF2B5EF4-FFF2-40B4-BE49-F238E27FC236}">
                <a16:creationId xmlns="" xmlns:a16="http://schemas.microsoft.com/office/drawing/2014/main" id="{73F53C4B-01A2-466B-847E-9F7EDBA90526}"/>
              </a:ext>
            </a:extLst>
          </p:cNvPr>
          <p:cNvSpPr/>
          <p:nvPr userDrawn="1"/>
        </p:nvSpPr>
        <p:spPr>
          <a:xfrm>
            <a:off x="9958288" y="1923999"/>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id="{4DD4888C-CC58-4F2B-A88B-F447C4031D0F}"/>
              </a:ext>
            </a:extLst>
          </p:cNvPr>
          <p:cNvGrpSpPr/>
          <p:nvPr userDrawn="1"/>
        </p:nvGrpSpPr>
        <p:grpSpPr>
          <a:xfrm>
            <a:off x="10088034" y="2054126"/>
            <a:ext cx="604800" cy="604800"/>
            <a:chOff x="10088034" y="2054126"/>
            <a:chExt cx="604800" cy="604800"/>
          </a:xfrm>
        </p:grpSpPr>
        <p:sp>
          <p:nvSpPr>
            <p:cNvPr id="72" name="Oval 71">
              <a:extLst>
                <a:ext uri="{FF2B5EF4-FFF2-40B4-BE49-F238E27FC236}">
                  <a16:creationId xmlns="" xmlns:a16="http://schemas.microsoft.com/office/drawing/2014/main" id="{CDEBDB13-F5B4-45A4-8EA9-0ECFC5EC3D3D}"/>
                </a:ext>
              </a:extLst>
            </p:cNvPr>
            <p:cNvSpPr/>
            <p:nvPr userDrawn="1"/>
          </p:nvSpPr>
          <p:spPr>
            <a:xfrm>
              <a:off x="10088034" y="2054126"/>
              <a:ext cx="604800" cy="6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2">
              <a:extLst>
                <a:ext uri="{FF2B5EF4-FFF2-40B4-BE49-F238E27FC236}">
                  <a16:creationId xmlns="" xmlns:a16="http://schemas.microsoft.com/office/drawing/2014/main" id="{B0ECD42A-C020-482A-ACCB-F31B32AA0CBD}"/>
                </a:ext>
              </a:extLst>
            </p:cNvPr>
            <p:cNvSpPr>
              <a:spLocks/>
            </p:cNvSpPr>
            <p:nvPr userDrawn="1"/>
          </p:nvSpPr>
          <p:spPr bwMode="auto">
            <a:xfrm>
              <a:off x="10231392" y="2247170"/>
              <a:ext cx="275116" cy="171630"/>
            </a:xfrm>
            <a:custGeom>
              <a:avLst/>
              <a:gdLst>
                <a:gd name="T0" fmla="*/ 71 w 92"/>
                <a:gd name="T1" fmla="*/ 15 h 57"/>
                <a:gd name="T2" fmla="*/ 46 w 92"/>
                <a:gd name="T3" fmla="*/ 0 h 57"/>
                <a:gd name="T4" fmla="*/ 18 w 92"/>
                <a:gd name="T5" fmla="*/ 25 h 57"/>
                <a:gd name="T6" fmla="*/ 0 w 92"/>
                <a:gd name="T7" fmla="*/ 41 h 57"/>
                <a:gd name="T8" fmla="*/ 8 w 92"/>
                <a:gd name="T9" fmla="*/ 55 h 57"/>
                <a:gd name="T10" fmla="*/ 17 w 92"/>
                <a:gd name="T11" fmla="*/ 57 h 57"/>
                <a:gd name="T12" fmla="*/ 20 w 92"/>
                <a:gd name="T13" fmla="*/ 57 h 57"/>
                <a:gd name="T14" fmla="*/ 20 w 92"/>
                <a:gd name="T15" fmla="*/ 42 h 57"/>
                <a:gd name="T16" fmla="*/ 23 w 92"/>
                <a:gd name="T17" fmla="*/ 37 h 57"/>
                <a:gd name="T18" fmla="*/ 29 w 92"/>
                <a:gd name="T19" fmla="*/ 37 h 57"/>
                <a:gd name="T20" fmla="*/ 34 w 92"/>
                <a:gd name="T21" fmla="*/ 39 h 57"/>
                <a:gd name="T22" fmla="*/ 37 w 92"/>
                <a:gd name="T23" fmla="*/ 37 h 57"/>
                <a:gd name="T24" fmla="*/ 47 w 92"/>
                <a:gd name="T25" fmla="*/ 37 h 57"/>
                <a:gd name="T26" fmla="*/ 50 w 92"/>
                <a:gd name="T27" fmla="*/ 39 h 57"/>
                <a:gd name="T28" fmla="*/ 55 w 92"/>
                <a:gd name="T29" fmla="*/ 37 h 57"/>
                <a:gd name="T30" fmla="*/ 61 w 92"/>
                <a:gd name="T31" fmla="*/ 37 h 57"/>
                <a:gd name="T32" fmla="*/ 64 w 92"/>
                <a:gd name="T33" fmla="*/ 42 h 57"/>
                <a:gd name="T34" fmla="*/ 64 w 92"/>
                <a:gd name="T35" fmla="*/ 57 h 57"/>
                <a:gd name="T36" fmla="*/ 73 w 92"/>
                <a:gd name="T37" fmla="*/ 57 h 57"/>
                <a:gd name="T38" fmla="*/ 92 w 92"/>
                <a:gd name="T39" fmla="*/ 36 h 57"/>
                <a:gd name="T40" fmla="*/ 71 w 92"/>
                <a:gd name="T4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7">
                  <a:moveTo>
                    <a:pt x="71" y="15"/>
                  </a:moveTo>
                  <a:cubicBezTo>
                    <a:pt x="66" y="6"/>
                    <a:pt x="57" y="0"/>
                    <a:pt x="46" y="0"/>
                  </a:cubicBezTo>
                  <a:cubicBezTo>
                    <a:pt x="32" y="0"/>
                    <a:pt x="19" y="11"/>
                    <a:pt x="18" y="25"/>
                  </a:cubicBezTo>
                  <a:cubicBezTo>
                    <a:pt x="8" y="24"/>
                    <a:pt x="0" y="32"/>
                    <a:pt x="0" y="41"/>
                  </a:cubicBezTo>
                  <a:cubicBezTo>
                    <a:pt x="0" y="50"/>
                    <a:pt x="5" y="54"/>
                    <a:pt x="8" y="55"/>
                  </a:cubicBezTo>
                  <a:cubicBezTo>
                    <a:pt x="12" y="57"/>
                    <a:pt x="16" y="57"/>
                    <a:pt x="17" y="57"/>
                  </a:cubicBezTo>
                  <a:cubicBezTo>
                    <a:pt x="20" y="57"/>
                    <a:pt x="20" y="57"/>
                    <a:pt x="20" y="57"/>
                  </a:cubicBezTo>
                  <a:cubicBezTo>
                    <a:pt x="20" y="42"/>
                    <a:pt x="20" y="42"/>
                    <a:pt x="20" y="42"/>
                  </a:cubicBezTo>
                  <a:cubicBezTo>
                    <a:pt x="20" y="40"/>
                    <a:pt x="21" y="38"/>
                    <a:pt x="23" y="37"/>
                  </a:cubicBezTo>
                  <a:cubicBezTo>
                    <a:pt x="25" y="36"/>
                    <a:pt x="28" y="36"/>
                    <a:pt x="29" y="37"/>
                  </a:cubicBezTo>
                  <a:cubicBezTo>
                    <a:pt x="32" y="39"/>
                    <a:pt x="33" y="39"/>
                    <a:pt x="34" y="39"/>
                  </a:cubicBezTo>
                  <a:cubicBezTo>
                    <a:pt x="35" y="39"/>
                    <a:pt x="36" y="38"/>
                    <a:pt x="37" y="37"/>
                  </a:cubicBezTo>
                  <a:cubicBezTo>
                    <a:pt x="40" y="34"/>
                    <a:pt x="44" y="34"/>
                    <a:pt x="47" y="37"/>
                  </a:cubicBezTo>
                  <a:cubicBezTo>
                    <a:pt x="48" y="38"/>
                    <a:pt x="49" y="39"/>
                    <a:pt x="50" y="39"/>
                  </a:cubicBezTo>
                  <a:cubicBezTo>
                    <a:pt x="51" y="39"/>
                    <a:pt x="52" y="39"/>
                    <a:pt x="55" y="37"/>
                  </a:cubicBezTo>
                  <a:cubicBezTo>
                    <a:pt x="56" y="36"/>
                    <a:pt x="59" y="36"/>
                    <a:pt x="61" y="37"/>
                  </a:cubicBezTo>
                  <a:cubicBezTo>
                    <a:pt x="63" y="38"/>
                    <a:pt x="64" y="40"/>
                    <a:pt x="64" y="42"/>
                  </a:cubicBezTo>
                  <a:cubicBezTo>
                    <a:pt x="64" y="57"/>
                    <a:pt x="64" y="57"/>
                    <a:pt x="64" y="57"/>
                  </a:cubicBezTo>
                  <a:cubicBezTo>
                    <a:pt x="73" y="57"/>
                    <a:pt x="73" y="57"/>
                    <a:pt x="73" y="57"/>
                  </a:cubicBezTo>
                  <a:cubicBezTo>
                    <a:pt x="73" y="57"/>
                    <a:pt x="92" y="55"/>
                    <a:pt x="92" y="36"/>
                  </a:cubicBezTo>
                  <a:cubicBezTo>
                    <a:pt x="92" y="25"/>
                    <a:pt x="83" y="16"/>
                    <a:pt x="71"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53">
              <a:extLst>
                <a:ext uri="{FF2B5EF4-FFF2-40B4-BE49-F238E27FC236}">
                  <a16:creationId xmlns="" xmlns:a16="http://schemas.microsoft.com/office/drawing/2014/main" id="{3544D048-1BB3-41D9-A5C9-D9C4BD0DF05E}"/>
                </a:ext>
              </a:extLst>
            </p:cNvPr>
            <p:cNvSpPr>
              <a:spLocks noEditPoints="1"/>
            </p:cNvSpPr>
            <p:nvPr userDrawn="1"/>
          </p:nvSpPr>
          <p:spPr bwMode="auto">
            <a:xfrm>
              <a:off x="10303326" y="2364535"/>
              <a:ext cx="107270" cy="122413"/>
            </a:xfrm>
            <a:custGeom>
              <a:avLst/>
              <a:gdLst>
                <a:gd name="T0" fmla="*/ 35 w 36"/>
                <a:gd name="T1" fmla="*/ 1 h 41"/>
                <a:gd name="T2" fmla="*/ 33 w 36"/>
                <a:gd name="T3" fmla="*/ 1 h 41"/>
                <a:gd name="T4" fmla="*/ 26 w 36"/>
                <a:gd name="T5" fmla="*/ 4 h 41"/>
                <a:gd name="T6" fmla="*/ 20 w 36"/>
                <a:gd name="T7" fmla="*/ 1 h 41"/>
                <a:gd name="T8" fmla="*/ 16 w 36"/>
                <a:gd name="T9" fmla="*/ 1 h 41"/>
                <a:gd name="T10" fmla="*/ 10 w 36"/>
                <a:gd name="T11" fmla="*/ 4 h 41"/>
                <a:gd name="T12" fmla="*/ 3 w 36"/>
                <a:gd name="T13" fmla="*/ 1 h 41"/>
                <a:gd name="T14" fmla="*/ 1 w 36"/>
                <a:gd name="T15" fmla="*/ 1 h 41"/>
                <a:gd name="T16" fmla="*/ 0 w 36"/>
                <a:gd name="T17" fmla="*/ 3 h 41"/>
                <a:gd name="T18" fmla="*/ 0 w 36"/>
                <a:gd name="T19" fmla="*/ 27 h 41"/>
                <a:gd name="T20" fmla="*/ 0 w 36"/>
                <a:gd name="T21" fmla="*/ 27 h 41"/>
                <a:gd name="T22" fmla="*/ 17 w 36"/>
                <a:gd name="T23" fmla="*/ 41 h 41"/>
                <a:gd name="T24" fmla="*/ 18 w 36"/>
                <a:gd name="T25" fmla="*/ 41 h 41"/>
                <a:gd name="T26" fmla="*/ 19 w 36"/>
                <a:gd name="T27" fmla="*/ 41 h 41"/>
                <a:gd name="T28" fmla="*/ 36 w 36"/>
                <a:gd name="T29" fmla="*/ 27 h 41"/>
                <a:gd name="T30" fmla="*/ 36 w 36"/>
                <a:gd name="T31" fmla="*/ 27 h 41"/>
                <a:gd name="T32" fmla="*/ 36 w 36"/>
                <a:gd name="T33" fmla="*/ 3 h 41"/>
                <a:gd name="T34" fmla="*/ 35 w 36"/>
                <a:gd name="T35" fmla="*/ 1 h 41"/>
                <a:gd name="T36" fmla="*/ 26 w 36"/>
                <a:gd name="T37" fmla="*/ 21 h 41"/>
                <a:gd name="T38" fmla="*/ 20 w 36"/>
                <a:gd name="T39" fmla="*/ 21 h 41"/>
                <a:gd name="T40" fmla="*/ 20 w 36"/>
                <a:gd name="T41" fmla="*/ 27 h 41"/>
                <a:gd name="T42" fmla="*/ 18 w 36"/>
                <a:gd name="T43" fmla="*/ 29 h 41"/>
                <a:gd name="T44" fmla="*/ 16 w 36"/>
                <a:gd name="T45" fmla="*/ 27 h 41"/>
                <a:gd name="T46" fmla="*/ 16 w 36"/>
                <a:gd name="T47" fmla="*/ 21 h 41"/>
                <a:gd name="T48" fmla="*/ 10 w 36"/>
                <a:gd name="T49" fmla="*/ 21 h 41"/>
                <a:gd name="T50" fmla="*/ 8 w 36"/>
                <a:gd name="T51" fmla="*/ 19 h 41"/>
                <a:gd name="T52" fmla="*/ 10 w 36"/>
                <a:gd name="T53" fmla="*/ 17 h 41"/>
                <a:gd name="T54" fmla="*/ 16 w 36"/>
                <a:gd name="T55" fmla="*/ 17 h 41"/>
                <a:gd name="T56" fmla="*/ 16 w 36"/>
                <a:gd name="T57" fmla="*/ 11 h 41"/>
                <a:gd name="T58" fmla="*/ 18 w 36"/>
                <a:gd name="T59" fmla="*/ 9 h 41"/>
                <a:gd name="T60" fmla="*/ 20 w 36"/>
                <a:gd name="T61" fmla="*/ 11 h 41"/>
                <a:gd name="T62" fmla="*/ 20 w 36"/>
                <a:gd name="T63" fmla="*/ 17 h 41"/>
                <a:gd name="T64" fmla="*/ 26 w 36"/>
                <a:gd name="T65" fmla="*/ 17 h 41"/>
                <a:gd name="T66" fmla="*/ 28 w 36"/>
                <a:gd name="T67" fmla="*/ 19 h 41"/>
                <a:gd name="T68" fmla="*/ 26 w 36"/>
                <a:gd name="T6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41">
                  <a:moveTo>
                    <a:pt x="35" y="1"/>
                  </a:moveTo>
                  <a:cubicBezTo>
                    <a:pt x="34" y="1"/>
                    <a:pt x="33" y="1"/>
                    <a:pt x="33" y="1"/>
                  </a:cubicBezTo>
                  <a:cubicBezTo>
                    <a:pt x="30" y="3"/>
                    <a:pt x="28" y="4"/>
                    <a:pt x="26" y="4"/>
                  </a:cubicBezTo>
                  <a:cubicBezTo>
                    <a:pt x="23" y="4"/>
                    <a:pt x="21" y="3"/>
                    <a:pt x="20" y="1"/>
                  </a:cubicBezTo>
                  <a:cubicBezTo>
                    <a:pt x="19" y="0"/>
                    <a:pt x="17" y="0"/>
                    <a:pt x="16" y="1"/>
                  </a:cubicBezTo>
                  <a:cubicBezTo>
                    <a:pt x="15" y="3"/>
                    <a:pt x="13" y="4"/>
                    <a:pt x="10" y="4"/>
                  </a:cubicBezTo>
                  <a:cubicBezTo>
                    <a:pt x="8" y="4"/>
                    <a:pt x="6" y="3"/>
                    <a:pt x="3" y="1"/>
                  </a:cubicBezTo>
                  <a:cubicBezTo>
                    <a:pt x="3" y="1"/>
                    <a:pt x="2" y="1"/>
                    <a:pt x="1" y="1"/>
                  </a:cubicBezTo>
                  <a:cubicBezTo>
                    <a:pt x="0" y="1"/>
                    <a:pt x="0" y="2"/>
                    <a:pt x="0" y="3"/>
                  </a:cubicBezTo>
                  <a:cubicBezTo>
                    <a:pt x="0" y="27"/>
                    <a:pt x="0" y="27"/>
                    <a:pt x="0" y="27"/>
                  </a:cubicBezTo>
                  <a:cubicBezTo>
                    <a:pt x="0" y="27"/>
                    <a:pt x="0" y="27"/>
                    <a:pt x="0" y="27"/>
                  </a:cubicBezTo>
                  <a:cubicBezTo>
                    <a:pt x="0" y="28"/>
                    <a:pt x="3" y="37"/>
                    <a:pt x="17" y="41"/>
                  </a:cubicBezTo>
                  <a:cubicBezTo>
                    <a:pt x="18" y="41"/>
                    <a:pt x="18" y="41"/>
                    <a:pt x="18" y="41"/>
                  </a:cubicBezTo>
                  <a:cubicBezTo>
                    <a:pt x="18" y="41"/>
                    <a:pt x="18" y="41"/>
                    <a:pt x="19" y="41"/>
                  </a:cubicBezTo>
                  <a:cubicBezTo>
                    <a:pt x="33" y="37"/>
                    <a:pt x="36" y="28"/>
                    <a:pt x="36" y="27"/>
                  </a:cubicBezTo>
                  <a:cubicBezTo>
                    <a:pt x="36" y="27"/>
                    <a:pt x="36" y="27"/>
                    <a:pt x="36" y="27"/>
                  </a:cubicBezTo>
                  <a:cubicBezTo>
                    <a:pt x="36" y="3"/>
                    <a:pt x="36" y="3"/>
                    <a:pt x="36" y="3"/>
                  </a:cubicBezTo>
                  <a:cubicBezTo>
                    <a:pt x="36" y="2"/>
                    <a:pt x="36" y="1"/>
                    <a:pt x="35" y="1"/>
                  </a:cubicBezTo>
                  <a:close/>
                  <a:moveTo>
                    <a:pt x="26" y="21"/>
                  </a:moveTo>
                  <a:cubicBezTo>
                    <a:pt x="20" y="21"/>
                    <a:pt x="20" y="21"/>
                    <a:pt x="20" y="21"/>
                  </a:cubicBezTo>
                  <a:cubicBezTo>
                    <a:pt x="20" y="27"/>
                    <a:pt x="20" y="27"/>
                    <a:pt x="20" y="27"/>
                  </a:cubicBezTo>
                  <a:cubicBezTo>
                    <a:pt x="20" y="28"/>
                    <a:pt x="19" y="29"/>
                    <a:pt x="18" y="29"/>
                  </a:cubicBezTo>
                  <a:cubicBezTo>
                    <a:pt x="17" y="29"/>
                    <a:pt x="16" y="28"/>
                    <a:pt x="16" y="27"/>
                  </a:cubicBezTo>
                  <a:cubicBezTo>
                    <a:pt x="16" y="21"/>
                    <a:pt x="16" y="21"/>
                    <a:pt x="16" y="21"/>
                  </a:cubicBezTo>
                  <a:cubicBezTo>
                    <a:pt x="10" y="21"/>
                    <a:pt x="10" y="21"/>
                    <a:pt x="10" y="21"/>
                  </a:cubicBezTo>
                  <a:cubicBezTo>
                    <a:pt x="9" y="21"/>
                    <a:pt x="8" y="20"/>
                    <a:pt x="8" y="19"/>
                  </a:cubicBezTo>
                  <a:cubicBezTo>
                    <a:pt x="8" y="18"/>
                    <a:pt x="9" y="17"/>
                    <a:pt x="10" y="17"/>
                  </a:cubicBezTo>
                  <a:cubicBezTo>
                    <a:pt x="16" y="17"/>
                    <a:pt x="16" y="17"/>
                    <a:pt x="16" y="17"/>
                  </a:cubicBezTo>
                  <a:cubicBezTo>
                    <a:pt x="16" y="11"/>
                    <a:pt x="16" y="11"/>
                    <a:pt x="16" y="11"/>
                  </a:cubicBezTo>
                  <a:cubicBezTo>
                    <a:pt x="16" y="10"/>
                    <a:pt x="17" y="9"/>
                    <a:pt x="18" y="9"/>
                  </a:cubicBezTo>
                  <a:cubicBezTo>
                    <a:pt x="19" y="9"/>
                    <a:pt x="20" y="10"/>
                    <a:pt x="20" y="11"/>
                  </a:cubicBezTo>
                  <a:cubicBezTo>
                    <a:pt x="20" y="17"/>
                    <a:pt x="20" y="17"/>
                    <a:pt x="20" y="17"/>
                  </a:cubicBezTo>
                  <a:cubicBezTo>
                    <a:pt x="26" y="17"/>
                    <a:pt x="26" y="17"/>
                    <a:pt x="26" y="17"/>
                  </a:cubicBezTo>
                  <a:cubicBezTo>
                    <a:pt x="27" y="17"/>
                    <a:pt x="28" y="18"/>
                    <a:pt x="28" y="19"/>
                  </a:cubicBezTo>
                  <a:cubicBezTo>
                    <a:pt x="28" y="20"/>
                    <a:pt x="27" y="21"/>
                    <a:pt x="26"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9" name="Oval 218">
            <a:extLst>
              <a:ext uri="{FF2B5EF4-FFF2-40B4-BE49-F238E27FC236}">
                <a16:creationId xmlns="" xmlns:a16="http://schemas.microsoft.com/office/drawing/2014/main" id="{EB54C23F-4DFD-41CB-908E-DBDD05139E75}"/>
              </a:ext>
            </a:extLst>
          </p:cNvPr>
          <p:cNvSpPr/>
          <p:nvPr userDrawn="1"/>
        </p:nvSpPr>
        <p:spPr>
          <a:xfrm>
            <a:off x="9958288" y="3899456"/>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B88280C7-97EC-4557-8043-99AC5D73C5B7}"/>
              </a:ext>
            </a:extLst>
          </p:cNvPr>
          <p:cNvGrpSpPr/>
          <p:nvPr userDrawn="1"/>
        </p:nvGrpSpPr>
        <p:grpSpPr>
          <a:xfrm>
            <a:off x="10088034" y="4029583"/>
            <a:ext cx="604800" cy="604800"/>
            <a:chOff x="10088034" y="4029583"/>
            <a:chExt cx="604800" cy="604800"/>
          </a:xfrm>
        </p:grpSpPr>
        <p:sp>
          <p:nvSpPr>
            <p:cNvPr id="74" name="Oval 73">
              <a:extLst>
                <a:ext uri="{FF2B5EF4-FFF2-40B4-BE49-F238E27FC236}">
                  <a16:creationId xmlns="" xmlns:a16="http://schemas.microsoft.com/office/drawing/2014/main" id="{9A99FB7E-9CEB-44ED-BDDE-8650C26FA751}"/>
                </a:ext>
              </a:extLst>
            </p:cNvPr>
            <p:cNvSpPr/>
            <p:nvPr userDrawn="1"/>
          </p:nvSpPr>
          <p:spPr>
            <a:xfrm>
              <a:off x="10088034" y="4029583"/>
              <a:ext cx="604800" cy="604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26">
              <a:extLst>
                <a:ext uri="{FF2B5EF4-FFF2-40B4-BE49-F238E27FC236}">
                  <a16:creationId xmlns="" xmlns:a16="http://schemas.microsoft.com/office/drawing/2014/main" id="{4CAC1BEE-F6FF-4C2E-827F-4AE18A5528CA}"/>
                </a:ext>
              </a:extLst>
            </p:cNvPr>
            <p:cNvSpPr>
              <a:spLocks/>
            </p:cNvSpPr>
            <p:nvPr userDrawn="1"/>
          </p:nvSpPr>
          <p:spPr bwMode="auto">
            <a:xfrm>
              <a:off x="10225714" y="4291701"/>
              <a:ext cx="286472" cy="19056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27">
              <a:extLst>
                <a:ext uri="{FF2B5EF4-FFF2-40B4-BE49-F238E27FC236}">
                  <a16:creationId xmlns="" xmlns:a16="http://schemas.microsoft.com/office/drawing/2014/main" id="{45945658-86E0-447B-80C7-1FD373791084}"/>
                </a:ext>
              </a:extLst>
            </p:cNvPr>
            <p:cNvSpPr>
              <a:spLocks/>
            </p:cNvSpPr>
            <p:nvPr userDrawn="1"/>
          </p:nvSpPr>
          <p:spPr bwMode="auto">
            <a:xfrm>
              <a:off x="10256002" y="4202101"/>
              <a:ext cx="227158" cy="161534"/>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5" name="Oval 214">
            <a:extLst>
              <a:ext uri="{FF2B5EF4-FFF2-40B4-BE49-F238E27FC236}">
                <a16:creationId xmlns="" xmlns:a16="http://schemas.microsoft.com/office/drawing/2014/main" id="{4E6700A4-5B68-4225-95A1-87535C64FAA5}"/>
              </a:ext>
            </a:extLst>
          </p:cNvPr>
          <p:cNvSpPr/>
          <p:nvPr userDrawn="1"/>
        </p:nvSpPr>
        <p:spPr>
          <a:xfrm>
            <a:off x="7285687" y="3899456"/>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68733B3B-FD16-4FDF-9E71-EA2B00708321}"/>
              </a:ext>
            </a:extLst>
          </p:cNvPr>
          <p:cNvGrpSpPr/>
          <p:nvPr userDrawn="1"/>
        </p:nvGrpSpPr>
        <p:grpSpPr>
          <a:xfrm>
            <a:off x="7415141" y="4029583"/>
            <a:ext cx="604800" cy="604800"/>
            <a:chOff x="7415141" y="4029583"/>
            <a:chExt cx="604800" cy="604800"/>
          </a:xfrm>
        </p:grpSpPr>
        <p:sp>
          <p:nvSpPr>
            <p:cNvPr id="73" name="Oval 72">
              <a:extLst>
                <a:ext uri="{FF2B5EF4-FFF2-40B4-BE49-F238E27FC236}">
                  <a16:creationId xmlns="" xmlns:a16="http://schemas.microsoft.com/office/drawing/2014/main" id="{D6DA3160-1714-4257-A6B9-2C768AE0C512}"/>
                </a:ext>
              </a:extLst>
            </p:cNvPr>
            <p:cNvSpPr/>
            <p:nvPr userDrawn="1"/>
          </p:nvSpPr>
          <p:spPr>
            <a:xfrm>
              <a:off x="7415141" y="4029583"/>
              <a:ext cx="604800" cy="6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 xmlns:a16="http://schemas.microsoft.com/office/drawing/2014/main" id="{9896ACC8-EA4F-4899-8A5D-72B2A5EBA031}"/>
                </a:ext>
              </a:extLst>
            </p:cNvPr>
            <p:cNvGrpSpPr/>
            <p:nvPr userDrawn="1"/>
          </p:nvGrpSpPr>
          <p:grpSpPr>
            <a:xfrm>
              <a:off x="7604815" y="4188594"/>
              <a:ext cx="262826" cy="272212"/>
              <a:chOff x="5618163" y="4232275"/>
              <a:chExt cx="400050" cy="414338"/>
            </a:xfrm>
            <a:solidFill>
              <a:schemeClr val="bg1"/>
            </a:solidFill>
          </p:grpSpPr>
          <p:sp>
            <p:nvSpPr>
              <p:cNvPr id="102" name="Freeform 5">
                <a:extLst>
                  <a:ext uri="{FF2B5EF4-FFF2-40B4-BE49-F238E27FC236}">
                    <a16:creationId xmlns="" xmlns:a16="http://schemas.microsoft.com/office/drawing/2014/main" id="{005865BD-5D16-46D6-82E0-1B7BD6979502}"/>
                  </a:ext>
                </a:extLst>
              </p:cNvPr>
              <p:cNvSpPr>
                <a:spLocks noEditPoints="1"/>
              </p:cNvSpPr>
              <p:nvPr/>
            </p:nvSpPr>
            <p:spPr bwMode="auto">
              <a:xfrm>
                <a:off x="5908676" y="4535488"/>
                <a:ext cx="95250" cy="111125"/>
              </a:xfrm>
              <a:custGeom>
                <a:avLst/>
                <a:gdLst>
                  <a:gd name="T0" fmla="*/ 264 w 336"/>
                  <a:gd name="T1" fmla="*/ 240 h 384"/>
                  <a:gd name="T2" fmla="*/ 196 w 336"/>
                  <a:gd name="T3" fmla="*/ 288 h 384"/>
                  <a:gd name="T4" fmla="*/ 72 w 336"/>
                  <a:gd name="T5" fmla="*/ 288 h 384"/>
                  <a:gd name="T6" fmla="*/ 48 w 336"/>
                  <a:gd name="T7" fmla="*/ 264 h 384"/>
                  <a:gd name="T8" fmla="*/ 48 w 336"/>
                  <a:gd name="T9" fmla="*/ 0 h 384"/>
                  <a:gd name="T10" fmla="*/ 0 w 336"/>
                  <a:gd name="T11" fmla="*/ 0 h 384"/>
                  <a:gd name="T12" fmla="*/ 0 w 336"/>
                  <a:gd name="T13" fmla="*/ 264 h 384"/>
                  <a:gd name="T14" fmla="*/ 72 w 336"/>
                  <a:gd name="T15" fmla="*/ 336 h 384"/>
                  <a:gd name="T16" fmla="*/ 196 w 336"/>
                  <a:gd name="T17" fmla="*/ 336 h 384"/>
                  <a:gd name="T18" fmla="*/ 264 w 336"/>
                  <a:gd name="T19" fmla="*/ 384 h 384"/>
                  <a:gd name="T20" fmla="*/ 336 w 336"/>
                  <a:gd name="T21" fmla="*/ 312 h 384"/>
                  <a:gd name="T22" fmla="*/ 264 w 336"/>
                  <a:gd name="T23" fmla="*/ 240 h 384"/>
                  <a:gd name="T24" fmla="*/ 264 w 336"/>
                  <a:gd name="T25" fmla="*/ 240 h 384"/>
                  <a:gd name="T26" fmla="*/ 264 w 336"/>
                  <a:gd name="T27"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64" y="240"/>
                    </a:moveTo>
                    <a:cubicBezTo>
                      <a:pt x="233" y="240"/>
                      <a:pt x="206" y="260"/>
                      <a:pt x="196" y="288"/>
                    </a:cubicBezTo>
                    <a:cubicBezTo>
                      <a:pt x="72" y="288"/>
                      <a:pt x="72" y="288"/>
                      <a:pt x="72" y="288"/>
                    </a:cubicBezTo>
                    <a:cubicBezTo>
                      <a:pt x="59" y="288"/>
                      <a:pt x="48" y="277"/>
                      <a:pt x="48" y="264"/>
                    </a:cubicBezTo>
                    <a:cubicBezTo>
                      <a:pt x="48" y="0"/>
                      <a:pt x="48" y="0"/>
                      <a:pt x="48" y="0"/>
                    </a:cubicBezTo>
                    <a:cubicBezTo>
                      <a:pt x="0" y="0"/>
                      <a:pt x="0" y="0"/>
                      <a:pt x="0" y="0"/>
                    </a:cubicBezTo>
                    <a:cubicBezTo>
                      <a:pt x="0" y="264"/>
                      <a:pt x="0" y="264"/>
                      <a:pt x="0" y="264"/>
                    </a:cubicBezTo>
                    <a:cubicBezTo>
                      <a:pt x="0" y="304"/>
                      <a:pt x="32" y="336"/>
                      <a:pt x="72" y="336"/>
                    </a:cubicBezTo>
                    <a:cubicBezTo>
                      <a:pt x="196" y="336"/>
                      <a:pt x="196" y="336"/>
                      <a:pt x="196" y="336"/>
                    </a:cubicBezTo>
                    <a:cubicBezTo>
                      <a:pt x="206" y="364"/>
                      <a:pt x="233" y="384"/>
                      <a:pt x="264" y="384"/>
                    </a:cubicBezTo>
                    <a:cubicBezTo>
                      <a:pt x="304" y="384"/>
                      <a:pt x="336" y="352"/>
                      <a:pt x="336" y="312"/>
                    </a:cubicBezTo>
                    <a:cubicBezTo>
                      <a:pt x="336" y="272"/>
                      <a:pt x="304" y="240"/>
                      <a:pt x="264" y="240"/>
                    </a:cubicBezTo>
                    <a:close/>
                    <a:moveTo>
                      <a:pt x="264" y="240"/>
                    </a:moveTo>
                    <a:cubicBezTo>
                      <a:pt x="264" y="240"/>
                      <a:pt x="264" y="240"/>
                      <a:pt x="26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
                <a:extLst>
                  <a:ext uri="{FF2B5EF4-FFF2-40B4-BE49-F238E27FC236}">
                    <a16:creationId xmlns="" xmlns:a16="http://schemas.microsoft.com/office/drawing/2014/main" id="{E66F34CD-4E55-41E6-AB16-F2ED0FA18DAC}"/>
                  </a:ext>
                </a:extLst>
              </p:cNvPr>
              <p:cNvSpPr>
                <a:spLocks noEditPoints="1"/>
              </p:cNvSpPr>
              <p:nvPr/>
            </p:nvSpPr>
            <p:spPr bwMode="auto">
              <a:xfrm>
                <a:off x="5797551" y="4535488"/>
                <a:ext cx="41275" cy="111125"/>
              </a:xfrm>
              <a:custGeom>
                <a:avLst/>
                <a:gdLst>
                  <a:gd name="T0" fmla="*/ 96 w 144"/>
                  <a:gd name="T1" fmla="*/ 244 h 384"/>
                  <a:gd name="T2" fmla="*/ 96 w 144"/>
                  <a:gd name="T3" fmla="*/ 0 h 384"/>
                  <a:gd name="T4" fmla="*/ 48 w 144"/>
                  <a:gd name="T5" fmla="*/ 0 h 384"/>
                  <a:gd name="T6" fmla="*/ 48 w 144"/>
                  <a:gd name="T7" fmla="*/ 244 h 384"/>
                  <a:gd name="T8" fmla="*/ 0 w 144"/>
                  <a:gd name="T9" fmla="*/ 312 h 384"/>
                  <a:gd name="T10" fmla="*/ 72 w 144"/>
                  <a:gd name="T11" fmla="*/ 384 h 384"/>
                  <a:gd name="T12" fmla="*/ 144 w 144"/>
                  <a:gd name="T13" fmla="*/ 312 h 384"/>
                  <a:gd name="T14" fmla="*/ 96 w 144"/>
                  <a:gd name="T15" fmla="*/ 244 h 384"/>
                  <a:gd name="T16" fmla="*/ 96 w 144"/>
                  <a:gd name="T17" fmla="*/ 244 h 384"/>
                  <a:gd name="T18" fmla="*/ 96 w 144"/>
                  <a:gd name="T19" fmla="*/ 2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384">
                    <a:moveTo>
                      <a:pt x="96" y="244"/>
                    </a:moveTo>
                    <a:cubicBezTo>
                      <a:pt x="96" y="0"/>
                      <a:pt x="96" y="0"/>
                      <a:pt x="96" y="0"/>
                    </a:cubicBezTo>
                    <a:cubicBezTo>
                      <a:pt x="48" y="0"/>
                      <a:pt x="48" y="0"/>
                      <a:pt x="48" y="0"/>
                    </a:cubicBezTo>
                    <a:cubicBezTo>
                      <a:pt x="48" y="244"/>
                      <a:pt x="48" y="244"/>
                      <a:pt x="48" y="244"/>
                    </a:cubicBezTo>
                    <a:cubicBezTo>
                      <a:pt x="20" y="254"/>
                      <a:pt x="0" y="281"/>
                      <a:pt x="0" y="312"/>
                    </a:cubicBezTo>
                    <a:cubicBezTo>
                      <a:pt x="0" y="352"/>
                      <a:pt x="32" y="384"/>
                      <a:pt x="72" y="384"/>
                    </a:cubicBezTo>
                    <a:cubicBezTo>
                      <a:pt x="112" y="384"/>
                      <a:pt x="144" y="352"/>
                      <a:pt x="144" y="312"/>
                    </a:cubicBezTo>
                    <a:cubicBezTo>
                      <a:pt x="144" y="281"/>
                      <a:pt x="124" y="254"/>
                      <a:pt x="96" y="244"/>
                    </a:cubicBezTo>
                    <a:close/>
                    <a:moveTo>
                      <a:pt x="96" y="244"/>
                    </a:moveTo>
                    <a:cubicBezTo>
                      <a:pt x="96" y="244"/>
                      <a:pt x="96" y="244"/>
                      <a:pt x="96"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7">
                <a:extLst>
                  <a:ext uri="{FF2B5EF4-FFF2-40B4-BE49-F238E27FC236}">
                    <a16:creationId xmlns="" xmlns:a16="http://schemas.microsoft.com/office/drawing/2014/main" id="{6A983041-D42D-4C14-AD52-3FAD22AE1B9D}"/>
                  </a:ext>
                </a:extLst>
              </p:cNvPr>
              <p:cNvSpPr>
                <a:spLocks noEditPoints="1"/>
              </p:cNvSpPr>
              <p:nvPr/>
            </p:nvSpPr>
            <p:spPr bwMode="auto">
              <a:xfrm>
                <a:off x="5741988"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 xmlns:a16="http://schemas.microsoft.com/office/drawing/2014/main" id="{0AFC4267-F70D-4848-9E18-A47940A137AC}"/>
                  </a:ext>
                </a:extLst>
              </p:cNvPr>
              <p:cNvSpPr>
                <a:spLocks noEditPoints="1"/>
              </p:cNvSpPr>
              <p:nvPr/>
            </p:nvSpPr>
            <p:spPr bwMode="auto">
              <a:xfrm>
                <a:off x="5853113"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
                <a:extLst>
                  <a:ext uri="{FF2B5EF4-FFF2-40B4-BE49-F238E27FC236}">
                    <a16:creationId xmlns="" xmlns:a16="http://schemas.microsoft.com/office/drawing/2014/main" id="{55EC672E-D178-4178-83EB-110EE9E2106A}"/>
                  </a:ext>
                </a:extLst>
              </p:cNvPr>
              <p:cNvSpPr>
                <a:spLocks noEditPoints="1"/>
              </p:cNvSpPr>
              <p:nvPr/>
            </p:nvSpPr>
            <p:spPr bwMode="auto">
              <a:xfrm>
                <a:off x="5632451" y="4535488"/>
                <a:ext cx="96838" cy="111125"/>
              </a:xfrm>
              <a:custGeom>
                <a:avLst/>
                <a:gdLst>
                  <a:gd name="T0" fmla="*/ 288 w 336"/>
                  <a:gd name="T1" fmla="*/ 264 h 384"/>
                  <a:gd name="T2" fmla="*/ 264 w 336"/>
                  <a:gd name="T3" fmla="*/ 288 h 384"/>
                  <a:gd name="T4" fmla="*/ 140 w 336"/>
                  <a:gd name="T5" fmla="*/ 288 h 384"/>
                  <a:gd name="T6" fmla="*/ 72 w 336"/>
                  <a:gd name="T7" fmla="*/ 240 h 384"/>
                  <a:gd name="T8" fmla="*/ 0 w 336"/>
                  <a:gd name="T9" fmla="*/ 312 h 384"/>
                  <a:gd name="T10" fmla="*/ 72 w 336"/>
                  <a:gd name="T11" fmla="*/ 384 h 384"/>
                  <a:gd name="T12" fmla="*/ 140 w 336"/>
                  <a:gd name="T13" fmla="*/ 336 h 384"/>
                  <a:gd name="T14" fmla="*/ 264 w 336"/>
                  <a:gd name="T15" fmla="*/ 336 h 384"/>
                  <a:gd name="T16" fmla="*/ 336 w 336"/>
                  <a:gd name="T17" fmla="*/ 264 h 384"/>
                  <a:gd name="T18" fmla="*/ 336 w 336"/>
                  <a:gd name="T19" fmla="*/ 0 h 384"/>
                  <a:gd name="T20" fmla="*/ 288 w 336"/>
                  <a:gd name="T21" fmla="*/ 0 h 384"/>
                  <a:gd name="T22" fmla="*/ 288 w 336"/>
                  <a:gd name="T23" fmla="*/ 264 h 384"/>
                  <a:gd name="T24" fmla="*/ 288 w 336"/>
                  <a:gd name="T25" fmla="*/ 264 h 384"/>
                  <a:gd name="T26" fmla="*/ 288 w 336"/>
                  <a:gd name="T27" fmla="*/ 2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88" y="264"/>
                    </a:moveTo>
                    <a:cubicBezTo>
                      <a:pt x="288" y="277"/>
                      <a:pt x="277" y="288"/>
                      <a:pt x="264" y="288"/>
                    </a:cubicBezTo>
                    <a:cubicBezTo>
                      <a:pt x="140" y="288"/>
                      <a:pt x="140" y="288"/>
                      <a:pt x="140" y="288"/>
                    </a:cubicBezTo>
                    <a:cubicBezTo>
                      <a:pt x="130" y="260"/>
                      <a:pt x="103" y="240"/>
                      <a:pt x="72" y="240"/>
                    </a:cubicBezTo>
                    <a:cubicBezTo>
                      <a:pt x="32" y="240"/>
                      <a:pt x="0" y="272"/>
                      <a:pt x="0" y="312"/>
                    </a:cubicBezTo>
                    <a:cubicBezTo>
                      <a:pt x="0" y="352"/>
                      <a:pt x="32" y="384"/>
                      <a:pt x="72" y="384"/>
                    </a:cubicBezTo>
                    <a:cubicBezTo>
                      <a:pt x="103" y="384"/>
                      <a:pt x="130" y="364"/>
                      <a:pt x="140" y="336"/>
                    </a:cubicBezTo>
                    <a:cubicBezTo>
                      <a:pt x="264" y="336"/>
                      <a:pt x="264" y="336"/>
                      <a:pt x="264" y="336"/>
                    </a:cubicBezTo>
                    <a:cubicBezTo>
                      <a:pt x="304" y="336"/>
                      <a:pt x="336" y="304"/>
                      <a:pt x="336" y="264"/>
                    </a:cubicBezTo>
                    <a:cubicBezTo>
                      <a:pt x="336" y="0"/>
                      <a:pt x="336" y="0"/>
                      <a:pt x="336" y="0"/>
                    </a:cubicBezTo>
                    <a:cubicBezTo>
                      <a:pt x="288" y="0"/>
                      <a:pt x="288" y="0"/>
                      <a:pt x="288" y="0"/>
                    </a:cubicBezTo>
                    <a:lnTo>
                      <a:pt x="288" y="264"/>
                    </a:lnTo>
                    <a:close/>
                    <a:moveTo>
                      <a:pt x="288" y="264"/>
                    </a:moveTo>
                    <a:cubicBezTo>
                      <a:pt x="288" y="264"/>
                      <a:pt x="288" y="264"/>
                      <a:pt x="288" y="2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
                <a:extLst>
                  <a:ext uri="{FF2B5EF4-FFF2-40B4-BE49-F238E27FC236}">
                    <a16:creationId xmlns="" xmlns:a16="http://schemas.microsoft.com/office/drawing/2014/main" id="{C941B8E2-E3A1-471E-8706-ED20119EB755}"/>
                  </a:ext>
                </a:extLst>
              </p:cNvPr>
              <p:cNvSpPr>
                <a:spLocks noEditPoints="1"/>
              </p:cNvSpPr>
              <p:nvPr/>
            </p:nvSpPr>
            <p:spPr bwMode="auto">
              <a:xfrm>
                <a:off x="5683251" y="4232275"/>
                <a:ext cx="76200" cy="41275"/>
              </a:xfrm>
              <a:custGeom>
                <a:avLst/>
                <a:gdLst>
                  <a:gd name="T0" fmla="*/ 266 w 266"/>
                  <a:gd name="T1" fmla="*/ 144 h 144"/>
                  <a:gd name="T2" fmla="*/ 133 w 266"/>
                  <a:gd name="T3" fmla="*/ 0 h 144"/>
                  <a:gd name="T4" fmla="*/ 0 w 266"/>
                  <a:gd name="T5" fmla="*/ 144 h 144"/>
                  <a:gd name="T6" fmla="*/ 266 w 266"/>
                  <a:gd name="T7" fmla="*/ 144 h 144"/>
                  <a:gd name="T8" fmla="*/ 266 w 266"/>
                  <a:gd name="T9" fmla="*/ 144 h 144"/>
                  <a:gd name="T10" fmla="*/ 266 w 266"/>
                  <a:gd name="T11" fmla="*/ 144 h 144"/>
                </a:gdLst>
                <a:ahLst/>
                <a:cxnLst>
                  <a:cxn ang="0">
                    <a:pos x="T0" y="T1"/>
                  </a:cxn>
                  <a:cxn ang="0">
                    <a:pos x="T2" y="T3"/>
                  </a:cxn>
                  <a:cxn ang="0">
                    <a:pos x="T4" y="T5"/>
                  </a:cxn>
                  <a:cxn ang="0">
                    <a:pos x="T6" y="T7"/>
                  </a:cxn>
                  <a:cxn ang="0">
                    <a:pos x="T8" y="T9"/>
                  </a:cxn>
                  <a:cxn ang="0">
                    <a:pos x="T10" y="T11"/>
                  </a:cxn>
                </a:cxnLst>
                <a:rect l="0" t="0" r="r" b="b"/>
                <a:pathLst>
                  <a:path w="266" h="144">
                    <a:moveTo>
                      <a:pt x="266" y="144"/>
                    </a:moveTo>
                    <a:cubicBezTo>
                      <a:pt x="235" y="57"/>
                      <a:pt x="187" y="0"/>
                      <a:pt x="133" y="0"/>
                    </a:cubicBezTo>
                    <a:cubicBezTo>
                      <a:pt x="79" y="0"/>
                      <a:pt x="31" y="57"/>
                      <a:pt x="0" y="144"/>
                    </a:cubicBezTo>
                    <a:lnTo>
                      <a:pt x="266" y="144"/>
                    </a:lnTo>
                    <a:close/>
                    <a:moveTo>
                      <a:pt x="266" y="144"/>
                    </a:moveTo>
                    <a:cubicBezTo>
                      <a:pt x="266" y="144"/>
                      <a:pt x="266" y="144"/>
                      <a:pt x="266"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1">
                <a:extLst>
                  <a:ext uri="{FF2B5EF4-FFF2-40B4-BE49-F238E27FC236}">
                    <a16:creationId xmlns="" xmlns:a16="http://schemas.microsoft.com/office/drawing/2014/main" id="{D4788F55-EDDC-473A-A3D7-CAEF0333FB5F}"/>
                  </a:ext>
                </a:extLst>
              </p:cNvPr>
              <p:cNvSpPr>
                <a:spLocks noEditPoints="1"/>
              </p:cNvSpPr>
              <p:nvPr/>
            </p:nvSpPr>
            <p:spPr bwMode="auto">
              <a:xfrm>
                <a:off x="5673726" y="4287838"/>
                <a:ext cx="95250" cy="41275"/>
              </a:xfrm>
              <a:custGeom>
                <a:avLst/>
                <a:gdLst>
                  <a:gd name="T0" fmla="*/ 315 w 334"/>
                  <a:gd name="T1" fmla="*/ 0 h 144"/>
                  <a:gd name="T2" fmla="*/ 19 w 334"/>
                  <a:gd name="T3" fmla="*/ 0 h 144"/>
                  <a:gd name="T4" fmla="*/ 0 w 334"/>
                  <a:gd name="T5" fmla="*/ 144 h 144"/>
                  <a:gd name="T6" fmla="*/ 334 w 334"/>
                  <a:gd name="T7" fmla="*/ 144 h 144"/>
                  <a:gd name="T8" fmla="*/ 315 w 334"/>
                  <a:gd name="T9" fmla="*/ 0 h 144"/>
                  <a:gd name="T10" fmla="*/ 315 w 334"/>
                  <a:gd name="T11" fmla="*/ 0 h 144"/>
                  <a:gd name="T12" fmla="*/ 315 w 334"/>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334" h="144">
                    <a:moveTo>
                      <a:pt x="315" y="0"/>
                    </a:moveTo>
                    <a:cubicBezTo>
                      <a:pt x="19" y="0"/>
                      <a:pt x="19" y="0"/>
                      <a:pt x="19" y="0"/>
                    </a:cubicBezTo>
                    <a:cubicBezTo>
                      <a:pt x="8" y="44"/>
                      <a:pt x="1" y="93"/>
                      <a:pt x="0" y="144"/>
                    </a:cubicBezTo>
                    <a:cubicBezTo>
                      <a:pt x="334" y="144"/>
                      <a:pt x="334" y="144"/>
                      <a:pt x="334" y="144"/>
                    </a:cubicBezTo>
                    <a:cubicBezTo>
                      <a:pt x="333" y="93"/>
                      <a:pt x="326" y="44"/>
                      <a:pt x="315" y="0"/>
                    </a:cubicBezTo>
                    <a:close/>
                    <a:moveTo>
                      <a:pt x="315" y="0"/>
                    </a:moveTo>
                    <a:cubicBezTo>
                      <a:pt x="315" y="0"/>
                      <a:pt x="315" y="0"/>
                      <a:pt x="3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2">
                <a:extLst>
                  <a:ext uri="{FF2B5EF4-FFF2-40B4-BE49-F238E27FC236}">
                    <a16:creationId xmlns="" xmlns:a16="http://schemas.microsoft.com/office/drawing/2014/main" id="{2D9BD399-54DC-4BE8-898C-7F5238B463F2}"/>
                  </a:ext>
                </a:extLst>
              </p:cNvPr>
              <p:cNvSpPr>
                <a:spLocks noEditPoints="1"/>
              </p:cNvSpPr>
              <p:nvPr/>
            </p:nvSpPr>
            <p:spPr bwMode="auto">
              <a:xfrm>
                <a:off x="5673726" y="4343400"/>
                <a:ext cx="95250" cy="44450"/>
              </a:xfrm>
              <a:custGeom>
                <a:avLst/>
                <a:gdLst>
                  <a:gd name="T0" fmla="*/ 262 w 334"/>
                  <a:gd name="T1" fmla="*/ 158 h 158"/>
                  <a:gd name="T2" fmla="*/ 332 w 334"/>
                  <a:gd name="T3" fmla="*/ 38 h 158"/>
                  <a:gd name="T4" fmla="*/ 334 w 334"/>
                  <a:gd name="T5" fmla="*/ 0 h 158"/>
                  <a:gd name="T6" fmla="*/ 0 w 334"/>
                  <a:gd name="T7" fmla="*/ 0 h 158"/>
                  <a:gd name="T8" fmla="*/ 19 w 334"/>
                  <a:gd name="T9" fmla="*/ 144 h 158"/>
                  <a:gd name="T10" fmla="*/ 191 w 334"/>
                  <a:gd name="T11" fmla="*/ 144 h 158"/>
                  <a:gd name="T12" fmla="*/ 262 w 334"/>
                  <a:gd name="T13" fmla="*/ 158 h 158"/>
                  <a:gd name="T14" fmla="*/ 262 w 334"/>
                  <a:gd name="T15" fmla="*/ 158 h 158"/>
                  <a:gd name="T16" fmla="*/ 262 w 33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58">
                    <a:moveTo>
                      <a:pt x="262" y="158"/>
                    </a:moveTo>
                    <a:cubicBezTo>
                      <a:pt x="278" y="113"/>
                      <a:pt x="302" y="73"/>
                      <a:pt x="332" y="38"/>
                    </a:cubicBezTo>
                    <a:cubicBezTo>
                      <a:pt x="333" y="25"/>
                      <a:pt x="334" y="13"/>
                      <a:pt x="334" y="0"/>
                    </a:cubicBezTo>
                    <a:cubicBezTo>
                      <a:pt x="0" y="0"/>
                      <a:pt x="0" y="0"/>
                      <a:pt x="0" y="0"/>
                    </a:cubicBezTo>
                    <a:cubicBezTo>
                      <a:pt x="1" y="50"/>
                      <a:pt x="8" y="99"/>
                      <a:pt x="19" y="144"/>
                    </a:cubicBezTo>
                    <a:cubicBezTo>
                      <a:pt x="191" y="144"/>
                      <a:pt x="191" y="144"/>
                      <a:pt x="191" y="144"/>
                    </a:cubicBezTo>
                    <a:cubicBezTo>
                      <a:pt x="216" y="144"/>
                      <a:pt x="240" y="149"/>
                      <a:pt x="262" y="158"/>
                    </a:cubicBezTo>
                    <a:close/>
                    <a:moveTo>
                      <a:pt x="262" y="158"/>
                    </a:moveTo>
                    <a:cubicBezTo>
                      <a:pt x="262" y="158"/>
                      <a:pt x="262" y="158"/>
                      <a:pt x="262" y="1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3">
                <a:extLst>
                  <a:ext uri="{FF2B5EF4-FFF2-40B4-BE49-F238E27FC236}">
                    <a16:creationId xmlns="" xmlns:a16="http://schemas.microsoft.com/office/drawing/2014/main" id="{109CA5BB-0189-4F29-ABCF-DB2838D34E0E}"/>
                  </a:ext>
                </a:extLst>
              </p:cNvPr>
              <p:cNvSpPr>
                <a:spLocks noEditPoints="1"/>
              </p:cNvSpPr>
              <p:nvPr/>
            </p:nvSpPr>
            <p:spPr bwMode="auto">
              <a:xfrm>
                <a:off x="5638801" y="4238625"/>
                <a:ext cx="47625" cy="34925"/>
              </a:xfrm>
              <a:custGeom>
                <a:avLst/>
                <a:gdLst>
                  <a:gd name="T0" fmla="*/ 165 w 165"/>
                  <a:gd name="T1" fmla="*/ 0 h 122"/>
                  <a:gd name="T2" fmla="*/ 0 w 165"/>
                  <a:gd name="T3" fmla="*/ 122 h 122"/>
                  <a:gd name="T4" fmla="*/ 103 w 165"/>
                  <a:gd name="T5" fmla="*/ 122 h 122"/>
                  <a:gd name="T6" fmla="*/ 165 w 165"/>
                  <a:gd name="T7" fmla="*/ 0 h 122"/>
                  <a:gd name="T8" fmla="*/ 165 w 165"/>
                  <a:gd name="T9" fmla="*/ 0 h 122"/>
                  <a:gd name="T10" fmla="*/ 165 w 165"/>
                  <a:gd name="T11" fmla="*/ 0 h 122"/>
                </a:gdLst>
                <a:ahLst/>
                <a:cxnLst>
                  <a:cxn ang="0">
                    <a:pos x="T0" y="T1"/>
                  </a:cxn>
                  <a:cxn ang="0">
                    <a:pos x="T2" y="T3"/>
                  </a:cxn>
                  <a:cxn ang="0">
                    <a:pos x="T4" y="T5"/>
                  </a:cxn>
                  <a:cxn ang="0">
                    <a:pos x="T6" y="T7"/>
                  </a:cxn>
                  <a:cxn ang="0">
                    <a:pos x="T8" y="T9"/>
                  </a:cxn>
                  <a:cxn ang="0">
                    <a:pos x="T10" y="T11"/>
                  </a:cxn>
                </a:cxnLst>
                <a:rect l="0" t="0" r="r" b="b"/>
                <a:pathLst>
                  <a:path w="165" h="122">
                    <a:moveTo>
                      <a:pt x="165" y="0"/>
                    </a:moveTo>
                    <a:cubicBezTo>
                      <a:pt x="98" y="24"/>
                      <a:pt x="41" y="67"/>
                      <a:pt x="0" y="122"/>
                    </a:cubicBezTo>
                    <a:cubicBezTo>
                      <a:pt x="103" y="122"/>
                      <a:pt x="103" y="122"/>
                      <a:pt x="103" y="122"/>
                    </a:cubicBezTo>
                    <a:cubicBezTo>
                      <a:pt x="119" y="73"/>
                      <a:pt x="140" y="32"/>
                      <a:pt x="165" y="0"/>
                    </a:cubicBezTo>
                    <a:close/>
                    <a:moveTo>
                      <a:pt x="165" y="0"/>
                    </a:moveTo>
                    <a:cubicBezTo>
                      <a:pt x="165" y="0"/>
                      <a:pt x="165" y="0"/>
                      <a:pt x="1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
                <a:extLst>
                  <a:ext uri="{FF2B5EF4-FFF2-40B4-BE49-F238E27FC236}">
                    <a16:creationId xmlns="" xmlns:a16="http://schemas.microsoft.com/office/drawing/2014/main" id="{C1897354-29B9-48E5-BCB0-2DB46CDAAA8F}"/>
                  </a:ext>
                </a:extLst>
              </p:cNvPr>
              <p:cNvSpPr>
                <a:spLocks noEditPoints="1"/>
              </p:cNvSpPr>
              <p:nvPr/>
            </p:nvSpPr>
            <p:spPr bwMode="auto">
              <a:xfrm>
                <a:off x="5618163" y="4287838"/>
                <a:ext cx="47625" cy="41275"/>
              </a:xfrm>
              <a:custGeom>
                <a:avLst/>
                <a:gdLst>
                  <a:gd name="T0" fmla="*/ 162 w 162"/>
                  <a:gd name="T1" fmla="*/ 0 h 144"/>
                  <a:gd name="T2" fmla="*/ 41 w 162"/>
                  <a:gd name="T3" fmla="*/ 0 h 144"/>
                  <a:gd name="T4" fmla="*/ 0 w 162"/>
                  <a:gd name="T5" fmla="*/ 144 h 144"/>
                  <a:gd name="T6" fmla="*/ 144 w 162"/>
                  <a:gd name="T7" fmla="*/ 144 h 144"/>
                  <a:gd name="T8" fmla="*/ 162 w 162"/>
                  <a:gd name="T9" fmla="*/ 0 h 144"/>
                  <a:gd name="T10" fmla="*/ 162 w 162"/>
                  <a:gd name="T11" fmla="*/ 0 h 144"/>
                  <a:gd name="T12" fmla="*/ 162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162" y="0"/>
                    </a:moveTo>
                    <a:cubicBezTo>
                      <a:pt x="41" y="0"/>
                      <a:pt x="41" y="0"/>
                      <a:pt x="41" y="0"/>
                    </a:cubicBezTo>
                    <a:cubicBezTo>
                      <a:pt x="18" y="43"/>
                      <a:pt x="4" y="92"/>
                      <a:pt x="0" y="144"/>
                    </a:cubicBezTo>
                    <a:cubicBezTo>
                      <a:pt x="144" y="144"/>
                      <a:pt x="144" y="144"/>
                      <a:pt x="144" y="144"/>
                    </a:cubicBezTo>
                    <a:cubicBezTo>
                      <a:pt x="145" y="93"/>
                      <a:pt x="151" y="44"/>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5">
                <a:extLst>
                  <a:ext uri="{FF2B5EF4-FFF2-40B4-BE49-F238E27FC236}">
                    <a16:creationId xmlns="" xmlns:a16="http://schemas.microsoft.com/office/drawing/2014/main" id="{B71CA30B-E670-4FEA-9533-799D8F49E1C3}"/>
                  </a:ext>
                </a:extLst>
              </p:cNvPr>
              <p:cNvSpPr>
                <a:spLocks noEditPoints="1"/>
              </p:cNvSpPr>
              <p:nvPr/>
            </p:nvSpPr>
            <p:spPr bwMode="auto">
              <a:xfrm>
                <a:off x="5756276" y="4238625"/>
                <a:ext cx="47625" cy="34925"/>
              </a:xfrm>
              <a:custGeom>
                <a:avLst/>
                <a:gdLst>
                  <a:gd name="T0" fmla="*/ 166 w 166"/>
                  <a:gd name="T1" fmla="*/ 123 h 123"/>
                  <a:gd name="T2" fmla="*/ 0 w 166"/>
                  <a:gd name="T3" fmla="*/ 0 h 123"/>
                  <a:gd name="T4" fmla="*/ 62 w 166"/>
                  <a:gd name="T5" fmla="*/ 123 h 123"/>
                  <a:gd name="T6" fmla="*/ 166 w 166"/>
                  <a:gd name="T7" fmla="*/ 123 h 123"/>
                  <a:gd name="T8" fmla="*/ 166 w 166"/>
                  <a:gd name="T9" fmla="*/ 123 h 123"/>
                  <a:gd name="T10" fmla="*/ 166 w 166"/>
                  <a:gd name="T11" fmla="*/ 123 h 123"/>
                </a:gdLst>
                <a:ahLst/>
                <a:cxnLst>
                  <a:cxn ang="0">
                    <a:pos x="T0" y="T1"/>
                  </a:cxn>
                  <a:cxn ang="0">
                    <a:pos x="T2" y="T3"/>
                  </a:cxn>
                  <a:cxn ang="0">
                    <a:pos x="T4" y="T5"/>
                  </a:cxn>
                  <a:cxn ang="0">
                    <a:pos x="T6" y="T7"/>
                  </a:cxn>
                  <a:cxn ang="0">
                    <a:pos x="T8" y="T9"/>
                  </a:cxn>
                  <a:cxn ang="0">
                    <a:pos x="T10" y="T11"/>
                  </a:cxn>
                </a:cxnLst>
                <a:rect l="0" t="0" r="r" b="b"/>
                <a:pathLst>
                  <a:path w="166" h="123">
                    <a:moveTo>
                      <a:pt x="166" y="123"/>
                    </a:moveTo>
                    <a:cubicBezTo>
                      <a:pt x="124" y="67"/>
                      <a:pt x="67" y="24"/>
                      <a:pt x="0" y="0"/>
                    </a:cubicBezTo>
                    <a:cubicBezTo>
                      <a:pt x="25" y="32"/>
                      <a:pt x="46" y="74"/>
                      <a:pt x="62" y="123"/>
                    </a:cubicBezTo>
                    <a:lnTo>
                      <a:pt x="166" y="123"/>
                    </a:lnTo>
                    <a:close/>
                    <a:moveTo>
                      <a:pt x="166" y="123"/>
                    </a:moveTo>
                    <a:cubicBezTo>
                      <a:pt x="166" y="123"/>
                      <a:pt x="166" y="123"/>
                      <a:pt x="166"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
                <a:extLst>
                  <a:ext uri="{FF2B5EF4-FFF2-40B4-BE49-F238E27FC236}">
                    <a16:creationId xmlns="" xmlns:a16="http://schemas.microsoft.com/office/drawing/2014/main" id="{57C3CC9A-4626-475C-BEDE-9239E2799B81}"/>
                  </a:ext>
                </a:extLst>
              </p:cNvPr>
              <p:cNvSpPr>
                <a:spLocks noEditPoints="1"/>
              </p:cNvSpPr>
              <p:nvPr/>
            </p:nvSpPr>
            <p:spPr bwMode="auto">
              <a:xfrm>
                <a:off x="5778501" y="4287838"/>
                <a:ext cx="44450" cy="52388"/>
              </a:xfrm>
              <a:custGeom>
                <a:avLst/>
                <a:gdLst>
                  <a:gd name="T0" fmla="*/ 19 w 158"/>
                  <a:gd name="T1" fmla="*/ 168 h 181"/>
                  <a:gd name="T2" fmla="*/ 19 w 158"/>
                  <a:gd name="T3" fmla="*/ 181 h 181"/>
                  <a:gd name="T4" fmla="*/ 158 w 158"/>
                  <a:gd name="T5" fmla="*/ 110 h 181"/>
                  <a:gd name="T6" fmla="*/ 122 w 158"/>
                  <a:gd name="T7" fmla="*/ 0 h 181"/>
                  <a:gd name="T8" fmla="*/ 0 w 158"/>
                  <a:gd name="T9" fmla="*/ 0 h 181"/>
                  <a:gd name="T10" fmla="*/ 19 w 158"/>
                  <a:gd name="T11" fmla="*/ 168 h 181"/>
                  <a:gd name="T12" fmla="*/ 19 w 158"/>
                  <a:gd name="T13" fmla="*/ 168 h 181"/>
                  <a:gd name="T14" fmla="*/ 19 w 158"/>
                  <a:gd name="T15" fmla="*/ 168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81">
                    <a:moveTo>
                      <a:pt x="19" y="168"/>
                    </a:moveTo>
                    <a:cubicBezTo>
                      <a:pt x="19" y="172"/>
                      <a:pt x="19" y="177"/>
                      <a:pt x="19" y="181"/>
                    </a:cubicBezTo>
                    <a:cubicBezTo>
                      <a:pt x="59" y="148"/>
                      <a:pt x="106" y="124"/>
                      <a:pt x="158" y="110"/>
                    </a:cubicBezTo>
                    <a:cubicBezTo>
                      <a:pt x="152" y="71"/>
                      <a:pt x="139" y="34"/>
                      <a:pt x="122" y="0"/>
                    </a:cubicBezTo>
                    <a:cubicBezTo>
                      <a:pt x="0" y="0"/>
                      <a:pt x="0" y="0"/>
                      <a:pt x="0" y="0"/>
                    </a:cubicBezTo>
                    <a:cubicBezTo>
                      <a:pt x="12" y="51"/>
                      <a:pt x="19" y="108"/>
                      <a:pt x="19" y="168"/>
                    </a:cubicBezTo>
                    <a:close/>
                    <a:moveTo>
                      <a:pt x="19" y="168"/>
                    </a:moveTo>
                    <a:cubicBezTo>
                      <a:pt x="19" y="168"/>
                      <a:pt x="19" y="168"/>
                      <a:pt x="19"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7">
                <a:extLst>
                  <a:ext uri="{FF2B5EF4-FFF2-40B4-BE49-F238E27FC236}">
                    <a16:creationId xmlns="" xmlns:a16="http://schemas.microsoft.com/office/drawing/2014/main" id="{81B0C7FF-8E35-4870-A80C-E3EED5148843}"/>
                  </a:ext>
                </a:extLst>
              </p:cNvPr>
              <p:cNvSpPr>
                <a:spLocks noEditPoints="1"/>
              </p:cNvSpPr>
              <p:nvPr/>
            </p:nvSpPr>
            <p:spPr bwMode="auto">
              <a:xfrm>
                <a:off x="5638801" y="4397375"/>
                <a:ext cx="53975" cy="15875"/>
              </a:xfrm>
              <a:custGeom>
                <a:avLst/>
                <a:gdLst>
                  <a:gd name="T0" fmla="*/ 50 w 185"/>
                  <a:gd name="T1" fmla="*/ 53 h 54"/>
                  <a:gd name="T2" fmla="*/ 96 w 185"/>
                  <a:gd name="T3" fmla="*/ 48 h 54"/>
                  <a:gd name="T4" fmla="*/ 143 w 185"/>
                  <a:gd name="T5" fmla="*/ 54 h 54"/>
                  <a:gd name="T6" fmla="*/ 185 w 185"/>
                  <a:gd name="T7" fmla="*/ 0 h 54"/>
                  <a:gd name="T8" fmla="*/ 0 w 185"/>
                  <a:gd name="T9" fmla="*/ 0 h 54"/>
                  <a:gd name="T10" fmla="*/ 50 w 185"/>
                  <a:gd name="T11" fmla="*/ 53 h 54"/>
                  <a:gd name="T12" fmla="*/ 50 w 185"/>
                  <a:gd name="T13" fmla="*/ 53 h 54"/>
                  <a:gd name="T14" fmla="*/ 50 w 185"/>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54">
                    <a:moveTo>
                      <a:pt x="50" y="53"/>
                    </a:moveTo>
                    <a:cubicBezTo>
                      <a:pt x="65" y="50"/>
                      <a:pt x="80" y="48"/>
                      <a:pt x="96" y="48"/>
                    </a:cubicBezTo>
                    <a:cubicBezTo>
                      <a:pt x="112" y="48"/>
                      <a:pt x="127" y="50"/>
                      <a:pt x="143" y="54"/>
                    </a:cubicBezTo>
                    <a:cubicBezTo>
                      <a:pt x="154" y="33"/>
                      <a:pt x="168" y="15"/>
                      <a:pt x="185" y="0"/>
                    </a:cubicBezTo>
                    <a:cubicBezTo>
                      <a:pt x="0" y="0"/>
                      <a:pt x="0" y="0"/>
                      <a:pt x="0" y="0"/>
                    </a:cubicBezTo>
                    <a:cubicBezTo>
                      <a:pt x="15" y="19"/>
                      <a:pt x="31" y="37"/>
                      <a:pt x="50" y="53"/>
                    </a:cubicBezTo>
                    <a:close/>
                    <a:moveTo>
                      <a:pt x="50" y="53"/>
                    </a:moveTo>
                    <a:cubicBezTo>
                      <a:pt x="50" y="53"/>
                      <a:pt x="50" y="53"/>
                      <a:pt x="5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8">
                <a:extLst>
                  <a:ext uri="{FF2B5EF4-FFF2-40B4-BE49-F238E27FC236}">
                    <a16:creationId xmlns="" xmlns:a16="http://schemas.microsoft.com/office/drawing/2014/main" id="{A254227B-7781-4FB5-83B9-F4E1655E4754}"/>
                  </a:ext>
                </a:extLst>
              </p:cNvPr>
              <p:cNvSpPr>
                <a:spLocks noEditPoints="1"/>
              </p:cNvSpPr>
              <p:nvPr/>
            </p:nvSpPr>
            <p:spPr bwMode="auto">
              <a:xfrm>
                <a:off x="5618163" y="4343400"/>
                <a:ext cx="47625" cy="41275"/>
              </a:xfrm>
              <a:custGeom>
                <a:avLst/>
                <a:gdLst>
                  <a:gd name="T0" fmla="*/ 0 w 162"/>
                  <a:gd name="T1" fmla="*/ 0 h 144"/>
                  <a:gd name="T2" fmla="*/ 41 w 162"/>
                  <a:gd name="T3" fmla="*/ 144 h 144"/>
                  <a:gd name="T4" fmla="*/ 162 w 162"/>
                  <a:gd name="T5" fmla="*/ 144 h 144"/>
                  <a:gd name="T6" fmla="*/ 144 w 162"/>
                  <a:gd name="T7" fmla="*/ 0 h 144"/>
                  <a:gd name="T8" fmla="*/ 0 w 162"/>
                  <a:gd name="T9" fmla="*/ 0 h 144"/>
                  <a:gd name="T10" fmla="*/ 0 w 162"/>
                  <a:gd name="T11" fmla="*/ 0 h 144"/>
                  <a:gd name="T12" fmla="*/ 0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cubicBezTo>
                      <a:pt x="4" y="51"/>
                      <a:pt x="18" y="100"/>
                      <a:pt x="41" y="144"/>
                    </a:cubicBezTo>
                    <a:cubicBezTo>
                      <a:pt x="162" y="144"/>
                      <a:pt x="162" y="144"/>
                      <a:pt x="162" y="144"/>
                    </a:cubicBezTo>
                    <a:cubicBezTo>
                      <a:pt x="151" y="99"/>
                      <a:pt x="145" y="50"/>
                      <a:pt x="144"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9">
                <a:extLst>
                  <a:ext uri="{FF2B5EF4-FFF2-40B4-BE49-F238E27FC236}">
                    <a16:creationId xmlns="" xmlns:a16="http://schemas.microsoft.com/office/drawing/2014/main" id="{5399EF34-62E2-4209-8666-CEACB9F18F92}"/>
                  </a:ext>
                </a:extLst>
              </p:cNvPr>
              <p:cNvSpPr>
                <a:spLocks noEditPoints="1"/>
              </p:cNvSpPr>
              <p:nvPr/>
            </p:nvSpPr>
            <p:spPr bwMode="auto">
              <a:xfrm>
                <a:off x="5618163" y="4329113"/>
                <a:ext cx="400050" cy="193675"/>
              </a:xfrm>
              <a:custGeom>
                <a:avLst/>
                <a:gdLst>
                  <a:gd name="T0" fmla="*/ 1056 w 1392"/>
                  <a:gd name="T1" fmla="*/ 504 h 672"/>
                  <a:gd name="T2" fmla="*/ 1150 w 1392"/>
                  <a:gd name="T3" fmla="*/ 301 h 672"/>
                  <a:gd name="T4" fmla="*/ 480 w 1392"/>
                  <a:gd name="T5" fmla="*/ 336 h 672"/>
                  <a:gd name="T6" fmla="*/ 442 w 1392"/>
                  <a:gd name="T7" fmla="*/ 252 h 672"/>
                  <a:gd name="T8" fmla="*/ 240 w 1392"/>
                  <a:gd name="T9" fmla="*/ 384 h 672"/>
                  <a:gd name="T10" fmla="*/ 198 w 1392"/>
                  <a:gd name="T11" fmla="*/ 339 h 672"/>
                  <a:gd name="T12" fmla="*/ 0 w 1392"/>
                  <a:gd name="T13" fmla="*/ 504 h 672"/>
                  <a:gd name="T14" fmla="*/ 1224 w 1392"/>
                  <a:gd name="T15" fmla="*/ 672 h 672"/>
                  <a:gd name="T16" fmla="*/ 1224 w 1392"/>
                  <a:gd name="T17" fmla="*/ 336 h 672"/>
                  <a:gd name="T18" fmla="*/ 408 w 1392"/>
                  <a:gd name="T19" fmla="*/ 504 h 672"/>
                  <a:gd name="T20" fmla="*/ 504 w 1392"/>
                  <a:gd name="T21" fmla="*/ 504 h 672"/>
                  <a:gd name="T22" fmla="*/ 528 w 1392"/>
                  <a:gd name="T23" fmla="*/ 336 h 672"/>
                  <a:gd name="T24" fmla="*/ 816 w 1392"/>
                  <a:gd name="T25" fmla="*/ 96 h 672"/>
                  <a:gd name="T26" fmla="*/ 528 w 1392"/>
                  <a:gd name="T27" fmla="*/ 336 h 672"/>
                  <a:gd name="T28" fmla="*/ 600 w 1392"/>
                  <a:gd name="T29" fmla="*/ 504 h 672"/>
                  <a:gd name="T30" fmla="*/ 696 w 1392"/>
                  <a:gd name="T31" fmla="*/ 504 h 672"/>
                  <a:gd name="T32" fmla="*/ 840 w 1392"/>
                  <a:gd name="T33" fmla="*/ 552 h 672"/>
                  <a:gd name="T34" fmla="*/ 840 w 1392"/>
                  <a:gd name="T35" fmla="*/ 456 h 672"/>
                  <a:gd name="T36" fmla="*/ 840 w 1392"/>
                  <a:gd name="T37" fmla="*/ 552 h 672"/>
                  <a:gd name="T38" fmla="*/ 860 w 1392"/>
                  <a:gd name="T39" fmla="*/ 100 h 672"/>
                  <a:gd name="T40" fmla="*/ 921 w 1392"/>
                  <a:gd name="T41" fmla="*/ 68 h 672"/>
                  <a:gd name="T42" fmla="*/ 1008 w 1392"/>
                  <a:gd name="T43" fmla="*/ 624 h 672"/>
                  <a:gd name="T44" fmla="*/ 960 w 1392"/>
                  <a:gd name="T45" fmla="*/ 576 h 672"/>
                  <a:gd name="T46" fmla="*/ 1008 w 1392"/>
                  <a:gd name="T47" fmla="*/ 624 h 672"/>
                  <a:gd name="T48" fmla="*/ 1056 w 1392"/>
                  <a:gd name="T49" fmla="*/ 624 h 672"/>
                  <a:gd name="T50" fmla="*/ 1104 w 1392"/>
                  <a:gd name="T51" fmla="*/ 576 h 672"/>
                  <a:gd name="T52" fmla="*/ 1224 w 1392"/>
                  <a:gd name="T53" fmla="*/ 624 h 672"/>
                  <a:gd name="T54" fmla="*/ 1152 w 1392"/>
                  <a:gd name="T55" fmla="*/ 576 h 672"/>
                  <a:gd name="T56" fmla="*/ 1296 w 1392"/>
                  <a:gd name="T57" fmla="*/ 504 h 672"/>
                  <a:gd name="T58" fmla="*/ 1224 w 1392"/>
                  <a:gd name="T59" fmla="*/ 384 h 672"/>
                  <a:gd name="T60" fmla="*/ 1224 w 1392"/>
                  <a:gd name="T61" fmla="*/ 624 h 672"/>
                  <a:gd name="T62" fmla="*/ 1224 w 1392"/>
                  <a:gd name="T63" fmla="*/ 62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2" h="672">
                    <a:moveTo>
                      <a:pt x="1224" y="336"/>
                    </a:moveTo>
                    <a:cubicBezTo>
                      <a:pt x="1131" y="336"/>
                      <a:pt x="1056" y="411"/>
                      <a:pt x="1056" y="504"/>
                    </a:cubicBezTo>
                    <a:cubicBezTo>
                      <a:pt x="1008" y="504"/>
                      <a:pt x="1008" y="504"/>
                      <a:pt x="1008" y="504"/>
                    </a:cubicBezTo>
                    <a:cubicBezTo>
                      <a:pt x="1008" y="411"/>
                      <a:pt x="1067" y="332"/>
                      <a:pt x="1150" y="301"/>
                    </a:cubicBezTo>
                    <a:cubicBezTo>
                      <a:pt x="1132" y="131"/>
                      <a:pt x="989" y="0"/>
                      <a:pt x="816" y="0"/>
                    </a:cubicBezTo>
                    <a:cubicBezTo>
                      <a:pt x="631" y="0"/>
                      <a:pt x="480" y="151"/>
                      <a:pt x="480" y="336"/>
                    </a:cubicBezTo>
                    <a:cubicBezTo>
                      <a:pt x="432" y="336"/>
                      <a:pt x="432" y="336"/>
                      <a:pt x="432" y="336"/>
                    </a:cubicBezTo>
                    <a:cubicBezTo>
                      <a:pt x="432" y="307"/>
                      <a:pt x="435" y="279"/>
                      <a:pt x="442" y="252"/>
                    </a:cubicBezTo>
                    <a:cubicBezTo>
                      <a:pt x="423" y="244"/>
                      <a:pt x="404" y="240"/>
                      <a:pt x="384" y="240"/>
                    </a:cubicBezTo>
                    <a:cubicBezTo>
                      <a:pt x="305" y="240"/>
                      <a:pt x="240" y="305"/>
                      <a:pt x="240" y="384"/>
                    </a:cubicBezTo>
                    <a:cubicBezTo>
                      <a:pt x="192" y="384"/>
                      <a:pt x="192" y="384"/>
                      <a:pt x="192" y="384"/>
                    </a:cubicBezTo>
                    <a:cubicBezTo>
                      <a:pt x="192" y="368"/>
                      <a:pt x="194" y="353"/>
                      <a:pt x="198" y="339"/>
                    </a:cubicBezTo>
                    <a:cubicBezTo>
                      <a:pt x="188" y="337"/>
                      <a:pt x="178" y="336"/>
                      <a:pt x="168" y="336"/>
                    </a:cubicBezTo>
                    <a:cubicBezTo>
                      <a:pt x="75" y="336"/>
                      <a:pt x="0" y="411"/>
                      <a:pt x="0" y="504"/>
                    </a:cubicBezTo>
                    <a:cubicBezTo>
                      <a:pt x="0" y="597"/>
                      <a:pt x="75" y="672"/>
                      <a:pt x="168" y="672"/>
                    </a:cubicBezTo>
                    <a:cubicBezTo>
                      <a:pt x="1224" y="672"/>
                      <a:pt x="1224" y="672"/>
                      <a:pt x="1224" y="672"/>
                    </a:cubicBezTo>
                    <a:cubicBezTo>
                      <a:pt x="1317" y="672"/>
                      <a:pt x="1392" y="597"/>
                      <a:pt x="1392" y="504"/>
                    </a:cubicBezTo>
                    <a:cubicBezTo>
                      <a:pt x="1392" y="411"/>
                      <a:pt x="1317" y="336"/>
                      <a:pt x="1224" y="336"/>
                    </a:cubicBezTo>
                    <a:close/>
                    <a:moveTo>
                      <a:pt x="456" y="552"/>
                    </a:moveTo>
                    <a:cubicBezTo>
                      <a:pt x="429" y="552"/>
                      <a:pt x="408" y="531"/>
                      <a:pt x="408" y="504"/>
                    </a:cubicBezTo>
                    <a:cubicBezTo>
                      <a:pt x="408" y="477"/>
                      <a:pt x="429" y="456"/>
                      <a:pt x="456" y="456"/>
                    </a:cubicBezTo>
                    <a:cubicBezTo>
                      <a:pt x="483" y="456"/>
                      <a:pt x="504" y="477"/>
                      <a:pt x="504" y="504"/>
                    </a:cubicBezTo>
                    <a:cubicBezTo>
                      <a:pt x="504" y="531"/>
                      <a:pt x="483" y="552"/>
                      <a:pt x="456" y="552"/>
                    </a:cubicBezTo>
                    <a:close/>
                    <a:moveTo>
                      <a:pt x="528" y="336"/>
                    </a:moveTo>
                    <a:cubicBezTo>
                      <a:pt x="528" y="177"/>
                      <a:pt x="657" y="48"/>
                      <a:pt x="816" y="48"/>
                    </a:cubicBezTo>
                    <a:cubicBezTo>
                      <a:pt x="816" y="96"/>
                      <a:pt x="816" y="96"/>
                      <a:pt x="816" y="96"/>
                    </a:cubicBezTo>
                    <a:cubicBezTo>
                      <a:pt x="684" y="96"/>
                      <a:pt x="576" y="204"/>
                      <a:pt x="576" y="336"/>
                    </a:cubicBezTo>
                    <a:lnTo>
                      <a:pt x="528" y="336"/>
                    </a:lnTo>
                    <a:close/>
                    <a:moveTo>
                      <a:pt x="648" y="552"/>
                    </a:moveTo>
                    <a:cubicBezTo>
                      <a:pt x="621" y="552"/>
                      <a:pt x="600" y="531"/>
                      <a:pt x="600" y="504"/>
                    </a:cubicBezTo>
                    <a:cubicBezTo>
                      <a:pt x="600" y="477"/>
                      <a:pt x="621" y="456"/>
                      <a:pt x="648" y="456"/>
                    </a:cubicBezTo>
                    <a:cubicBezTo>
                      <a:pt x="675" y="456"/>
                      <a:pt x="696" y="477"/>
                      <a:pt x="696" y="504"/>
                    </a:cubicBezTo>
                    <a:cubicBezTo>
                      <a:pt x="696" y="531"/>
                      <a:pt x="675" y="552"/>
                      <a:pt x="648" y="552"/>
                    </a:cubicBezTo>
                    <a:close/>
                    <a:moveTo>
                      <a:pt x="840" y="552"/>
                    </a:moveTo>
                    <a:cubicBezTo>
                      <a:pt x="813" y="552"/>
                      <a:pt x="792" y="531"/>
                      <a:pt x="792" y="504"/>
                    </a:cubicBezTo>
                    <a:cubicBezTo>
                      <a:pt x="792" y="477"/>
                      <a:pt x="813" y="456"/>
                      <a:pt x="840" y="456"/>
                    </a:cubicBezTo>
                    <a:cubicBezTo>
                      <a:pt x="867" y="456"/>
                      <a:pt x="888" y="477"/>
                      <a:pt x="888" y="504"/>
                    </a:cubicBezTo>
                    <a:cubicBezTo>
                      <a:pt x="888" y="531"/>
                      <a:pt x="867" y="552"/>
                      <a:pt x="840" y="552"/>
                    </a:cubicBezTo>
                    <a:close/>
                    <a:moveTo>
                      <a:pt x="903" y="112"/>
                    </a:moveTo>
                    <a:cubicBezTo>
                      <a:pt x="889" y="107"/>
                      <a:pt x="875" y="103"/>
                      <a:pt x="860" y="100"/>
                    </a:cubicBezTo>
                    <a:cubicBezTo>
                      <a:pt x="868" y="53"/>
                      <a:pt x="868" y="53"/>
                      <a:pt x="868" y="53"/>
                    </a:cubicBezTo>
                    <a:cubicBezTo>
                      <a:pt x="886" y="56"/>
                      <a:pt x="904" y="61"/>
                      <a:pt x="921" y="68"/>
                    </a:cubicBezTo>
                    <a:lnTo>
                      <a:pt x="903" y="112"/>
                    </a:lnTo>
                    <a:close/>
                    <a:moveTo>
                      <a:pt x="1008" y="624"/>
                    </a:moveTo>
                    <a:cubicBezTo>
                      <a:pt x="960" y="624"/>
                      <a:pt x="960" y="624"/>
                      <a:pt x="960" y="624"/>
                    </a:cubicBezTo>
                    <a:cubicBezTo>
                      <a:pt x="960" y="576"/>
                      <a:pt x="960" y="576"/>
                      <a:pt x="960" y="576"/>
                    </a:cubicBezTo>
                    <a:cubicBezTo>
                      <a:pt x="1008" y="576"/>
                      <a:pt x="1008" y="576"/>
                      <a:pt x="1008" y="576"/>
                    </a:cubicBezTo>
                    <a:lnTo>
                      <a:pt x="1008" y="624"/>
                    </a:lnTo>
                    <a:close/>
                    <a:moveTo>
                      <a:pt x="1104" y="624"/>
                    </a:moveTo>
                    <a:cubicBezTo>
                      <a:pt x="1056" y="624"/>
                      <a:pt x="1056" y="624"/>
                      <a:pt x="1056" y="624"/>
                    </a:cubicBezTo>
                    <a:cubicBezTo>
                      <a:pt x="1056" y="576"/>
                      <a:pt x="1056" y="576"/>
                      <a:pt x="1056" y="576"/>
                    </a:cubicBezTo>
                    <a:cubicBezTo>
                      <a:pt x="1104" y="576"/>
                      <a:pt x="1104" y="576"/>
                      <a:pt x="1104" y="576"/>
                    </a:cubicBezTo>
                    <a:lnTo>
                      <a:pt x="1104" y="624"/>
                    </a:lnTo>
                    <a:close/>
                    <a:moveTo>
                      <a:pt x="1224" y="624"/>
                    </a:moveTo>
                    <a:cubicBezTo>
                      <a:pt x="1152" y="624"/>
                      <a:pt x="1152" y="624"/>
                      <a:pt x="1152" y="624"/>
                    </a:cubicBezTo>
                    <a:cubicBezTo>
                      <a:pt x="1152" y="576"/>
                      <a:pt x="1152" y="576"/>
                      <a:pt x="1152" y="576"/>
                    </a:cubicBezTo>
                    <a:cubicBezTo>
                      <a:pt x="1224" y="576"/>
                      <a:pt x="1224" y="576"/>
                      <a:pt x="1224" y="576"/>
                    </a:cubicBezTo>
                    <a:cubicBezTo>
                      <a:pt x="1264" y="576"/>
                      <a:pt x="1296" y="544"/>
                      <a:pt x="1296" y="504"/>
                    </a:cubicBezTo>
                    <a:cubicBezTo>
                      <a:pt x="1296" y="464"/>
                      <a:pt x="1264" y="432"/>
                      <a:pt x="1224" y="432"/>
                    </a:cubicBezTo>
                    <a:cubicBezTo>
                      <a:pt x="1224" y="384"/>
                      <a:pt x="1224" y="384"/>
                      <a:pt x="1224" y="384"/>
                    </a:cubicBezTo>
                    <a:cubicBezTo>
                      <a:pt x="1290" y="384"/>
                      <a:pt x="1344" y="438"/>
                      <a:pt x="1344" y="504"/>
                    </a:cubicBezTo>
                    <a:cubicBezTo>
                      <a:pt x="1344" y="570"/>
                      <a:pt x="1290" y="624"/>
                      <a:pt x="1224" y="624"/>
                    </a:cubicBezTo>
                    <a:close/>
                    <a:moveTo>
                      <a:pt x="1224" y="624"/>
                    </a:moveTo>
                    <a:cubicBezTo>
                      <a:pt x="1224" y="624"/>
                      <a:pt x="1224" y="624"/>
                      <a:pt x="1224" y="6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80" name="Content Placeholder 3">
            <a:extLst>
              <a:ext uri="{FF2B5EF4-FFF2-40B4-BE49-F238E27FC236}">
                <a16:creationId xmlns="" xmlns:a16="http://schemas.microsoft.com/office/drawing/2014/main" id="{EC9AA521-B132-450A-AD25-0047BC7C500A}"/>
              </a:ext>
            </a:extLst>
          </p:cNvPr>
          <p:cNvSpPr>
            <a:spLocks noGrp="1"/>
          </p:cNvSpPr>
          <p:nvPr userDrawn="1">
            <p:ph sz="quarter" idx="30"/>
          </p:nvPr>
        </p:nvSpPr>
        <p:spPr>
          <a:xfrm>
            <a:off x="849313" y="1924050"/>
            <a:ext cx="5241925" cy="37719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0834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0" y="-1"/>
            <a:ext cx="6024506" cy="6858001"/>
            <a:chOff x="0" y="-1"/>
            <a:chExt cx="6024506" cy="6858001"/>
          </a:xfrm>
        </p:grpSpPr>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2022 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0" y="1448048"/>
            <a:ext cx="7453981" cy="4397559"/>
          </a:xfrm>
          <a:prstGeom prst="rect">
            <a:avLst/>
          </a:pr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802404"/>
            <a:ext cx="673996" cy="68564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805602"/>
            <a:ext cx="673996" cy="685646"/>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808802"/>
            <a:ext cx="673996" cy="685646"/>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643628"/>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64682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465002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956098"/>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92365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9268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9300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959296"/>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962496"/>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grpSp>
        <p:nvGrpSpPr>
          <p:cNvPr id="92" name="Graphic 4">
            <a:extLst>
              <a:ext uri="{FF2B5EF4-FFF2-40B4-BE49-F238E27FC236}">
                <a16:creationId xmlns="" xmlns:a16="http://schemas.microsoft.com/office/drawing/2014/main" id="{CD5448FB-AA87-476F-A467-5C91125ECFDF}"/>
              </a:ext>
            </a:extLst>
          </p:cNvPr>
          <p:cNvGrpSpPr/>
          <p:nvPr userDrawn="1"/>
        </p:nvGrpSpPr>
        <p:grpSpPr>
          <a:xfrm>
            <a:off x="10250227" y="584200"/>
            <a:ext cx="1368184" cy="366046"/>
            <a:chOff x="10396839" y="452766"/>
            <a:chExt cx="1368184" cy="366046"/>
          </a:xfrm>
          <a:solidFill>
            <a:srgbClr val="002C73"/>
          </a:solidFill>
        </p:grpSpPr>
        <p:sp>
          <p:nvSpPr>
            <p:cNvPr id="93" name="Freeform: Shape 92">
              <a:extLst>
                <a:ext uri="{FF2B5EF4-FFF2-40B4-BE49-F238E27FC236}">
                  <a16:creationId xmlns="" xmlns:a16="http://schemas.microsoft.com/office/drawing/2014/main" id="{2F133DF4-2014-429D-BD4B-2A5B49E14D6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94" name="Freeform: Shape 93">
              <a:extLst>
                <a:ext uri="{FF2B5EF4-FFF2-40B4-BE49-F238E27FC236}">
                  <a16:creationId xmlns="" xmlns:a16="http://schemas.microsoft.com/office/drawing/2014/main" id="{00E5A3AC-2287-4351-8386-E77B7445E4E9}"/>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95" name="Freeform: Shape 94">
              <a:extLst>
                <a:ext uri="{FF2B5EF4-FFF2-40B4-BE49-F238E27FC236}">
                  <a16:creationId xmlns="" xmlns:a16="http://schemas.microsoft.com/office/drawing/2014/main" id="{30E29ABF-7C9F-49F1-AC14-52A304EC3B89}"/>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96" name="Freeform: Shape 95">
              <a:extLst>
                <a:ext uri="{FF2B5EF4-FFF2-40B4-BE49-F238E27FC236}">
                  <a16:creationId xmlns="" xmlns:a16="http://schemas.microsoft.com/office/drawing/2014/main" id="{21C07962-6387-434C-B13F-C0D659D241F1}"/>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97" name="Freeform: Shape 96">
              <a:extLst>
                <a:ext uri="{FF2B5EF4-FFF2-40B4-BE49-F238E27FC236}">
                  <a16:creationId xmlns="" xmlns:a16="http://schemas.microsoft.com/office/drawing/2014/main" id="{8753C6F0-B6C8-4678-92E8-782653D51BC1}"/>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98" name="Freeform: Shape 97">
              <a:extLst>
                <a:ext uri="{FF2B5EF4-FFF2-40B4-BE49-F238E27FC236}">
                  <a16:creationId xmlns="" xmlns:a16="http://schemas.microsoft.com/office/drawing/2014/main" id="{8C8157AD-9353-490E-B913-CC4DBC7332DE}"/>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99" name="Freeform: Shape 98">
              <a:extLst>
                <a:ext uri="{FF2B5EF4-FFF2-40B4-BE49-F238E27FC236}">
                  <a16:creationId xmlns="" xmlns:a16="http://schemas.microsoft.com/office/drawing/2014/main" id="{FD906E2B-957B-40AC-A8BF-AD598EEA74BF}"/>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00" name="Freeform: Shape 99">
              <a:extLst>
                <a:ext uri="{FF2B5EF4-FFF2-40B4-BE49-F238E27FC236}">
                  <a16:creationId xmlns="" xmlns:a16="http://schemas.microsoft.com/office/drawing/2014/main" id="{F2E50635-04CF-4C8A-8894-D51DE9CDB59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01" name="Freeform: Shape 100">
              <a:extLst>
                <a:ext uri="{FF2B5EF4-FFF2-40B4-BE49-F238E27FC236}">
                  <a16:creationId xmlns="" xmlns:a16="http://schemas.microsoft.com/office/drawing/2014/main" id="{8842C822-B096-459F-8761-4C8CB689338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02" name="Freeform: Shape 101">
              <a:extLst>
                <a:ext uri="{FF2B5EF4-FFF2-40B4-BE49-F238E27FC236}">
                  <a16:creationId xmlns="" xmlns:a16="http://schemas.microsoft.com/office/drawing/2014/main" id="{9A285D31-F743-45A0-A02A-F4CB7A5D939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03" name="Freeform: Shape 102">
              <a:extLst>
                <a:ext uri="{FF2B5EF4-FFF2-40B4-BE49-F238E27FC236}">
                  <a16:creationId xmlns="" xmlns:a16="http://schemas.microsoft.com/office/drawing/2014/main" id="{A7DEFD86-1F8D-477E-8EE2-343BB18800AD}"/>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104" name="Freeform: Shape 103">
              <a:extLst>
                <a:ext uri="{FF2B5EF4-FFF2-40B4-BE49-F238E27FC236}">
                  <a16:creationId xmlns="" xmlns:a16="http://schemas.microsoft.com/office/drawing/2014/main" id="{49F61D60-E604-40CE-A735-F7B35C96F580}"/>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105" name="Freeform: Shape 104">
              <a:extLst>
                <a:ext uri="{FF2B5EF4-FFF2-40B4-BE49-F238E27FC236}">
                  <a16:creationId xmlns="" xmlns:a16="http://schemas.microsoft.com/office/drawing/2014/main" id="{40F65E5B-D8A7-42FA-97A4-5E84FE7A791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106" name="Freeform: Shape 105">
              <a:extLst>
                <a:ext uri="{FF2B5EF4-FFF2-40B4-BE49-F238E27FC236}">
                  <a16:creationId xmlns="" xmlns:a16="http://schemas.microsoft.com/office/drawing/2014/main" id="{3DDD7588-26FB-41F4-A11A-04C9C72F49F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107" name="Freeform: Shape 106">
              <a:extLst>
                <a:ext uri="{FF2B5EF4-FFF2-40B4-BE49-F238E27FC236}">
                  <a16:creationId xmlns="" xmlns:a16="http://schemas.microsoft.com/office/drawing/2014/main" id="{BFD8502A-E9E4-4E89-BA99-2997B2AACBD5}"/>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108" name="Freeform: Shape 107">
              <a:extLst>
                <a:ext uri="{FF2B5EF4-FFF2-40B4-BE49-F238E27FC236}">
                  <a16:creationId xmlns="" xmlns:a16="http://schemas.microsoft.com/office/drawing/2014/main" id="{1FE53A18-EAA1-4293-A010-40D8E4C13072}"/>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109" name="Freeform: Shape 108">
              <a:extLst>
                <a:ext uri="{FF2B5EF4-FFF2-40B4-BE49-F238E27FC236}">
                  <a16:creationId xmlns="" xmlns:a16="http://schemas.microsoft.com/office/drawing/2014/main" id="{D16A7B38-8FF5-4FA0-9B07-7E3CAE63709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3775629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2022 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29" name="Rectangle 28">
            <a:extLst>
              <a:ext uri="{FF2B5EF4-FFF2-40B4-BE49-F238E27FC236}">
                <a16:creationId xmlns="" xmlns:a16="http://schemas.microsoft.com/office/drawing/2014/main" id="{27688547-0AE5-4951-9CB6-DAB32E08ED3E}"/>
              </a:ext>
            </a:extLst>
          </p:cNvPr>
          <p:cNvSpPr/>
          <p:nvPr userDrawn="1"/>
        </p:nvSpPr>
        <p:spPr>
          <a:xfrm>
            <a:off x="1254412" y="1770138"/>
            <a:ext cx="10358824" cy="3766271"/>
          </a:xfrm>
          <a:prstGeom prst="rect">
            <a:avLst/>
          </a:prstGeom>
          <a:gradFill flip="none" rotWithShape="1">
            <a:gsLst>
              <a:gs pos="86000">
                <a:srgbClr val="023386"/>
              </a:gs>
              <a:gs pos="0">
                <a:schemeClr val="tx1"/>
              </a:gs>
            </a:gsLst>
            <a:lin ang="0" scaled="0"/>
            <a:tileRect/>
          </a:gradFill>
          <a:ln>
            <a:noFill/>
          </a:ln>
          <a:effectLst>
            <a:outerShdw blurRad="2286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4" name="Oval 33">
            <a:extLst>
              <a:ext uri="{FF2B5EF4-FFF2-40B4-BE49-F238E27FC236}">
                <a16:creationId xmlns="" xmlns:a16="http://schemas.microsoft.com/office/drawing/2014/main" id="{F9789DEC-04EA-4ACA-A36F-A326EB69E3F4}"/>
              </a:ext>
            </a:extLst>
          </p:cNvPr>
          <p:cNvSpPr/>
          <p:nvPr userDrawn="1"/>
        </p:nvSpPr>
        <p:spPr>
          <a:xfrm>
            <a:off x="595930" y="3018656"/>
            <a:ext cx="1247669" cy="1269235"/>
          </a:xfrm>
          <a:prstGeom prst="ellipse">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itle 1">
            <a:extLst>
              <a:ext uri="{FF2B5EF4-FFF2-40B4-BE49-F238E27FC236}">
                <a16:creationId xmlns="" xmlns:a16="http://schemas.microsoft.com/office/drawing/2014/main" id="{81261066-6461-40C8-9368-BDAE0B244B55}"/>
              </a:ext>
            </a:extLst>
          </p:cNvPr>
          <p:cNvSpPr>
            <a:spLocks noGrp="1"/>
          </p:cNvSpPr>
          <p:nvPr>
            <p:ph type="ctrTitle" hasCustomPrompt="1"/>
          </p:nvPr>
        </p:nvSpPr>
        <p:spPr>
          <a:xfrm>
            <a:off x="2210765" y="2865623"/>
            <a:ext cx="9027697" cy="1575300"/>
          </a:xfrm>
          <a:prstGeom prst="rect">
            <a:avLst/>
          </a:prstGeom>
        </p:spPr>
        <p:txBody>
          <a:bodyPr vert="horz" lIns="0" tIns="0" rIns="0" bIns="0" anchor="ctr"/>
          <a:lstStyle>
            <a:lvl1pPr algn="l">
              <a:defRPr sz="4000" b="1">
                <a:solidFill>
                  <a:schemeClr val="bg1"/>
                </a:solidFill>
              </a:defRPr>
            </a:lvl1pPr>
          </a:lstStyle>
          <a:p>
            <a:r>
              <a:rPr lang="en-US" dirty="0"/>
              <a:t>Insert Your</a:t>
            </a:r>
            <a:br>
              <a:rPr lang="en-US" dirty="0"/>
            </a:br>
            <a:r>
              <a:rPr lang="en-US" dirty="0"/>
              <a:t>Divider Header</a:t>
            </a:r>
          </a:p>
        </p:txBody>
      </p:sp>
      <p:sp>
        <p:nvSpPr>
          <p:cNvPr id="60" name="Text Placeholder 81">
            <a:extLst>
              <a:ext uri="{FF2B5EF4-FFF2-40B4-BE49-F238E27FC236}">
                <a16:creationId xmlns="" xmlns:a16="http://schemas.microsoft.com/office/drawing/2014/main" id="{A9312E8A-8632-461B-811E-7B4E557C1A0F}"/>
              </a:ext>
            </a:extLst>
          </p:cNvPr>
          <p:cNvSpPr>
            <a:spLocks noGrp="1"/>
          </p:cNvSpPr>
          <p:nvPr>
            <p:ph type="body" sz="quarter" idx="17" hasCustomPrompt="1"/>
          </p:nvPr>
        </p:nvSpPr>
        <p:spPr>
          <a:xfrm>
            <a:off x="775708" y="3209219"/>
            <a:ext cx="888112" cy="888108"/>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32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grpSp>
        <p:nvGrpSpPr>
          <p:cNvPr id="61" name="Graphic 347">
            <a:extLst>
              <a:ext uri="{FF2B5EF4-FFF2-40B4-BE49-F238E27FC236}">
                <a16:creationId xmlns="" xmlns:a16="http://schemas.microsoft.com/office/drawing/2014/main" id="{F4088751-9B0D-4AB0-BD71-2318CF9F6749}"/>
              </a:ext>
            </a:extLst>
          </p:cNvPr>
          <p:cNvGrpSpPr/>
          <p:nvPr userDrawn="1"/>
        </p:nvGrpSpPr>
        <p:grpSpPr>
          <a:xfrm>
            <a:off x="9666824" y="455805"/>
            <a:ext cx="1951587" cy="522426"/>
            <a:chOff x="9808012" y="455805"/>
            <a:chExt cx="1951587" cy="522426"/>
          </a:xfrm>
          <a:solidFill>
            <a:schemeClr val="tx2"/>
          </a:solidFill>
        </p:grpSpPr>
        <p:sp>
          <p:nvSpPr>
            <p:cNvPr id="62" name="Freeform: Shape 61">
              <a:extLst>
                <a:ext uri="{FF2B5EF4-FFF2-40B4-BE49-F238E27FC236}">
                  <a16:creationId xmlns="" xmlns:a16="http://schemas.microsoft.com/office/drawing/2014/main" id="{CD53847C-A343-4AD8-AE3E-ED8CA2A3EFC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FCE766D4-5A69-4146-B98E-DFD948C6EEF1}"/>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E4E78254-F031-449D-B4B7-42FA11B592CB}"/>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8EE6E027-604F-4967-B9F1-8A3337A36085}"/>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B9A97006-E02C-4196-8EBF-422492029671}"/>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grp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7B3A8559-9623-4877-8EF7-13DC8A8AC081}"/>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grp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8CA07576-6BBF-475C-B45C-4FBF135119F0}"/>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grp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2A725359-EC87-4AA4-9937-FDBBA9C446E6}"/>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grp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99878E88-CA5A-490D-9E67-CBA439E6E20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grp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4662999-C7C0-474A-B1E3-DEC76B3846D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grp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B325F7F-CDFD-4BF0-9A58-30879304F651}"/>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grp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5E914BCC-4C99-4FEB-9AFB-DD6FA8454981}"/>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grp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AF433652-DA8C-44F1-BC22-63EA788D3141}"/>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grp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C3A525D4-F0E6-4A9D-8F10-13122A155BF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grp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E231CD25-DBAB-4062-8615-ACE4F07547E4}"/>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grpFill/>
            <a:ln w="12192" cap="flat">
              <a:noFill/>
              <a:prstDash val="solid"/>
              <a:miter/>
            </a:ln>
          </p:spPr>
          <p:txBody>
            <a:bodyPr rtlCol="0" anchor="ctr"/>
            <a:lstStyle/>
            <a:p>
              <a:endParaRPr lang="en-US"/>
            </a:p>
          </p:txBody>
        </p:sp>
        <p:sp>
          <p:nvSpPr>
            <p:cNvPr id="77" name="Freeform: Shape 76">
              <a:extLst>
                <a:ext uri="{FF2B5EF4-FFF2-40B4-BE49-F238E27FC236}">
                  <a16:creationId xmlns="" xmlns:a16="http://schemas.microsoft.com/office/drawing/2014/main" id="{1614662C-10A4-4DFA-8F07-B30F868B301B}"/>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grpFill/>
            <a:ln w="12192" cap="flat">
              <a:noFill/>
              <a:prstDash val="solid"/>
              <a:miter/>
            </a:ln>
          </p:spPr>
          <p:txBody>
            <a:bodyPr rtlCol="0" anchor="ctr"/>
            <a:lstStyle/>
            <a:p>
              <a:endParaRPr lang="en-US"/>
            </a:p>
          </p:txBody>
        </p:sp>
        <p:sp>
          <p:nvSpPr>
            <p:cNvPr id="78" name="Freeform: Shape 77">
              <a:extLst>
                <a:ext uri="{FF2B5EF4-FFF2-40B4-BE49-F238E27FC236}">
                  <a16:creationId xmlns="" xmlns:a16="http://schemas.microsoft.com/office/drawing/2014/main" id="{77748BF2-C1B1-4887-B555-DF854BC495C6}"/>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3432340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sym typeface="Arial"/>
              </a:rPr>
              <a:t>See. Understand. Act.</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2022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
        <p:nvSpPr>
          <p:cNvPr id="111" name="Slide Number Placeholder 5">
            <a:extLst>
              <a:ext uri="{FF2B5EF4-FFF2-40B4-BE49-F238E27FC236}">
                <a16:creationId xmlns="" xmlns:a16="http://schemas.microsoft.com/office/drawing/2014/main" id="{6D03AD8D-9CB5-4311-9964-D93B902CCE0E}"/>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rgbClr val="000000"/>
                </a:solidFill>
                <a:latin typeface="Arial"/>
                <a:cs typeface="Arial"/>
                <a:rtl val="0"/>
              </a:defRPr>
            </a:lvl1pPr>
          </a:lstStyle>
          <a:p>
            <a:fld id="{E98FCA07-3125-49EB-99F1-64DCEC752C04}" type="slidenum">
              <a:rPr lang="en-US" smtClean="0"/>
              <a:pPr/>
              <a:t>‹#›</a:t>
            </a:fld>
            <a:endParaRPr lang="en-US" sz="1152" b="0" spc="0" baseline="0" dirty="0">
              <a:solidFill>
                <a:srgbClr val="000000"/>
              </a:solidFill>
              <a:latin typeface="Arial"/>
              <a:cs typeface="Arial"/>
              <a:rtl val="0"/>
            </a:endParaRP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415830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sym typeface="Arial"/>
              </a:rPr>
              <a:t>See. Understand. Act.</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2022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1" name="Slide Number Placeholder 5">
            <a:extLst>
              <a:ext uri="{FF2B5EF4-FFF2-40B4-BE49-F238E27FC236}">
                <a16:creationId xmlns="" xmlns:a16="http://schemas.microsoft.com/office/drawing/2014/main" id="{6D03AD8D-9CB5-4311-9964-D93B902CCE0E}"/>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rgbClr val="000000"/>
                </a:solidFill>
                <a:latin typeface="Arial"/>
                <a:cs typeface="Arial"/>
                <a:rtl val="0"/>
              </a:defRPr>
            </a:lvl1pPr>
          </a:lstStyle>
          <a:p>
            <a:fld id="{E98FCA07-3125-49EB-99F1-64DCEC752C04}" type="slidenum">
              <a:rPr lang="en-US" smtClean="0"/>
              <a:pPr/>
              <a:t>‹#›</a:t>
            </a:fld>
            <a:endParaRPr lang="en-US" sz="1152" b="0" spc="0" baseline="0" dirty="0">
              <a:solidFill>
                <a:srgbClr val="000000"/>
              </a:solidFill>
              <a:latin typeface="Arial"/>
              <a:cs typeface="Arial"/>
              <a:rtl val="0"/>
            </a:endParaRP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27" name="Table Placeholder 2">
            <a:extLst>
              <a:ext uri="{FF2B5EF4-FFF2-40B4-BE49-F238E27FC236}">
                <a16:creationId xmlns="" xmlns:a16="http://schemas.microsoft.com/office/drawing/2014/main" id="{084884DC-EB96-47F9-B702-81DA02E4AF7D}"/>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solidFill>
                  <a:schemeClr val="tx1"/>
                </a:solidFill>
              </a:defRPr>
            </a:lvl1pPr>
          </a:lstStyle>
          <a:p>
            <a:r>
              <a:rPr lang="en-US" dirty="0"/>
              <a:t>Your Table Here</a:t>
            </a:r>
          </a:p>
        </p:txBody>
      </p:sp>
    </p:spTree>
    <p:extLst>
      <p:ext uri="{BB962C8B-B14F-4D97-AF65-F5344CB8AC3E}">
        <p14:creationId xmlns:p14="http://schemas.microsoft.com/office/powerpoint/2010/main" val="174733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and 2 Colomn">
    <p:spTree>
      <p:nvGrpSpPr>
        <p:cNvPr id="1" name=""/>
        <p:cNvGrpSpPr/>
        <p:nvPr/>
      </p:nvGrpSpPr>
      <p:grpSpPr>
        <a:xfrm>
          <a:off x="0" y="0"/>
          <a:ext cx="0" cy="0"/>
          <a:chOff x="0" y="0"/>
          <a:chExt cx="0" cy="0"/>
        </a:xfrm>
      </p:grpSpPr>
      <p:pic>
        <p:nvPicPr>
          <p:cNvPr id="35" name="Picture 34" descr="Abstract background of dark mesh">
            <a:extLst>
              <a:ext uri="{FF2B5EF4-FFF2-40B4-BE49-F238E27FC236}">
                <a16:creationId xmlns="" xmlns:a16="http://schemas.microsoft.com/office/drawing/2014/main" id="{28AF84B7-5F5D-4A1B-93A7-5A1E227340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5899"/>
          <a:stretch/>
        </p:blipFill>
        <p:spPr>
          <a:xfrm>
            <a:off x="0" y="0"/>
            <a:ext cx="5376783" cy="6858000"/>
          </a:xfrm>
          <a:prstGeom prst="rect">
            <a:avLst/>
          </a:prstGeom>
        </p:spPr>
      </p:pic>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srgbClr val="231F20">
                    <a:lumMod val="50000"/>
                    <a:lumOff val="50000"/>
                  </a:srgbClr>
                </a:solidFill>
                <a:effectLst/>
                <a:uLnTx/>
                <a:uFillTx/>
                <a:latin typeface="Arial"/>
                <a:ea typeface="+mn-ea"/>
                <a:cs typeface="Arial"/>
                <a:sym typeface="Arial"/>
                <a:rtl val="0"/>
              </a:rPr>
              <a:t>© 2022 Hillstone Networks | All rights reserved.</a:t>
            </a:r>
          </a:p>
        </p:txBody>
      </p:sp>
      <p:sp>
        <p:nvSpPr>
          <p:cNvPr id="38" name="Rectangle 37">
            <a:extLst>
              <a:ext uri="{FF2B5EF4-FFF2-40B4-BE49-F238E27FC236}">
                <a16:creationId xmlns="" xmlns:a16="http://schemas.microsoft.com/office/drawing/2014/main" id="{B0BFB2B8-CB60-4A25-9B9A-552CEE207872}"/>
              </a:ext>
            </a:extLst>
          </p:cNvPr>
          <p:cNvSpPr/>
          <p:nvPr userDrawn="1"/>
        </p:nvSpPr>
        <p:spPr>
          <a:xfrm>
            <a:off x="1" y="0"/>
            <a:ext cx="5376782" cy="6858000"/>
          </a:xfrm>
          <a:prstGeom prst="rect">
            <a:avLst/>
          </a:prstGeom>
          <a:gradFill flip="none" rotWithShape="1">
            <a:gsLst>
              <a:gs pos="100000">
                <a:schemeClr val="tx2">
                  <a:alpha val="90000"/>
                </a:schemeClr>
              </a:gs>
              <a:gs pos="8000">
                <a:schemeClr val="tx1">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Slide Number Placeholder 5">
            <a:extLst>
              <a:ext uri="{FF2B5EF4-FFF2-40B4-BE49-F238E27FC236}">
                <a16:creationId xmlns="" xmlns:a16="http://schemas.microsoft.com/office/drawing/2014/main" id="{BBD9252C-2071-4F12-A82A-B9D67E0A8138}"/>
              </a:ext>
            </a:extLst>
          </p:cNvPr>
          <p:cNvSpPr>
            <a:spLocks noGrp="1"/>
          </p:cNvSpPr>
          <p:nvPr>
            <p:ph type="sldNum" sz="quarter" idx="12"/>
          </p:nvPr>
        </p:nvSpPr>
        <p:spPr>
          <a:xfrm>
            <a:off x="587375" y="6321605"/>
            <a:ext cx="261603" cy="17729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8FCA07-3125-49EB-99F1-64DCEC752C04}" type="slidenum">
              <a:rPr kumimoji="0" lang="en-US" sz="1152" b="0" i="0" u="none" strike="noStrike" kern="1200" cap="none" spc="0" normalizeH="0" baseline="0" noProof="0" smtClean="0">
                <a:ln>
                  <a:noFill/>
                </a:ln>
                <a:solidFill>
                  <a:prstClr val="white"/>
                </a:solidFill>
                <a:effectLst/>
                <a:uLnTx/>
                <a:uFillTx/>
                <a:latin typeface="Arial"/>
                <a:ea typeface="+mn-ea"/>
                <a:cs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52" b="0" i="0" u="none" strike="noStrike" kern="1200" cap="none" spc="0" normalizeH="0" baseline="0" noProof="0" dirty="0">
              <a:ln>
                <a:noFill/>
              </a:ln>
              <a:solidFill>
                <a:prstClr val="white"/>
              </a:solidFill>
              <a:effectLst/>
              <a:uLnTx/>
              <a:uFillTx/>
              <a:latin typeface="Arial"/>
              <a:ea typeface="+mn-ea"/>
              <a:cs typeface="Arial"/>
              <a:rtl val="0"/>
            </a:endParaRPr>
          </a:p>
        </p:txBody>
      </p:sp>
      <p:sp>
        <p:nvSpPr>
          <p:cNvPr id="40" name="TextBox 39">
            <a:extLst>
              <a:ext uri="{FF2B5EF4-FFF2-40B4-BE49-F238E27FC236}">
                <a16:creationId xmlns="" xmlns:a16="http://schemas.microsoft.com/office/drawing/2014/main" id="{E3DC744E-7909-4768-98A2-E3DB38B69950}"/>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See. Understand. Act.</a:t>
            </a:r>
          </a:p>
        </p:txBody>
      </p:sp>
      <p:sp>
        <p:nvSpPr>
          <p:cNvPr id="41" name="TextBox 40">
            <a:extLst>
              <a:ext uri="{FF2B5EF4-FFF2-40B4-BE49-F238E27FC236}">
                <a16:creationId xmlns="" xmlns:a16="http://schemas.microsoft.com/office/drawing/2014/main" id="{C48E660E-A1EB-4F83-ADD2-C4901AD8B2AC}"/>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a:t>
            </a:r>
          </a:p>
        </p:txBody>
      </p:sp>
      <p:sp>
        <p:nvSpPr>
          <p:cNvPr id="30" name="Title 1">
            <a:extLst>
              <a:ext uri="{FF2B5EF4-FFF2-40B4-BE49-F238E27FC236}">
                <a16:creationId xmlns="" xmlns:a16="http://schemas.microsoft.com/office/drawing/2014/main" id="{261A2602-A448-4000-B9F5-E972BA02ED61}"/>
              </a:ext>
            </a:extLst>
          </p:cNvPr>
          <p:cNvSpPr>
            <a:spLocks noGrp="1"/>
          </p:cNvSpPr>
          <p:nvPr>
            <p:ph type="title"/>
          </p:nvPr>
        </p:nvSpPr>
        <p:spPr>
          <a:xfrm>
            <a:off x="601161" y="1857375"/>
            <a:ext cx="4132885" cy="972592"/>
          </a:xfrm>
          <a:prstGeom prst="rect">
            <a:avLst/>
          </a:prstGeom>
        </p:spPr>
        <p:txBody>
          <a:bodyPr lIns="0" tIns="0" rIns="0" bIns="0"/>
          <a:lstStyle>
            <a:lvl1pPr>
              <a:defRPr sz="2800" b="1">
                <a:solidFill>
                  <a:schemeClr val="bg1"/>
                </a:solidFill>
              </a:defRPr>
            </a:lvl1pPr>
          </a:lstStyle>
          <a:p>
            <a:r>
              <a:rPr lang="en-US" dirty="0"/>
              <a:t>Click to edit Master title style</a:t>
            </a:r>
            <a:endParaRPr lang="es-PE" dirty="0"/>
          </a:p>
        </p:txBody>
      </p:sp>
      <p:sp>
        <p:nvSpPr>
          <p:cNvPr id="6" name="Text Placeholder 5">
            <a:extLst>
              <a:ext uri="{FF2B5EF4-FFF2-40B4-BE49-F238E27FC236}">
                <a16:creationId xmlns="" xmlns:a16="http://schemas.microsoft.com/office/drawing/2014/main" id="{4A35202B-7102-433E-A63B-E5CB91052573}"/>
              </a:ext>
            </a:extLst>
          </p:cNvPr>
          <p:cNvSpPr>
            <a:spLocks noGrp="1"/>
          </p:cNvSpPr>
          <p:nvPr>
            <p:ph type="body" sz="quarter" idx="15"/>
          </p:nvPr>
        </p:nvSpPr>
        <p:spPr>
          <a:xfrm>
            <a:off x="601663" y="2857212"/>
            <a:ext cx="4132262" cy="2341563"/>
          </a:xfrm>
          <a:prstGeom prst="rect">
            <a:avLst/>
          </a:prstGeom>
        </p:spPr>
        <p:txBody>
          <a:bodyPr vert="horz" lIns="0" tIns="0" rIns="0" bIns="0" rtlCol="0">
            <a:normAutofit/>
          </a:bodyPr>
          <a:lstStyle>
            <a:lvl1pPr>
              <a:buNone/>
              <a:defRPr lang="en-US" sz="2000" dirty="0" smtClean="0">
                <a:cs typeface="Arial" panose="020B0604020202020204" pitchFamily="34" charset="0"/>
              </a:defRPr>
            </a:lvl1pPr>
            <a:lvl2pPr>
              <a:defRPr lang="en-US" sz="1800" dirty="0" smtClean="0">
                <a:cs typeface="Arial" panose="020B0604020202020204" pitchFamily="34" charset="0"/>
              </a:defRPr>
            </a:lvl2pPr>
            <a:lvl3pPr>
              <a:defRPr lang="en-US" sz="1800" dirty="0" smtClean="0">
                <a:cs typeface="Arial" panose="020B0604020202020204" pitchFamily="34" charset="0"/>
              </a:defRPr>
            </a:lvl3pPr>
            <a:lvl4pPr>
              <a:defRPr lang="en-US" sz="1800" dirty="0" smtClean="0">
                <a:cs typeface="Arial" panose="020B0604020202020204" pitchFamily="34" charset="0"/>
              </a:defRPr>
            </a:lvl4pPr>
            <a:lvl5pPr>
              <a:defRPr lang="en-US" sz="1800" dirty="0">
                <a:cs typeface="Arial" panose="020B0604020202020204" pitchFamily="34" charset="0"/>
              </a:defRPr>
            </a:lvl5pPr>
          </a:lstStyle>
          <a:p>
            <a:pPr marL="269875" lvl="0" indent="-269875">
              <a:buChar char="•"/>
            </a:pPr>
            <a:r>
              <a:rPr lang="en-US" dirty="0"/>
              <a:t>Click to edit Master text styles</a:t>
            </a:r>
          </a:p>
          <a:p>
            <a:pPr marL="269875" lvl="0" indent="-269875">
              <a:buChar char="•"/>
            </a:pPr>
            <a:r>
              <a:rPr lang="en-US" dirty="0"/>
              <a:t>Click to edit Master text styles</a:t>
            </a:r>
          </a:p>
          <a:p>
            <a:pPr marL="269875" lvl="0" indent="-269875">
              <a:buChar char="•"/>
            </a:pPr>
            <a:endParaRPr lang="en-US" dirty="0"/>
          </a:p>
          <a:p>
            <a:pPr marL="269875" lvl="0" indent="-269875">
              <a:buChar char="•"/>
            </a:pPr>
            <a:endParaRPr lang="en-US" dirty="0"/>
          </a:p>
        </p:txBody>
      </p:sp>
      <p:sp>
        <p:nvSpPr>
          <p:cNvPr id="8" name="Text Placeholder 7">
            <a:extLst>
              <a:ext uri="{FF2B5EF4-FFF2-40B4-BE49-F238E27FC236}">
                <a16:creationId xmlns="" xmlns:a16="http://schemas.microsoft.com/office/drawing/2014/main" id="{0CE02ABE-699C-48EA-BD5E-E38799996643}"/>
              </a:ext>
            </a:extLst>
          </p:cNvPr>
          <p:cNvSpPr>
            <a:spLocks noGrp="1"/>
          </p:cNvSpPr>
          <p:nvPr>
            <p:ph type="body" sz="quarter" idx="16"/>
          </p:nvPr>
        </p:nvSpPr>
        <p:spPr>
          <a:xfrm>
            <a:off x="6095999" y="1857375"/>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 name="Text Placeholder 9">
            <a:extLst>
              <a:ext uri="{FF2B5EF4-FFF2-40B4-BE49-F238E27FC236}">
                <a16:creationId xmlns="" xmlns:a16="http://schemas.microsoft.com/office/drawing/2014/main" id="{B1E5DC32-39DF-472D-82D7-B95D3E1CF2FF}"/>
              </a:ext>
            </a:extLst>
          </p:cNvPr>
          <p:cNvSpPr>
            <a:spLocks noGrp="1"/>
          </p:cNvSpPr>
          <p:nvPr>
            <p:ph type="body" sz="quarter" idx="17"/>
          </p:nvPr>
        </p:nvSpPr>
        <p:spPr>
          <a:xfrm>
            <a:off x="6096000" y="2260600"/>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grpSp>
        <p:nvGrpSpPr>
          <p:cNvPr id="31" name="Graphic 4">
            <a:extLst>
              <a:ext uri="{FF2B5EF4-FFF2-40B4-BE49-F238E27FC236}">
                <a16:creationId xmlns="" xmlns:a16="http://schemas.microsoft.com/office/drawing/2014/main" id="{CCA6F3DD-59BC-447C-945F-4124532BDC98}"/>
              </a:ext>
            </a:extLst>
          </p:cNvPr>
          <p:cNvGrpSpPr/>
          <p:nvPr userDrawn="1"/>
        </p:nvGrpSpPr>
        <p:grpSpPr>
          <a:xfrm>
            <a:off x="10250227" y="584200"/>
            <a:ext cx="1368184" cy="366046"/>
            <a:chOff x="10396839" y="452766"/>
            <a:chExt cx="1368184" cy="366046"/>
          </a:xfrm>
          <a:solidFill>
            <a:srgbClr val="002C73"/>
          </a:solidFill>
        </p:grpSpPr>
        <p:sp>
          <p:nvSpPr>
            <p:cNvPr id="32" name="Freeform: Shape 31">
              <a:extLst>
                <a:ext uri="{FF2B5EF4-FFF2-40B4-BE49-F238E27FC236}">
                  <a16:creationId xmlns="" xmlns:a16="http://schemas.microsoft.com/office/drawing/2014/main" id="{E3DE0B3D-E558-4210-A481-96FDA918334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2501C881-F6FC-48C6-98DE-623B84FBF4B8}"/>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0CB3995A-FFBF-44C1-BDA7-D4F601D5C41C}"/>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F064C706-53EE-47BD-B3FD-E51553153F7B}"/>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1D8C43F8-2521-43D6-B15E-0F4139926805}"/>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932ADA34-16B1-4A23-83F7-081946ACEA3B}"/>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6F94610B-729A-48DD-B1C8-C20F3A5ABB28}"/>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616C8215-6A42-446F-9B4B-EC267DBB9256}"/>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51049916-D264-4BBD-80A6-F89BF710FF81}"/>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E985B187-F034-4D2B-BBC8-1F2C9D8238D6}"/>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DA12CA23-5E66-4BA9-A2A0-D78E5ED29C2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101AB42D-3A5F-448C-922E-D69402D92FFB}"/>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9A58B700-B29B-47B9-9861-BE598A78BE91}"/>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2C3101D-774C-47D6-8F73-F0E023A8AEAE}"/>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134510B6-47E9-44F4-AF99-24C04F5E3B4E}"/>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2923A981-1FF1-4AD6-9F9B-B11365F486E9}"/>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1C92CC9-73EF-4803-90AC-B1438675AC71}"/>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grpSp>
      <p:sp>
        <p:nvSpPr>
          <p:cNvPr id="54" name="Text Placeholder 7">
            <a:extLst>
              <a:ext uri="{FF2B5EF4-FFF2-40B4-BE49-F238E27FC236}">
                <a16:creationId xmlns="" xmlns:a16="http://schemas.microsoft.com/office/drawing/2014/main" id="{9F411682-9FB1-4A69-A59F-2507A4AF57C8}"/>
              </a:ext>
            </a:extLst>
          </p:cNvPr>
          <p:cNvSpPr>
            <a:spLocks noGrp="1"/>
          </p:cNvSpPr>
          <p:nvPr>
            <p:ph type="body" sz="quarter" idx="18"/>
          </p:nvPr>
        </p:nvSpPr>
        <p:spPr>
          <a:xfrm>
            <a:off x="6095999" y="3249818"/>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55" name="Text Placeholder 9">
            <a:extLst>
              <a:ext uri="{FF2B5EF4-FFF2-40B4-BE49-F238E27FC236}">
                <a16:creationId xmlns="" xmlns:a16="http://schemas.microsoft.com/office/drawing/2014/main" id="{E4C2B96B-859F-450F-9B42-26EA9C3D881B}"/>
              </a:ext>
            </a:extLst>
          </p:cNvPr>
          <p:cNvSpPr>
            <a:spLocks noGrp="1"/>
          </p:cNvSpPr>
          <p:nvPr>
            <p:ph type="body" sz="quarter" idx="19"/>
          </p:nvPr>
        </p:nvSpPr>
        <p:spPr>
          <a:xfrm>
            <a:off x="6096000" y="3653043"/>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56" name="Text Placeholder 7">
            <a:extLst>
              <a:ext uri="{FF2B5EF4-FFF2-40B4-BE49-F238E27FC236}">
                <a16:creationId xmlns="" xmlns:a16="http://schemas.microsoft.com/office/drawing/2014/main" id="{219474BE-7E16-46E2-8679-F9D74DD6B926}"/>
              </a:ext>
            </a:extLst>
          </p:cNvPr>
          <p:cNvSpPr>
            <a:spLocks noGrp="1"/>
          </p:cNvSpPr>
          <p:nvPr>
            <p:ph type="body" sz="quarter" idx="20"/>
          </p:nvPr>
        </p:nvSpPr>
        <p:spPr>
          <a:xfrm>
            <a:off x="6095999" y="4642395"/>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57" name="Text Placeholder 9">
            <a:extLst>
              <a:ext uri="{FF2B5EF4-FFF2-40B4-BE49-F238E27FC236}">
                <a16:creationId xmlns="" xmlns:a16="http://schemas.microsoft.com/office/drawing/2014/main" id="{0A0CD383-0FC2-45EC-A342-0D911FEDA6D0}"/>
              </a:ext>
            </a:extLst>
          </p:cNvPr>
          <p:cNvSpPr>
            <a:spLocks noGrp="1"/>
          </p:cNvSpPr>
          <p:nvPr>
            <p:ph type="body" sz="quarter" idx="21"/>
          </p:nvPr>
        </p:nvSpPr>
        <p:spPr>
          <a:xfrm>
            <a:off x="6096000" y="5045620"/>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Tree>
    <p:extLst>
      <p:ext uri="{BB962C8B-B14F-4D97-AF65-F5344CB8AC3E}">
        <p14:creationId xmlns:p14="http://schemas.microsoft.com/office/powerpoint/2010/main" val="1555996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and 2 Colomn 2">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C369B7AA-E5B8-4E48-8CF6-0CE74A53EA35}"/>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l="46416" r="3758"/>
          <a:stretch/>
        </p:blipFill>
        <p:spPr>
          <a:xfrm>
            <a:off x="6724650" y="0"/>
            <a:ext cx="5467350"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53" name="Rectangle 52">
            <a:extLst>
              <a:ext uri="{FF2B5EF4-FFF2-40B4-BE49-F238E27FC236}">
                <a16:creationId xmlns="" xmlns:a16="http://schemas.microsoft.com/office/drawing/2014/main" id="{D716A490-30CB-43C9-A18E-4E3320ED3F3E}"/>
              </a:ext>
            </a:extLst>
          </p:cNvPr>
          <p:cNvSpPr/>
          <p:nvPr userDrawn="1"/>
        </p:nvSpPr>
        <p:spPr>
          <a:xfrm>
            <a:off x="6724650" y="0"/>
            <a:ext cx="5467350" cy="6858000"/>
          </a:xfrm>
          <a:prstGeom prst="rect">
            <a:avLst/>
          </a:prstGeom>
          <a:gradFill flip="none" rotWithShape="1">
            <a:gsLst>
              <a:gs pos="0">
                <a:schemeClr val="tx2">
                  <a:alpha val="90000"/>
                </a:schemeClr>
              </a:gs>
              <a:gs pos="93000">
                <a:schemeClr val="tx1">
                  <a:alpha val="9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itle 1">
            <a:extLst>
              <a:ext uri="{FF2B5EF4-FFF2-40B4-BE49-F238E27FC236}">
                <a16:creationId xmlns="" xmlns:a16="http://schemas.microsoft.com/office/drawing/2014/main" id="{71F05EEC-A4C3-4204-8F43-901886EB3A7A}"/>
              </a:ext>
            </a:extLst>
          </p:cNvPr>
          <p:cNvSpPr>
            <a:spLocks noGrp="1"/>
          </p:cNvSpPr>
          <p:nvPr>
            <p:ph type="title" hasCustomPrompt="1"/>
          </p:nvPr>
        </p:nvSpPr>
        <p:spPr>
          <a:xfrm>
            <a:off x="593003" y="2437838"/>
            <a:ext cx="5502995" cy="443198"/>
          </a:xfrm>
          <a:prstGeom prst="rect">
            <a:avLst/>
          </a:prstGeom>
        </p:spPr>
        <p:txBody>
          <a:bodyPr vert="horz" lIns="0" tIns="0" rIns="0" bIns="0"/>
          <a:lstStyle>
            <a:lvl1pPr>
              <a:defRPr b="1">
                <a:solidFill>
                  <a:schemeClr val="tx2"/>
                </a:solidFill>
              </a:defRPr>
            </a:lvl1pPr>
          </a:lstStyle>
          <a:p>
            <a:r>
              <a:rPr lang="en-US" dirty="0"/>
              <a:t>Click to add tittle</a:t>
            </a:r>
          </a:p>
        </p:txBody>
      </p:sp>
      <p:sp>
        <p:nvSpPr>
          <p:cNvPr id="55" name="Content Placeholder 2">
            <a:extLst>
              <a:ext uri="{FF2B5EF4-FFF2-40B4-BE49-F238E27FC236}">
                <a16:creationId xmlns="" xmlns:a16="http://schemas.microsoft.com/office/drawing/2014/main" id="{4B140DE2-9CDE-4B79-BBAF-9420832BF773}"/>
              </a:ext>
            </a:extLst>
          </p:cNvPr>
          <p:cNvSpPr>
            <a:spLocks noGrp="1"/>
          </p:cNvSpPr>
          <p:nvPr>
            <p:ph idx="1"/>
          </p:nvPr>
        </p:nvSpPr>
        <p:spPr>
          <a:xfrm>
            <a:off x="586172" y="3104965"/>
            <a:ext cx="5509827" cy="3168834"/>
          </a:xfrm>
          <a:prstGeom prst="rect">
            <a:avLst/>
          </a:prstGeom>
        </p:spPr>
        <p:txBody>
          <a:bodyPr lIns="0" tIns="0" rIns="0" bIns="0">
            <a:noAutofit/>
          </a:bodyPr>
          <a:lstStyle>
            <a:lvl1pPr>
              <a:defRPr sz="1800">
                <a:solidFill>
                  <a:schemeClr val="tx1">
                    <a:lumMod val="90000"/>
                    <a:lumOff val="10000"/>
                  </a:schemeClr>
                </a:solidFill>
              </a:defRPr>
            </a:lvl1pPr>
            <a:lvl2pPr>
              <a:defRPr sz="1800">
                <a:solidFill>
                  <a:schemeClr val="tx1">
                    <a:lumMod val="90000"/>
                    <a:lumOff val="10000"/>
                  </a:schemeClr>
                </a:solidFill>
              </a:defRPr>
            </a:lvl2pPr>
            <a:lvl3pPr>
              <a:defRPr sz="1800">
                <a:solidFill>
                  <a:schemeClr val="tx1">
                    <a:lumMod val="90000"/>
                    <a:lumOff val="10000"/>
                  </a:schemeClr>
                </a:solidFill>
              </a:defRPr>
            </a:lvl3pPr>
            <a:lvl4pPr>
              <a:defRPr sz="1800">
                <a:solidFill>
                  <a:schemeClr val="tx1">
                    <a:lumMod val="90000"/>
                    <a:lumOff val="10000"/>
                  </a:schemeClr>
                </a:solidFill>
              </a:defRPr>
            </a:lvl4pPr>
            <a:lvl5pPr>
              <a:defRPr sz="1800">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Content Placeholder 2">
            <a:extLst>
              <a:ext uri="{FF2B5EF4-FFF2-40B4-BE49-F238E27FC236}">
                <a16:creationId xmlns="" xmlns:a16="http://schemas.microsoft.com/office/drawing/2014/main" id="{BD17BE1E-2E4A-4767-8A95-7227BAC1D96D}"/>
              </a:ext>
            </a:extLst>
          </p:cNvPr>
          <p:cNvSpPr>
            <a:spLocks noGrp="1"/>
          </p:cNvSpPr>
          <p:nvPr>
            <p:ph idx="13"/>
          </p:nvPr>
        </p:nvSpPr>
        <p:spPr>
          <a:xfrm>
            <a:off x="7320136" y="3104965"/>
            <a:ext cx="4295004" cy="3168834"/>
          </a:xfrm>
          <a:prstGeom prst="rect">
            <a:avLst/>
          </a:prstGeom>
        </p:spPr>
        <p:txBody>
          <a:bodyPr lIns="0" tIns="0" rIns="0" bIns="0">
            <a:no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23">
            <a:extLst>
              <a:ext uri="{FF2B5EF4-FFF2-40B4-BE49-F238E27FC236}">
                <a16:creationId xmlns="" xmlns:a16="http://schemas.microsoft.com/office/drawing/2014/main" id="{CF23703C-C834-459F-834F-48D6F441B062}"/>
              </a:ext>
            </a:extLst>
          </p:cNvPr>
          <p:cNvSpPr>
            <a:spLocks noGrp="1"/>
          </p:cNvSpPr>
          <p:nvPr>
            <p:ph type="body" sz="quarter" idx="14" hasCustomPrompt="1"/>
          </p:nvPr>
        </p:nvSpPr>
        <p:spPr>
          <a:xfrm>
            <a:off x="7310823" y="2437838"/>
            <a:ext cx="4295004" cy="443198"/>
          </a:xfrm>
          <a:prstGeom prst="rect">
            <a:avLst/>
          </a:prstGeom>
        </p:spPr>
        <p:txBody>
          <a:bodyPr vert="horz" wrap="square" lIns="0" tIns="0" rIns="0" bIns="0" rtlCol="0" anchor="t" anchorCtr="0">
            <a:spAutoFit/>
          </a:bodyPr>
          <a:lstStyle>
            <a:lvl1pPr>
              <a:defRPr lang="en-US" sz="3200" b="1" i="0" dirty="0" smtClean="0">
                <a:solidFill>
                  <a:schemeClr val="bg1"/>
                </a:solidFill>
                <a:ea typeface="+mj-ea"/>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spcBef>
                <a:spcPct val="0"/>
              </a:spcBef>
              <a:buNone/>
            </a:pPr>
            <a:r>
              <a:rPr lang="en-US" dirty="0"/>
              <a:t>Click to add tittle</a:t>
            </a:r>
          </a:p>
        </p:txBody>
      </p:sp>
      <p:grpSp>
        <p:nvGrpSpPr>
          <p:cNvPr id="61" name="Graphic 4">
            <a:extLst>
              <a:ext uri="{FF2B5EF4-FFF2-40B4-BE49-F238E27FC236}">
                <a16:creationId xmlns="" xmlns:a16="http://schemas.microsoft.com/office/drawing/2014/main" id="{86BAC7C0-0658-4A9B-9DF3-5423A0464A5B}"/>
              </a:ext>
            </a:extLst>
          </p:cNvPr>
          <p:cNvGrpSpPr/>
          <p:nvPr userDrawn="1"/>
        </p:nvGrpSpPr>
        <p:grpSpPr>
          <a:xfrm>
            <a:off x="10250227" y="584200"/>
            <a:ext cx="1368184" cy="366046"/>
            <a:chOff x="10396839" y="452766"/>
            <a:chExt cx="1368184" cy="366046"/>
          </a:xfrm>
          <a:solidFill>
            <a:schemeClr val="bg1"/>
          </a:solidFill>
        </p:grpSpPr>
        <p:sp>
          <p:nvSpPr>
            <p:cNvPr id="62" name="Freeform: Shape 61">
              <a:extLst>
                <a:ext uri="{FF2B5EF4-FFF2-40B4-BE49-F238E27FC236}">
                  <a16:creationId xmlns="" xmlns:a16="http://schemas.microsoft.com/office/drawing/2014/main" id="{81E9CDE4-F361-4A35-9B38-04E37D4FA433}"/>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916F645E-DBDC-4652-98AA-87005BCBCF23}"/>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A073E981-CEE9-4B3D-B89C-00BA2A327082}"/>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03FBDCA4-BCF1-49EB-88FD-B87E605527E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CA0CEB69-6224-496D-B8D4-DB78A8D287BE}"/>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2761A588-5D40-4BD9-85DF-7E30790F5393}"/>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52081C0C-25C3-4F3E-9011-9282810828D6}"/>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23677D3F-82B8-4EDC-AF22-64E619D5D397}"/>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9A981D9D-EC08-49FE-9A4B-088B0E3CD570}"/>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9E4C977F-26AC-4BC4-BFCB-0E94D7547E20}"/>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911742D-097B-45D5-B417-5268AF954232}"/>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6B3EAEC8-5AAE-45A4-90B4-477E839F72F1}"/>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66652BBB-A2D5-4B40-AE30-0F13BD71A176}"/>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4AE32264-7C62-4E8B-82F5-9198C2D3ADF0}"/>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CB8D7A1D-DCAA-4AEF-8454-0B26202CFE4B}"/>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3B69010D-D957-4D35-9F73-556B92F0A386}"/>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0D9C1E25-8ABD-4303-93D7-451DE54BEF65}"/>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gr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 2022 Hillstone Networks | All rights reserved.</a:t>
            </a:r>
          </a:p>
        </p:txBody>
      </p:sp>
      <p:sp>
        <p:nvSpPr>
          <p:cNvPr id="39" name="Slide Number Placeholder 5">
            <a:extLst>
              <a:ext uri="{FF2B5EF4-FFF2-40B4-BE49-F238E27FC236}">
                <a16:creationId xmlns="" xmlns:a16="http://schemas.microsoft.com/office/drawing/2014/main" id="{BBD9252C-2071-4F12-A82A-B9D67E0A8138}"/>
              </a:ext>
            </a:extLst>
          </p:cNvPr>
          <p:cNvSpPr>
            <a:spLocks noGrp="1"/>
          </p:cNvSpPr>
          <p:nvPr>
            <p:ph type="sldNum" sz="quarter" idx="12"/>
          </p:nvPr>
        </p:nvSpPr>
        <p:spPr>
          <a:xfrm>
            <a:off x="587375" y="6321605"/>
            <a:ext cx="261603" cy="17729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8FCA07-3125-49EB-99F1-64DCEC752C04}" type="slidenum">
              <a:rPr kumimoji="0" lang="en-US" sz="1152" b="0" i="0" u="none" strike="noStrike" kern="1200" cap="none" spc="0" normalizeH="0" baseline="0" noProof="0" smtClean="0">
                <a:ln>
                  <a:noFill/>
                </a:ln>
                <a:solidFill>
                  <a:srgbClr val="231F20">
                    <a:lumMod val="90000"/>
                    <a:lumOff val="10000"/>
                  </a:srgbClr>
                </a:solidFill>
                <a:effectLst/>
                <a:uLnTx/>
                <a:uFillTx/>
                <a:latin typeface="Arial"/>
                <a:ea typeface="+mn-ea"/>
                <a:cs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52" b="0" i="0" u="none" strike="noStrike" kern="1200" cap="none" spc="0" normalizeH="0" baseline="0" noProof="0" dirty="0">
              <a:ln>
                <a:noFill/>
              </a:ln>
              <a:solidFill>
                <a:srgbClr val="231F20">
                  <a:lumMod val="90000"/>
                  <a:lumOff val="10000"/>
                </a:srgbClr>
              </a:solidFill>
              <a:effectLst/>
              <a:uLnTx/>
              <a:uFillTx/>
              <a:latin typeface="Arial"/>
              <a:ea typeface="+mn-ea"/>
              <a:cs typeface="Arial"/>
              <a:rtl val="0"/>
            </a:endParaRPr>
          </a:p>
        </p:txBody>
      </p:sp>
      <p:sp>
        <p:nvSpPr>
          <p:cNvPr id="40" name="TextBox 39">
            <a:extLst>
              <a:ext uri="{FF2B5EF4-FFF2-40B4-BE49-F238E27FC236}">
                <a16:creationId xmlns="" xmlns:a16="http://schemas.microsoft.com/office/drawing/2014/main" id="{E3DC744E-7909-4768-98A2-E3DB38B69950}"/>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41" name="TextBox 40">
            <a:extLst>
              <a:ext uri="{FF2B5EF4-FFF2-40B4-BE49-F238E27FC236}">
                <a16:creationId xmlns="" xmlns:a16="http://schemas.microsoft.com/office/drawing/2014/main" id="{C48E660E-A1EB-4F83-ADD2-C4901AD8B2AC}"/>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srgbClr val="231F20">
                    <a:lumMod val="90000"/>
                    <a:lumOff val="10000"/>
                  </a:srgbClr>
                </a:solidFill>
                <a:effectLst/>
                <a:uLnTx/>
                <a:uFillTx/>
                <a:latin typeface="Arial"/>
                <a:ea typeface="+mn-ea"/>
                <a:cs typeface="Arial"/>
                <a:sym typeface="Arial"/>
                <a:rtl val="0"/>
              </a:rPr>
              <a:t>|</a:t>
            </a:r>
          </a:p>
        </p:txBody>
      </p:sp>
    </p:spTree>
    <p:extLst>
      <p:ext uri="{BB962C8B-B14F-4D97-AF65-F5344CB8AC3E}">
        <p14:creationId xmlns:p14="http://schemas.microsoft.com/office/powerpoint/2010/main" val="35725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omn content slide">
    <p:spTree>
      <p:nvGrpSpPr>
        <p:cNvPr id="1" name=""/>
        <p:cNvGrpSpPr/>
        <p:nvPr/>
      </p:nvGrpSpPr>
      <p:grpSpPr>
        <a:xfrm>
          <a:off x="0" y="0"/>
          <a:ext cx="0" cy="0"/>
          <a:chOff x="0" y="0"/>
          <a:chExt cx="0" cy="0"/>
        </a:xfrm>
      </p:grpSpPr>
      <p:pic>
        <p:nvPicPr>
          <p:cNvPr id="82" name="Picture 81">
            <a:extLst>
              <a:ext uri="{FF2B5EF4-FFF2-40B4-BE49-F238E27FC236}">
                <a16:creationId xmlns="" xmlns:a16="http://schemas.microsoft.com/office/drawing/2014/main" id="{BACF5228-8984-4F81-863A-26424396DD25}"/>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9875"/>
            <a:ext cx="12191986" cy="2635322"/>
          </a:xfrm>
          <a:prstGeom prst="rect">
            <a:avLst/>
          </a:prstGeom>
        </p:spPr>
      </p:pic>
      <p:sp>
        <p:nvSpPr>
          <p:cNvPr id="54" name="Freeform: Shape 53">
            <a:extLst>
              <a:ext uri="{FF2B5EF4-FFF2-40B4-BE49-F238E27FC236}">
                <a16:creationId xmlns="" xmlns:a16="http://schemas.microsoft.com/office/drawing/2014/main" id="{424E3B04-F332-4A9D-AE78-F84E934EEF2C}"/>
              </a:ext>
            </a:extLst>
          </p:cNvPr>
          <p:cNvSpPr/>
          <p:nvPr userDrawn="1"/>
        </p:nvSpPr>
        <p:spPr>
          <a:xfrm rot="5400000">
            <a:off x="5316902" y="-4155048"/>
            <a:ext cx="1558193" cy="12192001"/>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690788" y="1996355"/>
            <a:ext cx="1270636" cy="1269072"/>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9240101" y="1996355"/>
            <a:ext cx="1270636" cy="1269072"/>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5465444" y="1996355"/>
            <a:ext cx="1270636" cy="1269072"/>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596900"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dirty="0">
              <a:ln>
                <a:noFill/>
              </a:ln>
              <a:solidFill>
                <a:prstClr val="white"/>
              </a:solidFill>
              <a:effectLst/>
              <a:uLnTx/>
              <a:uFillTx/>
              <a:latin typeface="Calibri" panose="020F0502020204030204"/>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4371556"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61" name="Rectangle: Diagonal Corners Rounded 60">
            <a:extLst>
              <a:ext uri="{FF2B5EF4-FFF2-40B4-BE49-F238E27FC236}">
                <a16:creationId xmlns="" xmlns:a16="http://schemas.microsoft.com/office/drawing/2014/main" id="{CEB84216-5DB0-4161-ACE1-2183FBB7BCB6}"/>
              </a:ext>
            </a:extLst>
          </p:cNvPr>
          <p:cNvSpPr/>
          <p:nvPr userDrawn="1"/>
        </p:nvSpPr>
        <p:spPr>
          <a:xfrm>
            <a:off x="8146213"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857981" y="3382700"/>
            <a:ext cx="2936250" cy="312483"/>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7" name="Text Placeholder 73">
            <a:extLst>
              <a:ext uri="{FF2B5EF4-FFF2-40B4-BE49-F238E27FC236}">
                <a16:creationId xmlns="" xmlns:a16="http://schemas.microsoft.com/office/drawing/2014/main" id="{2DFB4D47-FB01-4EA5-AC66-F352CBE2EB81}"/>
              </a:ext>
            </a:extLst>
          </p:cNvPr>
          <p:cNvSpPr>
            <a:spLocks noGrp="1"/>
          </p:cNvSpPr>
          <p:nvPr>
            <p:ph type="body" sz="quarter" idx="11"/>
          </p:nvPr>
        </p:nvSpPr>
        <p:spPr>
          <a:xfrm>
            <a:off x="857981"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4632637" y="3382700"/>
            <a:ext cx="2936250" cy="312483"/>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9" name="Text Placeholder 73">
            <a:extLst>
              <a:ext uri="{FF2B5EF4-FFF2-40B4-BE49-F238E27FC236}">
                <a16:creationId xmlns="" xmlns:a16="http://schemas.microsoft.com/office/drawing/2014/main" id="{2BA66F4D-3873-42BA-908F-194108F69962}"/>
              </a:ext>
            </a:extLst>
          </p:cNvPr>
          <p:cNvSpPr>
            <a:spLocks noGrp="1"/>
          </p:cNvSpPr>
          <p:nvPr>
            <p:ph type="body" sz="quarter" idx="13"/>
          </p:nvPr>
        </p:nvSpPr>
        <p:spPr>
          <a:xfrm>
            <a:off x="4632637"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8407294" y="3382700"/>
            <a:ext cx="2936250" cy="312483"/>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1" name="Text Placeholder 73">
            <a:extLst>
              <a:ext uri="{FF2B5EF4-FFF2-40B4-BE49-F238E27FC236}">
                <a16:creationId xmlns="" xmlns:a16="http://schemas.microsoft.com/office/drawing/2014/main" id="{434928DB-C662-4418-A5B0-C1C406A07F2B}"/>
              </a:ext>
            </a:extLst>
          </p:cNvPr>
          <p:cNvSpPr>
            <a:spLocks noGrp="1"/>
          </p:cNvSpPr>
          <p:nvPr>
            <p:ph type="body" sz="quarter" idx="15"/>
          </p:nvPr>
        </p:nvSpPr>
        <p:spPr>
          <a:xfrm>
            <a:off x="8407294"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5" name="Oval 64">
            <a:extLst>
              <a:ext uri="{FF2B5EF4-FFF2-40B4-BE49-F238E27FC236}">
                <a16:creationId xmlns="" xmlns:a16="http://schemas.microsoft.com/office/drawing/2014/main" id="{D2DFE80E-F00C-414C-A36D-9651BCFD9403}"/>
              </a:ext>
            </a:extLst>
          </p:cNvPr>
          <p:cNvSpPr/>
          <p:nvPr userDrawn="1"/>
        </p:nvSpPr>
        <p:spPr>
          <a:xfrm>
            <a:off x="1881506" y="2186291"/>
            <a:ext cx="889200" cy="88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B3C43F5-8DD7-43B6-A712-3A3499F6A61F}"/>
              </a:ext>
            </a:extLst>
          </p:cNvPr>
          <p:cNvSpPr/>
          <p:nvPr userDrawn="1"/>
        </p:nvSpPr>
        <p:spPr>
          <a:xfrm>
            <a:off x="5648071" y="2186291"/>
            <a:ext cx="889200" cy="88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F2E2E774-4ABC-481B-A8A0-B7ABA08AA90B}"/>
              </a:ext>
            </a:extLst>
          </p:cNvPr>
          <p:cNvSpPr/>
          <p:nvPr userDrawn="1"/>
        </p:nvSpPr>
        <p:spPr>
          <a:xfrm>
            <a:off x="9422727" y="2186291"/>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 xmlns:a16="http://schemas.microsoft.com/office/drawing/2014/main" id="{BF537FD8-BB5F-447F-B684-0E7B0B8F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089602" y="2394387"/>
            <a:ext cx="473009" cy="473009"/>
          </a:xfrm>
          <a:prstGeom prst="rect">
            <a:avLst/>
          </a:prstGeom>
        </p:spPr>
      </p:pic>
      <p:pic>
        <p:nvPicPr>
          <p:cNvPr id="69" name="Graphic 68">
            <a:extLst>
              <a:ext uri="{FF2B5EF4-FFF2-40B4-BE49-F238E27FC236}">
                <a16:creationId xmlns="" xmlns:a16="http://schemas.microsoft.com/office/drawing/2014/main" id="{C1A63E7E-2D1B-46FA-BBFD-ACD7756A6DC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863045" y="2401265"/>
            <a:ext cx="459252" cy="459252"/>
          </a:xfrm>
          <a:prstGeom prst="rect">
            <a:avLst/>
          </a:prstGeom>
        </p:spPr>
      </p:pic>
      <p:pic>
        <p:nvPicPr>
          <p:cNvPr id="70" name="Graphic 69">
            <a:extLst>
              <a:ext uri="{FF2B5EF4-FFF2-40B4-BE49-F238E27FC236}">
                <a16:creationId xmlns="" xmlns:a16="http://schemas.microsoft.com/office/drawing/2014/main" id="{6EB2D635-7DFA-4BEE-82C7-C1C0036ACE31}"/>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652508" y="2416072"/>
            <a:ext cx="429638" cy="429638"/>
          </a:xfrm>
          <a:prstGeom prst="rect">
            <a:avLst/>
          </a:prstGeom>
        </p:spPr>
      </p:pic>
    </p:spTree>
    <p:extLst>
      <p:ext uri="{BB962C8B-B14F-4D97-AF65-F5344CB8AC3E}">
        <p14:creationId xmlns:p14="http://schemas.microsoft.com/office/powerpoint/2010/main" val="1846272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colomn content slide 2">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96" name="Text Placeholder 71">
            <a:extLst>
              <a:ext uri="{FF2B5EF4-FFF2-40B4-BE49-F238E27FC236}">
                <a16:creationId xmlns="" xmlns:a16="http://schemas.microsoft.com/office/drawing/2014/main" id="{0876231C-BE6F-48AA-B48B-1FD255277C21}"/>
              </a:ext>
            </a:extLst>
          </p:cNvPr>
          <p:cNvSpPr>
            <a:spLocks noGrp="1"/>
          </p:cNvSpPr>
          <p:nvPr userDrawn="1">
            <p:ph type="body" sz="quarter" idx="12"/>
          </p:nvPr>
        </p:nvSpPr>
        <p:spPr>
          <a:xfrm>
            <a:off x="4680240" y="1687746"/>
            <a:ext cx="2849245" cy="312483"/>
          </a:xfrm>
          <a:prstGeom prst="rect">
            <a:avLst/>
          </a:prstGeom>
        </p:spPr>
        <p:txBody>
          <a:bodyPr lIns="0" tIns="0" rIns="0" bIns="0"/>
          <a:lstStyle>
            <a:lvl1pPr algn="ctr">
              <a:defRPr sz="18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5" name="Text Placeholder 71">
            <a:extLst>
              <a:ext uri="{FF2B5EF4-FFF2-40B4-BE49-F238E27FC236}">
                <a16:creationId xmlns="" xmlns:a16="http://schemas.microsoft.com/office/drawing/2014/main" id="{9806B418-69A8-4729-8CBA-AA026E3790AD}"/>
              </a:ext>
            </a:extLst>
          </p:cNvPr>
          <p:cNvSpPr>
            <a:spLocks noGrp="1"/>
          </p:cNvSpPr>
          <p:nvPr>
            <p:ph type="body" sz="quarter" idx="26"/>
          </p:nvPr>
        </p:nvSpPr>
        <p:spPr>
          <a:xfrm>
            <a:off x="902530" y="1687746"/>
            <a:ext cx="2849245" cy="312483"/>
          </a:xfrm>
          <a:prstGeom prst="rect">
            <a:avLst/>
          </a:prstGeom>
        </p:spPr>
        <p:txBody>
          <a:bodyPr lIns="0" tIns="0" rIns="0" bIns="0"/>
          <a:lstStyle>
            <a:lvl1pPr algn="ctr">
              <a:defRPr sz="1800" b="1">
                <a:solidFill>
                  <a:schemeClr val="accent4"/>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11" name="Text Placeholder 71">
            <a:extLst>
              <a:ext uri="{FF2B5EF4-FFF2-40B4-BE49-F238E27FC236}">
                <a16:creationId xmlns="" xmlns:a16="http://schemas.microsoft.com/office/drawing/2014/main" id="{4EC82022-EC12-4FFB-9F82-994EC4C93CF9}"/>
              </a:ext>
            </a:extLst>
          </p:cNvPr>
          <p:cNvSpPr>
            <a:spLocks noGrp="1"/>
          </p:cNvSpPr>
          <p:nvPr>
            <p:ph type="body" sz="quarter" idx="29"/>
          </p:nvPr>
        </p:nvSpPr>
        <p:spPr>
          <a:xfrm>
            <a:off x="8457949" y="1687746"/>
            <a:ext cx="2849245" cy="312483"/>
          </a:xfrm>
          <a:prstGeom prst="rect">
            <a:avLst/>
          </a:prstGeom>
        </p:spPr>
        <p:txBody>
          <a:bodyPr lIns="0" tIns="0" rIns="0" bIns="0"/>
          <a:lstStyle>
            <a:lvl1pPr algn="ctr">
              <a:defRPr sz="1800" b="1">
                <a:solidFill>
                  <a:schemeClr val="accent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60" name="Oval 59">
            <a:extLst>
              <a:ext uri="{FF2B5EF4-FFF2-40B4-BE49-F238E27FC236}">
                <a16:creationId xmlns="" xmlns:a16="http://schemas.microsoft.com/office/drawing/2014/main" id="{FEE4D4A2-6341-430A-82D6-301250D57032}"/>
              </a:ext>
            </a:extLst>
          </p:cNvPr>
          <p:cNvSpPr/>
          <p:nvPr userDrawn="1"/>
        </p:nvSpPr>
        <p:spPr>
          <a:xfrm>
            <a:off x="5469462" y="2314593"/>
            <a:ext cx="1270800" cy="1269235"/>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6F4EEA49-A619-498E-BF51-D7872451704B}"/>
              </a:ext>
            </a:extLst>
          </p:cNvPr>
          <p:cNvSpPr/>
          <p:nvPr userDrawn="1"/>
        </p:nvSpPr>
        <p:spPr>
          <a:xfrm>
            <a:off x="1691752" y="2314593"/>
            <a:ext cx="1270800" cy="1269235"/>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 xmlns:a16="http://schemas.microsoft.com/office/drawing/2014/main" id="{25A1F741-EDDB-46ED-A1FC-1FC6E2E2361F}"/>
              </a:ext>
            </a:extLst>
          </p:cNvPr>
          <p:cNvSpPr/>
          <p:nvPr userDrawn="1"/>
        </p:nvSpPr>
        <p:spPr>
          <a:xfrm>
            <a:off x="9247171" y="2314593"/>
            <a:ext cx="1270800" cy="1269235"/>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 xmlns:a16="http://schemas.microsoft.com/office/drawing/2014/main" id="{A00045DA-7A11-4A58-9C6B-D8F78CBC94C1}"/>
              </a:ext>
            </a:extLst>
          </p:cNvPr>
          <p:cNvSpPr/>
          <p:nvPr userDrawn="1"/>
        </p:nvSpPr>
        <p:spPr>
          <a:xfrm>
            <a:off x="4376660"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02" name="Rectangle 101">
            <a:extLst>
              <a:ext uri="{FF2B5EF4-FFF2-40B4-BE49-F238E27FC236}">
                <a16:creationId xmlns="" xmlns:a16="http://schemas.microsoft.com/office/drawing/2014/main" id="{4C673AFE-7560-4404-80F6-ADDC9F4D87D8}"/>
              </a:ext>
            </a:extLst>
          </p:cNvPr>
          <p:cNvSpPr/>
          <p:nvPr userDrawn="1"/>
        </p:nvSpPr>
        <p:spPr>
          <a:xfrm>
            <a:off x="598950"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08" name="Rectangle 107">
            <a:extLst>
              <a:ext uri="{FF2B5EF4-FFF2-40B4-BE49-F238E27FC236}">
                <a16:creationId xmlns="" xmlns:a16="http://schemas.microsoft.com/office/drawing/2014/main" id="{664BEF5D-DFEF-4E4B-8DBF-D24666A59000}"/>
              </a:ext>
            </a:extLst>
          </p:cNvPr>
          <p:cNvSpPr/>
          <p:nvPr userDrawn="1"/>
        </p:nvSpPr>
        <p:spPr>
          <a:xfrm>
            <a:off x="8154369"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18" name="Text Placeholder 73">
            <a:extLst>
              <a:ext uri="{FF2B5EF4-FFF2-40B4-BE49-F238E27FC236}">
                <a16:creationId xmlns="" xmlns:a16="http://schemas.microsoft.com/office/drawing/2014/main" id="{81DCBC12-8E85-4CB7-BC57-A991A21ADDBE}"/>
              </a:ext>
            </a:extLst>
          </p:cNvPr>
          <p:cNvSpPr>
            <a:spLocks noGrp="1"/>
          </p:cNvSpPr>
          <p:nvPr>
            <p:ph type="body" sz="quarter" idx="11"/>
          </p:nvPr>
        </p:nvSpPr>
        <p:spPr>
          <a:xfrm>
            <a:off x="90729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19" name="Text Placeholder 73">
            <a:extLst>
              <a:ext uri="{FF2B5EF4-FFF2-40B4-BE49-F238E27FC236}">
                <a16:creationId xmlns="" xmlns:a16="http://schemas.microsoft.com/office/drawing/2014/main" id="{07EF1391-7FF7-4A2D-BD27-E5F82C4C7A3D}"/>
              </a:ext>
            </a:extLst>
          </p:cNvPr>
          <p:cNvSpPr>
            <a:spLocks noGrp="1"/>
          </p:cNvSpPr>
          <p:nvPr>
            <p:ph type="body" sz="quarter" idx="32"/>
          </p:nvPr>
        </p:nvSpPr>
        <p:spPr>
          <a:xfrm>
            <a:off x="468500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20" name="Text Placeholder 73">
            <a:extLst>
              <a:ext uri="{FF2B5EF4-FFF2-40B4-BE49-F238E27FC236}">
                <a16:creationId xmlns="" xmlns:a16="http://schemas.microsoft.com/office/drawing/2014/main" id="{85765B05-C67F-4A26-AD69-C02CD2DD19CC}"/>
              </a:ext>
            </a:extLst>
          </p:cNvPr>
          <p:cNvSpPr>
            <a:spLocks noGrp="1"/>
          </p:cNvSpPr>
          <p:nvPr>
            <p:ph type="body" sz="quarter" idx="33"/>
          </p:nvPr>
        </p:nvSpPr>
        <p:spPr>
          <a:xfrm>
            <a:off x="8462710"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64" name="Oval 63">
            <a:extLst>
              <a:ext uri="{FF2B5EF4-FFF2-40B4-BE49-F238E27FC236}">
                <a16:creationId xmlns="" xmlns:a16="http://schemas.microsoft.com/office/drawing/2014/main" id="{8EBF9C79-656E-4512-90C0-C0CBD60519C2}"/>
              </a:ext>
            </a:extLst>
          </p:cNvPr>
          <p:cNvSpPr/>
          <p:nvPr userDrawn="1"/>
        </p:nvSpPr>
        <p:spPr>
          <a:xfrm>
            <a:off x="1881506" y="2504610"/>
            <a:ext cx="889200" cy="88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DE205172-0FBF-47D6-9FB9-090BBB5F347E}"/>
              </a:ext>
            </a:extLst>
          </p:cNvPr>
          <p:cNvSpPr/>
          <p:nvPr userDrawn="1"/>
        </p:nvSpPr>
        <p:spPr>
          <a:xfrm>
            <a:off x="5648071" y="2504610"/>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88E7F15-8F28-4006-82C5-F757AA100388}"/>
              </a:ext>
            </a:extLst>
          </p:cNvPr>
          <p:cNvSpPr/>
          <p:nvPr userDrawn="1"/>
        </p:nvSpPr>
        <p:spPr>
          <a:xfrm>
            <a:off x="9422727" y="2504610"/>
            <a:ext cx="889200" cy="88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 xmlns:a16="http://schemas.microsoft.com/office/drawing/2014/main" id="{CF55F8CE-734C-416A-A99B-80DACFEC47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108970" y="2732074"/>
            <a:ext cx="434273" cy="434273"/>
          </a:xfrm>
          <a:prstGeom prst="rect">
            <a:avLst/>
          </a:prstGeom>
        </p:spPr>
      </p:pic>
      <p:pic>
        <p:nvPicPr>
          <p:cNvPr id="69" name="Graphic 68">
            <a:extLst>
              <a:ext uri="{FF2B5EF4-FFF2-40B4-BE49-F238E27FC236}">
                <a16:creationId xmlns="" xmlns:a16="http://schemas.microsoft.com/office/drawing/2014/main" id="{7866BD16-3B46-424C-99F6-2D3C168C01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899180" y="2724356"/>
            <a:ext cx="386982" cy="449708"/>
          </a:xfrm>
          <a:prstGeom prst="rect">
            <a:avLst/>
          </a:prstGeom>
        </p:spPr>
      </p:pic>
      <p:pic>
        <p:nvPicPr>
          <p:cNvPr id="70" name="Graphic 69">
            <a:extLst>
              <a:ext uri="{FF2B5EF4-FFF2-40B4-BE49-F238E27FC236}">
                <a16:creationId xmlns="" xmlns:a16="http://schemas.microsoft.com/office/drawing/2014/main" id="{ACA3D492-3708-4DD7-BF14-3380B2B05C7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656071" y="2737954"/>
            <a:ext cx="422512" cy="422512"/>
          </a:xfrm>
          <a:prstGeom prst="rect">
            <a:avLst/>
          </a:prstGeom>
        </p:spPr>
      </p:pic>
    </p:spTree>
    <p:extLst>
      <p:ext uri="{BB962C8B-B14F-4D97-AF65-F5344CB8AC3E}">
        <p14:creationId xmlns:p14="http://schemas.microsoft.com/office/powerpoint/2010/main" val="378798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5422" y="-1"/>
            <a:ext cx="12202845" cy="6858001"/>
            <a:chOff x="-5422" y="-1"/>
            <a:chExt cx="12202845" cy="6858001"/>
          </a:xfrm>
        </p:grpSpPr>
        <p:sp>
          <p:nvSpPr>
            <p:cNvPr id="53" name="Freeform: Shape 52">
              <a:extLst>
                <a:ext uri="{FF2B5EF4-FFF2-40B4-BE49-F238E27FC236}">
                  <a16:creationId xmlns="" xmlns:a16="http://schemas.microsoft.com/office/drawing/2014/main" id="{71CE65C7-95A7-4DBD-B251-C224DC2CEB5D}"/>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tx2"/>
                </a:gs>
                <a:gs pos="0">
                  <a:schemeClr val="tx2">
                    <a:alpha val="0"/>
                  </a:schemeClr>
                </a:gs>
              </a:gsLst>
              <a:lin ang="0" scaled="1"/>
              <a:tileRect/>
            </a:gradFill>
            <a:ln w="12197" cap="flat">
              <a:noFill/>
              <a:prstDash val="solid"/>
              <a:miter/>
            </a:ln>
          </p:spPr>
          <p:txBody>
            <a:bodyPr rtlCol="0" anchor="ctr"/>
            <a:lstStyle/>
            <a:p>
              <a:endParaRPr lang="en-US"/>
            </a:p>
          </p:txBody>
        </p:sp>
      </p:grpSp>
      <p:pic>
        <p:nvPicPr>
          <p:cNvPr id="60" name="Graphic 59">
            <a:extLst>
              <a:ext uri="{FF2B5EF4-FFF2-40B4-BE49-F238E27FC236}">
                <a16:creationId xmlns="" xmlns:a16="http://schemas.microsoft.com/office/drawing/2014/main" id="{E4513AC4-5905-4072-BD5B-94A07FD3F96B}"/>
              </a:ext>
            </a:extLst>
          </p:cNvPr>
          <p:cNvPicPr>
            <a:picLocks noChangeAspect="1"/>
          </p:cNvPicPr>
          <p:nvPr userDrawn="1"/>
        </p:nvPicPr>
        <p:blipFill>
          <a:blip r:embed="rId4">
            <a:alphaModFix/>
            <a:extLst>
              <a:ext uri="{96DAC541-7B7A-43D3-8B79-37D633B846F1}">
                <asvg:svgBlip xmlns="" xmlns:asvg="http://schemas.microsoft.com/office/drawing/2016/SVG/main" r:embed="rId5"/>
              </a:ext>
            </a:extLst>
          </a:blip>
          <a:stretch>
            <a:fillRect/>
          </a:stretch>
        </p:blipFill>
        <p:spPr>
          <a:xfrm>
            <a:off x="-5423" y="-1"/>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1" y="1448048"/>
            <a:ext cx="7236795" cy="4397559"/>
          </a:xfrm>
          <a:prstGeom prst="rect">
            <a:avLst/>
          </a:prstGeom>
          <a:gradFill flip="none" rotWithShape="1">
            <a:gsLst>
              <a:gs pos="0">
                <a:schemeClr val="tx2">
                  <a:lumMod val="60000"/>
                  <a:lumOff val="40000"/>
                  <a:alpha val="57000"/>
                </a:schemeClr>
              </a:gs>
              <a:gs pos="100000">
                <a:schemeClr val="bg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802404"/>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805602"/>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808802"/>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643628"/>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64682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465002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956098"/>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92365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9268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9300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959296"/>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962496"/>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94838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meline Slide">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8" name="Freeform: Shape 27">
            <a:extLst>
              <a:ext uri="{FF2B5EF4-FFF2-40B4-BE49-F238E27FC236}">
                <a16:creationId xmlns="" xmlns:a16="http://schemas.microsoft.com/office/drawing/2014/main" id="{F787E9F0-8AD2-430E-BD07-AE01EB53B03D}"/>
              </a:ext>
            </a:extLst>
          </p:cNvPr>
          <p:cNvSpPr/>
          <p:nvPr userDrawn="1"/>
        </p:nvSpPr>
        <p:spPr>
          <a:xfrm rot="10800000" flipV="1">
            <a:off x="587375" y="20650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29" name="Freeform: Shape 28">
            <a:extLst>
              <a:ext uri="{FF2B5EF4-FFF2-40B4-BE49-F238E27FC236}">
                <a16:creationId xmlns="" xmlns:a16="http://schemas.microsoft.com/office/drawing/2014/main" id="{843A2E07-0380-4B55-B5D6-C941DD1B3644}"/>
              </a:ext>
            </a:extLst>
          </p:cNvPr>
          <p:cNvSpPr/>
          <p:nvPr userDrawn="1"/>
        </p:nvSpPr>
        <p:spPr>
          <a:xfrm rot="10800000" flipV="1">
            <a:off x="587375" y="50956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4" name="Freeform: Shape 33">
            <a:extLst>
              <a:ext uri="{FF2B5EF4-FFF2-40B4-BE49-F238E27FC236}">
                <a16:creationId xmlns="" xmlns:a16="http://schemas.microsoft.com/office/drawing/2014/main" id="{5A8579C2-A389-4120-B16D-7B62C069951E}"/>
              </a:ext>
            </a:extLst>
          </p:cNvPr>
          <p:cNvSpPr/>
          <p:nvPr userDrawn="1"/>
        </p:nvSpPr>
        <p:spPr>
          <a:xfrm rot="10800000" flipV="1">
            <a:off x="587375" y="3580347"/>
            <a:ext cx="3360947" cy="705764"/>
          </a:xfrm>
          <a:custGeom>
            <a:avLst/>
            <a:gdLst>
              <a:gd name="connsiteX0" fmla="*/ 3360947 w 3360947"/>
              <a:gd name="connsiteY0" fmla="*/ 0 h 705764"/>
              <a:gd name="connsiteX1" fmla="*/ 0 w 3360947"/>
              <a:gd name="connsiteY1" fmla="*/ 0 h 705764"/>
              <a:gd name="connsiteX2" fmla="*/ 41647 w 3360947"/>
              <a:gd name="connsiteY2" fmla="*/ 51349 h 705764"/>
              <a:gd name="connsiteX3" fmla="*/ 132188 w 3360947"/>
              <a:gd name="connsiteY3" fmla="*/ 352883 h 705764"/>
              <a:gd name="connsiteX4" fmla="*/ 41647 w 3360947"/>
              <a:gd name="connsiteY4" fmla="*/ 654417 h 705764"/>
              <a:gd name="connsiteX5" fmla="*/ 2 w 3360947"/>
              <a:gd name="connsiteY5" fmla="*/ 705764 h 705764"/>
              <a:gd name="connsiteX6" fmla="*/ 3360947 w 3360947"/>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7" h="705764">
                <a:moveTo>
                  <a:pt x="3360947" y="0"/>
                </a:moveTo>
                <a:lnTo>
                  <a:pt x="0" y="0"/>
                </a:lnTo>
                <a:lnTo>
                  <a:pt x="41647" y="51349"/>
                </a:lnTo>
                <a:cubicBezTo>
                  <a:pt x="98810" y="137424"/>
                  <a:pt x="132188" y="241188"/>
                  <a:pt x="132188" y="352883"/>
                </a:cubicBezTo>
                <a:cubicBezTo>
                  <a:pt x="132188" y="464578"/>
                  <a:pt x="98810" y="568342"/>
                  <a:pt x="41647" y="654417"/>
                </a:cubicBezTo>
                <a:lnTo>
                  <a:pt x="2" y="705764"/>
                </a:lnTo>
                <a:lnTo>
                  <a:pt x="3360947"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6" name="Freeform: Shape 35">
            <a:extLst>
              <a:ext uri="{FF2B5EF4-FFF2-40B4-BE49-F238E27FC236}">
                <a16:creationId xmlns="" xmlns:a16="http://schemas.microsoft.com/office/drawing/2014/main" id="{0733A61F-8126-4EA1-B433-89D57436B80F}"/>
              </a:ext>
            </a:extLst>
          </p:cNvPr>
          <p:cNvSpPr/>
          <p:nvPr userDrawn="1"/>
        </p:nvSpPr>
        <p:spPr>
          <a:xfrm rot="10800000" flipH="1" flipV="1">
            <a:off x="7368822" y="2065047"/>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7" name="Freeform: Shape 36">
            <a:extLst>
              <a:ext uri="{FF2B5EF4-FFF2-40B4-BE49-F238E27FC236}">
                <a16:creationId xmlns="" xmlns:a16="http://schemas.microsoft.com/office/drawing/2014/main" id="{2536FB0C-BF42-4DCD-9226-CF03FD7F3ECB}"/>
              </a:ext>
            </a:extLst>
          </p:cNvPr>
          <p:cNvSpPr/>
          <p:nvPr userDrawn="1"/>
        </p:nvSpPr>
        <p:spPr>
          <a:xfrm rot="10800000" flipH="1" flipV="1">
            <a:off x="7368822" y="5095648"/>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8" name="Freeform: Shape 37">
            <a:extLst>
              <a:ext uri="{FF2B5EF4-FFF2-40B4-BE49-F238E27FC236}">
                <a16:creationId xmlns="" xmlns:a16="http://schemas.microsoft.com/office/drawing/2014/main" id="{55CB6EE8-5014-4739-A5DE-26593DA8C536}"/>
              </a:ext>
            </a:extLst>
          </p:cNvPr>
          <p:cNvSpPr/>
          <p:nvPr userDrawn="1"/>
        </p:nvSpPr>
        <p:spPr>
          <a:xfrm rot="10800000" flipH="1" flipV="1">
            <a:off x="8243681" y="3580347"/>
            <a:ext cx="3360944" cy="705764"/>
          </a:xfrm>
          <a:custGeom>
            <a:avLst/>
            <a:gdLst>
              <a:gd name="connsiteX0" fmla="*/ 0 w 3360944"/>
              <a:gd name="connsiteY0" fmla="*/ 0 h 705764"/>
              <a:gd name="connsiteX1" fmla="*/ 3360944 w 3360944"/>
              <a:gd name="connsiteY1" fmla="*/ 0 h 705764"/>
              <a:gd name="connsiteX2" fmla="*/ 3360944 w 3360944"/>
              <a:gd name="connsiteY2" fmla="*/ 705764 h 705764"/>
              <a:gd name="connsiteX3" fmla="*/ 1 w 3360944"/>
              <a:gd name="connsiteY3" fmla="*/ 705764 h 705764"/>
              <a:gd name="connsiteX4" fmla="*/ 41647 w 3360944"/>
              <a:gd name="connsiteY4" fmla="*/ 654417 h 705764"/>
              <a:gd name="connsiteX5" fmla="*/ 132188 w 3360944"/>
              <a:gd name="connsiteY5" fmla="*/ 352883 h 705764"/>
              <a:gd name="connsiteX6" fmla="*/ 41647 w 3360944"/>
              <a:gd name="connsiteY6" fmla="*/ 51349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4" h="705764">
                <a:moveTo>
                  <a:pt x="0" y="0"/>
                </a:moveTo>
                <a:lnTo>
                  <a:pt x="3360944" y="0"/>
                </a:lnTo>
                <a:lnTo>
                  <a:pt x="3360944" y="705764"/>
                </a:lnTo>
                <a:lnTo>
                  <a:pt x="1" y="705764"/>
                </a:lnTo>
                <a:lnTo>
                  <a:pt x="41647" y="654417"/>
                </a:lnTo>
                <a:cubicBezTo>
                  <a:pt x="98810" y="568342"/>
                  <a:pt x="132188" y="464578"/>
                  <a:pt x="132188" y="352883"/>
                </a:cubicBezTo>
                <a:cubicBezTo>
                  <a:pt x="132188" y="241188"/>
                  <a:pt x="98810" y="137424"/>
                  <a:pt x="41647" y="51349"/>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9" name="Oval 58">
            <a:extLst>
              <a:ext uri="{FF2B5EF4-FFF2-40B4-BE49-F238E27FC236}">
                <a16:creationId xmlns="" xmlns:a16="http://schemas.microsoft.com/office/drawing/2014/main" id="{A57EA933-7CDE-4235-9137-2A3FE5E8D9D3}"/>
              </a:ext>
            </a:extLst>
          </p:cNvPr>
          <p:cNvSpPr/>
          <p:nvPr/>
        </p:nvSpPr>
        <p:spPr>
          <a:xfrm>
            <a:off x="4944386" y="2790229"/>
            <a:ext cx="2286000" cy="2286000"/>
          </a:xfrm>
          <a:prstGeom prst="ellipse">
            <a:avLst/>
          </a:prstGeom>
          <a:gradFill flip="none" rotWithShape="1">
            <a:gsLst>
              <a:gs pos="0">
                <a:schemeClr val="tx2"/>
              </a:gs>
              <a:gs pos="96000">
                <a:schemeClr val="tx1"/>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 xmlns:a16="http://schemas.microsoft.com/office/drawing/2014/main" id="{87BCABF8-A7DD-47E3-8DE9-2A5DF03ECF74}"/>
              </a:ext>
            </a:extLst>
          </p:cNvPr>
          <p:cNvGrpSpPr/>
          <p:nvPr userDrawn="1"/>
        </p:nvGrpSpPr>
        <p:grpSpPr>
          <a:xfrm>
            <a:off x="4488084" y="2334209"/>
            <a:ext cx="3206404" cy="3198040"/>
            <a:chOff x="4283651" y="1987454"/>
            <a:chExt cx="3615269" cy="3605839"/>
          </a:xfrm>
        </p:grpSpPr>
        <p:sp>
          <p:nvSpPr>
            <p:cNvPr id="64" name="Arc 63">
              <a:extLst>
                <a:ext uri="{FF2B5EF4-FFF2-40B4-BE49-F238E27FC236}">
                  <a16:creationId xmlns="" xmlns:a16="http://schemas.microsoft.com/office/drawing/2014/main" id="{D5D1CF31-4151-4F39-A971-933E92EEE5D0}"/>
                </a:ext>
              </a:extLst>
            </p:cNvPr>
            <p:cNvSpPr/>
            <p:nvPr/>
          </p:nvSpPr>
          <p:spPr bwMode="auto">
            <a:xfrm>
              <a:off x="4283651"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5" name="Arc 64">
              <a:extLst>
                <a:ext uri="{FF2B5EF4-FFF2-40B4-BE49-F238E27FC236}">
                  <a16:creationId xmlns="" xmlns:a16="http://schemas.microsoft.com/office/drawing/2014/main" id="{3FAB8C38-CD9D-48C9-A605-81A0F87D741F}"/>
                </a:ext>
              </a:extLst>
            </p:cNvPr>
            <p:cNvSpPr/>
            <p:nvPr/>
          </p:nvSpPr>
          <p:spPr bwMode="auto">
            <a:xfrm rot="36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6" name="Arc 65">
              <a:extLst>
                <a:ext uri="{FF2B5EF4-FFF2-40B4-BE49-F238E27FC236}">
                  <a16:creationId xmlns="" xmlns:a16="http://schemas.microsoft.com/office/drawing/2014/main" id="{69955EE1-83B9-4DD8-B9B3-264C8BD0CE59}"/>
                </a:ext>
              </a:extLst>
            </p:cNvPr>
            <p:cNvSpPr/>
            <p:nvPr/>
          </p:nvSpPr>
          <p:spPr bwMode="auto">
            <a:xfrm rot="72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7" name="Arc 66">
              <a:extLst>
                <a:ext uri="{FF2B5EF4-FFF2-40B4-BE49-F238E27FC236}">
                  <a16:creationId xmlns="" xmlns:a16="http://schemas.microsoft.com/office/drawing/2014/main" id="{29FF92D4-0791-4E90-83E3-C3162B6CB364}"/>
                </a:ext>
              </a:extLst>
            </p:cNvPr>
            <p:cNvSpPr/>
            <p:nvPr/>
          </p:nvSpPr>
          <p:spPr bwMode="auto">
            <a:xfrm rot="108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8" name="Arc 67">
              <a:extLst>
                <a:ext uri="{FF2B5EF4-FFF2-40B4-BE49-F238E27FC236}">
                  <a16:creationId xmlns="" xmlns:a16="http://schemas.microsoft.com/office/drawing/2014/main" id="{5DEAB797-8470-443C-9B06-544F8E9A3811}"/>
                </a:ext>
              </a:extLst>
            </p:cNvPr>
            <p:cNvSpPr/>
            <p:nvPr/>
          </p:nvSpPr>
          <p:spPr bwMode="auto">
            <a:xfrm rot="144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9" name="Arc 68">
              <a:extLst>
                <a:ext uri="{FF2B5EF4-FFF2-40B4-BE49-F238E27FC236}">
                  <a16:creationId xmlns="" xmlns:a16="http://schemas.microsoft.com/office/drawing/2014/main" id="{F1521EA6-90D8-4385-8E6F-1F9C1C163CF3}"/>
                </a:ext>
              </a:extLst>
            </p:cNvPr>
            <p:cNvSpPr/>
            <p:nvPr/>
          </p:nvSpPr>
          <p:spPr bwMode="auto">
            <a:xfrm rot="180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grpSp>
      <p:sp>
        <p:nvSpPr>
          <p:cNvPr id="113" name="Text Placeholder 73">
            <a:extLst>
              <a:ext uri="{FF2B5EF4-FFF2-40B4-BE49-F238E27FC236}">
                <a16:creationId xmlns="" xmlns:a16="http://schemas.microsoft.com/office/drawing/2014/main" id="{69122990-F317-4471-8D0A-DAD931C0C8FE}"/>
              </a:ext>
            </a:extLst>
          </p:cNvPr>
          <p:cNvSpPr>
            <a:spLocks noGrp="1"/>
          </p:cNvSpPr>
          <p:nvPr userDrawn="1">
            <p:ph type="body" sz="quarter" idx="11"/>
          </p:nvPr>
        </p:nvSpPr>
        <p:spPr>
          <a:xfrm>
            <a:off x="8218958" y="2223022"/>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4" name="Text Placeholder 73">
            <a:extLst>
              <a:ext uri="{FF2B5EF4-FFF2-40B4-BE49-F238E27FC236}">
                <a16:creationId xmlns="" xmlns:a16="http://schemas.microsoft.com/office/drawing/2014/main" id="{D7498D2B-6A15-4E80-B31C-AE32A16E3049}"/>
              </a:ext>
            </a:extLst>
          </p:cNvPr>
          <p:cNvSpPr>
            <a:spLocks noGrp="1"/>
          </p:cNvSpPr>
          <p:nvPr userDrawn="1">
            <p:ph type="body" sz="quarter" idx="12" hasCustomPrompt="1"/>
          </p:nvPr>
        </p:nvSpPr>
        <p:spPr>
          <a:xfrm>
            <a:off x="7692282" y="2223022"/>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01</a:t>
            </a:r>
          </a:p>
        </p:txBody>
      </p:sp>
      <p:sp>
        <p:nvSpPr>
          <p:cNvPr id="115" name="Text Placeholder 73">
            <a:extLst>
              <a:ext uri="{FF2B5EF4-FFF2-40B4-BE49-F238E27FC236}">
                <a16:creationId xmlns="" xmlns:a16="http://schemas.microsoft.com/office/drawing/2014/main" id="{7B62703E-5677-486F-87B4-B001F7114A77}"/>
              </a:ext>
            </a:extLst>
          </p:cNvPr>
          <p:cNvSpPr>
            <a:spLocks noGrp="1"/>
          </p:cNvSpPr>
          <p:nvPr userDrawn="1">
            <p:ph type="body" sz="quarter" idx="13"/>
          </p:nvPr>
        </p:nvSpPr>
        <p:spPr>
          <a:xfrm>
            <a:off x="8218958" y="5253623"/>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6" name="Text Placeholder 73">
            <a:extLst>
              <a:ext uri="{FF2B5EF4-FFF2-40B4-BE49-F238E27FC236}">
                <a16:creationId xmlns="" xmlns:a16="http://schemas.microsoft.com/office/drawing/2014/main" id="{CE4FAFE9-DA16-4DF4-BC63-C9A89CAEEF58}"/>
              </a:ext>
            </a:extLst>
          </p:cNvPr>
          <p:cNvSpPr>
            <a:spLocks noGrp="1"/>
          </p:cNvSpPr>
          <p:nvPr userDrawn="1">
            <p:ph type="body" sz="quarter" idx="14" hasCustomPrompt="1"/>
          </p:nvPr>
        </p:nvSpPr>
        <p:spPr>
          <a:xfrm>
            <a:off x="7692282" y="5253623"/>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a:t>
            </a:r>
          </a:p>
        </p:txBody>
      </p:sp>
      <p:sp>
        <p:nvSpPr>
          <p:cNvPr id="117" name="Text Placeholder 73">
            <a:extLst>
              <a:ext uri="{FF2B5EF4-FFF2-40B4-BE49-F238E27FC236}">
                <a16:creationId xmlns="" xmlns:a16="http://schemas.microsoft.com/office/drawing/2014/main" id="{6A6BA5AC-4CDD-4F43-BCFD-01A992BA987A}"/>
              </a:ext>
            </a:extLst>
          </p:cNvPr>
          <p:cNvSpPr>
            <a:spLocks noGrp="1"/>
          </p:cNvSpPr>
          <p:nvPr userDrawn="1">
            <p:ph type="body" sz="quarter" idx="15"/>
          </p:nvPr>
        </p:nvSpPr>
        <p:spPr>
          <a:xfrm>
            <a:off x="9089892" y="3738321"/>
            <a:ext cx="1638205"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C8D0EA2B-4324-4CB4-9DC2-53ABBE063FC1}"/>
              </a:ext>
            </a:extLst>
          </p:cNvPr>
          <p:cNvSpPr>
            <a:spLocks noGrp="1"/>
          </p:cNvSpPr>
          <p:nvPr userDrawn="1">
            <p:ph type="body" sz="quarter" idx="16" hasCustomPrompt="1"/>
          </p:nvPr>
        </p:nvSpPr>
        <p:spPr>
          <a:xfrm>
            <a:off x="8563216" y="3738321"/>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a:t>
            </a:r>
          </a:p>
        </p:txBody>
      </p:sp>
      <p:sp>
        <p:nvSpPr>
          <p:cNvPr id="121" name="Text Placeholder 73">
            <a:extLst>
              <a:ext uri="{FF2B5EF4-FFF2-40B4-BE49-F238E27FC236}">
                <a16:creationId xmlns="" xmlns:a16="http://schemas.microsoft.com/office/drawing/2014/main" id="{B049CDD1-E8EC-4C28-9580-DCA79E9D62B4}"/>
              </a:ext>
            </a:extLst>
          </p:cNvPr>
          <p:cNvSpPr>
            <a:spLocks noGrp="1"/>
          </p:cNvSpPr>
          <p:nvPr userDrawn="1">
            <p:ph type="body" sz="quarter" idx="17"/>
          </p:nvPr>
        </p:nvSpPr>
        <p:spPr>
          <a:xfrm>
            <a:off x="1462839" y="2223022"/>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2" name="Text Placeholder 73">
            <a:extLst>
              <a:ext uri="{FF2B5EF4-FFF2-40B4-BE49-F238E27FC236}">
                <a16:creationId xmlns="" xmlns:a16="http://schemas.microsoft.com/office/drawing/2014/main" id="{5006FA14-500F-458C-A7C4-6CE414ABB45B}"/>
              </a:ext>
            </a:extLst>
          </p:cNvPr>
          <p:cNvSpPr>
            <a:spLocks noGrp="1"/>
          </p:cNvSpPr>
          <p:nvPr userDrawn="1">
            <p:ph type="body" sz="quarter" idx="18" hasCustomPrompt="1"/>
          </p:nvPr>
        </p:nvSpPr>
        <p:spPr>
          <a:xfrm>
            <a:off x="4079056" y="2223022"/>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123" name="Text Placeholder 73">
            <a:extLst>
              <a:ext uri="{FF2B5EF4-FFF2-40B4-BE49-F238E27FC236}">
                <a16:creationId xmlns="" xmlns:a16="http://schemas.microsoft.com/office/drawing/2014/main" id="{CA06EC99-E41D-4DBD-A64F-C639B3E43E77}"/>
              </a:ext>
            </a:extLst>
          </p:cNvPr>
          <p:cNvSpPr>
            <a:spLocks noGrp="1"/>
          </p:cNvSpPr>
          <p:nvPr userDrawn="1">
            <p:ph type="body" sz="quarter" idx="19"/>
          </p:nvPr>
        </p:nvSpPr>
        <p:spPr>
          <a:xfrm>
            <a:off x="1462839" y="5253623"/>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4" name="Text Placeholder 73">
            <a:extLst>
              <a:ext uri="{FF2B5EF4-FFF2-40B4-BE49-F238E27FC236}">
                <a16:creationId xmlns="" xmlns:a16="http://schemas.microsoft.com/office/drawing/2014/main" id="{6AE7A230-9049-4850-80BE-E2342BA1E572}"/>
              </a:ext>
            </a:extLst>
          </p:cNvPr>
          <p:cNvSpPr>
            <a:spLocks noGrp="1"/>
          </p:cNvSpPr>
          <p:nvPr userDrawn="1">
            <p:ph type="body" sz="quarter" idx="20" hasCustomPrompt="1"/>
          </p:nvPr>
        </p:nvSpPr>
        <p:spPr>
          <a:xfrm>
            <a:off x="4079056" y="5253623"/>
            <a:ext cx="414328" cy="389815"/>
          </a:xfrm>
          <a:prstGeom prst="rect">
            <a:avLst/>
          </a:prstGeom>
        </p:spPr>
        <p:txBody>
          <a:bodyPr lIns="0" tIns="0" rIns="0" bIns="0" anchor="ctr"/>
          <a:lstStyle>
            <a:lvl1pPr marL="269875" indent="-269875" algn="r">
              <a:buFont typeface="Arial" panose="020B0604020202020204" pitchFamily="34" charset="0"/>
              <a:buNone/>
              <a:defRPr lang="en-US" sz="2000" b="1" dirty="0" smtClean="0"/>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lvl="0" indent="-269875" algn="r"/>
            <a:r>
              <a:rPr lang="en-US" dirty="0"/>
              <a:t>04</a:t>
            </a:r>
          </a:p>
        </p:txBody>
      </p:sp>
      <p:sp>
        <p:nvSpPr>
          <p:cNvPr id="125" name="Text Placeholder 73">
            <a:extLst>
              <a:ext uri="{FF2B5EF4-FFF2-40B4-BE49-F238E27FC236}">
                <a16:creationId xmlns="" xmlns:a16="http://schemas.microsoft.com/office/drawing/2014/main" id="{2D87960F-ECE4-46B4-B168-E301EB696388}"/>
              </a:ext>
            </a:extLst>
          </p:cNvPr>
          <p:cNvSpPr>
            <a:spLocks noGrp="1"/>
          </p:cNvSpPr>
          <p:nvPr userDrawn="1">
            <p:ph type="body" sz="quarter" idx="21"/>
          </p:nvPr>
        </p:nvSpPr>
        <p:spPr>
          <a:xfrm>
            <a:off x="1462839" y="3738321"/>
            <a:ext cx="163926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6" name="Text Placeholder 73">
            <a:extLst>
              <a:ext uri="{FF2B5EF4-FFF2-40B4-BE49-F238E27FC236}">
                <a16:creationId xmlns="" xmlns:a16="http://schemas.microsoft.com/office/drawing/2014/main" id="{46632857-020C-417B-BE2F-B68DFFF62024}"/>
              </a:ext>
            </a:extLst>
          </p:cNvPr>
          <p:cNvSpPr>
            <a:spLocks noGrp="1"/>
          </p:cNvSpPr>
          <p:nvPr userDrawn="1">
            <p:ph type="body" sz="quarter" idx="22" hasCustomPrompt="1"/>
          </p:nvPr>
        </p:nvSpPr>
        <p:spPr>
          <a:xfrm>
            <a:off x="3219557" y="3738321"/>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 name="Text Placeholder 4">
            <a:extLst>
              <a:ext uri="{FF2B5EF4-FFF2-40B4-BE49-F238E27FC236}">
                <a16:creationId xmlns="" xmlns:a16="http://schemas.microsoft.com/office/drawing/2014/main" id="{3B110DF2-1465-4105-91D5-7711F33275C9}"/>
              </a:ext>
            </a:extLst>
          </p:cNvPr>
          <p:cNvSpPr>
            <a:spLocks noGrp="1"/>
          </p:cNvSpPr>
          <p:nvPr userDrawn="1">
            <p:ph type="body" sz="quarter" idx="23"/>
          </p:nvPr>
        </p:nvSpPr>
        <p:spPr>
          <a:xfrm>
            <a:off x="5413492" y="3394273"/>
            <a:ext cx="1347788" cy="1077913"/>
          </a:xfrm>
          <a:prstGeom prst="rect">
            <a:avLst/>
          </a:prstGeom>
        </p:spPr>
        <p:txBody>
          <a:bodyPr lIns="0" tIns="0" rIns="0" bIns="0" anchor="ctr"/>
          <a:lstStyle>
            <a:lvl1pPr algn="ctr">
              <a:defRPr sz="2000" b="1"/>
            </a:lvl1pPr>
          </a:lstStyle>
          <a:p>
            <a:pPr lvl="0"/>
            <a:r>
              <a:rPr lang="en-US" dirty="0"/>
              <a:t>Click to edit Master text styles</a:t>
            </a:r>
          </a:p>
        </p:txBody>
      </p:sp>
      <p:sp>
        <p:nvSpPr>
          <p:cNvPr id="131" name="Oval 130">
            <a:extLst>
              <a:ext uri="{FF2B5EF4-FFF2-40B4-BE49-F238E27FC236}">
                <a16:creationId xmlns="" xmlns:a16="http://schemas.microsoft.com/office/drawing/2014/main" id="{6C87F724-9FC5-4877-AA09-7FB1E7235515}"/>
              </a:ext>
            </a:extLst>
          </p:cNvPr>
          <p:cNvSpPr/>
          <p:nvPr userDrawn="1"/>
        </p:nvSpPr>
        <p:spPr>
          <a:xfrm>
            <a:off x="4784112" y="1981438"/>
            <a:ext cx="874060" cy="872984"/>
          </a:xfrm>
          <a:prstGeom prst="ellipse">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 xmlns:a16="http://schemas.microsoft.com/office/drawing/2014/main" id="{2BB7F6A5-B033-4C14-AE38-B4967C489DE0}"/>
              </a:ext>
            </a:extLst>
          </p:cNvPr>
          <p:cNvSpPr/>
          <p:nvPr userDrawn="1"/>
        </p:nvSpPr>
        <p:spPr>
          <a:xfrm>
            <a:off x="4784112" y="5012511"/>
            <a:ext cx="874060" cy="872984"/>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 xmlns:a16="http://schemas.microsoft.com/office/drawing/2014/main" id="{B857A25B-7079-4412-A6E7-E832998207FA}"/>
              </a:ext>
            </a:extLst>
          </p:cNvPr>
          <p:cNvSpPr/>
          <p:nvPr userDrawn="1"/>
        </p:nvSpPr>
        <p:spPr>
          <a:xfrm>
            <a:off x="3920320" y="3496116"/>
            <a:ext cx="874060" cy="872984"/>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 xmlns:a16="http://schemas.microsoft.com/office/drawing/2014/main" id="{0D0789A3-562A-4396-92F0-C5A20C4A9884}"/>
              </a:ext>
            </a:extLst>
          </p:cNvPr>
          <p:cNvSpPr/>
          <p:nvPr userDrawn="1"/>
        </p:nvSpPr>
        <p:spPr>
          <a:xfrm>
            <a:off x="6527005" y="1981438"/>
            <a:ext cx="874060" cy="872984"/>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 xmlns:a16="http://schemas.microsoft.com/office/drawing/2014/main" id="{7ABB4B05-74FC-4655-9711-8243DB932699}"/>
              </a:ext>
            </a:extLst>
          </p:cNvPr>
          <p:cNvSpPr/>
          <p:nvPr userDrawn="1"/>
        </p:nvSpPr>
        <p:spPr>
          <a:xfrm>
            <a:off x="6525688" y="5012511"/>
            <a:ext cx="874060" cy="87298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 xmlns:a16="http://schemas.microsoft.com/office/drawing/2014/main" id="{22F01685-01D0-4F66-9158-2E6B2A450C84}"/>
              </a:ext>
            </a:extLst>
          </p:cNvPr>
          <p:cNvSpPr/>
          <p:nvPr userDrawn="1"/>
        </p:nvSpPr>
        <p:spPr>
          <a:xfrm>
            <a:off x="7376967" y="3496116"/>
            <a:ext cx="874060" cy="872984"/>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 xmlns:a16="http://schemas.microsoft.com/office/drawing/2014/main" id="{1C56586F-B41F-4F44-964F-3E084DD60648}"/>
              </a:ext>
            </a:extLst>
          </p:cNvPr>
          <p:cNvGrpSpPr/>
          <p:nvPr userDrawn="1"/>
        </p:nvGrpSpPr>
        <p:grpSpPr>
          <a:xfrm>
            <a:off x="4872338" y="2069125"/>
            <a:ext cx="698400" cy="698400"/>
            <a:chOff x="4872338" y="2069125"/>
            <a:chExt cx="698400" cy="698400"/>
          </a:xfrm>
        </p:grpSpPr>
        <p:sp>
          <p:nvSpPr>
            <p:cNvPr id="77" name="Oval 76">
              <a:extLst>
                <a:ext uri="{FF2B5EF4-FFF2-40B4-BE49-F238E27FC236}">
                  <a16:creationId xmlns="" xmlns:a16="http://schemas.microsoft.com/office/drawing/2014/main" id="{64579A14-CB5E-4B16-BD2A-058FF7899B32}"/>
                </a:ext>
              </a:extLst>
            </p:cNvPr>
            <p:cNvSpPr/>
            <p:nvPr userDrawn="1"/>
          </p:nvSpPr>
          <p:spPr>
            <a:xfrm>
              <a:off x="4872338" y="2069125"/>
              <a:ext cx="698400" cy="698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 xmlns:a16="http://schemas.microsoft.com/office/drawing/2014/main" id="{66C6E8EB-05C1-4FD9-ABDA-931DBB72F6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5029597" y="2226385"/>
              <a:ext cx="383882" cy="383880"/>
            </a:xfrm>
            <a:prstGeom prst="rect">
              <a:avLst/>
            </a:prstGeom>
          </p:spPr>
        </p:pic>
      </p:grpSp>
      <p:grpSp>
        <p:nvGrpSpPr>
          <p:cNvPr id="79" name="Group 78">
            <a:extLst>
              <a:ext uri="{FF2B5EF4-FFF2-40B4-BE49-F238E27FC236}">
                <a16:creationId xmlns="" xmlns:a16="http://schemas.microsoft.com/office/drawing/2014/main" id="{CC62CDC1-D2E7-430F-B0D4-09FE9FB40802}"/>
              </a:ext>
            </a:extLst>
          </p:cNvPr>
          <p:cNvGrpSpPr/>
          <p:nvPr userDrawn="1"/>
        </p:nvGrpSpPr>
        <p:grpSpPr>
          <a:xfrm>
            <a:off x="4007754" y="3583803"/>
            <a:ext cx="698400" cy="698400"/>
            <a:chOff x="4007754" y="3583803"/>
            <a:chExt cx="698400" cy="698400"/>
          </a:xfrm>
        </p:grpSpPr>
        <p:sp>
          <p:nvSpPr>
            <p:cNvPr id="80" name="Oval 79">
              <a:extLst>
                <a:ext uri="{FF2B5EF4-FFF2-40B4-BE49-F238E27FC236}">
                  <a16:creationId xmlns="" xmlns:a16="http://schemas.microsoft.com/office/drawing/2014/main" id="{EDA584EF-296A-4DDE-81ED-A2D244A11D82}"/>
                </a:ext>
              </a:extLst>
            </p:cNvPr>
            <p:cNvSpPr/>
            <p:nvPr userDrawn="1"/>
          </p:nvSpPr>
          <p:spPr>
            <a:xfrm>
              <a:off x="4007754" y="3583803"/>
              <a:ext cx="698400" cy="698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 xmlns:a16="http://schemas.microsoft.com/office/drawing/2014/main" id="{AC13773D-18C8-428F-88A1-D37C2C0B223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208936" y="3736653"/>
              <a:ext cx="296036" cy="392701"/>
            </a:xfrm>
            <a:prstGeom prst="rect">
              <a:avLst/>
            </a:prstGeom>
          </p:spPr>
        </p:pic>
      </p:grpSp>
      <p:grpSp>
        <p:nvGrpSpPr>
          <p:cNvPr id="82" name="Group 81">
            <a:extLst>
              <a:ext uri="{FF2B5EF4-FFF2-40B4-BE49-F238E27FC236}">
                <a16:creationId xmlns="" xmlns:a16="http://schemas.microsoft.com/office/drawing/2014/main" id="{A865C93E-A23B-49FF-8487-393DFE91EE92}"/>
              </a:ext>
            </a:extLst>
          </p:cNvPr>
          <p:cNvGrpSpPr/>
          <p:nvPr userDrawn="1"/>
        </p:nvGrpSpPr>
        <p:grpSpPr>
          <a:xfrm>
            <a:off x="4872338" y="5100198"/>
            <a:ext cx="698400" cy="698400"/>
            <a:chOff x="4872338" y="5100198"/>
            <a:chExt cx="698400" cy="698400"/>
          </a:xfrm>
        </p:grpSpPr>
        <p:sp>
          <p:nvSpPr>
            <p:cNvPr id="83" name="Oval 82">
              <a:extLst>
                <a:ext uri="{FF2B5EF4-FFF2-40B4-BE49-F238E27FC236}">
                  <a16:creationId xmlns="" xmlns:a16="http://schemas.microsoft.com/office/drawing/2014/main" id="{41C8C3E1-CA83-4CD4-B9DE-AEB887157423}"/>
                </a:ext>
              </a:extLst>
            </p:cNvPr>
            <p:cNvSpPr/>
            <p:nvPr userDrawn="1"/>
          </p:nvSpPr>
          <p:spPr>
            <a:xfrm>
              <a:off x="4872338" y="5100198"/>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a:extLst>
                <a:ext uri="{FF2B5EF4-FFF2-40B4-BE49-F238E27FC236}">
                  <a16:creationId xmlns="" xmlns:a16="http://schemas.microsoft.com/office/drawing/2014/main" id="{80AE551C-4ABF-42EA-AA02-8FB6EDA92E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057574" y="5241602"/>
              <a:ext cx="327929" cy="415593"/>
            </a:xfrm>
            <a:prstGeom prst="rect">
              <a:avLst/>
            </a:prstGeom>
          </p:spPr>
        </p:pic>
      </p:grpSp>
      <p:grpSp>
        <p:nvGrpSpPr>
          <p:cNvPr id="85" name="Group 84">
            <a:extLst>
              <a:ext uri="{FF2B5EF4-FFF2-40B4-BE49-F238E27FC236}">
                <a16:creationId xmlns="" xmlns:a16="http://schemas.microsoft.com/office/drawing/2014/main" id="{F4346FD8-FE9E-488D-B71C-6D282F767826}"/>
              </a:ext>
            </a:extLst>
          </p:cNvPr>
          <p:cNvGrpSpPr/>
          <p:nvPr userDrawn="1"/>
        </p:nvGrpSpPr>
        <p:grpSpPr>
          <a:xfrm>
            <a:off x="6613914" y="5100198"/>
            <a:ext cx="698400" cy="698400"/>
            <a:chOff x="6613914" y="5100198"/>
            <a:chExt cx="698400" cy="698400"/>
          </a:xfrm>
        </p:grpSpPr>
        <p:sp>
          <p:nvSpPr>
            <p:cNvPr id="86" name="Oval 85">
              <a:extLst>
                <a:ext uri="{FF2B5EF4-FFF2-40B4-BE49-F238E27FC236}">
                  <a16:creationId xmlns="" xmlns:a16="http://schemas.microsoft.com/office/drawing/2014/main" id="{2E99EF3A-4E11-4219-8107-04C8E335D513}"/>
                </a:ext>
              </a:extLst>
            </p:cNvPr>
            <p:cNvSpPr/>
            <p:nvPr userDrawn="1"/>
          </p:nvSpPr>
          <p:spPr>
            <a:xfrm>
              <a:off x="6613914" y="5100198"/>
              <a:ext cx="698400" cy="698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a:extLst>
                <a:ext uri="{FF2B5EF4-FFF2-40B4-BE49-F238E27FC236}">
                  <a16:creationId xmlns="" xmlns:a16="http://schemas.microsoft.com/office/drawing/2014/main" id="{2B63927B-2F7C-42E7-9CFE-8E04634065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795857" y="5282141"/>
              <a:ext cx="334514" cy="334514"/>
            </a:xfrm>
            <a:prstGeom prst="rect">
              <a:avLst/>
            </a:prstGeom>
          </p:spPr>
        </p:pic>
      </p:grpSp>
      <p:grpSp>
        <p:nvGrpSpPr>
          <p:cNvPr id="88" name="Group 87">
            <a:extLst>
              <a:ext uri="{FF2B5EF4-FFF2-40B4-BE49-F238E27FC236}">
                <a16:creationId xmlns="" xmlns:a16="http://schemas.microsoft.com/office/drawing/2014/main" id="{B074275E-CFCD-40DD-A2CA-41DF852C78E7}"/>
              </a:ext>
            </a:extLst>
          </p:cNvPr>
          <p:cNvGrpSpPr/>
          <p:nvPr userDrawn="1"/>
        </p:nvGrpSpPr>
        <p:grpSpPr>
          <a:xfrm>
            <a:off x="7465193" y="3583803"/>
            <a:ext cx="698400" cy="698400"/>
            <a:chOff x="7465193" y="3583803"/>
            <a:chExt cx="698400" cy="698400"/>
          </a:xfrm>
        </p:grpSpPr>
        <p:sp>
          <p:nvSpPr>
            <p:cNvPr id="89" name="Oval 88">
              <a:extLst>
                <a:ext uri="{FF2B5EF4-FFF2-40B4-BE49-F238E27FC236}">
                  <a16:creationId xmlns="" xmlns:a16="http://schemas.microsoft.com/office/drawing/2014/main" id="{4440463C-64E8-4F20-89FF-67D8607D2094}"/>
                </a:ext>
              </a:extLst>
            </p:cNvPr>
            <p:cNvSpPr/>
            <p:nvPr userDrawn="1"/>
          </p:nvSpPr>
          <p:spPr>
            <a:xfrm>
              <a:off x="7465193" y="3583803"/>
              <a:ext cx="698400" cy="698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a:extLst>
                <a:ext uri="{FF2B5EF4-FFF2-40B4-BE49-F238E27FC236}">
                  <a16:creationId xmlns="" xmlns:a16="http://schemas.microsoft.com/office/drawing/2014/main" id="{229CCE2A-7C76-4EC9-8C55-50B39449A19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650521" y="3733235"/>
              <a:ext cx="327745" cy="399537"/>
            </a:xfrm>
            <a:prstGeom prst="rect">
              <a:avLst/>
            </a:prstGeom>
          </p:spPr>
        </p:pic>
      </p:grpSp>
      <p:grpSp>
        <p:nvGrpSpPr>
          <p:cNvPr id="91" name="Group 90">
            <a:extLst>
              <a:ext uri="{FF2B5EF4-FFF2-40B4-BE49-F238E27FC236}">
                <a16:creationId xmlns="" xmlns:a16="http://schemas.microsoft.com/office/drawing/2014/main" id="{782948B5-4CA5-4446-AD19-69F7A41B38F0}"/>
              </a:ext>
            </a:extLst>
          </p:cNvPr>
          <p:cNvGrpSpPr/>
          <p:nvPr userDrawn="1"/>
        </p:nvGrpSpPr>
        <p:grpSpPr>
          <a:xfrm>
            <a:off x="6614439" y="2068335"/>
            <a:ext cx="698400" cy="698400"/>
            <a:chOff x="6614439" y="2068335"/>
            <a:chExt cx="698400" cy="698400"/>
          </a:xfrm>
        </p:grpSpPr>
        <p:sp>
          <p:nvSpPr>
            <p:cNvPr id="92" name="Oval 91">
              <a:extLst>
                <a:ext uri="{FF2B5EF4-FFF2-40B4-BE49-F238E27FC236}">
                  <a16:creationId xmlns="" xmlns:a16="http://schemas.microsoft.com/office/drawing/2014/main" id="{528CD09B-53F1-4900-AFA9-DBC0C91E4B3F}"/>
                </a:ext>
              </a:extLst>
            </p:cNvPr>
            <p:cNvSpPr/>
            <p:nvPr userDrawn="1"/>
          </p:nvSpPr>
          <p:spPr>
            <a:xfrm>
              <a:off x="6614439" y="2068335"/>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a:extLst>
                <a:ext uri="{FF2B5EF4-FFF2-40B4-BE49-F238E27FC236}">
                  <a16:creationId xmlns="" xmlns:a16="http://schemas.microsoft.com/office/drawing/2014/main" id="{F20A6122-AD73-4F9F-828E-1BFB298DAC65}"/>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6775751" y="2229647"/>
              <a:ext cx="375776" cy="375776"/>
            </a:xfrm>
            <a:prstGeom prst="rect">
              <a:avLst/>
            </a:prstGeom>
          </p:spPr>
        </p:pic>
      </p:grpSp>
    </p:spTree>
    <p:extLst>
      <p:ext uri="{BB962C8B-B14F-4D97-AF65-F5344CB8AC3E}">
        <p14:creationId xmlns:p14="http://schemas.microsoft.com/office/powerpoint/2010/main" val="3095437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E3977B3D-112D-46BD-AA99-CF17D6D0DC2E}"/>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3157995"/>
          </a:xfrm>
          <a:prstGeom prst="rect">
            <a:avLst/>
          </a:prstGeom>
        </p:spPr>
      </p:pic>
      <p:sp>
        <p:nvSpPr>
          <p:cNvPr id="58" name="Freeform: Shape 57">
            <a:extLst>
              <a:ext uri="{FF2B5EF4-FFF2-40B4-BE49-F238E27FC236}">
                <a16:creationId xmlns="" xmlns:a16="http://schemas.microsoft.com/office/drawing/2014/main" id="{DEBA68A4-E49D-400D-A93C-CCAA20FE3448}"/>
              </a:ext>
            </a:extLst>
          </p:cNvPr>
          <p:cNvSpPr/>
          <p:nvPr userDrawn="1"/>
        </p:nvSpPr>
        <p:spPr>
          <a:xfrm rot="5400000">
            <a:off x="5316902" y="-3717103"/>
            <a:ext cx="1558193" cy="12192001"/>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24" name="Rectangle 223">
            <a:extLst>
              <a:ext uri="{FF2B5EF4-FFF2-40B4-BE49-F238E27FC236}">
                <a16:creationId xmlns="" xmlns:a16="http://schemas.microsoft.com/office/drawing/2014/main" id="{4465C87A-6365-4D74-AA4C-D844513A88AC}"/>
              </a:ext>
            </a:extLst>
          </p:cNvPr>
          <p:cNvSpPr/>
          <p:nvPr userDrawn="1"/>
        </p:nvSpPr>
        <p:spPr>
          <a:xfrm flipH="1">
            <a:off x="587373" y="1743457"/>
            <a:ext cx="5792118" cy="4143716"/>
          </a:xfrm>
          <a:prstGeom prst="rect">
            <a:avLst/>
          </a:prstGeom>
          <a:gradFill>
            <a:gsLst>
              <a:gs pos="61000">
                <a:schemeClr val="bg1">
                  <a:lumMod val="95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 xmlns:a16="http://schemas.microsoft.com/office/drawing/2014/main" id="{0F3B0B18-7350-4E62-86E9-58AD676AADE0}"/>
              </a:ext>
            </a:extLst>
          </p:cNvPr>
          <p:cNvSpPr/>
          <p:nvPr/>
        </p:nvSpPr>
        <p:spPr>
          <a:xfrm>
            <a:off x="7285687" y="1923999"/>
            <a:ext cx="864000" cy="864764"/>
          </a:xfrm>
          <a:prstGeom prst="ellipse">
            <a:avLst/>
          </a:prstGeom>
          <a:solidFill>
            <a:schemeClr val="accent4">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 xmlns:a16="http://schemas.microsoft.com/office/drawing/2014/main" id="{9C362242-F38E-438F-9DB7-B6C6E4984F58}"/>
              </a:ext>
            </a:extLst>
          </p:cNvPr>
          <p:cNvSpPr/>
          <p:nvPr userDrawn="1"/>
        </p:nvSpPr>
        <p:spPr>
          <a:xfrm>
            <a:off x="9958288" y="1923999"/>
            <a:ext cx="864000" cy="864764"/>
          </a:xfrm>
          <a:prstGeom prst="ellipse">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 xmlns:a16="http://schemas.microsoft.com/office/drawing/2014/main" id="{145F143A-B4E3-46E0-8B25-496A5ADEF755}"/>
              </a:ext>
            </a:extLst>
          </p:cNvPr>
          <p:cNvSpPr/>
          <p:nvPr userDrawn="1"/>
        </p:nvSpPr>
        <p:spPr>
          <a:xfrm>
            <a:off x="9958288" y="3899456"/>
            <a:ext cx="864000" cy="864764"/>
          </a:xfrm>
          <a:prstGeom prst="ellipse">
            <a:avLst/>
          </a:prstGeom>
          <a:solidFill>
            <a:schemeClr val="bg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 xmlns:a16="http://schemas.microsoft.com/office/drawing/2014/main" id="{615377EE-8E46-4A05-AF88-D20AC062BE19}"/>
              </a:ext>
            </a:extLst>
          </p:cNvPr>
          <p:cNvSpPr/>
          <p:nvPr userDrawn="1"/>
        </p:nvSpPr>
        <p:spPr>
          <a:xfrm>
            <a:off x="7285687" y="3899456"/>
            <a:ext cx="864000" cy="864764"/>
          </a:xfrm>
          <a:prstGeom prst="ellipse">
            <a:avLst/>
          </a:prstGeom>
          <a:solidFill>
            <a:schemeClr val="accent6">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Content Placeholder 3">
            <a:extLst>
              <a:ext uri="{FF2B5EF4-FFF2-40B4-BE49-F238E27FC236}">
                <a16:creationId xmlns="" xmlns:a16="http://schemas.microsoft.com/office/drawing/2014/main" id="{A6971696-9F32-44F0-9F9D-35C721E8B5E5}"/>
              </a:ext>
            </a:extLst>
          </p:cNvPr>
          <p:cNvSpPr>
            <a:spLocks noGrp="1"/>
          </p:cNvSpPr>
          <p:nvPr userDrawn="1">
            <p:ph sz="quarter" idx="30"/>
          </p:nvPr>
        </p:nvSpPr>
        <p:spPr>
          <a:xfrm>
            <a:off x="849313" y="1924050"/>
            <a:ext cx="5241925" cy="37719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Rectangle 63">
            <a:extLst>
              <a:ext uri="{FF2B5EF4-FFF2-40B4-BE49-F238E27FC236}">
                <a16:creationId xmlns="" xmlns:a16="http://schemas.microsoft.com/office/drawing/2014/main" id="{1B4BA8EA-F8FF-4AD7-9402-C3BFF5AA2FDE}"/>
              </a:ext>
            </a:extLst>
          </p:cNvPr>
          <p:cNvSpPr/>
          <p:nvPr/>
        </p:nvSpPr>
        <p:spPr>
          <a:xfrm>
            <a:off x="6508945" y="2367060"/>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196" name="Text Placeholder 73">
            <a:extLst>
              <a:ext uri="{FF2B5EF4-FFF2-40B4-BE49-F238E27FC236}">
                <a16:creationId xmlns="" xmlns:a16="http://schemas.microsoft.com/office/drawing/2014/main" id="{114A4B7B-7DD0-4367-AE68-1AC90EE33854}"/>
              </a:ext>
            </a:extLst>
          </p:cNvPr>
          <p:cNvSpPr>
            <a:spLocks noGrp="1"/>
          </p:cNvSpPr>
          <p:nvPr>
            <p:ph type="body" sz="quarter" idx="11"/>
          </p:nvPr>
        </p:nvSpPr>
        <p:spPr>
          <a:xfrm>
            <a:off x="6684161"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04" name="Rectangle 203">
            <a:extLst>
              <a:ext uri="{FF2B5EF4-FFF2-40B4-BE49-F238E27FC236}">
                <a16:creationId xmlns="" xmlns:a16="http://schemas.microsoft.com/office/drawing/2014/main" id="{1D0943E3-37F3-4E66-9B91-BCCA62A5D01D}"/>
              </a:ext>
            </a:extLst>
          </p:cNvPr>
          <p:cNvSpPr/>
          <p:nvPr userDrawn="1"/>
        </p:nvSpPr>
        <p:spPr>
          <a:xfrm>
            <a:off x="9181546" y="2367060"/>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05" name="Text Placeholder 73">
            <a:extLst>
              <a:ext uri="{FF2B5EF4-FFF2-40B4-BE49-F238E27FC236}">
                <a16:creationId xmlns="" xmlns:a16="http://schemas.microsoft.com/office/drawing/2014/main" id="{EBFB0AA9-36B3-44D0-BB7C-FDA0F18E10FD}"/>
              </a:ext>
            </a:extLst>
          </p:cNvPr>
          <p:cNvSpPr>
            <a:spLocks noGrp="1"/>
          </p:cNvSpPr>
          <p:nvPr>
            <p:ph type="body" sz="quarter" idx="25"/>
          </p:nvPr>
        </p:nvSpPr>
        <p:spPr>
          <a:xfrm>
            <a:off x="9356762"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16" name="Rectangle 215">
            <a:extLst>
              <a:ext uri="{FF2B5EF4-FFF2-40B4-BE49-F238E27FC236}">
                <a16:creationId xmlns="" xmlns:a16="http://schemas.microsoft.com/office/drawing/2014/main" id="{ABB17EC8-0EF5-4BFC-B325-D744B25E836C}"/>
              </a:ext>
            </a:extLst>
          </p:cNvPr>
          <p:cNvSpPr/>
          <p:nvPr userDrawn="1"/>
        </p:nvSpPr>
        <p:spPr>
          <a:xfrm>
            <a:off x="6508945" y="4342517"/>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17" name="Text Placeholder 73">
            <a:extLst>
              <a:ext uri="{FF2B5EF4-FFF2-40B4-BE49-F238E27FC236}">
                <a16:creationId xmlns="" xmlns:a16="http://schemas.microsoft.com/office/drawing/2014/main" id="{D8BF328F-AEDF-4D29-A752-14A43054A5F8}"/>
              </a:ext>
            </a:extLst>
          </p:cNvPr>
          <p:cNvSpPr>
            <a:spLocks noGrp="1"/>
          </p:cNvSpPr>
          <p:nvPr>
            <p:ph type="body" sz="quarter" idx="27"/>
          </p:nvPr>
        </p:nvSpPr>
        <p:spPr>
          <a:xfrm>
            <a:off x="6684161"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20" name="Rectangle 219">
            <a:extLst>
              <a:ext uri="{FF2B5EF4-FFF2-40B4-BE49-F238E27FC236}">
                <a16:creationId xmlns="" xmlns:a16="http://schemas.microsoft.com/office/drawing/2014/main" id="{2235885C-CCD6-434D-A8BB-CEDAF98376D2}"/>
              </a:ext>
            </a:extLst>
          </p:cNvPr>
          <p:cNvSpPr/>
          <p:nvPr userDrawn="1"/>
        </p:nvSpPr>
        <p:spPr>
          <a:xfrm>
            <a:off x="9181546" y="4342517"/>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21" name="Text Placeholder 73">
            <a:extLst>
              <a:ext uri="{FF2B5EF4-FFF2-40B4-BE49-F238E27FC236}">
                <a16:creationId xmlns="" xmlns:a16="http://schemas.microsoft.com/office/drawing/2014/main" id="{E1FC67E4-703C-466B-83B3-2D0C5003510A}"/>
              </a:ext>
            </a:extLst>
          </p:cNvPr>
          <p:cNvSpPr>
            <a:spLocks noGrp="1"/>
          </p:cNvSpPr>
          <p:nvPr>
            <p:ph type="body" sz="quarter" idx="29"/>
          </p:nvPr>
        </p:nvSpPr>
        <p:spPr>
          <a:xfrm>
            <a:off x="9356762"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5" name="Oval 84">
            <a:extLst>
              <a:ext uri="{FF2B5EF4-FFF2-40B4-BE49-F238E27FC236}">
                <a16:creationId xmlns="" xmlns:a16="http://schemas.microsoft.com/office/drawing/2014/main" id="{FA03A925-4870-4644-AE45-0DA847E5266C}"/>
              </a:ext>
            </a:extLst>
          </p:cNvPr>
          <p:cNvSpPr/>
          <p:nvPr userDrawn="1"/>
        </p:nvSpPr>
        <p:spPr>
          <a:xfrm>
            <a:off x="7415141" y="2054126"/>
            <a:ext cx="604800" cy="6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 xmlns:a16="http://schemas.microsoft.com/office/drawing/2014/main" id="{341E4DE2-38FF-4AC8-9C5C-3C61E9C0D159}"/>
              </a:ext>
            </a:extLst>
          </p:cNvPr>
          <p:cNvSpPr>
            <a:spLocks noEditPoints="1"/>
          </p:cNvSpPr>
          <p:nvPr userDrawn="1"/>
        </p:nvSpPr>
        <p:spPr bwMode="auto">
          <a:xfrm>
            <a:off x="7560128" y="2265078"/>
            <a:ext cx="315118" cy="184630"/>
          </a:xfrm>
          <a:custGeom>
            <a:avLst/>
            <a:gdLst>
              <a:gd name="T0" fmla="*/ 0 w 96"/>
              <a:gd name="T1" fmla="*/ 29 h 56"/>
              <a:gd name="T2" fmla="*/ 48 w 96"/>
              <a:gd name="T3" fmla="*/ 56 h 56"/>
              <a:gd name="T4" fmla="*/ 96 w 96"/>
              <a:gd name="T5" fmla="*/ 29 h 56"/>
              <a:gd name="T6" fmla="*/ 96 w 96"/>
              <a:gd name="T7" fmla="*/ 27 h 56"/>
              <a:gd name="T8" fmla="*/ 48 w 96"/>
              <a:gd name="T9" fmla="*/ 0 h 56"/>
              <a:gd name="T10" fmla="*/ 0 w 96"/>
              <a:gd name="T11" fmla="*/ 27 h 56"/>
              <a:gd name="T12" fmla="*/ 0 w 96"/>
              <a:gd name="T13" fmla="*/ 29 h 56"/>
              <a:gd name="T14" fmla="*/ 48 w 96"/>
              <a:gd name="T15" fmla="*/ 10 h 56"/>
              <a:gd name="T16" fmla="*/ 66 w 96"/>
              <a:gd name="T17" fmla="*/ 28 h 56"/>
              <a:gd name="T18" fmla="*/ 48 w 96"/>
              <a:gd name="T19" fmla="*/ 46 h 56"/>
              <a:gd name="T20" fmla="*/ 30 w 96"/>
              <a:gd name="T21" fmla="*/ 28 h 56"/>
              <a:gd name="T22" fmla="*/ 48 w 96"/>
              <a:gd name="T23"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6">
                <a:moveTo>
                  <a:pt x="0" y="29"/>
                </a:moveTo>
                <a:cubicBezTo>
                  <a:pt x="1" y="30"/>
                  <a:pt x="22" y="56"/>
                  <a:pt x="48" y="56"/>
                </a:cubicBezTo>
                <a:cubicBezTo>
                  <a:pt x="74" y="56"/>
                  <a:pt x="95" y="30"/>
                  <a:pt x="96" y="29"/>
                </a:cubicBezTo>
                <a:cubicBezTo>
                  <a:pt x="96" y="29"/>
                  <a:pt x="96" y="27"/>
                  <a:pt x="96" y="27"/>
                </a:cubicBezTo>
                <a:cubicBezTo>
                  <a:pt x="95" y="26"/>
                  <a:pt x="74" y="0"/>
                  <a:pt x="48" y="0"/>
                </a:cubicBezTo>
                <a:cubicBezTo>
                  <a:pt x="22" y="0"/>
                  <a:pt x="1" y="26"/>
                  <a:pt x="0" y="27"/>
                </a:cubicBezTo>
                <a:cubicBezTo>
                  <a:pt x="0" y="27"/>
                  <a:pt x="0" y="29"/>
                  <a:pt x="0" y="29"/>
                </a:cubicBezTo>
                <a:close/>
                <a:moveTo>
                  <a:pt x="48" y="10"/>
                </a:moveTo>
                <a:cubicBezTo>
                  <a:pt x="58" y="10"/>
                  <a:pt x="66" y="18"/>
                  <a:pt x="66" y="28"/>
                </a:cubicBezTo>
                <a:cubicBezTo>
                  <a:pt x="66" y="38"/>
                  <a:pt x="58" y="46"/>
                  <a:pt x="48" y="46"/>
                </a:cubicBezTo>
                <a:cubicBezTo>
                  <a:pt x="38" y="46"/>
                  <a:pt x="30" y="38"/>
                  <a:pt x="30" y="28"/>
                </a:cubicBezTo>
                <a:cubicBezTo>
                  <a:pt x="30" y="18"/>
                  <a:pt x="38" y="10"/>
                  <a:pt x="48"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Oval 88">
            <a:extLst>
              <a:ext uri="{FF2B5EF4-FFF2-40B4-BE49-F238E27FC236}">
                <a16:creationId xmlns="" xmlns:a16="http://schemas.microsoft.com/office/drawing/2014/main" id="{731D1386-71C3-4DDA-A2A5-EEF29566BB01}"/>
              </a:ext>
            </a:extLst>
          </p:cNvPr>
          <p:cNvSpPr/>
          <p:nvPr userDrawn="1"/>
        </p:nvSpPr>
        <p:spPr>
          <a:xfrm>
            <a:off x="10088034" y="2054126"/>
            <a:ext cx="604800" cy="6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52">
            <a:extLst>
              <a:ext uri="{FF2B5EF4-FFF2-40B4-BE49-F238E27FC236}">
                <a16:creationId xmlns="" xmlns:a16="http://schemas.microsoft.com/office/drawing/2014/main" id="{CEAB3B9F-C686-48D5-B388-7E9D3E062E10}"/>
              </a:ext>
            </a:extLst>
          </p:cNvPr>
          <p:cNvSpPr>
            <a:spLocks/>
          </p:cNvSpPr>
          <p:nvPr userDrawn="1"/>
        </p:nvSpPr>
        <p:spPr bwMode="auto">
          <a:xfrm>
            <a:off x="10231392" y="2247170"/>
            <a:ext cx="275116" cy="171630"/>
          </a:xfrm>
          <a:custGeom>
            <a:avLst/>
            <a:gdLst>
              <a:gd name="T0" fmla="*/ 71 w 92"/>
              <a:gd name="T1" fmla="*/ 15 h 57"/>
              <a:gd name="T2" fmla="*/ 46 w 92"/>
              <a:gd name="T3" fmla="*/ 0 h 57"/>
              <a:gd name="T4" fmla="*/ 18 w 92"/>
              <a:gd name="T5" fmla="*/ 25 h 57"/>
              <a:gd name="T6" fmla="*/ 0 w 92"/>
              <a:gd name="T7" fmla="*/ 41 h 57"/>
              <a:gd name="T8" fmla="*/ 8 w 92"/>
              <a:gd name="T9" fmla="*/ 55 h 57"/>
              <a:gd name="T10" fmla="*/ 17 w 92"/>
              <a:gd name="T11" fmla="*/ 57 h 57"/>
              <a:gd name="T12" fmla="*/ 20 w 92"/>
              <a:gd name="T13" fmla="*/ 57 h 57"/>
              <a:gd name="T14" fmla="*/ 20 w 92"/>
              <a:gd name="T15" fmla="*/ 42 h 57"/>
              <a:gd name="T16" fmla="*/ 23 w 92"/>
              <a:gd name="T17" fmla="*/ 37 h 57"/>
              <a:gd name="T18" fmla="*/ 29 w 92"/>
              <a:gd name="T19" fmla="*/ 37 h 57"/>
              <a:gd name="T20" fmla="*/ 34 w 92"/>
              <a:gd name="T21" fmla="*/ 39 h 57"/>
              <a:gd name="T22" fmla="*/ 37 w 92"/>
              <a:gd name="T23" fmla="*/ 37 h 57"/>
              <a:gd name="T24" fmla="*/ 47 w 92"/>
              <a:gd name="T25" fmla="*/ 37 h 57"/>
              <a:gd name="T26" fmla="*/ 50 w 92"/>
              <a:gd name="T27" fmla="*/ 39 h 57"/>
              <a:gd name="T28" fmla="*/ 55 w 92"/>
              <a:gd name="T29" fmla="*/ 37 h 57"/>
              <a:gd name="T30" fmla="*/ 61 w 92"/>
              <a:gd name="T31" fmla="*/ 37 h 57"/>
              <a:gd name="T32" fmla="*/ 64 w 92"/>
              <a:gd name="T33" fmla="*/ 42 h 57"/>
              <a:gd name="T34" fmla="*/ 64 w 92"/>
              <a:gd name="T35" fmla="*/ 57 h 57"/>
              <a:gd name="T36" fmla="*/ 73 w 92"/>
              <a:gd name="T37" fmla="*/ 57 h 57"/>
              <a:gd name="T38" fmla="*/ 92 w 92"/>
              <a:gd name="T39" fmla="*/ 36 h 57"/>
              <a:gd name="T40" fmla="*/ 71 w 92"/>
              <a:gd name="T4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7">
                <a:moveTo>
                  <a:pt x="71" y="15"/>
                </a:moveTo>
                <a:cubicBezTo>
                  <a:pt x="66" y="6"/>
                  <a:pt x="57" y="0"/>
                  <a:pt x="46" y="0"/>
                </a:cubicBezTo>
                <a:cubicBezTo>
                  <a:pt x="32" y="0"/>
                  <a:pt x="19" y="11"/>
                  <a:pt x="18" y="25"/>
                </a:cubicBezTo>
                <a:cubicBezTo>
                  <a:pt x="8" y="24"/>
                  <a:pt x="0" y="32"/>
                  <a:pt x="0" y="41"/>
                </a:cubicBezTo>
                <a:cubicBezTo>
                  <a:pt x="0" y="50"/>
                  <a:pt x="5" y="54"/>
                  <a:pt x="8" y="55"/>
                </a:cubicBezTo>
                <a:cubicBezTo>
                  <a:pt x="12" y="57"/>
                  <a:pt x="16" y="57"/>
                  <a:pt x="17" y="57"/>
                </a:cubicBezTo>
                <a:cubicBezTo>
                  <a:pt x="20" y="57"/>
                  <a:pt x="20" y="57"/>
                  <a:pt x="20" y="57"/>
                </a:cubicBezTo>
                <a:cubicBezTo>
                  <a:pt x="20" y="42"/>
                  <a:pt x="20" y="42"/>
                  <a:pt x="20" y="42"/>
                </a:cubicBezTo>
                <a:cubicBezTo>
                  <a:pt x="20" y="40"/>
                  <a:pt x="21" y="38"/>
                  <a:pt x="23" y="37"/>
                </a:cubicBezTo>
                <a:cubicBezTo>
                  <a:pt x="25" y="36"/>
                  <a:pt x="28" y="36"/>
                  <a:pt x="29" y="37"/>
                </a:cubicBezTo>
                <a:cubicBezTo>
                  <a:pt x="32" y="39"/>
                  <a:pt x="33" y="39"/>
                  <a:pt x="34" y="39"/>
                </a:cubicBezTo>
                <a:cubicBezTo>
                  <a:pt x="35" y="39"/>
                  <a:pt x="36" y="38"/>
                  <a:pt x="37" y="37"/>
                </a:cubicBezTo>
                <a:cubicBezTo>
                  <a:pt x="40" y="34"/>
                  <a:pt x="44" y="34"/>
                  <a:pt x="47" y="37"/>
                </a:cubicBezTo>
                <a:cubicBezTo>
                  <a:pt x="48" y="38"/>
                  <a:pt x="49" y="39"/>
                  <a:pt x="50" y="39"/>
                </a:cubicBezTo>
                <a:cubicBezTo>
                  <a:pt x="51" y="39"/>
                  <a:pt x="52" y="39"/>
                  <a:pt x="55" y="37"/>
                </a:cubicBezTo>
                <a:cubicBezTo>
                  <a:pt x="56" y="36"/>
                  <a:pt x="59" y="36"/>
                  <a:pt x="61" y="37"/>
                </a:cubicBezTo>
                <a:cubicBezTo>
                  <a:pt x="63" y="38"/>
                  <a:pt x="64" y="40"/>
                  <a:pt x="64" y="42"/>
                </a:cubicBezTo>
                <a:cubicBezTo>
                  <a:pt x="64" y="57"/>
                  <a:pt x="64" y="57"/>
                  <a:pt x="64" y="57"/>
                </a:cubicBezTo>
                <a:cubicBezTo>
                  <a:pt x="73" y="57"/>
                  <a:pt x="73" y="57"/>
                  <a:pt x="73" y="57"/>
                </a:cubicBezTo>
                <a:cubicBezTo>
                  <a:pt x="73" y="57"/>
                  <a:pt x="92" y="55"/>
                  <a:pt x="92" y="36"/>
                </a:cubicBezTo>
                <a:cubicBezTo>
                  <a:pt x="92" y="25"/>
                  <a:pt x="83" y="16"/>
                  <a:pt x="71"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53">
            <a:extLst>
              <a:ext uri="{FF2B5EF4-FFF2-40B4-BE49-F238E27FC236}">
                <a16:creationId xmlns="" xmlns:a16="http://schemas.microsoft.com/office/drawing/2014/main" id="{0F6AD894-4405-440E-8DAC-B2F62C5525D3}"/>
              </a:ext>
            </a:extLst>
          </p:cNvPr>
          <p:cNvSpPr>
            <a:spLocks noEditPoints="1"/>
          </p:cNvSpPr>
          <p:nvPr userDrawn="1"/>
        </p:nvSpPr>
        <p:spPr bwMode="auto">
          <a:xfrm>
            <a:off x="10303326" y="2364535"/>
            <a:ext cx="107270" cy="122413"/>
          </a:xfrm>
          <a:custGeom>
            <a:avLst/>
            <a:gdLst>
              <a:gd name="T0" fmla="*/ 35 w 36"/>
              <a:gd name="T1" fmla="*/ 1 h 41"/>
              <a:gd name="T2" fmla="*/ 33 w 36"/>
              <a:gd name="T3" fmla="*/ 1 h 41"/>
              <a:gd name="T4" fmla="*/ 26 w 36"/>
              <a:gd name="T5" fmla="*/ 4 h 41"/>
              <a:gd name="T6" fmla="*/ 20 w 36"/>
              <a:gd name="T7" fmla="*/ 1 h 41"/>
              <a:gd name="T8" fmla="*/ 16 w 36"/>
              <a:gd name="T9" fmla="*/ 1 h 41"/>
              <a:gd name="T10" fmla="*/ 10 w 36"/>
              <a:gd name="T11" fmla="*/ 4 h 41"/>
              <a:gd name="T12" fmla="*/ 3 w 36"/>
              <a:gd name="T13" fmla="*/ 1 h 41"/>
              <a:gd name="T14" fmla="*/ 1 w 36"/>
              <a:gd name="T15" fmla="*/ 1 h 41"/>
              <a:gd name="T16" fmla="*/ 0 w 36"/>
              <a:gd name="T17" fmla="*/ 3 h 41"/>
              <a:gd name="T18" fmla="*/ 0 w 36"/>
              <a:gd name="T19" fmla="*/ 27 h 41"/>
              <a:gd name="T20" fmla="*/ 0 w 36"/>
              <a:gd name="T21" fmla="*/ 27 h 41"/>
              <a:gd name="T22" fmla="*/ 17 w 36"/>
              <a:gd name="T23" fmla="*/ 41 h 41"/>
              <a:gd name="T24" fmla="*/ 18 w 36"/>
              <a:gd name="T25" fmla="*/ 41 h 41"/>
              <a:gd name="T26" fmla="*/ 19 w 36"/>
              <a:gd name="T27" fmla="*/ 41 h 41"/>
              <a:gd name="T28" fmla="*/ 36 w 36"/>
              <a:gd name="T29" fmla="*/ 27 h 41"/>
              <a:gd name="T30" fmla="*/ 36 w 36"/>
              <a:gd name="T31" fmla="*/ 27 h 41"/>
              <a:gd name="T32" fmla="*/ 36 w 36"/>
              <a:gd name="T33" fmla="*/ 3 h 41"/>
              <a:gd name="T34" fmla="*/ 35 w 36"/>
              <a:gd name="T35" fmla="*/ 1 h 41"/>
              <a:gd name="T36" fmla="*/ 26 w 36"/>
              <a:gd name="T37" fmla="*/ 21 h 41"/>
              <a:gd name="T38" fmla="*/ 20 w 36"/>
              <a:gd name="T39" fmla="*/ 21 h 41"/>
              <a:gd name="T40" fmla="*/ 20 w 36"/>
              <a:gd name="T41" fmla="*/ 27 h 41"/>
              <a:gd name="T42" fmla="*/ 18 w 36"/>
              <a:gd name="T43" fmla="*/ 29 h 41"/>
              <a:gd name="T44" fmla="*/ 16 w 36"/>
              <a:gd name="T45" fmla="*/ 27 h 41"/>
              <a:gd name="T46" fmla="*/ 16 w 36"/>
              <a:gd name="T47" fmla="*/ 21 h 41"/>
              <a:gd name="T48" fmla="*/ 10 w 36"/>
              <a:gd name="T49" fmla="*/ 21 h 41"/>
              <a:gd name="T50" fmla="*/ 8 w 36"/>
              <a:gd name="T51" fmla="*/ 19 h 41"/>
              <a:gd name="T52" fmla="*/ 10 w 36"/>
              <a:gd name="T53" fmla="*/ 17 h 41"/>
              <a:gd name="T54" fmla="*/ 16 w 36"/>
              <a:gd name="T55" fmla="*/ 17 h 41"/>
              <a:gd name="T56" fmla="*/ 16 w 36"/>
              <a:gd name="T57" fmla="*/ 11 h 41"/>
              <a:gd name="T58" fmla="*/ 18 w 36"/>
              <a:gd name="T59" fmla="*/ 9 h 41"/>
              <a:gd name="T60" fmla="*/ 20 w 36"/>
              <a:gd name="T61" fmla="*/ 11 h 41"/>
              <a:gd name="T62" fmla="*/ 20 w 36"/>
              <a:gd name="T63" fmla="*/ 17 h 41"/>
              <a:gd name="T64" fmla="*/ 26 w 36"/>
              <a:gd name="T65" fmla="*/ 17 h 41"/>
              <a:gd name="T66" fmla="*/ 28 w 36"/>
              <a:gd name="T67" fmla="*/ 19 h 41"/>
              <a:gd name="T68" fmla="*/ 26 w 36"/>
              <a:gd name="T6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41">
                <a:moveTo>
                  <a:pt x="35" y="1"/>
                </a:moveTo>
                <a:cubicBezTo>
                  <a:pt x="34" y="1"/>
                  <a:pt x="33" y="1"/>
                  <a:pt x="33" y="1"/>
                </a:cubicBezTo>
                <a:cubicBezTo>
                  <a:pt x="30" y="3"/>
                  <a:pt x="28" y="4"/>
                  <a:pt x="26" y="4"/>
                </a:cubicBezTo>
                <a:cubicBezTo>
                  <a:pt x="23" y="4"/>
                  <a:pt x="21" y="3"/>
                  <a:pt x="20" y="1"/>
                </a:cubicBezTo>
                <a:cubicBezTo>
                  <a:pt x="19" y="0"/>
                  <a:pt x="17" y="0"/>
                  <a:pt x="16" y="1"/>
                </a:cubicBezTo>
                <a:cubicBezTo>
                  <a:pt x="15" y="3"/>
                  <a:pt x="13" y="4"/>
                  <a:pt x="10" y="4"/>
                </a:cubicBezTo>
                <a:cubicBezTo>
                  <a:pt x="8" y="4"/>
                  <a:pt x="6" y="3"/>
                  <a:pt x="3" y="1"/>
                </a:cubicBezTo>
                <a:cubicBezTo>
                  <a:pt x="3" y="1"/>
                  <a:pt x="2" y="1"/>
                  <a:pt x="1" y="1"/>
                </a:cubicBezTo>
                <a:cubicBezTo>
                  <a:pt x="0" y="1"/>
                  <a:pt x="0" y="2"/>
                  <a:pt x="0" y="3"/>
                </a:cubicBezTo>
                <a:cubicBezTo>
                  <a:pt x="0" y="27"/>
                  <a:pt x="0" y="27"/>
                  <a:pt x="0" y="27"/>
                </a:cubicBezTo>
                <a:cubicBezTo>
                  <a:pt x="0" y="27"/>
                  <a:pt x="0" y="27"/>
                  <a:pt x="0" y="27"/>
                </a:cubicBezTo>
                <a:cubicBezTo>
                  <a:pt x="0" y="28"/>
                  <a:pt x="3" y="37"/>
                  <a:pt x="17" y="41"/>
                </a:cubicBezTo>
                <a:cubicBezTo>
                  <a:pt x="18" y="41"/>
                  <a:pt x="18" y="41"/>
                  <a:pt x="18" y="41"/>
                </a:cubicBezTo>
                <a:cubicBezTo>
                  <a:pt x="18" y="41"/>
                  <a:pt x="18" y="41"/>
                  <a:pt x="19" y="41"/>
                </a:cubicBezTo>
                <a:cubicBezTo>
                  <a:pt x="33" y="37"/>
                  <a:pt x="36" y="28"/>
                  <a:pt x="36" y="27"/>
                </a:cubicBezTo>
                <a:cubicBezTo>
                  <a:pt x="36" y="27"/>
                  <a:pt x="36" y="27"/>
                  <a:pt x="36" y="27"/>
                </a:cubicBezTo>
                <a:cubicBezTo>
                  <a:pt x="36" y="3"/>
                  <a:pt x="36" y="3"/>
                  <a:pt x="36" y="3"/>
                </a:cubicBezTo>
                <a:cubicBezTo>
                  <a:pt x="36" y="2"/>
                  <a:pt x="36" y="1"/>
                  <a:pt x="35" y="1"/>
                </a:cubicBezTo>
                <a:close/>
                <a:moveTo>
                  <a:pt x="26" y="21"/>
                </a:moveTo>
                <a:cubicBezTo>
                  <a:pt x="20" y="21"/>
                  <a:pt x="20" y="21"/>
                  <a:pt x="20" y="21"/>
                </a:cubicBezTo>
                <a:cubicBezTo>
                  <a:pt x="20" y="27"/>
                  <a:pt x="20" y="27"/>
                  <a:pt x="20" y="27"/>
                </a:cubicBezTo>
                <a:cubicBezTo>
                  <a:pt x="20" y="28"/>
                  <a:pt x="19" y="29"/>
                  <a:pt x="18" y="29"/>
                </a:cubicBezTo>
                <a:cubicBezTo>
                  <a:pt x="17" y="29"/>
                  <a:pt x="16" y="28"/>
                  <a:pt x="16" y="27"/>
                </a:cubicBezTo>
                <a:cubicBezTo>
                  <a:pt x="16" y="21"/>
                  <a:pt x="16" y="21"/>
                  <a:pt x="16" y="21"/>
                </a:cubicBezTo>
                <a:cubicBezTo>
                  <a:pt x="10" y="21"/>
                  <a:pt x="10" y="21"/>
                  <a:pt x="10" y="21"/>
                </a:cubicBezTo>
                <a:cubicBezTo>
                  <a:pt x="9" y="21"/>
                  <a:pt x="8" y="20"/>
                  <a:pt x="8" y="19"/>
                </a:cubicBezTo>
                <a:cubicBezTo>
                  <a:pt x="8" y="18"/>
                  <a:pt x="9" y="17"/>
                  <a:pt x="10" y="17"/>
                </a:cubicBezTo>
                <a:cubicBezTo>
                  <a:pt x="16" y="17"/>
                  <a:pt x="16" y="17"/>
                  <a:pt x="16" y="17"/>
                </a:cubicBezTo>
                <a:cubicBezTo>
                  <a:pt x="16" y="11"/>
                  <a:pt x="16" y="11"/>
                  <a:pt x="16" y="11"/>
                </a:cubicBezTo>
                <a:cubicBezTo>
                  <a:pt x="16" y="10"/>
                  <a:pt x="17" y="9"/>
                  <a:pt x="18" y="9"/>
                </a:cubicBezTo>
                <a:cubicBezTo>
                  <a:pt x="19" y="9"/>
                  <a:pt x="20" y="10"/>
                  <a:pt x="20" y="11"/>
                </a:cubicBezTo>
                <a:cubicBezTo>
                  <a:pt x="20" y="17"/>
                  <a:pt x="20" y="17"/>
                  <a:pt x="20" y="17"/>
                </a:cubicBezTo>
                <a:cubicBezTo>
                  <a:pt x="26" y="17"/>
                  <a:pt x="26" y="17"/>
                  <a:pt x="26" y="17"/>
                </a:cubicBezTo>
                <a:cubicBezTo>
                  <a:pt x="27" y="17"/>
                  <a:pt x="28" y="18"/>
                  <a:pt x="28" y="19"/>
                </a:cubicBezTo>
                <a:cubicBezTo>
                  <a:pt x="28" y="20"/>
                  <a:pt x="27" y="21"/>
                  <a:pt x="26"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Oval 93">
            <a:extLst>
              <a:ext uri="{FF2B5EF4-FFF2-40B4-BE49-F238E27FC236}">
                <a16:creationId xmlns="" xmlns:a16="http://schemas.microsoft.com/office/drawing/2014/main" id="{CA8763A0-0DB0-4491-9729-1ED9F042BD4F}"/>
              </a:ext>
            </a:extLst>
          </p:cNvPr>
          <p:cNvSpPr/>
          <p:nvPr userDrawn="1"/>
        </p:nvSpPr>
        <p:spPr>
          <a:xfrm>
            <a:off x="10088034" y="4029583"/>
            <a:ext cx="604800" cy="604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26">
            <a:extLst>
              <a:ext uri="{FF2B5EF4-FFF2-40B4-BE49-F238E27FC236}">
                <a16:creationId xmlns="" xmlns:a16="http://schemas.microsoft.com/office/drawing/2014/main" id="{344DF47F-A59A-4A7F-B011-69A98E9A96A1}"/>
              </a:ext>
            </a:extLst>
          </p:cNvPr>
          <p:cNvSpPr>
            <a:spLocks/>
          </p:cNvSpPr>
          <p:nvPr userDrawn="1"/>
        </p:nvSpPr>
        <p:spPr bwMode="auto">
          <a:xfrm>
            <a:off x="10225714" y="4291701"/>
            <a:ext cx="286472" cy="19056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27">
            <a:extLst>
              <a:ext uri="{FF2B5EF4-FFF2-40B4-BE49-F238E27FC236}">
                <a16:creationId xmlns="" xmlns:a16="http://schemas.microsoft.com/office/drawing/2014/main" id="{37B4B447-2B63-4604-B38C-66F720CE51B9}"/>
              </a:ext>
            </a:extLst>
          </p:cNvPr>
          <p:cNvSpPr>
            <a:spLocks/>
          </p:cNvSpPr>
          <p:nvPr userDrawn="1"/>
        </p:nvSpPr>
        <p:spPr bwMode="auto">
          <a:xfrm>
            <a:off x="10256002" y="4202101"/>
            <a:ext cx="227158" cy="161534"/>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Oval 98">
            <a:extLst>
              <a:ext uri="{FF2B5EF4-FFF2-40B4-BE49-F238E27FC236}">
                <a16:creationId xmlns="" xmlns:a16="http://schemas.microsoft.com/office/drawing/2014/main" id="{D673D2AC-B071-496F-8C5F-7A4734C6C8E4}"/>
              </a:ext>
            </a:extLst>
          </p:cNvPr>
          <p:cNvSpPr/>
          <p:nvPr userDrawn="1"/>
        </p:nvSpPr>
        <p:spPr>
          <a:xfrm>
            <a:off x="7415141" y="4029583"/>
            <a:ext cx="604800" cy="6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 xmlns:a16="http://schemas.microsoft.com/office/drawing/2014/main" id="{1099BA4D-8C68-4D28-A6CA-CC062736F6EB}"/>
              </a:ext>
            </a:extLst>
          </p:cNvPr>
          <p:cNvGrpSpPr/>
          <p:nvPr userDrawn="1"/>
        </p:nvGrpSpPr>
        <p:grpSpPr>
          <a:xfrm>
            <a:off x="7604815" y="4188594"/>
            <a:ext cx="262826" cy="272212"/>
            <a:chOff x="5618163" y="4232275"/>
            <a:chExt cx="400050" cy="414338"/>
          </a:xfrm>
          <a:solidFill>
            <a:schemeClr val="bg1"/>
          </a:solidFill>
        </p:grpSpPr>
        <p:sp>
          <p:nvSpPr>
            <p:cNvPr id="101" name="Freeform 5">
              <a:extLst>
                <a:ext uri="{FF2B5EF4-FFF2-40B4-BE49-F238E27FC236}">
                  <a16:creationId xmlns="" xmlns:a16="http://schemas.microsoft.com/office/drawing/2014/main" id="{C8F9DCC0-FF9E-4E8F-8E64-7A80C041F71D}"/>
                </a:ext>
              </a:extLst>
            </p:cNvPr>
            <p:cNvSpPr>
              <a:spLocks noEditPoints="1"/>
            </p:cNvSpPr>
            <p:nvPr/>
          </p:nvSpPr>
          <p:spPr bwMode="auto">
            <a:xfrm>
              <a:off x="5908676" y="4535488"/>
              <a:ext cx="95250" cy="111125"/>
            </a:xfrm>
            <a:custGeom>
              <a:avLst/>
              <a:gdLst>
                <a:gd name="T0" fmla="*/ 264 w 336"/>
                <a:gd name="T1" fmla="*/ 240 h 384"/>
                <a:gd name="T2" fmla="*/ 196 w 336"/>
                <a:gd name="T3" fmla="*/ 288 h 384"/>
                <a:gd name="T4" fmla="*/ 72 w 336"/>
                <a:gd name="T5" fmla="*/ 288 h 384"/>
                <a:gd name="T6" fmla="*/ 48 w 336"/>
                <a:gd name="T7" fmla="*/ 264 h 384"/>
                <a:gd name="T8" fmla="*/ 48 w 336"/>
                <a:gd name="T9" fmla="*/ 0 h 384"/>
                <a:gd name="T10" fmla="*/ 0 w 336"/>
                <a:gd name="T11" fmla="*/ 0 h 384"/>
                <a:gd name="T12" fmla="*/ 0 w 336"/>
                <a:gd name="T13" fmla="*/ 264 h 384"/>
                <a:gd name="T14" fmla="*/ 72 w 336"/>
                <a:gd name="T15" fmla="*/ 336 h 384"/>
                <a:gd name="T16" fmla="*/ 196 w 336"/>
                <a:gd name="T17" fmla="*/ 336 h 384"/>
                <a:gd name="T18" fmla="*/ 264 w 336"/>
                <a:gd name="T19" fmla="*/ 384 h 384"/>
                <a:gd name="T20" fmla="*/ 336 w 336"/>
                <a:gd name="T21" fmla="*/ 312 h 384"/>
                <a:gd name="T22" fmla="*/ 264 w 336"/>
                <a:gd name="T23" fmla="*/ 240 h 384"/>
                <a:gd name="T24" fmla="*/ 264 w 336"/>
                <a:gd name="T25" fmla="*/ 240 h 384"/>
                <a:gd name="T26" fmla="*/ 264 w 336"/>
                <a:gd name="T27"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64" y="240"/>
                  </a:moveTo>
                  <a:cubicBezTo>
                    <a:pt x="233" y="240"/>
                    <a:pt x="206" y="260"/>
                    <a:pt x="196" y="288"/>
                  </a:cubicBezTo>
                  <a:cubicBezTo>
                    <a:pt x="72" y="288"/>
                    <a:pt x="72" y="288"/>
                    <a:pt x="72" y="288"/>
                  </a:cubicBezTo>
                  <a:cubicBezTo>
                    <a:pt x="59" y="288"/>
                    <a:pt x="48" y="277"/>
                    <a:pt x="48" y="264"/>
                  </a:cubicBezTo>
                  <a:cubicBezTo>
                    <a:pt x="48" y="0"/>
                    <a:pt x="48" y="0"/>
                    <a:pt x="48" y="0"/>
                  </a:cubicBezTo>
                  <a:cubicBezTo>
                    <a:pt x="0" y="0"/>
                    <a:pt x="0" y="0"/>
                    <a:pt x="0" y="0"/>
                  </a:cubicBezTo>
                  <a:cubicBezTo>
                    <a:pt x="0" y="264"/>
                    <a:pt x="0" y="264"/>
                    <a:pt x="0" y="264"/>
                  </a:cubicBezTo>
                  <a:cubicBezTo>
                    <a:pt x="0" y="304"/>
                    <a:pt x="32" y="336"/>
                    <a:pt x="72" y="336"/>
                  </a:cubicBezTo>
                  <a:cubicBezTo>
                    <a:pt x="196" y="336"/>
                    <a:pt x="196" y="336"/>
                    <a:pt x="196" y="336"/>
                  </a:cubicBezTo>
                  <a:cubicBezTo>
                    <a:pt x="206" y="364"/>
                    <a:pt x="233" y="384"/>
                    <a:pt x="264" y="384"/>
                  </a:cubicBezTo>
                  <a:cubicBezTo>
                    <a:pt x="304" y="384"/>
                    <a:pt x="336" y="352"/>
                    <a:pt x="336" y="312"/>
                  </a:cubicBezTo>
                  <a:cubicBezTo>
                    <a:pt x="336" y="272"/>
                    <a:pt x="304" y="240"/>
                    <a:pt x="264" y="240"/>
                  </a:cubicBezTo>
                  <a:close/>
                  <a:moveTo>
                    <a:pt x="264" y="240"/>
                  </a:moveTo>
                  <a:cubicBezTo>
                    <a:pt x="264" y="240"/>
                    <a:pt x="264" y="240"/>
                    <a:pt x="26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
              <a:extLst>
                <a:ext uri="{FF2B5EF4-FFF2-40B4-BE49-F238E27FC236}">
                  <a16:creationId xmlns="" xmlns:a16="http://schemas.microsoft.com/office/drawing/2014/main" id="{908BC695-9AF5-401C-9F9E-01822890DC09}"/>
                </a:ext>
              </a:extLst>
            </p:cNvPr>
            <p:cNvSpPr>
              <a:spLocks noEditPoints="1"/>
            </p:cNvSpPr>
            <p:nvPr/>
          </p:nvSpPr>
          <p:spPr bwMode="auto">
            <a:xfrm>
              <a:off x="5797551" y="4535488"/>
              <a:ext cx="41275" cy="111125"/>
            </a:xfrm>
            <a:custGeom>
              <a:avLst/>
              <a:gdLst>
                <a:gd name="T0" fmla="*/ 96 w 144"/>
                <a:gd name="T1" fmla="*/ 244 h 384"/>
                <a:gd name="T2" fmla="*/ 96 w 144"/>
                <a:gd name="T3" fmla="*/ 0 h 384"/>
                <a:gd name="T4" fmla="*/ 48 w 144"/>
                <a:gd name="T5" fmla="*/ 0 h 384"/>
                <a:gd name="T6" fmla="*/ 48 w 144"/>
                <a:gd name="T7" fmla="*/ 244 h 384"/>
                <a:gd name="T8" fmla="*/ 0 w 144"/>
                <a:gd name="T9" fmla="*/ 312 h 384"/>
                <a:gd name="T10" fmla="*/ 72 w 144"/>
                <a:gd name="T11" fmla="*/ 384 h 384"/>
                <a:gd name="T12" fmla="*/ 144 w 144"/>
                <a:gd name="T13" fmla="*/ 312 h 384"/>
                <a:gd name="T14" fmla="*/ 96 w 144"/>
                <a:gd name="T15" fmla="*/ 244 h 384"/>
                <a:gd name="T16" fmla="*/ 96 w 144"/>
                <a:gd name="T17" fmla="*/ 244 h 384"/>
                <a:gd name="T18" fmla="*/ 96 w 144"/>
                <a:gd name="T19" fmla="*/ 2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384">
                  <a:moveTo>
                    <a:pt x="96" y="244"/>
                  </a:moveTo>
                  <a:cubicBezTo>
                    <a:pt x="96" y="0"/>
                    <a:pt x="96" y="0"/>
                    <a:pt x="96" y="0"/>
                  </a:cubicBezTo>
                  <a:cubicBezTo>
                    <a:pt x="48" y="0"/>
                    <a:pt x="48" y="0"/>
                    <a:pt x="48" y="0"/>
                  </a:cubicBezTo>
                  <a:cubicBezTo>
                    <a:pt x="48" y="244"/>
                    <a:pt x="48" y="244"/>
                    <a:pt x="48" y="244"/>
                  </a:cubicBezTo>
                  <a:cubicBezTo>
                    <a:pt x="20" y="254"/>
                    <a:pt x="0" y="281"/>
                    <a:pt x="0" y="312"/>
                  </a:cubicBezTo>
                  <a:cubicBezTo>
                    <a:pt x="0" y="352"/>
                    <a:pt x="32" y="384"/>
                    <a:pt x="72" y="384"/>
                  </a:cubicBezTo>
                  <a:cubicBezTo>
                    <a:pt x="112" y="384"/>
                    <a:pt x="144" y="352"/>
                    <a:pt x="144" y="312"/>
                  </a:cubicBezTo>
                  <a:cubicBezTo>
                    <a:pt x="144" y="281"/>
                    <a:pt x="124" y="254"/>
                    <a:pt x="96" y="244"/>
                  </a:cubicBezTo>
                  <a:close/>
                  <a:moveTo>
                    <a:pt x="96" y="244"/>
                  </a:moveTo>
                  <a:cubicBezTo>
                    <a:pt x="96" y="244"/>
                    <a:pt x="96" y="244"/>
                    <a:pt x="96"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
              <a:extLst>
                <a:ext uri="{FF2B5EF4-FFF2-40B4-BE49-F238E27FC236}">
                  <a16:creationId xmlns="" xmlns:a16="http://schemas.microsoft.com/office/drawing/2014/main" id="{610E2A1E-9175-4230-B909-6AE680374077}"/>
                </a:ext>
              </a:extLst>
            </p:cNvPr>
            <p:cNvSpPr>
              <a:spLocks noEditPoints="1"/>
            </p:cNvSpPr>
            <p:nvPr/>
          </p:nvSpPr>
          <p:spPr bwMode="auto">
            <a:xfrm>
              <a:off x="5741988"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
              <a:extLst>
                <a:ext uri="{FF2B5EF4-FFF2-40B4-BE49-F238E27FC236}">
                  <a16:creationId xmlns="" xmlns:a16="http://schemas.microsoft.com/office/drawing/2014/main" id="{C0B4AD15-6CB2-48B3-937D-C1B2E5CCD06C}"/>
                </a:ext>
              </a:extLst>
            </p:cNvPr>
            <p:cNvSpPr>
              <a:spLocks noEditPoints="1"/>
            </p:cNvSpPr>
            <p:nvPr/>
          </p:nvSpPr>
          <p:spPr bwMode="auto">
            <a:xfrm>
              <a:off x="5853113"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
              <a:extLst>
                <a:ext uri="{FF2B5EF4-FFF2-40B4-BE49-F238E27FC236}">
                  <a16:creationId xmlns="" xmlns:a16="http://schemas.microsoft.com/office/drawing/2014/main" id="{DB9AD0A7-182C-4147-8DDF-156493347BFB}"/>
                </a:ext>
              </a:extLst>
            </p:cNvPr>
            <p:cNvSpPr>
              <a:spLocks noEditPoints="1"/>
            </p:cNvSpPr>
            <p:nvPr/>
          </p:nvSpPr>
          <p:spPr bwMode="auto">
            <a:xfrm>
              <a:off x="5632451" y="4535488"/>
              <a:ext cx="96838" cy="111125"/>
            </a:xfrm>
            <a:custGeom>
              <a:avLst/>
              <a:gdLst>
                <a:gd name="T0" fmla="*/ 288 w 336"/>
                <a:gd name="T1" fmla="*/ 264 h 384"/>
                <a:gd name="T2" fmla="*/ 264 w 336"/>
                <a:gd name="T3" fmla="*/ 288 h 384"/>
                <a:gd name="T4" fmla="*/ 140 w 336"/>
                <a:gd name="T5" fmla="*/ 288 h 384"/>
                <a:gd name="T6" fmla="*/ 72 w 336"/>
                <a:gd name="T7" fmla="*/ 240 h 384"/>
                <a:gd name="T8" fmla="*/ 0 w 336"/>
                <a:gd name="T9" fmla="*/ 312 h 384"/>
                <a:gd name="T10" fmla="*/ 72 w 336"/>
                <a:gd name="T11" fmla="*/ 384 h 384"/>
                <a:gd name="T12" fmla="*/ 140 w 336"/>
                <a:gd name="T13" fmla="*/ 336 h 384"/>
                <a:gd name="T14" fmla="*/ 264 w 336"/>
                <a:gd name="T15" fmla="*/ 336 h 384"/>
                <a:gd name="T16" fmla="*/ 336 w 336"/>
                <a:gd name="T17" fmla="*/ 264 h 384"/>
                <a:gd name="T18" fmla="*/ 336 w 336"/>
                <a:gd name="T19" fmla="*/ 0 h 384"/>
                <a:gd name="T20" fmla="*/ 288 w 336"/>
                <a:gd name="T21" fmla="*/ 0 h 384"/>
                <a:gd name="T22" fmla="*/ 288 w 336"/>
                <a:gd name="T23" fmla="*/ 264 h 384"/>
                <a:gd name="T24" fmla="*/ 288 w 336"/>
                <a:gd name="T25" fmla="*/ 264 h 384"/>
                <a:gd name="T26" fmla="*/ 288 w 336"/>
                <a:gd name="T27" fmla="*/ 2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88" y="264"/>
                  </a:moveTo>
                  <a:cubicBezTo>
                    <a:pt x="288" y="277"/>
                    <a:pt x="277" y="288"/>
                    <a:pt x="264" y="288"/>
                  </a:cubicBezTo>
                  <a:cubicBezTo>
                    <a:pt x="140" y="288"/>
                    <a:pt x="140" y="288"/>
                    <a:pt x="140" y="288"/>
                  </a:cubicBezTo>
                  <a:cubicBezTo>
                    <a:pt x="130" y="260"/>
                    <a:pt x="103" y="240"/>
                    <a:pt x="72" y="240"/>
                  </a:cubicBezTo>
                  <a:cubicBezTo>
                    <a:pt x="32" y="240"/>
                    <a:pt x="0" y="272"/>
                    <a:pt x="0" y="312"/>
                  </a:cubicBezTo>
                  <a:cubicBezTo>
                    <a:pt x="0" y="352"/>
                    <a:pt x="32" y="384"/>
                    <a:pt x="72" y="384"/>
                  </a:cubicBezTo>
                  <a:cubicBezTo>
                    <a:pt x="103" y="384"/>
                    <a:pt x="130" y="364"/>
                    <a:pt x="140" y="336"/>
                  </a:cubicBezTo>
                  <a:cubicBezTo>
                    <a:pt x="264" y="336"/>
                    <a:pt x="264" y="336"/>
                    <a:pt x="264" y="336"/>
                  </a:cubicBezTo>
                  <a:cubicBezTo>
                    <a:pt x="304" y="336"/>
                    <a:pt x="336" y="304"/>
                    <a:pt x="336" y="264"/>
                  </a:cubicBezTo>
                  <a:cubicBezTo>
                    <a:pt x="336" y="0"/>
                    <a:pt x="336" y="0"/>
                    <a:pt x="336" y="0"/>
                  </a:cubicBezTo>
                  <a:cubicBezTo>
                    <a:pt x="288" y="0"/>
                    <a:pt x="288" y="0"/>
                    <a:pt x="288" y="0"/>
                  </a:cubicBezTo>
                  <a:lnTo>
                    <a:pt x="288" y="264"/>
                  </a:lnTo>
                  <a:close/>
                  <a:moveTo>
                    <a:pt x="288" y="264"/>
                  </a:moveTo>
                  <a:cubicBezTo>
                    <a:pt x="288" y="264"/>
                    <a:pt x="288" y="264"/>
                    <a:pt x="288" y="2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
              <a:extLst>
                <a:ext uri="{FF2B5EF4-FFF2-40B4-BE49-F238E27FC236}">
                  <a16:creationId xmlns="" xmlns:a16="http://schemas.microsoft.com/office/drawing/2014/main" id="{C23EA354-D974-464D-AB8D-1C1F76DB9C97}"/>
                </a:ext>
              </a:extLst>
            </p:cNvPr>
            <p:cNvSpPr>
              <a:spLocks noEditPoints="1"/>
            </p:cNvSpPr>
            <p:nvPr/>
          </p:nvSpPr>
          <p:spPr bwMode="auto">
            <a:xfrm>
              <a:off x="5683251" y="4232275"/>
              <a:ext cx="76200" cy="41275"/>
            </a:xfrm>
            <a:custGeom>
              <a:avLst/>
              <a:gdLst>
                <a:gd name="T0" fmla="*/ 266 w 266"/>
                <a:gd name="T1" fmla="*/ 144 h 144"/>
                <a:gd name="T2" fmla="*/ 133 w 266"/>
                <a:gd name="T3" fmla="*/ 0 h 144"/>
                <a:gd name="T4" fmla="*/ 0 w 266"/>
                <a:gd name="T5" fmla="*/ 144 h 144"/>
                <a:gd name="T6" fmla="*/ 266 w 266"/>
                <a:gd name="T7" fmla="*/ 144 h 144"/>
                <a:gd name="T8" fmla="*/ 266 w 266"/>
                <a:gd name="T9" fmla="*/ 144 h 144"/>
                <a:gd name="T10" fmla="*/ 266 w 266"/>
                <a:gd name="T11" fmla="*/ 144 h 144"/>
              </a:gdLst>
              <a:ahLst/>
              <a:cxnLst>
                <a:cxn ang="0">
                  <a:pos x="T0" y="T1"/>
                </a:cxn>
                <a:cxn ang="0">
                  <a:pos x="T2" y="T3"/>
                </a:cxn>
                <a:cxn ang="0">
                  <a:pos x="T4" y="T5"/>
                </a:cxn>
                <a:cxn ang="0">
                  <a:pos x="T6" y="T7"/>
                </a:cxn>
                <a:cxn ang="0">
                  <a:pos x="T8" y="T9"/>
                </a:cxn>
                <a:cxn ang="0">
                  <a:pos x="T10" y="T11"/>
                </a:cxn>
              </a:cxnLst>
              <a:rect l="0" t="0" r="r" b="b"/>
              <a:pathLst>
                <a:path w="266" h="144">
                  <a:moveTo>
                    <a:pt x="266" y="144"/>
                  </a:moveTo>
                  <a:cubicBezTo>
                    <a:pt x="235" y="57"/>
                    <a:pt x="187" y="0"/>
                    <a:pt x="133" y="0"/>
                  </a:cubicBezTo>
                  <a:cubicBezTo>
                    <a:pt x="79" y="0"/>
                    <a:pt x="31" y="57"/>
                    <a:pt x="0" y="144"/>
                  </a:cubicBezTo>
                  <a:lnTo>
                    <a:pt x="266" y="144"/>
                  </a:lnTo>
                  <a:close/>
                  <a:moveTo>
                    <a:pt x="266" y="144"/>
                  </a:moveTo>
                  <a:cubicBezTo>
                    <a:pt x="266" y="144"/>
                    <a:pt x="266" y="144"/>
                    <a:pt x="266"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1">
              <a:extLst>
                <a:ext uri="{FF2B5EF4-FFF2-40B4-BE49-F238E27FC236}">
                  <a16:creationId xmlns="" xmlns:a16="http://schemas.microsoft.com/office/drawing/2014/main" id="{A99FE92B-7A45-41D4-87A9-B8FD6769A214}"/>
                </a:ext>
              </a:extLst>
            </p:cNvPr>
            <p:cNvSpPr>
              <a:spLocks noEditPoints="1"/>
            </p:cNvSpPr>
            <p:nvPr/>
          </p:nvSpPr>
          <p:spPr bwMode="auto">
            <a:xfrm>
              <a:off x="5673726" y="4287838"/>
              <a:ext cx="95250" cy="41275"/>
            </a:xfrm>
            <a:custGeom>
              <a:avLst/>
              <a:gdLst>
                <a:gd name="T0" fmla="*/ 315 w 334"/>
                <a:gd name="T1" fmla="*/ 0 h 144"/>
                <a:gd name="T2" fmla="*/ 19 w 334"/>
                <a:gd name="T3" fmla="*/ 0 h 144"/>
                <a:gd name="T4" fmla="*/ 0 w 334"/>
                <a:gd name="T5" fmla="*/ 144 h 144"/>
                <a:gd name="T6" fmla="*/ 334 w 334"/>
                <a:gd name="T7" fmla="*/ 144 h 144"/>
                <a:gd name="T8" fmla="*/ 315 w 334"/>
                <a:gd name="T9" fmla="*/ 0 h 144"/>
                <a:gd name="T10" fmla="*/ 315 w 334"/>
                <a:gd name="T11" fmla="*/ 0 h 144"/>
                <a:gd name="T12" fmla="*/ 315 w 334"/>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334" h="144">
                  <a:moveTo>
                    <a:pt x="315" y="0"/>
                  </a:moveTo>
                  <a:cubicBezTo>
                    <a:pt x="19" y="0"/>
                    <a:pt x="19" y="0"/>
                    <a:pt x="19" y="0"/>
                  </a:cubicBezTo>
                  <a:cubicBezTo>
                    <a:pt x="8" y="44"/>
                    <a:pt x="1" y="93"/>
                    <a:pt x="0" y="144"/>
                  </a:cubicBezTo>
                  <a:cubicBezTo>
                    <a:pt x="334" y="144"/>
                    <a:pt x="334" y="144"/>
                    <a:pt x="334" y="144"/>
                  </a:cubicBezTo>
                  <a:cubicBezTo>
                    <a:pt x="333" y="93"/>
                    <a:pt x="326" y="44"/>
                    <a:pt x="315" y="0"/>
                  </a:cubicBezTo>
                  <a:close/>
                  <a:moveTo>
                    <a:pt x="315" y="0"/>
                  </a:moveTo>
                  <a:cubicBezTo>
                    <a:pt x="315" y="0"/>
                    <a:pt x="315" y="0"/>
                    <a:pt x="3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2">
              <a:extLst>
                <a:ext uri="{FF2B5EF4-FFF2-40B4-BE49-F238E27FC236}">
                  <a16:creationId xmlns="" xmlns:a16="http://schemas.microsoft.com/office/drawing/2014/main" id="{EBDDE9B6-B226-47F2-AFBC-755CDD174D8D}"/>
                </a:ext>
              </a:extLst>
            </p:cNvPr>
            <p:cNvSpPr>
              <a:spLocks noEditPoints="1"/>
            </p:cNvSpPr>
            <p:nvPr/>
          </p:nvSpPr>
          <p:spPr bwMode="auto">
            <a:xfrm>
              <a:off x="5673726" y="4343400"/>
              <a:ext cx="95250" cy="44450"/>
            </a:xfrm>
            <a:custGeom>
              <a:avLst/>
              <a:gdLst>
                <a:gd name="T0" fmla="*/ 262 w 334"/>
                <a:gd name="T1" fmla="*/ 158 h 158"/>
                <a:gd name="T2" fmla="*/ 332 w 334"/>
                <a:gd name="T3" fmla="*/ 38 h 158"/>
                <a:gd name="T4" fmla="*/ 334 w 334"/>
                <a:gd name="T5" fmla="*/ 0 h 158"/>
                <a:gd name="T6" fmla="*/ 0 w 334"/>
                <a:gd name="T7" fmla="*/ 0 h 158"/>
                <a:gd name="T8" fmla="*/ 19 w 334"/>
                <a:gd name="T9" fmla="*/ 144 h 158"/>
                <a:gd name="T10" fmla="*/ 191 w 334"/>
                <a:gd name="T11" fmla="*/ 144 h 158"/>
                <a:gd name="T12" fmla="*/ 262 w 334"/>
                <a:gd name="T13" fmla="*/ 158 h 158"/>
                <a:gd name="T14" fmla="*/ 262 w 334"/>
                <a:gd name="T15" fmla="*/ 158 h 158"/>
                <a:gd name="T16" fmla="*/ 262 w 33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58">
                  <a:moveTo>
                    <a:pt x="262" y="158"/>
                  </a:moveTo>
                  <a:cubicBezTo>
                    <a:pt x="278" y="113"/>
                    <a:pt x="302" y="73"/>
                    <a:pt x="332" y="38"/>
                  </a:cubicBezTo>
                  <a:cubicBezTo>
                    <a:pt x="333" y="25"/>
                    <a:pt x="334" y="13"/>
                    <a:pt x="334" y="0"/>
                  </a:cubicBezTo>
                  <a:cubicBezTo>
                    <a:pt x="0" y="0"/>
                    <a:pt x="0" y="0"/>
                    <a:pt x="0" y="0"/>
                  </a:cubicBezTo>
                  <a:cubicBezTo>
                    <a:pt x="1" y="50"/>
                    <a:pt x="8" y="99"/>
                    <a:pt x="19" y="144"/>
                  </a:cubicBezTo>
                  <a:cubicBezTo>
                    <a:pt x="191" y="144"/>
                    <a:pt x="191" y="144"/>
                    <a:pt x="191" y="144"/>
                  </a:cubicBezTo>
                  <a:cubicBezTo>
                    <a:pt x="216" y="144"/>
                    <a:pt x="240" y="149"/>
                    <a:pt x="262" y="158"/>
                  </a:cubicBezTo>
                  <a:close/>
                  <a:moveTo>
                    <a:pt x="262" y="158"/>
                  </a:moveTo>
                  <a:cubicBezTo>
                    <a:pt x="262" y="158"/>
                    <a:pt x="262" y="158"/>
                    <a:pt x="262" y="1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3">
              <a:extLst>
                <a:ext uri="{FF2B5EF4-FFF2-40B4-BE49-F238E27FC236}">
                  <a16:creationId xmlns="" xmlns:a16="http://schemas.microsoft.com/office/drawing/2014/main" id="{47A07928-AC41-4B1E-925F-0C4AFD0B3346}"/>
                </a:ext>
              </a:extLst>
            </p:cNvPr>
            <p:cNvSpPr>
              <a:spLocks noEditPoints="1"/>
            </p:cNvSpPr>
            <p:nvPr/>
          </p:nvSpPr>
          <p:spPr bwMode="auto">
            <a:xfrm>
              <a:off x="5638801" y="4238625"/>
              <a:ext cx="47625" cy="34925"/>
            </a:xfrm>
            <a:custGeom>
              <a:avLst/>
              <a:gdLst>
                <a:gd name="T0" fmla="*/ 165 w 165"/>
                <a:gd name="T1" fmla="*/ 0 h 122"/>
                <a:gd name="T2" fmla="*/ 0 w 165"/>
                <a:gd name="T3" fmla="*/ 122 h 122"/>
                <a:gd name="T4" fmla="*/ 103 w 165"/>
                <a:gd name="T5" fmla="*/ 122 h 122"/>
                <a:gd name="T6" fmla="*/ 165 w 165"/>
                <a:gd name="T7" fmla="*/ 0 h 122"/>
                <a:gd name="T8" fmla="*/ 165 w 165"/>
                <a:gd name="T9" fmla="*/ 0 h 122"/>
                <a:gd name="T10" fmla="*/ 165 w 165"/>
                <a:gd name="T11" fmla="*/ 0 h 122"/>
              </a:gdLst>
              <a:ahLst/>
              <a:cxnLst>
                <a:cxn ang="0">
                  <a:pos x="T0" y="T1"/>
                </a:cxn>
                <a:cxn ang="0">
                  <a:pos x="T2" y="T3"/>
                </a:cxn>
                <a:cxn ang="0">
                  <a:pos x="T4" y="T5"/>
                </a:cxn>
                <a:cxn ang="0">
                  <a:pos x="T6" y="T7"/>
                </a:cxn>
                <a:cxn ang="0">
                  <a:pos x="T8" y="T9"/>
                </a:cxn>
                <a:cxn ang="0">
                  <a:pos x="T10" y="T11"/>
                </a:cxn>
              </a:cxnLst>
              <a:rect l="0" t="0" r="r" b="b"/>
              <a:pathLst>
                <a:path w="165" h="122">
                  <a:moveTo>
                    <a:pt x="165" y="0"/>
                  </a:moveTo>
                  <a:cubicBezTo>
                    <a:pt x="98" y="24"/>
                    <a:pt x="41" y="67"/>
                    <a:pt x="0" y="122"/>
                  </a:cubicBezTo>
                  <a:cubicBezTo>
                    <a:pt x="103" y="122"/>
                    <a:pt x="103" y="122"/>
                    <a:pt x="103" y="122"/>
                  </a:cubicBezTo>
                  <a:cubicBezTo>
                    <a:pt x="119" y="73"/>
                    <a:pt x="140" y="32"/>
                    <a:pt x="165" y="0"/>
                  </a:cubicBezTo>
                  <a:close/>
                  <a:moveTo>
                    <a:pt x="165" y="0"/>
                  </a:moveTo>
                  <a:cubicBezTo>
                    <a:pt x="165" y="0"/>
                    <a:pt x="165" y="0"/>
                    <a:pt x="1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
              <a:extLst>
                <a:ext uri="{FF2B5EF4-FFF2-40B4-BE49-F238E27FC236}">
                  <a16:creationId xmlns="" xmlns:a16="http://schemas.microsoft.com/office/drawing/2014/main" id="{6682C42B-6244-4841-B517-99C15B37CB1C}"/>
                </a:ext>
              </a:extLst>
            </p:cNvPr>
            <p:cNvSpPr>
              <a:spLocks noEditPoints="1"/>
            </p:cNvSpPr>
            <p:nvPr/>
          </p:nvSpPr>
          <p:spPr bwMode="auto">
            <a:xfrm>
              <a:off x="5618163" y="4287838"/>
              <a:ext cx="47625" cy="41275"/>
            </a:xfrm>
            <a:custGeom>
              <a:avLst/>
              <a:gdLst>
                <a:gd name="T0" fmla="*/ 162 w 162"/>
                <a:gd name="T1" fmla="*/ 0 h 144"/>
                <a:gd name="T2" fmla="*/ 41 w 162"/>
                <a:gd name="T3" fmla="*/ 0 h 144"/>
                <a:gd name="T4" fmla="*/ 0 w 162"/>
                <a:gd name="T5" fmla="*/ 144 h 144"/>
                <a:gd name="T6" fmla="*/ 144 w 162"/>
                <a:gd name="T7" fmla="*/ 144 h 144"/>
                <a:gd name="T8" fmla="*/ 162 w 162"/>
                <a:gd name="T9" fmla="*/ 0 h 144"/>
                <a:gd name="T10" fmla="*/ 162 w 162"/>
                <a:gd name="T11" fmla="*/ 0 h 144"/>
                <a:gd name="T12" fmla="*/ 162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162" y="0"/>
                  </a:moveTo>
                  <a:cubicBezTo>
                    <a:pt x="41" y="0"/>
                    <a:pt x="41" y="0"/>
                    <a:pt x="41" y="0"/>
                  </a:cubicBezTo>
                  <a:cubicBezTo>
                    <a:pt x="18" y="43"/>
                    <a:pt x="4" y="92"/>
                    <a:pt x="0" y="144"/>
                  </a:cubicBezTo>
                  <a:cubicBezTo>
                    <a:pt x="144" y="144"/>
                    <a:pt x="144" y="144"/>
                    <a:pt x="144" y="144"/>
                  </a:cubicBezTo>
                  <a:cubicBezTo>
                    <a:pt x="145" y="93"/>
                    <a:pt x="151" y="44"/>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5">
              <a:extLst>
                <a:ext uri="{FF2B5EF4-FFF2-40B4-BE49-F238E27FC236}">
                  <a16:creationId xmlns="" xmlns:a16="http://schemas.microsoft.com/office/drawing/2014/main" id="{46CCCC86-9A7B-4D97-ACFD-B412BA65AA22}"/>
                </a:ext>
              </a:extLst>
            </p:cNvPr>
            <p:cNvSpPr>
              <a:spLocks noEditPoints="1"/>
            </p:cNvSpPr>
            <p:nvPr/>
          </p:nvSpPr>
          <p:spPr bwMode="auto">
            <a:xfrm>
              <a:off x="5756276" y="4238625"/>
              <a:ext cx="47625" cy="34925"/>
            </a:xfrm>
            <a:custGeom>
              <a:avLst/>
              <a:gdLst>
                <a:gd name="T0" fmla="*/ 166 w 166"/>
                <a:gd name="T1" fmla="*/ 123 h 123"/>
                <a:gd name="T2" fmla="*/ 0 w 166"/>
                <a:gd name="T3" fmla="*/ 0 h 123"/>
                <a:gd name="T4" fmla="*/ 62 w 166"/>
                <a:gd name="T5" fmla="*/ 123 h 123"/>
                <a:gd name="T6" fmla="*/ 166 w 166"/>
                <a:gd name="T7" fmla="*/ 123 h 123"/>
                <a:gd name="T8" fmla="*/ 166 w 166"/>
                <a:gd name="T9" fmla="*/ 123 h 123"/>
                <a:gd name="T10" fmla="*/ 166 w 166"/>
                <a:gd name="T11" fmla="*/ 123 h 123"/>
              </a:gdLst>
              <a:ahLst/>
              <a:cxnLst>
                <a:cxn ang="0">
                  <a:pos x="T0" y="T1"/>
                </a:cxn>
                <a:cxn ang="0">
                  <a:pos x="T2" y="T3"/>
                </a:cxn>
                <a:cxn ang="0">
                  <a:pos x="T4" y="T5"/>
                </a:cxn>
                <a:cxn ang="0">
                  <a:pos x="T6" y="T7"/>
                </a:cxn>
                <a:cxn ang="0">
                  <a:pos x="T8" y="T9"/>
                </a:cxn>
                <a:cxn ang="0">
                  <a:pos x="T10" y="T11"/>
                </a:cxn>
              </a:cxnLst>
              <a:rect l="0" t="0" r="r" b="b"/>
              <a:pathLst>
                <a:path w="166" h="123">
                  <a:moveTo>
                    <a:pt x="166" y="123"/>
                  </a:moveTo>
                  <a:cubicBezTo>
                    <a:pt x="124" y="67"/>
                    <a:pt x="67" y="24"/>
                    <a:pt x="0" y="0"/>
                  </a:cubicBezTo>
                  <a:cubicBezTo>
                    <a:pt x="25" y="32"/>
                    <a:pt x="46" y="74"/>
                    <a:pt x="62" y="123"/>
                  </a:cubicBezTo>
                  <a:lnTo>
                    <a:pt x="166" y="123"/>
                  </a:lnTo>
                  <a:close/>
                  <a:moveTo>
                    <a:pt x="166" y="123"/>
                  </a:moveTo>
                  <a:cubicBezTo>
                    <a:pt x="166" y="123"/>
                    <a:pt x="166" y="123"/>
                    <a:pt x="166"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
              <a:extLst>
                <a:ext uri="{FF2B5EF4-FFF2-40B4-BE49-F238E27FC236}">
                  <a16:creationId xmlns="" xmlns:a16="http://schemas.microsoft.com/office/drawing/2014/main" id="{640E37E3-190B-4DC8-91AD-A7AE03FB6313}"/>
                </a:ext>
              </a:extLst>
            </p:cNvPr>
            <p:cNvSpPr>
              <a:spLocks noEditPoints="1"/>
            </p:cNvSpPr>
            <p:nvPr/>
          </p:nvSpPr>
          <p:spPr bwMode="auto">
            <a:xfrm>
              <a:off x="5778501" y="4287838"/>
              <a:ext cx="44450" cy="52388"/>
            </a:xfrm>
            <a:custGeom>
              <a:avLst/>
              <a:gdLst>
                <a:gd name="T0" fmla="*/ 19 w 158"/>
                <a:gd name="T1" fmla="*/ 168 h 181"/>
                <a:gd name="T2" fmla="*/ 19 w 158"/>
                <a:gd name="T3" fmla="*/ 181 h 181"/>
                <a:gd name="T4" fmla="*/ 158 w 158"/>
                <a:gd name="T5" fmla="*/ 110 h 181"/>
                <a:gd name="T6" fmla="*/ 122 w 158"/>
                <a:gd name="T7" fmla="*/ 0 h 181"/>
                <a:gd name="T8" fmla="*/ 0 w 158"/>
                <a:gd name="T9" fmla="*/ 0 h 181"/>
                <a:gd name="T10" fmla="*/ 19 w 158"/>
                <a:gd name="T11" fmla="*/ 168 h 181"/>
                <a:gd name="T12" fmla="*/ 19 w 158"/>
                <a:gd name="T13" fmla="*/ 168 h 181"/>
                <a:gd name="T14" fmla="*/ 19 w 158"/>
                <a:gd name="T15" fmla="*/ 168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81">
                  <a:moveTo>
                    <a:pt x="19" y="168"/>
                  </a:moveTo>
                  <a:cubicBezTo>
                    <a:pt x="19" y="172"/>
                    <a:pt x="19" y="177"/>
                    <a:pt x="19" y="181"/>
                  </a:cubicBezTo>
                  <a:cubicBezTo>
                    <a:pt x="59" y="148"/>
                    <a:pt x="106" y="124"/>
                    <a:pt x="158" y="110"/>
                  </a:cubicBezTo>
                  <a:cubicBezTo>
                    <a:pt x="152" y="71"/>
                    <a:pt x="139" y="34"/>
                    <a:pt x="122" y="0"/>
                  </a:cubicBezTo>
                  <a:cubicBezTo>
                    <a:pt x="0" y="0"/>
                    <a:pt x="0" y="0"/>
                    <a:pt x="0" y="0"/>
                  </a:cubicBezTo>
                  <a:cubicBezTo>
                    <a:pt x="12" y="51"/>
                    <a:pt x="19" y="108"/>
                    <a:pt x="19" y="168"/>
                  </a:cubicBezTo>
                  <a:close/>
                  <a:moveTo>
                    <a:pt x="19" y="168"/>
                  </a:moveTo>
                  <a:cubicBezTo>
                    <a:pt x="19" y="168"/>
                    <a:pt x="19" y="168"/>
                    <a:pt x="19"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7">
              <a:extLst>
                <a:ext uri="{FF2B5EF4-FFF2-40B4-BE49-F238E27FC236}">
                  <a16:creationId xmlns="" xmlns:a16="http://schemas.microsoft.com/office/drawing/2014/main" id="{0120282C-7386-4CB8-BBB3-8BE530A009B7}"/>
                </a:ext>
              </a:extLst>
            </p:cNvPr>
            <p:cNvSpPr>
              <a:spLocks noEditPoints="1"/>
            </p:cNvSpPr>
            <p:nvPr/>
          </p:nvSpPr>
          <p:spPr bwMode="auto">
            <a:xfrm>
              <a:off x="5638801" y="4397375"/>
              <a:ext cx="53975" cy="15875"/>
            </a:xfrm>
            <a:custGeom>
              <a:avLst/>
              <a:gdLst>
                <a:gd name="T0" fmla="*/ 50 w 185"/>
                <a:gd name="T1" fmla="*/ 53 h 54"/>
                <a:gd name="T2" fmla="*/ 96 w 185"/>
                <a:gd name="T3" fmla="*/ 48 h 54"/>
                <a:gd name="T4" fmla="*/ 143 w 185"/>
                <a:gd name="T5" fmla="*/ 54 h 54"/>
                <a:gd name="T6" fmla="*/ 185 w 185"/>
                <a:gd name="T7" fmla="*/ 0 h 54"/>
                <a:gd name="T8" fmla="*/ 0 w 185"/>
                <a:gd name="T9" fmla="*/ 0 h 54"/>
                <a:gd name="T10" fmla="*/ 50 w 185"/>
                <a:gd name="T11" fmla="*/ 53 h 54"/>
                <a:gd name="T12" fmla="*/ 50 w 185"/>
                <a:gd name="T13" fmla="*/ 53 h 54"/>
                <a:gd name="T14" fmla="*/ 50 w 185"/>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54">
                  <a:moveTo>
                    <a:pt x="50" y="53"/>
                  </a:moveTo>
                  <a:cubicBezTo>
                    <a:pt x="65" y="50"/>
                    <a:pt x="80" y="48"/>
                    <a:pt x="96" y="48"/>
                  </a:cubicBezTo>
                  <a:cubicBezTo>
                    <a:pt x="112" y="48"/>
                    <a:pt x="127" y="50"/>
                    <a:pt x="143" y="54"/>
                  </a:cubicBezTo>
                  <a:cubicBezTo>
                    <a:pt x="154" y="33"/>
                    <a:pt x="168" y="15"/>
                    <a:pt x="185" y="0"/>
                  </a:cubicBezTo>
                  <a:cubicBezTo>
                    <a:pt x="0" y="0"/>
                    <a:pt x="0" y="0"/>
                    <a:pt x="0" y="0"/>
                  </a:cubicBezTo>
                  <a:cubicBezTo>
                    <a:pt x="15" y="19"/>
                    <a:pt x="31" y="37"/>
                    <a:pt x="50" y="53"/>
                  </a:cubicBezTo>
                  <a:close/>
                  <a:moveTo>
                    <a:pt x="50" y="53"/>
                  </a:moveTo>
                  <a:cubicBezTo>
                    <a:pt x="50" y="53"/>
                    <a:pt x="50" y="53"/>
                    <a:pt x="5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8">
              <a:extLst>
                <a:ext uri="{FF2B5EF4-FFF2-40B4-BE49-F238E27FC236}">
                  <a16:creationId xmlns="" xmlns:a16="http://schemas.microsoft.com/office/drawing/2014/main" id="{F1F10BF8-0559-426C-9391-E8197FE1C397}"/>
                </a:ext>
              </a:extLst>
            </p:cNvPr>
            <p:cNvSpPr>
              <a:spLocks noEditPoints="1"/>
            </p:cNvSpPr>
            <p:nvPr/>
          </p:nvSpPr>
          <p:spPr bwMode="auto">
            <a:xfrm>
              <a:off x="5618163" y="4343400"/>
              <a:ext cx="47625" cy="41275"/>
            </a:xfrm>
            <a:custGeom>
              <a:avLst/>
              <a:gdLst>
                <a:gd name="T0" fmla="*/ 0 w 162"/>
                <a:gd name="T1" fmla="*/ 0 h 144"/>
                <a:gd name="T2" fmla="*/ 41 w 162"/>
                <a:gd name="T3" fmla="*/ 144 h 144"/>
                <a:gd name="T4" fmla="*/ 162 w 162"/>
                <a:gd name="T5" fmla="*/ 144 h 144"/>
                <a:gd name="T6" fmla="*/ 144 w 162"/>
                <a:gd name="T7" fmla="*/ 0 h 144"/>
                <a:gd name="T8" fmla="*/ 0 w 162"/>
                <a:gd name="T9" fmla="*/ 0 h 144"/>
                <a:gd name="T10" fmla="*/ 0 w 162"/>
                <a:gd name="T11" fmla="*/ 0 h 144"/>
                <a:gd name="T12" fmla="*/ 0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cubicBezTo>
                    <a:pt x="4" y="51"/>
                    <a:pt x="18" y="100"/>
                    <a:pt x="41" y="144"/>
                  </a:cubicBezTo>
                  <a:cubicBezTo>
                    <a:pt x="162" y="144"/>
                    <a:pt x="162" y="144"/>
                    <a:pt x="162" y="144"/>
                  </a:cubicBezTo>
                  <a:cubicBezTo>
                    <a:pt x="151" y="99"/>
                    <a:pt x="145" y="50"/>
                    <a:pt x="144"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9">
              <a:extLst>
                <a:ext uri="{FF2B5EF4-FFF2-40B4-BE49-F238E27FC236}">
                  <a16:creationId xmlns="" xmlns:a16="http://schemas.microsoft.com/office/drawing/2014/main" id="{01228FD4-827B-40CD-9CE7-F5C95409292F}"/>
                </a:ext>
              </a:extLst>
            </p:cNvPr>
            <p:cNvSpPr>
              <a:spLocks noEditPoints="1"/>
            </p:cNvSpPr>
            <p:nvPr/>
          </p:nvSpPr>
          <p:spPr bwMode="auto">
            <a:xfrm>
              <a:off x="5618163" y="4329113"/>
              <a:ext cx="400050" cy="193675"/>
            </a:xfrm>
            <a:custGeom>
              <a:avLst/>
              <a:gdLst>
                <a:gd name="T0" fmla="*/ 1056 w 1392"/>
                <a:gd name="T1" fmla="*/ 504 h 672"/>
                <a:gd name="T2" fmla="*/ 1150 w 1392"/>
                <a:gd name="T3" fmla="*/ 301 h 672"/>
                <a:gd name="T4" fmla="*/ 480 w 1392"/>
                <a:gd name="T5" fmla="*/ 336 h 672"/>
                <a:gd name="T6" fmla="*/ 442 w 1392"/>
                <a:gd name="T7" fmla="*/ 252 h 672"/>
                <a:gd name="T8" fmla="*/ 240 w 1392"/>
                <a:gd name="T9" fmla="*/ 384 h 672"/>
                <a:gd name="T10" fmla="*/ 198 w 1392"/>
                <a:gd name="T11" fmla="*/ 339 h 672"/>
                <a:gd name="T12" fmla="*/ 0 w 1392"/>
                <a:gd name="T13" fmla="*/ 504 h 672"/>
                <a:gd name="T14" fmla="*/ 1224 w 1392"/>
                <a:gd name="T15" fmla="*/ 672 h 672"/>
                <a:gd name="T16" fmla="*/ 1224 w 1392"/>
                <a:gd name="T17" fmla="*/ 336 h 672"/>
                <a:gd name="T18" fmla="*/ 408 w 1392"/>
                <a:gd name="T19" fmla="*/ 504 h 672"/>
                <a:gd name="T20" fmla="*/ 504 w 1392"/>
                <a:gd name="T21" fmla="*/ 504 h 672"/>
                <a:gd name="T22" fmla="*/ 528 w 1392"/>
                <a:gd name="T23" fmla="*/ 336 h 672"/>
                <a:gd name="T24" fmla="*/ 816 w 1392"/>
                <a:gd name="T25" fmla="*/ 96 h 672"/>
                <a:gd name="T26" fmla="*/ 528 w 1392"/>
                <a:gd name="T27" fmla="*/ 336 h 672"/>
                <a:gd name="T28" fmla="*/ 600 w 1392"/>
                <a:gd name="T29" fmla="*/ 504 h 672"/>
                <a:gd name="T30" fmla="*/ 696 w 1392"/>
                <a:gd name="T31" fmla="*/ 504 h 672"/>
                <a:gd name="T32" fmla="*/ 840 w 1392"/>
                <a:gd name="T33" fmla="*/ 552 h 672"/>
                <a:gd name="T34" fmla="*/ 840 w 1392"/>
                <a:gd name="T35" fmla="*/ 456 h 672"/>
                <a:gd name="T36" fmla="*/ 840 w 1392"/>
                <a:gd name="T37" fmla="*/ 552 h 672"/>
                <a:gd name="T38" fmla="*/ 860 w 1392"/>
                <a:gd name="T39" fmla="*/ 100 h 672"/>
                <a:gd name="T40" fmla="*/ 921 w 1392"/>
                <a:gd name="T41" fmla="*/ 68 h 672"/>
                <a:gd name="T42" fmla="*/ 1008 w 1392"/>
                <a:gd name="T43" fmla="*/ 624 h 672"/>
                <a:gd name="T44" fmla="*/ 960 w 1392"/>
                <a:gd name="T45" fmla="*/ 576 h 672"/>
                <a:gd name="T46" fmla="*/ 1008 w 1392"/>
                <a:gd name="T47" fmla="*/ 624 h 672"/>
                <a:gd name="T48" fmla="*/ 1056 w 1392"/>
                <a:gd name="T49" fmla="*/ 624 h 672"/>
                <a:gd name="T50" fmla="*/ 1104 w 1392"/>
                <a:gd name="T51" fmla="*/ 576 h 672"/>
                <a:gd name="T52" fmla="*/ 1224 w 1392"/>
                <a:gd name="T53" fmla="*/ 624 h 672"/>
                <a:gd name="T54" fmla="*/ 1152 w 1392"/>
                <a:gd name="T55" fmla="*/ 576 h 672"/>
                <a:gd name="T56" fmla="*/ 1296 w 1392"/>
                <a:gd name="T57" fmla="*/ 504 h 672"/>
                <a:gd name="T58" fmla="*/ 1224 w 1392"/>
                <a:gd name="T59" fmla="*/ 384 h 672"/>
                <a:gd name="T60" fmla="*/ 1224 w 1392"/>
                <a:gd name="T61" fmla="*/ 624 h 672"/>
                <a:gd name="T62" fmla="*/ 1224 w 1392"/>
                <a:gd name="T63" fmla="*/ 62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2" h="672">
                  <a:moveTo>
                    <a:pt x="1224" y="336"/>
                  </a:moveTo>
                  <a:cubicBezTo>
                    <a:pt x="1131" y="336"/>
                    <a:pt x="1056" y="411"/>
                    <a:pt x="1056" y="504"/>
                  </a:cubicBezTo>
                  <a:cubicBezTo>
                    <a:pt x="1008" y="504"/>
                    <a:pt x="1008" y="504"/>
                    <a:pt x="1008" y="504"/>
                  </a:cubicBezTo>
                  <a:cubicBezTo>
                    <a:pt x="1008" y="411"/>
                    <a:pt x="1067" y="332"/>
                    <a:pt x="1150" y="301"/>
                  </a:cubicBezTo>
                  <a:cubicBezTo>
                    <a:pt x="1132" y="131"/>
                    <a:pt x="989" y="0"/>
                    <a:pt x="816" y="0"/>
                  </a:cubicBezTo>
                  <a:cubicBezTo>
                    <a:pt x="631" y="0"/>
                    <a:pt x="480" y="151"/>
                    <a:pt x="480" y="336"/>
                  </a:cubicBezTo>
                  <a:cubicBezTo>
                    <a:pt x="432" y="336"/>
                    <a:pt x="432" y="336"/>
                    <a:pt x="432" y="336"/>
                  </a:cubicBezTo>
                  <a:cubicBezTo>
                    <a:pt x="432" y="307"/>
                    <a:pt x="435" y="279"/>
                    <a:pt x="442" y="252"/>
                  </a:cubicBezTo>
                  <a:cubicBezTo>
                    <a:pt x="423" y="244"/>
                    <a:pt x="404" y="240"/>
                    <a:pt x="384" y="240"/>
                  </a:cubicBezTo>
                  <a:cubicBezTo>
                    <a:pt x="305" y="240"/>
                    <a:pt x="240" y="305"/>
                    <a:pt x="240" y="384"/>
                  </a:cubicBezTo>
                  <a:cubicBezTo>
                    <a:pt x="192" y="384"/>
                    <a:pt x="192" y="384"/>
                    <a:pt x="192" y="384"/>
                  </a:cubicBezTo>
                  <a:cubicBezTo>
                    <a:pt x="192" y="368"/>
                    <a:pt x="194" y="353"/>
                    <a:pt x="198" y="339"/>
                  </a:cubicBezTo>
                  <a:cubicBezTo>
                    <a:pt x="188" y="337"/>
                    <a:pt x="178" y="336"/>
                    <a:pt x="168" y="336"/>
                  </a:cubicBezTo>
                  <a:cubicBezTo>
                    <a:pt x="75" y="336"/>
                    <a:pt x="0" y="411"/>
                    <a:pt x="0" y="504"/>
                  </a:cubicBezTo>
                  <a:cubicBezTo>
                    <a:pt x="0" y="597"/>
                    <a:pt x="75" y="672"/>
                    <a:pt x="168" y="672"/>
                  </a:cubicBezTo>
                  <a:cubicBezTo>
                    <a:pt x="1224" y="672"/>
                    <a:pt x="1224" y="672"/>
                    <a:pt x="1224" y="672"/>
                  </a:cubicBezTo>
                  <a:cubicBezTo>
                    <a:pt x="1317" y="672"/>
                    <a:pt x="1392" y="597"/>
                    <a:pt x="1392" y="504"/>
                  </a:cubicBezTo>
                  <a:cubicBezTo>
                    <a:pt x="1392" y="411"/>
                    <a:pt x="1317" y="336"/>
                    <a:pt x="1224" y="336"/>
                  </a:cubicBezTo>
                  <a:close/>
                  <a:moveTo>
                    <a:pt x="456" y="552"/>
                  </a:moveTo>
                  <a:cubicBezTo>
                    <a:pt x="429" y="552"/>
                    <a:pt x="408" y="531"/>
                    <a:pt x="408" y="504"/>
                  </a:cubicBezTo>
                  <a:cubicBezTo>
                    <a:pt x="408" y="477"/>
                    <a:pt x="429" y="456"/>
                    <a:pt x="456" y="456"/>
                  </a:cubicBezTo>
                  <a:cubicBezTo>
                    <a:pt x="483" y="456"/>
                    <a:pt x="504" y="477"/>
                    <a:pt x="504" y="504"/>
                  </a:cubicBezTo>
                  <a:cubicBezTo>
                    <a:pt x="504" y="531"/>
                    <a:pt x="483" y="552"/>
                    <a:pt x="456" y="552"/>
                  </a:cubicBezTo>
                  <a:close/>
                  <a:moveTo>
                    <a:pt x="528" y="336"/>
                  </a:moveTo>
                  <a:cubicBezTo>
                    <a:pt x="528" y="177"/>
                    <a:pt x="657" y="48"/>
                    <a:pt x="816" y="48"/>
                  </a:cubicBezTo>
                  <a:cubicBezTo>
                    <a:pt x="816" y="96"/>
                    <a:pt x="816" y="96"/>
                    <a:pt x="816" y="96"/>
                  </a:cubicBezTo>
                  <a:cubicBezTo>
                    <a:pt x="684" y="96"/>
                    <a:pt x="576" y="204"/>
                    <a:pt x="576" y="336"/>
                  </a:cubicBezTo>
                  <a:lnTo>
                    <a:pt x="528" y="336"/>
                  </a:lnTo>
                  <a:close/>
                  <a:moveTo>
                    <a:pt x="648" y="552"/>
                  </a:moveTo>
                  <a:cubicBezTo>
                    <a:pt x="621" y="552"/>
                    <a:pt x="600" y="531"/>
                    <a:pt x="600" y="504"/>
                  </a:cubicBezTo>
                  <a:cubicBezTo>
                    <a:pt x="600" y="477"/>
                    <a:pt x="621" y="456"/>
                    <a:pt x="648" y="456"/>
                  </a:cubicBezTo>
                  <a:cubicBezTo>
                    <a:pt x="675" y="456"/>
                    <a:pt x="696" y="477"/>
                    <a:pt x="696" y="504"/>
                  </a:cubicBezTo>
                  <a:cubicBezTo>
                    <a:pt x="696" y="531"/>
                    <a:pt x="675" y="552"/>
                    <a:pt x="648" y="552"/>
                  </a:cubicBezTo>
                  <a:close/>
                  <a:moveTo>
                    <a:pt x="840" y="552"/>
                  </a:moveTo>
                  <a:cubicBezTo>
                    <a:pt x="813" y="552"/>
                    <a:pt x="792" y="531"/>
                    <a:pt x="792" y="504"/>
                  </a:cubicBezTo>
                  <a:cubicBezTo>
                    <a:pt x="792" y="477"/>
                    <a:pt x="813" y="456"/>
                    <a:pt x="840" y="456"/>
                  </a:cubicBezTo>
                  <a:cubicBezTo>
                    <a:pt x="867" y="456"/>
                    <a:pt x="888" y="477"/>
                    <a:pt x="888" y="504"/>
                  </a:cubicBezTo>
                  <a:cubicBezTo>
                    <a:pt x="888" y="531"/>
                    <a:pt x="867" y="552"/>
                    <a:pt x="840" y="552"/>
                  </a:cubicBezTo>
                  <a:close/>
                  <a:moveTo>
                    <a:pt x="903" y="112"/>
                  </a:moveTo>
                  <a:cubicBezTo>
                    <a:pt x="889" y="107"/>
                    <a:pt x="875" y="103"/>
                    <a:pt x="860" y="100"/>
                  </a:cubicBezTo>
                  <a:cubicBezTo>
                    <a:pt x="868" y="53"/>
                    <a:pt x="868" y="53"/>
                    <a:pt x="868" y="53"/>
                  </a:cubicBezTo>
                  <a:cubicBezTo>
                    <a:pt x="886" y="56"/>
                    <a:pt x="904" y="61"/>
                    <a:pt x="921" y="68"/>
                  </a:cubicBezTo>
                  <a:lnTo>
                    <a:pt x="903" y="112"/>
                  </a:lnTo>
                  <a:close/>
                  <a:moveTo>
                    <a:pt x="1008" y="624"/>
                  </a:moveTo>
                  <a:cubicBezTo>
                    <a:pt x="960" y="624"/>
                    <a:pt x="960" y="624"/>
                    <a:pt x="960" y="624"/>
                  </a:cubicBezTo>
                  <a:cubicBezTo>
                    <a:pt x="960" y="576"/>
                    <a:pt x="960" y="576"/>
                    <a:pt x="960" y="576"/>
                  </a:cubicBezTo>
                  <a:cubicBezTo>
                    <a:pt x="1008" y="576"/>
                    <a:pt x="1008" y="576"/>
                    <a:pt x="1008" y="576"/>
                  </a:cubicBezTo>
                  <a:lnTo>
                    <a:pt x="1008" y="624"/>
                  </a:lnTo>
                  <a:close/>
                  <a:moveTo>
                    <a:pt x="1104" y="624"/>
                  </a:moveTo>
                  <a:cubicBezTo>
                    <a:pt x="1056" y="624"/>
                    <a:pt x="1056" y="624"/>
                    <a:pt x="1056" y="624"/>
                  </a:cubicBezTo>
                  <a:cubicBezTo>
                    <a:pt x="1056" y="576"/>
                    <a:pt x="1056" y="576"/>
                    <a:pt x="1056" y="576"/>
                  </a:cubicBezTo>
                  <a:cubicBezTo>
                    <a:pt x="1104" y="576"/>
                    <a:pt x="1104" y="576"/>
                    <a:pt x="1104" y="576"/>
                  </a:cubicBezTo>
                  <a:lnTo>
                    <a:pt x="1104" y="624"/>
                  </a:lnTo>
                  <a:close/>
                  <a:moveTo>
                    <a:pt x="1224" y="624"/>
                  </a:moveTo>
                  <a:cubicBezTo>
                    <a:pt x="1152" y="624"/>
                    <a:pt x="1152" y="624"/>
                    <a:pt x="1152" y="624"/>
                  </a:cubicBezTo>
                  <a:cubicBezTo>
                    <a:pt x="1152" y="576"/>
                    <a:pt x="1152" y="576"/>
                    <a:pt x="1152" y="576"/>
                  </a:cubicBezTo>
                  <a:cubicBezTo>
                    <a:pt x="1224" y="576"/>
                    <a:pt x="1224" y="576"/>
                    <a:pt x="1224" y="576"/>
                  </a:cubicBezTo>
                  <a:cubicBezTo>
                    <a:pt x="1264" y="576"/>
                    <a:pt x="1296" y="544"/>
                    <a:pt x="1296" y="504"/>
                  </a:cubicBezTo>
                  <a:cubicBezTo>
                    <a:pt x="1296" y="464"/>
                    <a:pt x="1264" y="432"/>
                    <a:pt x="1224" y="432"/>
                  </a:cubicBezTo>
                  <a:cubicBezTo>
                    <a:pt x="1224" y="384"/>
                    <a:pt x="1224" y="384"/>
                    <a:pt x="1224" y="384"/>
                  </a:cubicBezTo>
                  <a:cubicBezTo>
                    <a:pt x="1290" y="384"/>
                    <a:pt x="1344" y="438"/>
                    <a:pt x="1344" y="504"/>
                  </a:cubicBezTo>
                  <a:cubicBezTo>
                    <a:pt x="1344" y="570"/>
                    <a:pt x="1290" y="624"/>
                    <a:pt x="1224" y="624"/>
                  </a:cubicBezTo>
                  <a:close/>
                  <a:moveTo>
                    <a:pt x="1224" y="624"/>
                  </a:moveTo>
                  <a:cubicBezTo>
                    <a:pt x="1224" y="624"/>
                    <a:pt x="1224" y="624"/>
                    <a:pt x="1224" y="6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74588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7A983193-2A33-456E-8C52-3F0AD6911616}"/>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13" name="Picture 12" descr="A person in a suit driving a car&#10;&#10;Description automatically generated with low confidence">
            <a:extLst>
              <a:ext uri="{FF2B5EF4-FFF2-40B4-BE49-F238E27FC236}">
                <a16:creationId xmlns="" xmlns:a16="http://schemas.microsoft.com/office/drawing/2014/main" id="{887270FD-FD8E-4553-94D7-27E3212BFED2}"/>
              </a:ext>
            </a:extLst>
          </p:cNvPr>
          <p:cNvPicPr>
            <a:picLocks noChangeAspect="1"/>
          </p:cNvPicPr>
          <p:nvPr userDrawn="1"/>
        </p:nvPicPr>
        <p:blipFill>
          <a:blip r:embed="rId4">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Graphic 23">
            <a:extLst>
              <a:ext uri="{FF2B5EF4-FFF2-40B4-BE49-F238E27FC236}">
                <a16:creationId xmlns="" xmlns:a16="http://schemas.microsoft.com/office/drawing/2014/main" id="{B8DA7AC8-0370-4CD9-9822-891166CE6BE1}"/>
              </a:ext>
            </a:extLst>
          </p:cNvPr>
          <p:cNvPicPr>
            <a:picLocks noChangeAspect="1"/>
          </p:cNvPicPr>
          <p:nvPr userDrawn="1"/>
        </p:nvPicPr>
        <p:blipFill>
          <a:blip r:embed="rId5">
            <a:alphaModFix/>
            <a:extLst>
              <a:ext uri="{96DAC541-7B7A-43D3-8B79-37D633B846F1}">
                <asvg:svgBlip xmlns="" xmlns:asvg="http://schemas.microsoft.com/office/drawing/2016/SVG/main" r:embed="rId6"/>
              </a:ext>
            </a:extLst>
          </a:blip>
          <a:stretch>
            <a:fillRect/>
          </a:stretch>
        </p:blipFill>
        <p:spPr>
          <a:xfrm>
            <a:off x="-5423" y="0"/>
            <a:ext cx="12202846" cy="6858000"/>
          </a:xfrm>
          <a:prstGeom prst="rect">
            <a:avLst/>
          </a:prstGeom>
        </p:spPr>
      </p:pic>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6" name="think-cell Slide" r:id="rId7" imgW="383" imgH="384" progId="TCLayout.ActiveDocument.1">
                  <p:embed/>
                </p:oleObj>
              </mc:Choice>
              <mc:Fallback>
                <p:oleObj name="think-cell Slide" r:id="rId7" imgW="383" imgH="38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5" name="Picture 14">
            <a:extLst>
              <a:ext uri="{FF2B5EF4-FFF2-40B4-BE49-F238E27FC236}">
                <a16:creationId xmlns="" xmlns:a16="http://schemas.microsoft.com/office/drawing/2014/main" id="{C278E5A6-A326-4EBC-A474-EC482510A84F}"/>
              </a:ext>
            </a:extLst>
          </p:cNvPr>
          <p:cNvPicPr>
            <a:picLocks noChangeAspect="1"/>
          </p:cNvPicPr>
          <p:nvPr userDrawn="1"/>
        </p:nvPicPr>
        <p:blipFill>
          <a:blip r:embed="rId9">
            <a:lum bright="100000" contrast="-100000"/>
          </a:blip>
          <a:stretch>
            <a:fillRect/>
          </a:stretch>
        </p:blipFill>
        <p:spPr>
          <a:xfrm>
            <a:off x="596347" y="5622816"/>
            <a:ext cx="2412268" cy="650500"/>
          </a:xfrm>
          <a:prstGeom prst="rect">
            <a:avLst/>
          </a:prstGeom>
        </p:spPr>
      </p:pic>
      <p:pic>
        <p:nvPicPr>
          <p:cNvPr id="16" name="Picture 15">
            <a:extLst>
              <a:ext uri="{FF2B5EF4-FFF2-40B4-BE49-F238E27FC236}">
                <a16:creationId xmlns="" xmlns:a16="http://schemas.microsoft.com/office/drawing/2014/main" id="{6A50340A-BEEA-40E7-9612-8A9F5CFDB282}"/>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b="25572"/>
          <a:stretch/>
        </p:blipFill>
        <p:spPr>
          <a:xfrm>
            <a:off x="604668" y="596017"/>
            <a:ext cx="4456175" cy="3949107"/>
          </a:xfrm>
          <a:prstGeom prst="rect">
            <a:avLst/>
          </a:prstGeom>
        </p:spPr>
      </p:pic>
      <p:sp>
        <p:nvSpPr>
          <p:cNvPr id="17" name="Rectangle 16">
            <a:extLst>
              <a:ext uri="{FF2B5EF4-FFF2-40B4-BE49-F238E27FC236}">
                <a16:creationId xmlns="" xmlns:a16="http://schemas.microsoft.com/office/drawing/2014/main" id="{472B6B7D-016E-4CE7-96A0-16207038861F}"/>
              </a:ext>
            </a:extLst>
          </p:cNvPr>
          <p:cNvSpPr/>
          <p:nvPr userDrawn="1"/>
        </p:nvSpPr>
        <p:spPr>
          <a:xfrm>
            <a:off x="11354547" y="4221088"/>
            <a:ext cx="837453" cy="204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 xmlns:a16="http://schemas.microsoft.com/office/drawing/2014/main" id="{EA46DEEE-F6A5-4570-A381-FE41625F4A5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t="-1" r="83068" b="-10697"/>
          <a:stretch/>
        </p:blipFill>
        <p:spPr>
          <a:xfrm>
            <a:off x="11616139" y="4398817"/>
            <a:ext cx="314268" cy="328728"/>
          </a:xfrm>
          <a:prstGeom prst="rect">
            <a:avLst/>
          </a:prstGeom>
        </p:spPr>
      </p:pic>
      <p:pic>
        <p:nvPicPr>
          <p:cNvPr id="19" name="Picture 18">
            <a:extLst>
              <a:ext uri="{FF2B5EF4-FFF2-40B4-BE49-F238E27FC236}">
                <a16:creationId xmlns="" xmlns:a16="http://schemas.microsoft.com/office/drawing/2014/main" id="{7C0677A5-58AA-48F5-8518-897C43A57F2F}"/>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24855" t="-1" r="53790" b="-1"/>
          <a:stretch/>
        </p:blipFill>
        <p:spPr>
          <a:xfrm>
            <a:off x="11575099" y="4896573"/>
            <a:ext cx="396348" cy="296964"/>
          </a:xfrm>
          <a:prstGeom prst="rect">
            <a:avLst/>
          </a:prstGeom>
        </p:spPr>
      </p:pic>
      <p:pic>
        <p:nvPicPr>
          <p:cNvPr id="20" name="Picture 19">
            <a:extLst>
              <a:ext uri="{FF2B5EF4-FFF2-40B4-BE49-F238E27FC236}">
                <a16:creationId xmlns="" xmlns:a16="http://schemas.microsoft.com/office/drawing/2014/main" id="{AB36E16E-1B67-4ED3-9701-2E62FC05C0B9}"/>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50393" t="1" r="26596" b="5425"/>
          <a:stretch/>
        </p:blipFill>
        <p:spPr>
          <a:xfrm>
            <a:off x="11559731" y="5362565"/>
            <a:ext cx="427084" cy="280852"/>
          </a:xfrm>
          <a:prstGeom prst="rect">
            <a:avLst/>
          </a:prstGeom>
        </p:spPr>
      </p:pic>
      <p:pic>
        <p:nvPicPr>
          <p:cNvPr id="21" name="Picture 20">
            <a:extLst>
              <a:ext uri="{FF2B5EF4-FFF2-40B4-BE49-F238E27FC236}">
                <a16:creationId xmlns="" xmlns:a16="http://schemas.microsoft.com/office/drawing/2014/main" id="{AF875ECA-AEEE-4AEB-BCB5-E09B63ABCA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76989" t="1" b="5425"/>
          <a:stretch/>
        </p:blipFill>
        <p:spPr>
          <a:xfrm>
            <a:off x="11559731" y="5812444"/>
            <a:ext cx="427084" cy="280852"/>
          </a:xfrm>
          <a:prstGeom prst="rect">
            <a:avLst/>
          </a:prstGeom>
        </p:spPr>
      </p:pic>
      <p:sp>
        <p:nvSpPr>
          <p:cNvPr id="22" name="Rectangle 21">
            <a:extLst>
              <a:ext uri="{FF2B5EF4-FFF2-40B4-BE49-F238E27FC236}">
                <a16:creationId xmlns="" xmlns:a16="http://schemas.microsoft.com/office/drawing/2014/main" id="{1D422211-70D8-4339-9CDC-22BC99C5117F}"/>
              </a:ext>
            </a:extLst>
          </p:cNvPr>
          <p:cNvSpPr/>
          <p:nvPr userDrawn="1"/>
        </p:nvSpPr>
        <p:spPr>
          <a:xfrm>
            <a:off x="5084047" y="4317774"/>
            <a:ext cx="6096000" cy="1785104"/>
          </a:xfrm>
          <a:prstGeom prst="rect">
            <a:avLst/>
          </a:prstGeom>
        </p:spPr>
        <p:txBody>
          <a:bodyPr>
            <a:spAutoFit/>
          </a:bodyPr>
          <a:lstStyle/>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+1 408 508 6750</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inquiry@hillstonenet.com</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5201 Great </a:t>
            </a:r>
            <a:r>
              <a:rPr lang="es-ES" dirty="0" err="1">
                <a:solidFill>
                  <a:schemeClr val="bg1"/>
                </a:solidFill>
                <a:latin typeface="Arial" panose="020B0604020202020204" pitchFamily="34" charset="0"/>
                <a:cs typeface="Arial" panose="020B0604020202020204" pitchFamily="34" charset="0"/>
              </a:rPr>
              <a:t>America</a:t>
            </a:r>
            <a:r>
              <a:rPr lang="es-ES" dirty="0">
                <a:solidFill>
                  <a:schemeClr val="bg1"/>
                </a:solidFill>
                <a:latin typeface="Arial" panose="020B0604020202020204" pitchFamily="34" charset="0"/>
                <a:cs typeface="Arial" panose="020B0604020202020204" pitchFamily="34" charset="0"/>
              </a:rPr>
              <a:t> </a:t>
            </a:r>
            <a:r>
              <a:rPr lang="es-ES" dirty="0" err="1">
                <a:solidFill>
                  <a:schemeClr val="bg1"/>
                </a:solidFill>
                <a:latin typeface="Arial" panose="020B0604020202020204" pitchFamily="34" charset="0"/>
                <a:cs typeface="Arial" panose="020B0604020202020204" pitchFamily="34" charset="0"/>
              </a:rPr>
              <a:t>Pkwy</a:t>
            </a:r>
            <a:r>
              <a:rPr lang="es-ES" dirty="0">
                <a:solidFill>
                  <a:schemeClr val="bg1"/>
                </a:solidFill>
                <a:latin typeface="Arial" panose="020B0604020202020204" pitchFamily="34" charset="0"/>
                <a:cs typeface="Arial" panose="020B0604020202020204" pitchFamily="34" charset="0"/>
              </a:rPr>
              <a:t>, #420</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Santa Clara, CA 95054</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www.hillstonenet.com</a:t>
            </a:r>
          </a:p>
        </p:txBody>
      </p:sp>
    </p:spTree>
    <p:extLst>
      <p:ext uri="{BB962C8B-B14F-4D97-AF65-F5344CB8AC3E}">
        <p14:creationId xmlns:p14="http://schemas.microsoft.com/office/powerpoint/2010/main" val="2358817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DD31A06E-9A81-BC4B-9F49-84D3509A50C4}"/>
              </a:ext>
            </a:extLst>
          </p:cNvPr>
          <p:cNvSpPr>
            <a:spLocks noGrp="1"/>
          </p:cNvSpPr>
          <p:nvPr>
            <p:ph type="subTitle" idx="1"/>
          </p:nvPr>
        </p:nvSpPr>
        <p:spPr>
          <a:xfrm>
            <a:off x="3454398" y="3711301"/>
            <a:ext cx="8470897" cy="914400"/>
          </a:xfrm>
          <a:prstGeom prst="rect">
            <a:avLst/>
          </a:prstGeom>
        </p:spPr>
        <p:txBody>
          <a:bodyPr>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 name="Title 1">
            <a:extLst>
              <a:ext uri="{FF2B5EF4-FFF2-40B4-BE49-F238E27FC236}">
                <a16:creationId xmlns="" xmlns:a16="http://schemas.microsoft.com/office/drawing/2014/main" id="{4EDF71CC-14BC-4D4D-AD43-FD514C7C42A1}"/>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pic>
        <p:nvPicPr>
          <p:cNvPr id="11" name="Picture 10">
            <a:extLst>
              <a:ext uri="{FF2B5EF4-FFF2-40B4-BE49-F238E27FC236}">
                <a16:creationId xmlns="" xmlns:a16="http://schemas.microsoft.com/office/drawing/2014/main" id="{97EA33E3-FF1C-C94C-AD46-A50FCC015262}"/>
              </a:ext>
            </a:extLst>
          </p:cNvPr>
          <p:cNvPicPr>
            <a:picLocks noChangeAspect="1"/>
          </p:cNvPicPr>
          <p:nvPr userDrawn="1"/>
        </p:nvPicPr>
        <p:blipFill>
          <a:blip r:embed="rId3"/>
          <a:stretch>
            <a:fillRect/>
          </a:stretch>
        </p:blipFill>
        <p:spPr>
          <a:xfrm>
            <a:off x="-15092" y="441387"/>
            <a:ext cx="2743775" cy="1295672"/>
          </a:xfrm>
          <a:prstGeom prst="rect">
            <a:avLst/>
          </a:prstGeom>
        </p:spPr>
      </p:pic>
    </p:spTree>
    <p:extLst>
      <p:ext uri="{BB962C8B-B14F-4D97-AF65-F5344CB8AC3E}">
        <p14:creationId xmlns:p14="http://schemas.microsoft.com/office/powerpoint/2010/main" val="3247637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D245406F-BEA2-421D-939F-AB855F645696}"/>
              </a:ext>
            </a:extLst>
          </p:cNvPr>
          <p:cNvPicPr>
            <a:picLocks noChangeAspect="1"/>
          </p:cNvPicPr>
          <p:nvPr userDrawn="1"/>
        </p:nvPicPr>
        <p:blipFill>
          <a:blip r:embed="rId3" cstate="screen">
            <a:alphaModFix amt="0"/>
            <a:extLst>
              <a:ext uri="{28A0092B-C50C-407E-A947-70E740481C1C}">
                <a14:useLocalDpi xmlns:a14="http://schemas.microsoft.com/office/drawing/2010/main"/>
              </a:ext>
            </a:extLst>
          </a:blip>
          <a:stretch>
            <a:fillRect/>
          </a:stretch>
        </p:blipFill>
        <p:spPr>
          <a:xfrm>
            <a:off x="0" y="5550937"/>
            <a:ext cx="12192000" cy="1305278"/>
          </a:xfrm>
          <a:prstGeom prst="rect">
            <a:avLst/>
          </a:prstGeom>
        </p:spPr>
      </p:pic>
      <p:pic>
        <p:nvPicPr>
          <p:cNvPr id="34" name="Picture 33">
            <a:extLst>
              <a:ext uri="{FF2B5EF4-FFF2-40B4-BE49-F238E27FC236}">
                <a16:creationId xmlns="" xmlns:a16="http://schemas.microsoft.com/office/drawing/2014/main" id="{2BECBBAC-85D4-444D-928A-FB0147C4F7C7}"/>
              </a:ext>
            </a:extLst>
          </p:cNvPr>
          <p:cNvPicPr>
            <a:picLocks noChangeAspect="1"/>
          </p:cNvPicPr>
          <p:nvPr userDrawn="1"/>
        </p:nvPicPr>
        <p:blipFill>
          <a:blip r:embed="rId4"/>
          <a:stretch>
            <a:fillRect/>
          </a:stretch>
        </p:blipFill>
        <p:spPr>
          <a:xfrm>
            <a:off x="-15092" y="441387"/>
            <a:ext cx="2743775" cy="1295672"/>
          </a:xfrm>
          <a:prstGeom prst="rect">
            <a:avLst/>
          </a:prstGeom>
        </p:spPr>
      </p:pic>
      <p:pic>
        <p:nvPicPr>
          <p:cNvPr id="49" name="Picture 48">
            <a:extLst>
              <a:ext uri="{FF2B5EF4-FFF2-40B4-BE49-F238E27FC236}">
                <a16:creationId xmlns="" xmlns:a16="http://schemas.microsoft.com/office/drawing/2014/main" id="{74E52331-52A8-48E8-AEDD-D86A74BC471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pic>
        <p:nvPicPr>
          <p:cNvPr id="51" name="Picture 50">
            <a:extLst>
              <a:ext uri="{FF2B5EF4-FFF2-40B4-BE49-F238E27FC236}">
                <a16:creationId xmlns="" xmlns:a16="http://schemas.microsoft.com/office/drawing/2014/main" id="{9C84D1EA-08F1-426B-87F7-E0F4A9D71D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8404" y="4827742"/>
            <a:ext cx="1986643" cy="457200"/>
          </a:xfrm>
          <a:prstGeom prst="rect">
            <a:avLst/>
          </a:prstGeom>
        </p:spPr>
      </p:pic>
      <p:sp>
        <p:nvSpPr>
          <p:cNvPr id="3" name="Rectangle 2">
            <a:extLst>
              <a:ext uri="{FF2B5EF4-FFF2-40B4-BE49-F238E27FC236}">
                <a16:creationId xmlns="" xmlns:a16="http://schemas.microsoft.com/office/drawing/2014/main" id="{1A2AA43F-022C-4A79-B293-29E80ADEAD70}"/>
              </a:ext>
            </a:extLst>
          </p:cNvPr>
          <p:cNvSpPr/>
          <p:nvPr userDrawn="1"/>
        </p:nvSpPr>
        <p:spPr>
          <a:xfrm>
            <a:off x="6096000" y="5457418"/>
            <a:ext cx="5829047"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Intersecting Human and Artificial Security Intelligence as a Force Multiplier in Enterprise Defense</a:t>
            </a:r>
          </a:p>
        </p:txBody>
      </p:sp>
      <p:sp>
        <p:nvSpPr>
          <p:cNvPr id="9" name="Title 1">
            <a:extLst>
              <a:ext uri="{FF2B5EF4-FFF2-40B4-BE49-F238E27FC236}">
                <a16:creationId xmlns="" xmlns:a16="http://schemas.microsoft.com/office/drawing/2014/main" id="{98323666-8857-4ADD-AD23-C8C78D6A0F85}"/>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sp>
        <p:nvSpPr>
          <p:cNvPr id="10" name="Subtitle 2">
            <a:extLst>
              <a:ext uri="{FF2B5EF4-FFF2-40B4-BE49-F238E27FC236}">
                <a16:creationId xmlns="" xmlns:a16="http://schemas.microsoft.com/office/drawing/2014/main" id="{B86CA0A2-CF45-4817-8C45-E4AF07A820A3}"/>
              </a:ext>
            </a:extLst>
          </p:cNvPr>
          <p:cNvSpPr>
            <a:spLocks noGrp="1"/>
          </p:cNvSpPr>
          <p:nvPr>
            <p:ph type="subTitle" idx="1"/>
          </p:nvPr>
        </p:nvSpPr>
        <p:spPr>
          <a:xfrm>
            <a:off x="3454398" y="3711300"/>
            <a:ext cx="8467344" cy="914400"/>
          </a:xfrm>
          <a:prstGeom prst="rect">
            <a:avLst/>
          </a:prstGeom>
        </p:spPr>
        <p:txBody>
          <a:bodyPr anchor="t">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785157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D245406F-BEA2-421D-939F-AB855F645696}"/>
              </a:ext>
            </a:extLst>
          </p:cNvPr>
          <p:cNvPicPr>
            <a:picLocks noChangeAspect="1"/>
          </p:cNvPicPr>
          <p:nvPr userDrawn="1"/>
        </p:nvPicPr>
        <p:blipFill>
          <a:blip r:embed="rId3" cstate="screen">
            <a:alphaModFix amt="0"/>
            <a:extLst>
              <a:ext uri="{28A0092B-C50C-407E-A947-70E740481C1C}">
                <a14:useLocalDpi xmlns:a14="http://schemas.microsoft.com/office/drawing/2010/main"/>
              </a:ext>
            </a:extLst>
          </a:blip>
          <a:stretch>
            <a:fillRect/>
          </a:stretch>
        </p:blipFill>
        <p:spPr>
          <a:xfrm>
            <a:off x="0" y="5550937"/>
            <a:ext cx="12192000" cy="1305278"/>
          </a:xfrm>
          <a:prstGeom prst="rect">
            <a:avLst/>
          </a:prstGeom>
        </p:spPr>
      </p:pic>
      <p:pic>
        <p:nvPicPr>
          <p:cNvPr id="34" name="Picture 33">
            <a:extLst>
              <a:ext uri="{FF2B5EF4-FFF2-40B4-BE49-F238E27FC236}">
                <a16:creationId xmlns="" xmlns:a16="http://schemas.microsoft.com/office/drawing/2014/main" id="{2BECBBAC-85D4-444D-928A-FB0147C4F7C7}"/>
              </a:ext>
            </a:extLst>
          </p:cNvPr>
          <p:cNvPicPr>
            <a:picLocks noChangeAspect="1"/>
          </p:cNvPicPr>
          <p:nvPr userDrawn="1"/>
        </p:nvPicPr>
        <p:blipFill>
          <a:blip r:embed="rId4"/>
          <a:stretch>
            <a:fillRect/>
          </a:stretch>
        </p:blipFill>
        <p:spPr>
          <a:xfrm>
            <a:off x="-15092" y="441387"/>
            <a:ext cx="2743775" cy="1295672"/>
          </a:xfrm>
          <a:prstGeom prst="rect">
            <a:avLst/>
          </a:prstGeom>
        </p:spPr>
      </p:pic>
      <p:pic>
        <p:nvPicPr>
          <p:cNvPr id="49" name="Picture 48">
            <a:extLst>
              <a:ext uri="{FF2B5EF4-FFF2-40B4-BE49-F238E27FC236}">
                <a16:creationId xmlns="" xmlns:a16="http://schemas.microsoft.com/office/drawing/2014/main" id="{74E52331-52A8-48E8-AEDD-D86A74BC471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pic>
        <p:nvPicPr>
          <p:cNvPr id="51" name="Picture 50">
            <a:extLst>
              <a:ext uri="{FF2B5EF4-FFF2-40B4-BE49-F238E27FC236}">
                <a16:creationId xmlns="" xmlns:a16="http://schemas.microsoft.com/office/drawing/2014/main" id="{9C84D1EA-08F1-426B-87F7-E0F4A9D71D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8404" y="4827742"/>
            <a:ext cx="1986643" cy="457200"/>
          </a:xfrm>
          <a:prstGeom prst="rect">
            <a:avLst/>
          </a:prstGeom>
        </p:spPr>
      </p:pic>
      <p:sp>
        <p:nvSpPr>
          <p:cNvPr id="3" name="Rectangle 2">
            <a:extLst>
              <a:ext uri="{FF2B5EF4-FFF2-40B4-BE49-F238E27FC236}">
                <a16:creationId xmlns="" xmlns:a16="http://schemas.microsoft.com/office/drawing/2014/main" id="{1A2AA43F-022C-4A79-B293-29E80ADEAD70}"/>
              </a:ext>
            </a:extLst>
          </p:cNvPr>
          <p:cNvSpPr/>
          <p:nvPr userDrawn="1"/>
        </p:nvSpPr>
        <p:spPr>
          <a:xfrm>
            <a:off x="6096000" y="5457418"/>
            <a:ext cx="5829047"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Intersecting Human and Artificial Security Intelligence as a Force Multiplier in Enterprise Defense</a:t>
            </a:r>
          </a:p>
        </p:txBody>
      </p:sp>
      <p:sp>
        <p:nvSpPr>
          <p:cNvPr id="9" name="Title 1">
            <a:extLst>
              <a:ext uri="{FF2B5EF4-FFF2-40B4-BE49-F238E27FC236}">
                <a16:creationId xmlns="" xmlns:a16="http://schemas.microsoft.com/office/drawing/2014/main" id="{98323666-8857-4ADD-AD23-C8C78D6A0F85}"/>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613873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EE2DFF4-D841-4982-BB11-849726B5D0AB}"/>
              </a:ext>
            </a:extLst>
          </p:cNvPr>
          <p:cNvPicPr>
            <a:picLocks noChangeAspect="1"/>
          </p:cNvPicPr>
          <p:nvPr userDrawn="1"/>
        </p:nvPicPr>
        <p:blipFill>
          <a:blip r:embed="rId3"/>
          <a:stretch>
            <a:fillRect/>
          </a:stretch>
        </p:blipFill>
        <p:spPr>
          <a:xfrm>
            <a:off x="-15092" y="441387"/>
            <a:ext cx="2743775" cy="1295672"/>
          </a:xfrm>
          <a:prstGeom prst="rect">
            <a:avLst/>
          </a:prstGeom>
        </p:spPr>
      </p:pic>
      <p:pic>
        <p:nvPicPr>
          <p:cNvPr id="8" name="Picture 7">
            <a:extLst>
              <a:ext uri="{FF2B5EF4-FFF2-40B4-BE49-F238E27FC236}">
                <a16:creationId xmlns="" xmlns:a16="http://schemas.microsoft.com/office/drawing/2014/main" id="{290FAD9C-20D9-4E63-A6EC-CEE2D96B57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sp>
        <p:nvSpPr>
          <p:cNvPr id="10" name="Subtitle 2">
            <a:extLst>
              <a:ext uri="{FF2B5EF4-FFF2-40B4-BE49-F238E27FC236}">
                <a16:creationId xmlns="" xmlns:a16="http://schemas.microsoft.com/office/drawing/2014/main" id="{A84A427A-645D-48FB-9E38-2A24CB8DC9D0}"/>
              </a:ext>
            </a:extLst>
          </p:cNvPr>
          <p:cNvSpPr>
            <a:spLocks noGrp="1"/>
          </p:cNvSpPr>
          <p:nvPr>
            <p:ph type="subTitle" idx="1"/>
          </p:nvPr>
        </p:nvSpPr>
        <p:spPr>
          <a:xfrm>
            <a:off x="3454398" y="3711301"/>
            <a:ext cx="8470897" cy="914400"/>
          </a:xfrm>
          <a:prstGeom prst="rect">
            <a:avLst/>
          </a:prstGeom>
        </p:spPr>
        <p:txBody>
          <a:bodyPr anchor="t">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1" name="Title 1">
            <a:extLst>
              <a:ext uri="{FF2B5EF4-FFF2-40B4-BE49-F238E27FC236}">
                <a16:creationId xmlns="" xmlns:a16="http://schemas.microsoft.com/office/drawing/2014/main" id="{FAA6A3C2-1940-4DEA-88C1-7ACB65C067BD}"/>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532675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hasCustomPrompt="1"/>
          </p:nvPr>
        </p:nvSpPr>
        <p:spPr>
          <a:xfrm>
            <a:off x="587375" y="584200"/>
            <a:ext cx="9496987" cy="972592"/>
          </a:xfrm>
          <a:prstGeom prst="rect">
            <a:avLst/>
          </a:prstGeom>
        </p:spPr>
        <p:txBody>
          <a:bodyPr lIns="0" tIns="0" rIns="0" bIns="0" anchor="t"/>
          <a:lstStyle>
            <a:lvl1pPr algn="l">
              <a:defRPr b="1">
                <a:solidFill>
                  <a:srgbClr val="00307D"/>
                </a:solidFill>
              </a:defRPr>
            </a:lvl1pPr>
          </a:lstStyle>
          <a:p>
            <a:r>
              <a:rPr lang="en-US" altLang="zh-CN" dirty="0" smtClean="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sym typeface="Arial"/>
              </a:rPr>
              <a:t>See. Understand. Act.</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2022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
        <p:nvSpPr>
          <p:cNvPr id="111" name="Slide Number Placeholder 5">
            <a:extLst>
              <a:ext uri="{FF2B5EF4-FFF2-40B4-BE49-F238E27FC236}">
                <a16:creationId xmlns="" xmlns:a16="http://schemas.microsoft.com/office/drawing/2014/main" id="{6D03AD8D-9CB5-4311-9964-D93B902CCE0E}"/>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rgbClr val="000000"/>
                </a:solidFill>
                <a:latin typeface="Arial"/>
                <a:cs typeface="Arial"/>
                <a:rtl val="0"/>
              </a:defRPr>
            </a:lvl1pPr>
          </a:lstStyle>
          <a:p>
            <a:fld id="{E98FCA07-3125-49EB-99F1-64DCEC752C04}" type="slidenum">
              <a:rPr lang="en-US" smtClean="0"/>
              <a:pPr/>
              <a:t>‹#›</a:t>
            </a:fld>
            <a:endParaRPr lang="en-US" sz="1152" b="0" spc="0" baseline="0" dirty="0">
              <a:solidFill>
                <a:srgbClr val="000000"/>
              </a:solidFill>
              <a:latin typeface="Arial"/>
              <a:cs typeface="Arial"/>
              <a:rtl val="0"/>
            </a:endParaRP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19795492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with Only Header">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95A797D-BA9A-4BED-84FE-2CD4BE22855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538910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One content Image text etc">
    <p:spTree>
      <p:nvGrpSpPr>
        <p:cNvPr id="1" name=""/>
        <p:cNvGrpSpPr/>
        <p:nvPr/>
      </p:nvGrpSpPr>
      <p:grpSpPr>
        <a:xfrm>
          <a:off x="0" y="0"/>
          <a:ext cx="0" cy="0"/>
          <a:chOff x="0" y="0"/>
          <a:chExt cx="0" cy="0"/>
        </a:xfrm>
      </p:grpSpPr>
      <p:sp>
        <p:nvSpPr>
          <p:cNvPr id="5" name="Text Placeholder 2">
            <a:extLst>
              <a:ext uri="{FF2B5EF4-FFF2-40B4-BE49-F238E27FC236}">
                <a16:creationId xmlns="" xmlns:a16="http://schemas.microsoft.com/office/drawing/2014/main" id="{9D5B7895-C28F-4D7B-A23C-7A541DF76BA6}"/>
              </a:ext>
            </a:extLst>
          </p:cNvPr>
          <p:cNvSpPr>
            <a:spLocks noGrp="1"/>
          </p:cNvSpPr>
          <p:nvPr>
            <p:ph idx="1"/>
          </p:nvPr>
        </p:nvSpPr>
        <p:spPr>
          <a:xfrm>
            <a:off x="559593" y="1268760"/>
            <a:ext cx="11072813" cy="4824536"/>
          </a:xfrm>
          <a:prstGeom prst="rect">
            <a:avLst/>
          </a:prstGeom>
        </p:spPr>
        <p:txBody>
          <a:bodyPr vert="horz" lIns="91440" tIns="45720" rIns="91440" bIns="45720" rtlCol="0">
            <a:normAutofit/>
          </a:bodyPr>
          <a:lstStyle>
            <a:lvl1pPr>
              <a:defRPr/>
            </a:lvl1pPr>
          </a:lstStyle>
          <a:p>
            <a:pPr lvl="0"/>
            <a:endParaRPr lang="en-US" dirty="0"/>
          </a:p>
        </p:txBody>
      </p:sp>
      <p:sp>
        <p:nvSpPr>
          <p:cNvPr id="3" name="Title 2">
            <a:extLst>
              <a:ext uri="{FF2B5EF4-FFF2-40B4-BE49-F238E27FC236}">
                <a16:creationId xmlns="" xmlns:a16="http://schemas.microsoft.com/office/drawing/2014/main" id="{855F1E8D-15A1-4716-B05E-3611531D22F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5905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bg>
      <p:bgPr>
        <a:gradFill>
          <a:gsLst>
            <a:gs pos="96599">
              <a:schemeClr val="tx1">
                <a:alpha val="90000"/>
              </a:schemeClr>
            </a:gs>
            <a:gs pos="50000">
              <a:schemeClr val="tx2">
                <a:alpha val="90000"/>
              </a:schemeClr>
            </a:gs>
            <a:gs pos="0">
              <a:schemeClr val="tx1"/>
            </a:gs>
          </a:gsLst>
          <a:lin ang="18900000" scaled="0"/>
        </a:gra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 xmlns:a16="http://schemas.microsoft.com/office/drawing/2014/main" id="{099CB7C3-3AF3-456F-878B-AB144F66A4FF}"/>
              </a:ext>
            </a:extLst>
          </p:cNvPr>
          <p:cNvPicPr>
            <a:picLocks noChangeAspect="1"/>
          </p:cNvPicPr>
          <p:nvPr userDrawn="1"/>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67000"/>
                    </a14:imgEffect>
                  </a14:imgLayer>
                </a14:imgProps>
              </a:ext>
            </a:extLst>
          </a:blip>
          <a:stretch>
            <a:fillRect/>
          </a:stretch>
        </p:blipFill>
        <p:spPr>
          <a:xfrm>
            <a:off x="-5423" y="0"/>
            <a:ext cx="12204700" cy="6858000"/>
          </a:xfrm>
          <a:prstGeom prst="rect">
            <a:avLst/>
          </a:prstGeom>
        </p:spPr>
      </p:pic>
      <p:sp>
        <p:nvSpPr>
          <p:cNvPr id="27" name="Freeform: Shape 26">
            <a:extLst>
              <a:ext uri="{FF2B5EF4-FFF2-40B4-BE49-F238E27FC236}">
                <a16:creationId xmlns="" xmlns:a16="http://schemas.microsoft.com/office/drawing/2014/main" id="{59022E9A-9B99-434A-914C-0FC620165F81}"/>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alpha val="92000"/>
            </a:srgbClr>
          </a:solidFill>
          <a:ln w="12197" cap="flat">
            <a:noFill/>
            <a:prstDash val="solid"/>
            <a:miter/>
          </a:ln>
        </p:spPr>
        <p:txBody>
          <a:bodyPr rtlCol="0" anchor="ctr"/>
          <a:lstStyle/>
          <a:p>
            <a:endParaRPr lang="en-US"/>
          </a:p>
        </p:txBody>
      </p:sp>
      <p:pic>
        <p:nvPicPr>
          <p:cNvPr id="28" name="Graphic 27">
            <a:extLst>
              <a:ext uri="{FF2B5EF4-FFF2-40B4-BE49-F238E27FC236}">
                <a16:creationId xmlns="" xmlns:a16="http://schemas.microsoft.com/office/drawing/2014/main" id="{1AB707D5-5A17-4BF7-85A4-F4541BCC764F}"/>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sp>
        <p:nvSpPr>
          <p:cNvPr id="54" name="Title 1">
            <a:extLst>
              <a:ext uri="{FF2B5EF4-FFF2-40B4-BE49-F238E27FC236}">
                <a16:creationId xmlns="" xmlns:a16="http://schemas.microsoft.com/office/drawing/2014/main" id="{0B337F67-132B-48F7-B2A1-BBF90AB075B1}"/>
              </a:ext>
            </a:extLst>
          </p:cNvPr>
          <p:cNvSpPr>
            <a:spLocks noGrp="1"/>
          </p:cNvSpPr>
          <p:nvPr>
            <p:ph type="ctrTitle" hasCustomPrompt="1"/>
          </p:nvPr>
        </p:nvSpPr>
        <p:spPr>
          <a:xfrm>
            <a:off x="573589" y="2060848"/>
            <a:ext cx="11044822" cy="1329595"/>
          </a:xfrm>
          <a:prstGeom prst="rect">
            <a:avLst/>
          </a:prstGeom>
        </p:spPr>
        <p:txBody>
          <a:bodyPr vert="horz" lIns="0" tIns="0" rIns="0" bIns="0" anchor="b"/>
          <a:lstStyle>
            <a:lvl1pPr algn="ctr">
              <a:defRPr sz="4800" b="1">
                <a:solidFill>
                  <a:schemeClr val="bg1"/>
                </a:solidFill>
              </a:defRPr>
            </a:lvl1pPr>
          </a:lstStyle>
          <a:p>
            <a:r>
              <a:rPr lang="en-US" dirty="0"/>
              <a:t>Insert Your</a:t>
            </a:r>
            <a:br>
              <a:rPr lang="en-US" dirty="0"/>
            </a:br>
            <a:r>
              <a:rPr lang="en-US" dirty="0"/>
              <a:t>Divider Header</a:t>
            </a:r>
          </a:p>
        </p:txBody>
      </p:sp>
      <p:sp>
        <p:nvSpPr>
          <p:cNvPr id="55" name="Subtitle 2">
            <a:extLst>
              <a:ext uri="{FF2B5EF4-FFF2-40B4-BE49-F238E27FC236}">
                <a16:creationId xmlns="" xmlns:a16="http://schemas.microsoft.com/office/drawing/2014/main" id="{9FEECED3-AF94-47A1-B7FF-FF07EFF31455}"/>
              </a:ext>
            </a:extLst>
          </p:cNvPr>
          <p:cNvSpPr>
            <a:spLocks noGrp="1"/>
          </p:cNvSpPr>
          <p:nvPr>
            <p:ph type="subTitle" idx="1"/>
          </p:nvPr>
        </p:nvSpPr>
        <p:spPr>
          <a:xfrm>
            <a:off x="573590" y="3501001"/>
            <a:ext cx="11044822" cy="1006971"/>
          </a:xfrm>
          <a:prstGeom prst="rect">
            <a:avLst/>
          </a:prstGeom>
        </p:spPr>
        <p:txBody>
          <a:bodyPr lIns="0" tIns="0" rIns="0" bIns="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6" name="Text Placeholder 4">
            <a:extLst>
              <a:ext uri="{FF2B5EF4-FFF2-40B4-BE49-F238E27FC236}">
                <a16:creationId xmlns="" xmlns:a16="http://schemas.microsoft.com/office/drawing/2014/main" id="{CAC179F6-A0A0-49F9-B596-C48371259334}"/>
              </a:ext>
            </a:extLst>
          </p:cNvPr>
          <p:cNvSpPr>
            <a:spLocks noGrp="1"/>
          </p:cNvSpPr>
          <p:nvPr>
            <p:ph type="body" sz="quarter" idx="10" hasCustomPrompt="1"/>
          </p:nvPr>
        </p:nvSpPr>
        <p:spPr>
          <a:xfrm>
            <a:off x="573588" y="4618531"/>
            <a:ext cx="11044826" cy="395289"/>
          </a:xfrm>
          <a:prstGeom prst="rect">
            <a:avLst/>
          </a:prstGeom>
        </p:spPr>
        <p:txBody>
          <a:bodyPr vert="horz" lIns="0" tIns="0" rIns="0" bIns="0" rtlCol="0">
            <a:normAutofit/>
          </a:bodyPr>
          <a:lstStyle>
            <a:lvl1pPr algn="ctr">
              <a:defRPr lang="en-US" sz="1800" dirty="0" smtClean="0">
                <a:solidFill>
                  <a:schemeClr val="bg1"/>
                </a:solidFill>
              </a:defRPr>
            </a:lvl1pPr>
            <a:lvl2pPr>
              <a:defRPr lang="en-US" sz="2000" dirty="0" smtClean="0"/>
            </a:lvl2pPr>
            <a:lvl3pPr>
              <a:defRPr lang="en-US" sz="1800" dirty="0" smtClean="0"/>
            </a:lvl3pPr>
            <a:lvl4pPr>
              <a:defRPr lang="en-US" sz="1600" dirty="0" smtClean="0"/>
            </a:lvl4pPr>
            <a:lvl5pPr>
              <a:defRPr lang="en-US" sz="1600" dirty="0"/>
            </a:lvl5pPr>
          </a:lstStyle>
          <a:p>
            <a:pPr marL="0" lvl="0" indent="0" algn="ctr">
              <a:buNone/>
            </a:pPr>
            <a:r>
              <a:rPr lang="en-US" dirty="0"/>
              <a:t>Click to add text</a:t>
            </a:r>
          </a:p>
        </p:txBody>
      </p:sp>
      <p:grpSp>
        <p:nvGrpSpPr>
          <p:cNvPr id="59" name="Graphic 347">
            <a:extLst>
              <a:ext uri="{FF2B5EF4-FFF2-40B4-BE49-F238E27FC236}">
                <a16:creationId xmlns="" xmlns:a16="http://schemas.microsoft.com/office/drawing/2014/main" id="{02FBB0C6-91BB-493F-80C6-E8B8901B9223}"/>
              </a:ext>
            </a:extLst>
          </p:cNvPr>
          <p:cNvGrpSpPr/>
          <p:nvPr userDrawn="1"/>
        </p:nvGrpSpPr>
        <p:grpSpPr>
          <a:xfrm>
            <a:off x="9666824" y="455805"/>
            <a:ext cx="1951587" cy="522426"/>
            <a:chOff x="9808012" y="455805"/>
            <a:chExt cx="1951587" cy="522426"/>
          </a:xfrm>
          <a:solidFill>
            <a:srgbClr val="FFFFFF"/>
          </a:solidFill>
        </p:grpSpPr>
        <p:sp>
          <p:nvSpPr>
            <p:cNvPr id="60" name="Freeform: Shape 59">
              <a:extLst>
                <a:ext uri="{FF2B5EF4-FFF2-40B4-BE49-F238E27FC236}">
                  <a16:creationId xmlns="" xmlns:a16="http://schemas.microsoft.com/office/drawing/2014/main" id="{5A6797CE-CBDF-429D-AECC-CDEB7CED0E78}"/>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4526790A-822C-41F7-9D82-E9E1DCF198ED}"/>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D2A22251-0F22-4087-9828-5249A7662E5D}"/>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E15467E7-F178-4261-8CCD-5F7BEF307F8E}"/>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FF2E5306-28D0-42DE-A649-94F0487DE85F}"/>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2022588E-52AE-4247-BA17-BFC473DE4C3A}"/>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7249BE46-5FC0-4C81-AEBF-4C568DF27378}"/>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42A30933-F972-4E7C-9851-9049D1325763}"/>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EC3F282D-4B53-4EF0-BD07-11DB8E88927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6AF9A02D-C058-45FB-BDC4-CC07F8CB907E}"/>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78EE3C90-4C90-4558-84D6-56DC4DFFA534}"/>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DFA3985-2C4F-43EC-985E-6C07AF19FD23}"/>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5B6C8A8-8FE2-4AA7-9732-C9700AB45F62}"/>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FD2689DA-F6DD-4866-A4C2-92DF1145B241}"/>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70B58160-1E3D-44C2-97E2-17918917FEE6}"/>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4F16F253-B969-481D-978C-B7DD4CCEE44E}"/>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2599CED2-1414-4843-945B-6FA8B45F607F}"/>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29" name="TextBox 28">
            <a:extLst>
              <a:ext uri="{FF2B5EF4-FFF2-40B4-BE49-F238E27FC236}">
                <a16:creationId xmlns="" xmlns:a16="http://schemas.microsoft.com/office/drawing/2014/main" id="{F5AB36BE-E8F8-4B6C-B0BB-8E5EB66AFB8D}"/>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30" name="TextBox 29">
            <a:extLst>
              <a:ext uri="{FF2B5EF4-FFF2-40B4-BE49-F238E27FC236}">
                <a16:creationId xmlns="" xmlns:a16="http://schemas.microsoft.com/office/drawing/2014/main" id="{430B6608-2B71-4C12-94A9-EA532F99139D}"/>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31" name="Slide Number Placeholder 5">
            <a:extLst>
              <a:ext uri="{FF2B5EF4-FFF2-40B4-BE49-F238E27FC236}">
                <a16:creationId xmlns="" xmlns:a16="http://schemas.microsoft.com/office/drawing/2014/main" id="{DCF9D2E9-7F82-453B-99FE-46DB379E6070}"/>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Tree>
    <p:extLst>
      <p:ext uri="{BB962C8B-B14F-4D97-AF65-F5344CB8AC3E}">
        <p14:creationId xmlns:p14="http://schemas.microsoft.com/office/powerpoint/2010/main" val="1197136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Two content Img text  ">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F7FE448-AA6C-C446-A4F2-6A4741717FF6}"/>
              </a:ext>
            </a:extLst>
          </p:cNvPr>
          <p:cNvSpPr>
            <a:spLocks noGrp="1"/>
          </p:cNvSpPr>
          <p:nvPr>
            <p:ph sz="half" idx="1"/>
          </p:nvPr>
        </p:nvSpPr>
        <p:spPr>
          <a:xfrm>
            <a:off x="571499" y="1268760"/>
            <a:ext cx="5448302" cy="50422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A216DEF4-4CAA-DB40-85DF-F697FB1D324E}"/>
              </a:ext>
            </a:extLst>
          </p:cNvPr>
          <p:cNvSpPr>
            <a:spLocks noGrp="1"/>
          </p:cNvSpPr>
          <p:nvPr>
            <p:ph sz="half" idx="2"/>
          </p:nvPr>
        </p:nvSpPr>
        <p:spPr>
          <a:xfrm>
            <a:off x="6172200" y="1268760"/>
            <a:ext cx="5472112" cy="50422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 xmlns:a16="http://schemas.microsoft.com/office/drawing/2014/main" id="{FA53A935-ABED-46A0-9D4F-A6DBA8E0642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45432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2470997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2142355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85954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766748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Green Color Object ">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 xmlns:a16="http://schemas.microsoft.com/office/drawing/2014/main" id="{A245161E-0DB7-4647-9F03-C0A5ED050F41}"/>
              </a:ext>
            </a:extLst>
          </p:cNvPr>
          <p:cNvSpPr>
            <a:spLocks noGrp="1"/>
          </p:cNvSpPr>
          <p:nvPr>
            <p:ph idx="1"/>
          </p:nvPr>
        </p:nvSpPr>
        <p:spPr>
          <a:xfrm>
            <a:off x="3831770" y="1268761"/>
            <a:ext cx="7855582" cy="5040560"/>
          </a:xfrm>
          <a:prstGeom prst="rect">
            <a:avLst/>
          </a:prstGeom>
        </p:spPr>
        <p:txBody>
          <a:bodyPr vert="horz" lIns="91440" tIns="45720" rIns="91440" bIns="45720" rtlCol="0">
            <a:normAutofit/>
          </a:bodyPr>
          <a:lstStyle>
            <a:lvl1pPr>
              <a:defRPr/>
            </a:lvl1pPr>
          </a:lstStyle>
          <a:p>
            <a:pPr lvl="0"/>
            <a:endParaRPr lang="en-US" dirty="0"/>
          </a:p>
        </p:txBody>
      </p:sp>
      <p:sp>
        <p:nvSpPr>
          <p:cNvPr id="3" name="Title 2">
            <a:extLst>
              <a:ext uri="{FF2B5EF4-FFF2-40B4-BE49-F238E27FC236}">
                <a16:creationId xmlns="" xmlns:a16="http://schemas.microsoft.com/office/drawing/2014/main" id="{AE22CEC8-2F44-43C3-AE18-91D8E71FB7B4}"/>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2557254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Grey Color Object ">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 xmlns:a16="http://schemas.microsoft.com/office/drawing/2014/main" id="{A245161E-0DB7-4647-9F03-C0A5ED050F41}"/>
              </a:ext>
            </a:extLst>
          </p:cNvPr>
          <p:cNvSpPr>
            <a:spLocks noGrp="1"/>
          </p:cNvSpPr>
          <p:nvPr>
            <p:ph idx="1"/>
          </p:nvPr>
        </p:nvSpPr>
        <p:spPr>
          <a:xfrm>
            <a:off x="3831770" y="1268759"/>
            <a:ext cx="7855582" cy="5040561"/>
          </a:xfrm>
          <a:prstGeom prst="rect">
            <a:avLst/>
          </a:prstGeom>
        </p:spPr>
        <p:txBody>
          <a:bodyPr vert="horz" lIns="91440" tIns="45720" rIns="91440" bIns="45720" rtlCol="0">
            <a:normAutofit/>
          </a:bodyPr>
          <a:lstStyle>
            <a:lvl1pPr>
              <a:defRPr/>
            </a:lvl1pPr>
          </a:lstStyle>
          <a:p>
            <a:pPr lvl="0"/>
            <a:endParaRPr lang="en-US" dirty="0"/>
          </a:p>
        </p:txBody>
      </p:sp>
      <p:sp>
        <p:nvSpPr>
          <p:cNvPr id="2" name="Title 1">
            <a:extLst>
              <a:ext uri="{FF2B5EF4-FFF2-40B4-BE49-F238E27FC236}">
                <a16:creationId xmlns="" xmlns:a16="http://schemas.microsoft.com/office/drawing/2014/main" id="{2C29DE40-3287-457C-8274-FEBE3ACFB52B}"/>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3882220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Green Colo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B9B9E170-1227-4B67-86E9-0DBE90989230}"/>
              </a:ext>
            </a:extLst>
          </p:cNvPr>
          <p:cNvSpPr>
            <a:spLocks noGrp="1"/>
          </p:cNvSpPr>
          <p:nvPr>
            <p:ph sz="quarter" idx="11"/>
          </p:nvPr>
        </p:nvSpPr>
        <p:spPr>
          <a:xfrm>
            <a:off x="3832399" y="1268760"/>
            <a:ext cx="7854950" cy="5040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46BFCCB2-F50A-4757-BCAE-DC2A62FFB671}"/>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4041026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Grey Colo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 xmlns:a16="http://schemas.microsoft.com/office/drawing/2014/main" id="{7B0BFCFC-98F8-4C15-A1A7-9EF3E3D1F5C1}"/>
              </a:ext>
            </a:extLst>
          </p:cNvPr>
          <p:cNvSpPr>
            <a:spLocks noGrp="1"/>
          </p:cNvSpPr>
          <p:nvPr>
            <p:ph sz="quarter" idx="11"/>
          </p:nvPr>
        </p:nvSpPr>
        <p:spPr>
          <a:xfrm>
            <a:off x="3832399" y="1268760"/>
            <a:ext cx="7854950" cy="5040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7753A7AE-8241-4E4A-BAA3-CAA037B30EB3}"/>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1220328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Full Back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 xmlns:a16="http://schemas.microsoft.com/office/drawing/2014/main" id="{F4E7046E-DCE9-47E5-ADE3-3206C2FE4283}"/>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pic>
        <p:nvPicPr>
          <p:cNvPr id="7" name="Picture 6">
            <a:extLst>
              <a:ext uri="{FF2B5EF4-FFF2-40B4-BE49-F238E27FC236}">
                <a16:creationId xmlns="" xmlns:a16="http://schemas.microsoft.com/office/drawing/2014/main" id="{DA009566-7032-458C-9362-F8E1FF2E3364}"/>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8" name="Text Placeholder 2">
            <a:extLst>
              <a:ext uri="{FF2B5EF4-FFF2-40B4-BE49-F238E27FC236}">
                <a16:creationId xmlns="" xmlns:a16="http://schemas.microsoft.com/office/drawing/2014/main" id="{65005E98-DB20-4213-A48B-AD09297CD59C}"/>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9933493F-0AC1-4403-81FC-EF5B5EFCBADC}"/>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80769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29" name="Rectangle 28">
            <a:extLst>
              <a:ext uri="{FF2B5EF4-FFF2-40B4-BE49-F238E27FC236}">
                <a16:creationId xmlns="" xmlns:a16="http://schemas.microsoft.com/office/drawing/2014/main" id="{27688547-0AE5-4951-9CB6-DAB32E08ED3E}"/>
              </a:ext>
            </a:extLst>
          </p:cNvPr>
          <p:cNvSpPr/>
          <p:nvPr userDrawn="1"/>
        </p:nvSpPr>
        <p:spPr>
          <a:xfrm>
            <a:off x="1527858" y="1770138"/>
            <a:ext cx="10085378" cy="3766271"/>
          </a:xfrm>
          <a:prstGeom prst="rect">
            <a:avLst/>
          </a:prstGeom>
          <a:gradFill flip="none" rotWithShape="1">
            <a:gsLst>
              <a:gs pos="70000">
                <a:schemeClr val="tx2">
                  <a:lumMod val="60000"/>
                  <a:lumOff val="40000"/>
                  <a:alpha val="57000"/>
                </a:schemeClr>
              </a:gs>
              <a:gs pos="0">
                <a:schemeClr val="tx2">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9789DEC-04EA-4ACA-A36F-A326EB69E3F4}"/>
              </a:ext>
            </a:extLst>
          </p:cNvPr>
          <p:cNvSpPr/>
          <p:nvPr userDrawn="1"/>
        </p:nvSpPr>
        <p:spPr>
          <a:xfrm>
            <a:off x="595930" y="3018656"/>
            <a:ext cx="1247669" cy="1269235"/>
          </a:xfrm>
          <a:prstGeom prst="ellipse">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itle 1">
            <a:extLst>
              <a:ext uri="{FF2B5EF4-FFF2-40B4-BE49-F238E27FC236}">
                <a16:creationId xmlns="" xmlns:a16="http://schemas.microsoft.com/office/drawing/2014/main" id="{81261066-6461-40C8-9368-BDAE0B244B55}"/>
              </a:ext>
            </a:extLst>
          </p:cNvPr>
          <p:cNvSpPr>
            <a:spLocks noGrp="1"/>
          </p:cNvSpPr>
          <p:nvPr>
            <p:ph type="ctrTitle" hasCustomPrompt="1"/>
          </p:nvPr>
        </p:nvSpPr>
        <p:spPr>
          <a:xfrm>
            <a:off x="2210765" y="2865623"/>
            <a:ext cx="9027697" cy="1575300"/>
          </a:xfrm>
          <a:prstGeom prst="rect">
            <a:avLst/>
          </a:prstGeom>
        </p:spPr>
        <p:txBody>
          <a:bodyPr vert="horz" lIns="0" tIns="0" rIns="0" bIns="0" anchor="ctr"/>
          <a:lstStyle>
            <a:lvl1pPr algn="l">
              <a:defRPr sz="4000" b="1">
                <a:solidFill>
                  <a:schemeClr val="bg1"/>
                </a:solidFill>
              </a:defRPr>
            </a:lvl1pPr>
          </a:lstStyle>
          <a:p>
            <a:r>
              <a:rPr lang="en-US" dirty="0"/>
              <a:t>Insert Your</a:t>
            </a:r>
            <a:br>
              <a:rPr lang="en-US" dirty="0"/>
            </a:br>
            <a:r>
              <a:rPr lang="en-US" dirty="0"/>
              <a:t>Divider Header</a:t>
            </a:r>
          </a:p>
        </p:txBody>
      </p:sp>
      <p:sp>
        <p:nvSpPr>
          <p:cNvPr id="60" name="Text Placeholder 81">
            <a:extLst>
              <a:ext uri="{FF2B5EF4-FFF2-40B4-BE49-F238E27FC236}">
                <a16:creationId xmlns="" xmlns:a16="http://schemas.microsoft.com/office/drawing/2014/main" id="{A9312E8A-8632-461B-811E-7B4E557C1A0F}"/>
              </a:ext>
            </a:extLst>
          </p:cNvPr>
          <p:cNvSpPr>
            <a:spLocks noGrp="1"/>
          </p:cNvSpPr>
          <p:nvPr>
            <p:ph type="body" sz="quarter" idx="17" hasCustomPrompt="1"/>
          </p:nvPr>
        </p:nvSpPr>
        <p:spPr>
          <a:xfrm>
            <a:off x="775708" y="3209219"/>
            <a:ext cx="888112" cy="888108"/>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32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grpSp>
        <p:nvGrpSpPr>
          <p:cNvPr id="61" name="Graphic 347">
            <a:extLst>
              <a:ext uri="{FF2B5EF4-FFF2-40B4-BE49-F238E27FC236}">
                <a16:creationId xmlns="" xmlns:a16="http://schemas.microsoft.com/office/drawing/2014/main" id="{F4088751-9B0D-4AB0-BD71-2318CF9F6749}"/>
              </a:ext>
            </a:extLst>
          </p:cNvPr>
          <p:cNvGrpSpPr/>
          <p:nvPr userDrawn="1"/>
        </p:nvGrpSpPr>
        <p:grpSpPr>
          <a:xfrm>
            <a:off x="9666824" y="455805"/>
            <a:ext cx="1951587" cy="522426"/>
            <a:chOff x="9808012" y="455805"/>
            <a:chExt cx="1951587" cy="522426"/>
          </a:xfrm>
          <a:solidFill>
            <a:srgbClr val="FFFFFF"/>
          </a:solidFill>
        </p:grpSpPr>
        <p:sp>
          <p:nvSpPr>
            <p:cNvPr id="62" name="Freeform: Shape 61">
              <a:extLst>
                <a:ext uri="{FF2B5EF4-FFF2-40B4-BE49-F238E27FC236}">
                  <a16:creationId xmlns="" xmlns:a16="http://schemas.microsoft.com/office/drawing/2014/main" id="{CD53847C-A343-4AD8-AE3E-ED8CA2A3EFC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FCE766D4-5A69-4146-B98E-DFD948C6EEF1}"/>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E4E78254-F031-449D-B4B7-42FA11B592CB}"/>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8EE6E027-604F-4967-B9F1-8A3337A36085}"/>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B9A97006-E02C-4196-8EBF-422492029671}"/>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7B3A8559-9623-4877-8EF7-13DC8A8AC081}"/>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8CA07576-6BBF-475C-B45C-4FBF135119F0}"/>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2A725359-EC87-4AA4-9937-FDBBA9C446E6}"/>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99878E88-CA5A-490D-9E67-CBA439E6E20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4662999-C7C0-474A-B1E3-DEC76B3846D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B325F7F-CDFD-4BF0-9A58-30879304F651}"/>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5E914BCC-4C99-4FEB-9AFB-DD6FA8454981}"/>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AF433652-DA8C-44F1-BC22-63EA788D3141}"/>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C3A525D4-F0E6-4A9D-8F10-13122A155BF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E231CD25-DBAB-4062-8615-ACE4F07547E4}"/>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77" name="Freeform: Shape 76">
              <a:extLst>
                <a:ext uri="{FF2B5EF4-FFF2-40B4-BE49-F238E27FC236}">
                  <a16:creationId xmlns="" xmlns:a16="http://schemas.microsoft.com/office/drawing/2014/main" id="{1614662C-10A4-4DFA-8F07-B30F868B301B}"/>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8" name="Freeform: Shape 77">
              <a:extLst>
                <a:ext uri="{FF2B5EF4-FFF2-40B4-BE49-F238E27FC236}">
                  <a16:creationId xmlns="" xmlns:a16="http://schemas.microsoft.com/office/drawing/2014/main" id="{77748BF2-C1B1-4887-B555-DF854BC495C6}"/>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3270377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Full Back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 xmlns:a16="http://schemas.microsoft.com/office/drawing/2014/main" id="{F4E7046E-DCE9-47E5-ADE3-3206C2FE4283}"/>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pic>
        <p:nvPicPr>
          <p:cNvPr id="7" name="Picture 6">
            <a:extLst>
              <a:ext uri="{FF2B5EF4-FFF2-40B4-BE49-F238E27FC236}">
                <a16:creationId xmlns="" xmlns:a16="http://schemas.microsoft.com/office/drawing/2014/main" id="{DA009566-7032-458C-9362-F8E1FF2E3364}"/>
              </a:ext>
            </a:extLst>
          </p:cNvPr>
          <p:cNvPicPr>
            <a:picLocks noChangeAspect="1"/>
          </p:cNvPicPr>
          <p:nvPr userDrawn="1"/>
        </p:nvPicPr>
        <p:blipFill>
          <a:blip r:embed="rId3"/>
          <a:stretch>
            <a:fillRect/>
          </a:stretch>
        </p:blipFill>
        <p:spPr>
          <a:xfrm>
            <a:off x="10403826" y="267695"/>
            <a:ext cx="1532046" cy="413136"/>
          </a:xfrm>
          <a:prstGeom prst="rect">
            <a:avLst/>
          </a:prstGeom>
        </p:spPr>
      </p:pic>
    </p:spTree>
    <p:extLst>
      <p:ext uri="{BB962C8B-B14F-4D97-AF65-F5344CB8AC3E}">
        <p14:creationId xmlns:p14="http://schemas.microsoft.com/office/powerpoint/2010/main" val="2466151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Full Back Colo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3" name="Text Placeholder 2">
            <a:extLst>
              <a:ext uri="{FF2B5EF4-FFF2-40B4-BE49-F238E27FC236}">
                <a16:creationId xmlns="" xmlns:a16="http://schemas.microsoft.com/office/drawing/2014/main" id="{14D379B2-F74A-4D55-B28C-81189C9A4D5C}"/>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 xmlns:a16="http://schemas.microsoft.com/office/drawing/2014/main" id="{BE4B6FAD-3077-49C2-9EF5-FA61CAAFABE2}"/>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
        <p:nvSpPr>
          <p:cNvPr id="2" name="Title 1">
            <a:extLst>
              <a:ext uri="{FF2B5EF4-FFF2-40B4-BE49-F238E27FC236}">
                <a16:creationId xmlns="" xmlns:a16="http://schemas.microsoft.com/office/drawing/2014/main" id="{ECF212F2-8F90-47AD-839F-6A1CE7036F2B}"/>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654018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Full Back Color 3">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6CDCD4F-ABB7-4233-A7FF-DD2CADEB4664}"/>
              </a:ext>
            </a:extLst>
          </p:cNvPr>
          <p:cNvPicPr>
            <a:picLocks noChangeAspect="1"/>
          </p:cNvPicPr>
          <p:nvPr userDrawn="1"/>
        </p:nvPicPr>
        <p:blipFill>
          <a:blip r:embed="rId2"/>
          <a:stretch>
            <a:fillRect/>
          </a:stretch>
        </p:blipFill>
        <p:spPr>
          <a:xfrm>
            <a:off x="0" y="0"/>
            <a:ext cx="12222180" cy="6858000"/>
          </a:xfrm>
          <a:prstGeom prst="rect">
            <a:avLst/>
          </a:prstGeom>
        </p:spPr>
      </p:pic>
      <p:sp>
        <p:nvSpPr>
          <p:cNvPr id="11" name="Rectangle 10">
            <a:extLst>
              <a:ext uri="{FF2B5EF4-FFF2-40B4-BE49-F238E27FC236}">
                <a16:creationId xmlns="" xmlns:a16="http://schemas.microsoft.com/office/drawing/2014/main" id="{131A2E87-2425-404C-921F-10B3C25766D5}"/>
              </a:ext>
            </a:extLst>
          </p:cNvPr>
          <p:cNvSpPr/>
          <p:nvPr userDrawn="1"/>
        </p:nvSpPr>
        <p:spPr>
          <a:xfrm>
            <a:off x="0" y="-372"/>
            <a:ext cx="12222180" cy="6858000"/>
          </a:xfrm>
          <a:prstGeom prst="rect">
            <a:avLst/>
          </a:prstGeom>
          <a:gradFill>
            <a:gsLst>
              <a:gs pos="100000">
                <a:srgbClr val="283D8C">
                  <a:alpha val="57000"/>
                </a:srgbClr>
              </a:gs>
              <a:gs pos="0">
                <a:srgbClr val="203171">
                  <a:alpha val="78000"/>
                </a:srgbClr>
              </a:gs>
            </a:gsLst>
            <a:lin ang="5400000" scaled="1"/>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ooter Placeholder 4">
            <a:extLst>
              <a:ext uri="{FF2B5EF4-FFF2-40B4-BE49-F238E27FC236}">
                <a16:creationId xmlns="" xmlns:a16="http://schemas.microsoft.com/office/drawing/2014/main" id="{0918C1F2-3B73-4C80-AD70-B2F682619587}"/>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pic>
        <p:nvPicPr>
          <p:cNvPr id="14" name="Picture 13">
            <a:extLst>
              <a:ext uri="{FF2B5EF4-FFF2-40B4-BE49-F238E27FC236}">
                <a16:creationId xmlns="" xmlns:a16="http://schemas.microsoft.com/office/drawing/2014/main" id="{12AA0FC1-0094-4906-ADEC-770317ADF0F7}"/>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12" name="Text Placeholder 2">
            <a:extLst>
              <a:ext uri="{FF2B5EF4-FFF2-40B4-BE49-F238E27FC236}">
                <a16:creationId xmlns="" xmlns:a16="http://schemas.microsoft.com/office/drawing/2014/main" id="{9FC33028-E2F3-4209-9EA7-1306D36F1C75}"/>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23ACD40B-AF2E-4A02-8427-6E1CC89A98DC}"/>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0377927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Full Back Grey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9" name="Footer Placeholder 4">
            <a:extLst>
              <a:ext uri="{FF2B5EF4-FFF2-40B4-BE49-F238E27FC236}">
                <a16:creationId xmlns="" xmlns:a16="http://schemas.microsoft.com/office/drawing/2014/main" id="{CCE257AB-CD41-4F1A-A67A-93C0394FC53D}"/>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sp>
        <p:nvSpPr>
          <p:cNvPr id="10" name="Text Placeholder 2">
            <a:extLst>
              <a:ext uri="{FF2B5EF4-FFF2-40B4-BE49-F238E27FC236}">
                <a16:creationId xmlns="" xmlns:a16="http://schemas.microsoft.com/office/drawing/2014/main" id="{D54C8A81-6375-46FD-8838-A0C8499F6B08}"/>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6C2E8D79-6ECA-46F9-93C9-F18DA839C1A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232670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D8FC405-1225-45C8-9BE0-861D751986ED}"/>
              </a:ext>
            </a:extLst>
          </p:cNvPr>
          <p:cNvSpPr/>
          <p:nvPr userDrawn="1"/>
        </p:nvSpPr>
        <p:spPr>
          <a:xfrm flipV="1">
            <a:off x="0" y="0"/>
            <a:ext cx="12192000" cy="6858000"/>
          </a:xfrm>
          <a:prstGeom prst="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endParaRPr lang="en-US"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7" name="Rectangle 6">
            <a:extLst>
              <a:ext uri="{FF2B5EF4-FFF2-40B4-BE49-F238E27FC236}">
                <a16:creationId xmlns="" xmlns:a16="http://schemas.microsoft.com/office/drawing/2014/main" id="{EDB5246F-A451-4AD0-B4D7-ACA87DED6891}"/>
              </a:ext>
            </a:extLst>
          </p:cNvPr>
          <p:cNvSpPr/>
          <p:nvPr userDrawn="1"/>
        </p:nvSpPr>
        <p:spPr>
          <a:xfrm>
            <a:off x="0" y="0"/>
            <a:ext cx="12192000" cy="2057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Footer Placeholder 4">
            <a:extLst>
              <a:ext uri="{FF2B5EF4-FFF2-40B4-BE49-F238E27FC236}">
                <a16:creationId xmlns="" xmlns:a16="http://schemas.microsoft.com/office/drawing/2014/main" id="{B417E819-8252-654C-A45D-739448E776F6}"/>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9" name="Picture 8">
            <a:extLst>
              <a:ext uri="{FF2B5EF4-FFF2-40B4-BE49-F238E27FC236}">
                <a16:creationId xmlns="" xmlns:a16="http://schemas.microsoft.com/office/drawing/2014/main" id="{3288B400-E06C-4E6C-BB2E-B17C30A14D01}"/>
              </a:ext>
            </a:extLst>
          </p:cNvPr>
          <p:cNvPicPr>
            <a:picLocks noChangeAspect="1"/>
          </p:cNvPicPr>
          <p:nvPr userDrawn="1"/>
        </p:nvPicPr>
        <p:blipFill>
          <a:blip r:embed="rId2"/>
          <a:stretch>
            <a:fillRect/>
          </a:stretch>
        </p:blipFill>
        <p:spPr>
          <a:xfrm>
            <a:off x="10403826" y="267695"/>
            <a:ext cx="1532046" cy="413136"/>
          </a:xfrm>
          <a:prstGeom prst="rect">
            <a:avLst/>
          </a:prstGeom>
        </p:spPr>
      </p:pic>
      <p:sp>
        <p:nvSpPr>
          <p:cNvPr id="10" name="Footer Placeholder 4">
            <a:extLst>
              <a:ext uri="{FF2B5EF4-FFF2-40B4-BE49-F238E27FC236}">
                <a16:creationId xmlns="" xmlns:a16="http://schemas.microsoft.com/office/drawing/2014/main" id="{F6668BD0-6A8C-48F7-BAAB-941066BBF432}"/>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sp>
        <p:nvSpPr>
          <p:cNvPr id="35" name="Slide Number Placeholder 1">
            <a:extLst>
              <a:ext uri="{FF2B5EF4-FFF2-40B4-BE49-F238E27FC236}">
                <a16:creationId xmlns="" xmlns:a16="http://schemas.microsoft.com/office/drawing/2014/main" id="{804A153E-2DC6-4531-AD4C-A7BD0CF934B6}"/>
              </a:ext>
            </a:extLst>
          </p:cNvPr>
          <p:cNvSpPr>
            <a:spLocks noGrp="1"/>
          </p:cNvSpPr>
          <p:nvPr>
            <p:ph type="sldNum" sz="quarter" idx="12"/>
          </p:nvPr>
        </p:nvSpPr>
        <p:spPr>
          <a:xfrm>
            <a:off x="0" y="1"/>
            <a:ext cx="0" cy="0"/>
          </a:xfrm>
        </p:spPr>
        <p:txBody>
          <a:bodyPr/>
          <a:lstStyle/>
          <a:p>
            <a:r>
              <a:rPr lang="en-US" dirty="0"/>
              <a:t>    </a:t>
            </a:r>
          </a:p>
        </p:txBody>
      </p:sp>
      <p:sp>
        <p:nvSpPr>
          <p:cNvPr id="47" name="Text Placeholder 38">
            <a:extLst>
              <a:ext uri="{FF2B5EF4-FFF2-40B4-BE49-F238E27FC236}">
                <a16:creationId xmlns="" xmlns:a16="http://schemas.microsoft.com/office/drawing/2014/main" id="{258D8C30-39D4-4967-BB31-A928E0E238F7}"/>
              </a:ext>
            </a:extLst>
          </p:cNvPr>
          <p:cNvSpPr>
            <a:spLocks noGrp="1"/>
          </p:cNvSpPr>
          <p:nvPr>
            <p:ph type="body" sz="quarter" idx="21"/>
          </p:nvPr>
        </p:nvSpPr>
        <p:spPr>
          <a:xfrm>
            <a:off x="575664" y="3826521"/>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4" name="Text Placeholder 38">
            <a:extLst>
              <a:ext uri="{FF2B5EF4-FFF2-40B4-BE49-F238E27FC236}">
                <a16:creationId xmlns="" xmlns:a16="http://schemas.microsoft.com/office/drawing/2014/main" id="{B303EC81-702D-4F10-9856-C1283A2770A1}"/>
              </a:ext>
            </a:extLst>
          </p:cNvPr>
          <p:cNvSpPr>
            <a:spLocks noGrp="1"/>
          </p:cNvSpPr>
          <p:nvPr>
            <p:ph type="body" sz="quarter" idx="13"/>
          </p:nvPr>
        </p:nvSpPr>
        <p:spPr>
          <a:xfrm>
            <a:off x="575665" y="1484346"/>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6" name="Text Placeholder 38">
            <a:extLst>
              <a:ext uri="{FF2B5EF4-FFF2-40B4-BE49-F238E27FC236}">
                <a16:creationId xmlns="" xmlns:a16="http://schemas.microsoft.com/office/drawing/2014/main" id="{22D30915-48B4-486C-8AEE-C37CCC252F4E}"/>
              </a:ext>
            </a:extLst>
          </p:cNvPr>
          <p:cNvSpPr>
            <a:spLocks noGrp="1"/>
          </p:cNvSpPr>
          <p:nvPr>
            <p:ph type="body" sz="quarter" idx="17"/>
          </p:nvPr>
        </p:nvSpPr>
        <p:spPr>
          <a:xfrm>
            <a:off x="575664" y="2057401"/>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32" name="Text Placeholder 38">
            <a:extLst>
              <a:ext uri="{FF2B5EF4-FFF2-40B4-BE49-F238E27FC236}">
                <a16:creationId xmlns="" xmlns:a16="http://schemas.microsoft.com/office/drawing/2014/main" id="{FD322667-633B-4C72-BB23-D9EE8D7D7B94}"/>
              </a:ext>
            </a:extLst>
          </p:cNvPr>
          <p:cNvSpPr>
            <a:spLocks noGrp="1"/>
          </p:cNvSpPr>
          <p:nvPr>
            <p:ph type="body" sz="quarter" idx="29"/>
          </p:nvPr>
        </p:nvSpPr>
        <p:spPr>
          <a:xfrm>
            <a:off x="3384973" y="1484346"/>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3" name="Text Placeholder 38">
            <a:extLst>
              <a:ext uri="{FF2B5EF4-FFF2-40B4-BE49-F238E27FC236}">
                <a16:creationId xmlns="" xmlns:a16="http://schemas.microsoft.com/office/drawing/2014/main" id="{AE92F803-C52C-48F4-BC4E-985DA0B7C906}"/>
              </a:ext>
            </a:extLst>
          </p:cNvPr>
          <p:cNvSpPr>
            <a:spLocks noGrp="1"/>
          </p:cNvSpPr>
          <p:nvPr>
            <p:ph type="body" sz="quarter" idx="30"/>
          </p:nvPr>
        </p:nvSpPr>
        <p:spPr>
          <a:xfrm>
            <a:off x="3384972" y="2057401"/>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38" name="Text Placeholder 38">
            <a:extLst>
              <a:ext uri="{FF2B5EF4-FFF2-40B4-BE49-F238E27FC236}">
                <a16:creationId xmlns="" xmlns:a16="http://schemas.microsoft.com/office/drawing/2014/main" id="{5EA30BC8-B76E-43B5-91A5-AA28E8AC5B67}"/>
              </a:ext>
            </a:extLst>
          </p:cNvPr>
          <p:cNvSpPr>
            <a:spLocks noGrp="1"/>
          </p:cNvSpPr>
          <p:nvPr>
            <p:ph type="body" sz="quarter" idx="31"/>
          </p:nvPr>
        </p:nvSpPr>
        <p:spPr>
          <a:xfrm>
            <a:off x="6194279" y="1475552"/>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9" name="Text Placeholder 38">
            <a:extLst>
              <a:ext uri="{FF2B5EF4-FFF2-40B4-BE49-F238E27FC236}">
                <a16:creationId xmlns="" xmlns:a16="http://schemas.microsoft.com/office/drawing/2014/main" id="{5CD3890E-5BCD-4F47-969A-BD3A92BFECD0}"/>
              </a:ext>
            </a:extLst>
          </p:cNvPr>
          <p:cNvSpPr>
            <a:spLocks noGrp="1"/>
          </p:cNvSpPr>
          <p:nvPr>
            <p:ph type="body" sz="quarter" idx="32"/>
          </p:nvPr>
        </p:nvSpPr>
        <p:spPr>
          <a:xfrm>
            <a:off x="6194278" y="2048607"/>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43" name="Text Placeholder 38">
            <a:extLst>
              <a:ext uri="{FF2B5EF4-FFF2-40B4-BE49-F238E27FC236}">
                <a16:creationId xmlns="" xmlns:a16="http://schemas.microsoft.com/office/drawing/2014/main" id="{EBD3A121-2C53-452C-9D40-EFC7382E420A}"/>
              </a:ext>
            </a:extLst>
          </p:cNvPr>
          <p:cNvSpPr>
            <a:spLocks noGrp="1"/>
          </p:cNvSpPr>
          <p:nvPr>
            <p:ph type="body" sz="quarter" idx="33"/>
          </p:nvPr>
        </p:nvSpPr>
        <p:spPr>
          <a:xfrm>
            <a:off x="9003587" y="1475552"/>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55" name="Text Placeholder 38">
            <a:extLst>
              <a:ext uri="{FF2B5EF4-FFF2-40B4-BE49-F238E27FC236}">
                <a16:creationId xmlns="" xmlns:a16="http://schemas.microsoft.com/office/drawing/2014/main" id="{2FD66E30-E208-43CF-9A46-97F0D2CE0FF8}"/>
              </a:ext>
            </a:extLst>
          </p:cNvPr>
          <p:cNvSpPr>
            <a:spLocks noGrp="1"/>
          </p:cNvSpPr>
          <p:nvPr>
            <p:ph type="body" sz="quarter" idx="34"/>
          </p:nvPr>
        </p:nvSpPr>
        <p:spPr>
          <a:xfrm>
            <a:off x="9003586" y="2048607"/>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56" name="Text Placeholder 38">
            <a:extLst>
              <a:ext uri="{FF2B5EF4-FFF2-40B4-BE49-F238E27FC236}">
                <a16:creationId xmlns="" xmlns:a16="http://schemas.microsoft.com/office/drawing/2014/main" id="{A55128DB-4BB7-45FF-91EC-974FBE530832}"/>
              </a:ext>
            </a:extLst>
          </p:cNvPr>
          <p:cNvSpPr>
            <a:spLocks noGrp="1"/>
          </p:cNvSpPr>
          <p:nvPr>
            <p:ph type="body" sz="quarter" idx="25"/>
          </p:nvPr>
        </p:nvSpPr>
        <p:spPr>
          <a:xfrm>
            <a:off x="575664" y="4453917"/>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57" name="Text Placeholder 38">
            <a:extLst>
              <a:ext uri="{FF2B5EF4-FFF2-40B4-BE49-F238E27FC236}">
                <a16:creationId xmlns="" xmlns:a16="http://schemas.microsoft.com/office/drawing/2014/main" id="{4D11B536-88AB-4C85-9FE2-C08368FDE3F9}"/>
              </a:ext>
            </a:extLst>
          </p:cNvPr>
          <p:cNvSpPr>
            <a:spLocks noGrp="1"/>
          </p:cNvSpPr>
          <p:nvPr>
            <p:ph type="body" sz="quarter" idx="35"/>
          </p:nvPr>
        </p:nvSpPr>
        <p:spPr>
          <a:xfrm>
            <a:off x="3382988" y="3843326"/>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58" name="Text Placeholder 38">
            <a:extLst>
              <a:ext uri="{FF2B5EF4-FFF2-40B4-BE49-F238E27FC236}">
                <a16:creationId xmlns="" xmlns:a16="http://schemas.microsoft.com/office/drawing/2014/main" id="{DA24C580-E2F6-4A62-9CB5-D2E9DE15CBC9}"/>
              </a:ext>
            </a:extLst>
          </p:cNvPr>
          <p:cNvSpPr>
            <a:spLocks noGrp="1"/>
          </p:cNvSpPr>
          <p:nvPr>
            <p:ph type="body" sz="quarter" idx="36"/>
          </p:nvPr>
        </p:nvSpPr>
        <p:spPr>
          <a:xfrm>
            <a:off x="3382988" y="4470722"/>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59" name="Text Placeholder 38">
            <a:extLst>
              <a:ext uri="{FF2B5EF4-FFF2-40B4-BE49-F238E27FC236}">
                <a16:creationId xmlns="" xmlns:a16="http://schemas.microsoft.com/office/drawing/2014/main" id="{09102456-D10E-491C-BD75-0FEC38DD5CF6}"/>
              </a:ext>
            </a:extLst>
          </p:cNvPr>
          <p:cNvSpPr>
            <a:spLocks noGrp="1"/>
          </p:cNvSpPr>
          <p:nvPr>
            <p:ph type="body" sz="quarter" idx="37"/>
          </p:nvPr>
        </p:nvSpPr>
        <p:spPr>
          <a:xfrm>
            <a:off x="6194278" y="3826521"/>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60" name="Text Placeholder 38">
            <a:extLst>
              <a:ext uri="{FF2B5EF4-FFF2-40B4-BE49-F238E27FC236}">
                <a16:creationId xmlns="" xmlns:a16="http://schemas.microsoft.com/office/drawing/2014/main" id="{EA828EC8-F735-4D99-A78C-28DA0D64524A}"/>
              </a:ext>
            </a:extLst>
          </p:cNvPr>
          <p:cNvSpPr>
            <a:spLocks noGrp="1"/>
          </p:cNvSpPr>
          <p:nvPr>
            <p:ph type="body" sz="quarter" idx="38"/>
          </p:nvPr>
        </p:nvSpPr>
        <p:spPr>
          <a:xfrm>
            <a:off x="6194278" y="4453917"/>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61" name="Text Placeholder 38">
            <a:extLst>
              <a:ext uri="{FF2B5EF4-FFF2-40B4-BE49-F238E27FC236}">
                <a16:creationId xmlns="" xmlns:a16="http://schemas.microsoft.com/office/drawing/2014/main" id="{F679DE47-DE2E-434E-BD03-657B2E2FAEE7}"/>
              </a:ext>
            </a:extLst>
          </p:cNvPr>
          <p:cNvSpPr>
            <a:spLocks noGrp="1"/>
          </p:cNvSpPr>
          <p:nvPr>
            <p:ph type="body" sz="quarter" idx="39"/>
          </p:nvPr>
        </p:nvSpPr>
        <p:spPr>
          <a:xfrm>
            <a:off x="9003586" y="3826521"/>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62" name="Text Placeholder 38">
            <a:extLst>
              <a:ext uri="{FF2B5EF4-FFF2-40B4-BE49-F238E27FC236}">
                <a16:creationId xmlns="" xmlns:a16="http://schemas.microsoft.com/office/drawing/2014/main" id="{DC663C57-599E-4E23-8A8E-32C6545A38F9}"/>
              </a:ext>
            </a:extLst>
          </p:cNvPr>
          <p:cNvSpPr>
            <a:spLocks noGrp="1"/>
          </p:cNvSpPr>
          <p:nvPr>
            <p:ph type="body" sz="quarter" idx="40"/>
          </p:nvPr>
        </p:nvSpPr>
        <p:spPr>
          <a:xfrm>
            <a:off x="9003586" y="4453917"/>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2" name="Title 1">
            <a:extLst>
              <a:ext uri="{FF2B5EF4-FFF2-40B4-BE49-F238E27FC236}">
                <a16:creationId xmlns="" xmlns:a16="http://schemas.microsoft.com/office/drawing/2014/main" id="{2F0EA9BF-84F2-4552-8C6E-D68D521F68D3}"/>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026184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sp>
        <p:nvSpPr>
          <p:cNvPr id="4" name="Footer Placeholder 4">
            <a:extLst>
              <a:ext uri="{FF2B5EF4-FFF2-40B4-BE49-F238E27FC236}">
                <a16:creationId xmlns="" xmlns:a16="http://schemas.microsoft.com/office/drawing/2014/main" id="{C9E8EF52-F1F4-44C6-B2AD-573B7BFC6E08}"/>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8" name="Picture 7" descr="A picture containing blue, light, star, night&#10;&#10;Description automatically generated">
            <a:extLst>
              <a:ext uri="{FF2B5EF4-FFF2-40B4-BE49-F238E27FC236}">
                <a16:creationId xmlns="" xmlns:a16="http://schemas.microsoft.com/office/drawing/2014/main" id="{C3DAEAC9-F035-4B35-BFAD-D83696D3FCFE}"/>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 xmlns:a16="http://schemas.microsoft.com/office/drawing/2014/main" id="{19989873-7BC0-4DA5-B854-73ED26EFC723}"/>
              </a:ext>
            </a:extLst>
          </p:cNvPr>
          <p:cNvSpPr/>
          <p:nvPr userDrawn="1"/>
        </p:nvSpPr>
        <p:spPr>
          <a:xfrm flipH="1">
            <a:off x="-23" y="0"/>
            <a:ext cx="12192022" cy="4054187"/>
          </a:xfrm>
          <a:prstGeom prst="rect">
            <a:avLst/>
          </a:prstGeom>
          <a:solidFill>
            <a:srgbClr val="00307D">
              <a:alpha val="75000"/>
            </a:srgb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D29B4299-458F-4CE3-A290-14AE348840A3}"/>
              </a:ext>
            </a:extLst>
          </p:cNvPr>
          <p:cNvSpPr/>
          <p:nvPr userDrawn="1"/>
        </p:nvSpPr>
        <p:spPr>
          <a:xfrm>
            <a:off x="-72" y="4045488"/>
            <a:ext cx="12192072" cy="2812512"/>
          </a:xfrm>
          <a:prstGeom prst="rect">
            <a:avLst/>
          </a:prstGeom>
          <a:solidFill>
            <a:schemeClr val="bg1">
              <a:alpha val="75000"/>
            </a:scheme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Footer Placeholder 4">
            <a:extLst>
              <a:ext uri="{FF2B5EF4-FFF2-40B4-BE49-F238E27FC236}">
                <a16:creationId xmlns="" xmlns:a16="http://schemas.microsoft.com/office/drawing/2014/main" id="{F35264F8-8A45-453A-946E-4639F1B8C5CA}"/>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57" name="Picture 56">
            <a:extLst>
              <a:ext uri="{FF2B5EF4-FFF2-40B4-BE49-F238E27FC236}">
                <a16:creationId xmlns="" xmlns:a16="http://schemas.microsoft.com/office/drawing/2014/main" id="{B5872B90-61BF-4AE8-A061-1595D61DD829}"/>
              </a:ext>
            </a:extLst>
          </p:cNvPr>
          <p:cNvPicPr>
            <a:picLocks noChangeAspect="1"/>
          </p:cNvPicPr>
          <p:nvPr userDrawn="1"/>
        </p:nvPicPr>
        <p:blipFill>
          <a:blip r:embed="rId4"/>
          <a:stretch>
            <a:fillRect/>
          </a:stretch>
        </p:blipFill>
        <p:spPr>
          <a:xfrm>
            <a:off x="10403826" y="267695"/>
            <a:ext cx="1532046" cy="413136"/>
          </a:xfrm>
          <a:prstGeom prst="rect">
            <a:avLst/>
          </a:prstGeom>
        </p:spPr>
      </p:pic>
      <p:sp>
        <p:nvSpPr>
          <p:cNvPr id="65" name="Text Placeholder 64">
            <a:extLst>
              <a:ext uri="{FF2B5EF4-FFF2-40B4-BE49-F238E27FC236}">
                <a16:creationId xmlns="" xmlns:a16="http://schemas.microsoft.com/office/drawing/2014/main" id="{30B29595-F839-48A1-9548-1D2C3B5C601E}"/>
              </a:ext>
            </a:extLst>
          </p:cNvPr>
          <p:cNvSpPr>
            <a:spLocks noGrp="1"/>
          </p:cNvSpPr>
          <p:nvPr>
            <p:ph type="body" sz="quarter" idx="14"/>
          </p:nvPr>
        </p:nvSpPr>
        <p:spPr>
          <a:xfrm>
            <a:off x="306388" y="4044248"/>
            <a:ext cx="2743200" cy="2066092"/>
          </a:xfrm>
          <a:prstGeom prst="rect">
            <a:avLst/>
          </a:prstGeom>
          <a:solidFill>
            <a:srgbClr val="F2F2F2"/>
          </a:solidFill>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66" name="Text Placeholder 64">
            <a:extLst>
              <a:ext uri="{FF2B5EF4-FFF2-40B4-BE49-F238E27FC236}">
                <a16:creationId xmlns="" xmlns:a16="http://schemas.microsoft.com/office/drawing/2014/main" id="{3D523D09-7256-4CA4-894E-A35FF2A25A4A}"/>
              </a:ext>
            </a:extLst>
          </p:cNvPr>
          <p:cNvSpPr>
            <a:spLocks noGrp="1"/>
          </p:cNvSpPr>
          <p:nvPr>
            <p:ph type="body" sz="quarter" idx="15"/>
          </p:nvPr>
        </p:nvSpPr>
        <p:spPr>
          <a:xfrm>
            <a:off x="3252762" y="4044247"/>
            <a:ext cx="2760491" cy="2066092"/>
          </a:xfrm>
          <a:prstGeom prst="rect">
            <a:avLst/>
          </a:prstGeom>
          <a:solidFill>
            <a:srgbClr val="F2F2F2"/>
          </a:solidFill>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67" name="Text Placeholder 64">
            <a:extLst>
              <a:ext uri="{FF2B5EF4-FFF2-40B4-BE49-F238E27FC236}">
                <a16:creationId xmlns="" xmlns:a16="http://schemas.microsoft.com/office/drawing/2014/main" id="{A32FC0B3-C05D-453A-8368-277948A55E4E}"/>
              </a:ext>
            </a:extLst>
          </p:cNvPr>
          <p:cNvSpPr>
            <a:spLocks noGrp="1"/>
          </p:cNvSpPr>
          <p:nvPr>
            <p:ph type="body" sz="quarter" idx="16"/>
          </p:nvPr>
        </p:nvSpPr>
        <p:spPr>
          <a:xfrm>
            <a:off x="6206514" y="4054187"/>
            <a:ext cx="2760490" cy="2056152"/>
          </a:xfrm>
          <a:prstGeom prst="rect">
            <a:avLst/>
          </a:prstGeom>
          <a:solidFill>
            <a:srgbClr val="F2F2F2"/>
          </a:solidFill>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68" name="Text Placeholder 64">
            <a:extLst>
              <a:ext uri="{FF2B5EF4-FFF2-40B4-BE49-F238E27FC236}">
                <a16:creationId xmlns="" xmlns:a16="http://schemas.microsoft.com/office/drawing/2014/main" id="{A1268336-3A1C-4267-8128-2C40BD3599EF}"/>
              </a:ext>
            </a:extLst>
          </p:cNvPr>
          <p:cNvSpPr>
            <a:spLocks noGrp="1"/>
          </p:cNvSpPr>
          <p:nvPr>
            <p:ph type="body" sz="quarter" idx="17"/>
          </p:nvPr>
        </p:nvSpPr>
        <p:spPr>
          <a:xfrm>
            <a:off x="9133060" y="4054187"/>
            <a:ext cx="2752552" cy="2056152"/>
          </a:xfrm>
          <a:prstGeom prst="rect">
            <a:avLst/>
          </a:prstGeom>
          <a:solidFill>
            <a:srgbClr val="F2F2F2"/>
          </a:solidFill>
          <a:ln>
            <a:noFill/>
          </a:ln>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49" name="Text Placeholder 59">
            <a:extLst>
              <a:ext uri="{FF2B5EF4-FFF2-40B4-BE49-F238E27FC236}">
                <a16:creationId xmlns="" xmlns:a16="http://schemas.microsoft.com/office/drawing/2014/main" id="{B98ECD8D-F420-4D15-96D6-1A44ED5A3106}"/>
              </a:ext>
            </a:extLst>
          </p:cNvPr>
          <p:cNvSpPr>
            <a:spLocks noGrp="1"/>
          </p:cNvSpPr>
          <p:nvPr>
            <p:ph type="body" sz="quarter" idx="10"/>
          </p:nvPr>
        </p:nvSpPr>
        <p:spPr>
          <a:xfrm>
            <a:off x="306388" y="3274460"/>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58" name="Text Placeholder 59">
            <a:extLst>
              <a:ext uri="{FF2B5EF4-FFF2-40B4-BE49-F238E27FC236}">
                <a16:creationId xmlns="" xmlns:a16="http://schemas.microsoft.com/office/drawing/2014/main" id="{FC4DA0AE-99EF-46A7-B28D-474653B3E0D2}"/>
              </a:ext>
            </a:extLst>
          </p:cNvPr>
          <p:cNvSpPr>
            <a:spLocks noGrp="1"/>
          </p:cNvSpPr>
          <p:nvPr>
            <p:ph type="body" sz="quarter" idx="18"/>
          </p:nvPr>
        </p:nvSpPr>
        <p:spPr>
          <a:xfrm>
            <a:off x="3242287" y="3274460"/>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64" name="Text Placeholder 59">
            <a:extLst>
              <a:ext uri="{FF2B5EF4-FFF2-40B4-BE49-F238E27FC236}">
                <a16:creationId xmlns="" xmlns:a16="http://schemas.microsoft.com/office/drawing/2014/main" id="{FD208344-44C7-4092-BC95-D592E00A7308}"/>
              </a:ext>
            </a:extLst>
          </p:cNvPr>
          <p:cNvSpPr>
            <a:spLocks noGrp="1"/>
          </p:cNvSpPr>
          <p:nvPr>
            <p:ph type="body" sz="quarter" idx="19"/>
          </p:nvPr>
        </p:nvSpPr>
        <p:spPr>
          <a:xfrm>
            <a:off x="9142412" y="3272593"/>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69" name="Text Placeholder 59">
            <a:extLst>
              <a:ext uri="{FF2B5EF4-FFF2-40B4-BE49-F238E27FC236}">
                <a16:creationId xmlns="" xmlns:a16="http://schemas.microsoft.com/office/drawing/2014/main" id="{B7F8090D-ED5A-44E8-88BE-D5B1F56C5064}"/>
              </a:ext>
            </a:extLst>
          </p:cNvPr>
          <p:cNvSpPr>
            <a:spLocks noGrp="1"/>
          </p:cNvSpPr>
          <p:nvPr>
            <p:ph type="body" sz="quarter" idx="20"/>
          </p:nvPr>
        </p:nvSpPr>
        <p:spPr>
          <a:xfrm>
            <a:off x="6206514" y="3272593"/>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70" name="Рисунок 4">
            <a:extLst>
              <a:ext uri="{FF2B5EF4-FFF2-40B4-BE49-F238E27FC236}">
                <a16:creationId xmlns="" xmlns:a16="http://schemas.microsoft.com/office/drawing/2014/main" id="{C2F83E95-2FAA-4B83-80F4-E609A13F617F}"/>
              </a:ext>
            </a:extLst>
          </p:cNvPr>
          <p:cNvSpPr>
            <a:spLocks noGrp="1"/>
          </p:cNvSpPr>
          <p:nvPr>
            <p:ph type="pic" sz="quarter" idx="28"/>
          </p:nvPr>
        </p:nvSpPr>
        <p:spPr>
          <a:xfrm>
            <a:off x="1001332" y="1513887"/>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71" name="Рисунок 4">
            <a:extLst>
              <a:ext uri="{FF2B5EF4-FFF2-40B4-BE49-F238E27FC236}">
                <a16:creationId xmlns="" xmlns:a16="http://schemas.microsoft.com/office/drawing/2014/main" id="{4E9659B8-247C-4BA3-843C-4A58D3485F00}"/>
              </a:ext>
            </a:extLst>
          </p:cNvPr>
          <p:cNvSpPr>
            <a:spLocks noGrp="1"/>
          </p:cNvSpPr>
          <p:nvPr>
            <p:ph type="pic" sz="quarter" idx="29"/>
          </p:nvPr>
        </p:nvSpPr>
        <p:spPr>
          <a:xfrm>
            <a:off x="3937231" y="1514042"/>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72" name="Рисунок 4">
            <a:extLst>
              <a:ext uri="{FF2B5EF4-FFF2-40B4-BE49-F238E27FC236}">
                <a16:creationId xmlns="" xmlns:a16="http://schemas.microsoft.com/office/drawing/2014/main" id="{5F4E1ED4-9DC5-4022-A55F-B201C947E17D}"/>
              </a:ext>
            </a:extLst>
          </p:cNvPr>
          <p:cNvSpPr>
            <a:spLocks noGrp="1"/>
          </p:cNvSpPr>
          <p:nvPr>
            <p:ph type="pic" sz="quarter" idx="30"/>
          </p:nvPr>
        </p:nvSpPr>
        <p:spPr>
          <a:xfrm>
            <a:off x="6910103" y="1513887"/>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73" name="Рисунок 4">
            <a:extLst>
              <a:ext uri="{FF2B5EF4-FFF2-40B4-BE49-F238E27FC236}">
                <a16:creationId xmlns="" xmlns:a16="http://schemas.microsoft.com/office/drawing/2014/main" id="{6D7B6C4D-4E82-4CCB-B82B-2BD79FCDD30C}"/>
              </a:ext>
            </a:extLst>
          </p:cNvPr>
          <p:cNvSpPr>
            <a:spLocks noGrp="1"/>
          </p:cNvSpPr>
          <p:nvPr>
            <p:ph type="pic" sz="quarter" idx="31"/>
          </p:nvPr>
        </p:nvSpPr>
        <p:spPr>
          <a:xfrm>
            <a:off x="9832680" y="1513887"/>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 name="Title 1">
            <a:extLst>
              <a:ext uri="{FF2B5EF4-FFF2-40B4-BE49-F238E27FC236}">
                <a16:creationId xmlns="" xmlns:a16="http://schemas.microsoft.com/office/drawing/2014/main" id="{023C2252-56D1-401B-A507-DD11CD84B9E0}"/>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46124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3">
    <p:spTree>
      <p:nvGrpSpPr>
        <p:cNvPr id="1" name=""/>
        <p:cNvGrpSpPr/>
        <p:nvPr/>
      </p:nvGrpSpPr>
      <p:grpSpPr>
        <a:xfrm>
          <a:off x="0" y="0"/>
          <a:ext cx="0" cy="0"/>
          <a:chOff x="0" y="0"/>
          <a:chExt cx="0" cy="0"/>
        </a:xfrm>
      </p:grpSpPr>
      <p:pic>
        <p:nvPicPr>
          <p:cNvPr id="4" name="Picture 3" descr="A picture containing snow, light, looking, dark&#10;&#10;Description automatically generated">
            <a:extLst>
              <a:ext uri="{FF2B5EF4-FFF2-40B4-BE49-F238E27FC236}">
                <a16:creationId xmlns="" xmlns:a16="http://schemas.microsoft.com/office/drawing/2014/main" id="{86D50025-3887-4084-978B-093CD01E30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7400" y="0"/>
            <a:ext cx="6324600" cy="6858000"/>
          </a:xfrm>
          <a:prstGeom prst="rect">
            <a:avLst/>
          </a:prstGeom>
        </p:spPr>
      </p:pic>
      <p:sp>
        <p:nvSpPr>
          <p:cNvPr id="5" name="Rectangle 4">
            <a:extLst>
              <a:ext uri="{FF2B5EF4-FFF2-40B4-BE49-F238E27FC236}">
                <a16:creationId xmlns="" xmlns:a16="http://schemas.microsoft.com/office/drawing/2014/main" id="{83066F2F-52E7-4EFC-A180-DCD274565875}"/>
              </a:ext>
            </a:extLst>
          </p:cNvPr>
          <p:cNvSpPr/>
          <p:nvPr userDrawn="1"/>
        </p:nvSpPr>
        <p:spPr>
          <a:xfrm flipV="1">
            <a:off x="5867400" y="4"/>
            <a:ext cx="6324600" cy="6857996"/>
          </a:xfrm>
          <a:prstGeom prst="rect">
            <a:avLst/>
          </a:prstGeom>
          <a:solidFill>
            <a:schemeClr val="tx1">
              <a:alpha val="22000"/>
            </a:scheme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descr="A picture containing indoor, table, woman, cake&#10;&#10;Description automatically generated">
            <a:extLst>
              <a:ext uri="{FF2B5EF4-FFF2-40B4-BE49-F238E27FC236}">
                <a16:creationId xmlns="" xmlns:a16="http://schemas.microsoft.com/office/drawing/2014/main" id="{548EC2E6-45D1-410E-84C9-40F1B82E06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867400" cy="6849754"/>
          </a:xfrm>
          <a:prstGeom prst="rect">
            <a:avLst/>
          </a:prstGeom>
        </p:spPr>
      </p:pic>
      <p:sp>
        <p:nvSpPr>
          <p:cNvPr id="7" name="Rectangle 6">
            <a:extLst>
              <a:ext uri="{FF2B5EF4-FFF2-40B4-BE49-F238E27FC236}">
                <a16:creationId xmlns="" xmlns:a16="http://schemas.microsoft.com/office/drawing/2014/main" id="{192329D9-FC59-40AB-A99E-545F07671AA5}"/>
              </a:ext>
            </a:extLst>
          </p:cNvPr>
          <p:cNvSpPr/>
          <p:nvPr userDrawn="1"/>
        </p:nvSpPr>
        <p:spPr>
          <a:xfrm>
            <a:off x="-1" y="0"/>
            <a:ext cx="5867401" cy="6858000"/>
          </a:xfrm>
          <a:prstGeom prst="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endParaRPr lang="en-ID"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21" name="Footer Placeholder 4">
            <a:extLst>
              <a:ext uri="{FF2B5EF4-FFF2-40B4-BE49-F238E27FC236}">
                <a16:creationId xmlns="" xmlns:a16="http://schemas.microsoft.com/office/drawing/2014/main" id="{16CE370B-1FA2-45ED-81BD-D37CB4412455}"/>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pic>
        <p:nvPicPr>
          <p:cNvPr id="22" name="Picture 21">
            <a:extLst>
              <a:ext uri="{FF2B5EF4-FFF2-40B4-BE49-F238E27FC236}">
                <a16:creationId xmlns="" xmlns:a16="http://schemas.microsoft.com/office/drawing/2014/main" id="{7F795FC5-9ACA-4FCD-86DE-546E9F8C6BCD}"/>
              </a:ext>
            </a:extLst>
          </p:cNvPr>
          <p:cNvPicPr>
            <a:picLocks noChangeAspect="1"/>
          </p:cNvPicPr>
          <p:nvPr userDrawn="1"/>
        </p:nvPicPr>
        <p:blipFill>
          <a:blip r:embed="rId4"/>
          <a:stretch>
            <a:fillRect/>
          </a:stretch>
        </p:blipFill>
        <p:spPr>
          <a:xfrm>
            <a:off x="10403826" y="267695"/>
            <a:ext cx="1532046" cy="413136"/>
          </a:xfrm>
          <a:prstGeom prst="rect">
            <a:avLst/>
          </a:prstGeom>
        </p:spPr>
      </p:pic>
      <p:sp>
        <p:nvSpPr>
          <p:cNvPr id="29" name="Content Placeholder 42">
            <a:extLst>
              <a:ext uri="{FF2B5EF4-FFF2-40B4-BE49-F238E27FC236}">
                <a16:creationId xmlns="" xmlns:a16="http://schemas.microsoft.com/office/drawing/2014/main" id="{A86D4AF8-55D1-472C-8427-84117F1F60B5}"/>
              </a:ext>
            </a:extLst>
          </p:cNvPr>
          <p:cNvSpPr>
            <a:spLocks noGrp="1"/>
          </p:cNvSpPr>
          <p:nvPr>
            <p:ph sz="quarter" idx="19"/>
          </p:nvPr>
        </p:nvSpPr>
        <p:spPr>
          <a:xfrm>
            <a:off x="5867398" y="1113341"/>
            <a:ext cx="5829300" cy="920736"/>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30" name="Content Placeholder 42">
            <a:extLst>
              <a:ext uri="{FF2B5EF4-FFF2-40B4-BE49-F238E27FC236}">
                <a16:creationId xmlns="" xmlns:a16="http://schemas.microsoft.com/office/drawing/2014/main" id="{BCF978DC-F732-4166-8254-BE117735A136}"/>
              </a:ext>
            </a:extLst>
          </p:cNvPr>
          <p:cNvSpPr>
            <a:spLocks noGrp="1"/>
          </p:cNvSpPr>
          <p:nvPr>
            <p:ph sz="quarter" idx="20"/>
          </p:nvPr>
        </p:nvSpPr>
        <p:spPr>
          <a:xfrm>
            <a:off x="5867398" y="2120799"/>
            <a:ext cx="5829300" cy="923544"/>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34" name="Text Placeholder 53">
            <a:extLst>
              <a:ext uri="{FF2B5EF4-FFF2-40B4-BE49-F238E27FC236}">
                <a16:creationId xmlns="" xmlns:a16="http://schemas.microsoft.com/office/drawing/2014/main" id="{8295F8F7-F73D-46E5-900C-435DCCAD5680}"/>
              </a:ext>
            </a:extLst>
          </p:cNvPr>
          <p:cNvSpPr>
            <a:spLocks noGrp="1"/>
          </p:cNvSpPr>
          <p:nvPr>
            <p:ph type="body" sz="quarter" idx="14"/>
          </p:nvPr>
        </p:nvSpPr>
        <p:spPr>
          <a:xfrm>
            <a:off x="3496029" y="1115684"/>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5" name="Text Placeholder 53">
            <a:extLst>
              <a:ext uri="{FF2B5EF4-FFF2-40B4-BE49-F238E27FC236}">
                <a16:creationId xmlns="" xmlns:a16="http://schemas.microsoft.com/office/drawing/2014/main" id="{2CC8283B-137E-4978-B85B-6FB2A9FF7937}"/>
              </a:ext>
            </a:extLst>
          </p:cNvPr>
          <p:cNvSpPr>
            <a:spLocks noGrp="1"/>
          </p:cNvSpPr>
          <p:nvPr>
            <p:ph type="body" sz="quarter" idx="24"/>
          </p:nvPr>
        </p:nvSpPr>
        <p:spPr>
          <a:xfrm>
            <a:off x="3496029" y="2125766"/>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6" name="Text Placeholder 53">
            <a:extLst>
              <a:ext uri="{FF2B5EF4-FFF2-40B4-BE49-F238E27FC236}">
                <a16:creationId xmlns="" xmlns:a16="http://schemas.microsoft.com/office/drawing/2014/main" id="{11EE9C2C-344D-4784-A961-28674391837C}"/>
              </a:ext>
            </a:extLst>
          </p:cNvPr>
          <p:cNvSpPr>
            <a:spLocks noGrp="1"/>
          </p:cNvSpPr>
          <p:nvPr>
            <p:ph type="body" sz="quarter" idx="25"/>
          </p:nvPr>
        </p:nvSpPr>
        <p:spPr>
          <a:xfrm>
            <a:off x="3496028" y="3154860"/>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7" name="Text Placeholder 53">
            <a:extLst>
              <a:ext uri="{FF2B5EF4-FFF2-40B4-BE49-F238E27FC236}">
                <a16:creationId xmlns="" xmlns:a16="http://schemas.microsoft.com/office/drawing/2014/main" id="{4692B7E5-0846-429B-B64D-390558780713}"/>
              </a:ext>
            </a:extLst>
          </p:cNvPr>
          <p:cNvSpPr>
            <a:spLocks noGrp="1"/>
          </p:cNvSpPr>
          <p:nvPr>
            <p:ph type="body" sz="quarter" idx="26"/>
          </p:nvPr>
        </p:nvSpPr>
        <p:spPr>
          <a:xfrm>
            <a:off x="3496028" y="4164942"/>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8" name="Text Placeholder 53">
            <a:extLst>
              <a:ext uri="{FF2B5EF4-FFF2-40B4-BE49-F238E27FC236}">
                <a16:creationId xmlns="" xmlns:a16="http://schemas.microsoft.com/office/drawing/2014/main" id="{629F2C47-DDB3-4443-B5F6-8D5156839298}"/>
              </a:ext>
            </a:extLst>
          </p:cNvPr>
          <p:cNvSpPr>
            <a:spLocks noGrp="1"/>
          </p:cNvSpPr>
          <p:nvPr>
            <p:ph type="body" sz="quarter" idx="27"/>
          </p:nvPr>
        </p:nvSpPr>
        <p:spPr>
          <a:xfrm>
            <a:off x="3496027" y="5186812"/>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27" name="Рисунок 4">
            <a:extLst>
              <a:ext uri="{FF2B5EF4-FFF2-40B4-BE49-F238E27FC236}">
                <a16:creationId xmlns="" xmlns:a16="http://schemas.microsoft.com/office/drawing/2014/main" id="{1E80A744-31F2-4F16-BB29-4D748D77DDE1}"/>
              </a:ext>
            </a:extLst>
          </p:cNvPr>
          <p:cNvSpPr>
            <a:spLocks noGrp="1"/>
          </p:cNvSpPr>
          <p:nvPr>
            <p:ph type="pic" sz="quarter" idx="28"/>
          </p:nvPr>
        </p:nvSpPr>
        <p:spPr>
          <a:xfrm>
            <a:off x="495300" y="1449110"/>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8" name="Content Placeholder 42">
            <a:extLst>
              <a:ext uri="{FF2B5EF4-FFF2-40B4-BE49-F238E27FC236}">
                <a16:creationId xmlns="" xmlns:a16="http://schemas.microsoft.com/office/drawing/2014/main" id="{6C6446E0-E487-4D24-84DC-BDE0B7BD09AF}"/>
              </a:ext>
            </a:extLst>
          </p:cNvPr>
          <p:cNvSpPr>
            <a:spLocks noGrp="1"/>
          </p:cNvSpPr>
          <p:nvPr>
            <p:ph sz="quarter" idx="29"/>
          </p:nvPr>
        </p:nvSpPr>
        <p:spPr>
          <a:xfrm>
            <a:off x="5879976" y="3154860"/>
            <a:ext cx="5829300" cy="920736"/>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39" name="Content Placeholder 42">
            <a:extLst>
              <a:ext uri="{FF2B5EF4-FFF2-40B4-BE49-F238E27FC236}">
                <a16:creationId xmlns="" xmlns:a16="http://schemas.microsoft.com/office/drawing/2014/main" id="{32BA5268-79F5-4428-BBB4-2E95D8BEEB3E}"/>
              </a:ext>
            </a:extLst>
          </p:cNvPr>
          <p:cNvSpPr>
            <a:spLocks noGrp="1"/>
          </p:cNvSpPr>
          <p:nvPr>
            <p:ph sz="quarter" idx="30"/>
          </p:nvPr>
        </p:nvSpPr>
        <p:spPr>
          <a:xfrm>
            <a:off x="5879976" y="4164942"/>
            <a:ext cx="5829300" cy="923544"/>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40" name="Content Placeholder 42">
            <a:extLst>
              <a:ext uri="{FF2B5EF4-FFF2-40B4-BE49-F238E27FC236}">
                <a16:creationId xmlns="" xmlns:a16="http://schemas.microsoft.com/office/drawing/2014/main" id="{C48BB907-D80D-4ACB-8C00-BB6B0688EB84}"/>
              </a:ext>
            </a:extLst>
          </p:cNvPr>
          <p:cNvSpPr>
            <a:spLocks noGrp="1"/>
          </p:cNvSpPr>
          <p:nvPr>
            <p:ph sz="quarter" idx="31"/>
          </p:nvPr>
        </p:nvSpPr>
        <p:spPr>
          <a:xfrm>
            <a:off x="5879976" y="5186812"/>
            <a:ext cx="5829300" cy="923544"/>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2" name="Title 1">
            <a:extLst>
              <a:ext uri="{FF2B5EF4-FFF2-40B4-BE49-F238E27FC236}">
                <a16:creationId xmlns="" xmlns:a16="http://schemas.microsoft.com/office/drawing/2014/main" id="{3BDC798D-0F54-4D86-AB60-869787D20683}"/>
              </a:ext>
            </a:extLst>
          </p:cNvPr>
          <p:cNvSpPr>
            <a:spLocks noGrp="1"/>
          </p:cNvSpPr>
          <p:nvPr>
            <p:ph type="title"/>
          </p:nvPr>
        </p:nvSpPr>
        <p:spPr>
          <a:xfrm>
            <a:off x="493907" y="3268684"/>
            <a:ext cx="2649765" cy="2968628"/>
          </a:xfrm>
        </p:spPr>
        <p:txBody>
          <a:bodyPr anchor="t">
            <a:normAutofit/>
          </a:bodyPr>
          <a:lstStyle>
            <a:lvl1pPr algn="l">
              <a:defRPr sz="2800" b="1">
                <a:solidFill>
                  <a:schemeClr val="bg1"/>
                </a:solidFill>
              </a:defRPr>
            </a:lvl1pPr>
          </a:lstStyle>
          <a:p>
            <a:endParaRPr lang="en-US" dirty="0"/>
          </a:p>
        </p:txBody>
      </p:sp>
    </p:spTree>
    <p:extLst>
      <p:ext uri="{BB962C8B-B14F-4D97-AF65-F5344CB8AC3E}">
        <p14:creationId xmlns:p14="http://schemas.microsoft.com/office/powerpoint/2010/main" val="280808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3949A2F-7286-44CE-892D-7DDE9EDE49A5}"/>
              </a:ext>
            </a:extLst>
          </p:cNvPr>
          <p:cNvSpPr/>
          <p:nvPr userDrawn="1"/>
        </p:nvSpPr>
        <p:spPr>
          <a:xfrm flipV="1">
            <a:off x="0" y="2"/>
            <a:ext cx="12192000" cy="6857996"/>
          </a:xfrm>
          <a:prstGeom prst="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endParaRPr lang="en-US"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4" name="Footer Placeholder 4">
            <a:extLst>
              <a:ext uri="{FF2B5EF4-FFF2-40B4-BE49-F238E27FC236}">
                <a16:creationId xmlns="" xmlns:a16="http://schemas.microsoft.com/office/drawing/2014/main" id="{1989A6E2-ECB4-40BA-98CA-0CC9B7FC8896}"/>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6" name="Picture 5" descr="A picture containing holding, man&#10;&#10;Description automatically generated">
            <a:extLst>
              <a:ext uri="{FF2B5EF4-FFF2-40B4-BE49-F238E27FC236}">
                <a16:creationId xmlns="" xmlns:a16="http://schemas.microsoft.com/office/drawing/2014/main" id="{51E132B0-6CCD-4FDC-B762-AEA8490C0AC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629276" y="2420659"/>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7" name="Picture 6">
            <a:extLst>
              <a:ext uri="{FF2B5EF4-FFF2-40B4-BE49-F238E27FC236}">
                <a16:creationId xmlns="" xmlns:a16="http://schemas.microsoft.com/office/drawing/2014/main" id="{120A61EE-78ED-4210-88F7-63C161BB554F}"/>
              </a:ext>
            </a:extLst>
          </p:cNvPr>
          <p:cNvPicPr>
            <a:picLocks noChangeAspect="1"/>
          </p:cNvPicPr>
          <p:nvPr userDrawn="1"/>
        </p:nvPicPr>
        <p:blipFill>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629276" y="4975968"/>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8" name="Picture 7" descr="A picture containing person, indoor, table, sitting&#10;&#10;Description automatically generated">
            <a:extLst>
              <a:ext uri="{FF2B5EF4-FFF2-40B4-BE49-F238E27FC236}">
                <a16:creationId xmlns="" xmlns:a16="http://schemas.microsoft.com/office/drawing/2014/main" id="{86F9C01C-6D7F-4CE9-8502-17172210D773}"/>
              </a:ext>
            </a:extLst>
          </p:cNvPr>
          <p:cNvPicPr>
            <a:picLocks noChangeAspect="1"/>
          </p:cNvPicPr>
          <p:nvPr userDrawn="1"/>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629276" y="3698314"/>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9" name="Picture 8" descr="A picture containing indoor, person, man, holding&#10;&#10;Description automatically generated">
            <a:extLst>
              <a:ext uri="{FF2B5EF4-FFF2-40B4-BE49-F238E27FC236}">
                <a16:creationId xmlns="" xmlns:a16="http://schemas.microsoft.com/office/drawing/2014/main" id="{81E029F5-E605-4A92-9774-2DB290B7BB1E}"/>
              </a:ext>
            </a:extLst>
          </p:cNvPr>
          <p:cNvPicPr>
            <a:picLocks noChangeAspect="1"/>
          </p:cNvPicPr>
          <p:nvPr userDrawn="1"/>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5629276" y="1143001"/>
            <a:ext cx="5915025" cy="1120025"/>
          </a:xfrm>
          <a:custGeom>
            <a:avLst/>
            <a:gdLst>
              <a:gd name="connsiteX0" fmla="*/ 0 w 5915025"/>
              <a:gd name="connsiteY0" fmla="*/ 0 h 1120025"/>
              <a:gd name="connsiteX1" fmla="*/ 5915025 w 5915025"/>
              <a:gd name="connsiteY1" fmla="*/ 0 h 1120025"/>
              <a:gd name="connsiteX2" fmla="*/ 5915025 w 5915025"/>
              <a:gd name="connsiteY2" fmla="*/ 1120025 h 1120025"/>
              <a:gd name="connsiteX3" fmla="*/ 0 w 5915025"/>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5" h="1120025">
                <a:moveTo>
                  <a:pt x="0" y="0"/>
                </a:moveTo>
                <a:lnTo>
                  <a:pt x="5915025" y="0"/>
                </a:lnTo>
                <a:lnTo>
                  <a:pt x="5915025" y="1120025"/>
                </a:lnTo>
                <a:lnTo>
                  <a:pt x="0" y="1120025"/>
                </a:lnTo>
                <a:close/>
              </a:path>
            </a:pathLst>
          </a:custGeom>
        </p:spPr>
      </p:pic>
      <p:sp>
        <p:nvSpPr>
          <p:cNvPr id="10" name="Rectangle 9">
            <a:extLst>
              <a:ext uri="{FF2B5EF4-FFF2-40B4-BE49-F238E27FC236}">
                <a16:creationId xmlns="" xmlns:a16="http://schemas.microsoft.com/office/drawing/2014/main" id="{28EFAB05-624A-4B57-BCF4-AB9B1094CEDA}"/>
              </a:ext>
            </a:extLst>
          </p:cNvPr>
          <p:cNvSpPr/>
          <p:nvPr userDrawn="1"/>
        </p:nvSpPr>
        <p:spPr>
          <a:xfrm>
            <a:off x="0" y="0"/>
            <a:ext cx="4200525" cy="6858000"/>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B0386E86-DC6E-49A2-B9B9-848AAB0B0DBC}"/>
              </a:ext>
            </a:extLst>
          </p:cNvPr>
          <p:cNvPicPr>
            <a:picLocks noChangeAspect="1"/>
          </p:cNvPicPr>
          <p:nvPr userDrawn="1"/>
        </p:nvPicPr>
        <p:blipFill>
          <a:blip r:embed="rId7"/>
          <a:stretch>
            <a:fillRect/>
          </a:stretch>
        </p:blipFill>
        <p:spPr>
          <a:xfrm>
            <a:off x="10403826" y="267695"/>
            <a:ext cx="1532046" cy="413136"/>
          </a:xfrm>
          <a:prstGeom prst="rect">
            <a:avLst/>
          </a:prstGeom>
        </p:spPr>
      </p:pic>
      <p:sp>
        <p:nvSpPr>
          <p:cNvPr id="39" name="Footer Placeholder 4">
            <a:extLst>
              <a:ext uri="{FF2B5EF4-FFF2-40B4-BE49-F238E27FC236}">
                <a16:creationId xmlns="" xmlns:a16="http://schemas.microsoft.com/office/drawing/2014/main" id="{10233179-067A-4C0F-8B15-4A8ACB15CFD8}"/>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sp>
        <p:nvSpPr>
          <p:cNvPr id="40" name="Slide Number Placeholder 1">
            <a:extLst>
              <a:ext uri="{FF2B5EF4-FFF2-40B4-BE49-F238E27FC236}">
                <a16:creationId xmlns="" xmlns:a16="http://schemas.microsoft.com/office/drawing/2014/main" id="{6F7FEA85-61FA-4D1B-999C-3458C503D2D8}"/>
              </a:ext>
            </a:extLst>
          </p:cNvPr>
          <p:cNvSpPr>
            <a:spLocks noGrp="1"/>
          </p:cNvSpPr>
          <p:nvPr>
            <p:ph type="sldNum" sz="quarter" idx="12"/>
          </p:nvPr>
        </p:nvSpPr>
        <p:spPr>
          <a:xfrm>
            <a:off x="0" y="1"/>
            <a:ext cx="0" cy="0"/>
          </a:xfrm>
        </p:spPr>
        <p:txBody>
          <a:bodyPr/>
          <a:lstStyle/>
          <a:p>
            <a:r>
              <a:rPr lang="en-US" dirty="0"/>
              <a:t> </a:t>
            </a:r>
          </a:p>
        </p:txBody>
      </p:sp>
      <p:sp>
        <p:nvSpPr>
          <p:cNvPr id="42" name="Text Placeholder 53">
            <a:extLst>
              <a:ext uri="{FF2B5EF4-FFF2-40B4-BE49-F238E27FC236}">
                <a16:creationId xmlns="" xmlns:a16="http://schemas.microsoft.com/office/drawing/2014/main" id="{4D1D84E6-B20C-4031-A9BB-7399A8646105}"/>
              </a:ext>
            </a:extLst>
          </p:cNvPr>
          <p:cNvSpPr>
            <a:spLocks noGrp="1"/>
          </p:cNvSpPr>
          <p:nvPr>
            <p:ph type="body" sz="quarter" idx="14"/>
          </p:nvPr>
        </p:nvSpPr>
        <p:spPr>
          <a:xfrm>
            <a:off x="3524250" y="1115119"/>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47" name="Рисунок 4">
            <a:extLst>
              <a:ext uri="{FF2B5EF4-FFF2-40B4-BE49-F238E27FC236}">
                <a16:creationId xmlns="" xmlns:a16="http://schemas.microsoft.com/office/drawing/2014/main" id="{F48414E5-8292-4C00-963A-763A0592FDA4}"/>
              </a:ext>
            </a:extLst>
          </p:cNvPr>
          <p:cNvSpPr>
            <a:spLocks noGrp="1"/>
          </p:cNvSpPr>
          <p:nvPr>
            <p:ph type="pic" sz="quarter" idx="28"/>
          </p:nvPr>
        </p:nvSpPr>
        <p:spPr>
          <a:xfrm>
            <a:off x="495300" y="1449110"/>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4" name="Text Placeholder 53">
            <a:extLst>
              <a:ext uri="{FF2B5EF4-FFF2-40B4-BE49-F238E27FC236}">
                <a16:creationId xmlns="" xmlns:a16="http://schemas.microsoft.com/office/drawing/2014/main" id="{8FA974C7-A8AB-4864-B45E-EF6D7D74CAD2}"/>
              </a:ext>
            </a:extLst>
          </p:cNvPr>
          <p:cNvSpPr>
            <a:spLocks noGrp="1"/>
          </p:cNvSpPr>
          <p:nvPr>
            <p:ph type="body" sz="quarter" idx="33"/>
          </p:nvPr>
        </p:nvSpPr>
        <p:spPr>
          <a:xfrm>
            <a:off x="3524250" y="2420888"/>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50" name="Рисунок 4">
            <a:extLst>
              <a:ext uri="{FF2B5EF4-FFF2-40B4-BE49-F238E27FC236}">
                <a16:creationId xmlns="" xmlns:a16="http://schemas.microsoft.com/office/drawing/2014/main" id="{2E73C9C8-26B4-4400-A499-715EEC579F73}"/>
              </a:ext>
            </a:extLst>
          </p:cNvPr>
          <p:cNvSpPr>
            <a:spLocks noGrp="1"/>
          </p:cNvSpPr>
          <p:nvPr>
            <p:ph type="pic" sz="quarter" idx="30"/>
          </p:nvPr>
        </p:nvSpPr>
        <p:spPr>
          <a:xfrm>
            <a:off x="10455274" y="2604365"/>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49" name="Рисунок 4">
            <a:extLst>
              <a:ext uri="{FF2B5EF4-FFF2-40B4-BE49-F238E27FC236}">
                <a16:creationId xmlns="" xmlns:a16="http://schemas.microsoft.com/office/drawing/2014/main" id="{6EDC96F3-A54E-46BE-B112-3443E0E0F3A4}"/>
              </a:ext>
            </a:extLst>
          </p:cNvPr>
          <p:cNvSpPr>
            <a:spLocks noGrp="1"/>
          </p:cNvSpPr>
          <p:nvPr>
            <p:ph type="pic" sz="quarter" idx="29"/>
          </p:nvPr>
        </p:nvSpPr>
        <p:spPr>
          <a:xfrm>
            <a:off x="10458449" y="1332963"/>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5" name="Text Placeholder 53">
            <a:extLst>
              <a:ext uri="{FF2B5EF4-FFF2-40B4-BE49-F238E27FC236}">
                <a16:creationId xmlns="" xmlns:a16="http://schemas.microsoft.com/office/drawing/2014/main" id="{F6AEFD50-6973-4F61-9757-026DCA9A2FFD}"/>
              </a:ext>
            </a:extLst>
          </p:cNvPr>
          <p:cNvSpPr>
            <a:spLocks noGrp="1"/>
          </p:cNvSpPr>
          <p:nvPr>
            <p:ph type="body" sz="quarter" idx="34"/>
          </p:nvPr>
        </p:nvSpPr>
        <p:spPr>
          <a:xfrm>
            <a:off x="3524250" y="3684188"/>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51" name="Рисунок 4">
            <a:extLst>
              <a:ext uri="{FF2B5EF4-FFF2-40B4-BE49-F238E27FC236}">
                <a16:creationId xmlns="" xmlns:a16="http://schemas.microsoft.com/office/drawing/2014/main" id="{DF642BCF-2BD8-4FC1-B6C5-4EAC4A8C421D}"/>
              </a:ext>
            </a:extLst>
          </p:cNvPr>
          <p:cNvSpPr>
            <a:spLocks noGrp="1"/>
          </p:cNvSpPr>
          <p:nvPr>
            <p:ph type="pic" sz="quarter" idx="31"/>
          </p:nvPr>
        </p:nvSpPr>
        <p:spPr>
          <a:xfrm>
            <a:off x="10455274" y="3883422"/>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6" name="Text Placeholder 53">
            <a:extLst>
              <a:ext uri="{FF2B5EF4-FFF2-40B4-BE49-F238E27FC236}">
                <a16:creationId xmlns="" xmlns:a16="http://schemas.microsoft.com/office/drawing/2014/main" id="{90606081-1673-4566-B330-EFCBABBB4D46}"/>
              </a:ext>
            </a:extLst>
          </p:cNvPr>
          <p:cNvSpPr>
            <a:spLocks noGrp="1"/>
          </p:cNvSpPr>
          <p:nvPr>
            <p:ph type="body" sz="quarter" idx="35"/>
          </p:nvPr>
        </p:nvSpPr>
        <p:spPr>
          <a:xfrm>
            <a:off x="3524250" y="4947488"/>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52" name="Рисунок 4">
            <a:extLst>
              <a:ext uri="{FF2B5EF4-FFF2-40B4-BE49-F238E27FC236}">
                <a16:creationId xmlns="" xmlns:a16="http://schemas.microsoft.com/office/drawing/2014/main" id="{B7615582-5A6E-46CB-A4D3-BA179957AE08}"/>
              </a:ext>
            </a:extLst>
          </p:cNvPr>
          <p:cNvSpPr>
            <a:spLocks noGrp="1"/>
          </p:cNvSpPr>
          <p:nvPr>
            <p:ph type="pic" sz="quarter" idx="32"/>
          </p:nvPr>
        </p:nvSpPr>
        <p:spPr>
          <a:xfrm>
            <a:off x="10455274" y="5164267"/>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3" name="Title 1">
            <a:extLst>
              <a:ext uri="{FF2B5EF4-FFF2-40B4-BE49-F238E27FC236}">
                <a16:creationId xmlns="" xmlns:a16="http://schemas.microsoft.com/office/drawing/2014/main" id="{523EC8CE-D52F-4A43-930D-2145E9EBEDC0}"/>
              </a:ext>
            </a:extLst>
          </p:cNvPr>
          <p:cNvSpPr>
            <a:spLocks noGrp="1"/>
          </p:cNvSpPr>
          <p:nvPr>
            <p:ph type="title"/>
          </p:nvPr>
        </p:nvSpPr>
        <p:spPr>
          <a:xfrm>
            <a:off x="493907" y="3268684"/>
            <a:ext cx="2649765" cy="2968628"/>
          </a:xfrm>
        </p:spPr>
        <p:txBody>
          <a:bodyPr anchor="t">
            <a:normAutofit/>
          </a:bodyPr>
          <a:lstStyle>
            <a:lvl1pPr algn="l">
              <a:defRPr sz="2800" b="1">
                <a:solidFill>
                  <a:schemeClr val="bg1"/>
                </a:solidFill>
              </a:defRPr>
            </a:lvl1pPr>
          </a:lstStyle>
          <a:p>
            <a:endParaRPr lang="en-US" dirty="0"/>
          </a:p>
        </p:txBody>
      </p:sp>
    </p:spTree>
    <p:extLst>
      <p:ext uri="{BB962C8B-B14F-4D97-AF65-F5344CB8AC3E}">
        <p14:creationId xmlns:p14="http://schemas.microsoft.com/office/powerpoint/2010/main" val="1640632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with Contact Info">
    <p:spTree>
      <p:nvGrpSpPr>
        <p:cNvPr id="1" name=""/>
        <p:cNvGrpSpPr/>
        <p:nvPr/>
      </p:nvGrpSpPr>
      <p:grpSpPr>
        <a:xfrm>
          <a:off x="0" y="0"/>
          <a:ext cx="0" cy="0"/>
          <a:chOff x="0" y="0"/>
          <a:chExt cx="0" cy="0"/>
        </a:xfrm>
      </p:grpSpPr>
      <p:pic>
        <p:nvPicPr>
          <p:cNvPr id="11" name="Picture 10" descr="A person standing in front of a car&#10;&#10;Description automatically generated">
            <a:extLst>
              <a:ext uri="{FF2B5EF4-FFF2-40B4-BE49-F238E27FC236}">
                <a16:creationId xmlns="" xmlns:a16="http://schemas.microsoft.com/office/drawing/2014/main" id="{A5375C68-B984-0C46-8E1E-05600318B07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8358BD26-8F12-42F0-B5CE-643B789B82DA}"/>
              </a:ext>
            </a:extLst>
          </p:cNvPr>
          <p:cNvPicPr>
            <a:picLocks noChangeAspect="1"/>
          </p:cNvPicPr>
          <p:nvPr userDrawn="1"/>
        </p:nvPicPr>
        <p:blipFill>
          <a:blip r:embed="rId3"/>
          <a:stretch>
            <a:fillRect/>
          </a:stretch>
        </p:blipFill>
        <p:spPr>
          <a:xfrm>
            <a:off x="837453" y="776037"/>
            <a:ext cx="4456175" cy="5305926"/>
          </a:xfrm>
          <a:prstGeom prst="rect">
            <a:avLst/>
          </a:prstGeom>
        </p:spPr>
      </p:pic>
      <p:sp>
        <p:nvSpPr>
          <p:cNvPr id="10" name="Rectangle 9">
            <a:extLst>
              <a:ext uri="{FF2B5EF4-FFF2-40B4-BE49-F238E27FC236}">
                <a16:creationId xmlns="" xmlns:a16="http://schemas.microsoft.com/office/drawing/2014/main" id="{77B59E1A-7DE5-43EA-BA90-6DF948F18395}"/>
              </a:ext>
            </a:extLst>
          </p:cNvPr>
          <p:cNvSpPr/>
          <p:nvPr userDrawn="1"/>
        </p:nvSpPr>
        <p:spPr>
          <a:xfrm>
            <a:off x="11354547" y="4114800"/>
            <a:ext cx="837453" cy="228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 xmlns:a16="http://schemas.microsoft.com/office/drawing/2014/main" id="{A3DD9D06-753E-4B8C-B1D0-FBCE4B6E6B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r="80462" b="-10696"/>
          <a:stretch/>
        </p:blipFill>
        <p:spPr>
          <a:xfrm>
            <a:off x="11581471" y="4306956"/>
            <a:ext cx="449498" cy="407473"/>
          </a:xfrm>
          <a:prstGeom prst="rect">
            <a:avLst/>
          </a:prstGeom>
        </p:spPr>
      </p:pic>
      <p:pic>
        <p:nvPicPr>
          <p:cNvPr id="13" name="Picture 12">
            <a:extLst>
              <a:ext uri="{FF2B5EF4-FFF2-40B4-BE49-F238E27FC236}">
                <a16:creationId xmlns="" xmlns:a16="http://schemas.microsoft.com/office/drawing/2014/main" id="{64293A5B-8A77-4AD7-998F-C398DB4AE9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855" t="-1" r="53790" b="-1"/>
          <a:stretch/>
        </p:blipFill>
        <p:spPr>
          <a:xfrm>
            <a:off x="11539677" y="4800251"/>
            <a:ext cx="491292" cy="368101"/>
          </a:xfrm>
          <a:prstGeom prst="rect">
            <a:avLst/>
          </a:prstGeom>
        </p:spPr>
      </p:pic>
      <p:pic>
        <p:nvPicPr>
          <p:cNvPr id="14" name="Picture 13">
            <a:extLst>
              <a:ext uri="{FF2B5EF4-FFF2-40B4-BE49-F238E27FC236}">
                <a16:creationId xmlns="" xmlns:a16="http://schemas.microsoft.com/office/drawing/2014/main" id="{BEE5DEE5-7C2B-43DF-9AE7-9A45EAB96FD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0393" t="1" r="26596" b="5425"/>
          <a:stretch/>
        </p:blipFill>
        <p:spPr>
          <a:xfrm>
            <a:off x="11501579" y="5291107"/>
            <a:ext cx="529390" cy="348129"/>
          </a:xfrm>
          <a:prstGeom prst="rect">
            <a:avLst/>
          </a:prstGeom>
        </p:spPr>
      </p:pic>
      <p:pic>
        <p:nvPicPr>
          <p:cNvPr id="15" name="Picture 14">
            <a:extLst>
              <a:ext uri="{FF2B5EF4-FFF2-40B4-BE49-F238E27FC236}">
                <a16:creationId xmlns="" xmlns:a16="http://schemas.microsoft.com/office/drawing/2014/main" id="{3FC0CF79-2183-462D-AF8B-B061BDEBE3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3404" t="1" b="5425"/>
          <a:stretch/>
        </p:blipFill>
        <p:spPr>
          <a:xfrm>
            <a:off x="11405934" y="5781962"/>
            <a:ext cx="611871" cy="348129"/>
          </a:xfrm>
          <a:prstGeom prst="rect">
            <a:avLst/>
          </a:prstGeom>
        </p:spPr>
      </p:pic>
      <p:sp>
        <p:nvSpPr>
          <p:cNvPr id="3" name="Rectangle 2">
            <a:extLst>
              <a:ext uri="{FF2B5EF4-FFF2-40B4-BE49-F238E27FC236}">
                <a16:creationId xmlns="" xmlns:a16="http://schemas.microsoft.com/office/drawing/2014/main" id="{95B2310C-FCA0-4A36-8FD8-3C8CD26E3152}"/>
              </a:ext>
            </a:extLst>
          </p:cNvPr>
          <p:cNvSpPr/>
          <p:nvPr userDrawn="1"/>
        </p:nvSpPr>
        <p:spPr>
          <a:xfrm>
            <a:off x="5084047" y="4197511"/>
            <a:ext cx="6096000" cy="2118529"/>
          </a:xfrm>
          <a:prstGeom prst="rect">
            <a:avLst/>
          </a:prstGeom>
        </p:spPr>
        <p:txBody>
          <a:bodyPr>
            <a:spAutoFit/>
          </a:bodyPr>
          <a:lstStyle/>
          <a:p>
            <a:pPr algn="r">
              <a:lnSpc>
                <a:spcPct val="150000"/>
              </a:lnSpc>
            </a:pPr>
            <a:r>
              <a:rPr lang="es-ES" dirty="0">
                <a:solidFill>
                  <a:schemeClr val="bg1"/>
                </a:solidFill>
              </a:rPr>
              <a:t>+1 408 508 6750</a:t>
            </a:r>
          </a:p>
          <a:p>
            <a:pPr algn="r">
              <a:lnSpc>
                <a:spcPct val="150000"/>
              </a:lnSpc>
            </a:pPr>
            <a:r>
              <a:rPr lang="es-ES" dirty="0">
                <a:solidFill>
                  <a:schemeClr val="bg1"/>
                </a:solidFill>
              </a:rPr>
              <a:t>inquiry@hillstonenet.com</a:t>
            </a:r>
          </a:p>
          <a:p>
            <a:pPr algn="r">
              <a:lnSpc>
                <a:spcPct val="150000"/>
              </a:lnSpc>
            </a:pPr>
            <a:r>
              <a:rPr lang="es-ES" dirty="0">
                <a:solidFill>
                  <a:schemeClr val="bg1"/>
                </a:solidFill>
              </a:rPr>
              <a:t>5201 Great </a:t>
            </a:r>
            <a:r>
              <a:rPr lang="es-ES" dirty="0" err="1">
                <a:solidFill>
                  <a:schemeClr val="bg1"/>
                </a:solidFill>
              </a:rPr>
              <a:t>America</a:t>
            </a:r>
            <a:r>
              <a:rPr lang="es-ES" dirty="0">
                <a:solidFill>
                  <a:schemeClr val="bg1"/>
                </a:solidFill>
              </a:rPr>
              <a:t> </a:t>
            </a:r>
            <a:r>
              <a:rPr lang="es-ES" dirty="0" err="1">
                <a:solidFill>
                  <a:schemeClr val="bg1"/>
                </a:solidFill>
              </a:rPr>
              <a:t>Pkwy</a:t>
            </a:r>
            <a:r>
              <a:rPr lang="es-ES" dirty="0">
                <a:solidFill>
                  <a:schemeClr val="bg1"/>
                </a:solidFill>
              </a:rPr>
              <a:t>, #420</a:t>
            </a:r>
          </a:p>
          <a:p>
            <a:pPr algn="r">
              <a:lnSpc>
                <a:spcPct val="150000"/>
              </a:lnSpc>
            </a:pPr>
            <a:r>
              <a:rPr lang="es-ES" dirty="0">
                <a:solidFill>
                  <a:schemeClr val="bg1"/>
                </a:solidFill>
              </a:rPr>
              <a:t>Santa Clara, CA 95054</a:t>
            </a:r>
          </a:p>
          <a:p>
            <a:pPr algn="r">
              <a:lnSpc>
                <a:spcPct val="150000"/>
              </a:lnSpc>
            </a:pPr>
            <a:r>
              <a:rPr lang="es-ES" dirty="0">
                <a:solidFill>
                  <a:schemeClr val="bg1"/>
                </a:solidFill>
              </a:rPr>
              <a:t>www.hillstonenet.com</a:t>
            </a:r>
          </a:p>
        </p:txBody>
      </p:sp>
    </p:spTree>
    <p:extLst>
      <p:ext uri="{BB962C8B-B14F-4D97-AF65-F5344CB8AC3E}">
        <p14:creationId xmlns:p14="http://schemas.microsoft.com/office/powerpoint/2010/main" val="850177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目录页-1">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3962400" cy="6874262"/>
          </a:xfrm>
          <a:custGeom>
            <a:avLst/>
            <a:gdLst>
              <a:gd name="connsiteX0" fmla="*/ 0 w 3962400"/>
              <a:gd name="connsiteY0" fmla="*/ 0 h 6874262"/>
              <a:gd name="connsiteX1" fmla="*/ 3962400 w 3962400"/>
              <a:gd name="connsiteY1" fmla="*/ 0 h 6874262"/>
              <a:gd name="connsiteX2" fmla="*/ 3962400 w 3962400"/>
              <a:gd name="connsiteY2" fmla="*/ 6874262 h 6874262"/>
              <a:gd name="connsiteX3" fmla="*/ 0 w 3962400"/>
              <a:gd name="connsiteY3" fmla="*/ 6874262 h 6874262"/>
            </a:gdLst>
            <a:ahLst/>
            <a:cxnLst>
              <a:cxn ang="0">
                <a:pos x="connsiteX0" y="connsiteY0"/>
              </a:cxn>
              <a:cxn ang="0">
                <a:pos x="connsiteX1" y="connsiteY1"/>
              </a:cxn>
              <a:cxn ang="0">
                <a:pos x="connsiteX2" y="connsiteY2"/>
              </a:cxn>
              <a:cxn ang="0">
                <a:pos x="connsiteX3" y="connsiteY3"/>
              </a:cxn>
            </a:cxnLst>
            <a:rect l="l" t="t" r="r" b="b"/>
            <a:pathLst>
              <a:path w="3962400" h="6874262">
                <a:moveTo>
                  <a:pt x="0" y="0"/>
                </a:moveTo>
                <a:lnTo>
                  <a:pt x="3962400" y="0"/>
                </a:lnTo>
                <a:lnTo>
                  <a:pt x="3962400" y="6874262"/>
                </a:lnTo>
                <a:lnTo>
                  <a:pt x="0" y="6874262"/>
                </a:lnTo>
                <a:close/>
              </a:path>
            </a:pathLst>
          </a:custGeom>
        </p:spPr>
      </p:pic>
      <p:sp>
        <p:nvSpPr>
          <p:cNvPr id="17" name="矩形 16"/>
          <p:cNvSpPr/>
          <p:nvPr/>
        </p:nvSpPr>
        <p:spPr>
          <a:xfrm>
            <a:off x="1" y="0"/>
            <a:ext cx="3962400" cy="6874263"/>
          </a:xfrm>
          <a:prstGeom prst="rect">
            <a:avLst/>
          </a:prstGeom>
          <a:solidFill>
            <a:srgbClr val="2C4876">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1282" y="281603"/>
            <a:ext cx="1473200" cy="541714"/>
          </a:xfrm>
          <a:prstGeom prst="rect">
            <a:avLst/>
          </a:prstGeom>
        </p:spPr>
      </p:pic>
      <p:sp>
        <p:nvSpPr>
          <p:cNvPr id="8" name="文本框 7"/>
          <p:cNvSpPr txBox="1"/>
          <p:nvPr userDrawn="1"/>
        </p:nvSpPr>
        <p:spPr>
          <a:xfrm>
            <a:off x="876302" y="1866477"/>
            <a:ext cx="22986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Black" panose="020B0A04020102020204" pitchFamily="34" charset="0"/>
                <a:ea typeface="微软雅黑" panose="020B0503020204020204" pitchFamily="34" charset="-122"/>
                <a:cs typeface="+mn-cs"/>
              </a:rPr>
              <a:t>Contents</a:t>
            </a:r>
            <a:endParaRPr kumimoji="0" lang="zh-CN" altLang="en-US" sz="3200" b="0" i="0" u="none" strike="noStrike" kern="1200" cap="none" spc="0" normalizeH="0" baseline="0" noProof="0" dirty="0">
              <a:ln>
                <a:noFill/>
              </a:ln>
              <a:solidFill>
                <a:prstClr val="white"/>
              </a:solidFill>
              <a:effectLst/>
              <a:uLnTx/>
              <a:uFillTx/>
              <a:latin typeface="Arial Black" panose="020B0A040201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98369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54" name="Text Placeholder 2">
            <a:extLst>
              <a:ext uri="{FF2B5EF4-FFF2-40B4-BE49-F238E27FC236}">
                <a16:creationId xmlns="" xmlns:a16="http://schemas.microsoft.com/office/drawing/2014/main" id="{2D2288DA-6FF5-453E-ADFB-CC12B0E3AE47}"/>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bg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Tree>
    <p:extLst>
      <p:ext uri="{BB962C8B-B14F-4D97-AF65-F5344CB8AC3E}">
        <p14:creationId xmlns:p14="http://schemas.microsoft.com/office/powerpoint/2010/main" val="955769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4" name="灯片编号占位符 5"/>
          <p:cNvSpPr txBox="1">
            <a:spLocks/>
          </p:cNvSpPr>
          <p:nvPr userDrawn="1"/>
        </p:nvSpPr>
        <p:spPr>
          <a:xfrm>
            <a:off x="11567585" y="982133"/>
            <a:ext cx="571500" cy="364067"/>
          </a:xfrm>
          <a:prstGeom prst="rect">
            <a:avLst/>
          </a:prstGeom>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E780482-4979-423C-9B41-D2810E8759C2}" type="slidenum">
              <a:rPr lang="zh-CN" altLang="en-US" sz="2133" b="1">
                <a:solidFill>
                  <a:schemeClr val="bg1"/>
                </a:solidFill>
                <a:ea typeface="SimSun" pitchFamily="2" charset="-122"/>
              </a:rPr>
              <a:pPr algn="ctr" eaLnBrk="1" hangingPunct="1"/>
              <a:t>‹#›</a:t>
            </a:fld>
            <a:endParaRPr lang="zh-CN" altLang="en-US" sz="1600" b="1">
              <a:solidFill>
                <a:schemeClr val="bg1"/>
              </a:solidFill>
              <a:ea typeface="SimSun" pitchFamily="2" charset="-122"/>
            </a:endParaRPr>
          </a:p>
        </p:txBody>
      </p:sp>
      <p:sp>
        <p:nvSpPr>
          <p:cNvPr id="2" name="标题 1"/>
          <p:cNvSpPr>
            <a:spLocks noGrp="1"/>
          </p:cNvSpPr>
          <p:nvPr>
            <p:ph type="title"/>
          </p:nvPr>
        </p:nvSpPr>
        <p:spPr/>
        <p:txBody>
          <a:bodyPr/>
          <a:lstStyle>
            <a:lvl1pPr>
              <a:defRPr/>
            </a:lvl1pPr>
          </a:lstStyle>
          <a:p>
            <a:r>
              <a:rPr lang="en-US" altLang="zh-CN"/>
              <a:t>Click to edit Master title style</a:t>
            </a:r>
            <a:endParaRPr lang="zh-CN" altLang="en-US" dirty="0"/>
          </a:p>
        </p:txBody>
      </p:sp>
      <p:sp>
        <p:nvSpPr>
          <p:cNvPr id="3" name="内容占位符 2"/>
          <p:cNvSpPr>
            <a:spLocks noGrp="1"/>
          </p:cNvSpPr>
          <p:nvPr>
            <p:ph idx="1"/>
          </p:nvPr>
        </p:nvSpPr>
        <p:spPr>
          <a:xfrm>
            <a:off x="815413" y="1340768"/>
            <a:ext cx="11041227" cy="489654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530956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带标题的空白版式">
    <p:spTree>
      <p:nvGrpSpPr>
        <p:cNvPr id="1" name=""/>
        <p:cNvGrpSpPr/>
        <p:nvPr/>
      </p:nvGrpSpPr>
      <p:grpSpPr>
        <a:xfrm>
          <a:off x="0" y="0"/>
          <a:ext cx="0" cy="0"/>
          <a:chOff x="0" y="0"/>
          <a:chExt cx="0" cy="0"/>
        </a:xfrm>
      </p:grpSpPr>
      <p:sp>
        <p:nvSpPr>
          <p:cNvPr id="3" name="标题 2"/>
          <p:cNvSpPr>
            <a:spLocks noGrp="1"/>
          </p:cNvSpPr>
          <p:nvPr>
            <p:ph type="title" hasCustomPrompt="1"/>
          </p:nvPr>
        </p:nvSpPr>
        <p:spPr/>
        <p:txBody>
          <a:bodyPr/>
          <a:lstStyle>
            <a:lvl1pPr>
              <a:defRPr b="0" i="0">
                <a:latin typeface="Arial" panose="020B0604020202020204" pitchFamily="34" charset="0"/>
                <a:cs typeface="Arial" panose="020B0604020202020204" pitchFamily="34" charset="0"/>
              </a:defRPr>
            </a:lvl1pPr>
          </a:lstStyle>
          <a:p>
            <a:r>
              <a:rPr lang="en-US" altLang="zh-CN" dirty="0"/>
              <a:t>Title Here</a:t>
            </a:r>
            <a:endParaRPr lang="zh-CN" altLang="en-US" dirty="0"/>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1A5C36-D067-4A8B-BD3C-F67C535F77D7}" type="slidenum">
              <a:rPr kumimoji="0" lang="en-US" altLang="zh-CN" sz="1200" b="0" i="0" u="none" strike="noStrike" kern="120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44447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3" name="灯片编号占位符 6"/>
          <p:cNvSpPr>
            <a:spLocks noGrp="1"/>
          </p:cNvSpPr>
          <p:nvPr>
            <p:ph type="sldNum" sz="quarter" idx="12"/>
          </p:nvPr>
        </p:nvSpPr>
        <p:spPr>
          <a:xfrm>
            <a:off x="697470" y="6356187"/>
            <a:ext cx="571350" cy="248005"/>
          </a:xfrm>
        </p:spPr>
        <p:txBody>
          <a:bodyPr/>
          <a:lstStyle>
            <a:lvl1pPr>
              <a:defRPr>
                <a:latin typeface="Arial" panose="020B0604020202020204" pitchFamily="34" charset="0"/>
                <a:cs typeface="Arial" panose="020B0604020202020204" pitchFamily="34" charset="0"/>
              </a:defRPr>
            </a:lvl1pPr>
          </a:lstStyle>
          <a:p>
            <a:pPr algn="ctr"/>
            <a:fld id="{571A5C36-D067-4A8B-BD3C-F67C535F77D7}" type="slidenum">
              <a:rPr lang="en-US" altLang="zh-CN" smtClean="0">
                <a:solidFill>
                  <a:prstClr val="white"/>
                </a:solidFill>
              </a:rPr>
              <a:pPr algn="ctr"/>
              <a:t>‹#›</a:t>
            </a:fld>
            <a:endParaRPr lang="en-US" altLang="zh-CN" dirty="0">
              <a:solidFill>
                <a:prstClr val="white"/>
              </a:solidFill>
            </a:endParaRPr>
          </a:p>
        </p:txBody>
      </p:sp>
    </p:spTree>
    <p:extLst>
      <p:ext uri="{BB962C8B-B14F-4D97-AF65-F5344CB8AC3E}">
        <p14:creationId xmlns:p14="http://schemas.microsoft.com/office/powerpoint/2010/main" val="3968698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文本样式页（大纲）">
    <p:spTree>
      <p:nvGrpSpPr>
        <p:cNvPr id="1" name=""/>
        <p:cNvGrpSpPr/>
        <p:nvPr/>
      </p:nvGrpSpPr>
      <p:grpSpPr>
        <a:xfrm>
          <a:off x="0" y="0"/>
          <a:ext cx="0" cy="0"/>
          <a:chOff x="0" y="0"/>
          <a:chExt cx="0" cy="0"/>
        </a:xfrm>
      </p:grpSpPr>
      <p:sp>
        <p:nvSpPr>
          <p:cNvPr id="3" name="标题 2"/>
          <p:cNvSpPr>
            <a:spLocks noGrp="1"/>
          </p:cNvSpPr>
          <p:nvPr>
            <p:ph type="title" hasCustomPrompt="1"/>
          </p:nvPr>
        </p:nvSpPr>
        <p:spPr/>
        <p:txBody>
          <a:bodyPr/>
          <a:lstStyle>
            <a:lvl1pPr>
              <a:defRPr/>
            </a:lvl1pPr>
          </a:lstStyle>
          <a:p>
            <a:r>
              <a:rPr lang="en-US" altLang="zh-CN" dirty="0"/>
              <a:t>Title Here</a:t>
            </a:r>
            <a:endParaRPr lang="zh-CN" altLang="en-US" dirty="0"/>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1A5C36-D067-4A8B-BD3C-F67C535F77D7}" type="slidenum">
              <a:rPr kumimoji="0" lang="en-US" altLang="zh-CN" sz="1200" b="0" i="0" u="none" strike="noStrike" kern="120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文本占位符 3"/>
          <p:cNvSpPr>
            <a:spLocks noGrp="1"/>
          </p:cNvSpPr>
          <p:nvPr>
            <p:ph type="body" sz="quarter" idx="13" hasCustomPrompt="1"/>
          </p:nvPr>
        </p:nvSpPr>
        <p:spPr>
          <a:xfrm>
            <a:off x="685768" y="1195290"/>
            <a:ext cx="10820464" cy="4643535"/>
          </a:xfrm>
        </p:spPr>
        <p:txBody>
          <a:bodyPr/>
          <a:lstStyle>
            <a:lvl1pPr marL="2857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2pPr>
            <a:lvl3pPr marL="12001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3pPr>
            <a:lvl4pPr marL="16573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4pPr>
            <a:lvl5pPr marL="21145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5pPr>
          </a:lstStyle>
          <a:p>
            <a:pPr lvl="0"/>
            <a:r>
              <a:rPr lang="en-US" altLang="zh-CN" dirty="0"/>
              <a:t>First Level</a:t>
            </a:r>
            <a:endParaRPr lang="zh-CN" altLang="en-US" dirty="0"/>
          </a:p>
          <a:p>
            <a:pPr lvl="1"/>
            <a:r>
              <a:rPr lang="en-US" altLang="zh-CN" dirty="0"/>
              <a:t>Second</a:t>
            </a:r>
            <a:endParaRPr lang="zh-CN" altLang="en-US" dirty="0"/>
          </a:p>
          <a:p>
            <a:pPr lvl="2"/>
            <a:r>
              <a:rPr lang="en-US" altLang="zh-CN" dirty="0"/>
              <a:t>Third</a:t>
            </a:r>
            <a:endParaRPr lang="zh-CN" altLang="en-US" dirty="0"/>
          </a:p>
          <a:p>
            <a:pPr lvl="3"/>
            <a:r>
              <a:rPr lang="en-US" altLang="zh-CN" dirty="0"/>
              <a:t>Forth</a:t>
            </a:r>
            <a:endParaRPr lang="zh-CN" altLang="en-US" dirty="0"/>
          </a:p>
          <a:p>
            <a:pPr lvl="4"/>
            <a:r>
              <a:rPr lang="en-US" altLang="zh-CN" dirty="0"/>
              <a:t>Fifth</a:t>
            </a:r>
            <a:endParaRPr lang="zh-CN" altLang="en-US" dirty="0"/>
          </a:p>
        </p:txBody>
      </p:sp>
    </p:spTree>
    <p:extLst>
      <p:ext uri="{BB962C8B-B14F-4D97-AF65-F5344CB8AC3E}">
        <p14:creationId xmlns:p14="http://schemas.microsoft.com/office/powerpoint/2010/main" val="2620974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文本样式页（段落）">
    <p:spTree>
      <p:nvGrpSpPr>
        <p:cNvPr id="1" name=""/>
        <p:cNvGrpSpPr/>
        <p:nvPr/>
      </p:nvGrpSpPr>
      <p:grpSpPr>
        <a:xfrm>
          <a:off x="0" y="0"/>
          <a:ext cx="0" cy="0"/>
          <a:chOff x="0" y="0"/>
          <a:chExt cx="0" cy="0"/>
        </a:xfrm>
      </p:grpSpPr>
      <p:sp>
        <p:nvSpPr>
          <p:cNvPr id="16" name="文本占位符 7"/>
          <p:cNvSpPr>
            <a:spLocks noGrp="1"/>
          </p:cNvSpPr>
          <p:nvPr>
            <p:ph type="body" sz="quarter" idx="11" hasCustomPrompt="1"/>
          </p:nvPr>
        </p:nvSpPr>
        <p:spPr>
          <a:xfrm>
            <a:off x="685768" y="1195290"/>
            <a:ext cx="10820464" cy="4634010"/>
          </a:xfrm>
        </p:spPr>
        <p:txBody>
          <a:bodyPr vert="horz" lIns="91440" tIns="45720" rIns="91440" bIns="45720" numCol="2" spcCol="432000" rtlCol="0" anchor="t">
            <a:noAutofit/>
          </a:bodyPr>
          <a:lstStyle>
            <a:lvl1pPr marL="0" marR="0" indent="0" algn="just" defTabSz="914400" rtl="0" eaLnBrk="1" fontAlgn="auto" latinLnBrk="0" hangingPunct="1">
              <a:lnSpc>
                <a:spcPct val="120000"/>
              </a:lnSpc>
              <a:spcBef>
                <a:spcPct val="0"/>
              </a:spcBef>
              <a:spcAft>
                <a:spcPts val="0"/>
              </a:spcAft>
              <a:buClrTx/>
              <a:buSzTx/>
              <a:buFontTx/>
              <a:buNone/>
              <a:tabLst/>
              <a:defRPr kumimoji="0" lang="zh-CN" altLang="en-US" sz="1600" b="0" i="0" u="none" strike="noStrike" cap="none" spc="0" normalizeH="0" baseline="0" smtClean="0">
                <a:ln>
                  <a:noFill/>
                </a:ln>
                <a:solidFill>
                  <a:schemeClr val="bg1">
                    <a:lumMod val="65000"/>
                  </a:scheme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dirty="0"/>
              <a:t>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a:t>
            </a:r>
            <a:endParaRPr lang="zh-CN" altLang="en-US" dirty="0"/>
          </a:p>
        </p:txBody>
      </p:sp>
      <p:sp>
        <p:nvSpPr>
          <p:cNvPr id="3" name="标题 2"/>
          <p:cNvSpPr>
            <a:spLocks noGrp="1"/>
          </p:cNvSpPr>
          <p:nvPr>
            <p:ph type="title" hasCustomPrompt="1"/>
          </p:nvPr>
        </p:nvSpPr>
        <p:spPr/>
        <p:txBody>
          <a:bodyPr>
            <a:normAutofit/>
          </a:bodyPr>
          <a:lstStyle>
            <a:lvl1pPr marL="0" indent="0" algn="l" defTabSz="914400" rtl="0" eaLnBrk="1" latinLnBrk="0" hangingPunct="1">
              <a:lnSpc>
                <a:spcPct val="90000"/>
              </a:lnSpc>
              <a:spcBef>
                <a:spcPct val="0"/>
              </a:spcBef>
              <a:buFontTx/>
              <a:buNone/>
              <a:defRPr kumimoji="0" lang="zh-CN" altLang="en-US" sz="3200" b="0" i="0" u="none" strike="noStrike" kern="1200" cap="none" spc="0" normalizeH="0" baseline="0" dirty="0">
                <a:ln>
                  <a:noFill/>
                </a:ln>
                <a:solidFill>
                  <a:srgbClr val="44546A"/>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Title Here</a:t>
            </a:r>
            <a:endParaRPr lang="zh-CN" altLang="en-US" dirty="0"/>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1A5C36-D067-4A8B-BD3C-F67C535F77D7}" type="slidenum">
              <a:rPr kumimoji="0" lang="en-US" altLang="zh-CN" sz="1200" b="0" i="0" u="none" strike="noStrike" kern="120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46175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AA544B40-974E-214E-BFF2-DA8611CA356F}" type="slidenum">
              <a:rPr kumimoji="1" lang="zh-CN" altLang="en-US" smtClean="0"/>
              <a:t>‹#›</a:t>
            </a:fld>
            <a:endParaRPr kumimoji="1" lang="zh-CN" altLang="en-US"/>
          </a:p>
        </p:txBody>
      </p:sp>
    </p:spTree>
    <p:extLst>
      <p:ext uri="{BB962C8B-B14F-4D97-AF65-F5344CB8AC3E}">
        <p14:creationId xmlns:p14="http://schemas.microsoft.com/office/powerpoint/2010/main" val="4225769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1">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1528565-1F81-A941-98D2-FAC54BE77DB8}"/>
              </a:ext>
            </a:extLst>
          </p:cNvPr>
          <p:cNvPicPr>
            <a:picLocks noChangeAspect="1"/>
          </p:cNvPicPr>
          <p:nvPr userDrawn="1"/>
        </p:nvPicPr>
        <p:blipFill>
          <a:blip r:embed="rId2"/>
          <a:stretch>
            <a:fillRect/>
          </a:stretch>
        </p:blipFill>
        <p:spPr>
          <a:xfrm>
            <a:off x="0" y="6740"/>
            <a:ext cx="12192000" cy="6844520"/>
          </a:xfrm>
          <a:prstGeom prst="rect">
            <a:avLst/>
          </a:prstGeom>
        </p:spPr>
      </p:pic>
      <p:sp>
        <p:nvSpPr>
          <p:cNvPr id="3" name="Subtitle 2">
            <a:extLst>
              <a:ext uri="{FF2B5EF4-FFF2-40B4-BE49-F238E27FC236}">
                <a16:creationId xmlns="" xmlns:a16="http://schemas.microsoft.com/office/drawing/2014/main" id="{DD31A06E-9A81-BC4B-9F49-84D3509A50C4}"/>
              </a:ext>
            </a:extLst>
          </p:cNvPr>
          <p:cNvSpPr>
            <a:spLocks noGrp="1"/>
          </p:cNvSpPr>
          <p:nvPr>
            <p:ph type="subTitle" idx="1"/>
          </p:nvPr>
        </p:nvSpPr>
        <p:spPr>
          <a:xfrm>
            <a:off x="3454398" y="3711301"/>
            <a:ext cx="8470897" cy="1529094"/>
          </a:xfrm>
          <a:prstGeom prst="rect">
            <a:avLst/>
          </a:prstGeom>
        </p:spPr>
        <p:txBody>
          <a:bodyPr>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 xmlns:a16="http://schemas.microsoft.com/office/drawing/2014/main" id="{4EDF71CC-14BC-4D4D-AD43-FD514C7C42A1}"/>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r>
              <a:rPr lang="en-US" dirty="0"/>
              <a:t>Click to edit Master title style</a:t>
            </a:r>
          </a:p>
        </p:txBody>
      </p:sp>
      <p:pic>
        <p:nvPicPr>
          <p:cNvPr id="11" name="Picture 10">
            <a:extLst>
              <a:ext uri="{FF2B5EF4-FFF2-40B4-BE49-F238E27FC236}">
                <a16:creationId xmlns="" xmlns:a16="http://schemas.microsoft.com/office/drawing/2014/main" id="{97EA33E3-FF1C-C94C-AD46-A50FCC015262}"/>
              </a:ext>
            </a:extLst>
          </p:cNvPr>
          <p:cNvPicPr>
            <a:picLocks noChangeAspect="1"/>
          </p:cNvPicPr>
          <p:nvPr userDrawn="1"/>
        </p:nvPicPr>
        <p:blipFill>
          <a:blip r:embed="rId3"/>
          <a:stretch>
            <a:fillRect/>
          </a:stretch>
        </p:blipFill>
        <p:spPr>
          <a:xfrm>
            <a:off x="-15092" y="441387"/>
            <a:ext cx="2743775" cy="1295672"/>
          </a:xfrm>
          <a:prstGeom prst="rect">
            <a:avLst/>
          </a:prstGeom>
        </p:spPr>
      </p:pic>
    </p:spTree>
    <p:extLst>
      <p:ext uri="{BB962C8B-B14F-4D97-AF65-F5344CB8AC3E}">
        <p14:creationId xmlns:p14="http://schemas.microsoft.com/office/powerpoint/2010/main" val="1491666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pic>
        <p:nvPicPr>
          <p:cNvPr id="32" name="Picture 31" descr="A picture containing outdoor, snow, plane, skiing&#10;&#10;Description automatically generated">
            <a:extLst>
              <a:ext uri="{FF2B5EF4-FFF2-40B4-BE49-F238E27FC236}">
                <a16:creationId xmlns="" xmlns:a16="http://schemas.microsoft.com/office/drawing/2014/main" id="{C664AEAC-5F51-4350-B32A-01418FC87E8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4000"/>
                    </a14:imgEffect>
                  </a14:imgLayer>
                </a14:imgProps>
              </a:ext>
            </a:extLst>
          </a:blip>
          <a:stretch>
            <a:fillRect/>
          </a:stretch>
        </p:blipFill>
        <p:spPr>
          <a:xfrm>
            <a:off x="0" y="3570"/>
            <a:ext cx="12192000" cy="6854430"/>
          </a:xfrm>
          <a:prstGeom prst="rect">
            <a:avLst/>
          </a:prstGeom>
        </p:spPr>
      </p:pic>
      <p:pic>
        <p:nvPicPr>
          <p:cNvPr id="33" name="Picture 32">
            <a:extLst>
              <a:ext uri="{FF2B5EF4-FFF2-40B4-BE49-F238E27FC236}">
                <a16:creationId xmlns="" xmlns:a16="http://schemas.microsoft.com/office/drawing/2014/main" id="{D245406F-BEA2-421D-939F-AB855F645696}"/>
              </a:ext>
            </a:extLst>
          </p:cNvPr>
          <p:cNvPicPr>
            <a:picLocks noChangeAspect="1"/>
          </p:cNvPicPr>
          <p:nvPr userDrawn="1"/>
        </p:nvPicPr>
        <p:blipFill>
          <a:blip r:embed="rId4" cstate="screen">
            <a:alphaModFix amt="0"/>
            <a:extLst>
              <a:ext uri="{28A0092B-C50C-407E-A947-70E740481C1C}">
                <a14:useLocalDpi xmlns:a14="http://schemas.microsoft.com/office/drawing/2010/main"/>
              </a:ext>
            </a:extLst>
          </a:blip>
          <a:stretch>
            <a:fillRect/>
          </a:stretch>
        </p:blipFill>
        <p:spPr>
          <a:xfrm>
            <a:off x="0" y="5550937"/>
            <a:ext cx="12192000" cy="1305278"/>
          </a:xfrm>
          <a:prstGeom prst="rect">
            <a:avLst/>
          </a:prstGeom>
        </p:spPr>
      </p:pic>
      <p:pic>
        <p:nvPicPr>
          <p:cNvPr id="34" name="Picture 33">
            <a:extLst>
              <a:ext uri="{FF2B5EF4-FFF2-40B4-BE49-F238E27FC236}">
                <a16:creationId xmlns="" xmlns:a16="http://schemas.microsoft.com/office/drawing/2014/main" id="{2BECBBAC-85D4-444D-928A-FB0147C4F7C7}"/>
              </a:ext>
            </a:extLst>
          </p:cNvPr>
          <p:cNvPicPr>
            <a:picLocks noChangeAspect="1"/>
          </p:cNvPicPr>
          <p:nvPr userDrawn="1"/>
        </p:nvPicPr>
        <p:blipFill>
          <a:blip r:embed="rId5"/>
          <a:stretch>
            <a:fillRect/>
          </a:stretch>
        </p:blipFill>
        <p:spPr>
          <a:xfrm>
            <a:off x="-15092" y="441387"/>
            <a:ext cx="2743775" cy="1295672"/>
          </a:xfrm>
          <a:prstGeom prst="rect">
            <a:avLst/>
          </a:prstGeom>
        </p:spPr>
      </p:pic>
      <p:pic>
        <p:nvPicPr>
          <p:cNvPr id="49" name="Picture 48">
            <a:extLst>
              <a:ext uri="{FF2B5EF4-FFF2-40B4-BE49-F238E27FC236}">
                <a16:creationId xmlns="" xmlns:a16="http://schemas.microsoft.com/office/drawing/2014/main" id="{74E52331-52A8-48E8-AEDD-D86A74BC471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pic>
        <p:nvPicPr>
          <p:cNvPr id="51" name="Picture 50">
            <a:extLst>
              <a:ext uri="{FF2B5EF4-FFF2-40B4-BE49-F238E27FC236}">
                <a16:creationId xmlns="" xmlns:a16="http://schemas.microsoft.com/office/drawing/2014/main" id="{9C84D1EA-08F1-426B-87F7-E0F4A9D71DC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38404" y="4378804"/>
            <a:ext cx="1986643" cy="457200"/>
          </a:xfrm>
          <a:prstGeom prst="rect">
            <a:avLst/>
          </a:prstGeom>
        </p:spPr>
      </p:pic>
      <p:sp>
        <p:nvSpPr>
          <p:cNvPr id="52" name="Text Placeholder 3">
            <a:extLst>
              <a:ext uri="{FF2B5EF4-FFF2-40B4-BE49-F238E27FC236}">
                <a16:creationId xmlns="" xmlns:a16="http://schemas.microsoft.com/office/drawing/2014/main" id="{ED484267-7114-4A7E-A11B-006883FE488D}"/>
              </a:ext>
            </a:extLst>
          </p:cNvPr>
          <p:cNvSpPr>
            <a:spLocks noGrp="1"/>
          </p:cNvSpPr>
          <p:nvPr>
            <p:ph type="body" sz="quarter" idx="10" hasCustomPrompt="1"/>
          </p:nvPr>
        </p:nvSpPr>
        <p:spPr>
          <a:xfrm>
            <a:off x="3432175" y="2205038"/>
            <a:ext cx="8493125" cy="1728787"/>
          </a:xfrm>
          <a:prstGeom prst="rect">
            <a:avLst/>
          </a:prstGeom>
        </p:spPr>
        <p:txBody>
          <a:bodyPr>
            <a:noAutofit/>
          </a:bodyPr>
          <a:lstStyle>
            <a:lvl1pPr marL="0" indent="0" algn="r">
              <a:buNone/>
              <a:defRPr sz="4800" b="1">
                <a:solidFill>
                  <a:schemeClr val="bg1"/>
                </a:solidFill>
              </a:defRPr>
            </a:lvl1pPr>
            <a:lvl2pPr>
              <a:defRPr sz="4800" b="1"/>
            </a:lvl2pPr>
            <a:lvl3pPr>
              <a:defRPr sz="4800" b="1"/>
            </a:lvl3pPr>
            <a:lvl4pPr>
              <a:defRPr sz="4800" b="1"/>
            </a:lvl4pPr>
            <a:lvl5pPr>
              <a:defRPr sz="4800" b="1"/>
            </a:lvl5pPr>
          </a:lstStyle>
          <a:p>
            <a:pPr lvl="0"/>
            <a:r>
              <a:rPr lang="en-US" dirty="0"/>
              <a:t>TITLE COME HERE</a:t>
            </a:r>
          </a:p>
        </p:txBody>
      </p:sp>
      <p:sp>
        <p:nvSpPr>
          <p:cNvPr id="3" name="Rectangle 2">
            <a:extLst>
              <a:ext uri="{FF2B5EF4-FFF2-40B4-BE49-F238E27FC236}">
                <a16:creationId xmlns="" xmlns:a16="http://schemas.microsoft.com/office/drawing/2014/main" id="{1A2AA43F-022C-4A79-B293-29E80ADEAD70}"/>
              </a:ext>
            </a:extLst>
          </p:cNvPr>
          <p:cNvSpPr/>
          <p:nvPr userDrawn="1"/>
        </p:nvSpPr>
        <p:spPr>
          <a:xfrm>
            <a:off x="6096000" y="5008480"/>
            <a:ext cx="5829047"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Intersecting Human and Artificial Security Intelligence as a Force Multiplier in Enterprise Defense</a:t>
            </a:r>
          </a:p>
        </p:txBody>
      </p:sp>
    </p:spTree>
    <p:extLst>
      <p:ext uri="{BB962C8B-B14F-4D97-AF65-F5344CB8AC3E}">
        <p14:creationId xmlns:p14="http://schemas.microsoft.com/office/powerpoint/2010/main" val="2906266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3">
    <p:spTree>
      <p:nvGrpSpPr>
        <p:cNvPr id="1" name=""/>
        <p:cNvGrpSpPr/>
        <p:nvPr/>
      </p:nvGrpSpPr>
      <p:grpSpPr>
        <a:xfrm>
          <a:off x="0" y="0"/>
          <a:ext cx="0" cy="0"/>
          <a:chOff x="0" y="0"/>
          <a:chExt cx="0" cy="0"/>
        </a:xfrm>
      </p:grpSpPr>
      <p:pic>
        <p:nvPicPr>
          <p:cNvPr id="5" name="Picture 4" descr="A picture containing outdoor, snow, plane, skiing&#10;&#10;Description automatically generated">
            <a:extLst>
              <a:ext uri="{FF2B5EF4-FFF2-40B4-BE49-F238E27FC236}">
                <a16:creationId xmlns="" xmlns:a16="http://schemas.microsoft.com/office/drawing/2014/main" id="{B8027099-E84E-468B-83B7-42C68DEA2EB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4000"/>
                    </a14:imgEffect>
                  </a14:imgLayer>
                </a14:imgProps>
              </a:ext>
            </a:extLst>
          </a:blip>
          <a:stretch>
            <a:fillRect/>
          </a:stretch>
        </p:blipFill>
        <p:spPr>
          <a:xfrm>
            <a:off x="0" y="3570"/>
            <a:ext cx="12192000" cy="6854430"/>
          </a:xfrm>
          <a:prstGeom prst="rect">
            <a:avLst/>
          </a:prstGeom>
        </p:spPr>
      </p:pic>
      <p:pic>
        <p:nvPicPr>
          <p:cNvPr id="7" name="Picture 6">
            <a:extLst>
              <a:ext uri="{FF2B5EF4-FFF2-40B4-BE49-F238E27FC236}">
                <a16:creationId xmlns="" xmlns:a16="http://schemas.microsoft.com/office/drawing/2014/main" id="{4EE2DFF4-D841-4982-BB11-849726B5D0AB}"/>
              </a:ext>
            </a:extLst>
          </p:cNvPr>
          <p:cNvPicPr>
            <a:picLocks noChangeAspect="1"/>
          </p:cNvPicPr>
          <p:nvPr userDrawn="1"/>
        </p:nvPicPr>
        <p:blipFill>
          <a:blip r:embed="rId4"/>
          <a:stretch>
            <a:fillRect/>
          </a:stretch>
        </p:blipFill>
        <p:spPr>
          <a:xfrm>
            <a:off x="-15092" y="441387"/>
            <a:ext cx="2743775" cy="1295672"/>
          </a:xfrm>
          <a:prstGeom prst="rect">
            <a:avLst/>
          </a:prstGeom>
        </p:spPr>
      </p:pic>
      <p:pic>
        <p:nvPicPr>
          <p:cNvPr id="8" name="Picture 7">
            <a:extLst>
              <a:ext uri="{FF2B5EF4-FFF2-40B4-BE49-F238E27FC236}">
                <a16:creationId xmlns="" xmlns:a16="http://schemas.microsoft.com/office/drawing/2014/main" id="{290FAD9C-20D9-4E63-A6EC-CEE2D96B57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sp>
        <p:nvSpPr>
          <p:cNvPr id="4" name="Text Placeholder 3">
            <a:extLst>
              <a:ext uri="{FF2B5EF4-FFF2-40B4-BE49-F238E27FC236}">
                <a16:creationId xmlns="" xmlns:a16="http://schemas.microsoft.com/office/drawing/2014/main" id="{284451E0-FC48-4239-87F6-450BDA219BB9}"/>
              </a:ext>
            </a:extLst>
          </p:cNvPr>
          <p:cNvSpPr>
            <a:spLocks noGrp="1"/>
          </p:cNvSpPr>
          <p:nvPr>
            <p:ph type="body" sz="quarter" idx="10" hasCustomPrompt="1"/>
          </p:nvPr>
        </p:nvSpPr>
        <p:spPr>
          <a:xfrm>
            <a:off x="3432175" y="2205038"/>
            <a:ext cx="8493125" cy="1728787"/>
          </a:xfrm>
          <a:prstGeom prst="rect">
            <a:avLst/>
          </a:prstGeom>
        </p:spPr>
        <p:txBody>
          <a:bodyPr>
            <a:noAutofit/>
          </a:bodyPr>
          <a:lstStyle>
            <a:lvl1pPr marL="0" indent="0" algn="r">
              <a:buNone/>
              <a:defRPr sz="4800" b="1">
                <a:solidFill>
                  <a:schemeClr val="bg1"/>
                </a:solidFill>
              </a:defRPr>
            </a:lvl1pPr>
            <a:lvl2pPr>
              <a:defRPr sz="4800" b="1"/>
            </a:lvl2pPr>
            <a:lvl3pPr>
              <a:defRPr sz="4800" b="1"/>
            </a:lvl3pPr>
            <a:lvl4pPr>
              <a:defRPr sz="4800" b="1"/>
            </a:lvl4pPr>
            <a:lvl5pPr>
              <a:defRPr sz="4800" b="1"/>
            </a:lvl5pPr>
          </a:lstStyle>
          <a:p>
            <a:pPr lvl="0"/>
            <a:r>
              <a:rPr lang="en-US" dirty="0"/>
              <a:t>TITLE COME HERE</a:t>
            </a:r>
          </a:p>
        </p:txBody>
      </p:sp>
      <p:sp>
        <p:nvSpPr>
          <p:cNvPr id="9" name="Text Placeholder 3">
            <a:extLst>
              <a:ext uri="{FF2B5EF4-FFF2-40B4-BE49-F238E27FC236}">
                <a16:creationId xmlns="" xmlns:a16="http://schemas.microsoft.com/office/drawing/2014/main" id="{5C4561F7-F744-4AD9-B355-F357D438B69D}"/>
              </a:ext>
            </a:extLst>
          </p:cNvPr>
          <p:cNvSpPr>
            <a:spLocks noGrp="1"/>
          </p:cNvSpPr>
          <p:nvPr>
            <p:ph type="body" sz="quarter" idx="11" hasCustomPrompt="1"/>
          </p:nvPr>
        </p:nvSpPr>
        <p:spPr>
          <a:xfrm>
            <a:off x="3418977" y="4221857"/>
            <a:ext cx="8493125" cy="863327"/>
          </a:xfrm>
          <a:prstGeom prst="rect">
            <a:avLst/>
          </a:prstGeom>
        </p:spPr>
        <p:txBody>
          <a:bodyPr>
            <a:noAutofit/>
          </a:bodyPr>
          <a:lstStyle>
            <a:lvl1pPr marL="0" indent="0" algn="r">
              <a:buNone/>
              <a:defRPr sz="2400" b="0">
                <a:solidFill>
                  <a:schemeClr val="bg1"/>
                </a:solidFill>
              </a:defRPr>
            </a:lvl1pPr>
            <a:lvl2pPr>
              <a:defRPr sz="4800" b="1"/>
            </a:lvl2pPr>
            <a:lvl3pPr>
              <a:defRPr sz="4800" b="1"/>
            </a:lvl3pPr>
            <a:lvl4pPr>
              <a:defRPr sz="4800" b="1"/>
            </a:lvl4pPr>
            <a:lvl5pPr>
              <a:defRPr sz="4800" b="1"/>
            </a:lvl5pPr>
          </a:lstStyle>
          <a:p>
            <a:pPr lvl="0"/>
            <a:r>
              <a:rPr lang="en-US" dirty="0"/>
              <a:t>PRESENTER NAME</a:t>
            </a:r>
          </a:p>
        </p:txBody>
      </p:sp>
    </p:spTree>
    <p:extLst>
      <p:ext uri="{BB962C8B-B14F-4D97-AF65-F5344CB8AC3E}">
        <p14:creationId xmlns:p14="http://schemas.microsoft.com/office/powerpoint/2010/main" val="3051354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hasCustomPrompt="1"/>
          </p:nvPr>
        </p:nvSpPr>
        <p:spPr>
          <a:xfrm>
            <a:off x="587375" y="584200"/>
            <a:ext cx="9496987" cy="972592"/>
          </a:xfrm>
          <a:prstGeom prst="rect">
            <a:avLst/>
          </a:prstGeom>
        </p:spPr>
        <p:txBody>
          <a:bodyPr lIns="0" tIns="0" rIns="0" bIns="0" anchor="t"/>
          <a:lstStyle>
            <a:lvl1pPr algn="l">
              <a:defRPr b="1">
                <a:solidFill>
                  <a:srgbClr val="00307D"/>
                </a:solidFill>
              </a:defRPr>
            </a:lvl1pPr>
          </a:lstStyle>
          <a:p>
            <a:r>
              <a:rPr lang="en-US" altLang="zh-CN" dirty="0" smtClean="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sym typeface="Arial"/>
              </a:rPr>
              <a:t>See. Understand. Act.</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2022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
        <p:nvSpPr>
          <p:cNvPr id="111" name="Slide Number Placeholder 5">
            <a:extLst>
              <a:ext uri="{FF2B5EF4-FFF2-40B4-BE49-F238E27FC236}">
                <a16:creationId xmlns="" xmlns:a16="http://schemas.microsoft.com/office/drawing/2014/main" id="{6D03AD8D-9CB5-4311-9964-D93B902CCE0E}"/>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rgbClr val="000000"/>
                </a:solidFill>
                <a:latin typeface="Arial"/>
                <a:cs typeface="Arial"/>
                <a:rtl val="0"/>
              </a:defRPr>
            </a:lvl1pPr>
          </a:lstStyle>
          <a:p>
            <a:fld id="{E98FCA07-3125-49EB-99F1-64DCEC752C04}" type="slidenum">
              <a:rPr lang="en-US" smtClean="0"/>
              <a:pPr/>
              <a:t>‹#›</a:t>
            </a:fld>
            <a:endParaRPr lang="en-US" sz="1152" b="0" spc="0" baseline="0" dirty="0">
              <a:solidFill>
                <a:srgbClr val="000000"/>
              </a:solidFill>
              <a:latin typeface="Arial"/>
              <a:cs typeface="Arial"/>
              <a:rtl val="0"/>
            </a:endParaRP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41882830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34" name="Table Placeholder 2">
            <a:extLst>
              <a:ext uri="{FF2B5EF4-FFF2-40B4-BE49-F238E27FC236}">
                <a16:creationId xmlns="" xmlns:a16="http://schemas.microsoft.com/office/drawing/2014/main" id="{B2D0B085-0C99-44A5-A5D6-B204BEB87F5E}"/>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lvl1pPr>
          </a:lstStyle>
          <a:p>
            <a:r>
              <a:rPr lang="en-US" dirty="0"/>
              <a:t>Your Table Here</a:t>
            </a:r>
          </a:p>
        </p:txBody>
      </p:sp>
    </p:spTree>
    <p:extLst>
      <p:ext uri="{BB962C8B-B14F-4D97-AF65-F5344CB8AC3E}">
        <p14:creationId xmlns:p14="http://schemas.microsoft.com/office/powerpoint/2010/main" val="3612813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Only Title - Bold Grey Tit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1AA64-040B-4C4F-B6CF-BDC5390EE747}"/>
              </a:ext>
            </a:extLst>
          </p:cNvPr>
          <p:cNvSpPr>
            <a:spLocks noGrp="1"/>
          </p:cNvSpPr>
          <p:nvPr>
            <p:ph type="title"/>
          </p:nvPr>
        </p:nvSpPr>
        <p:spPr/>
        <p:txBody>
          <a:bodyPr/>
          <a:lstStyle>
            <a:lvl1pPr>
              <a:defRPr b="1"/>
            </a:lvl1pPr>
          </a:lstStyle>
          <a:p>
            <a:endParaRPr lang="en-US" dirty="0"/>
          </a:p>
        </p:txBody>
      </p:sp>
    </p:spTree>
    <p:extLst>
      <p:ext uri="{BB962C8B-B14F-4D97-AF65-F5344CB8AC3E}">
        <p14:creationId xmlns:p14="http://schemas.microsoft.com/office/powerpoint/2010/main" val="332778686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Only Title - Grey Tit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535090-5FA2-3F45-B774-0144812AD519}"/>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268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One content ">
    <p:spTree>
      <p:nvGrpSpPr>
        <p:cNvPr id="1" name=""/>
        <p:cNvGrpSpPr/>
        <p:nvPr/>
      </p:nvGrpSpPr>
      <p:grpSpPr>
        <a:xfrm>
          <a:off x="0" y="0"/>
          <a:ext cx="0" cy="0"/>
          <a:chOff x="0" y="0"/>
          <a:chExt cx="0" cy="0"/>
        </a:xfrm>
      </p:grpSpPr>
      <p:sp>
        <p:nvSpPr>
          <p:cNvPr id="3" name="剪去单角的矩形 39">
            <a:extLst>
              <a:ext uri="{FF2B5EF4-FFF2-40B4-BE49-F238E27FC236}">
                <a16:creationId xmlns="" xmlns:a16="http://schemas.microsoft.com/office/drawing/2014/main" id="{8A28FF97-B386-604D-9BB9-71C125F810DF}"/>
              </a:ext>
            </a:extLst>
          </p:cNvPr>
          <p:cNvSpPr/>
          <p:nvPr userDrawn="1"/>
        </p:nvSpPr>
        <p:spPr>
          <a:xfrm>
            <a:off x="441882" y="6013264"/>
            <a:ext cx="11342750" cy="228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ea typeface="Arial" charset="0"/>
              <a:cs typeface="Arial" panose="020B0604020202020204" pitchFamily="34" charset="0"/>
            </a:endParaRPr>
          </a:p>
        </p:txBody>
      </p:sp>
      <p:sp>
        <p:nvSpPr>
          <p:cNvPr id="4" name="剪去单角的矩形 39">
            <a:extLst>
              <a:ext uri="{FF2B5EF4-FFF2-40B4-BE49-F238E27FC236}">
                <a16:creationId xmlns="" xmlns:a16="http://schemas.microsoft.com/office/drawing/2014/main" id="{B6A79A86-E49A-2E4B-B135-C55F6FBFCE02}"/>
              </a:ext>
            </a:extLst>
          </p:cNvPr>
          <p:cNvSpPr/>
          <p:nvPr userDrawn="1"/>
        </p:nvSpPr>
        <p:spPr>
          <a:xfrm>
            <a:off x="335360" y="836712"/>
            <a:ext cx="11342750" cy="228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ea typeface="Arial" charset="0"/>
              <a:cs typeface="Arial" panose="020B0604020202020204" pitchFamily="34" charset="0"/>
            </a:endParaRPr>
          </a:p>
        </p:txBody>
      </p:sp>
      <p:sp>
        <p:nvSpPr>
          <p:cNvPr id="7" name="Text Placeholder 2">
            <a:extLst>
              <a:ext uri="{FF2B5EF4-FFF2-40B4-BE49-F238E27FC236}">
                <a16:creationId xmlns="" xmlns:a16="http://schemas.microsoft.com/office/drawing/2014/main" id="{E7F509B8-2592-4536-940E-245543100DEA}"/>
              </a:ext>
            </a:extLst>
          </p:cNvPr>
          <p:cNvSpPr>
            <a:spLocks noGrp="1"/>
          </p:cNvSpPr>
          <p:nvPr>
            <p:ph type="body" sz="quarter" idx="10"/>
          </p:nvPr>
        </p:nvSpPr>
        <p:spPr>
          <a:xfrm>
            <a:off x="577800" y="1273458"/>
            <a:ext cx="11053813" cy="5035862"/>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845C4E79-28D5-4395-9923-0B9E98437DD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232926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One content Image text etc">
    <p:spTree>
      <p:nvGrpSpPr>
        <p:cNvPr id="1" name=""/>
        <p:cNvGrpSpPr/>
        <p:nvPr/>
      </p:nvGrpSpPr>
      <p:grpSpPr>
        <a:xfrm>
          <a:off x="0" y="0"/>
          <a:ext cx="0" cy="0"/>
          <a:chOff x="0" y="0"/>
          <a:chExt cx="0" cy="0"/>
        </a:xfrm>
      </p:grpSpPr>
      <p:sp>
        <p:nvSpPr>
          <p:cNvPr id="5" name="Text Placeholder 2">
            <a:extLst>
              <a:ext uri="{FF2B5EF4-FFF2-40B4-BE49-F238E27FC236}">
                <a16:creationId xmlns="" xmlns:a16="http://schemas.microsoft.com/office/drawing/2014/main" id="{9D5B7895-C28F-4D7B-A23C-7A541DF76BA6}"/>
              </a:ext>
            </a:extLst>
          </p:cNvPr>
          <p:cNvSpPr>
            <a:spLocks noGrp="1"/>
          </p:cNvSpPr>
          <p:nvPr>
            <p:ph idx="1"/>
          </p:nvPr>
        </p:nvSpPr>
        <p:spPr>
          <a:xfrm>
            <a:off x="559593" y="1264229"/>
            <a:ext cx="11072813" cy="4829067"/>
          </a:xfrm>
          <a:prstGeom prst="rect">
            <a:avLst/>
          </a:prstGeom>
        </p:spPr>
        <p:txBody>
          <a:bodyPr vert="horz" lIns="91440" tIns="45720" rIns="91440" bIns="45720" rtlCol="0">
            <a:normAutofit/>
          </a:bodyPr>
          <a:lstStyle>
            <a:lvl1pPr>
              <a:defRPr>
                <a:solidFill>
                  <a:srgbClr val="767171"/>
                </a:solidFill>
              </a:defRPr>
            </a:lvl1pPr>
          </a:lstStyle>
          <a:p>
            <a:pPr lvl="0"/>
            <a:endParaRPr lang="en-US" dirty="0"/>
          </a:p>
        </p:txBody>
      </p:sp>
      <p:sp>
        <p:nvSpPr>
          <p:cNvPr id="2" name="Title 1">
            <a:extLst>
              <a:ext uri="{FF2B5EF4-FFF2-40B4-BE49-F238E27FC236}">
                <a16:creationId xmlns="" xmlns:a16="http://schemas.microsoft.com/office/drawing/2014/main" id="{69FEBC0D-ECC6-4B58-86D7-F1F3DEECCEA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291600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Two content Img text  ">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F7FE448-AA6C-C446-A4F2-6A4741717FF6}"/>
              </a:ext>
            </a:extLst>
          </p:cNvPr>
          <p:cNvSpPr>
            <a:spLocks noGrp="1"/>
          </p:cNvSpPr>
          <p:nvPr>
            <p:ph sz="half" idx="1"/>
          </p:nvPr>
        </p:nvSpPr>
        <p:spPr>
          <a:xfrm>
            <a:off x="571499" y="1340768"/>
            <a:ext cx="5448302" cy="5042296"/>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A216DEF4-4CAA-DB40-85DF-F697FB1D324E}"/>
              </a:ext>
            </a:extLst>
          </p:cNvPr>
          <p:cNvSpPr>
            <a:spLocks noGrp="1"/>
          </p:cNvSpPr>
          <p:nvPr>
            <p:ph sz="half" idx="2"/>
          </p:nvPr>
        </p:nvSpPr>
        <p:spPr>
          <a:xfrm>
            <a:off x="6172200" y="1340768"/>
            <a:ext cx="5472112" cy="5042296"/>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 xmlns:a16="http://schemas.microsoft.com/office/drawing/2014/main" id="{D913EE49-E94D-4242-ABC1-385354973B4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523473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228935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6432358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group of people standing in front of a mirror&#10;&#10;Description automatically generated">
            <a:extLst>
              <a:ext uri="{FF2B5EF4-FFF2-40B4-BE49-F238E27FC236}">
                <a16:creationId xmlns="" xmlns:a16="http://schemas.microsoft.com/office/drawing/2014/main" id="{F4A880AA-E6DE-6343-839D-EDF7F40A69BF}"/>
              </a:ext>
            </a:extLst>
          </p:cNvPr>
          <p:cNvPicPr>
            <a:picLocks noChangeAspect="1"/>
          </p:cNvPicPr>
          <p:nvPr userDrawn="1"/>
        </p:nvPicPr>
        <p:blipFill>
          <a:blip r:embed="rId2"/>
          <a:stretch>
            <a:fillRect/>
          </a:stretch>
        </p:blipFill>
        <p:spPr>
          <a:xfrm>
            <a:off x="-15089" y="0"/>
            <a:ext cx="12222178" cy="6858000"/>
          </a:xfrm>
          <a:prstGeom prst="rect">
            <a:avLst/>
          </a:prstGeom>
        </p:spPr>
      </p:pic>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115459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4A880AA-E6DE-6343-839D-EDF7F40A69BF}"/>
              </a:ext>
            </a:extLst>
          </p:cNvPr>
          <p:cNvPicPr>
            <a:picLocks noChangeAspect="1"/>
          </p:cNvPicPr>
          <p:nvPr userDrawn="1"/>
        </p:nvPicPr>
        <p:blipFill>
          <a:blip r:embed="rId2"/>
          <a:stretch>
            <a:fillRect/>
          </a:stretch>
        </p:blipFill>
        <p:spPr>
          <a:xfrm>
            <a:off x="0" y="0"/>
            <a:ext cx="12222180" cy="6858000"/>
          </a:xfrm>
          <a:prstGeom prst="rect">
            <a:avLst/>
          </a:prstGeom>
        </p:spPr>
      </p:pic>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505755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Green Color Object">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 xmlns:a16="http://schemas.microsoft.com/office/drawing/2014/main" id="{A245161E-0DB7-4647-9F03-C0A5ED050F41}"/>
              </a:ext>
            </a:extLst>
          </p:cNvPr>
          <p:cNvSpPr>
            <a:spLocks noGrp="1"/>
          </p:cNvSpPr>
          <p:nvPr>
            <p:ph idx="1"/>
          </p:nvPr>
        </p:nvSpPr>
        <p:spPr>
          <a:xfrm>
            <a:off x="3831770" y="1268761"/>
            <a:ext cx="7855582" cy="5040560"/>
          </a:xfrm>
          <a:prstGeom prst="rect">
            <a:avLst/>
          </a:prstGeom>
        </p:spPr>
        <p:txBody>
          <a:bodyPr vert="horz" lIns="91440" tIns="45720" rIns="91440" bIns="45720" rtlCol="0">
            <a:normAutofit/>
          </a:bodyPr>
          <a:lstStyle>
            <a:lvl1pPr>
              <a:defRPr>
                <a:solidFill>
                  <a:srgbClr val="767171"/>
                </a:solidFill>
              </a:defRPr>
            </a:lvl1pPr>
          </a:lstStyle>
          <a:p>
            <a:pPr lvl="0"/>
            <a:endParaRPr lang="en-US" dirty="0"/>
          </a:p>
        </p:txBody>
      </p:sp>
      <p:sp>
        <p:nvSpPr>
          <p:cNvPr id="2" name="Title 1">
            <a:extLst>
              <a:ext uri="{FF2B5EF4-FFF2-40B4-BE49-F238E27FC236}">
                <a16:creationId xmlns="" xmlns:a16="http://schemas.microsoft.com/office/drawing/2014/main" id="{D730CB7D-09A8-439B-BEC4-BBB4727FF656}"/>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67861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omn content slide">
    <p:spTree>
      <p:nvGrpSpPr>
        <p:cNvPr id="1" name=""/>
        <p:cNvGrpSpPr/>
        <p:nvPr/>
      </p:nvGrpSpPr>
      <p:grpSpPr>
        <a:xfrm>
          <a:off x="0" y="0"/>
          <a:ext cx="0" cy="0"/>
          <a:chOff x="0" y="0"/>
          <a:chExt cx="0" cy="0"/>
        </a:xfrm>
      </p:grpSpPr>
      <p:pic>
        <p:nvPicPr>
          <p:cNvPr id="82" name="Picture 81">
            <a:extLst>
              <a:ext uri="{FF2B5EF4-FFF2-40B4-BE49-F238E27FC236}">
                <a16:creationId xmlns="" xmlns:a16="http://schemas.microsoft.com/office/drawing/2014/main" id="{BACF5228-8984-4F81-863A-26424396DD2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1986" cy="2635322"/>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596900"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4371556"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Diagonal Corners Rounded 60">
            <a:extLst>
              <a:ext uri="{FF2B5EF4-FFF2-40B4-BE49-F238E27FC236}">
                <a16:creationId xmlns="" xmlns:a16="http://schemas.microsoft.com/office/drawing/2014/main" id="{CEB84216-5DB0-4161-ACE1-2183FBB7BCB6}"/>
              </a:ext>
            </a:extLst>
          </p:cNvPr>
          <p:cNvSpPr/>
          <p:nvPr userDrawn="1"/>
        </p:nvSpPr>
        <p:spPr>
          <a:xfrm>
            <a:off x="8146213"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690788"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9240101"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5465444"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857981" y="3382700"/>
            <a:ext cx="2936250" cy="312483"/>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7" name="Text Placeholder 73">
            <a:extLst>
              <a:ext uri="{FF2B5EF4-FFF2-40B4-BE49-F238E27FC236}">
                <a16:creationId xmlns="" xmlns:a16="http://schemas.microsoft.com/office/drawing/2014/main" id="{2DFB4D47-FB01-4EA5-AC66-F352CBE2EB81}"/>
              </a:ext>
            </a:extLst>
          </p:cNvPr>
          <p:cNvSpPr>
            <a:spLocks noGrp="1"/>
          </p:cNvSpPr>
          <p:nvPr>
            <p:ph type="body" sz="quarter" idx="11"/>
          </p:nvPr>
        </p:nvSpPr>
        <p:spPr>
          <a:xfrm>
            <a:off x="857981"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4632637" y="3382700"/>
            <a:ext cx="2936250" cy="312483"/>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9" name="Text Placeholder 73">
            <a:extLst>
              <a:ext uri="{FF2B5EF4-FFF2-40B4-BE49-F238E27FC236}">
                <a16:creationId xmlns="" xmlns:a16="http://schemas.microsoft.com/office/drawing/2014/main" id="{2BA66F4D-3873-42BA-908F-194108F69962}"/>
              </a:ext>
            </a:extLst>
          </p:cNvPr>
          <p:cNvSpPr>
            <a:spLocks noGrp="1"/>
          </p:cNvSpPr>
          <p:nvPr>
            <p:ph type="body" sz="quarter" idx="13"/>
          </p:nvPr>
        </p:nvSpPr>
        <p:spPr>
          <a:xfrm>
            <a:off x="4632637"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8407294" y="3382700"/>
            <a:ext cx="2936250" cy="312483"/>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1" name="Text Placeholder 73">
            <a:extLst>
              <a:ext uri="{FF2B5EF4-FFF2-40B4-BE49-F238E27FC236}">
                <a16:creationId xmlns="" xmlns:a16="http://schemas.microsoft.com/office/drawing/2014/main" id="{434928DB-C662-4418-A5B0-C1C406A07F2B}"/>
              </a:ext>
            </a:extLst>
          </p:cNvPr>
          <p:cNvSpPr>
            <a:spLocks noGrp="1"/>
          </p:cNvSpPr>
          <p:nvPr>
            <p:ph type="body" sz="quarter" idx="15"/>
          </p:nvPr>
        </p:nvSpPr>
        <p:spPr>
          <a:xfrm>
            <a:off x="8407294"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7" name="Oval 66">
            <a:extLst>
              <a:ext uri="{FF2B5EF4-FFF2-40B4-BE49-F238E27FC236}">
                <a16:creationId xmlns="" xmlns:a16="http://schemas.microsoft.com/office/drawing/2014/main" id="{215BFB8B-08B5-4C9F-A75F-96C9A71CC82F}"/>
              </a:ext>
            </a:extLst>
          </p:cNvPr>
          <p:cNvSpPr/>
          <p:nvPr userDrawn="1"/>
        </p:nvSpPr>
        <p:spPr>
          <a:xfrm>
            <a:off x="1881506" y="2186291"/>
            <a:ext cx="889200" cy="88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812D96FC-E2FF-4B69-AEDE-CFDD39B7A90E}"/>
              </a:ext>
            </a:extLst>
          </p:cNvPr>
          <p:cNvSpPr/>
          <p:nvPr userDrawn="1"/>
        </p:nvSpPr>
        <p:spPr>
          <a:xfrm>
            <a:off x="5648071" y="2186291"/>
            <a:ext cx="889200" cy="88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7BD8B4CE-C325-437C-9483-045285A78F7F}"/>
              </a:ext>
            </a:extLst>
          </p:cNvPr>
          <p:cNvSpPr/>
          <p:nvPr userDrawn="1"/>
        </p:nvSpPr>
        <p:spPr>
          <a:xfrm>
            <a:off x="9422727" y="2186291"/>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2971858A-D564-4F6E-AE82-0EBA8A238A8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089602" y="2394387"/>
            <a:ext cx="473009" cy="473009"/>
          </a:xfrm>
          <a:prstGeom prst="rect">
            <a:avLst/>
          </a:prstGeom>
        </p:spPr>
      </p:pic>
      <p:pic>
        <p:nvPicPr>
          <p:cNvPr id="62" name="Graphic 61">
            <a:extLst>
              <a:ext uri="{FF2B5EF4-FFF2-40B4-BE49-F238E27FC236}">
                <a16:creationId xmlns="" xmlns:a16="http://schemas.microsoft.com/office/drawing/2014/main" id="{6C6CB49B-8647-4BBE-9E51-3C29C0E627C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863045" y="2401265"/>
            <a:ext cx="459252" cy="459252"/>
          </a:xfrm>
          <a:prstGeom prst="rect">
            <a:avLst/>
          </a:prstGeom>
        </p:spPr>
      </p:pic>
      <p:pic>
        <p:nvPicPr>
          <p:cNvPr id="63" name="Graphic 62">
            <a:extLst>
              <a:ext uri="{FF2B5EF4-FFF2-40B4-BE49-F238E27FC236}">
                <a16:creationId xmlns="" xmlns:a16="http://schemas.microsoft.com/office/drawing/2014/main" id="{AEAB82B9-AE7E-4BA0-B1FA-9A244C345BFE}"/>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9652508" y="2416072"/>
            <a:ext cx="429638" cy="429638"/>
          </a:xfrm>
          <a:prstGeom prst="rect">
            <a:avLst/>
          </a:prstGeom>
        </p:spPr>
      </p:pic>
    </p:spTree>
    <p:extLst>
      <p:ext uri="{BB962C8B-B14F-4D97-AF65-F5344CB8AC3E}">
        <p14:creationId xmlns:p14="http://schemas.microsoft.com/office/powerpoint/2010/main" val="3136097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Grey Color Object">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 xmlns:a16="http://schemas.microsoft.com/office/drawing/2014/main" id="{A245161E-0DB7-4647-9F03-C0A5ED050F41}"/>
              </a:ext>
            </a:extLst>
          </p:cNvPr>
          <p:cNvSpPr>
            <a:spLocks noGrp="1"/>
          </p:cNvSpPr>
          <p:nvPr>
            <p:ph idx="1"/>
          </p:nvPr>
        </p:nvSpPr>
        <p:spPr>
          <a:xfrm>
            <a:off x="3831770" y="1268759"/>
            <a:ext cx="7855582" cy="5040561"/>
          </a:xfrm>
          <a:prstGeom prst="rect">
            <a:avLst/>
          </a:prstGeom>
        </p:spPr>
        <p:txBody>
          <a:bodyPr vert="horz" lIns="91440" tIns="45720" rIns="91440" bIns="45720" rtlCol="0">
            <a:normAutofit/>
          </a:bodyPr>
          <a:lstStyle>
            <a:lvl1pPr>
              <a:defRPr>
                <a:solidFill>
                  <a:srgbClr val="767171"/>
                </a:solidFill>
              </a:defRPr>
            </a:lvl1pPr>
          </a:lstStyle>
          <a:p>
            <a:pPr lvl="0"/>
            <a:endParaRPr lang="en-US" dirty="0"/>
          </a:p>
        </p:txBody>
      </p:sp>
      <p:sp>
        <p:nvSpPr>
          <p:cNvPr id="2" name="Title 1">
            <a:extLst>
              <a:ext uri="{FF2B5EF4-FFF2-40B4-BE49-F238E27FC236}">
                <a16:creationId xmlns="" xmlns:a16="http://schemas.microsoft.com/office/drawing/2014/main" id="{66FAB935-9AC2-44B6-8913-52FA491B8958}"/>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367868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Green Colo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B9B9E170-1227-4B67-86E9-0DBE90989230}"/>
              </a:ext>
            </a:extLst>
          </p:cNvPr>
          <p:cNvSpPr>
            <a:spLocks noGrp="1"/>
          </p:cNvSpPr>
          <p:nvPr>
            <p:ph sz="quarter" idx="11"/>
          </p:nvPr>
        </p:nvSpPr>
        <p:spPr>
          <a:xfrm>
            <a:off x="3832399" y="1268760"/>
            <a:ext cx="7854950" cy="5040313"/>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67A17604-D52D-411C-A590-9329E092F8BF}"/>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396320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Grey Colo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 xmlns:a16="http://schemas.microsoft.com/office/drawing/2014/main" id="{7B0BFCFC-98F8-4C15-A1A7-9EF3E3D1F5C1}"/>
              </a:ext>
            </a:extLst>
          </p:cNvPr>
          <p:cNvSpPr>
            <a:spLocks noGrp="1"/>
          </p:cNvSpPr>
          <p:nvPr>
            <p:ph sz="quarter" idx="11"/>
          </p:nvPr>
        </p:nvSpPr>
        <p:spPr>
          <a:xfrm>
            <a:off x="3832399" y="1268760"/>
            <a:ext cx="7854950" cy="5040313"/>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1AB5F99B-391A-4B8B-AD18-FCD5E31F4787}"/>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1093305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Full">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2"/>
          <a:stretch>
            <a:fillRect/>
          </a:stretch>
        </p:blipFill>
        <p:spPr>
          <a:xfrm>
            <a:off x="10403826" y="267695"/>
            <a:ext cx="1532046" cy="413136"/>
          </a:xfrm>
          <a:prstGeom prst="rect">
            <a:avLst/>
          </a:prstGeom>
        </p:spPr>
      </p:pic>
      <p:sp>
        <p:nvSpPr>
          <p:cNvPr id="10" name="Text Placeholder 2">
            <a:extLst>
              <a:ext uri="{FF2B5EF4-FFF2-40B4-BE49-F238E27FC236}">
                <a16:creationId xmlns="" xmlns:a16="http://schemas.microsoft.com/office/drawing/2014/main" id="{D54C8A81-6375-46FD-8838-A0C8499F6B08}"/>
              </a:ext>
            </a:extLst>
          </p:cNvPr>
          <p:cNvSpPr>
            <a:spLocks noGrp="1"/>
          </p:cNvSpPr>
          <p:nvPr>
            <p:ph type="body" sz="quarter" idx="10"/>
          </p:nvPr>
        </p:nvSpPr>
        <p:spPr>
          <a:xfrm>
            <a:off x="577800" y="1268760"/>
            <a:ext cx="11053813" cy="5001859"/>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 xmlns:a16="http://schemas.microsoft.com/office/drawing/2014/main" id="{C45873D1-E274-49E7-B818-8F0E396A635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583781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Slide with Contact Info">
    <p:spTree>
      <p:nvGrpSpPr>
        <p:cNvPr id="1" name=""/>
        <p:cNvGrpSpPr/>
        <p:nvPr/>
      </p:nvGrpSpPr>
      <p:grpSpPr>
        <a:xfrm>
          <a:off x="0" y="0"/>
          <a:ext cx="0" cy="0"/>
          <a:chOff x="0" y="0"/>
          <a:chExt cx="0" cy="0"/>
        </a:xfrm>
      </p:grpSpPr>
      <p:pic>
        <p:nvPicPr>
          <p:cNvPr id="11" name="Picture 10" descr="A person standing in front of a car&#10;&#10;Description automatically generated">
            <a:extLst>
              <a:ext uri="{FF2B5EF4-FFF2-40B4-BE49-F238E27FC236}">
                <a16:creationId xmlns="" xmlns:a16="http://schemas.microsoft.com/office/drawing/2014/main" id="{A5375C68-B984-0C46-8E1E-05600318B07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8358BD26-8F12-42F0-B5CE-643B789B82DA}"/>
              </a:ext>
            </a:extLst>
          </p:cNvPr>
          <p:cNvPicPr>
            <a:picLocks noChangeAspect="1"/>
          </p:cNvPicPr>
          <p:nvPr userDrawn="1"/>
        </p:nvPicPr>
        <p:blipFill>
          <a:blip r:embed="rId3"/>
          <a:stretch>
            <a:fillRect/>
          </a:stretch>
        </p:blipFill>
        <p:spPr>
          <a:xfrm>
            <a:off x="837453" y="776037"/>
            <a:ext cx="4456175" cy="5305926"/>
          </a:xfrm>
          <a:prstGeom prst="rect">
            <a:avLst/>
          </a:prstGeom>
        </p:spPr>
      </p:pic>
      <p:sp>
        <p:nvSpPr>
          <p:cNvPr id="10" name="Rectangle 9">
            <a:extLst>
              <a:ext uri="{FF2B5EF4-FFF2-40B4-BE49-F238E27FC236}">
                <a16:creationId xmlns="" xmlns:a16="http://schemas.microsoft.com/office/drawing/2014/main" id="{77B59E1A-7DE5-43EA-BA90-6DF948F18395}"/>
              </a:ext>
            </a:extLst>
          </p:cNvPr>
          <p:cNvSpPr/>
          <p:nvPr userDrawn="1"/>
        </p:nvSpPr>
        <p:spPr>
          <a:xfrm>
            <a:off x="11354547" y="4114800"/>
            <a:ext cx="837453" cy="228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 xmlns:a16="http://schemas.microsoft.com/office/drawing/2014/main" id="{A3DD9D06-753E-4B8C-B1D0-FBCE4B6E6B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r="80462" b="-10696"/>
          <a:stretch/>
        </p:blipFill>
        <p:spPr>
          <a:xfrm>
            <a:off x="11581471" y="4306956"/>
            <a:ext cx="449498" cy="407473"/>
          </a:xfrm>
          <a:prstGeom prst="rect">
            <a:avLst/>
          </a:prstGeom>
        </p:spPr>
      </p:pic>
      <p:pic>
        <p:nvPicPr>
          <p:cNvPr id="13" name="Picture 12">
            <a:extLst>
              <a:ext uri="{FF2B5EF4-FFF2-40B4-BE49-F238E27FC236}">
                <a16:creationId xmlns="" xmlns:a16="http://schemas.microsoft.com/office/drawing/2014/main" id="{64293A5B-8A77-4AD7-998F-C398DB4AE9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855" t="-1" r="53790" b="-1"/>
          <a:stretch/>
        </p:blipFill>
        <p:spPr>
          <a:xfrm>
            <a:off x="11539677" y="4800251"/>
            <a:ext cx="491292" cy="368101"/>
          </a:xfrm>
          <a:prstGeom prst="rect">
            <a:avLst/>
          </a:prstGeom>
        </p:spPr>
      </p:pic>
      <p:pic>
        <p:nvPicPr>
          <p:cNvPr id="14" name="Picture 13">
            <a:extLst>
              <a:ext uri="{FF2B5EF4-FFF2-40B4-BE49-F238E27FC236}">
                <a16:creationId xmlns="" xmlns:a16="http://schemas.microsoft.com/office/drawing/2014/main" id="{BEE5DEE5-7C2B-43DF-9AE7-9A45EAB96FD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0393" t="1" r="26596" b="5425"/>
          <a:stretch/>
        </p:blipFill>
        <p:spPr>
          <a:xfrm>
            <a:off x="11501579" y="5291107"/>
            <a:ext cx="529390" cy="348129"/>
          </a:xfrm>
          <a:prstGeom prst="rect">
            <a:avLst/>
          </a:prstGeom>
        </p:spPr>
      </p:pic>
      <p:pic>
        <p:nvPicPr>
          <p:cNvPr id="15" name="Picture 14">
            <a:extLst>
              <a:ext uri="{FF2B5EF4-FFF2-40B4-BE49-F238E27FC236}">
                <a16:creationId xmlns="" xmlns:a16="http://schemas.microsoft.com/office/drawing/2014/main" id="{3FC0CF79-2183-462D-AF8B-B061BDEBE3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3404" t="1" b="5425"/>
          <a:stretch/>
        </p:blipFill>
        <p:spPr>
          <a:xfrm>
            <a:off x="11405934" y="5781962"/>
            <a:ext cx="611871" cy="348129"/>
          </a:xfrm>
          <a:prstGeom prst="rect">
            <a:avLst/>
          </a:prstGeom>
        </p:spPr>
      </p:pic>
      <p:sp>
        <p:nvSpPr>
          <p:cNvPr id="18" name="Rectangle 17">
            <a:extLst>
              <a:ext uri="{FF2B5EF4-FFF2-40B4-BE49-F238E27FC236}">
                <a16:creationId xmlns="" xmlns:a16="http://schemas.microsoft.com/office/drawing/2014/main" id="{7AC3E8EA-12E1-406F-A8D4-46B13BBEE551}"/>
              </a:ext>
            </a:extLst>
          </p:cNvPr>
          <p:cNvSpPr/>
          <p:nvPr userDrawn="1"/>
        </p:nvSpPr>
        <p:spPr>
          <a:xfrm>
            <a:off x="5084047" y="4197511"/>
            <a:ext cx="6096000" cy="2118529"/>
          </a:xfrm>
          <a:prstGeom prst="rect">
            <a:avLst/>
          </a:prstGeom>
        </p:spPr>
        <p:txBody>
          <a:bodyPr>
            <a:spAutoFit/>
          </a:bodyPr>
          <a:lstStyle/>
          <a:p>
            <a:pPr algn="r">
              <a:lnSpc>
                <a:spcPct val="150000"/>
              </a:lnSpc>
            </a:pPr>
            <a:r>
              <a:rPr lang="es-ES" dirty="0">
                <a:solidFill>
                  <a:schemeClr val="bg1"/>
                </a:solidFill>
              </a:rPr>
              <a:t>+1 408 508 6750</a:t>
            </a:r>
          </a:p>
          <a:p>
            <a:pPr algn="r">
              <a:lnSpc>
                <a:spcPct val="150000"/>
              </a:lnSpc>
            </a:pPr>
            <a:r>
              <a:rPr lang="es-ES" dirty="0">
                <a:solidFill>
                  <a:schemeClr val="bg1"/>
                </a:solidFill>
              </a:rPr>
              <a:t>inquiry@hillstonenet.com</a:t>
            </a:r>
          </a:p>
          <a:p>
            <a:pPr algn="r">
              <a:lnSpc>
                <a:spcPct val="150000"/>
              </a:lnSpc>
            </a:pPr>
            <a:r>
              <a:rPr lang="es-ES" dirty="0">
                <a:solidFill>
                  <a:schemeClr val="bg1"/>
                </a:solidFill>
              </a:rPr>
              <a:t>5201 Great </a:t>
            </a:r>
            <a:r>
              <a:rPr lang="es-ES" dirty="0" err="1">
                <a:solidFill>
                  <a:schemeClr val="bg1"/>
                </a:solidFill>
              </a:rPr>
              <a:t>America</a:t>
            </a:r>
            <a:r>
              <a:rPr lang="es-ES" dirty="0">
                <a:solidFill>
                  <a:schemeClr val="bg1"/>
                </a:solidFill>
              </a:rPr>
              <a:t> </a:t>
            </a:r>
            <a:r>
              <a:rPr lang="es-ES" dirty="0" err="1">
                <a:solidFill>
                  <a:schemeClr val="bg1"/>
                </a:solidFill>
              </a:rPr>
              <a:t>Pkwy</a:t>
            </a:r>
            <a:r>
              <a:rPr lang="es-ES" dirty="0">
                <a:solidFill>
                  <a:schemeClr val="bg1"/>
                </a:solidFill>
              </a:rPr>
              <a:t>, #420</a:t>
            </a:r>
          </a:p>
          <a:p>
            <a:pPr algn="r">
              <a:lnSpc>
                <a:spcPct val="150000"/>
              </a:lnSpc>
            </a:pPr>
            <a:r>
              <a:rPr lang="es-ES" dirty="0">
                <a:solidFill>
                  <a:schemeClr val="bg1"/>
                </a:solidFill>
              </a:rPr>
              <a:t>Santa Clara, CA 95054</a:t>
            </a:r>
          </a:p>
          <a:p>
            <a:pPr algn="r">
              <a:lnSpc>
                <a:spcPct val="150000"/>
              </a:lnSpc>
            </a:pPr>
            <a:r>
              <a:rPr lang="es-ES" dirty="0">
                <a:solidFill>
                  <a:schemeClr val="bg1"/>
                </a:solidFill>
              </a:rPr>
              <a:t>www.hillstonenet.com</a:t>
            </a:r>
          </a:p>
        </p:txBody>
      </p:sp>
    </p:spTree>
    <p:extLst>
      <p:ext uri="{BB962C8B-B14F-4D97-AF65-F5344CB8AC3E}">
        <p14:creationId xmlns:p14="http://schemas.microsoft.com/office/powerpoint/2010/main" val="210185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3 colomn content slide">
    <p:spTree>
      <p:nvGrpSpPr>
        <p:cNvPr id="1" name=""/>
        <p:cNvGrpSpPr/>
        <p:nvPr/>
      </p:nvGrpSpPr>
      <p:grpSpPr>
        <a:xfrm>
          <a:off x="0" y="0"/>
          <a:ext cx="0" cy="0"/>
          <a:chOff x="0" y="0"/>
          <a:chExt cx="0" cy="0"/>
        </a:xfrm>
      </p:grpSpPr>
      <p:pic>
        <p:nvPicPr>
          <p:cNvPr id="82" name="Picture 81">
            <a:extLst>
              <a:ext uri="{FF2B5EF4-FFF2-40B4-BE49-F238E27FC236}">
                <a16:creationId xmlns="" xmlns:a16="http://schemas.microsoft.com/office/drawing/2014/main" id="{BACF5228-8984-4F81-863A-26424396DD2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1986" cy="2635322"/>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479376" y="3048739"/>
            <a:ext cx="2691835" cy="1426783"/>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3288428" y="3048739"/>
            <a:ext cx="2807572" cy="1460381"/>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313501" y="2419888"/>
            <a:ext cx="1110092" cy="1108726"/>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4104791" y="2431749"/>
            <a:ext cx="1136233" cy="1134834"/>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542665" y="3794797"/>
            <a:ext cx="2565256" cy="273001"/>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3369002" y="3789419"/>
            <a:ext cx="2625665" cy="279430"/>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6199351" y="3774490"/>
            <a:ext cx="2660855" cy="335361"/>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67" name="Oval 66">
            <a:extLst>
              <a:ext uri="{FF2B5EF4-FFF2-40B4-BE49-F238E27FC236}">
                <a16:creationId xmlns="" xmlns:a16="http://schemas.microsoft.com/office/drawing/2014/main" id="{215BFB8B-08B5-4C9F-A75F-96C9A71CC82F}"/>
              </a:ext>
            </a:extLst>
          </p:cNvPr>
          <p:cNvSpPr/>
          <p:nvPr userDrawn="1"/>
        </p:nvSpPr>
        <p:spPr>
          <a:xfrm>
            <a:off x="1430718" y="2609824"/>
            <a:ext cx="776850" cy="776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812D96FC-E2FF-4B69-AEDE-CFDD39B7A90E}"/>
              </a:ext>
            </a:extLst>
          </p:cNvPr>
          <p:cNvSpPr/>
          <p:nvPr userDrawn="1"/>
        </p:nvSpPr>
        <p:spPr>
          <a:xfrm>
            <a:off x="4287418" y="2621685"/>
            <a:ext cx="795144" cy="7951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2971858A-D564-4F6E-AE82-0EBA8A238A8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638814" y="2817920"/>
            <a:ext cx="413245" cy="413245"/>
          </a:xfrm>
          <a:prstGeom prst="rect">
            <a:avLst/>
          </a:prstGeom>
        </p:spPr>
      </p:pic>
      <p:pic>
        <p:nvPicPr>
          <p:cNvPr id="62" name="Graphic 61">
            <a:extLst>
              <a:ext uri="{FF2B5EF4-FFF2-40B4-BE49-F238E27FC236}">
                <a16:creationId xmlns="" xmlns:a16="http://schemas.microsoft.com/office/drawing/2014/main" id="{6C6CB49B-8647-4BBE-9E51-3C29C0E627C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4484746" y="2792100"/>
            <a:ext cx="410674" cy="410674"/>
          </a:xfrm>
          <a:prstGeom prst="rect">
            <a:avLst/>
          </a:prstGeom>
        </p:spPr>
      </p:pic>
      <p:sp>
        <p:nvSpPr>
          <p:cNvPr id="64" name="Rectangle: Diagonal Corners Rounded 58">
            <a:extLst>
              <a:ext uri="{FF2B5EF4-FFF2-40B4-BE49-F238E27FC236}">
                <a16:creationId xmlns="" xmlns:a16="http://schemas.microsoft.com/office/drawing/2014/main" id="{4A7EA79B-750E-4451-9EB2-A4A922286213}"/>
              </a:ext>
            </a:extLst>
          </p:cNvPr>
          <p:cNvSpPr/>
          <p:nvPr userDrawn="1"/>
        </p:nvSpPr>
        <p:spPr>
          <a:xfrm>
            <a:off x="6209945" y="3033272"/>
            <a:ext cx="2691835" cy="1426783"/>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6950075" y="2447391"/>
            <a:ext cx="1138565" cy="1137164"/>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 xmlns:a16="http://schemas.microsoft.com/office/drawing/2014/main" id="{7BD8B4CE-C325-437C-9483-045285A78F7F}"/>
              </a:ext>
            </a:extLst>
          </p:cNvPr>
          <p:cNvSpPr/>
          <p:nvPr userDrawn="1"/>
        </p:nvSpPr>
        <p:spPr>
          <a:xfrm>
            <a:off x="7132701" y="2637326"/>
            <a:ext cx="796775" cy="796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extLst>
              <a:ext uri="{FF2B5EF4-FFF2-40B4-BE49-F238E27FC236}">
                <a16:creationId xmlns="" xmlns:a16="http://schemas.microsoft.com/office/drawing/2014/main" id="{AEAB82B9-AE7E-4BA0-B1FA-9A244C345BFE}"/>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338597" y="2872640"/>
            <a:ext cx="384981" cy="384981"/>
          </a:xfrm>
          <a:prstGeom prst="rect">
            <a:avLst/>
          </a:prstGeom>
        </p:spPr>
      </p:pic>
      <p:sp>
        <p:nvSpPr>
          <p:cNvPr id="72" name="Text Placeholder 71">
            <a:extLst>
              <a:ext uri="{FF2B5EF4-FFF2-40B4-BE49-F238E27FC236}">
                <a16:creationId xmlns="" xmlns:a16="http://schemas.microsoft.com/office/drawing/2014/main" id="{FDC15A62-417F-476E-A734-CE5A866EB507}"/>
              </a:ext>
            </a:extLst>
          </p:cNvPr>
          <p:cNvSpPr>
            <a:spLocks noGrp="1"/>
          </p:cNvSpPr>
          <p:nvPr>
            <p:ph type="body" sz="quarter" idx="15"/>
          </p:nvPr>
        </p:nvSpPr>
        <p:spPr>
          <a:xfrm>
            <a:off x="9001395" y="3774490"/>
            <a:ext cx="2660855" cy="335361"/>
          </a:xfrm>
          <a:prstGeom prst="rect">
            <a:avLst/>
          </a:prstGeom>
        </p:spPr>
        <p:txBody>
          <a:bodyPr lIns="0" tIns="0" rIns="0" bIns="0"/>
          <a:lstStyle>
            <a:lvl1pPr algn="ctr">
              <a:defRPr sz="2400" b="1">
                <a:solidFill>
                  <a:srgbClr val="00B0F0"/>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3" name="Rectangle: Diagonal Corners Rounded 58">
            <a:extLst>
              <a:ext uri="{FF2B5EF4-FFF2-40B4-BE49-F238E27FC236}">
                <a16:creationId xmlns="" xmlns:a16="http://schemas.microsoft.com/office/drawing/2014/main" id="{4A7EA79B-750E-4451-9EB2-A4A922286213}"/>
              </a:ext>
            </a:extLst>
          </p:cNvPr>
          <p:cNvSpPr/>
          <p:nvPr userDrawn="1"/>
        </p:nvSpPr>
        <p:spPr>
          <a:xfrm>
            <a:off x="9015725" y="3044326"/>
            <a:ext cx="2691835" cy="1426783"/>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val 28">
            <a:extLst>
              <a:ext uri="{FF2B5EF4-FFF2-40B4-BE49-F238E27FC236}">
                <a16:creationId xmlns="" xmlns:a16="http://schemas.microsoft.com/office/drawing/2014/main" id="{CD83E058-6F5B-4B66-B277-4902C7ED5619}"/>
              </a:ext>
            </a:extLst>
          </p:cNvPr>
          <p:cNvSpPr/>
          <p:nvPr userDrawn="1"/>
        </p:nvSpPr>
        <p:spPr>
          <a:xfrm>
            <a:off x="9752119" y="2447391"/>
            <a:ext cx="1138565" cy="1137164"/>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68">
            <a:extLst>
              <a:ext uri="{FF2B5EF4-FFF2-40B4-BE49-F238E27FC236}">
                <a16:creationId xmlns="" xmlns:a16="http://schemas.microsoft.com/office/drawing/2014/main" id="{7BD8B4CE-C325-437C-9483-045285A78F7F}"/>
              </a:ext>
            </a:extLst>
          </p:cNvPr>
          <p:cNvSpPr/>
          <p:nvPr userDrawn="1"/>
        </p:nvSpPr>
        <p:spPr>
          <a:xfrm>
            <a:off x="9934745" y="2637326"/>
            <a:ext cx="796775" cy="7967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53">
            <a:extLst>
              <a:ext uri="{FF2B5EF4-FFF2-40B4-BE49-F238E27FC236}">
                <a16:creationId xmlns="" xmlns:a16="http://schemas.microsoft.com/office/drawing/2014/main" id="{D06055C3-F318-41B2-BC1E-64F27A4A84DF}"/>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0107859" y="2820540"/>
            <a:ext cx="434273" cy="434273"/>
          </a:xfrm>
          <a:prstGeom prst="rect">
            <a:avLst/>
          </a:prstGeom>
        </p:spPr>
      </p:pic>
    </p:spTree>
    <p:extLst>
      <p:ext uri="{BB962C8B-B14F-4D97-AF65-F5344CB8AC3E}">
        <p14:creationId xmlns:p14="http://schemas.microsoft.com/office/powerpoint/2010/main" val="126827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omn content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chemeClr val="tx2"/>
          </a:soli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62" name="Rectangle 61">
            <a:extLst>
              <a:ext uri="{FF2B5EF4-FFF2-40B4-BE49-F238E27FC236}">
                <a16:creationId xmlns="" xmlns:a16="http://schemas.microsoft.com/office/drawing/2014/main" id="{A00045DA-7A11-4A58-9C6B-D8F78CBC94C1}"/>
              </a:ext>
            </a:extLst>
          </p:cNvPr>
          <p:cNvSpPr/>
          <p:nvPr userDrawn="1"/>
        </p:nvSpPr>
        <p:spPr>
          <a:xfrm flipV="1">
            <a:off x="4376660"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a:extLst>
              <a:ext uri="{FF2B5EF4-FFF2-40B4-BE49-F238E27FC236}">
                <a16:creationId xmlns="" xmlns:a16="http://schemas.microsoft.com/office/drawing/2014/main" id="{C103A1DE-64F0-4352-9F9E-39E7C6227DAD}"/>
              </a:ext>
            </a:extLst>
          </p:cNvPr>
          <p:cNvCxnSpPr>
            <a:cxnSpLocks/>
          </p:cNvCxnSpPr>
          <p:nvPr userDrawn="1"/>
        </p:nvCxnSpPr>
        <p:spPr>
          <a:xfrm>
            <a:off x="4680240"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 xmlns:a16="http://schemas.microsoft.com/office/drawing/2014/main" id="{084CEC34-63DB-410F-B0CB-DDEA24009F83}"/>
              </a:ext>
            </a:extLst>
          </p:cNvPr>
          <p:cNvSpPr/>
          <p:nvPr/>
        </p:nvSpPr>
        <p:spPr>
          <a:xfrm>
            <a:off x="5469462"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 Placeholder 71">
            <a:extLst>
              <a:ext uri="{FF2B5EF4-FFF2-40B4-BE49-F238E27FC236}">
                <a16:creationId xmlns="" xmlns:a16="http://schemas.microsoft.com/office/drawing/2014/main" id="{0876231C-BE6F-48AA-B48B-1FD255277C21}"/>
              </a:ext>
            </a:extLst>
          </p:cNvPr>
          <p:cNvSpPr>
            <a:spLocks noGrp="1"/>
          </p:cNvSpPr>
          <p:nvPr userDrawn="1">
            <p:ph type="body" sz="quarter" idx="12"/>
          </p:nvPr>
        </p:nvSpPr>
        <p:spPr>
          <a:xfrm>
            <a:off x="4680240" y="1687746"/>
            <a:ext cx="2849245" cy="312483"/>
          </a:xfrm>
          <a:prstGeom prst="rect">
            <a:avLst/>
          </a:prstGeom>
        </p:spPr>
        <p:txBody>
          <a:bodyPr lIns="0" tIns="0" rIns="0" bIns="0"/>
          <a:lstStyle>
            <a:lvl1pPr algn="ctr">
              <a:defRPr sz="18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2" name="Rectangle 101">
            <a:extLst>
              <a:ext uri="{FF2B5EF4-FFF2-40B4-BE49-F238E27FC236}">
                <a16:creationId xmlns="" xmlns:a16="http://schemas.microsoft.com/office/drawing/2014/main" id="{4C673AFE-7560-4404-80F6-ADDC9F4D87D8}"/>
              </a:ext>
            </a:extLst>
          </p:cNvPr>
          <p:cNvSpPr/>
          <p:nvPr userDrawn="1"/>
        </p:nvSpPr>
        <p:spPr>
          <a:xfrm flipV="1">
            <a:off x="598950"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 xmlns:a16="http://schemas.microsoft.com/office/drawing/2014/main" id="{2C6CB26B-33BE-4851-9E2D-3A8A40A7CE27}"/>
              </a:ext>
            </a:extLst>
          </p:cNvPr>
          <p:cNvCxnSpPr>
            <a:cxnSpLocks/>
          </p:cNvCxnSpPr>
          <p:nvPr userDrawn="1"/>
        </p:nvCxnSpPr>
        <p:spPr>
          <a:xfrm>
            <a:off x="902530"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 xmlns:a16="http://schemas.microsoft.com/office/drawing/2014/main" id="{E7A9A034-04C1-4CBE-B796-9E8E0CCA2AD5}"/>
              </a:ext>
            </a:extLst>
          </p:cNvPr>
          <p:cNvSpPr/>
          <p:nvPr userDrawn="1"/>
        </p:nvSpPr>
        <p:spPr>
          <a:xfrm>
            <a:off x="1691752"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Text Placeholder 71">
            <a:extLst>
              <a:ext uri="{FF2B5EF4-FFF2-40B4-BE49-F238E27FC236}">
                <a16:creationId xmlns="" xmlns:a16="http://schemas.microsoft.com/office/drawing/2014/main" id="{9806B418-69A8-4729-8CBA-AA026E3790AD}"/>
              </a:ext>
            </a:extLst>
          </p:cNvPr>
          <p:cNvSpPr>
            <a:spLocks noGrp="1"/>
          </p:cNvSpPr>
          <p:nvPr>
            <p:ph type="body" sz="quarter" idx="26"/>
          </p:nvPr>
        </p:nvSpPr>
        <p:spPr>
          <a:xfrm>
            <a:off x="902530" y="1687746"/>
            <a:ext cx="2849245" cy="312483"/>
          </a:xfrm>
          <a:prstGeom prst="rect">
            <a:avLst/>
          </a:prstGeom>
        </p:spPr>
        <p:txBody>
          <a:bodyPr lIns="0" tIns="0" rIns="0" bIns="0"/>
          <a:lstStyle>
            <a:lvl1pPr algn="ctr">
              <a:defRPr sz="1800" b="1">
                <a:solidFill>
                  <a:schemeClr val="accent4"/>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8" name="Rectangle 107">
            <a:extLst>
              <a:ext uri="{FF2B5EF4-FFF2-40B4-BE49-F238E27FC236}">
                <a16:creationId xmlns="" xmlns:a16="http://schemas.microsoft.com/office/drawing/2014/main" id="{664BEF5D-DFEF-4E4B-8DBF-D24666A59000}"/>
              </a:ext>
            </a:extLst>
          </p:cNvPr>
          <p:cNvSpPr/>
          <p:nvPr userDrawn="1"/>
        </p:nvSpPr>
        <p:spPr>
          <a:xfrm flipV="1">
            <a:off x="8154369"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9" name="Straight Connector 108">
            <a:extLst>
              <a:ext uri="{FF2B5EF4-FFF2-40B4-BE49-F238E27FC236}">
                <a16:creationId xmlns="" xmlns:a16="http://schemas.microsoft.com/office/drawing/2014/main" id="{A9430998-3BDD-40A4-9317-07351BC7E7A0}"/>
              </a:ext>
            </a:extLst>
          </p:cNvPr>
          <p:cNvCxnSpPr>
            <a:cxnSpLocks/>
          </p:cNvCxnSpPr>
          <p:nvPr userDrawn="1"/>
        </p:nvCxnSpPr>
        <p:spPr>
          <a:xfrm>
            <a:off x="8457949"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 xmlns:a16="http://schemas.microsoft.com/office/drawing/2014/main" id="{D814179B-06E7-4017-9FE0-E27B1949A225}"/>
              </a:ext>
            </a:extLst>
          </p:cNvPr>
          <p:cNvSpPr/>
          <p:nvPr userDrawn="1"/>
        </p:nvSpPr>
        <p:spPr>
          <a:xfrm>
            <a:off x="9247171"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 Placeholder 71">
            <a:extLst>
              <a:ext uri="{FF2B5EF4-FFF2-40B4-BE49-F238E27FC236}">
                <a16:creationId xmlns="" xmlns:a16="http://schemas.microsoft.com/office/drawing/2014/main" id="{4EC82022-EC12-4FFB-9F82-994EC4C93CF9}"/>
              </a:ext>
            </a:extLst>
          </p:cNvPr>
          <p:cNvSpPr>
            <a:spLocks noGrp="1"/>
          </p:cNvSpPr>
          <p:nvPr>
            <p:ph type="body" sz="quarter" idx="29"/>
          </p:nvPr>
        </p:nvSpPr>
        <p:spPr>
          <a:xfrm>
            <a:off x="8457949" y="1687746"/>
            <a:ext cx="2849245" cy="312483"/>
          </a:xfrm>
          <a:prstGeom prst="rect">
            <a:avLst/>
          </a:prstGeom>
        </p:spPr>
        <p:txBody>
          <a:bodyPr lIns="0" tIns="0" rIns="0" bIns="0"/>
          <a:lstStyle>
            <a:lvl1pPr algn="ctr">
              <a:defRPr sz="1800" b="1">
                <a:solidFill>
                  <a:schemeClr val="accent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81DCBC12-8E85-4CB7-BC57-A991A21ADDBE}"/>
              </a:ext>
            </a:extLst>
          </p:cNvPr>
          <p:cNvSpPr>
            <a:spLocks noGrp="1"/>
          </p:cNvSpPr>
          <p:nvPr>
            <p:ph type="body" sz="quarter" idx="11"/>
          </p:nvPr>
        </p:nvSpPr>
        <p:spPr>
          <a:xfrm>
            <a:off x="90729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19" name="Text Placeholder 73">
            <a:extLst>
              <a:ext uri="{FF2B5EF4-FFF2-40B4-BE49-F238E27FC236}">
                <a16:creationId xmlns="" xmlns:a16="http://schemas.microsoft.com/office/drawing/2014/main" id="{07EF1391-7FF7-4A2D-BD27-E5F82C4C7A3D}"/>
              </a:ext>
            </a:extLst>
          </p:cNvPr>
          <p:cNvSpPr>
            <a:spLocks noGrp="1"/>
          </p:cNvSpPr>
          <p:nvPr>
            <p:ph type="body" sz="quarter" idx="32"/>
          </p:nvPr>
        </p:nvSpPr>
        <p:spPr>
          <a:xfrm>
            <a:off x="468500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20" name="Text Placeholder 73">
            <a:extLst>
              <a:ext uri="{FF2B5EF4-FFF2-40B4-BE49-F238E27FC236}">
                <a16:creationId xmlns="" xmlns:a16="http://schemas.microsoft.com/office/drawing/2014/main" id="{85765B05-C67F-4A26-AD69-C02CD2DD19CC}"/>
              </a:ext>
            </a:extLst>
          </p:cNvPr>
          <p:cNvSpPr>
            <a:spLocks noGrp="1"/>
          </p:cNvSpPr>
          <p:nvPr>
            <p:ph type="body" sz="quarter" idx="33"/>
          </p:nvPr>
        </p:nvSpPr>
        <p:spPr>
          <a:xfrm>
            <a:off x="8462710"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60" name="Oval 59">
            <a:extLst>
              <a:ext uri="{FF2B5EF4-FFF2-40B4-BE49-F238E27FC236}">
                <a16:creationId xmlns="" xmlns:a16="http://schemas.microsoft.com/office/drawing/2014/main" id="{2552FF71-0D22-4A13-9AB5-180A03F02900}"/>
              </a:ext>
            </a:extLst>
          </p:cNvPr>
          <p:cNvSpPr/>
          <p:nvPr userDrawn="1"/>
        </p:nvSpPr>
        <p:spPr>
          <a:xfrm>
            <a:off x="1881506" y="2504610"/>
            <a:ext cx="889200" cy="88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2021F2BB-3F79-4392-98B9-492F24A247F9}"/>
              </a:ext>
            </a:extLst>
          </p:cNvPr>
          <p:cNvSpPr/>
          <p:nvPr userDrawn="1"/>
        </p:nvSpPr>
        <p:spPr>
          <a:xfrm>
            <a:off x="5648071" y="2504610"/>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57FA6DFD-298D-4E4C-86ED-423B952F1693}"/>
              </a:ext>
            </a:extLst>
          </p:cNvPr>
          <p:cNvSpPr/>
          <p:nvPr userDrawn="1"/>
        </p:nvSpPr>
        <p:spPr>
          <a:xfrm>
            <a:off x="9422727" y="2504610"/>
            <a:ext cx="889200" cy="88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D06055C3-F318-41B2-BC1E-64F27A4A84D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108970" y="2732074"/>
            <a:ext cx="434273" cy="434273"/>
          </a:xfrm>
          <a:prstGeom prst="rect">
            <a:avLst/>
          </a:prstGeom>
        </p:spPr>
      </p:pic>
      <p:pic>
        <p:nvPicPr>
          <p:cNvPr id="58" name="Graphic 57">
            <a:extLst>
              <a:ext uri="{FF2B5EF4-FFF2-40B4-BE49-F238E27FC236}">
                <a16:creationId xmlns="" xmlns:a16="http://schemas.microsoft.com/office/drawing/2014/main" id="{2514EFB0-195D-464A-9414-3B979CB678B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899180" y="2724356"/>
            <a:ext cx="386982" cy="449708"/>
          </a:xfrm>
          <a:prstGeom prst="rect">
            <a:avLst/>
          </a:prstGeom>
        </p:spPr>
      </p:pic>
      <p:pic>
        <p:nvPicPr>
          <p:cNvPr id="59" name="Graphic 58">
            <a:extLst>
              <a:ext uri="{FF2B5EF4-FFF2-40B4-BE49-F238E27FC236}">
                <a16:creationId xmlns="" xmlns:a16="http://schemas.microsoft.com/office/drawing/2014/main" id="{CB6151AD-3D87-4711-8982-CBE971B891A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656071" y="2737954"/>
            <a:ext cx="422512" cy="422512"/>
          </a:xfrm>
          <a:prstGeom prst="rect">
            <a:avLst/>
          </a:prstGeom>
        </p:spPr>
      </p:pic>
    </p:spTree>
    <p:extLst>
      <p:ext uri="{BB962C8B-B14F-4D97-AF65-F5344CB8AC3E}">
        <p14:creationId xmlns:p14="http://schemas.microsoft.com/office/powerpoint/2010/main" val="155323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 xmlns:a16="http://schemas.microsoft.com/office/drawing/2014/main" id="{380F1D03-9181-4195-9526-709EBA2A7B0C}"/>
              </a:ext>
            </a:extLst>
          </p:cNvPr>
          <p:cNvGraphicFramePr>
            <a:graphicFrameLocks noChangeAspect="1"/>
          </p:cNvGraphicFramePr>
          <p:nvPr userDrawn="1">
            <p:custDataLst>
              <p:tags r:id="rId25"/>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4" name="think-cell Slide" r:id="rId26" imgW="383" imgH="384" progId="TCLayout.ActiveDocument.1">
                  <p:embed/>
                </p:oleObj>
              </mc:Choice>
              <mc:Fallback>
                <p:oleObj name="think-cell Slide" r:id="rId26" imgW="383" imgH="384" progId="TCLayout.ActiveDocument.1">
                  <p:embed/>
                  <p:pic>
                    <p:nvPicPr>
                      <p:cNvPr id="0" name=""/>
                      <p:cNvPicPr/>
                      <p:nvPr/>
                    </p:nvPicPr>
                    <p:blipFill>
                      <a:blip r:embed="rId2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7005069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49"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kern="1200" baseline="0">
          <a:solidFill>
            <a:schemeClr val="bg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52">
          <p15:clr>
            <a:srgbClr val="F26B43"/>
          </p15:clr>
        </p15:guide>
        <p15:guide id="2" pos="7310">
          <p15:clr>
            <a:srgbClr val="F26B43"/>
          </p15:clr>
        </p15:guide>
        <p15:guide id="3" pos="370">
          <p15:clr>
            <a:srgbClr val="F26B43"/>
          </p15:clr>
        </p15:guide>
        <p15:guide id="4" pos="3840">
          <p15:clr>
            <a:srgbClr val="F26B43"/>
          </p15:clr>
        </p15:guide>
        <p15:guide id="5" orient="horz" pos="368">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B6B7D92-7EBC-4E40-85C0-99A8A5E1F150}"/>
              </a:ext>
            </a:extLst>
          </p:cNvPr>
          <p:cNvSpPr>
            <a:spLocks noGrp="1"/>
          </p:cNvSpPr>
          <p:nvPr>
            <p:ph type="title"/>
          </p:nvPr>
        </p:nvSpPr>
        <p:spPr>
          <a:xfrm>
            <a:off x="557784" y="475488"/>
            <a:ext cx="9784080" cy="576072"/>
          </a:xfrm>
          <a:prstGeom prst="rect">
            <a:avLst/>
          </a:prstGeom>
        </p:spPr>
        <p:txBody>
          <a:bodyPr vert="horz" lIns="91440" tIns="45720" rIns="91440" bIns="45720" rtlCol="0" anchor="ctr">
            <a:normAutofit/>
          </a:bodyPr>
          <a:lstStyle/>
          <a:p>
            <a:endParaRPr lang="en-US" dirty="0"/>
          </a:p>
        </p:txBody>
      </p:sp>
      <p:grpSp>
        <p:nvGrpSpPr>
          <p:cNvPr id="6"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8"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9"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10"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11"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12"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13"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15"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6"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7"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8"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9"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20"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21"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22"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23"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24"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25"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282985456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816" r:id="rId3"/>
    <p:sldLayoutId id="2147483798" r:id="rId4"/>
    <p:sldLayoutId id="2147483848" r:id="rId5"/>
    <p:sldLayoutId id="2147483768" r:id="rId6"/>
    <p:sldLayoutId id="2147483734" r:id="rId7"/>
    <p:sldLayoutId id="2147483742" r:id="rId8"/>
    <p:sldLayoutId id="2147483814" r:id="rId9"/>
    <p:sldLayoutId id="2147483807" r:id="rId10"/>
    <p:sldLayoutId id="2147483737" r:id="rId11"/>
    <p:sldLayoutId id="2147483738" r:id="rId12"/>
    <p:sldLayoutId id="2147483733" r:id="rId13"/>
    <p:sldLayoutId id="2147483765" r:id="rId14"/>
    <p:sldLayoutId id="2147483802" r:id="rId15"/>
    <p:sldLayoutId id="2147483803" r:id="rId16"/>
    <p:sldLayoutId id="2147483736" r:id="rId17"/>
    <p:sldLayoutId id="2147483815" r:id="rId18"/>
    <p:sldLayoutId id="2147483739" r:id="rId19"/>
    <p:sldLayoutId id="2147483799" r:id="rId20"/>
    <p:sldLayoutId id="2147483740" r:id="rId21"/>
    <p:sldLayoutId id="2147483795" r:id="rId22"/>
    <p:sldLayoutId id="2147483800" r:id="rId23"/>
    <p:sldLayoutId id="2147483767" r:id="rId24"/>
    <p:sldLayoutId id="2147483766" r:id="rId25"/>
    <p:sldLayoutId id="2147483743" r:id="rId26"/>
    <p:sldLayoutId id="2147483817" r:id="rId27"/>
    <p:sldLayoutId id="2147483819" r:id="rId28"/>
    <p:sldLayoutId id="2147483820" r:id="rId29"/>
    <p:sldLayoutId id="2147483821" r:id="rId30"/>
    <p:sldLayoutId id="2147483822" r:id="rId31"/>
    <p:sldLayoutId id="2147483823" r:id="rId32"/>
    <p:sldLayoutId id="2147483824" r:id="rId3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200" b="0" kern="1200" spc="-1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4">
            <a:extLst>
              <a:ext uri="{FF2B5EF4-FFF2-40B4-BE49-F238E27FC236}">
                <a16:creationId xmlns="" xmlns:a16="http://schemas.microsoft.com/office/drawing/2014/main" id="{75F10FC0-A64D-0C4F-9CBE-71A5167BED58}"/>
              </a:ext>
            </a:extLst>
          </p:cNvPr>
          <p:cNvSpPr>
            <a:spLocks noGrp="1"/>
          </p:cNvSpPr>
          <p:nvPr>
            <p:ph type="title"/>
          </p:nvPr>
        </p:nvSpPr>
        <p:spPr>
          <a:xfrm>
            <a:off x="557784" y="475488"/>
            <a:ext cx="9784080" cy="57607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471551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850" r:id="rId4"/>
    <p:sldLayoutId id="2147483773" r:id="rId5"/>
    <p:sldLayoutId id="2147483825" r:id="rId6"/>
    <p:sldLayoutId id="2147483774" r:id="rId7"/>
    <p:sldLayoutId id="2147483775" r:id="rId8"/>
    <p:sldLayoutId id="2147483776" r:id="rId9"/>
    <p:sldLayoutId id="2147483813" r:id="rId10"/>
    <p:sldLayoutId id="2147483812" r:id="rId11"/>
    <p:sldLayoutId id="2147483810" r:id="rId12"/>
    <p:sldLayoutId id="2147483811" r:id="rId13"/>
    <p:sldLayoutId id="2147483779" r:id="rId14"/>
    <p:sldLayoutId id="2147483780" r:id="rId15"/>
    <p:sldLayoutId id="2147483804" r:id="rId16"/>
    <p:sldLayoutId id="2147483805" r:id="rId17"/>
    <p:sldLayoutId id="2147483784" r:id="rId18"/>
    <p:sldLayoutId id="2147483792" r:id="rId19"/>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200" b="0" kern="1200" spc="-100" baseline="0">
          <a:solidFill>
            <a:srgbClr val="76717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5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5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9.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59.xml"/><Relationship Id="rId5" Type="http://schemas.openxmlformats.org/officeDocument/2006/relationships/image" Target="../media/image117.pn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9.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9.xml"/><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3.xml"/><Relationship Id="rId1" Type="http://schemas.openxmlformats.org/officeDocument/2006/relationships/slideLayout" Target="../slideLayouts/slideLayout5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4.png"/><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145.png"/></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xml"/><Relationship Id="rId1" Type="http://schemas.openxmlformats.org/officeDocument/2006/relationships/slideLayout" Target="../slideLayouts/slideLayout59.xml"/><Relationship Id="rId5" Type="http://schemas.openxmlformats.org/officeDocument/2006/relationships/image" Target="../media/image14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59.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emf"/></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83.png"/><Relationship Id="rId4" Type="http://schemas.openxmlformats.org/officeDocument/2006/relationships/image" Target="../media/image85.png"/><Relationship Id="rId9"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emf"/><Relationship Id="rId7" Type="http://schemas.openxmlformats.org/officeDocument/2006/relationships/image" Target="../media/image157.png"/><Relationship Id="rId2" Type="http://schemas.openxmlformats.org/officeDocument/2006/relationships/image" Target="../media/image148.png"/><Relationship Id="rId1" Type="http://schemas.openxmlformats.org/officeDocument/2006/relationships/slideLayout" Target="../slideLayouts/slideLayout59.xml"/><Relationship Id="rId6" Type="http://schemas.openxmlformats.org/officeDocument/2006/relationships/image" Target="../media/image156.png"/><Relationship Id="rId5" Type="http://schemas.openxmlformats.org/officeDocument/2006/relationships/image" Target="../media/image75.png"/><Relationship Id="rId4" Type="http://schemas.openxmlformats.org/officeDocument/2006/relationships/image" Target="../media/image155.emf"/></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9.xml"/><Relationship Id="rId6" Type="http://schemas.openxmlformats.org/officeDocument/2006/relationships/image" Target="../media/image152.png"/><Relationship Id="rId5" Type="http://schemas.openxmlformats.org/officeDocument/2006/relationships/image" Target="../media/image161.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52.png"/><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9.xml"/><Relationship Id="rId6" Type="http://schemas.openxmlformats.org/officeDocument/2006/relationships/image" Target="../media/image152.png"/><Relationship Id="rId5" Type="http://schemas.openxmlformats.org/officeDocument/2006/relationships/image" Target="../media/image169.png"/><Relationship Id="rId4" Type="http://schemas.openxmlformats.org/officeDocument/2006/relationships/image" Target="../media/image168.png"/></Relationships>
</file>

<file path=ppt/slides/_rels/slide57.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tiff"/><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tiff"/><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58.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62.png"/><Relationship Id="rId1" Type="http://schemas.openxmlformats.org/officeDocument/2006/relationships/slideLayout" Target="../slideLayouts/slideLayout59.xml"/><Relationship Id="rId4" Type="http://schemas.openxmlformats.org/officeDocument/2006/relationships/image" Target="../media/image183.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59.xml"/><Relationship Id="rId5" Type="http://schemas.openxmlformats.org/officeDocument/2006/relationships/image" Target="../media/image152.pn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2.xml"/><Relationship Id="rId1" Type="http://schemas.openxmlformats.org/officeDocument/2006/relationships/slideLayout" Target="../slideLayouts/slideLayout59.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62.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jpeg"/><Relationship Id="rId2" Type="http://schemas.openxmlformats.org/officeDocument/2006/relationships/notesSlide" Target="../notesSlides/notesSlide33.xml"/><Relationship Id="rId1" Type="http://schemas.openxmlformats.org/officeDocument/2006/relationships/slideLayout" Target="../slideLayouts/slideLayout59.xml"/><Relationship Id="rId6" Type="http://schemas.openxmlformats.org/officeDocument/2006/relationships/image" Target="../media/image191.jpe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4.xml"/><Relationship Id="rId1" Type="http://schemas.openxmlformats.org/officeDocument/2006/relationships/slideLayout" Target="../slideLayouts/slideLayout59.xml"/><Relationship Id="rId4"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9.xml"/><Relationship Id="rId1" Type="http://schemas.openxmlformats.org/officeDocument/2006/relationships/vmlDrawing" Target="../drawings/vmlDrawing3.vml"/><Relationship Id="rId5" Type="http://schemas.openxmlformats.org/officeDocument/2006/relationships/image" Target="../media/image198.wmf"/><Relationship Id="rId4" Type="http://schemas.openxmlformats.org/officeDocument/2006/relationships/oleObject" Target="../embeddings/oleObject3.bin"/></Relationships>
</file>

<file path=ppt/slides/_rels/slide6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00.emf"/><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59.xml"/><Relationship Id="rId6" Type="http://schemas.openxmlformats.org/officeDocument/2006/relationships/image" Target="../media/image205.png"/><Relationship Id="rId11" Type="http://schemas.openxmlformats.org/officeDocument/2006/relationships/image" Target="../media/image209.emf"/><Relationship Id="rId5" Type="http://schemas.openxmlformats.org/officeDocument/2006/relationships/image" Target="../media/image204.png"/><Relationship Id="rId10" Type="http://schemas.openxmlformats.org/officeDocument/2006/relationships/image" Target="../media/image75.png"/><Relationship Id="rId4" Type="http://schemas.openxmlformats.org/officeDocument/2006/relationships/image" Target="../media/image203.png"/><Relationship Id="rId9" Type="http://schemas.openxmlformats.org/officeDocument/2006/relationships/image" Target="../media/image208.png"/></Relationships>
</file>

<file path=ppt/slides/_rels/slide69.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59.xml"/><Relationship Id="rId6" Type="http://schemas.openxmlformats.org/officeDocument/2006/relationships/image" Target="../media/image204.png"/><Relationship Id="rId11" Type="http://schemas.openxmlformats.org/officeDocument/2006/relationships/image" Target="../media/image209.emf"/><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61.png"/></Relationships>
</file>

<file path=ppt/slides/_rels/slide7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png"/><Relationship Id="rId7" Type="http://schemas.openxmlformats.org/officeDocument/2006/relationships/image" Target="../media/image216.wmf"/><Relationship Id="rId2" Type="http://schemas.openxmlformats.org/officeDocument/2006/relationships/notesSlide" Target="../notesSlides/notesSlide40.xml"/><Relationship Id="rId1" Type="http://schemas.openxmlformats.org/officeDocument/2006/relationships/slideLayout" Target="../slideLayouts/slideLayout59.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emf"/></Relationships>
</file>

<file path=ppt/slides/_rels/slide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42.xml"/><Relationship Id="rId1" Type="http://schemas.openxmlformats.org/officeDocument/2006/relationships/slideLayout" Target="../slideLayouts/slideLayout59.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3" Type="http://schemas.openxmlformats.org/officeDocument/2006/relationships/image" Target="../media/image226.png"/><Relationship Id="rId7" Type="http://schemas.openxmlformats.org/officeDocument/2006/relationships/image" Target="../media/image230.png"/><Relationship Id="rId12" Type="http://schemas.openxmlformats.org/officeDocument/2006/relationships/image" Target="../media/image235.png"/><Relationship Id="rId2" Type="http://schemas.openxmlformats.org/officeDocument/2006/relationships/image" Target="../media/image225.png"/><Relationship Id="rId1" Type="http://schemas.openxmlformats.org/officeDocument/2006/relationships/slideLayout" Target="../slideLayouts/slideLayout59.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5" Type="http://schemas.openxmlformats.org/officeDocument/2006/relationships/image" Target="../media/image23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37.png"/></Relationships>
</file>

<file path=ppt/slides/_rels/slide86.xml.rels><?xml version="1.0" encoding="UTF-8" standalone="yes"?>
<Relationships xmlns="http://schemas.openxmlformats.org/package/2006/relationships"><Relationship Id="rId3" Type="http://schemas.openxmlformats.org/officeDocument/2006/relationships/image" Target="../media/image239.tiff"/><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2" Type="http://schemas.openxmlformats.org/officeDocument/2006/relationships/image" Target="../media/image240.tiff"/><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41.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59.xml"/><Relationship Id="rId5" Type="http://schemas.openxmlformats.org/officeDocument/2006/relationships/image" Target="../media/image133.png"/><Relationship Id="rId4" Type="http://schemas.openxmlformats.org/officeDocument/2006/relationships/image" Target="../media/image213.emf"/></Relationships>
</file>

<file path=ppt/slides/_rels/slide9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13.emf"/><Relationship Id="rId7" Type="http://schemas.openxmlformats.org/officeDocument/2006/relationships/image" Target="../media/image249.png"/><Relationship Id="rId2" Type="http://schemas.openxmlformats.org/officeDocument/2006/relationships/notesSlide" Target="../notesSlides/notesSlide46.xml"/><Relationship Id="rId1" Type="http://schemas.openxmlformats.org/officeDocument/2006/relationships/slideLayout" Target="../slideLayouts/slideLayout59.xml"/><Relationship Id="rId6" Type="http://schemas.openxmlformats.org/officeDocument/2006/relationships/image" Target="../media/image248.png"/><Relationship Id="rId5" Type="http://schemas.openxmlformats.org/officeDocument/2006/relationships/image" Target="../media/image247.png"/><Relationship Id="rId10" Type="http://schemas.openxmlformats.org/officeDocument/2006/relationships/image" Target="../media/image62.png"/><Relationship Id="rId4" Type="http://schemas.openxmlformats.org/officeDocument/2006/relationships/image" Target="../media/image246.png"/><Relationship Id="rId9" Type="http://schemas.openxmlformats.org/officeDocument/2006/relationships/image" Target="../media/image25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13.emf"/><Relationship Id="rId7" Type="http://schemas.openxmlformats.org/officeDocument/2006/relationships/image" Target="../media/image254.png"/><Relationship Id="rId2" Type="http://schemas.openxmlformats.org/officeDocument/2006/relationships/image" Target="../media/image252.png"/><Relationship Id="rId1" Type="http://schemas.openxmlformats.org/officeDocument/2006/relationships/slideLayout" Target="../slideLayouts/slideLayout59.xml"/><Relationship Id="rId6" Type="http://schemas.openxmlformats.org/officeDocument/2006/relationships/image" Target="../media/image216.wmf"/><Relationship Id="rId5" Type="http://schemas.openxmlformats.org/officeDocument/2006/relationships/image" Target="../media/image215.png"/><Relationship Id="rId4" Type="http://schemas.openxmlformats.org/officeDocument/2006/relationships/image" Target="../media/image253.png"/></Relationships>
</file>

<file path=ppt/slides/_rels/slide96.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13.emf"/><Relationship Id="rId7" Type="http://schemas.openxmlformats.org/officeDocument/2006/relationships/image" Target="../media/image256.jpeg"/><Relationship Id="rId2" Type="http://schemas.openxmlformats.org/officeDocument/2006/relationships/image" Target="../media/image252.png"/><Relationship Id="rId1" Type="http://schemas.openxmlformats.org/officeDocument/2006/relationships/slideLayout" Target="../slideLayouts/slideLayout59.xml"/><Relationship Id="rId6" Type="http://schemas.openxmlformats.org/officeDocument/2006/relationships/image" Target="../media/image216.wmf"/><Relationship Id="rId5" Type="http://schemas.openxmlformats.org/officeDocument/2006/relationships/image" Target="../media/image215.png"/><Relationship Id="rId4" Type="http://schemas.openxmlformats.org/officeDocument/2006/relationships/image" Target="../media/image25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7.xml"/><Relationship Id="rId1" Type="http://schemas.openxmlformats.org/officeDocument/2006/relationships/slideLayout" Target="../slideLayouts/slideLayout59.xml"/><Relationship Id="rId4" Type="http://schemas.openxmlformats.org/officeDocument/2006/relationships/image" Target="../media/image25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DFC81D67-7F81-D144-94F0-821B43A0E119}"/>
              </a:ext>
            </a:extLst>
          </p:cNvPr>
          <p:cNvSpPr>
            <a:spLocks noGrp="1"/>
          </p:cNvSpPr>
          <p:nvPr>
            <p:ph type="title"/>
          </p:nvPr>
        </p:nvSpPr>
        <p:spPr>
          <a:xfrm>
            <a:off x="598950" y="1537422"/>
            <a:ext cx="10249578" cy="972592"/>
          </a:xfrm>
        </p:spPr>
        <p:txBody>
          <a:bodyPr>
            <a:normAutofit fontScale="90000"/>
          </a:bodyPr>
          <a:lstStyle/>
          <a:p>
            <a:r>
              <a:rPr lang="en-US" altLang="zh-CN" spc="-150" dirty="0"/>
              <a:t>CloudHive: Micro-Segmentation Solution for the Cloud</a:t>
            </a:r>
            <a:endParaRPr lang="en-US" dirty="0"/>
          </a:p>
        </p:txBody>
      </p:sp>
      <p:sp>
        <p:nvSpPr>
          <p:cNvPr id="2" name="副标题 1"/>
          <p:cNvSpPr>
            <a:spLocks noGrp="1"/>
          </p:cNvSpPr>
          <p:nvPr>
            <p:ph type="subTitle" idx="1"/>
          </p:nvPr>
        </p:nvSpPr>
        <p:spPr/>
        <p:txBody>
          <a:bodyPr/>
          <a:lstStyle/>
          <a:p>
            <a:endParaRPr lang="zh-CN" altLang="en-US"/>
          </a:p>
        </p:txBody>
      </p:sp>
      <p:sp>
        <p:nvSpPr>
          <p:cNvPr id="3" name="文本占位符 2"/>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964620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ardrop 21"/>
          <p:cNvSpPr>
            <a:spLocks/>
          </p:cNvSpPr>
          <p:nvPr/>
        </p:nvSpPr>
        <p:spPr bwMode="auto">
          <a:xfrm>
            <a:off x="912284" y="1268760"/>
            <a:ext cx="9793816" cy="3024336"/>
          </a:xfrm>
          <a:custGeom>
            <a:avLst/>
            <a:gdLst>
              <a:gd name="T0" fmla="*/ 2147483647 w 1741008"/>
              <a:gd name="T1" fmla="*/ 788259 h 1091056"/>
              <a:gd name="T2" fmla="*/ 2147483647 w 1741008"/>
              <a:gd name="T3" fmla="*/ 285547502 h 1091056"/>
              <a:gd name="T4" fmla="*/ 2147483647 w 1741008"/>
              <a:gd name="T5" fmla="*/ 339783456 h 1091056"/>
              <a:gd name="T6" fmla="*/ 2147483647 w 1741008"/>
              <a:gd name="T7" fmla="*/ 333671943 h 1091056"/>
              <a:gd name="T8" fmla="*/ 2147483647 w 1741008"/>
              <a:gd name="T9" fmla="*/ 784529762 h 1091056"/>
              <a:gd name="T10" fmla="*/ 2147483647 w 1741008"/>
              <a:gd name="T11" fmla="*/ 1419804642 h 1091056"/>
              <a:gd name="T12" fmla="*/ 2147483647 w 1741008"/>
              <a:gd name="T13" fmla="*/ 1344682522 h 1091056"/>
              <a:gd name="T14" fmla="*/ 2147483647 w 1741008"/>
              <a:gd name="T15" fmla="*/ 1325931802 h 1091056"/>
              <a:gd name="T16" fmla="*/ 2147483647 w 1741008"/>
              <a:gd name="T17" fmla="*/ 1384174903 h 1091056"/>
              <a:gd name="T18" fmla="*/ 2147483647 w 1741008"/>
              <a:gd name="T19" fmla="*/ 1477548085 h 1091056"/>
              <a:gd name="T20" fmla="*/ 2147483647 w 1741008"/>
              <a:gd name="T21" fmla="*/ 1384174903 h 1091056"/>
              <a:gd name="T22" fmla="*/ 2147483647 w 1741008"/>
              <a:gd name="T23" fmla="*/ 1348898383 h 1091056"/>
              <a:gd name="T24" fmla="*/ 2147483647 w 1741008"/>
              <a:gd name="T25" fmla="*/ 1356027091 h 1091056"/>
              <a:gd name="T26" fmla="*/ 2147483647 w 1741008"/>
              <a:gd name="T27" fmla="*/ 1416746982 h 1091056"/>
              <a:gd name="T28" fmla="*/ 0 w 1741008"/>
              <a:gd name="T29" fmla="*/ 958439379 h 1091056"/>
              <a:gd name="T30" fmla="*/ 96354 w 1741008"/>
              <a:gd name="T31" fmla="*/ 958439379 h 1091056"/>
              <a:gd name="T32" fmla="*/ 2147483647 w 1741008"/>
              <a:gd name="T33" fmla="*/ 536147564 h 1091056"/>
              <a:gd name="T34" fmla="*/ 2147483647 w 1741008"/>
              <a:gd name="T35" fmla="*/ 519741028 h 1091056"/>
              <a:gd name="T36" fmla="*/ 2147483647 w 1741008"/>
              <a:gd name="T37" fmla="*/ 487346533 h 1091056"/>
              <a:gd name="T38" fmla="*/ 2147483647 w 1741008"/>
              <a:gd name="T39" fmla="*/ 237051111 h 1091056"/>
              <a:gd name="T40" fmla="*/ 2147483647 w 1741008"/>
              <a:gd name="T41" fmla="*/ 246662160 h 1091056"/>
              <a:gd name="T42" fmla="*/ 2147483647 w 1741008"/>
              <a:gd name="T43" fmla="*/ 267265292 h 1091056"/>
              <a:gd name="T44" fmla="*/ 2147483647 w 1741008"/>
              <a:gd name="T45" fmla="*/ 199652291 h 1091056"/>
              <a:gd name="T46" fmla="*/ 2147483647 w 1741008"/>
              <a:gd name="T47" fmla="*/ 2652779 h 1091056"/>
              <a:gd name="T48" fmla="*/ 2147483647 w 1741008"/>
              <a:gd name="T49" fmla="*/ 788259 h 10910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rotWithShape="1">
            <a:gsLst>
              <a:gs pos="0">
                <a:srgbClr val="E4E5FF">
                  <a:alpha val="75998"/>
                </a:srgbClr>
              </a:gs>
              <a:gs pos="42000">
                <a:srgbClr val="D9E3D9">
                  <a:alpha val="75998"/>
                </a:srgbClr>
              </a:gs>
              <a:gs pos="83000">
                <a:srgbClr val="EED9D9">
                  <a:alpha val="75998"/>
                </a:srgbClr>
              </a:gs>
              <a:gs pos="100000">
                <a:srgbClr val="EED9D9">
                  <a:alpha val="75998"/>
                </a:srgbClr>
              </a:gs>
            </a:gsLst>
            <a:lin ang="17880000"/>
          </a:gradFill>
          <a:ln>
            <a:noFill/>
          </a:ln>
          <a:effectLst>
            <a:outerShdw blurRad="76200" dist="165100" dir="13500000" sy="23000" kx="1199993" algn="br" rotWithShape="0">
              <a:srgbClr val="7F7F7F">
                <a:alpha val="20000"/>
              </a:srgbClr>
            </a:outerShdw>
          </a:effectLst>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nchor="ctr"/>
          <a:lstStyle/>
          <a:p>
            <a:endParaRPr lang="en-US" sz="2400">
              <a:latin typeface="Arial" panose="020B0604020202020204" pitchFamily="34" charset="0"/>
              <a:cs typeface="Arial" panose="020B0604020202020204" pitchFamily="34" charset="0"/>
            </a:endParaRPr>
          </a:p>
        </p:txBody>
      </p:sp>
      <p:sp>
        <p:nvSpPr>
          <p:cNvPr id="45058" name="Title 1"/>
          <p:cNvSpPr>
            <a:spLocks noGrp="1"/>
          </p:cNvSpPr>
          <p:nvPr>
            <p:ph type="title"/>
          </p:nvPr>
        </p:nvSpPr>
        <p:spPr/>
        <p:txBody>
          <a:bodyPr vert="horz" lIns="91440" tIns="45720" rIns="91440" bIns="45720" rtlCol="0" anchor="t">
            <a:normAutofit/>
          </a:bodyPr>
          <a:lstStyle/>
          <a:p>
            <a:r>
              <a:rPr lang="en-US" altLang="zh-CN" b="1" dirty="0">
                <a:latin typeface="Arial" panose="020B0604020202020204" pitchFamily="34" charset="0"/>
                <a:ea typeface="Calibri" charset="0"/>
              </a:rPr>
              <a:t>How Does Hillstone's CloudHive Work?</a:t>
            </a:r>
          </a:p>
        </p:txBody>
      </p:sp>
      <p:cxnSp>
        <p:nvCxnSpPr>
          <p:cNvPr id="35" name="Straight Connector 34"/>
          <p:cNvCxnSpPr>
            <a:cxnSpLocks noChangeShapeType="1"/>
          </p:cNvCxnSpPr>
          <p:nvPr/>
        </p:nvCxnSpPr>
        <p:spPr bwMode="auto">
          <a:xfrm>
            <a:off x="5327651" y="2491945"/>
            <a:ext cx="0" cy="97366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grpSp>
        <p:nvGrpSpPr>
          <p:cNvPr id="45060" name="Group 52"/>
          <p:cNvGrpSpPr>
            <a:grpSpLocks/>
          </p:cNvGrpSpPr>
          <p:nvPr/>
        </p:nvGrpSpPr>
        <p:grpSpPr bwMode="auto">
          <a:xfrm>
            <a:off x="10703985" y="2349997"/>
            <a:ext cx="704849" cy="131233"/>
            <a:chOff x="5867400" y="3943350"/>
            <a:chExt cx="609600" cy="152400"/>
          </a:xfrm>
        </p:grpSpPr>
        <p:sp>
          <p:nvSpPr>
            <p:cNvPr id="54" name="Oval 53"/>
            <p:cNvSpPr>
              <a:spLocks noChangeArrowheads="1"/>
            </p:cNvSpPr>
            <p:nvPr/>
          </p:nvSpPr>
          <p:spPr bwMode="auto">
            <a:xfrm>
              <a:off x="5867400" y="3943350"/>
              <a:ext cx="151942" cy="152400"/>
            </a:xfrm>
            <a:prstGeom prst="ellipse">
              <a:avLst/>
            </a:prstGeom>
            <a:solidFill>
              <a:srgbClr val="224979"/>
            </a:solidFill>
            <a:ln w="9525">
              <a:solidFill>
                <a:srgbClr val="3065A5"/>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55" name="Oval 54"/>
            <p:cNvSpPr>
              <a:spLocks noChangeArrowheads="1"/>
            </p:cNvSpPr>
            <p:nvPr/>
          </p:nvSpPr>
          <p:spPr bwMode="auto">
            <a:xfrm>
              <a:off x="6096228" y="3943350"/>
              <a:ext cx="151943" cy="152400"/>
            </a:xfrm>
            <a:prstGeom prst="ellipse">
              <a:avLst/>
            </a:prstGeom>
            <a:solidFill>
              <a:srgbClr val="224979"/>
            </a:solidFill>
            <a:ln w="9525">
              <a:solidFill>
                <a:srgbClr val="3065A5"/>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56" name="Oval 55"/>
            <p:cNvSpPr>
              <a:spLocks noChangeArrowheads="1"/>
            </p:cNvSpPr>
            <p:nvPr/>
          </p:nvSpPr>
          <p:spPr bwMode="auto">
            <a:xfrm>
              <a:off x="6325058" y="3943350"/>
              <a:ext cx="151942" cy="152400"/>
            </a:xfrm>
            <a:prstGeom prst="ellipse">
              <a:avLst/>
            </a:prstGeom>
            <a:solidFill>
              <a:srgbClr val="224979"/>
            </a:solidFill>
            <a:ln w="9525">
              <a:solidFill>
                <a:srgbClr val="3065A5"/>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grpSp>
      <p:sp>
        <p:nvSpPr>
          <p:cNvPr id="90" name="Cube 89"/>
          <p:cNvSpPr/>
          <p:nvPr/>
        </p:nvSpPr>
        <p:spPr bwMode="auto">
          <a:xfrm>
            <a:off x="2256367" y="2348013"/>
            <a:ext cx="3263900" cy="2159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133">
              <a:solidFill>
                <a:srgbClr val="FFFFFF"/>
              </a:solidFill>
              <a:latin typeface="Arial" panose="020B0604020202020204" pitchFamily="34" charset="0"/>
              <a:ea typeface="微软雅黑" charset="0"/>
              <a:cs typeface="Arial" panose="020B0604020202020204" pitchFamily="34" charset="0"/>
            </a:endParaRPr>
          </a:p>
        </p:txBody>
      </p:sp>
      <p:cxnSp>
        <p:nvCxnSpPr>
          <p:cNvPr id="92" name="Straight Connector 91"/>
          <p:cNvCxnSpPr>
            <a:cxnSpLocks noChangeShapeType="1"/>
          </p:cNvCxnSpPr>
          <p:nvPr/>
        </p:nvCxnSpPr>
        <p:spPr bwMode="auto">
          <a:xfrm>
            <a:off x="2544233" y="3285695"/>
            <a:ext cx="0" cy="17991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93" name="Straight Connector 92"/>
          <p:cNvCxnSpPr>
            <a:cxnSpLocks noChangeShapeType="1"/>
          </p:cNvCxnSpPr>
          <p:nvPr/>
        </p:nvCxnSpPr>
        <p:spPr bwMode="auto">
          <a:xfrm>
            <a:off x="3251200" y="3285695"/>
            <a:ext cx="0" cy="17991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a:off x="2544233"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02" name="Straight Connector 101"/>
          <p:cNvCxnSpPr>
            <a:cxnSpLocks noChangeShapeType="1"/>
          </p:cNvCxnSpPr>
          <p:nvPr/>
        </p:nvCxnSpPr>
        <p:spPr bwMode="auto">
          <a:xfrm>
            <a:off x="3312584"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03" name="Straight Connector 102"/>
          <p:cNvCxnSpPr>
            <a:cxnSpLocks noChangeShapeType="1"/>
          </p:cNvCxnSpPr>
          <p:nvPr/>
        </p:nvCxnSpPr>
        <p:spPr bwMode="auto">
          <a:xfrm>
            <a:off x="4080933"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04" name="Straight Connector 103"/>
          <p:cNvCxnSpPr>
            <a:cxnSpLocks noChangeShapeType="1"/>
          </p:cNvCxnSpPr>
          <p:nvPr/>
        </p:nvCxnSpPr>
        <p:spPr bwMode="auto">
          <a:xfrm>
            <a:off x="4847167"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10" name="Straight Connector 109"/>
          <p:cNvCxnSpPr>
            <a:cxnSpLocks noChangeShapeType="1"/>
          </p:cNvCxnSpPr>
          <p:nvPr/>
        </p:nvCxnSpPr>
        <p:spPr bwMode="auto">
          <a:xfrm>
            <a:off x="9840384" y="2491945"/>
            <a:ext cx="0" cy="97366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sp>
        <p:nvSpPr>
          <p:cNvPr id="118" name="Cube 117"/>
          <p:cNvSpPr/>
          <p:nvPr/>
        </p:nvSpPr>
        <p:spPr bwMode="auto">
          <a:xfrm>
            <a:off x="6769101" y="2348013"/>
            <a:ext cx="3263900" cy="2159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133">
              <a:solidFill>
                <a:srgbClr val="FFFFFF"/>
              </a:solidFill>
              <a:latin typeface="Arial" panose="020B0604020202020204" pitchFamily="34" charset="0"/>
              <a:ea typeface="微软雅黑" charset="0"/>
              <a:cs typeface="Arial" panose="020B0604020202020204" pitchFamily="34" charset="0"/>
            </a:endParaRPr>
          </a:p>
        </p:txBody>
      </p:sp>
      <p:cxnSp>
        <p:nvCxnSpPr>
          <p:cNvPr id="121" name="Straight Connector 120"/>
          <p:cNvCxnSpPr>
            <a:cxnSpLocks noChangeShapeType="1"/>
          </p:cNvCxnSpPr>
          <p:nvPr/>
        </p:nvCxnSpPr>
        <p:spPr bwMode="auto">
          <a:xfrm>
            <a:off x="7056967"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22" name="Straight Connector 121"/>
          <p:cNvCxnSpPr>
            <a:cxnSpLocks noChangeShapeType="1"/>
          </p:cNvCxnSpPr>
          <p:nvPr/>
        </p:nvCxnSpPr>
        <p:spPr bwMode="auto">
          <a:xfrm>
            <a:off x="7825317"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23" name="Straight Connector 122"/>
          <p:cNvCxnSpPr>
            <a:cxnSpLocks noChangeShapeType="1"/>
          </p:cNvCxnSpPr>
          <p:nvPr/>
        </p:nvCxnSpPr>
        <p:spPr bwMode="auto">
          <a:xfrm>
            <a:off x="8593667"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24" name="Straight Connector 123"/>
          <p:cNvCxnSpPr>
            <a:cxnSpLocks noChangeShapeType="1"/>
          </p:cNvCxnSpPr>
          <p:nvPr/>
        </p:nvCxnSpPr>
        <p:spPr bwMode="auto">
          <a:xfrm>
            <a:off x="9362017" y="2563913"/>
            <a:ext cx="0" cy="182033"/>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23556" name="Elbow Connector 23555"/>
          <p:cNvCxnSpPr>
            <a:cxnSpLocks noChangeShapeType="1"/>
            <a:stCxn id="90" idx="0"/>
            <a:endCxn id="118" idx="0"/>
          </p:cNvCxnSpPr>
          <p:nvPr/>
        </p:nvCxnSpPr>
        <p:spPr bwMode="auto">
          <a:xfrm rot="5400000" flipH="1" flipV="1">
            <a:off x="6171672" y="91646"/>
            <a:ext cx="12700" cy="4512734"/>
          </a:xfrm>
          <a:prstGeom prst="bentConnector3">
            <a:avLst>
              <a:gd name="adj1" fmla="val 1800000"/>
            </a:avLst>
          </a:prstGeom>
          <a:noFill/>
          <a:ln w="57150">
            <a:solidFill>
              <a:srgbClr val="849EBA"/>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8" name="Straight Connector 137"/>
          <p:cNvCxnSpPr>
            <a:cxnSpLocks noChangeShapeType="1"/>
          </p:cNvCxnSpPr>
          <p:nvPr/>
        </p:nvCxnSpPr>
        <p:spPr bwMode="auto">
          <a:xfrm>
            <a:off x="7004051" y="3285695"/>
            <a:ext cx="0" cy="17991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39" name="Straight Connector 138"/>
          <p:cNvCxnSpPr>
            <a:cxnSpLocks noChangeShapeType="1"/>
          </p:cNvCxnSpPr>
          <p:nvPr/>
        </p:nvCxnSpPr>
        <p:spPr bwMode="auto">
          <a:xfrm>
            <a:off x="7772400" y="3285695"/>
            <a:ext cx="0" cy="17991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140" name="Straight Connector 139"/>
          <p:cNvCxnSpPr>
            <a:cxnSpLocks noChangeShapeType="1"/>
          </p:cNvCxnSpPr>
          <p:nvPr/>
        </p:nvCxnSpPr>
        <p:spPr bwMode="auto">
          <a:xfrm>
            <a:off x="4847167" y="3285695"/>
            <a:ext cx="0" cy="179917"/>
          </a:xfrm>
          <a:prstGeom prst="line">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sp>
        <p:nvSpPr>
          <p:cNvPr id="18" name="Cube 17"/>
          <p:cNvSpPr/>
          <p:nvPr/>
        </p:nvSpPr>
        <p:spPr bwMode="auto">
          <a:xfrm>
            <a:off x="2266951" y="3438095"/>
            <a:ext cx="3225800" cy="323851"/>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867">
                <a:solidFill>
                  <a:srgbClr val="FFFFFF"/>
                </a:solidFill>
                <a:latin typeface="Arial" panose="020B0604020202020204" pitchFamily="34" charset="0"/>
                <a:cs typeface="Arial" panose="020B0604020202020204" pitchFamily="34" charset="0"/>
              </a:rPr>
              <a:t>Hillstone vSSM</a:t>
            </a:r>
          </a:p>
        </p:txBody>
      </p:sp>
      <p:sp>
        <p:nvSpPr>
          <p:cNvPr id="125" name="Cube 124"/>
          <p:cNvSpPr/>
          <p:nvPr/>
        </p:nvSpPr>
        <p:spPr bwMode="auto">
          <a:xfrm>
            <a:off x="6779684" y="3438095"/>
            <a:ext cx="3225800" cy="323851"/>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867">
                <a:solidFill>
                  <a:srgbClr val="FFFFFF"/>
                </a:solidFill>
                <a:latin typeface="Arial" panose="020B0604020202020204" pitchFamily="34" charset="0"/>
                <a:cs typeface="Arial" panose="020B0604020202020204" pitchFamily="34" charset="0"/>
              </a:rPr>
              <a:t>Hillstone vSSM</a:t>
            </a:r>
          </a:p>
        </p:txBody>
      </p:sp>
      <p:sp>
        <p:nvSpPr>
          <p:cNvPr id="19" name="Cube 18"/>
          <p:cNvSpPr/>
          <p:nvPr/>
        </p:nvSpPr>
        <p:spPr bwMode="auto">
          <a:xfrm>
            <a:off x="2990851" y="2745946"/>
            <a:ext cx="624416" cy="53974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20" name="Cube 19"/>
          <p:cNvSpPr/>
          <p:nvPr/>
        </p:nvSpPr>
        <p:spPr bwMode="auto">
          <a:xfrm>
            <a:off x="3763434" y="2745946"/>
            <a:ext cx="624417" cy="53974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21" name="Cube 20"/>
          <p:cNvSpPr/>
          <p:nvPr/>
        </p:nvSpPr>
        <p:spPr bwMode="auto">
          <a:xfrm>
            <a:off x="4536018" y="2745946"/>
            <a:ext cx="622300" cy="539749"/>
          </a:xfrm>
          <a:prstGeom prst="cube">
            <a:avLst/>
          </a:prstGeom>
          <a:solidFill>
            <a:srgbClr val="98CA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30" name="Cube 29"/>
          <p:cNvSpPr/>
          <p:nvPr/>
        </p:nvSpPr>
        <p:spPr bwMode="auto">
          <a:xfrm>
            <a:off x="2218268" y="2745946"/>
            <a:ext cx="624417" cy="53974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106" name="Cube 105"/>
          <p:cNvSpPr/>
          <p:nvPr/>
        </p:nvSpPr>
        <p:spPr bwMode="auto">
          <a:xfrm>
            <a:off x="7503584" y="2745946"/>
            <a:ext cx="624416" cy="539749"/>
          </a:xfrm>
          <a:prstGeom prst="cube">
            <a:avLst/>
          </a:prstGeom>
          <a:solidFill>
            <a:srgbClr val="98CA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107" name="Cube 106"/>
          <p:cNvSpPr/>
          <p:nvPr/>
        </p:nvSpPr>
        <p:spPr bwMode="auto">
          <a:xfrm>
            <a:off x="8276168" y="2745946"/>
            <a:ext cx="624417" cy="53974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108" name="Cube 107"/>
          <p:cNvSpPr/>
          <p:nvPr/>
        </p:nvSpPr>
        <p:spPr bwMode="auto">
          <a:xfrm>
            <a:off x="9048751" y="2745946"/>
            <a:ext cx="624416" cy="539749"/>
          </a:xfrm>
          <a:prstGeom prst="cub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109" name="Cube 108"/>
          <p:cNvSpPr/>
          <p:nvPr/>
        </p:nvSpPr>
        <p:spPr bwMode="auto">
          <a:xfrm>
            <a:off x="6733118" y="2745946"/>
            <a:ext cx="622300" cy="539749"/>
          </a:xfrm>
          <a:prstGeom prst="cube">
            <a:avLst/>
          </a:prstGeom>
          <a:solidFill>
            <a:srgbClr val="98CA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45088" name="TextBox 23577"/>
          <p:cNvSpPr txBox="1">
            <a:spLocks noChangeArrowheads="1"/>
          </p:cNvSpPr>
          <p:nvPr/>
        </p:nvSpPr>
        <p:spPr bwMode="auto">
          <a:xfrm>
            <a:off x="2036234" y="2923745"/>
            <a:ext cx="768351"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  VM01</a:t>
            </a:r>
          </a:p>
        </p:txBody>
      </p:sp>
      <p:sp>
        <p:nvSpPr>
          <p:cNvPr id="45089" name="TextBox 142"/>
          <p:cNvSpPr txBox="1">
            <a:spLocks noChangeArrowheads="1"/>
          </p:cNvSpPr>
          <p:nvPr/>
        </p:nvSpPr>
        <p:spPr bwMode="auto">
          <a:xfrm>
            <a:off x="2832101" y="2923746"/>
            <a:ext cx="768351"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VM02</a:t>
            </a:r>
          </a:p>
        </p:txBody>
      </p:sp>
      <p:sp>
        <p:nvSpPr>
          <p:cNvPr id="45090" name="TextBox 143"/>
          <p:cNvSpPr txBox="1">
            <a:spLocks noChangeArrowheads="1"/>
          </p:cNvSpPr>
          <p:nvPr/>
        </p:nvSpPr>
        <p:spPr bwMode="auto">
          <a:xfrm>
            <a:off x="3600451" y="2923746"/>
            <a:ext cx="768349"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VM03</a:t>
            </a:r>
          </a:p>
        </p:txBody>
      </p:sp>
      <p:sp>
        <p:nvSpPr>
          <p:cNvPr id="45091" name="TextBox 144"/>
          <p:cNvSpPr txBox="1">
            <a:spLocks noChangeArrowheads="1"/>
          </p:cNvSpPr>
          <p:nvPr/>
        </p:nvSpPr>
        <p:spPr bwMode="auto">
          <a:xfrm>
            <a:off x="4379384" y="2934329"/>
            <a:ext cx="768349"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VM04</a:t>
            </a:r>
          </a:p>
        </p:txBody>
      </p:sp>
      <p:sp>
        <p:nvSpPr>
          <p:cNvPr id="45092" name="TextBox 146"/>
          <p:cNvSpPr txBox="1">
            <a:spLocks noChangeArrowheads="1"/>
          </p:cNvSpPr>
          <p:nvPr/>
        </p:nvSpPr>
        <p:spPr bwMode="auto">
          <a:xfrm>
            <a:off x="6570134" y="2917395"/>
            <a:ext cx="768351"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VM05</a:t>
            </a:r>
          </a:p>
        </p:txBody>
      </p:sp>
      <p:sp>
        <p:nvSpPr>
          <p:cNvPr id="45093" name="TextBox 147"/>
          <p:cNvSpPr txBox="1">
            <a:spLocks noChangeArrowheads="1"/>
          </p:cNvSpPr>
          <p:nvPr/>
        </p:nvSpPr>
        <p:spPr bwMode="auto">
          <a:xfrm>
            <a:off x="7366001" y="2917395"/>
            <a:ext cx="768351"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VM06</a:t>
            </a:r>
          </a:p>
        </p:txBody>
      </p:sp>
      <p:sp>
        <p:nvSpPr>
          <p:cNvPr id="45094" name="TextBox 148"/>
          <p:cNvSpPr txBox="1">
            <a:spLocks noChangeArrowheads="1"/>
          </p:cNvSpPr>
          <p:nvPr/>
        </p:nvSpPr>
        <p:spPr bwMode="auto">
          <a:xfrm>
            <a:off x="8134352" y="2917395"/>
            <a:ext cx="766233"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a:t>
            </a:r>
          </a:p>
        </p:txBody>
      </p:sp>
      <p:sp>
        <p:nvSpPr>
          <p:cNvPr id="45095" name="TextBox 149"/>
          <p:cNvSpPr txBox="1">
            <a:spLocks noChangeArrowheads="1"/>
          </p:cNvSpPr>
          <p:nvPr/>
        </p:nvSpPr>
        <p:spPr bwMode="auto">
          <a:xfrm>
            <a:off x="8913284" y="2923746"/>
            <a:ext cx="768349"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a:solidFill>
                  <a:srgbClr val="7F7F7F"/>
                </a:solidFill>
                <a:latin typeface="Arial" panose="020B0604020202020204" pitchFamily="34" charset="0"/>
                <a:ea typeface="Microsoft YaHei" pitchFamily="34" charset="-122"/>
                <a:cs typeface="Arial" panose="020B0604020202020204" pitchFamily="34" charset="0"/>
              </a:rPr>
              <a:t>VM..</a:t>
            </a:r>
          </a:p>
        </p:txBody>
      </p:sp>
      <p:grpSp>
        <p:nvGrpSpPr>
          <p:cNvPr id="45096" name="Group 110"/>
          <p:cNvGrpSpPr>
            <a:grpSpLocks/>
          </p:cNvGrpSpPr>
          <p:nvPr/>
        </p:nvGrpSpPr>
        <p:grpSpPr bwMode="auto">
          <a:xfrm>
            <a:off x="6288618" y="2206195"/>
            <a:ext cx="385233" cy="503767"/>
            <a:chOff x="5441463" y="2034041"/>
            <a:chExt cx="760676" cy="1505169"/>
          </a:xfrm>
        </p:grpSpPr>
        <p:sp>
          <p:nvSpPr>
            <p:cNvPr id="112" name="Rounded Rectangle 111"/>
            <p:cNvSpPr/>
            <p:nvPr/>
          </p:nvSpPr>
          <p:spPr>
            <a:xfrm>
              <a:off x="5441463" y="2034041"/>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endParaRPr lang="en-US" altLang="zh-CN" sz="2400">
                <a:solidFill>
                  <a:srgbClr val="FFFFFF"/>
                </a:solidFill>
                <a:latin typeface="Arial" panose="020B0604020202020204" pitchFamily="34" charset="0"/>
                <a:cs typeface="Arial" panose="020B0604020202020204" pitchFamily="34" charset="0"/>
              </a:endParaRPr>
            </a:p>
          </p:txBody>
        </p:sp>
        <p:sp>
          <p:nvSpPr>
            <p:cNvPr id="113" name="Rounded Rectangle 112"/>
            <p:cNvSpPr/>
            <p:nvPr/>
          </p:nvSpPr>
          <p:spPr>
            <a:xfrm>
              <a:off x="5537591" y="2369228"/>
              <a:ext cx="560058" cy="10751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114" name="Rounded Rectangle 113"/>
            <p:cNvSpPr/>
            <p:nvPr/>
          </p:nvSpPr>
          <p:spPr>
            <a:xfrm>
              <a:off x="5537591" y="2204797"/>
              <a:ext cx="560058" cy="5059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cxnSp>
          <p:nvCxnSpPr>
            <p:cNvPr id="115" name="Straight Connector 114"/>
            <p:cNvCxnSpPr/>
            <p:nvPr/>
          </p:nvCxnSpPr>
          <p:spPr>
            <a:xfrm>
              <a:off x="5725672" y="3368458"/>
              <a:ext cx="19643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116" name="Straight Connector 115"/>
            <p:cNvCxnSpPr/>
            <p:nvPr/>
          </p:nvCxnSpPr>
          <p:spPr>
            <a:xfrm>
              <a:off x="5721491" y="3298889"/>
              <a:ext cx="19644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17" name="Rounded Rectangle 116"/>
            <p:cNvSpPr/>
            <p:nvPr/>
          </p:nvSpPr>
          <p:spPr>
            <a:xfrm>
              <a:off x="5537591" y="2287011"/>
              <a:ext cx="560058" cy="569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grpSp>
      <p:grpSp>
        <p:nvGrpSpPr>
          <p:cNvPr id="45097" name="Group 73"/>
          <p:cNvGrpSpPr>
            <a:grpSpLocks/>
          </p:cNvGrpSpPr>
          <p:nvPr/>
        </p:nvGrpSpPr>
        <p:grpSpPr bwMode="auto">
          <a:xfrm>
            <a:off x="1775885" y="2206195"/>
            <a:ext cx="383116" cy="503767"/>
            <a:chOff x="5441463" y="2034041"/>
            <a:chExt cx="760676" cy="1505169"/>
          </a:xfrm>
        </p:grpSpPr>
        <p:sp>
          <p:nvSpPr>
            <p:cNvPr id="75" name="Rounded Rectangle 74"/>
            <p:cNvSpPr/>
            <p:nvPr/>
          </p:nvSpPr>
          <p:spPr>
            <a:xfrm>
              <a:off x="5441463" y="2034041"/>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endParaRPr lang="en-US" altLang="zh-CN" sz="2400">
                <a:solidFill>
                  <a:srgbClr val="FFFFFF"/>
                </a:solidFill>
                <a:latin typeface="Arial" panose="020B0604020202020204" pitchFamily="34" charset="0"/>
                <a:cs typeface="Arial" panose="020B0604020202020204" pitchFamily="34" charset="0"/>
              </a:endParaRPr>
            </a:p>
          </p:txBody>
        </p:sp>
        <p:sp>
          <p:nvSpPr>
            <p:cNvPr id="76" name="Rounded Rectangle 75"/>
            <p:cNvSpPr/>
            <p:nvPr/>
          </p:nvSpPr>
          <p:spPr>
            <a:xfrm>
              <a:off x="5538122" y="2369228"/>
              <a:ext cx="563153" cy="10751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77" name="Rounded Rectangle 76"/>
            <p:cNvSpPr/>
            <p:nvPr/>
          </p:nvSpPr>
          <p:spPr>
            <a:xfrm>
              <a:off x="5538122" y="2204797"/>
              <a:ext cx="563153" cy="5059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cxnSp>
          <p:nvCxnSpPr>
            <p:cNvPr id="78" name="Straight Connector 77"/>
            <p:cNvCxnSpPr/>
            <p:nvPr/>
          </p:nvCxnSpPr>
          <p:spPr>
            <a:xfrm>
              <a:off x="5723038" y="3368458"/>
              <a:ext cx="19752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79" name="Straight Connector 78"/>
            <p:cNvCxnSpPr/>
            <p:nvPr/>
          </p:nvCxnSpPr>
          <p:spPr>
            <a:xfrm>
              <a:off x="5718837" y="3298889"/>
              <a:ext cx="197523"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80" name="Rounded Rectangle 79"/>
            <p:cNvSpPr/>
            <p:nvPr/>
          </p:nvSpPr>
          <p:spPr>
            <a:xfrm>
              <a:off x="5538122" y="2287011"/>
              <a:ext cx="563153" cy="569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grpSp>
      <p:sp>
        <p:nvSpPr>
          <p:cNvPr id="60458" name="TextBox 63"/>
          <p:cNvSpPr txBox="1">
            <a:spLocks noChangeArrowheads="1"/>
          </p:cNvSpPr>
          <p:nvPr/>
        </p:nvSpPr>
        <p:spPr bwMode="auto">
          <a:xfrm>
            <a:off x="2822216" y="4149080"/>
            <a:ext cx="6720416"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90000"/>
              </a:lnSpc>
            </a:pPr>
            <a:r>
              <a:rPr lang="en-US" altLang="zh-CN" sz="1800" b="1" dirty="0">
                <a:solidFill>
                  <a:srgbClr val="00307D"/>
                </a:solidFill>
                <a:latin typeface="Arial" panose="020B0604020202020204" pitchFamily="34" charset="0"/>
                <a:ea typeface="Microsoft YaHei" pitchFamily="34" charset="-122"/>
                <a:cs typeface="Arial" panose="020B0604020202020204" pitchFamily="34" charset="0"/>
              </a:rPr>
              <a:t>Deploy </a:t>
            </a:r>
            <a:r>
              <a:rPr lang="en-US" altLang="zh-CN" sz="1800" b="1" dirty="0" err="1">
                <a:solidFill>
                  <a:srgbClr val="00307D"/>
                </a:solidFill>
                <a:latin typeface="Arial" panose="020B0604020202020204" pitchFamily="34" charset="0"/>
                <a:ea typeface="Microsoft YaHei" pitchFamily="34" charset="-122"/>
                <a:cs typeface="Arial" panose="020B0604020202020204" pitchFamily="34" charset="0"/>
              </a:rPr>
              <a:t>vSSM</a:t>
            </a:r>
            <a:r>
              <a:rPr lang="en-US" altLang="zh-CN" sz="1800" b="1" dirty="0">
                <a:solidFill>
                  <a:srgbClr val="00307D"/>
                </a:solidFill>
                <a:latin typeface="Arial" panose="020B0604020202020204" pitchFamily="34" charset="0"/>
                <a:ea typeface="Microsoft YaHei" pitchFamily="34" charset="-122"/>
                <a:cs typeface="Arial" panose="020B0604020202020204" pitchFamily="34" charset="0"/>
              </a:rPr>
              <a:t> on each host</a:t>
            </a:r>
          </a:p>
        </p:txBody>
      </p:sp>
      <p:sp>
        <p:nvSpPr>
          <p:cNvPr id="62" name="TextBox 63"/>
          <p:cNvSpPr txBox="1">
            <a:spLocks noChangeArrowheads="1"/>
          </p:cNvSpPr>
          <p:nvPr/>
        </p:nvSpPr>
        <p:spPr bwMode="auto">
          <a:xfrm>
            <a:off x="1415480" y="3789040"/>
            <a:ext cx="9533889"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90000"/>
              </a:lnSpc>
            </a:pPr>
            <a:r>
              <a:rPr lang="en-US" altLang="zh-CN" sz="1800" b="1" dirty="0">
                <a:solidFill>
                  <a:srgbClr val="00307D"/>
                </a:solidFill>
                <a:latin typeface="Arial" panose="020B0604020202020204" pitchFamily="34" charset="0"/>
                <a:ea typeface="Microsoft YaHei" pitchFamily="34" charset="-122"/>
                <a:cs typeface="Arial" panose="020B0604020202020204" pitchFamily="34" charset="0"/>
              </a:rPr>
              <a:t>Initial user network and VM set up</a:t>
            </a:r>
          </a:p>
        </p:txBody>
      </p:sp>
      <p:sp>
        <p:nvSpPr>
          <p:cNvPr id="63" name="TextBox 63"/>
          <p:cNvSpPr txBox="1">
            <a:spLocks noChangeArrowheads="1"/>
          </p:cNvSpPr>
          <p:nvPr/>
        </p:nvSpPr>
        <p:spPr bwMode="auto">
          <a:xfrm>
            <a:off x="1742716" y="4509120"/>
            <a:ext cx="8879417"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90000"/>
              </a:lnSpc>
            </a:pPr>
            <a:r>
              <a:rPr lang="en-US" altLang="zh-CN" sz="1800" b="1" dirty="0">
                <a:solidFill>
                  <a:srgbClr val="00307D"/>
                </a:solidFill>
                <a:latin typeface="Arial" panose="020B0604020202020204" pitchFamily="34" charset="0"/>
                <a:ea typeface="Microsoft YaHei" pitchFamily="34" charset="-122"/>
                <a:cs typeface="Arial" panose="020B0604020202020204" pitchFamily="34" charset="0"/>
              </a:rPr>
              <a:t>Add security service to VM1 and VM2</a:t>
            </a:r>
          </a:p>
        </p:txBody>
      </p:sp>
      <p:sp>
        <p:nvSpPr>
          <p:cNvPr id="67" name="TextBox 63"/>
          <p:cNvSpPr txBox="1">
            <a:spLocks noChangeArrowheads="1"/>
          </p:cNvSpPr>
          <p:nvPr/>
        </p:nvSpPr>
        <p:spPr bwMode="auto">
          <a:xfrm>
            <a:off x="2842685" y="4877401"/>
            <a:ext cx="6720416"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90000"/>
              </a:lnSpc>
            </a:pPr>
            <a:r>
              <a:rPr lang="en-US" altLang="zh-CN" sz="1800" b="1" dirty="0">
                <a:solidFill>
                  <a:srgbClr val="00307D"/>
                </a:solidFill>
                <a:latin typeface="Arial" panose="020B0604020202020204" pitchFamily="34" charset="0"/>
                <a:ea typeface="Microsoft YaHei" pitchFamily="34" charset="-122"/>
                <a:cs typeface="Arial" panose="020B0604020202020204" pitchFamily="34" charset="0"/>
              </a:rPr>
              <a:t>Remove security service for VM2</a:t>
            </a:r>
          </a:p>
        </p:txBody>
      </p:sp>
      <p:sp>
        <p:nvSpPr>
          <p:cNvPr id="69" name="TextBox 63"/>
          <p:cNvSpPr txBox="1">
            <a:spLocks noChangeArrowheads="1"/>
          </p:cNvSpPr>
          <p:nvPr/>
        </p:nvSpPr>
        <p:spPr bwMode="auto">
          <a:xfrm>
            <a:off x="1610180" y="5301208"/>
            <a:ext cx="9144489"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90000"/>
              </a:lnSpc>
            </a:pPr>
            <a:r>
              <a:rPr lang="en-US" altLang="zh-CN" sz="1800" b="1" dirty="0">
                <a:solidFill>
                  <a:srgbClr val="00307D"/>
                </a:solidFill>
                <a:latin typeface="Arial" panose="020B0604020202020204" pitchFamily="34" charset="0"/>
                <a:ea typeface="Microsoft YaHei" pitchFamily="34" charset="-122"/>
                <a:cs typeface="Arial" panose="020B0604020202020204" pitchFamily="34" charset="0"/>
              </a:rPr>
              <a:t>Add security service for a user network</a:t>
            </a:r>
          </a:p>
        </p:txBody>
      </p:sp>
      <p:sp>
        <p:nvSpPr>
          <p:cNvPr id="71" name="TextBox 63"/>
          <p:cNvSpPr txBox="1">
            <a:spLocks noChangeArrowheads="1"/>
          </p:cNvSpPr>
          <p:nvPr/>
        </p:nvSpPr>
        <p:spPr bwMode="auto">
          <a:xfrm>
            <a:off x="3206391" y="5661248"/>
            <a:ext cx="5952067" cy="369332"/>
          </a:xfrm>
          <a:prstGeom prst="rect">
            <a:avLst/>
          </a:prstGeom>
          <a:noFill/>
          <a:ln>
            <a:noFill/>
          </a:ln>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lnSpc>
                <a:spcPct val="90000"/>
              </a:lnSpc>
              <a:defRPr/>
            </a:pPr>
            <a:r>
              <a:rPr lang="en-US" altLang="zh-CN" sz="2000" b="1" i="1" dirty="0">
                <a:solidFill>
                  <a:schemeClr val="accent6">
                    <a:lumMod val="75000"/>
                  </a:schemeClr>
                </a:solidFill>
                <a:latin typeface="Arial" panose="020B0604020202020204" pitchFamily="34" charset="0"/>
                <a:ea typeface="ＭＳ Ｐゴシック" charset="0"/>
                <a:cs typeface="Arial" panose="020B0604020202020204" pitchFamily="34" charset="0"/>
              </a:rPr>
              <a:t>One click protection!</a:t>
            </a:r>
          </a:p>
        </p:txBody>
      </p:sp>
      <p:sp>
        <p:nvSpPr>
          <p:cNvPr id="2" name="灯片编号占位符 1"/>
          <p:cNvSpPr>
            <a:spLocks noGrp="1"/>
          </p:cNvSpPr>
          <p:nvPr>
            <p:ph type="sldNum" sz="quarter" idx="4"/>
          </p:nvPr>
        </p:nvSpPr>
        <p:spPr/>
        <p:txBody>
          <a:bodyPr/>
          <a:lstStyle/>
          <a:p>
            <a:fld id="{E98FCA07-3125-49EB-99F1-64DCEC752C04}" type="slidenum">
              <a:rPr lang="en-US" smtClean="0"/>
              <a:pPr/>
              <a:t>10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47081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wipe(up)">
                                      <p:cBhvr>
                                        <p:cTn id="13" dur="500"/>
                                        <p:tgtEl>
                                          <p:spTgt spid="125"/>
                                        </p:tgtEl>
                                      </p:cBhvr>
                                    </p:animEffect>
                                  </p:childTnLst>
                                </p:cTn>
                              </p:par>
                              <p:par>
                                <p:cTn id="14" presetID="22" presetClass="entr" presetSubtype="1" fill="hold"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wipe(up)">
                                      <p:cBhvr>
                                        <p:cTn id="16" dur="500"/>
                                        <p:tgtEl>
                                          <p:spTgt spid="110"/>
                                        </p:tgtEl>
                                      </p:cBhvr>
                                    </p:animEffect>
                                  </p:childTnLst>
                                </p:cTn>
                              </p:par>
                              <p:par>
                                <p:cTn id="17" presetID="9" presetClass="exit" presetSubtype="0" fill="hold" grpId="0" nodeType="withEffect">
                                  <p:stCondLst>
                                    <p:cond delay="0"/>
                                  </p:stCondLst>
                                  <p:childTnLst>
                                    <p:animEffect transition="out" filter="dissolve">
                                      <p:cBhvr>
                                        <p:cTn id="18" dur="500"/>
                                        <p:tgtEl>
                                          <p:spTgt spid="62"/>
                                        </p:tgtEl>
                                      </p:cBhvr>
                                    </p:animEffect>
                                    <p:set>
                                      <p:cBhvr>
                                        <p:cTn id="19" dur="1" fill="hold">
                                          <p:stCondLst>
                                            <p:cond delay="499"/>
                                          </p:stCondLst>
                                        </p:cTn>
                                        <p:tgtEl>
                                          <p:spTgt spid="62"/>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60458"/>
                                        </p:tgtEl>
                                        <p:attrNameLst>
                                          <p:attrName>style.visibility</p:attrName>
                                        </p:attrNameLst>
                                      </p:cBhvr>
                                      <p:to>
                                        <p:strVal val="visible"/>
                                      </p:to>
                                    </p:set>
                                    <p:animEffect transition="in" filter="dissolve">
                                      <p:cBhvr>
                                        <p:cTn id="22" dur="500"/>
                                        <p:tgtEl>
                                          <p:spTgt spid="604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98"/>
                                        </p:tgtEl>
                                      </p:cBhvr>
                                    </p:animEffect>
                                    <p:set>
                                      <p:cBhvr>
                                        <p:cTn id="27" dur="1" fill="hold">
                                          <p:stCondLst>
                                            <p:cond delay="499"/>
                                          </p:stCondLst>
                                        </p:cTn>
                                        <p:tgtEl>
                                          <p:spTgt spid="98"/>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102"/>
                                        </p:tgtEl>
                                      </p:cBhvr>
                                    </p:animEffect>
                                    <p:set>
                                      <p:cBhvr>
                                        <p:cTn id="30" dur="1" fill="hold">
                                          <p:stCondLst>
                                            <p:cond delay="499"/>
                                          </p:stCondLst>
                                        </p:cTn>
                                        <p:tgtEl>
                                          <p:spTgt spid="102"/>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60458"/>
                                        </p:tgtEl>
                                      </p:cBhvr>
                                    </p:animEffect>
                                    <p:set>
                                      <p:cBhvr>
                                        <p:cTn id="33" dur="1" fill="hold">
                                          <p:stCondLst>
                                            <p:cond delay="499"/>
                                          </p:stCondLst>
                                        </p:cTn>
                                        <p:tgtEl>
                                          <p:spTgt spid="6045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5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500"/>
                                        <p:tgtEl>
                                          <p:spTgt spid="9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dissolve">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63"/>
                                        </p:tgtEl>
                                      </p:cBhvr>
                                    </p:animEffect>
                                    <p:set>
                                      <p:cBhvr>
                                        <p:cTn id="48" dur="1" fill="hold">
                                          <p:stCondLst>
                                            <p:cond delay="499"/>
                                          </p:stCondLst>
                                        </p:cTn>
                                        <p:tgtEl>
                                          <p:spTgt spid="63"/>
                                        </p:tgtEl>
                                        <p:attrNameLst>
                                          <p:attrName>style.visibility</p:attrName>
                                        </p:attrNameLst>
                                      </p:cBhvr>
                                      <p:to>
                                        <p:strVal val="hidden"/>
                                      </p:to>
                                    </p:set>
                                  </p:childTnLst>
                                </p:cTn>
                              </p:par>
                              <p:par>
                                <p:cTn id="49" presetID="22" presetClass="exit" presetSubtype="4" fill="hold" nodeType="withEffect">
                                  <p:stCondLst>
                                    <p:cond delay="0"/>
                                  </p:stCondLst>
                                  <p:childTnLst>
                                    <p:animEffect transition="out" filter="wipe(down)">
                                      <p:cBhvr>
                                        <p:cTn id="50" dur="500"/>
                                        <p:tgtEl>
                                          <p:spTgt spid="93"/>
                                        </p:tgtEl>
                                      </p:cBhvr>
                                    </p:animEffect>
                                    <p:set>
                                      <p:cBhvr>
                                        <p:cTn id="51" dur="1" fill="hold">
                                          <p:stCondLst>
                                            <p:cond delay="499"/>
                                          </p:stCondLst>
                                        </p:cTn>
                                        <p:tgtEl>
                                          <p:spTgt spid="93"/>
                                        </p:tgtEl>
                                        <p:attrNameLst>
                                          <p:attrName>style.visibility</p:attrName>
                                        </p:attrNameLst>
                                      </p:cBhvr>
                                      <p:to>
                                        <p:strVal val="hidden"/>
                                      </p:to>
                                    </p:set>
                                  </p:childTnLst>
                                </p:cTn>
                              </p:par>
                            </p:childTnLst>
                          </p:cTn>
                        </p:par>
                        <p:par>
                          <p:cTn id="52" fill="hold" nodeType="afterGroup">
                            <p:stCondLst>
                              <p:cond delay="500"/>
                            </p:stCondLst>
                            <p:childTnLst>
                              <p:par>
                                <p:cTn id="53" presetID="22" presetClass="entr" presetSubtype="1" fill="hold"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wipe(up)">
                                      <p:cBhvr>
                                        <p:cTn id="55" dur="500"/>
                                        <p:tgtEl>
                                          <p:spTgt spid="10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dissolve">
                                      <p:cBhvr>
                                        <p:cTn id="58" dur="500"/>
                                        <p:tgtEl>
                                          <p:spTgt spid="6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xit" presetSubtype="0" fill="hold" grpId="1" nodeType="clickEffect">
                                  <p:stCondLst>
                                    <p:cond delay="0"/>
                                  </p:stCondLst>
                                  <p:childTnLst>
                                    <p:animEffect transition="out" filter="dissolve">
                                      <p:cBhvr>
                                        <p:cTn id="62" dur="500"/>
                                        <p:tgtEl>
                                          <p:spTgt spid="67"/>
                                        </p:tgtEl>
                                      </p:cBhvr>
                                    </p:animEffect>
                                    <p:set>
                                      <p:cBhvr>
                                        <p:cTn id="63" dur="1" fill="hold">
                                          <p:stCondLst>
                                            <p:cond delay="499"/>
                                          </p:stCondLst>
                                        </p:cTn>
                                        <p:tgtEl>
                                          <p:spTgt spid="67"/>
                                        </p:tgtEl>
                                        <p:attrNameLst>
                                          <p:attrName>style.visibility</p:attrName>
                                        </p:attrNameLst>
                                      </p:cBhvr>
                                      <p:to>
                                        <p:strVal val="hidden"/>
                                      </p:to>
                                    </p:set>
                                  </p:childTnLst>
                                </p:cTn>
                              </p:par>
                              <p:par>
                                <p:cTn id="64" presetID="22" presetClass="exit" presetSubtype="4" fill="hold" nodeType="withEffect">
                                  <p:stCondLst>
                                    <p:cond delay="0"/>
                                  </p:stCondLst>
                                  <p:childTnLst>
                                    <p:animEffect transition="out" filter="wipe(down)">
                                      <p:cBhvr>
                                        <p:cTn id="65" dur="500"/>
                                        <p:tgtEl>
                                          <p:spTgt spid="104"/>
                                        </p:tgtEl>
                                      </p:cBhvr>
                                    </p:animEffect>
                                    <p:set>
                                      <p:cBhvr>
                                        <p:cTn id="66" dur="1" fill="hold">
                                          <p:stCondLst>
                                            <p:cond delay="499"/>
                                          </p:stCondLst>
                                        </p:cTn>
                                        <p:tgtEl>
                                          <p:spTgt spid="104"/>
                                        </p:tgtEl>
                                        <p:attrNameLst>
                                          <p:attrName>style.visibility</p:attrName>
                                        </p:attrNameLst>
                                      </p:cBhvr>
                                      <p:to>
                                        <p:strVal val="hidden"/>
                                      </p:to>
                                    </p:set>
                                  </p:childTnLst>
                                </p:cTn>
                              </p:par>
                              <p:par>
                                <p:cTn id="67" presetID="22" presetClass="exit" presetSubtype="4" fill="hold" nodeType="withEffect">
                                  <p:stCondLst>
                                    <p:cond delay="0"/>
                                  </p:stCondLst>
                                  <p:childTnLst>
                                    <p:animEffect transition="out" filter="wipe(down)">
                                      <p:cBhvr>
                                        <p:cTn id="68" dur="500"/>
                                        <p:tgtEl>
                                          <p:spTgt spid="121"/>
                                        </p:tgtEl>
                                      </p:cBhvr>
                                    </p:animEffect>
                                    <p:set>
                                      <p:cBhvr>
                                        <p:cTn id="69" dur="1" fill="hold">
                                          <p:stCondLst>
                                            <p:cond delay="499"/>
                                          </p:stCondLst>
                                        </p:cTn>
                                        <p:tgtEl>
                                          <p:spTgt spid="121"/>
                                        </p:tgtEl>
                                        <p:attrNameLst>
                                          <p:attrName>style.visibility</p:attrName>
                                        </p:attrNameLst>
                                      </p:cBhvr>
                                      <p:to>
                                        <p:strVal val="hidden"/>
                                      </p:to>
                                    </p:set>
                                  </p:childTnLst>
                                </p:cTn>
                              </p:par>
                            </p:childTnLst>
                          </p:cTn>
                        </p:par>
                        <p:par>
                          <p:cTn id="70" fill="hold">
                            <p:stCondLst>
                              <p:cond delay="500"/>
                            </p:stCondLst>
                            <p:childTnLst>
                              <p:par>
                                <p:cTn id="71" presetID="9" presetClass="entr" presetSubtype="0" fill="hold" grpId="0"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dissolve">
                                      <p:cBhvr>
                                        <p:cTn id="73" dur="500"/>
                                        <p:tgtEl>
                                          <p:spTgt spid="69"/>
                                        </p:tgtEl>
                                      </p:cBhvr>
                                    </p:animEffect>
                                  </p:childTnLst>
                                </p:cTn>
                              </p:par>
                              <p:par>
                                <p:cTn id="74" presetID="22" presetClass="exit" presetSubtype="4" fill="hold" nodeType="withEffect">
                                  <p:stCondLst>
                                    <p:cond delay="0"/>
                                  </p:stCondLst>
                                  <p:childTnLst>
                                    <p:animEffect transition="out" filter="wipe(down)">
                                      <p:cBhvr>
                                        <p:cTn id="75" dur="500"/>
                                        <p:tgtEl>
                                          <p:spTgt spid="122"/>
                                        </p:tgtEl>
                                      </p:cBhvr>
                                    </p:animEffect>
                                    <p:set>
                                      <p:cBhvr>
                                        <p:cTn id="76" dur="1" fill="hold">
                                          <p:stCondLst>
                                            <p:cond delay="499"/>
                                          </p:stCondLst>
                                        </p:cTn>
                                        <p:tgtEl>
                                          <p:spTgt spid="122"/>
                                        </p:tgtEl>
                                        <p:attrNameLst>
                                          <p:attrName>style.visibility</p:attrName>
                                        </p:attrNameLst>
                                      </p:cBhvr>
                                      <p:to>
                                        <p:strVal val="hidden"/>
                                      </p:to>
                                    </p:set>
                                  </p:childTnLst>
                                </p:cTn>
                              </p:par>
                              <p:par>
                                <p:cTn id="77" presetID="22" presetClass="entr" presetSubtype="1" fill="hold" nodeType="withEffect">
                                  <p:stCondLst>
                                    <p:cond delay="0"/>
                                  </p:stCondLst>
                                  <p:childTnLst>
                                    <p:set>
                                      <p:cBhvr>
                                        <p:cTn id="78" dur="1" fill="hold">
                                          <p:stCondLst>
                                            <p:cond delay="0"/>
                                          </p:stCondLst>
                                        </p:cTn>
                                        <p:tgtEl>
                                          <p:spTgt spid="140"/>
                                        </p:tgtEl>
                                        <p:attrNameLst>
                                          <p:attrName>style.visibility</p:attrName>
                                        </p:attrNameLst>
                                      </p:cBhvr>
                                      <p:to>
                                        <p:strVal val="visible"/>
                                      </p:to>
                                    </p:set>
                                    <p:animEffect transition="in" filter="wipe(up)">
                                      <p:cBhvr>
                                        <p:cTn id="79" dur="500"/>
                                        <p:tgtEl>
                                          <p:spTgt spid="140"/>
                                        </p:tgtEl>
                                      </p:cBhvr>
                                    </p:animEffect>
                                  </p:childTnLst>
                                </p:cTn>
                              </p:par>
                              <p:par>
                                <p:cTn id="80" presetID="22" presetClass="entr" presetSubtype="1" fill="hold" nodeType="withEffect">
                                  <p:stCondLst>
                                    <p:cond delay="0"/>
                                  </p:stCondLst>
                                  <p:childTnLst>
                                    <p:set>
                                      <p:cBhvr>
                                        <p:cTn id="81" dur="1" fill="hold">
                                          <p:stCondLst>
                                            <p:cond delay="0"/>
                                          </p:stCondLst>
                                        </p:cTn>
                                        <p:tgtEl>
                                          <p:spTgt spid="138"/>
                                        </p:tgtEl>
                                        <p:attrNameLst>
                                          <p:attrName>style.visibility</p:attrName>
                                        </p:attrNameLst>
                                      </p:cBhvr>
                                      <p:to>
                                        <p:strVal val="visible"/>
                                      </p:to>
                                    </p:set>
                                    <p:animEffect transition="in" filter="wipe(up)">
                                      <p:cBhvr>
                                        <p:cTn id="82" dur="500"/>
                                        <p:tgtEl>
                                          <p:spTgt spid="138"/>
                                        </p:tgtEl>
                                      </p:cBhvr>
                                    </p:animEffect>
                                  </p:childTnLst>
                                </p:cTn>
                              </p:par>
                              <p:par>
                                <p:cTn id="83" presetID="22" presetClass="entr" presetSubtype="1" fill="hold" nodeType="with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wipe(up)">
                                      <p:cBhvr>
                                        <p:cTn id="85" dur="500"/>
                                        <p:tgtEl>
                                          <p:spTgt spid="13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xit" presetSubtype="0" fill="hold" grpId="1" nodeType="clickEffect">
                                  <p:stCondLst>
                                    <p:cond delay="0"/>
                                  </p:stCondLst>
                                  <p:childTnLst>
                                    <p:animEffect transition="out" filter="dissolve">
                                      <p:cBhvr>
                                        <p:cTn id="89" dur="500"/>
                                        <p:tgtEl>
                                          <p:spTgt spid="69"/>
                                        </p:tgtEl>
                                      </p:cBhvr>
                                    </p:animEffect>
                                    <p:set>
                                      <p:cBhvr>
                                        <p:cTn id="90" dur="1" fill="hold">
                                          <p:stCondLst>
                                            <p:cond delay="499"/>
                                          </p:stCondLst>
                                        </p:cTn>
                                        <p:tgtEl>
                                          <p:spTgt spid="69"/>
                                        </p:tgtEl>
                                        <p:attrNameLst>
                                          <p:attrName>style.visibility</p:attrName>
                                        </p:attrNameLst>
                                      </p:cBhvr>
                                      <p:to>
                                        <p:strVal val="hidden"/>
                                      </p:to>
                                    </p:set>
                                  </p:childTnLst>
                                </p:cTn>
                              </p:par>
                              <p:par>
                                <p:cTn id="91" presetID="9" presetClass="entr" presetSubtype="0"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dissolve">
                                      <p:cBhvr>
                                        <p:cTn id="9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5" grpId="0" animBg="1"/>
      <p:bldP spid="60458" grpId="0"/>
      <p:bldP spid="60458" grpId="1"/>
      <p:bldP spid="62" grpId="0"/>
      <p:bldP spid="63" grpId="0"/>
      <p:bldP spid="63" grpId="1"/>
      <p:bldP spid="67" grpId="0"/>
      <p:bldP spid="67" grpId="1"/>
      <p:bldP spid="69" grpId="0"/>
      <p:bldP spid="69" grpId="1"/>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ardrop 21"/>
          <p:cNvSpPr>
            <a:spLocks/>
          </p:cNvSpPr>
          <p:nvPr/>
        </p:nvSpPr>
        <p:spPr bwMode="auto">
          <a:xfrm>
            <a:off x="1102784" y="1331344"/>
            <a:ext cx="9793816" cy="3456516"/>
          </a:xfrm>
          <a:custGeom>
            <a:avLst/>
            <a:gdLst>
              <a:gd name="T0" fmla="*/ 2147483647 w 1741008"/>
              <a:gd name="T1" fmla="*/ 788259 h 1091056"/>
              <a:gd name="T2" fmla="*/ 2147483647 w 1741008"/>
              <a:gd name="T3" fmla="*/ 285547502 h 1091056"/>
              <a:gd name="T4" fmla="*/ 2147483647 w 1741008"/>
              <a:gd name="T5" fmla="*/ 339783456 h 1091056"/>
              <a:gd name="T6" fmla="*/ 2147483647 w 1741008"/>
              <a:gd name="T7" fmla="*/ 333671943 h 1091056"/>
              <a:gd name="T8" fmla="*/ 2147483647 w 1741008"/>
              <a:gd name="T9" fmla="*/ 784529762 h 1091056"/>
              <a:gd name="T10" fmla="*/ 2147483647 w 1741008"/>
              <a:gd name="T11" fmla="*/ 1419805246 h 1091056"/>
              <a:gd name="T12" fmla="*/ 2147483647 w 1741008"/>
              <a:gd name="T13" fmla="*/ 1344682912 h 1091056"/>
              <a:gd name="T14" fmla="*/ 2147483647 w 1741008"/>
              <a:gd name="T15" fmla="*/ 1325932179 h 1091056"/>
              <a:gd name="T16" fmla="*/ 2147483647 w 1741008"/>
              <a:gd name="T17" fmla="*/ 1384175449 h 1091056"/>
              <a:gd name="T18" fmla="*/ 2147483647 w 1741008"/>
              <a:gd name="T19" fmla="*/ 1477548700 h 1091056"/>
              <a:gd name="T20" fmla="*/ 2147483647 w 1741008"/>
              <a:gd name="T21" fmla="*/ 1384175449 h 1091056"/>
              <a:gd name="T22" fmla="*/ 2147483647 w 1741008"/>
              <a:gd name="T23" fmla="*/ 1348898760 h 1091056"/>
              <a:gd name="T24" fmla="*/ 2147483647 w 1741008"/>
              <a:gd name="T25" fmla="*/ 1356027471 h 1091056"/>
              <a:gd name="T26" fmla="*/ 2147483647 w 1741008"/>
              <a:gd name="T27" fmla="*/ 1416747372 h 1091056"/>
              <a:gd name="T28" fmla="*/ 0 w 1741008"/>
              <a:gd name="T29" fmla="*/ 958439916 h 1091056"/>
              <a:gd name="T30" fmla="*/ 96354 w 1741008"/>
              <a:gd name="T31" fmla="*/ 958439916 h 1091056"/>
              <a:gd name="T32" fmla="*/ 2147483647 w 1741008"/>
              <a:gd name="T33" fmla="*/ 536148099 h 1091056"/>
              <a:gd name="T34" fmla="*/ 2147483647 w 1741008"/>
              <a:gd name="T35" fmla="*/ 519741405 h 1091056"/>
              <a:gd name="T36" fmla="*/ 2147483647 w 1741008"/>
              <a:gd name="T37" fmla="*/ 487346533 h 1091056"/>
              <a:gd name="T38" fmla="*/ 2147483647 w 1741008"/>
              <a:gd name="T39" fmla="*/ 237051111 h 1091056"/>
              <a:gd name="T40" fmla="*/ 2147483647 w 1741008"/>
              <a:gd name="T41" fmla="*/ 246662160 h 1091056"/>
              <a:gd name="T42" fmla="*/ 2147483647 w 1741008"/>
              <a:gd name="T43" fmla="*/ 267265292 h 1091056"/>
              <a:gd name="T44" fmla="*/ 2147483647 w 1741008"/>
              <a:gd name="T45" fmla="*/ 199652291 h 1091056"/>
              <a:gd name="T46" fmla="*/ 2147483647 w 1741008"/>
              <a:gd name="T47" fmla="*/ 2652779 h 1091056"/>
              <a:gd name="T48" fmla="*/ 2147483647 w 1741008"/>
              <a:gd name="T49" fmla="*/ 788259 h 10910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rotWithShape="1">
            <a:gsLst>
              <a:gs pos="0">
                <a:srgbClr val="E4E5FF">
                  <a:alpha val="75998"/>
                </a:srgbClr>
              </a:gs>
              <a:gs pos="42000">
                <a:srgbClr val="D9E3D9">
                  <a:alpha val="75998"/>
                </a:srgbClr>
              </a:gs>
              <a:gs pos="83000">
                <a:srgbClr val="EED9D9">
                  <a:alpha val="75998"/>
                </a:srgbClr>
              </a:gs>
              <a:gs pos="100000">
                <a:srgbClr val="EED9D9">
                  <a:alpha val="75998"/>
                </a:srgbClr>
              </a:gs>
            </a:gsLst>
            <a:lin ang="17880000"/>
          </a:gradFill>
          <a:ln>
            <a:noFill/>
          </a:ln>
          <a:effectLst>
            <a:outerShdw blurRad="76200" dist="165100" dir="13500000" sy="23000" kx="1199993" algn="br" rotWithShape="0">
              <a:srgbClr val="7F7F7F">
                <a:alpha val="20000"/>
              </a:srgbClr>
            </a:outerShdw>
          </a:effectLst>
          <a:extLst>
            <a:ext uri="{91240B29-F687-4f45-9708-019B960494DF}">
              <a14:hiddenLine xmlns:a14="http://schemas.microsoft.com/office/drawing/2010/main" xmlns="" w="9525" cap="flat" cmpd="sng">
                <a:solidFill>
                  <a:srgbClr val="000000"/>
                </a:solidFill>
                <a:prstDash val="solid"/>
                <a:round/>
                <a:headEnd/>
                <a:tailEnd/>
              </a14:hiddenLine>
            </a:ext>
          </a:extLst>
        </p:spPr>
        <p:txBody>
          <a:bodyPr anchor="ctr"/>
          <a:lstStyle/>
          <a:p>
            <a:endParaRPr lang="en-US" sz="2400">
              <a:latin typeface="Arial" panose="020B0604020202020204" pitchFamily="34" charset="0"/>
              <a:cs typeface="Arial" panose="020B0604020202020204" pitchFamily="34" charset="0"/>
            </a:endParaRPr>
          </a:p>
        </p:txBody>
      </p:sp>
      <p:sp>
        <p:nvSpPr>
          <p:cNvPr id="47106" name="Title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What Happens if a VM Moves? </a:t>
            </a:r>
          </a:p>
        </p:txBody>
      </p:sp>
      <p:sp>
        <p:nvSpPr>
          <p:cNvPr id="4" name="Cube 3"/>
          <p:cNvSpPr/>
          <p:nvPr/>
        </p:nvSpPr>
        <p:spPr bwMode="auto">
          <a:xfrm>
            <a:off x="2734733" y="3441659"/>
            <a:ext cx="577851"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5" name="Cube 4"/>
          <p:cNvSpPr/>
          <p:nvPr/>
        </p:nvSpPr>
        <p:spPr bwMode="auto">
          <a:xfrm>
            <a:off x="2734733" y="3081826"/>
            <a:ext cx="577851"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 name="Cube 5"/>
          <p:cNvSpPr/>
          <p:nvPr/>
        </p:nvSpPr>
        <p:spPr bwMode="auto">
          <a:xfrm>
            <a:off x="3215218" y="3441659"/>
            <a:ext cx="577849"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 name="Cube 6"/>
          <p:cNvSpPr/>
          <p:nvPr/>
        </p:nvSpPr>
        <p:spPr bwMode="auto">
          <a:xfrm>
            <a:off x="3215218" y="3081826"/>
            <a:ext cx="577849" cy="431800"/>
          </a:xfrm>
          <a:prstGeom prst="cube">
            <a:avLst/>
          </a:prstGeom>
          <a:solidFill>
            <a:schemeClr val="bg1">
              <a:lumMod val="75000"/>
            </a:schemeClr>
          </a:solidFill>
          <a:ln w="9525" cmpd="sng">
            <a:solidFill>
              <a:srgbClr val="FF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 name="Cube 7"/>
          <p:cNvSpPr/>
          <p:nvPr/>
        </p:nvSpPr>
        <p:spPr bwMode="auto">
          <a:xfrm>
            <a:off x="8015818" y="3441659"/>
            <a:ext cx="577849"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 name="Cube 9"/>
          <p:cNvSpPr/>
          <p:nvPr/>
        </p:nvSpPr>
        <p:spPr bwMode="auto">
          <a:xfrm>
            <a:off x="8496300" y="3441659"/>
            <a:ext cx="575733"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 name="Cube 10"/>
          <p:cNvSpPr/>
          <p:nvPr/>
        </p:nvSpPr>
        <p:spPr bwMode="auto">
          <a:xfrm>
            <a:off x="8015818" y="3081826"/>
            <a:ext cx="577849" cy="431800"/>
          </a:xfrm>
          <a:prstGeom prst="cube">
            <a:avLst/>
          </a:prstGeom>
          <a:solidFill>
            <a:schemeClr val="bg1">
              <a:lumMod val="75000"/>
            </a:schemeClr>
          </a:solidFill>
          <a:ln w="63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5" name="TextBox 24"/>
          <p:cNvSpPr txBox="1">
            <a:spLocks noChangeArrowheads="1"/>
          </p:cNvSpPr>
          <p:nvPr/>
        </p:nvSpPr>
        <p:spPr bwMode="auto">
          <a:xfrm>
            <a:off x="2832100" y="4089359"/>
            <a:ext cx="863600" cy="420756"/>
          </a:xfrm>
          <a:prstGeom prst="rect">
            <a:avLst/>
          </a:prstGeom>
          <a:gradFill rotWithShape="1">
            <a:gsLst>
              <a:gs pos="0">
                <a:srgbClr val="FAFAFA"/>
              </a:gs>
              <a:gs pos="64999">
                <a:srgbClr val="F2F2F2"/>
              </a:gs>
              <a:gs pos="100000">
                <a:srgbClr val="EDEDED"/>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itchFamily="34" charset="-128"/>
              </a:defRPr>
            </a:lvl1pPr>
            <a:lvl2pPr marL="742950" indent="-285750">
              <a:defRPr sz="2400">
                <a:solidFill>
                  <a:schemeClr val="tx1"/>
                </a:solidFill>
                <a:latin typeface="Calibri" panose="020F0502020204030204" pitchFamily="34" charset="0"/>
                <a:ea typeface="MS PGothic" pitchFamily="34" charset="-128"/>
              </a:defRPr>
            </a:lvl2pPr>
            <a:lvl3pPr marL="1143000" indent="-228600">
              <a:defRPr sz="2400">
                <a:solidFill>
                  <a:schemeClr val="tx1"/>
                </a:solidFill>
                <a:latin typeface="Calibri" panose="020F0502020204030204" pitchFamily="34" charset="0"/>
                <a:ea typeface="MS PGothic" pitchFamily="34" charset="-128"/>
              </a:defRPr>
            </a:lvl3pPr>
            <a:lvl4pPr marL="1600200" indent="-228600">
              <a:defRPr sz="2400">
                <a:solidFill>
                  <a:schemeClr val="tx1"/>
                </a:solidFill>
                <a:latin typeface="Calibri" panose="020F0502020204030204" pitchFamily="34" charset="0"/>
                <a:ea typeface="MS PGothic" pitchFamily="34" charset="-128"/>
              </a:defRPr>
            </a:lvl4pPr>
            <a:lvl5pPr marL="2057400" indent="-228600">
              <a:defRPr sz="2400">
                <a:solidFill>
                  <a:schemeClr val="tx1"/>
                </a:solidFill>
                <a:latin typeface="Calibri" panose="020F050202020403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9pPr>
          </a:lstStyle>
          <a:p>
            <a:pPr algn="ctr">
              <a:defRPr/>
            </a:pPr>
            <a:r>
              <a:rPr lang="en-US" altLang="zh-CN" sz="1067" b="1">
                <a:solidFill>
                  <a:srgbClr val="000000"/>
                </a:solidFill>
                <a:latin typeface="Arial" panose="020B0604020202020204" pitchFamily="34" charset="0"/>
                <a:cs typeface="Arial" panose="020B0604020202020204" pitchFamily="34" charset="0"/>
              </a:rPr>
              <a:t>Source </a:t>
            </a:r>
          </a:p>
          <a:p>
            <a:pPr algn="ctr">
              <a:defRPr/>
            </a:pPr>
            <a:r>
              <a:rPr lang="en-US" altLang="zh-CN" sz="1067" b="1">
                <a:solidFill>
                  <a:srgbClr val="000000"/>
                </a:solidFill>
                <a:latin typeface="Arial" panose="020B0604020202020204" pitchFamily="34" charset="0"/>
                <a:cs typeface="Arial" panose="020B0604020202020204" pitchFamily="34" charset="0"/>
              </a:rPr>
              <a:t>Server</a:t>
            </a:r>
          </a:p>
        </p:txBody>
      </p:sp>
      <p:sp>
        <p:nvSpPr>
          <p:cNvPr id="28" name="TextBox 27"/>
          <p:cNvSpPr txBox="1">
            <a:spLocks noChangeArrowheads="1"/>
          </p:cNvSpPr>
          <p:nvPr/>
        </p:nvSpPr>
        <p:spPr bwMode="auto">
          <a:xfrm>
            <a:off x="8113185" y="4089359"/>
            <a:ext cx="1054100" cy="420756"/>
          </a:xfrm>
          <a:prstGeom prst="rect">
            <a:avLst/>
          </a:prstGeom>
          <a:gradFill rotWithShape="1">
            <a:gsLst>
              <a:gs pos="0">
                <a:srgbClr val="FAFAFA"/>
              </a:gs>
              <a:gs pos="64999">
                <a:srgbClr val="F2F2F2"/>
              </a:gs>
              <a:gs pos="100000">
                <a:srgbClr val="EDEDED"/>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itchFamily="34" charset="-128"/>
              </a:defRPr>
            </a:lvl1pPr>
            <a:lvl2pPr marL="742950" indent="-285750">
              <a:defRPr sz="2400">
                <a:solidFill>
                  <a:schemeClr val="tx1"/>
                </a:solidFill>
                <a:latin typeface="Calibri" panose="020F0502020204030204" pitchFamily="34" charset="0"/>
                <a:ea typeface="MS PGothic" pitchFamily="34" charset="-128"/>
              </a:defRPr>
            </a:lvl2pPr>
            <a:lvl3pPr marL="1143000" indent="-228600">
              <a:defRPr sz="2400">
                <a:solidFill>
                  <a:schemeClr val="tx1"/>
                </a:solidFill>
                <a:latin typeface="Calibri" panose="020F0502020204030204" pitchFamily="34" charset="0"/>
                <a:ea typeface="MS PGothic" pitchFamily="34" charset="-128"/>
              </a:defRPr>
            </a:lvl3pPr>
            <a:lvl4pPr marL="1600200" indent="-228600">
              <a:defRPr sz="2400">
                <a:solidFill>
                  <a:schemeClr val="tx1"/>
                </a:solidFill>
                <a:latin typeface="Calibri" panose="020F0502020204030204" pitchFamily="34" charset="0"/>
                <a:ea typeface="MS PGothic" pitchFamily="34" charset="-128"/>
              </a:defRPr>
            </a:lvl4pPr>
            <a:lvl5pPr marL="2057400" indent="-228600">
              <a:defRPr sz="2400">
                <a:solidFill>
                  <a:schemeClr val="tx1"/>
                </a:solidFill>
                <a:latin typeface="Calibri" panose="020F050202020403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9pPr>
          </a:lstStyle>
          <a:p>
            <a:pPr algn="ctr">
              <a:defRPr/>
            </a:pPr>
            <a:r>
              <a:rPr lang="en-US" altLang="zh-CN" sz="1067" b="1">
                <a:solidFill>
                  <a:srgbClr val="000000"/>
                </a:solidFill>
                <a:latin typeface="Arial" panose="020B0604020202020204" pitchFamily="34" charset="0"/>
                <a:cs typeface="Arial" panose="020B0604020202020204" pitchFamily="34" charset="0"/>
              </a:rPr>
              <a:t>Destination Server</a:t>
            </a:r>
          </a:p>
        </p:txBody>
      </p:sp>
      <p:sp>
        <p:nvSpPr>
          <p:cNvPr id="9" name="Cube 8"/>
          <p:cNvSpPr/>
          <p:nvPr/>
        </p:nvSpPr>
        <p:spPr bwMode="auto">
          <a:xfrm>
            <a:off x="8496300" y="3081826"/>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47117" name="Group 41"/>
          <p:cNvGrpSpPr>
            <a:grpSpLocks/>
          </p:cNvGrpSpPr>
          <p:nvPr/>
        </p:nvGrpSpPr>
        <p:grpSpPr bwMode="auto">
          <a:xfrm>
            <a:off x="2544234" y="3297727"/>
            <a:ext cx="480484" cy="647700"/>
            <a:chOff x="5441463" y="2000739"/>
            <a:chExt cx="760676" cy="1505169"/>
          </a:xfrm>
        </p:grpSpPr>
        <p:sp>
          <p:nvSpPr>
            <p:cNvPr id="31" name="Rounded Rectangle 30"/>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2" name="Rounded Rectangle 31"/>
            <p:cNvSpPr/>
            <p:nvPr/>
          </p:nvSpPr>
          <p:spPr>
            <a:xfrm>
              <a:off x="5538643" y="2369655"/>
              <a:ext cx="559614" cy="10821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3" name="Rounded Rectangle 32"/>
            <p:cNvSpPr/>
            <p:nvPr/>
          </p:nvSpPr>
          <p:spPr>
            <a:xfrm>
              <a:off x="5538643" y="2202414"/>
              <a:ext cx="559614" cy="5902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34" name="Straight Connector 33"/>
            <p:cNvCxnSpPr/>
            <p:nvPr/>
          </p:nvCxnSpPr>
          <p:spPr>
            <a:xfrm>
              <a:off x="5722946" y="3368180"/>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35" name="Rounded Rectangle 34"/>
            <p:cNvSpPr/>
            <p:nvPr/>
          </p:nvSpPr>
          <p:spPr>
            <a:xfrm>
              <a:off x="5538643" y="2290953"/>
              <a:ext cx="559614" cy="541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36" name="Straight Connector 35"/>
            <p:cNvCxnSpPr/>
            <p:nvPr/>
          </p:nvCxnSpPr>
          <p:spPr>
            <a:xfrm>
              <a:off x="5719596" y="3299316"/>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nvGrpSpPr>
          <p:cNvPr id="47118" name="Group 41"/>
          <p:cNvGrpSpPr>
            <a:grpSpLocks/>
          </p:cNvGrpSpPr>
          <p:nvPr/>
        </p:nvGrpSpPr>
        <p:grpSpPr bwMode="auto">
          <a:xfrm>
            <a:off x="7823201" y="3369694"/>
            <a:ext cx="480484" cy="649817"/>
            <a:chOff x="5441463" y="2000739"/>
            <a:chExt cx="760676" cy="1505169"/>
          </a:xfrm>
        </p:grpSpPr>
        <p:sp>
          <p:nvSpPr>
            <p:cNvPr id="38" name="Rounded Rectangle 37"/>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9" name="Rounded Rectangle 38"/>
            <p:cNvSpPr/>
            <p:nvPr/>
          </p:nvSpPr>
          <p:spPr>
            <a:xfrm>
              <a:off x="5538643" y="2368452"/>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40" name="Rounded Rectangle 39"/>
            <p:cNvSpPr/>
            <p:nvPr/>
          </p:nvSpPr>
          <p:spPr>
            <a:xfrm>
              <a:off x="5538643" y="2201756"/>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41" name="Straight Connector 40"/>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42" name="Rounded Rectangle 41"/>
            <p:cNvSpPr/>
            <p:nvPr/>
          </p:nvSpPr>
          <p:spPr>
            <a:xfrm>
              <a:off x="5538643" y="2290007"/>
              <a:ext cx="559614" cy="5393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43" name="Straight Connector 42"/>
            <p:cNvCxnSpPr/>
            <p:nvPr/>
          </p:nvCxnSpPr>
          <p:spPr>
            <a:xfrm>
              <a:off x="5719596" y="3295085"/>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nvGrpSpPr>
          <p:cNvPr id="23560" name="Group 23559"/>
          <p:cNvGrpSpPr>
            <a:grpSpLocks/>
          </p:cNvGrpSpPr>
          <p:nvPr/>
        </p:nvGrpSpPr>
        <p:grpSpPr bwMode="auto">
          <a:xfrm>
            <a:off x="3983568" y="3081826"/>
            <a:ext cx="3839633" cy="431800"/>
            <a:chOff x="2987824" y="2730406"/>
            <a:chExt cx="2880320" cy="432048"/>
          </a:xfrm>
        </p:grpSpPr>
        <p:sp>
          <p:nvSpPr>
            <p:cNvPr id="27" name="Right Arrow 26"/>
            <p:cNvSpPr>
              <a:spLocks noChangeArrowheads="1"/>
            </p:cNvSpPr>
            <p:nvPr/>
          </p:nvSpPr>
          <p:spPr bwMode="auto">
            <a:xfrm>
              <a:off x="2987824" y="2730406"/>
              <a:ext cx="2880320" cy="432048"/>
            </a:xfrm>
            <a:prstGeom prst="rightArrow">
              <a:avLst>
                <a:gd name="adj1" fmla="val 50000"/>
                <a:gd name="adj2" fmla="val 50000"/>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alibri" panose="020F0502020204030204" pitchFamily="34" charset="0"/>
                  <a:ea typeface="MS PGothic" pitchFamily="34" charset="-128"/>
                </a:defRPr>
              </a:lvl1pPr>
              <a:lvl2pPr marL="742950" indent="-285750">
                <a:defRPr sz="2400">
                  <a:solidFill>
                    <a:schemeClr val="tx1"/>
                  </a:solidFill>
                  <a:latin typeface="Calibri" panose="020F0502020204030204" pitchFamily="34" charset="0"/>
                  <a:ea typeface="MS PGothic" pitchFamily="34" charset="-128"/>
                </a:defRPr>
              </a:lvl2pPr>
              <a:lvl3pPr marL="1143000" indent="-228600">
                <a:defRPr sz="2400">
                  <a:solidFill>
                    <a:schemeClr val="tx1"/>
                  </a:solidFill>
                  <a:latin typeface="Calibri" panose="020F0502020204030204" pitchFamily="34" charset="0"/>
                  <a:ea typeface="MS PGothic" pitchFamily="34" charset="-128"/>
                </a:defRPr>
              </a:lvl3pPr>
              <a:lvl4pPr marL="1600200" indent="-228600">
                <a:defRPr sz="2400">
                  <a:solidFill>
                    <a:schemeClr val="tx1"/>
                  </a:solidFill>
                  <a:latin typeface="Calibri" panose="020F0502020204030204" pitchFamily="34" charset="0"/>
                  <a:ea typeface="MS PGothic" pitchFamily="34" charset="-128"/>
                </a:defRPr>
              </a:lvl4pPr>
              <a:lvl5pPr marL="2057400" indent="-228600">
                <a:defRPr sz="2400">
                  <a:solidFill>
                    <a:schemeClr val="tx1"/>
                  </a:solidFill>
                  <a:latin typeface="Calibri" panose="020F050202020403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itchFamily="34" charset="-128"/>
                </a:defRPr>
              </a:lvl9pPr>
            </a:lstStyle>
            <a:p>
              <a:pPr algn="ctr">
                <a:lnSpc>
                  <a:spcPct val="80000"/>
                </a:lnSpc>
                <a:defRPr/>
              </a:pPr>
              <a:r>
                <a:rPr lang="en-US" altLang="zh-CN" sz="1467" b="1">
                  <a:solidFill>
                    <a:srgbClr val="FFFFFF"/>
                  </a:solidFill>
                  <a:latin typeface="Arial" panose="020B0604020202020204" pitchFamily="34" charset="0"/>
                  <a:cs typeface="Arial" panose="020B0604020202020204" pitchFamily="34" charset="0"/>
                </a:rPr>
                <a:t>vMotion / Live-migration</a:t>
              </a:r>
            </a:p>
          </p:txBody>
        </p:sp>
        <p:pic>
          <p:nvPicPr>
            <p:cNvPr id="47128"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2046" y="2780928"/>
              <a:ext cx="250941"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29" name="Picture 6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28716" y="2780928"/>
              <a:ext cx="214941"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6" name="Curved Down Arrow 23555"/>
          <p:cNvSpPr>
            <a:spLocks noChangeArrowheads="1"/>
          </p:cNvSpPr>
          <p:nvPr/>
        </p:nvSpPr>
        <p:spPr bwMode="auto">
          <a:xfrm>
            <a:off x="3024718" y="2290193"/>
            <a:ext cx="6047316" cy="719667"/>
          </a:xfrm>
          <a:prstGeom prst="curvedDownArrow">
            <a:avLst>
              <a:gd name="adj1" fmla="val 25014"/>
              <a:gd name="adj2" fmla="val 49990"/>
              <a:gd name="adj3" fmla="val 25000"/>
            </a:avLst>
          </a:prstGeom>
          <a:gradFill rotWithShape="1">
            <a:gsLst>
              <a:gs pos="0">
                <a:srgbClr val="1F63B5"/>
              </a:gs>
              <a:gs pos="20000">
                <a:srgbClr val="2163B1"/>
              </a:gs>
              <a:gs pos="100000">
                <a:srgbClr val="174A87"/>
              </a:gs>
            </a:gsLst>
            <a:lin ang="5400000"/>
          </a:gra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latin typeface="Arial" panose="020B0604020202020204" pitchFamily="34" charset="0"/>
              <a:ea typeface="Microsoft YaHei" pitchFamily="34" charset="-122"/>
              <a:cs typeface="Arial" panose="020B0604020202020204" pitchFamily="34" charset="0"/>
            </a:endParaRPr>
          </a:p>
        </p:txBody>
      </p:sp>
      <p:sp>
        <p:nvSpPr>
          <p:cNvPr id="23558" name="Rounded Rectangle 23557"/>
          <p:cNvSpPr>
            <a:spLocks noChangeArrowheads="1"/>
          </p:cNvSpPr>
          <p:nvPr/>
        </p:nvSpPr>
        <p:spPr bwMode="auto">
          <a:xfrm>
            <a:off x="3695701" y="2051011"/>
            <a:ext cx="1169597" cy="289983"/>
          </a:xfrm>
          <a:prstGeom prst="roundRect">
            <a:avLst>
              <a:gd name="adj" fmla="val 16667"/>
            </a:avLst>
          </a:prstGeom>
          <a:gradFill rotWithShape="1">
            <a:gsLst>
              <a:gs pos="0">
                <a:srgbClr val="1F63B5"/>
              </a:gs>
              <a:gs pos="20000">
                <a:srgbClr val="2163B1"/>
              </a:gs>
              <a:gs pos="100000">
                <a:srgbClr val="174A87"/>
              </a:gs>
            </a:gsLst>
            <a:lin ang="5400000"/>
          </a:gradFill>
          <a:ln w="9525">
            <a:solidFill>
              <a:srgbClr val="3065A5"/>
            </a:solidFill>
            <a:round/>
            <a:headEnd/>
            <a:tailEnd/>
          </a:ln>
          <a:effectLst>
            <a:outerShdw blurRad="40000" dist="23000" dir="5400000" rotWithShape="0">
              <a:srgbClr val="808080">
                <a:alpha val="34998"/>
              </a:srgbClr>
            </a:outerShdw>
          </a:effectLst>
        </p:spPr>
        <p:txBody>
          <a:bodyPr anchor="ctr"/>
          <a:lstStyle/>
          <a:p>
            <a:pPr algn="ctr">
              <a:defRPr/>
            </a:pPr>
            <a:r>
              <a:rPr lang="en-US" sz="1067" b="1" dirty="0">
                <a:solidFill>
                  <a:schemeClr val="lt1"/>
                </a:solidFill>
                <a:latin typeface="Arial" panose="020B0604020202020204" pitchFamily="34" charset="0"/>
                <a:ea typeface="MS PGothic" charset="0"/>
                <a:cs typeface="Arial" panose="020B0604020202020204" pitchFamily="34" charset="0"/>
              </a:rPr>
              <a:t>Policy Distribution</a:t>
            </a:r>
          </a:p>
        </p:txBody>
      </p:sp>
      <p:sp>
        <p:nvSpPr>
          <p:cNvPr id="54" name="Rounded Rectangle 53"/>
          <p:cNvSpPr>
            <a:spLocks noChangeArrowheads="1"/>
          </p:cNvSpPr>
          <p:nvPr/>
        </p:nvSpPr>
        <p:spPr bwMode="auto">
          <a:xfrm>
            <a:off x="5520267" y="1909193"/>
            <a:ext cx="1156578" cy="287867"/>
          </a:xfrm>
          <a:prstGeom prst="roundRect">
            <a:avLst>
              <a:gd name="adj" fmla="val 16667"/>
            </a:avLst>
          </a:prstGeom>
          <a:gradFill rotWithShape="1">
            <a:gsLst>
              <a:gs pos="0">
                <a:srgbClr val="1F63B5"/>
              </a:gs>
              <a:gs pos="20000">
                <a:srgbClr val="2163B1"/>
              </a:gs>
              <a:gs pos="100000">
                <a:srgbClr val="174A87"/>
              </a:gs>
            </a:gsLst>
            <a:lin ang="5400000"/>
          </a:gradFill>
          <a:ln w="9525">
            <a:solidFill>
              <a:srgbClr val="3065A5"/>
            </a:solidFill>
            <a:round/>
            <a:headEnd/>
            <a:tailEnd/>
          </a:ln>
          <a:effectLst>
            <a:outerShdw blurRad="40000" dist="23000" dir="5400000" rotWithShape="0">
              <a:srgbClr val="808080">
                <a:alpha val="34998"/>
              </a:srgbClr>
            </a:outerShdw>
          </a:effectLst>
        </p:spPr>
        <p:txBody>
          <a:bodyPr anchor="ctr"/>
          <a:lstStyle/>
          <a:p>
            <a:pPr algn="ctr">
              <a:defRPr/>
            </a:pPr>
            <a:r>
              <a:rPr lang="en-US" sz="1067" b="1" dirty="0">
                <a:solidFill>
                  <a:schemeClr val="lt1"/>
                </a:solidFill>
                <a:latin typeface="Arial" panose="020B0604020202020204" pitchFamily="34" charset="0"/>
                <a:ea typeface="MS PGothic" charset="0"/>
                <a:cs typeface="Arial" panose="020B0604020202020204" pitchFamily="34" charset="0"/>
              </a:rPr>
              <a:t>Service Preparation</a:t>
            </a:r>
          </a:p>
        </p:txBody>
      </p:sp>
      <p:sp>
        <p:nvSpPr>
          <p:cNvPr id="55" name="Rounded Rectangle 54"/>
          <p:cNvSpPr>
            <a:spLocks noChangeArrowheads="1"/>
          </p:cNvSpPr>
          <p:nvPr/>
        </p:nvSpPr>
        <p:spPr bwMode="auto">
          <a:xfrm>
            <a:off x="7247467" y="2051011"/>
            <a:ext cx="960967" cy="289983"/>
          </a:xfrm>
          <a:prstGeom prst="roundRect">
            <a:avLst>
              <a:gd name="adj" fmla="val 16667"/>
            </a:avLst>
          </a:prstGeom>
          <a:gradFill rotWithShape="1">
            <a:gsLst>
              <a:gs pos="0">
                <a:srgbClr val="1F63B5"/>
              </a:gs>
              <a:gs pos="20000">
                <a:srgbClr val="2163B1"/>
              </a:gs>
              <a:gs pos="100000">
                <a:srgbClr val="174A87"/>
              </a:gs>
            </a:gsLst>
            <a:lin ang="5400000"/>
          </a:gradFill>
          <a:ln w="9525">
            <a:solidFill>
              <a:srgbClr val="3065A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067" b="1" dirty="0">
                <a:solidFill>
                  <a:srgbClr val="FFFFFF"/>
                </a:solidFill>
                <a:latin typeface="Arial" panose="020B0604020202020204" pitchFamily="34" charset="0"/>
                <a:ea typeface="Microsoft YaHei" pitchFamily="34" charset="-122"/>
                <a:cs typeface="Arial" panose="020B0604020202020204" pitchFamily="34" charset="0"/>
              </a:rPr>
              <a:t>Protection Moved</a:t>
            </a:r>
          </a:p>
        </p:txBody>
      </p:sp>
      <p:sp>
        <p:nvSpPr>
          <p:cNvPr id="42004" name="TextBox 57"/>
          <p:cNvSpPr txBox="1">
            <a:spLocks noChangeArrowheads="1"/>
          </p:cNvSpPr>
          <p:nvPr/>
        </p:nvSpPr>
        <p:spPr bwMode="auto">
          <a:xfrm>
            <a:off x="983145" y="4869160"/>
            <a:ext cx="10596662" cy="341632"/>
          </a:xfrm>
          <a:prstGeom prst="rect">
            <a:avLst/>
          </a:prstGeom>
          <a:noFill/>
          <a:ln>
            <a:noFill/>
          </a:ln>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lnSpc>
                <a:spcPct val="90000"/>
              </a:lnSpc>
              <a:defRPr/>
            </a:pPr>
            <a:r>
              <a:rPr lang="en-US" altLang="zh-CN" sz="1800" b="1" dirty="0">
                <a:solidFill>
                  <a:srgbClr val="00307D"/>
                </a:solidFill>
                <a:latin typeface="Arial" panose="020B0604020202020204" pitchFamily="34" charset="0"/>
                <a:ea typeface="ＭＳ Ｐゴシック" charset="0"/>
                <a:cs typeface="Arial" panose="020B0604020202020204" pitchFamily="34" charset="0"/>
              </a:rPr>
              <a:t>Unified Policy configuration keeps security services consistent</a:t>
            </a:r>
          </a:p>
        </p:txBody>
      </p:sp>
      <p:sp>
        <p:nvSpPr>
          <p:cNvPr id="42005" name="TextBox 58"/>
          <p:cNvSpPr txBox="1">
            <a:spLocks noChangeArrowheads="1"/>
          </p:cNvSpPr>
          <p:nvPr/>
        </p:nvSpPr>
        <p:spPr bwMode="auto">
          <a:xfrm>
            <a:off x="422263" y="5194184"/>
            <a:ext cx="11352584" cy="341632"/>
          </a:xfrm>
          <a:prstGeom prst="rect">
            <a:avLst/>
          </a:prstGeom>
          <a:noFill/>
          <a:ln>
            <a:noFill/>
          </a:ln>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lnSpc>
                <a:spcPct val="90000"/>
              </a:lnSpc>
              <a:defRPr/>
            </a:pPr>
            <a:r>
              <a:rPr lang="en-US" altLang="zh-CN" sz="1800" b="1" dirty="0">
                <a:solidFill>
                  <a:srgbClr val="00307D"/>
                </a:solidFill>
                <a:latin typeface="Arial" panose="020B0604020202020204" pitchFamily="34" charset="0"/>
                <a:ea typeface="ＭＳ Ｐゴシック" charset="0"/>
                <a:cs typeface="Arial" panose="020B0604020202020204" pitchFamily="34" charset="0"/>
              </a:rPr>
              <a:t>Dynamic session synchronization ensures non-business interruption</a:t>
            </a:r>
          </a:p>
        </p:txBody>
      </p:sp>
      <p:sp>
        <p:nvSpPr>
          <p:cNvPr id="42006" name="TextBox 59"/>
          <p:cNvSpPr txBox="1">
            <a:spLocks noChangeArrowheads="1"/>
          </p:cNvSpPr>
          <p:nvPr/>
        </p:nvSpPr>
        <p:spPr bwMode="auto">
          <a:xfrm>
            <a:off x="49883" y="5535816"/>
            <a:ext cx="12097344" cy="341632"/>
          </a:xfrm>
          <a:prstGeom prst="rect">
            <a:avLst/>
          </a:prstGeom>
          <a:noFill/>
          <a:ln>
            <a:noFill/>
          </a:ln>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lnSpc>
                <a:spcPct val="90000"/>
              </a:lnSpc>
              <a:defRPr/>
            </a:pPr>
            <a:r>
              <a:rPr lang="en-US" altLang="zh-CN" sz="1800" b="1" dirty="0">
                <a:solidFill>
                  <a:srgbClr val="00307D"/>
                </a:solidFill>
                <a:latin typeface="Arial" panose="020B0604020202020204" pitchFamily="34" charset="0"/>
                <a:ea typeface="ＭＳ Ｐゴシック" charset="0"/>
                <a:cs typeface="Arial" panose="020B0604020202020204" pitchFamily="34" charset="0"/>
              </a:rPr>
              <a:t>Automatic protection for moving VMs without administrative intervention </a:t>
            </a:r>
          </a:p>
        </p:txBody>
      </p:sp>
      <p:sp>
        <p:nvSpPr>
          <p:cNvPr id="3" name="灯片编号占位符 2"/>
          <p:cNvSpPr>
            <a:spLocks noGrp="1"/>
          </p:cNvSpPr>
          <p:nvPr>
            <p:ph type="sldNum" sz="quarter" idx="4"/>
          </p:nvPr>
        </p:nvSpPr>
        <p:spPr/>
        <p:txBody>
          <a:bodyPr/>
          <a:lstStyle/>
          <a:p>
            <a:fld id="{E98FCA07-3125-49EB-99F1-64DCEC752C04}" type="slidenum">
              <a:rPr lang="en-US" smtClean="0"/>
              <a:pPr/>
              <a:t>11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409988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3560"/>
                                        </p:tgtEl>
                                        <p:attrNameLst>
                                          <p:attrName>style.visibility</p:attrName>
                                        </p:attrNameLst>
                                      </p:cBhvr>
                                      <p:to>
                                        <p:strVal val="visible"/>
                                      </p:to>
                                    </p:set>
                                    <p:animEffect transition="in" filter="wipe(left)">
                                      <p:cBhvr>
                                        <p:cTn id="11" dur="500"/>
                                        <p:tgtEl>
                                          <p:spTgt spid="2356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wipe(left)">
                                      <p:cBhvr>
                                        <p:cTn id="19" dur="500"/>
                                        <p:tgtEl>
                                          <p:spTgt spid="23556"/>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3558"/>
                                        </p:tgtEl>
                                        <p:attrNameLst>
                                          <p:attrName>style.visibility</p:attrName>
                                        </p:attrNameLst>
                                      </p:cBhvr>
                                      <p:to>
                                        <p:strVal val="visible"/>
                                      </p:to>
                                    </p:set>
                                    <p:animEffect transition="in" filter="wipe(down)">
                                      <p:cBhvr>
                                        <p:cTn id="23" dur="500"/>
                                        <p:tgtEl>
                                          <p:spTgt spid="2355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childTnLst>
                          </p:cTn>
                        </p:par>
                        <p:par>
                          <p:cTn id="30" fill="hold" nodeType="afterGroup">
                            <p:stCondLst>
                              <p:cond delay="2500"/>
                            </p:stCondLst>
                            <p:childTnLst>
                              <p:par>
                                <p:cTn id="31" presetID="9" presetClass="entr" presetSubtype="0" fill="hold" grpId="0" nodeType="afterEffect">
                                  <p:stCondLst>
                                    <p:cond delay="0"/>
                                  </p:stCondLst>
                                  <p:childTnLst>
                                    <p:set>
                                      <p:cBhvr>
                                        <p:cTn id="32" dur="1" fill="hold">
                                          <p:stCondLst>
                                            <p:cond delay="0"/>
                                          </p:stCondLst>
                                        </p:cTn>
                                        <p:tgtEl>
                                          <p:spTgt spid="42004"/>
                                        </p:tgtEl>
                                        <p:attrNameLst>
                                          <p:attrName>style.visibility</p:attrName>
                                        </p:attrNameLst>
                                      </p:cBhvr>
                                      <p:to>
                                        <p:strVal val="visible"/>
                                      </p:to>
                                    </p:set>
                                    <p:animEffect transition="in" filter="dissolve">
                                      <p:cBhvr>
                                        <p:cTn id="33" dur="500"/>
                                        <p:tgtEl>
                                          <p:spTgt spid="42004"/>
                                        </p:tgtEl>
                                      </p:cBhvr>
                                    </p:animEffect>
                                  </p:childTnLst>
                                </p:cTn>
                              </p:par>
                            </p:childTnLst>
                          </p:cTn>
                        </p:par>
                        <p:par>
                          <p:cTn id="34" fill="hold" nodeType="afterGroup">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2005"/>
                                        </p:tgtEl>
                                        <p:attrNameLst>
                                          <p:attrName>style.visibility</p:attrName>
                                        </p:attrNameLst>
                                      </p:cBhvr>
                                      <p:to>
                                        <p:strVal val="visible"/>
                                      </p:to>
                                    </p:set>
                                    <p:animEffect transition="in" filter="dissolve">
                                      <p:cBhvr>
                                        <p:cTn id="37" dur="500"/>
                                        <p:tgtEl>
                                          <p:spTgt spid="42005"/>
                                        </p:tgtEl>
                                      </p:cBhvr>
                                    </p:animEffect>
                                  </p:childTnLst>
                                </p:cTn>
                              </p:par>
                            </p:childTnLst>
                          </p:cTn>
                        </p:par>
                        <p:par>
                          <p:cTn id="38" fill="hold" nodeType="afterGroup">
                            <p:stCondLst>
                              <p:cond delay="3500"/>
                            </p:stCondLst>
                            <p:childTnLst>
                              <p:par>
                                <p:cTn id="39" presetID="9" presetClass="entr" presetSubtype="0" fill="hold" grpId="0" nodeType="afterEffect">
                                  <p:stCondLst>
                                    <p:cond delay="0"/>
                                  </p:stCondLst>
                                  <p:childTnLst>
                                    <p:set>
                                      <p:cBhvr>
                                        <p:cTn id="40" dur="1" fill="hold">
                                          <p:stCondLst>
                                            <p:cond delay="0"/>
                                          </p:stCondLst>
                                        </p:cTn>
                                        <p:tgtEl>
                                          <p:spTgt spid="42006"/>
                                        </p:tgtEl>
                                        <p:attrNameLst>
                                          <p:attrName>style.visibility</p:attrName>
                                        </p:attrNameLst>
                                      </p:cBhvr>
                                      <p:to>
                                        <p:strVal val="visible"/>
                                      </p:to>
                                    </p:set>
                                    <p:animEffect transition="in" filter="dissolve">
                                      <p:cBhvr>
                                        <p:cTn id="41" dur="500"/>
                                        <p:tgtEl>
                                          <p:spTgt spid="42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3556" grpId="0" animBg="1"/>
      <p:bldP spid="23558" grpId="0" animBg="1"/>
      <p:bldP spid="54" grpId="0" animBg="1"/>
      <p:bldP spid="55" grpId="0" animBg="1"/>
      <p:bldP spid="42004" grpId="0"/>
      <p:bldP spid="42005" grpId="0"/>
      <p:bldP spid="420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Hillstone CloudHive Value Proposition</a:t>
            </a:r>
            <a:endParaRPr lang="en-US" b="1" dirty="0">
              <a:latin typeface="Arial" charset="0"/>
              <a:cs typeface="Arial" charset="0"/>
            </a:endParaRPr>
          </a:p>
        </p:txBody>
      </p:sp>
      <p:sp>
        <p:nvSpPr>
          <p:cNvPr id="3" name="文本占位符 2"/>
          <p:cNvSpPr>
            <a:spLocks noGrp="1"/>
          </p:cNvSpPr>
          <p:nvPr>
            <p:ph type="body" sz="quarter" idx="10"/>
          </p:nvPr>
        </p:nvSpPr>
        <p:spPr>
          <a:xfrm>
            <a:off x="551384" y="3717032"/>
            <a:ext cx="2565256" cy="273001"/>
          </a:xfrm>
        </p:spPr>
        <p:txBody>
          <a:bodyPr/>
          <a:lstStyle/>
          <a:p>
            <a:pPr lvl="0"/>
            <a:r>
              <a:rPr lang="en-US" altLang="zh-CN" sz="2200" dirty="0"/>
              <a:t>Get U</a:t>
            </a:r>
            <a:r>
              <a:rPr lang="en-US" altLang="zh-CN" sz="2200" dirty="0" smtClean="0"/>
              <a:t>nparalleled </a:t>
            </a:r>
            <a:r>
              <a:rPr lang="en-US" altLang="zh-CN" sz="2200" dirty="0"/>
              <a:t>L</a:t>
            </a:r>
            <a:r>
              <a:rPr lang="en-US" altLang="zh-CN" sz="2200" dirty="0" smtClean="0"/>
              <a:t>ive </a:t>
            </a:r>
            <a:r>
              <a:rPr lang="en-US" altLang="zh-CN" sz="2200" dirty="0"/>
              <a:t>T</a:t>
            </a:r>
            <a:r>
              <a:rPr lang="en-US" altLang="zh-CN" sz="2200" dirty="0" smtClean="0"/>
              <a:t>raffic </a:t>
            </a:r>
            <a:r>
              <a:rPr lang="en-US" altLang="zh-CN" sz="2200" dirty="0"/>
              <a:t>V</a:t>
            </a:r>
            <a:r>
              <a:rPr lang="en-US" altLang="zh-CN" sz="2200" dirty="0" smtClean="0"/>
              <a:t>isibility</a:t>
            </a:r>
            <a:endParaRPr lang="en-US" altLang="zh-CN" sz="2200" dirty="0"/>
          </a:p>
          <a:p>
            <a:endParaRPr lang="zh-CN" altLang="en-US" sz="2200" dirty="0"/>
          </a:p>
        </p:txBody>
      </p:sp>
      <p:sp>
        <p:nvSpPr>
          <p:cNvPr id="5" name="文本占位符 4"/>
          <p:cNvSpPr>
            <a:spLocks noGrp="1"/>
          </p:cNvSpPr>
          <p:nvPr>
            <p:ph type="body" sz="quarter" idx="12"/>
          </p:nvPr>
        </p:nvSpPr>
        <p:spPr>
          <a:xfrm>
            <a:off x="3419854" y="3717032"/>
            <a:ext cx="2625665" cy="279430"/>
          </a:xfrm>
        </p:spPr>
        <p:txBody>
          <a:bodyPr/>
          <a:lstStyle/>
          <a:p>
            <a:pPr lvl="0"/>
            <a:r>
              <a:rPr lang="en-US" altLang="zh-CN" sz="2200" dirty="0"/>
              <a:t>Reduce </a:t>
            </a:r>
            <a:r>
              <a:rPr lang="en-US" altLang="zh-CN" sz="2200" dirty="0" smtClean="0"/>
              <a:t>Attack </a:t>
            </a:r>
            <a:r>
              <a:rPr lang="en-US" altLang="zh-CN" sz="2200" dirty="0"/>
              <a:t>S</a:t>
            </a:r>
            <a:r>
              <a:rPr lang="en-US" altLang="zh-CN" sz="2200" dirty="0" smtClean="0"/>
              <a:t>urface </a:t>
            </a:r>
            <a:r>
              <a:rPr lang="en-US" altLang="zh-CN" sz="2200" dirty="0"/>
              <a:t>to </a:t>
            </a:r>
            <a:r>
              <a:rPr lang="en-US" altLang="zh-CN" sz="2200" dirty="0" smtClean="0"/>
              <a:t>Near-zero</a:t>
            </a:r>
            <a:endParaRPr lang="en-US" altLang="zh-CN" sz="2200" dirty="0"/>
          </a:p>
          <a:p>
            <a:endParaRPr lang="zh-CN" altLang="en-US" sz="2200" dirty="0"/>
          </a:p>
        </p:txBody>
      </p:sp>
      <p:sp>
        <p:nvSpPr>
          <p:cNvPr id="6" name="文本占位符 5"/>
          <p:cNvSpPr>
            <a:spLocks noGrp="1"/>
          </p:cNvSpPr>
          <p:nvPr>
            <p:ph type="body" sz="quarter" idx="14"/>
          </p:nvPr>
        </p:nvSpPr>
        <p:spPr>
          <a:xfrm>
            <a:off x="6225840" y="3717032"/>
            <a:ext cx="2660855" cy="335361"/>
          </a:xfrm>
        </p:spPr>
        <p:txBody>
          <a:bodyPr/>
          <a:lstStyle/>
          <a:p>
            <a:pPr lvl="0"/>
            <a:r>
              <a:rPr lang="en-US" altLang="zh-CN" sz="2200" dirty="0"/>
              <a:t>Effortlessly S</a:t>
            </a:r>
            <a:r>
              <a:rPr lang="en-US" altLang="zh-CN" sz="2200" dirty="0" smtClean="0"/>
              <a:t>cale </a:t>
            </a:r>
            <a:r>
              <a:rPr lang="en-US" altLang="zh-CN" sz="2200" dirty="0"/>
              <a:t>S</a:t>
            </a:r>
            <a:r>
              <a:rPr lang="en-US" altLang="zh-CN" sz="2200" dirty="0" smtClean="0"/>
              <a:t>ecurity </a:t>
            </a:r>
            <a:r>
              <a:rPr lang="en-US" altLang="zh-CN" sz="2200" dirty="0"/>
              <a:t>T</a:t>
            </a:r>
            <a:r>
              <a:rPr lang="en-US" altLang="zh-CN" sz="2200" dirty="0" smtClean="0"/>
              <a:t>hrough </a:t>
            </a:r>
            <a:r>
              <a:rPr lang="en-US" altLang="zh-CN" sz="2200" dirty="0"/>
              <a:t>A</a:t>
            </a:r>
            <a:r>
              <a:rPr lang="en-US" altLang="zh-CN" sz="2200" dirty="0" smtClean="0"/>
              <a:t>ctive </a:t>
            </a:r>
            <a:r>
              <a:rPr lang="en-US" altLang="zh-CN" sz="2200" dirty="0"/>
              <a:t>O</a:t>
            </a:r>
            <a:r>
              <a:rPr lang="en-US" altLang="zh-CN" sz="2200" dirty="0" smtClean="0"/>
              <a:t>rchestration</a:t>
            </a:r>
            <a:endParaRPr lang="en-US" altLang="zh-CN" sz="2200" dirty="0"/>
          </a:p>
          <a:p>
            <a:endParaRPr lang="zh-CN" altLang="en-US" sz="2200" dirty="0"/>
          </a:p>
        </p:txBody>
      </p:sp>
      <p:sp>
        <p:nvSpPr>
          <p:cNvPr id="7" name="文本占位符 6"/>
          <p:cNvSpPr>
            <a:spLocks noGrp="1"/>
          </p:cNvSpPr>
          <p:nvPr>
            <p:ph type="body" sz="quarter" idx="15"/>
          </p:nvPr>
        </p:nvSpPr>
        <p:spPr>
          <a:xfrm>
            <a:off x="9120336" y="3731429"/>
            <a:ext cx="2448272" cy="335361"/>
          </a:xfrm>
        </p:spPr>
        <p:txBody>
          <a:bodyPr/>
          <a:lstStyle/>
          <a:p>
            <a:pPr lvl="0"/>
            <a:r>
              <a:rPr lang="en-US" altLang="zh-CN" sz="2200" dirty="0"/>
              <a:t>Improve </a:t>
            </a:r>
            <a:r>
              <a:rPr lang="en-US" altLang="zh-CN" sz="2200" dirty="0" smtClean="0"/>
              <a:t>Efficiency </a:t>
            </a:r>
            <a:r>
              <a:rPr lang="en-US" altLang="zh-CN" sz="2200" dirty="0"/>
              <a:t>W</a:t>
            </a:r>
            <a:r>
              <a:rPr lang="en-US" altLang="zh-CN" sz="2200" dirty="0" smtClean="0"/>
              <a:t>hile </a:t>
            </a:r>
            <a:r>
              <a:rPr lang="en-US" altLang="zh-CN" sz="2200" dirty="0"/>
              <a:t>R</a:t>
            </a:r>
            <a:r>
              <a:rPr lang="en-US" altLang="zh-CN" sz="2200" dirty="0" smtClean="0"/>
              <a:t>educing </a:t>
            </a:r>
            <a:r>
              <a:rPr lang="en-US" altLang="zh-CN" sz="2200" dirty="0"/>
              <a:t>C</a:t>
            </a:r>
            <a:r>
              <a:rPr lang="en-US" altLang="zh-CN" sz="2200" dirty="0" smtClean="0"/>
              <a:t>ost</a:t>
            </a:r>
            <a:endParaRPr lang="en-US" altLang="zh-CN" sz="2200" dirty="0"/>
          </a:p>
        </p:txBody>
      </p:sp>
      <p:sp>
        <p:nvSpPr>
          <p:cNvPr id="4" name="灯片编号占位符 3"/>
          <p:cNvSpPr>
            <a:spLocks noGrp="1"/>
          </p:cNvSpPr>
          <p:nvPr>
            <p:ph type="sldNum" sz="quarter" idx="4"/>
          </p:nvPr>
        </p:nvSpPr>
        <p:spPr/>
        <p:txBody>
          <a:bodyPr/>
          <a:lstStyle/>
          <a:p>
            <a:fld id="{E98FCA07-3125-49EB-99F1-64DCEC752C04}" type="slidenum">
              <a:rPr lang="en-US" smtClean="0"/>
              <a:pPr/>
              <a:t>12</a:t>
            </a:fld>
            <a:endParaRPr lang="en-US" dirty="0"/>
          </a:p>
        </p:txBody>
      </p:sp>
    </p:spTree>
    <p:extLst>
      <p:ext uri="{BB962C8B-B14F-4D97-AF65-F5344CB8AC3E}">
        <p14:creationId xmlns:p14="http://schemas.microsoft.com/office/powerpoint/2010/main" val="2753275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3110890" y="2363665"/>
            <a:ext cx="2466768" cy="1152128"/>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chemeClr val="bg1"/>
                </a:solidFill>
                <a:latin typeface="Arial" panose="020B0604020202020204" pitchFamily="34" charset="0"/>
                <a:cs typeface="Arial" panose="020B0604020202020204" pitchFamily="34" charset="0"/>
              </a:rPr>
              <a:t>Deep</a:t>
            </a:r>
          </a:p>
          <a:p>
            <a:pPr algn="ctr"/>
            <a:r>
              <a:rPr lang="en-US" altLang="zh-CN" b="1" dirty="0">
                <a:solidFill>
                  <a:schemeClr val="bg1"/>
                </a:solidFill>
                <a:latin typeface="Arial" panose="020B0604020202020204" pitchFamily="34" charset="0"/>
                <a:cs typeface="Arial" panose="020B0604020202020204" pitchFamily="34" charset="0"/>
              </a:rPr>
              <a:t>Visibility</a:t>
            </a:r>
            <a:endParaRPr lang="zh-CN" altLang="en-US" b="1" dirty="0">
              <a:solidFill>
                <a:schemeClr val="bg1"/>
              </a:solidFill>
              <a:latin typeface="Arial" panose="020B0604020202020204" pitchFamily="34" charset="0"/>
              <a:cs typeface="Arial" panose="020B0604020202020204" pitchFamily="34" charset="0"/>
            </a:endParaRPr>
          </a:p>
        </p:txBody>
      </p:sp>
      <p:pic>
        <p:nvPicPr>
          <p:cNvPr id="14" name="Picture 17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7709" y="2365299"/>
            <a:ext cx="2246189" cy="2366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六边形 5"/>
          <p:cNvSpPr/>
          <p:nvPr/>
        </p:nvSpPr>
        <p:spPr>
          <a:xfrm>
            <a:off x="3168944" y="3960949"/>
            <a:ext cx="7980003" cy="863970"/>
          </a:xfrm>
          <a:prstGeom prst="hexagon">
            <a:avLst/>
          </a:prstGeom>
          <a:solidFill>
            <a:schemeClr val="accent6"/>
          </a:solidFill>
          <a:ln>
            <a:noFill/>
          </a:ln>
          <a:effectLst>
            <a:glow rad="228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b="1" dirty="0">
                <a:latin typeface="Arial" panose="020B0604020202020204" pitchFamily="34" charset="0"/>
                <a:cs typeface="Arial" panose="020B0604020202020204" pitchFamily="34" charset="0"/>
              </a:rPr>
              <a:t>High Available Distributed Architecture </a:t>
            </a:r>
            <a:endParaRPr lang="zh-CN" altLang="en-US" sz="2000" b="1" dirty="0">
              <a:latin typeface="Arial" panose="020B0604020202020204" pitchFamily="34" charset="0"/>
              <a:cs typeface="Arial" panose="020B0604020202020204" pitchFamily="34" charset="0"/>
            </a:endParaRPr>
          </a:p>
        </p:txBody>
      </p:sp>
      <p:sp>
        <p:nvSpPr>
          <p:cNvPr id="20" name="六边形 3"/>
          <p:cNvSpPr/>
          <p:nvPr/>
        </p:nvSpPr>
        <p:spPr>
          <a:xfrm>
            <a:off x="8682179" y="2363665"/>
            <a:ext cx="2466768" cy="1152128"/>
          </a:xfrm>
          <a:prstGeom prst="hexagon">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Micro-Segmentation</a:t>
            </a:r>
            <a:endParaRPr lang="zh-CN" altLang="en-US" b="1" dirty="0">
              <a:latin typeface="Arial" panose="020B0604020202020204" pitchFamily="34" charset="0"/>
              <a:cs typeface="Arial" panose="020B0604020202020204" pitchFamily="34" charset="0"/>
            </a:endParaRPr>
          </a:p>
        </p:txBody>
      </p:sp>
      <p:sp>
        <p:nvSpPr>
          <p:cNvPr id="26" name="六边形 4"/>
          <p:cNvSpPr/>
          <p:nvPr/>
        </p:nvSpPr>
        <p:spPr>
          <a:xfrm>
            <a:off x="5894650" y="2363665"/>
            <a:ext cx="2466768" cy="1152128"/>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Improved</a:t>
            </a:r>
          </a:p>
          <a:p>
            <a:pPr algn="ctr"/>
            <a:r>
              <a:rPr lang="en-US" altLang="zh-CN" b="1" dirty="0">
                <a:latin typeface="Arial" panose="020B0604020202020204" pitchFamily="34" charset="0"/>
                <a:cs typeface="Arial" panose="020B0604020202020204" pitchFamily="34" charset="0"/>
              </a:rPr>
              <a:t>Productivity</a:t>
            </a:r>
            <a:endParaRPr lang="zh-CN" altLang="en-US" b="1" dirty="0">
              <a:latin typeface="Arial" panose="020B0604020202020204" pitchFamily="34" charset="0"/>
              <a:cs typeface="Arial" panose="020B0604020202020204" pitchFamily="34" charset="0"/>
            </a:endParaRPr>
          </a:p>
        </p:txBody>
      </p:sp>
      <p:sp>
        <p:nvSpPr>
          <p:cNvPr id="4" name="标题 3"/>
          <p:cNvSpPr>
            <a:spLocks noGrp="1"/>
          </p:cNvSpPr>
          <p:nvPr>
            <p:ph type="title"/>
          </p:nvPr>
        </p:nvSpPr>
        <p:spPr/>
        <p:txBody>
          <a:bodyPr/>
          <a:lstStyle/>
          <a:p>
            <a:r>
              <a:rPr lang="en-US" altLang="zh-CN" dirty="0" smtClean="0"/>
              <a:t>High Available Distributed Architecture</a:t>
            </a:r>
            <a:endParaRPr lang="zh-CN" alt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13</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695159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t">
            <a:normAutofit/>
          </a:bodyPr>
          <a:lstStyle/>
          <a:p>
            <a:r>
              <a:rPr lang="en-US" altLang="zh-CN" b="1" dirty="0" err="1">
                <a:latin typeface="Arial" charset="0"/>
                <a:cs typeface="Arial" charset="0"/>
              </a:rPr>
              <a:t>CloudHive</a:t>
            </a:r>
            <a:r>
              <a:rPr lang="en-US" altLang="zh-CN" b="1" dirty="0">
                <a:latin typeface="Arial" charset="0"/>
                <a:cs typeface="Arial" charset="0"/>
              </a:rPr>
              <a:t> Architecture</a:t>
            </a:r>
            <a:endParaRPr lang="zh-CN" altLang="en-US" b="1" dirty="0">
              <a:latin typeface="Arial" charset="0"/>
              <a:cs typeface="Arial" charset="0"/>
            </a:endParaRPr>
          </a:p>
        </p:txBody>
      </p:sp>
      <p:grpSp>
        <p:nvGrpSpPr>
          <p:cNvPr id="40969" name="组合 9"/>
          <p:cNvGrpSpPr>
            <a:grpSpLocks/>
          </p:cNvGrpSpPr>
          <p:nvPr/>
        </p:nvGrpSpPr>
        <p:grpSpPr bwMode="auto">
          <a:xfrm>
            <a:off x="6388973" y="2260974"/>
            <a:ext cx="5163978" cy="523220"/>
            <a:chOff x="8619850" y="1912593"/>
            <a:chExt cx="10004376" cy="753038"/>
          </a:xfrm>
        </p:grpSpPr>
        <p:sp>
          <p:nvSpPr>
            <p:cNvPr id="22" name="圆角矩形 21"/>
            <p:cNvSpPr/>
            <p:nvPr/>
          </p:nvSpPr>
          <p:spPr>
            <a:xfrm>
              <a:off x="8619850" y="2062770"/>
              <a:ext cx="568394" cy="465203"/>
            </a:xfrm>
            <a:prstGeom prst="roundRect">
              <a:avLst/>
            </a:prstGeom>
            <a:solidFill>
              <a:srgbClr val="327C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400">
                <a:latin typeface="Arial" charset="0"/>
                <a:ea typeface="Arial" charset="0"/>
                <a:cs typeface="Arial" charset="0"/>
              </a:endParaRPr>
            </a:p>
          </p:txBody>
        </p:sp>
        <p:sp>
          <p:nvSpPr>
            <p:cNvPr id="40982" name="文本框 22"/>
            <p:cNvSpPr txBox="1">
              <a:spLocks noChangeArrowheads="1"/>
            </p:cNvSpPr>
            <p:nvPr/>
          </p:nvSpPr>
          <p:spPr bwMode="auto">
            <a:xfrm>
              <a:off x="9385558" y="1912593"/>
              <a:ext cx="9238668" cy="75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0" fontAlgn="base">
                <a:spcBef>
                  <a:spcPct val="0"/>
                </a:spcBef>
                <a:spcAft>
                  <a:spcPct val="0"/>
                </a:spcAft>
              </a:pPr>
              <a:r>
                <a:rPr lang="en-US" altLang="zh-CN" sz="1400" b="1" dirty="0" err="1">
                  <a:solidFill>
                    <a:srgbClr val="00307D"/>
                  </a:solidFill>
                  <a:latin typeface="Arial" charset="0"/>
                  <a:ea typeface="Arial" charset="0"/>
                  <a:cs typeface="Arial" charset="0"/>
                </a:rPr>
                <a:t>vSOM</a:t>
              </a:r>
              <a:r>
                <a:rPr lang="en-US" altLang="zh-CN" sz="1400" b="1" dirty="0">
                  <a:solidFill>
                    <a:srgbClr val="00307D"/>
                  </a:solidFill>
                  <a:latin typeface="Arial" charset="0"/>
                  <a:ea typeface="Arial" charset="0"/>
                  <a:cs typeface="Arial" charset="0"/>
                </a:rPr>
                <a:t>, virtual Security Orchestration Module</a:t>
              </a:r>
            </a:p>
            <a:p>
              <a:pPr lvl="0" fontAlgn="base">
                <a:spcBef>
                  <a:spcPct val="0"/>
                </a:spcBef>
                <a:spcAft>
                  <a:spcPct val="0"/>
                </a:spcAft>
              </a:pPr>
              <a:r>
                <a:rPr lang="en-US" altLang="zh-CN" sz="1400" dirty="0">
                  <a:latin typeface="Arial" charset="0"/>
                  <a:ea typeface="Arial" charset="0"/>
                  <a:cs typeface="Arial" charset="0"/>
                </a:rPr>
                <a:t>Integrates with third-party CMP, manages service lifecycle</a:t>
              </a:r>
            </a:p>
          </p:txBody>
        </p:sp>
      </p:grpSp>
      <p:grpSp>
        <p:nvGrpSpPr>
          <p:cNvPr id="40971" name="组合 11"/>
          <p:cNvGrpSpPr>
            <a:grpSpLocks/>
          </p:cNvGrpSpPr>
          <p:nvPr/>
        </p:nvGrpSpPr>
        <p:grpSpPr bwMode="auto">
          <a:xfrm>
            <a:off x="6388978" y="3184188"/>
            <a:ext cx="5092150" cy="523220"/>
            <a:chOff x="8619853" y="2618801"/>
            <a:chExt cx="8909021" cy="753039"/>
          </a:xfrm>
        </p:grpSpPr>
        <p:sp>
          <p:nvSpPr>
            <p:cNvPr id="16" name="圆角矩形 15"/>
            <p:cNvSpPr/>
            <p:nvPr/>
          </p:nvSpPr>
          <p:spPr>
            <a:xfrm>
              <a:off x="8619853" y="2719834"/>
              <a:ext cx="513294" cy="465203"/>
            </a:xfrm>
            <a:prstGeom prst="roundRect">
              <a:avLst/>
            </a:prstGeom>
            <a:solidFill>
              <a:srgbClr val="8442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400">
                <a:latin typeface="Arial" charset="0"/>
                <a:ea typeface="Arial" charset="0"/>
                <a:cs typeface="Arial" charset="0"/>
              </a:endParaRPr>
            </a:p>
          </p:txBody>
        </p:sp>
        <p:sp>
          <p:nvSpPr>
            <p:cNvPr id="40976" name="文本框 16"/>
            <p:cNvSpPr txBox="1">
              <a:spLocks noChangeArrowheads="1"/>
            </p:cNvSpPr>
            <p:nvPr/>
          </p:nvSpPr>
          <p:spPr bwMode="auto">
            <a:xfrm>
              <a:off x="9285742" y="2618801"/>
              <a:ext cx="8243132" cy="753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0" fontAlgn="base">
                <a:spcBef>
                  <a:spcPct val="0"/>
                </a:spcBef>
                <a:spcAft>
                  <a:spcPct val="0"/>
                </a:spcAft>
              </a:pPr>
              <a:r>
                <a:rPr lang="en-US" altLang="zh-CN" sz="1400" b="1" dirty="0" err="1">
                  <a:solidFill>
                    <a:srgbClr val="00307D"/>
                  </a:solidFill>
                  <a:latin typeface="Arial" charset="0"/>
                  <a:ea typeface="Arial" charset="0"/>
                  <a:cs typeface="Arial" charset="0"/>
                </a:rPr>
                <a:t>vSCM</a:t>
              </a:r>
              <a:r>
                <a:rPr lang="en-US" altLang="zh-CN" sz="1400" b="1" dirty="0">
                  <a:solidFill>
                    <a:srgbClr val="00307D"/>
                  </a:solidFill>
                  <a:latin typeface="Arial" charset="0"/>
                  <a:ea typeface="Arial" charset="0"/>
                  <a:cs typeface="Arial" charset="0"/>
                </a:rPr>
                <a:t>, virtual Security Control Module</a:t>
              </a:r>
            </a:p>
            <a:p>
              <a:pPr lvl="0" fontAlgn="base">
                <a:spcBef>
                  <a:spcPct val="0"/>
                </a:spcBef>
                <a:spcAft>
                  <a:spcPct val="0"/>
                </a:spcAft>
              </a:pPr>
              <a:r>
                <a:rPr lang="en-US" altLang="zh-CN" sz="1400" dirty="0">
                  <a:latin typeface="Arial" charset="0"/>
                  <a:ea typeface="Arial" charset="0"/>
                  <a:cs typeface="Arial" charset="0"/>
                </a:rPr>
                <a:t>Centralized management and configuration for all </a:t>
              </a:r>
              <a:r>
                <a:rPr lang="en-US" altLang="zh-CN" sz="1400" dirty="0" err="1">
                  <a:latin typeface="Arial" charset="0"/>
                  <a:ea typeface="Arial" charset="0"/>
                  <a:cs typeface="Arial" charset="0"/>
                </a:rPr>
                <a:t>vSSMs</a:t>
              </a:r>
              <a:endParaRPr lang="en-US" altLang="zh-CN" sz="1400" dirty="0">
                <a:latin typeface="Arial" charset="0"/>
                <a:ea typeface="Arial" charset="0"/>
                <a:cs typeface="Arial" charset="0"/>
              </a:endParaRPr>
            </a:p>
          </p:txBody>
        </p:sp>
      </p:grpSp>
      <p:grpSp>
        <p:nvGrpSpPr>
          <p:cNvPr id="40972" name="组合 12"/>
          <p:cNvGrpSpPr>
            <a:grpSpLocks/>
          </p:cNvGrpSpPr>
          <p:nvPr/>
        </p:nvGrpSpPr>
        <p:grpSpPr bwMode="auto">
          <a:xfrm>
            <a:off x="6388974" y="4090699"/>
            <a:ext cx="4929259" cy="523220"/>
            <a:chOff x="8619853" y="3265015"/>
            <a:chExt cx="8489636" cy="753038"/>
          </a:xfrm>
        </p:grpSpPr>
        <p:sp>
          <p:nvSpPr>
            <p:cNvPr id="14" name="圆角矩形 13"/>
            <p:cNvSpPr/>
            <p:nvPr/>
          </p:nvSpPr>
          <p:spPr>
            <a:xfrm>
              <a:off x="8619853" y="3362282"/>
              <a:ext cx="513293" cy="46520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400">
                <a:latin typeface="Arial" charset="0"/>
                <a:ea typeface="Arial" charset="0"/>
                <a:cs typeface="Arial" charset="0"/>
              </a:endParaRPr>
            </a:p>
          </p:txBody>
        </p:sp>
        <p:sp>
          <p:nvSpPr>
            <p:cNvPr id="40974" name="文本框 14"/>
            <p:cNvSpPr txBox="1">
              <a:spLocks noChangeArrowheads="1"/>
            </p:cNvSpPr>
            <p:nvPr/>
          </p:nvSpPr>
          <p:spPr bwMode="auto">
            <a:xfrm>
              <a:off x="9300566" y="3265015"/>
              <a:ext cx="7808923" cy="75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fontAlgn="base">
                <a:spcBef>
                  <a:spcPct val="0"/>
                </a:spcBef>
                <a:spcAft>
                  <a:spcPct val="0"/>
                </a:spcAft>
              </a:pPr>
              <a:r>
                <a:rPr lang="en-US" altLang="zh-CN" sz="1400" b="1" dirty="0" err="1">
                  <a:solidFill>
                    <a:srgbClr val="00307D"/>
                  </a:solidFill>
                  <a:latin typeface="Arial" charset="0"/>
                  <a:ea typeface="Arial" charset="0"/>
                  <a:cs typeface="Arial" charset="0"/>
                </a:rPr>
                <a:t>vSSM</a:t>
              </a:r>
              <a:r>
                <a:rPr lang="en-US" altLang="zh-CN" sz="1400" b="1" dirty="0">
                  <a:solidFill>
                    <a:srgbClr val="00307D"/>
                  </a:solidFill>
                  <a:latin typeface="Arial" charset="0"/>
                  <a:ea typeface="Arial" charset="0"/>
                  <a:cs typeface="Arial" charset="0"/>
                </a:rPr>
                <a:t>, virtual Security Service Module</a:t>
              </a:r>
              <a:endParaRPr lang="en-US" altLang="zh-CN" sz="1400" dirty="0">
                <a:solidFill>
                  <a:srgbClr val="00307D"/>
                </a:solidFill>
                <a:latin typeface="Arial" charset="0"/>
                <a:ea typeface="Arial" charset="0"/>
                <a:cs typeface="Arial" charset="0"/>
              </a:endParaRPr>
            </a:p>
            <a:p>
              <a:pPr lvl="0" fontAlgn="base">
                <a:spcBef>
                  <a:spcPct val="0"/>
                </a:spcBef>
                <a:spcAft>
                  <a:spcPct val="0"/>
                </a:spcAft>
              </a:pPr>
              <a:r>
                <a:rPr lang="en-US" altLang="zh-CN" sz="1400" dirty="0">
                  <a:latin typeface="Arial" charset="0"/>
                  <a:ea typeface="Arial" charset="0"/>
                  <a:cs typeface="Arial" charset="0"/>
                </a:rPr>
                <a:t>Traffic monitor and security service enablement</a:t>
              </a:r>
            </a:p>
          </p:txBody>
        </p:sp>
      </p:grpSp>
      <p:grpSp>
        <p:nvGrpSpPr>
          <p:cNvPr id="28" name="组合 12"/>
          <p:cNvGrpSpPr>
            <a:grpSpLocks/>
          </p:cNvGrpSpPr>
          <p:nvPr/>
        </p:nvGrpSpPr>
        <p:grpSpPr bwMode="auto">
          <a:xfrm>
            <a:off x="6388973" y="4997211"/>
            <a:ext cx="4916556" cy="523220"/>
            <a:chOff x="8619853" y="3340942"/>
            <a:chExt cx="8061250" cy="753040"/>
          </a:xfrm>
        </p:grpSpPr>
        <p:sp>
          <p:nvSpPr>
            <p:cNvPr id="29" name="圆角矩形 28"/>
            <p:cNvSpPr/>
            <p:nvPr/>
          </p:nvSpPr>
          <p:spPr>
            <a:xfrm>
              <a:off x="8619853" y="3362282"/>
              <a:ext cx="513293" cy="46520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400">
                <a:latin typeface="Arial" charset="0"/>
                <a:ea typeface="Arial" charset="0"/>
                <a:cs typeface="Arial" charset="0"/>
              </a:endParaRPr>
            </a:p>
          </p:txBody>
        </p:sp>
        <p:sp>
          <p:nvSpPr>
            <p:cNvPr id="30" name="文本框 14"/>
            <p:cNvSpPr txBox="1">
              <a:spLocks noChangeArrowheads="1"/>
            </p:cNvSpPr>
            <p:nvPr/>
          </p:nvSpPr>
          <p:spPr bwMode="auto">
            <a:xfrm>
              <a:off x="9296205" y="3340942"/>
              <a:ext cx="7384898" cy="75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r>
                <a:rPr lang="en-US" altLang="zh-CN" sz="1400" b="1" dirty="0" err="1">
                  <a:solidFill>
                    <a:srgbClr val="00307D"/>
                  </a:solidFill>
                  <a:latin typeface="Arial" charset="0"/>
                  <a:ea typeface="Arial" charset="0"/>
                  <a:cs typeface="Arial" charset="0"/>
                </a:rPr>
                <a:t>vDSM</a:t>
              </a:r>
              <a:r>
                <a:rPr lang="en-US" altLang="zh-CN" sz="1400" b="1" dirty="0">
                  <a:solidFill>
                    <a:srgbClr val="00307D"/>
                  </a:solidFill>
                  <a:latin typeface="Arial" charset="0"/>
                  <a:ea typeface="Arial" charset="0"/>
                  <a:cs typeface="Arial" charset="0"/>
                </a:rPr>
                <a:t>, virtual Data Service Module</a:t>
              </a:r>
            </a:p>
            <a:p>
              <a:pPr lvl="0" fontAlgn="base">
                <a:spcBef>
                  <a:spcPct val="0"/>
                </a:spcBef>
                <a:spcAft>
                  <a:spcPct val="0"/>
                </a:spcAft>
              </a:pPr>
              <a:r>
                <a:rPr lang="en-US" altLang="zh-CN" sz="1400" dirty="0">
                  <a:latin typeface="Arial" charset="0"/>
                  <a:ea typeface="Arial" charset="0"/>
                  <a:cs typeface="Arial" charset="0"/>
                </a:rPr>
                <a:t>High speed log forwarding</a:t>
              </a:r>
            </a:p>
          </p:txBody>
        </p:sp>
      </p:grpSp>
      <p:grpSp>
        <p:nvGrpSpPr>
          <p:cNvPr id="6" name="组合 5"/>
          <p:cNvGrpSpPr/>
          <p:nvPr/>
        </p:nvGrpSpPr>
        <p:grpSpPr>
          <a:xfrm>
            <a:off x="636587" y="1354973"/>
            <a:ext cx="4992095" cy="4810331"/>
            <a:chOff x="636587" y="369240"/>
            <a:chExt cx="6334333" cy="5890144"/>
          </a:xfrm>
        </p:grpSpPr>
        <p:pic>
          <p:nvPicPr>
            <p:cNvPr id="40965" name="图片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78002" y="1619122"/>
              <a:ext cx="1457790" cy="155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左右箭头 6"/>
            <p:cNvSpPr/>
            <p:nvPr/>
          </p:nvSpPr>
          <p:spPr bwMode="auto">
            <a:xfrm rot="5400000" flipV="1">
              <a:off x="3649842" y="1148713"/>
              <a:ext cx="655919" cy="307324"/>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Arial" charset="0"/>
                <a:ea typeface="Arial" charset="0"/>
                <a:cs typeface="Arial" charset="0"/>
              </a:endParaRPr>
            </a:p>
          </p:txBody>
        </p:sp>
        <p:sp>
          <p:nvSpPr>
            <p:cNvPr id="8" name="圆角矩形 7"/>
            <p:cNvSpPr/>
            <p:nvPr/>
          </p:nvSpPr>
          <p:spPr bwMode="auto">
            <a:xfrm>
              <a:off x="2560439" y="369240"/>
              <a:ext cx="2784967" cy="554366"/>
            </a:xfrm>
            <a:prstGeom prst="roundRect">
              <a:avLst>
                <a:gd name="adj" fmla="val 8982"/>
              </a:avLst>
            </a:prstGeo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zh-CN" sz="1400" b="1" dirty="0">
                  <a:solidFill>
                    <a:srgbClr val="FFFF00"/>
                  </a:solidFill>
                  <a:latin typeface="Arial" charset="0"/>
                  <a:ea typeface="Arial" charset="0"/>
                  <a:cs typeface="Arial" charset="0"/>
                </a:rPr>
                <a:t>VMware </a:t>
              </a:r>
              <a:r>
                <a:rPr lang="en-US" altLang="zh-CN" sz="1400" b="1" dirty="0" err="1">
                  <a:solidFill>
                    <a:srgbClr val="FFFF00"/>
                  </a:solidFill>
                  <a:latin typeface="Arial" charset="0"/>
                  <a:ea typeface="Arial" charset="0"/>
                  <a:cs typeface="Arial" charset="0"/>
                </a:rPr>
                <a:t>vCenter</a:t>
              </a:r>
              <a:r>
                <a:rPr lang="en-US" altLang="zh-CN" sz="1400" b="1" dirty="0">
                  <a:solidFill>
                    <a:srgbClr val="FFFF00"/>
                  </a:solidFill>
                  <a:latin typeface="Arial" charset="0"/>
                  <a:ea typeface="Arial" charset="0"/>
                  <a:cs typeface="Arial" charset="0"/>
                </a:rPr>
                <a:t> or OpenStack Controller</a:t>
              </a:r>
            </a:p>
          </p:txBody>
        </p:sp>
        <p:grpSp>
          <p:nvGrpSpPr>
            <p:cNvPr id="4" name="组合 3"/>
            <p:cNvGrpSpPr/>
            <p:nvPr/>
          </p:nvGrpSpPr>
          <p:grpSpPr>
            <a:xfrm>
              <a:off x="2553585" y="3156037"/>
              <a:ext cx="3153260" cy="1550963"/>
              <a:chOff x="2553585" y="3156037"/>
              <a:chExt cx="3153260" cy="1550963"/>
            </a:xfrm>
          </p:grpSpPr>
          <p:pic>
            <p:nvPicPr>
              <p:cNvPr id="40983" name="图片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9055" y="3156037"/>
                <a:ext cx="1457790" cy="155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4" name="图片 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3585" y="3156037"/>
                <a:ext cx="1457790" cy="155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直接箭头连接符 25"/>
              <p:cNvCxnSpPr/>
              <p:nvPr/>
            </p:nvCxnSpPr>
            <p:spPr bwMode="auto">
              <a:xfrm flipV="1">
                <a:off x="3441699" y="4000372"/>
                <a:ext cx="1290638" cy="11112"/>
              </a:xfrm>
              <a:prstGeom prst="straightConnector1">
                <a:avLst/>
              </a:prstGeom>
              <a:ln w="34925">
                <a:solidFill>
                  <a:srgbClr val="FF0000"/>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40986" name="文本框 26"/>
              <p:cNvSpPr txBox="1">
                <a:spLocks noChangeArrowheads="1"/>
              </p:cNvSpPr>
              <p:nvPr/>
            </p:nvSpPr>
            <p:spPr bwMode="auto">
              <a:xfrm>
                <a:off x="3778201" y="4225601"/>
                <a:ext cx="657391" cy="45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ltLang="zh-CN" b="1" dirty="0">
                    <a:solidFill>
                      <a:srgbClr val="FF0000"/>
                    </a:solidFill>
                    <a:latin typeface="Arial" charset="0"/>
                    <a:ea typeface="Arial" charset="0"/>
                    <a:cs typeface="Arial" charset="0"/>
                  </a:rPr>
                  <a:t>HA</a:t>
                </a:r>
                <a:endParaRPr lang="zh-CN" altLang="en-US" b="1" dirty="0">
                  <a:solidFill>
                    <a:srgbClr val="FF0000"/>
                  </a:solidFill>
                  <a:latin typeface="Arial" charset="0"/>
                  <a:ea typeface="Arial" charset="0"/>
                  <a:cs typeface="Arial" charset="0"/>
                </a:endParaRPr>
              </a:p>
            </p:txBody>
          </p:sp>
        </p:grpSp>
        <p:grpSp>
          <p:nvGrpSpPr>
            <p:cNvPr id="5" name="组合 4"/>
            <p:cNvGrpSpPr/>
            <p:nvPr/>
          </p:nvGrpSpPr>
          <p:grpSpPr>
            <a:xfrm>
              <a:off x="636587" y="4717538"/>
              <a:ext cx="6334333" cy="1541846"/>
              <a:chOff x="636587" y="4717538"/>
              <a:chExt cx="6334333" cy="1541846"/>
            </a:xfrm>
          </p:grpSpPr>
          <p:grpSp>
            <p:nvGrpSpPr>
              <p:cNvPr id="3" name="组合 2"/>
              <p:cNvGrpSpPr/>
              <p:nvPr/>
            </p:nvGrpSpPr>
            <p:grpSpPr>
              <a:xfrm>
                <a:off x="636587" y="4717538"/>
                <a:ext cx="6334333" cy="1541846"/>
                <a:chOff x="636587" y="4717538"/>
                <a:chExt cx="6334333" cy="1541846"/>
              </a:xfrm>
            </p:grpSpPr>
            <p:pic>
              <p:nvPicPr>
                <p:cNvPr id="40977" name="图片 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2101" y="4717538"/>
                  <a:ext cx="1457790" cy="1541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8" name="图片 1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587" y="4717538"/>
                  <a:ext cx="1457790" cy="1541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9" name="图片 1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7616" y="4717538"/>
                  <a:ext cx="1457790" cy="1541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0" name="图片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13130" y="4717538"/>
                  <a:ext cx="1457790" cy="1541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 name="组合 32"/>
              <p:cNvGrpSpPr/>
              <p:nvPr/>
            </p:nvGrpSpPr>
            <p:grpSpPr>
              <a:xfrm>
                <a:off x="6319848" y="4981246"/>
                <a:ext cx="593869" cy="425285"/>
                <a:chOff x="1421343" y="1350509"/>
                <a:chExt cx="790440" cy="566054"/>
              </a:xfrm>
            </p:grpSpPr>
            <p:grpSp>
              <p:nvGrpSpPr>
                <p:cNvPr id="34" name="组合 33"/>
                <p:cNvGrpSpPr/>
                <p:nvPr/>
              </p:nvGrpSpPr>
              <p:grpSpPr>
                <a:xfrm>
                  <a:off x="1421343" y="1350509"/>
                  <a:ext cx="790440" cy="566054"/>
                  <a:chOff x="1421343" y="1350509"/>
                  <a:chExt cx="790440" cy="566054"/>
                </a:xfrm>
              </p:grpSpPr>
              <p:sp>
                <p:nvSpPr>
                  <p:cNvPr id="36" name="矩形 35"/>
                  <p:cNvSpPr/>
                  <p:nvPr/>
                </p:nvSpPr>
                <p:spPr>
                  <a:xfrm>
                    <a:off x="1631635" y="1350509"/>
                    <a:ext cx="357271" cy="337457"/>
                  </a:xfrm>
                  <a:prstGeom prst="rect">
                    <a:avLst/>
                  </a:prstGeom>
                  <a:solidFill>
                    <a:srgbClr val="FFC000"/>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sp>
                <p:nvSpPr>
                  <p:cNvPr id="37" name="矩形 36"/>
                  <p:cNvSpPr/>
                  <p:nvPr/>
                </p:nvSpPr>
                <p:spPr>
                  <a:xfrm>
                    <a:off x="1421343" y="1579106"/>
                    <a:ext cx="523081" cy="337457"/>
                  </a:xfrm>
                  <a:prstGeom prst="rect">
                    <a:avLst/>
                  </a:prstGeom>
                  <a:solidFill>
                    <a:srgbClr val="FFC000"/>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sp>
                <p:nvSpPr>
                  <p:cNvPr id="38" name="矩形 37"/>
                  <p:cNvSpPr/>
                  <p:nvPr/>
                </p:nvSpPr>
                <p:spPr>
                  <a:xfrm>
                    <a:off x="1636394" y="1574341"/>
                    <a:ext cx="575389" cy="337457"/>
                  </a:xfrm>
                  <a:prstGeom prst="rect">
                    <a:avLst/>
                  </a:prstGeom>
                  <a:solidFill>
                    <a:srgbClr val="FFC000"/>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charset="0"/>
                      <a:ea typeface="Arial" charset="0"/>
                      <a:cs typeface="Arial" charset="0"/>
                    </a:endParaRPr>
                  </a:p>
                </p:txBody>
              </p:sp>
            </p:grpSp>
            <p:sp>
              <p:nvSpPr>
                <p:cNvPr id="35" name="文本框 34"/>
                <p:cNvSpPr txBox="1"/>
                <p:nvPr/>
              </p:nvSpPr>
              <p:spPr>
                <a:xfrm>
                  <a:off x="1443550" y="1519237"/>
                  <a:ext cx="768233" cy="275884"/>
                </a:xfrm>
                <a:prstGeom prst="rect">
                  <a:avLst/>
                </a:prstGeom>
                <a:noFill/>
              </p:spPr>
              <p:txBody>
                <a:bodyPr wrap="square" rtlCol="0">
                  <a:spAutoFit/>
                </a:bodyPr>
                <a:lstStyle/>
                <a:p>
                  <a:r>
                    <a:rPr lang="en-US" altLang="zh-CN" sz="500" dirty="0" err="1">
                      <a:latin typeface="Arial" charset="0"/>
                      <a:ea typeface="Arial" charset="0"/>
                      <a:cs typeface="Arial" charset="0"/>
                    </a:rPr>
                    <a:t>vDSM</a:t>
                  </a:r>
                  <a:endParaRPr lang="zh-CN" altLang="en-US" sz="500" dirty="0">
                    <a:latin typeface="Arial" charset="0"/>
                    <a:ea typeface="Arial" charset="0"/>
                    <a:cs typeface="Arial" charset="0"/>
                  </a:endParaRPr>
                </a:p>
              </p:txBody>
            </p:sp>
          </p:grpSp>
        </p:grpSp>
      </p:grpSp>
      <p:sp>
        <p:nvSpPr>
          <p:cNvPr id="39" name="灯片编号占位符 38"/>
          <p:cNvSpPr>
            <a:spLocks noGrp="1"/>
          </p:cNvSpPr>
          <p:nvPr>
            <p:ph type="sldNum" sz="quarter" idx="4"/>
          </p:nvPr>
        </p:nvSpPr>
        <p:spPr/>
        <p:txBody>
          <a:bodyPr/>
          <a:lstStyle/>
          <a:p>
            <a:fld id="{E98FCA07-3125-49EB-99F1-64DCEC752C04}" type="slidenum">
              <a:rPr lang="en-US" smtClean="0"/>
              <a:pPr/>
              <a:t>14</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310244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125107" y="3004779"/>
            <a:ext cx="2115239" cy="2862758"/>
            <a:chOff x="7814207" y="2733120"/>
            <a:chExt cx="2115239" cy="2862758"/>
          </a:xfrm>
        </p:grpSpPr>
        <p:grpSp>
          <p:nvGrpSpPr>
            <p:cNvPr id="6" name="组合 5"/>
            <p:cNvGrpSpPr/>
            <p:nvPr/>
          </p:nvGrpSpPr>
          <p:grpSpPr>
            <a:xfrm>
              <a:off x="7814207" y="2733120"/>
              <a:ext cx="2115239" cy="2862758"/>
              <a:chOff x="7814207" y="2733120"/>
              <a:chExt cx="2115239" cy="2862758"/>
            </a:xfrm>
          </p:grpSpPr>
          <p:grpSp>
            <p:nvGrpSpPr>
              <p:cNvPr id="5" name="组合 4"/>
              <p:cNvGrpSpPr/>
              <p:nvPr/>
            </p:nvGrpSpPr>
            <p:grpSpPr>
              <a:xfrm>
                <a:off x="7824813" y="2733120"/>
                <a:ext cx="2079846" cy="591427"/>
                <a:chOff x="7824813" y="2733120"/>
                <a:chExt cx="2079846" cy="591427"/>
              </a:xfrm>
            </p:grpSpPr>
            <p:pic>
              <p:nvPicPr>
                <p:cNvPr id="43" name="Picture 17" descr="ICON_VM_basic_flat_R2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4813" y="2733120"/>
                  <a:ext cx="516514" cy="590442"/>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pic>
            <p:pic>
              <p:nvPicPr>
                <p:cNvPr id="39" name="Picture 18" descr="ICON_VM_detail_flat_R2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51370" y="2733120"/>
                  <a:ext cx="520456" cy="591427"/>
                </a:xfrm>
                <a:prstGeom prst="rect">
                  <a:avLst/>
                </a:prstGeom>
                <a:noFill/>
                <a:ln w="9525">
                  <a:noFill/>
                  <a:miter lim="800000"/>
                  <a:headEnd/>
                  <a:tailEnd/>
                </a:ln>
              </p:spPr>
            </p:pic>
            <p:pic>
              <p:nvPicPr>
                <p:cNvPr id="41" name="Picture 18" descr="ICON_VM_detail_flat_R2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3747" y="2733120"/>
                  <a:ext cx="520456" cy="591427"/>
                </a:xfrm>
                <a:prstGeom prst="rect">
                  <a:avLst/>
                </a:prstGeom>
                <a:noFill/>
                <a:ln w="9525">
                  <a:noFill/>
                  <a:miter lim="800000"/>
                  <a:headEnd/>
                  <a:tailEnd/>
                </a:ln>
              </p:spPr>
            </p:pic>
            <p:pic>
              <p:nvPicPr>
                <p:cNvPr id="42" name="Picture 18" descr="ICON_VM_detail_flat_R2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84203" y="2733120"/>
                  <a:ext cx="520456" cy="591427"/>
                </a:xfrm>
                <a:prstGeom prst="rect">
                  <a:avLst/>
                </a:prstGeom>
                <a:noFill/>
                <a:ln w="9525">
                  <a:noFill/>
                  <a:miter lim="800000"/>
                  <a:headEnd/>
                  <a:tailEnd/>
                </a:ln>
              </p:spPr>
            </p:pic>
          </p:grpSp>
          <p:sp>
            <p:nvSpPr>
              <p:cNvPr id="24" name="流程图: 合并 23"/>
              <p:cNvSpPr/>
              <p:nvPr/>
            </p:nvSpPr>
            <p:spPr>
              <a:xfrm>
                <a:off x="7914161" y="4450009"/>
                <a:ext cx="1964904" cy="870333"/>
              </a:xfrm>
              <a:prstGeom prst="flowChartMerge">
                <a:avLst/>
              </a:prstGeom>
              <a:solidFill>
                <a:schemeClr val="accent1">
                  <a:lumMod val="60000"/>
                  <a:lumOff val="40000"/>
                  <a:alpha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Arial" charset="0"/>
                  <a:ea typeface="Arial" charset="0"/>
                  <a:cs typeface="Arial" charset="0"/>
                </a:endParaRPr>
              </a:p>
            </p:txBody>
          </p:sp>
          <p:pic>
            <p:nvPicPr>
              <p:cNvPr id="30" name="Picture 15" descr="ICON_Server_Flat_Q109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82214" y="5033903"/>
                <a:ext cx="1828800" cy="561975"/>
              </a:xfrm>
              <a:prstGeom prst="rect">
                <a:avLst/>
              </a:prstGeom>
              <a:noFill/>
              <a:ln w="9525">
                <a:noFill/>
                <a:miter lim="800000"/>
                <a:headEnd/>
                <a:tailEnd/>
              </a:ln>
            </p:spPr>
          </p:pic>
          <p:sp>
            <p:nvSpPr>
              <p:cNvPr id="31" name="圆角矩形 30"/>
              <p:cNvSpPr/>
              <p:nvPr/>
            </p:nvSpPr>
            <p:spPr>
              <a:xfrm>
                <a:off x="7814207" y="3877133"/>
                <a:ext cx="2115239" cy="572876"/>
              </a:xfrm>
              <a:prstGeom prst="roundRect">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charset="0"/>
                    <a:ea typeface="Arial" charset="0"/>
                    <a:cs typeface="Arial" charset="0"/>
                  </a:rPr>
                  <a:t>Hypervisor</a:t>
                </a:r>
                <a:endParaRPr lang="zh-CN" altLang="en-US" b="1" dirty="0">
                  <a:latin typeface="Arial" charset="0"/>
                  <a:ea typeface="Arial" charset="0"/>
                  <a:cs typeface="Arial" charset="0"/>
                </a:endParaRPr>
              </a:p>
            </p:txBody>
          </p:sp>
          <p:sp>
            <p:nvSpPr>
              <p:cNvPr id="34" name="圆角矩形 33"/>
              <p:cNvSpPr/>
              <p:nvPr/>
            </p:nvSpPr>
            <p:spPr>
              <a:xfrm>
                <a:off x="7814207" y="3269522"/>
                <a:ext cx="2115239" cy="572876"/>
              </a:xfrm>
              <a:prstGeom prst="roundRect">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charset="0"/>
                    <a:ea typeface="Arial" charset="0"/>
                    <a:cs typeface="Arial" charset="0"/>
                  </a:rPr>
                  <a:t>Virtual Networks</a:t>
                </a:r>
                <a:endParaRPr lang="zh-CN" altLang="en-US" b="1" dirty="0">
                  <a:latin typeface="Arial" charset="0"/>
                  <a:ea typeface="Arial" charset="0"/>
                  <a:cs typeface="Arial" charset="0"/>
                </a:endParaRPr>
              </a:p>
            </p:txBody>
          </p:sp>
        </p:grpSp>
        <p:sp>
          <p:nvSpPr>
            <p:cNvPr id="13" name="上下箭头 12"/>
            <p:cNvSpPr/>
            <p:nvPr/>
          </p:nvSpPr>
          <p:spPr>
            <a:xfrm>
              <a:off x="8027899" y="3176160"/>
              <a:ext cx="165253" cy="278249"/>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pic>
          <p:nvPicPr>
            <p:cNvPr id="49" name="Picture 23" descr="F:\山石网科\内部文件\icon\新建文件夹\Infranet Icons-0507-4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123" y="2760370"/>
              <a:ext cx="322979" cy="40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8369" name="标题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Designed for the Virtual Environment</a:t>
            </a:r>
            <a:endParaRPr lang="zh-CN" altLang="en-US" b="1" dirty="0">
              <a:latin typeface="Arial" charset="0"/>
              <a:cs typeface="Arial" charset="0"/>
            </a:endParaRPr>
          </a:p>
        </p:txBody>
      </p:sp>
      <p:sp>
        <p:nvSpPr>
          <p:cNvPr id="58381" name="文本框 18"/>
          <p:cNvSpPr txBox="1">
            <a:spLocks noChangeArrowheads="1"/>
          </p:cNvSpPr>
          <p:nvPr/>
        </p:nvSpPr>
        <p:spPr bwMode="auto">
          <a:xfrm>
            <a:off x="2428088" y="1551168"/>
            <a:ext cx="1921268" cy="523220"/>
          </a:xfrm>
          <a:prstGeom prst="rect">
            <a:avLst/>
          </a:prstGeom>
          <a:solidFill>
            <a:srgbClr val="C00000"/>
          </a:solidFill>
          <a:ln>
            <a:noFill/>
          </a:ln>
        </p:spPr>
        <p:txBody>
          <a:bodyPr wrap="square">
            <a:spAutoFit/>
          </a:bodyPr>
          <a:lstStyle/>
          <a:p>
            <a:pPr algn="ctr"/>
            <a:r>
              <a:rPr lang="en-US" altLang="zh-CN" sz="1400" dirty="0">
                <a:solidFill>
                  <a:schemeClr val="bg1"/>
                </a:solidFill>
                <a:latin typeface="Arial" charset="0"/>
                <a:ea typeface="Arial" charset="0"/>
                <a:cs typeface="Arial" charset="0"/>
              </a:rPr>
              <a:t>Monitor and secure each VM</a:t>
            </a:r>
            <a:endParaRPr lang="zh-CN" altLang="en-US" sz="1400" dirty="0">
              <a:solidFill>
                <a:schemeClr val="bg1"/>
              </a:solidFill>
              <a:latin typeface="Arial" charset="0"/>
              <a:ea typeface="Arial" charset="0"/>
              <a:cs typeface="Arial" charset="0"/>
            </a:endParaRPr>
          </a:p>
        </p:txBody>
      </p:sp>
      <p:sp>
        <p:nvSpPr>
          <p:cNvPr id="3" name="三角形 2"/>
          <p:cNvSpPr/>
          <p:nvPr/>
        </p:nvSpPr>
        <p:spPr>
          <a:xfrm flipV="1">
            <a:off x="3672634" y="2952380"/>
            <a:ext cx="1535526" cy="310552"/>
          </a:xfrm>
          <a:prstGeom prst="triangle">
            <a:avLst/>
          </a:prstGeom>
          <a:gradFill>
            <a:gsLst>
              <a:gs pos="23000">
                <a:schemeClr val="bg1">
                  <a:alpha val="40000"/>
                </a:schemeClr>
              </a:gs>
              <a:gs pos="9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solidFill>
                <a:schemeClr val="tx1"/>
              </a:solidFill>
              <a:latin typeface="Arial" charset="0"/>
              <a:ea typeface="Arial" charset="0"/>
              <a:cs typeface="Arial" charset="0"/>
            </a:endParaRPr>
          </a:p>
        </p:txBody>
      </p:sp>
      <p:cxnSp>
        <p:nvCxnSpPr>
          <p:cNvPr id="7" name="直线连接符 6"/>
          <p:cNvCxnSpPr/>
          <p:nvPr/>
        </p:nvCxnSpPr>
        <p:spPr>
          <a:xfrm flipH="1" flipV="1">
            <a:off x="4865713" y="2111434"/>
            <a:ext cx="1205496" cy="82325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直线连接符 27"/>
          <p:cNvCxnSpPr/>
          <p:nvPr/>
        </p:nvCxnSpPr>
        <p:spPr>
          <a:xfrm flipV="1">
            <a:off x="2428088" y="2113173"/>
            <a:ext cx="2444287" cy="154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4" name="组合 13"/>
          <p:cNvGrpSpPr/>
          <p:nvPr/>
        </p:nvGrpSpPr>
        <p:grpSpPr>
          <a:xfrm>
            <a:off x="5624715" y="4231039"/>
            <a:ext cx="578782" cy="584592"/>
            <a:chOff x="7313815" y="3959380"/>
            <a:chExt cx="578782" cy="584592"/>
          </a:xfrm>
          <a:solidFill>
            <a:srgbClr val="FDC008"/>
          </a:solidFill>
        </p:grpSpPr>
        <p:cxnSp>
          <p:nvCxnSpPr>
            <p:cNvPr id="29" name="直线连接符 6"/>
            <p:cNvCxnSpPr/>
            <p:nvPr/>
          </p:nvCxnSpPr>
          <p:spPr>
            <a:xfrm flipH="1">
              <a:off x="7313815" y="4099563"/>
              <a:ext cx="445803" cy="44440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椭圆 26"/>
            <p:cNvSpPr/>
            <p:nvPr/>
          </p:nvSpPr>
          <p:spPr>
            <a:xfrm>
              <a:off x="7713966" y="3959380"/>
              <a:ext cx="178631" cy="181695"/>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grpSp>
      <p:sp>
        <p:nvSpPr>
          <p:cNvPr id="4" name="矩形 3"/>
          <p:cNvSpPr/>
          <p:nvPr/>
        </p:nvSpPr>
        <p:spPr>
          <a:xfrm>
            <a:off x="2645122" y="4721668"/>
            <a:ext cx="2979593" cy="4795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charset="0"/>
                <a:ea typeface="Arial" charset="0"/>
                <a:cs typeface="Arial" charset="0"/>
              </a:rPr>
              <a:t>No plug-in on hypervisor</a:t>
            </a:r>
            <a:endParaRPr lang="zh-CN" altLang="en-US" sz="1400" dirty="0">
              <a:solidFill>
                <a:schemeClr val="bg1"/>
              </a:solidFill>
              <a:latin typeface="Arial" charset="0"/>
              <a:ea typeface="Arial" charset="0"/>
              <a:cs typeface="Arial" charset="0"/>
            </a:endParaRPr>
          </a:p>
        </p:txBody>
      </p:sp>
      <p:sp>
        <p:nvSpPr>
          <p:cNvPr id="35" name="矩形 34"/>
          <p:cNvSpPr/>
          <p:nvPr/>
        </p:nvSpPr>
        <p:spPr>
          <a:xfrm>
            <a:off x="7567742" y="1499755"/>
            <a:ext cx="2909758" cy="634691"/>
          </a:xfrm>
          <a:prstGeom prst="rect">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charset="0"/>
                <a:ea typeface="Arial" charset="0"/>
                <a:cs typeface="Arial" charset="0"/>
              </a:rPr>
              <a:t>No</a:t>
            </a:r>
            <a:r>
              <a:rPr lang="zh-CN" altLang="en-US" sz="1400" dirty="0">
                <a:solidFill>
                  <a:schemeClr val="bg1"/>
                </a:solidFill>
                <a:latin typeface="Arial" charset="0"/>
                <a:ea typeface="Arial" charset="0"/>
                <a:cs typeface="Arial" charset="0"/>
              </a:rPr>
              <a:t> </a:t>
            </a:r>
            <a:r>
              <a:rPr lang="en-US" altLang="zh-CN" sz="1400" dirty="0">
                <a:solidFill>
                  <a:schemeClr val="bg1"/>
                </a:solidFill>
                <a:latin typeface="Arial" charset="0"/>
                <a:ea typeface="Arial" charset="0"/>
                <a:cs typeface="Arial" charset="0"/>
              </a:rPr>
              <a:t>interruption to business applications</a:t>
            </a:r>
            <a:endParaRPr lang="zh-CN" altLang="en-US" sz="1400" dirty="0">
              <a:solidFill>
                <a:schemeClr val="bg1"/>
              </a:solidFill>
              <a:latin typeface="Arial" charset="0"/>
              <a:ea typeface="Arial" charset="0"/>
              <a:cs typeface="Arial" charset="0"/>
            </a:endParaRPr>
          </a:p>
        </p:txBody>
      </p:sp>
      <p:sp>
        <p:nvSpPr>
          <p:cNvPr id="37" name="矩形 36"/>
          <p:cNvSpPr/>
          <p:nvPr/>
        </p:nvSpPr>
        <p:spPr>
          <a:xfrm>
            <a:off x="2645122" y="5305563"/>
            <a:ext cx="2979593" cy="34006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charset="0"/>
                <a:ea typeface="Arial" charset="0"/>
                <a:cs typeface="Arial" charset="0"/>
              </a:rPr>
              <a:t>No hardware needed</a:t>
            </a:r>
            <a:endParaRPr lang="zh-CN" altLang="en-US" sz="1400" dirty="0">
              <a:solidFill>
                <a:schemeClr val="bg1"/>
              </a:solidFill>
              <a:latin typeface="Arial" charset="0"/>
              <a:ea typeface="Arial" charset="0"/>
              <a:cs typeface="Arial" charset="0"/>
            </a:endParaRPr>
          </a:p>
        </p:txBody>
      </p:sp>
      <p:cxnSp>
        <p:nvCxnSpPr>
          <p:cNvPr id="38" name="直线连接符 6"/>
          <p:cNvCxnSpPr>
            <a:stCxn id="40" idx="3"/>
            <a:endCxn id="37" idx="3"/>
          </p:cNvCxnSpPr>
          <p:nvPr/>
        </p:nvCxnSpPr>
        <p:spPr>
          <a:xfrm flipH="1">
            <a:off x="5624715" y="5448825"/>
            <a:ext cx="620435" cy="2677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0" name="椭圆 39"/>
          <p:cNvSpPr/>
          <p:nvPr/>
        </p:nvSpPr>
        <p:spPr>
          <a:xfrm>
            <a:off x="6218990" y="5293739"/>
            <a:ext cx="178631" cy="181695"/>
          </a:xfrm>
          <a:prstGeom prst="ellipse">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
        <p:nvSpPr>
          <p:cNvPr id="8" name="矩形 7"/>
          <p:cNvSpPr/>
          <p:nvPr/>
        </p:nvSpPr>
        <p:spPr>
          <a:xfrm>
            <a:off x="6652227" y="2898586"/>
            <a:ext cx="1588119" cy="696635"/>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grpSp>
        <p:nvGrpSpPr>
          <p:cNvPr id="2" name="组合 1"/>
          <p:cNvGrpSpPr/>
          <p:nvPr/>
        </p:nvGrpSpPr>
        <p:grpSpPr>
          <a:xfrm>
            <a:off x="8121913" y="2128663"/>
            <a:ext cx="580035" cy="823020"/>
            <a:chOff x="9345681" y="2826965"/>
            <a:chExt cx="433250" cy="862430"/>
          </a:xfrm>
          <a:solidFill>
            <a:srgbClr val="FDC008"/>
          </a:solidFill>
        </p:grpSpPr>
        <p:cxnSp>
          <p:nvCxnSpPr>
            <p:cNvPr id="33" name="直线连接符 6"/>
            <p:cNvCxnSpPr/>
            <p:nvPr/>
          </p:nvCxnSpPr>
          <p:spPr>
            <a:xfrm flipH="1">
              <a:off x="9455250" y="2826965"/>
              <a:ext cx="323681" cy="760285"/>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sp>
          <p:nvSpPr>
            <p:cNvPr id="32" name="椭圆 31"/>
            <p:cNvSpPr/>
            <p:nvPr/>
          </p:nvSpPr>
          <p:spPr>
            <a:xfrm>
              <a:off x="9345681" y="3507700"/>
              <a:ext cx="178631" cy="181695"/>
            </a:xfrm>
            <a:prstGeom prst="ellipse">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grpSp>
      <p:sp>
        <p:nvSpPr>
          <p:cNvPr id="44" name="矩形 43"/>
          <p:cNvSpPr/>
          <p:nvPr/>
        </p:nvSpPr>
        <p:spPr>
          <a:xfrm>
            <a:off x="6120969" y="2889948"/>
            <a:ext cx="541301" cy="70527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sp>
        <p:nvSpPr>
          <p:cNvPr id="45" name="矩形 44"/>
          <p:cNvSpPr/>
          <p:nvPr/>
        </p:nvSpPr>
        <p:spPr>
          <a:xfrm>
            <a:off x="2197100" y="2898586"/>
            <a:ext cx="3432378" cy="560993"/>
          </a:xfrm>
          <a:prstGeom prst="rect">
            <a:avLst/>
          </a:prstGeom>
          <a:solidFill>
            <a:srgbClr val="008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1400" dirty="0">
                <a:solidFill>
                  <a:schemeClr val="bg1"/>
                </a:solidFill>
                <a:latin typeface="Arial" charset="0"/>
                <a:ea typeface="Arial" charset="0"/>
                <a:cs typeface="Arial" charset="0"/>
              </a:rPr>
              <a:t>Down to virtual network, deployed on each Physical server</a:t>
            </a:r>
            <a:endParaRPr lang="zh-CN" altLang="en-US" sz="1400" dirty="0">
              <a:solidFill>
                <a:schemeClr val="bg1"/>
              </a:solidFill>
              <a:latin typeface="Arial" charset="0"/>
              <a:ea typeface="Arial" charset="0"/>
              <a:cs typeface="Arial" charset="0"/>
            </a:endParaRPr>
          </a:p>
        </p:txBody>
      </p:sp>
      <p:grpSp>
        <p:nvGrpSpPr>
          <p:cNvPr id="46" name="组合 45"/>
          <p:cNvGrpSpPr/>
          <p:nvPr/>
        </p:nvGrpSpPr>
        <p:grpSpPr>
          <a:xfrm>
            <a:off x="5591524" y="3438061"/>
            <a:ext cx="603068" cy="537368"/>
            <a:chOff x="7289529" y="3603707"/>
            <a:chExt cx="603068" cy="537368"/>
          </a:xfrm>
        </p:grpSpPr>
        <p:sp>
          <p:nvSpPr>
            <p:cNvPr id="47" name="椭圆 46"/>
            <p:cNvSpPr/>
            <p:nvPr/>
          </p:nvSpPr>
          <p:spPr>
            <a:xfrm>
              <a:off x="7713966" y="3959380"/>
              <a:ext cx="178631" cy="1816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cxnSp>
          <p:nvCxnSpPr>
            <p:cNvPr id="48" name="直线连接符 6"/>
            <p:cNvCxnSpPr>
              <a:stCxn id="47" idx="1"/>
            </p:cNvCxnSpPr>
            <p:nvPr/>
          </p:nvCxnSpPr>
          <p:spPr>
            <a:xfrm flipH="1" flipV="1">
              <a:off x="7289529" y="3603707"/>
              <a:ext cx="450597" cy="38228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50" name="圆角矩形 49"/>
          <p:cNvSpPr/>
          <p:nvPr/>
        </p:nvSpPr>
        <p:spPr>
          <a:xfrm>
            <a:off x="6127945" y="5794924"/>
            <a:ext cx="2381055" cy="442388"/>
          </a:xfrm>
          <a:prstGeom prst="roundRect">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charset="0"/>
                <a:ea typeface="Arial" charset="0"/>
                <a:cs typeface="Arial" charset="0"/>
              </a:rPr>
              <a:t>Physical Networks</a:t>
            </a:r>
            <a:endParaRPr lang="zh-CN" altLang="en-US" b="1" dirty="0">
              <a:latin typeface="Arial" charset="0"/>
              <a:ea typeface="Arial" charset="0"/>
              <a:cs typeface="Arial" charset="0"/>
            </a:endParaRPr>
          </a:p>
        </p:txBody>
      </p:sp>
      <p:sp>
        <p:nvSpPr>
          <p:cNvPr id="52" name="矩形 51"/>
          <p:cNvSpPr/>
          <p:nvPr/>
        </p:nvSpPr>
        <p:spPr>
          <a:xfrm>
            <a:off x="2645122" y="5723201"/>
            <a:ext cx="2979593" cy="51411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charset="0"/>
                <a:ea typeface="Arial" charset="0"/>
                <a:cs typeface="Arial" charset="0"/>
              </a:rPr>
              <a:t>No interruption to physical network</a:t>
            </a:r>
            <a:endParaRPr lang="zh-CN" altLang="en-US" sz="1400" dirty="0">
              <a:solidFill>
                <a:schemeClr val="bg1"/>
              </a:solidFill>
              <a:latin typeface="Arial" charset="0"/>
              <a:ea typeface="Arial" charset="0"/>
              <a:cs typeface="Arial" charset="0"/>
            </a:endParaRPr>
          </a:p>
        </p:txBody>
      </p:sp>
      <p:grpSp>
        <p:nvGrpSpPr>
          <p:cNvPr id="54" name="组合 53"/>
          <p:cNvGrpSpPr/>
          <p:nvPr/>
        </p:nvGrpSpPr>
        <p:grpSpPr>
          <a:xfrm>
            <a:off x="5618645" y="5820705"/>
            <a:ext cx="610971" cy="376161"/>
            <a:chOff x="7313816" y="4167811"/>
            <a:chExt cx="610971" cy="376161"/>
          </a:xfrm>
          <a:solidFill>
            <a:srgbClr val="FDC008"/>
          </a:solidFill>
        </p:grpSpPr>
        <p:sp>
          <p:nvSpPr>
            <p:cNvPr id="55" name="椭圆 54"/>
            <p:cNvSpPr/>
            <p:nvPr/>
          </p:nvSpPr>
          <p:spPr>
            <a:xfrm>
              <a:off x="7746156" y="4167811"/>
              <a:ext cx="178631" cy="181695"/>
            </a:xfrm>
            <a:prstGeom prst="ellipse">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cxnSp>
          <p:nvCxnSpPr>
            <p:cNvPr id="56" name="直线连接符 6"/>
            <p:cNvCxnSpPr>
              <a:stCxn id="55" idx="2"/>
            </p:cNvCxnSpPr>
            <p:nvPr/>
          </p:nvCxnSpPr>
          <p:spPr>
            <a:xfrm flipH="1">
              <a:off x="7313816" y="4258659"/>
              <a:ext cx="432340" cy="285313"/>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51" name="Picture 4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86108" y="1315107"/>
            <a:ext cx="922565" cy="9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4"/>
          </p:nvPr>
        </p:nvSpPr>
        <p:spPr/>
        <p:txBody>
          <a:bodyPr/>
          <a:lstStyle/>
          <a:p>
            <a:fld id="{E98FCA07-3125-49EB-99F1-64DCEC752C04}" type="slidenum">
              <a:rPr lang="en-US" smtClean="0"/>
              <a:pPr/>
              <a:t>15</a:t>
            </a:fld>
            <a:endParaRPr lang="en-US" sz="1152" b="0" spc="0" baseline="0" dirty="0">
              <a:solidFill>
                <a:srgbClr val="000000"/>
              </a:solidFill>
              <a:latin typeface="Arial"/>
              <a:cs typeface="Arial"/>
              <a:rtl val="0"/>
            </a:endParaRPr>
          </a:p>
        </p:txBody>
      </p:sp>
      <p:sp>
        <p:nvSpPr>
          <p:cNvPr id="25" name="椭圆 24"/>
          <p:cNvSpPr/>
          <p:nvPr/>
        </p:nvSpPr>
        <p:spPr>
          <a:xfrm>
            <a:off x="6011993" y="2826446"/>
            <a:ext cx="178631" cy="181695"/>
          </a:xfrm>
          <a:prstGeom prst="ellipse">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Tree>
    <p:extLst>
      <p:ext uri="{BB962C8B-B14F-4D97-AF65-F5344CB8AC3E}">
        <p14:creationId xmlns:p14="http://schemas.microsoft.com/office/powerpoint/2010/main" val="833780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组 101"/>
          <p:cNvGrpSpPr/>
          <p:nvPr/>
        </p:nvGrpSpPr>
        <p:grpSpPr>
          <a:xfrm>
            <a:off x="7214401" y="1472742"/>
            <a:ext cx="3613042" cy="4487201"/>
            <a:chOff x="7133928" y="753839"/>
            <a:chExt cx="3613042" cy="4487201"/>
          </a:xfrm>
        </p:grpSpPr>
        <p:grpSp>
          <p:nvGrpSpPr>
            <p:cNvPr id="103" name="组 102"/>
            <p:cNvGrpSpPr/>
            <p:nvPr/>
          </p:nvGrpSpPr>
          <p:grpSpPr>
            <a:xfrm>
              <a:off x="7133928" y="3002939"/>
              <a:ext cx="3442664" cy="2238101"/>
              <a:chOff x="6207575" y="1717998"/>
              <a:chExt cx="3442664" cy="2238101"/>
            </a:xfrm>
          </p:grpSpPr>
          <p:pic>
            <p:nvPicPr>
              <p:cNvPr id="108" name="图片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4531" y="2382344"/>
                <a:ext cx="995690" cy="115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 name="图片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1175" y="2407041"/>
                <a:ext cx="995690" cy="115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 name="图片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54549" y="2407040"/>
                <a:ext cx="995690" cy="115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 name="任意形状 110"/>
              <p:cNvSpPr/>
              <p:nvPr/>
            </p:nvSpPr>
            <p:spPr>
              <a:xfrm>
                <a:off x="7952634" y="2096171"/>
                <a:ext cx="847018" cy="519603"/>
              </a:xfrm>
              <a:custGeom>
                <a:avLst/>
                <a:gdLst>
                  <a:gd name="connsiteX0" fmla="*/ 0 w 1240118"/>
                  <a:gd name="connsiteY0" fmla="*/ 452532 h 691591"/>
                  <a:gd name="connsiteX1" fmla="*/ 717176 w 1240118"/>
                  <a:gd name="connsiteY1" fmla="*/ 4297 h 691591"/>
                  <a:gd name="connsiteX2" fmla="*/ 1240118 w 1240118"/>
                  <a:gd name="connsiteY2" fmla="*/ 691591 h 691591"/>
                </a:gdLst>
                <a:ahLst/>
                <a:cxnLst>
                  <a:cxn ang="0">
                    <a:pos x="connsiteX0" y="connsiteY0"/>
                  </a:cxn>
                  <a:cxn ang="0">
                    <a:pos x="connsiteX1" y="connsiteY1"/>
                  </a:cxn>
                  <a:cxn ang="0">
                    <a:pos x="connsiteX2" y="connsiteY2"/>
                  </a:cxn>
                </a:cxnLst>
                <a:rect l="l" t="t" r="r" b="b"/>
                <a:pathLst>
                  <a:path w="1240118" h="691591">
                    <a:moveTo>
                      <a:pt x="0" y="452532"/>
                    </a:moveTo>
                    <a:cubicBezTo>
                      <a:pt x="255245" y="208493"/>
                      <a:pt x="510490" y="-35546"/>
                      <a:pt x="717176" y="4297"/>
                    </a:cubicBezTo>
                    <a:cubicBezTo>
                      <a:pt x="923862" y="44140"/>
                      <a:pt x="1240118" y="691591"/>
                      <a:pt x="1240118" y="691591"/>
                    </a:cubicBezTo>
                  </a:path>
                </a:pathLst>
              </a:custGeom>
              <a:ln>
                <a:solidFill>
                  <a:srgbClr val="FF0000"/>
                </a:solidFill>
                <a:prstDash val="sys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latin typeface="Arial" charset="0"/>
                  <a:ea typeface="Arial" charset="0"/>
                  <a:cs typeface="Arial" charset="0"/>
                </a:endParaRPr>
              </a:p>
            </p:txBody>
          </p:sp>
          <p:sp>
            <p:nvSpPr>
              <p:cNvPr id="112" name="左右箭头 111"/>
              <p:cNvSpPr/>
              <p:nvPr/>
            </p:nvSpPr>
            <p:spPr>
              <a:xfrm>
                <a:off x="6639249" y="3031117"/>
                <a:ext cx="2626774" cy="179609"/>
              </a:xfrm>
              <a:prstGeom prst="leftRightArrow">
                <a:avLst/>
              </a:prstGeom>
              <a:solidFill>
                <a:srgbClr val="8BD6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
            <p:nvSpPr>
              <p:cNvPr id="113" name="文本框 112"/>
              <p:cNvSpPr txBox="1"/>
              <p:nvPr/>
            </p:nvSpPr>
            <p:spPr>
              <a:xfrm>
                <a:off x="6967086" y="3648322"/>
                <a:ext cx="2478564" cy="307777"/>
              </a:xfrm>
              <a:prstGeom prst="rect">
                <a:avLst/>
              </a:prstGeom>
              <a:noFill/>
            </p:spPr>
            <p:txBody>
              <a:bodyPr wrap="none" rtlCol="0">
                <a:spAutoFit/>
              </a:bodyPr>
              <a:lstStyle/>
              <a:p>
                <a:r>
                  <a:rPr kumimoji="1" lang="en-US" altLang="zh-CN" sz="1400" b="1" dirty="0">
                    <a:solidFill>
                      <a:srgbClr val="FF0000"/>
                    </a:solidFill>
                    <a:latin typeface="Arial" charset="0"/>
                    <a:ea typeface="Arial" charset="0"/>
                    <a:cs typeface="Arial" charset="0"/>
                  </a:rPr>
                  <a:t>Non- disruptive protection</a:t>
                </a:r>
                <a:endParaRPr kumimoji="1" lang="zh-CN" altLang="en-US" sz="1400" b="1" dirty="0">
                  <a:solidFill>
                    <a:srgbClr val="FF0000"/>
                  </a:solidFill>
                  <a:latin typeface="Arial" charset="0"/>
                  <a:ea typeface="Arial" charset="0"/>
                  <a:cs typeface="Arial" charset="0"/>
                </a:endParaRPr>
              </a:p>
            </p:txBody>
          </p:sp>
          <p:sp>
            <p:nvSpPr>
              <p:cNvPr id="114" name="任意形状 113"/>
              <p:cNvSpPr/>
              <p:nvPr/>
            </p:nvSpPr>
            <p:spPr>
              <a:xfrm>
                <a:off x="6843319" y="2121780"/>
                <a:ext cx="986855" cy="412674"/>
              </a:xfrm>
              <a:custGeom>
                <a:avLst/>
                <a:gdLst>
                  <a:gd name="connsiteX0" fmla="*/ 25442 w 1444854"/>
                  <a:gd name="connsiteY0" fmla="*/ 537975 h 549269"/>
                  <a:gd name="connsiteX1" fmla="*/ 70266 w 1444854"/>
                  <a:gd name="connsiteY1" fmla="*/ 478210 h 549269"/>
                  <a:gd name="connsiteX2" fmla="*/ 623089 w 1444854"/>
                  <a:gd name="connsiteY2" fmla="*/ 93 h 549269"/>
                  <a:gd name="connsiteX3" fmla="*/ 1444854 w 1444854"/>
                  <a:gd name="connsiteY3" fmla="*/ 433387 h 549269"/>
                  <a:gd name="connsiteX4" fmla="*/ 1444854 w 1444854"/>
                  <a:gd name="connsiteY4" fmla="*/ 433387 h 54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854" h="549269">
                    <a:moveTo>
                      <a:pt x="25442" y="537975"/>
                    </a:moveTo>
                    <a:cubicBezTo>
                      <a:pt x="-1950" y="552916"/>
                      <a:pt x="-29342" y="567857"/>
                      <a:pt x="70266" y="478210"/>
                    </a:cubicBezTo>
                    <a:cubicBezTo>
                      <a:pt x="169874" y="388563"/>
                      <a:pt x="393991" y="7563"/>
                      <a:pt x="623089" y="93"/>
                    </a:cubicBezTo>
                    <a:cubicBezTo>
                      <a:pt x="852187" y="-7377"/>
                      <a:pt x="1444854" y="433387"/>
                      <a:pt x="1444854" y="433387"/>
                    </a:cubicBezTo>
                    <a:lnTo>
                      <a:pt x="1444854" y="433387"/>
                    </a:lnTo>
                  </a:path>
                </a:pathLst>
              </a:custGeom>
              <a:ln>
                <a:solidFill>
                  <a:srgbClr val="FF0000"/>
                </a:solidFill>
                <a:prstDash val="sys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latin typeface="Arial" charset="0"/>
                  <a:ea typeface="Arial" charset="0"/>
                  <a:cs typeface="Arial" charset="0"/>
                </a:endParaRPr>
              </a:p>
            </p:txBody>
          </p:sp>
          <p:grpSp>
            <p:nvGrpSpPr>
              <p:cNvPr id="115" name="组 114"/>
              <p:cNvGrpSpPr/>
              <p:nvPr/>
            </p:nvGrpSpPr>
            <p:grpSpPr>
              <a:xfrm>
                <a:off x="6207575" y="1717998"/>
                <a:ext cx="1102143" cy="516109"/>
                <a:chOff x="702236" y="3765530"/>
                <a:chExt cx="1613647" cy="686941"/>
              </a:xfrm>
            </p:grpSpPr>
            <p:sp>
              <p:nvSpPr>
                <p:cNvPr id="122" name="椭圆 121"/>
                <p:cNvSpPr/>
                <p:nvPr/>
              </p:nvSpPr>
              <p:spPr>
                <a:xfrm>
                  <a:off x="702236" y="4049060"/>
                  <a:ext cx="1613647" cy="403411"/>
                </a:xfrm>
                <a:prstGeom prst="ellipse">
                  <a:avLst/>
                </a:prstGeom>
                <a:noFill/>
                <a:ln w="28575" cmpd="sng">
                  <a:solidFill>
                    <a:srgbClr val="FFFF00"/>
                  </a:solidFill>
                </a:ln>
                <a:effectLst>
                  <a:outerShdw blurRad="40000" dist="23000" dir="5400000" rotWithShape="0">
                    <a:schemeClr val="tx1">
                      <a:alpha val="35000"/>
                    </a:schemeClr>
                  </a:outerShdw>
                  <a:reflection blurRad="6350" stA="50000" endA="300" endPos="55500" dist="762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pic>
              <p:nvPicPr>
                <p:cNvPr id="123" name="图片 1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1308" y="3765530"/>
                  <a:ext cx="625385" cy="629065"/>
                </a:xfrm>
                <a:prstGeom prst="rect">
                  <a:avLst/>
                </a:prstGeom>
              </p:spPr>
            </p:pic>
          </p:grpSp>
          <p:grpSp>
            <p:nvGrpSpPr>
              <p:cNvPr id="116" name="组 115"/>
              <p:cNvGrpSpPr/>
              <p:nvPr/>
            </p:nvGrpSpPr>
            <p:grpSpPr>
              <a:xfrm>
                <a:off x="7352579" y="1731468"/>
                <a:ext cx="1102143" cy="516109"/>
                <a:chOff x="702236" y="3765530"/>
                <a:chExt cx="1613647" cy="686941"/>
              </a:xfrm>
            </p:grpSpPr>
            <p:sp>
              <p:nvSpPr>
                <p:cNvPr id="120" name="椭圆 119"/>
                <p:cNvSpPr/>
                <p:nvPr/>
              </p:nvSpPr>
              <p:spPr>
                <a:xfrm>
                  <a:off x="702236" y="4049060"/>
                  <a:ext cx="1613647" cy="403411"/>
                </a:xfrm>
                <a:prstGeom prst="ellipse">
                  <a:avLst/>
                </a:prstGeom>
                <a:noFill/>
                <a:ln w="28575" cmpd="sng">
                  <a:solidFill>
                    <a:srgbClr val="FFFF00"/>
                  </a:solidFill>
                </a:ln>
                <a:effectLst>
                  <a:outerShdw blurRad="40000" dist="23000" dir="5400000" rotWithShape="0">
                    <a:schemeClr val="tx1">
                      <a:alpha val="35000"/>
                    </a:schemeClr>
                  </a:outerShdw>
                  <a:reflection blurRad="6350" stA="50000" endA="300" endPos="55500" dist="762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pic>
              <p:nvPicPr>
                <p:cNvPr id="121" name="图片 1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1308" y="3765530"/>
                  <a:ext cx="625385" cy="629065"/>
                </a:xfrm>
                <a:prstGeom prst="rect">
                  <a:avLst/>
                </a:prstGeom>
              </p:spPr>
            </p:pic>
          </p:grpSp>
          <p:grpSp>
            <p:nvGrpSpPr>
              <p:cNvPr id="117" name="组 116"/>
              <p:cNvGrpSpPr/>
              <p:nvPr/>
            </p:nvGrpSpPr>
            <p:grpSpPr>
              <a:xfrm>
                <a:off x="8505749" y="1720243"/>
                <a:ext cx="1102143" cy="516109"/>
                <a:chOff x="702236" y="3765530"/>
                <a:chExt cx="1613647" cy="686941"/>
              </a:xfrm>
            </p:grpSpPr>
            <p:sp>
              <p:nvSpPr>
                <p:cNvPr id="118" name="椭圆 117"/>
                <p:cNvSpPr/>
                <p:nvPr/>
              </p:nvSpPr>
              <p:spPr>
                <a:xfrm>
                  <a:off x="702236" y="4049060"/>
                  <a:ext cx="1613647" cy="403411"/>
                </a:xfrm>
                <a:prstGeom prst="ellipse">
                  <a:avLst/>
                </a:prstGeom>
                <a:noFill/>
                <a:ln w="28575" cmpd="sng">
                  <a:solidFill>
                    <a:srgbClr val="FFFF00"/>
                  </a:solidFill>
                </a:ln>
                <a:effectLst>
                  <a:outerShdw blurRad="40000" dist="23000" dir="5400000" rotWithShape="0">
                    <a:schemeClr val="tx1">
                      <a:alpha val="35000"/>
                    </a:schemeClr>
                  </a:outerShdw>
                  <a:reflection blurRad="6350" stA="50000" endA="300" endPos="55500" dist="762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pic>
              <p:nvPicPr>
                <p:cNvPr id="119" name="图片 1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1308" y="3765530"/>
                  <a:ext cx="625385" cy="629065"/>
                </a:xfrm>
                <a:prstGeom prst="rect">
                  <a:avLst/>
                </a:prstGeom>
              </p:spPr>
            </p:pic>
          </p:grpSp>
        </p:grpSp>
        <p:pic>
          <p:nvPicPr>
            <p:cNvPr id="104" name="Picture 19" descr="F:\山石网科\内部文件\icon\新建文件夹\Infranet Icons-0507-4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20091" y="2057915"/>
              <a:ext cx="573730" cy="45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 name="图片 10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4198" y="1699978"/>
              <a:ext cx="1316550" cy="692867"/>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0000" endA="300" endPos="55500" dist="50800" dir="5400000" sy="-100000" algn="bl" rotWithShape="0"/>
            </a:effectLst>
            <a:scene3d>
              <a:camera prst="isometricRightUp"/>
              <a:lightRig rig="threePt" dir="t"/>
            </a:scene3d>
          </p:spPr>
        </p:pic>
        <p:sp>
          <p:nvSpPr>
            <p:cNvPr id="106" name="文本框 105"/>
            <p:cNvSpPr txBox="1"/>
            <p:nvPr/>
          </p:nvSpPr>
          <p:spPr>
            <a:xfrm>
              <a:off x="7364198" y="753839"/>
              <a:ext cx="3382772" cy="584775"/>
            </a:xfrm>
            <a:prstGeom prst="rect">
              <a:avLst/>
            </a:prstGeom>
            <a:noFill/>
          </p:spPr>
          <p:txBody>
            <a:bodyPr wrap="square" rtlCol="0">
              <a:spAutoFit/>
            </a:bodyPr>
            <a:lstStyle/>
            <a:p>
              <a:r>
                <a:rPr kumimoji="1" lang="en-US" altLang="zh-CN" sz="1600" dirty="0">
                  <a:solidFill>
                    <a:srgbClr val="FF0000"/>
                  </a:solidFill>
                  <a:latin typeface="Arial" charset="0"/>
                  <a:ea typeface="Arial" charset="0"/>
                  <a:cs typeface="Arial" charset="0"/>
                </a:rPr>
                <a:t>Unified Management Interface, Managed as a single appliance</a:t>
              </a:r>
            </a:p>
          </p:txBody>
        </p:sp>
      </p:grpSp>
      <p:cxnSp>
        <p:nvCxnSpPr>
          <p:cNvPr id="157" name="直线连接符 156"/>
          <p:cNvCxnSpPr/>
          <p:nvPr/>
        </p:nvCxnSpPr>
        <p:spPr>
          <a:xfrm flipH="1">
            <a:off x="7833818" y="3132004"/>
            <a:ext cx="896471" cy="612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直线连接符 157"/>
          <p:cNvCxnSpPr>
            <a:endCxn id="121" idx="0"/>
          </p:cNvCxnSpPr>
          <p:nvPr/>
        </p:nvCxnSpPr>
        <p:spPr>
          <a:xfrm flipH="1">
            <a:off x="8920682" y="3187184"/>
            <a:ext cx="22898" cy="548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直线连接符 159"/>
          <p:cNvCxnSpPr>
            <a:endCxn id="119" idx="0"/>
          </p:cNvCxnSpPr>
          <p:nvPr/>
        </p:nvCxnSpPr>
        <p:spPr>
          <a:xfrm>
            <a:off x="9314120" y="3243961"/>
            <a:ext cx="759732" cy="480126"/>
          </a:xfrm>
          <a:prstGeom prst="line">
            <a:avLst/>
          </a:prstGeom>
        </p:spPr>
        <p:style>
          <a:lnRef idx="2">
            <a:schemeClr val="accent1"/>
          </a:lnRef>
          <a:fillRef idx="0">
            <a:schemeClr val="accent1"/>
          </a:fillRef>
          <a:effectRef idx="1">
            <a:schemeClr val="accent1"/>
          </a:effectRef>
          <a:fontRef idx="minor">
            <a:schemeClr val="tx1"/>
          </a:fontRef>
        </p:style>
      </p:cxnSp>
      <p:sp>
        <p:nvSpPr>
          <p:cNvPr id="63" name="圆角矩形 62"/>
          <p:cNvSpPr/>
          <p:nvPr/>
        </p:nvSpPr>
        <p:spPr>
          <a:xfrm>
            <a:off x="921803" y="2100850"/>
            <a:ext cx="2432595"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charset="0"/>
                <a:ea typeface="Arial" charset="0"/>
                <a:cs typeface="Arial" charset="0"/>
              </a:rPr>
              <a:t>Distributed</a:t>
            </a:r>
            <a:endParaRPr lang="zh-CN" altLang="en-US" sz="1400" b="1" dirty="0">
              <a:solidFill>
                <a:schemeClr val="bg1"/>
              </a:solidFill>
              <a:latin typeface="Arial" charset="0"/>
              <a:ea typeface="Arial" charset="0"/>
              <a:cs typeface="Arial" charset="0"/>
            </a:endParaRPr>
          </a:p>
        </p:txBody>
      </p:sp>
      <p:sp>
        <p:nvSpPr>
          <p:cNvPr id="64" name="圆角矩形 63"/>
          <p:cNvSpPr/>
          <p:nvPr/>
        </p:nvSpPr>
        <p:spPr>
          <a:xfrm>
            <a:off x="917631" y="3471097"/>
            <a:ext cx="2436768"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charset="0"/>
                <a:ea typeface="Arial" charset="0"/>
                <a:cs typeface="Arial" charset="0"/>
              </a:rPr>
              <a:t>VM level</a:t>
            </a:r>
            <a:endParaRPr lang="zh-CN" altLang="en-US" sz="1400" b="1" dirty="0">
              <a:solidFill>
                <a:schemeClr val="bg1"/>
              </a:solidFill>
              <a:latin typeface="Arial" charset="0"/>
              <a:ea typeface="Arial" charset="0"/>
              <a:cs typeface="Arial" charset="0"/>
            </a:endParaRPr>
          </a:p>
        </p:txBody>
      </p:sp>
      <p:sp>
        <p:nvSpPr>
          <p:cNvPr id="3" name="矩形 2"/>
          <p:cNvSpPr/>
          <p:nvPr/>
        </p:nvSpPr>
        <p:spPr>
          <a:xfrm>
            <a:off x="944922" y="2451386"/>
            <a:ext cx="2400779" cy="82639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kumimoji="1" lang="en-US" altLang="zh-CN" sz="1400" dirty="0">
                <a:solidFill>
                  <a:schemeClr val="tx1"/>
                </a:solidFill>
                <a:latin typeface="Arial" charset="0"/>
                <a:ea typeface="Arial" charset="0"/>
                <a:cs typeface="Arial" charset="0"/>
              </a:rPr>
              <a:t>Distributed</a:t>
            </a:r>
            <a:r>
              <a:rPr kumimoji="1" lang="zh-CN" altLang="en-US" sz="1400" dirty="0">
                <a:solidFill>
                  <a:schemeClr val="tx1"/>
                </a:solidFill>
                <a:latin typeface="Arial" charset="0"/>
                <a:ea typeface="Arial" charset="0"/>
                <a:cs typeface="Arial" charset="0"/>
              </a:rPr>
              <a:t> </a:t>
            </a:r>
            <a:r>
              <a:rPr kumimoji="1" lang="en-US" altLang="zh-CN" sz="1400" dirty="0">
                <a:solidFill>
                  <a:schemeClr val="tx1"/>
                </a:solidFill>
                <a:latin typeface="Arial" charset="0"/>
                <a:ea typeface="Arial" charset="0"/>
                <a:cs typeface="Arial" charset="0"/>
              </a:rPr>
              <a:t>deployment</a:t>
            </a:r>
          </a:p>
          <a:p>
            <a:pPr marL="285750" indent="-285750">
              <a:buFont typeface="Arial"/>
              <a:buChar char="•"/>
            </a:pPr>
            <a:r>
              <a:rPr kumimoji="1" lang="en-US" altLang="zh-CN" sz="1400" dirty="0">
                <a:solidFill>
                  <a:schemeClr val="tx1"/>
                </a:solidFill>
                <a:latin typeface="Arial" charset="0"/>
                <a:ea typeface="Arial" charset="0"/>
                <a:cs typeface="Arial" charset="0"/>
              </a:rPr>
              <a:t>Centralized management</a:t>
            </a:r>
            <a:endParaRPr kumimoji="1" lang="zh-CN" altLang="en-US" sz="1400" dirty="0">
              <a:solidFill>
                <a:schemeClr val="tx1"/>
              </a:solidFill>
              <a:latin typeface="Arial" charset="0"/>
              <a:ea typeface="Arial" charset="0"/>
              <a:cs typeface="Arial" charset="0"/>
            </a:endParaRPr>
          </a:p>
        </p:txBody>
      </p:sp>
      <p:sp>
        <p:nvSpPr>
          <p:cNvPr id="66" name="矩形 65"/>
          <p:cNvSpPr/>
          <p:nvPr/>
        </p:nvSpPr>
        <p:spPr>
          <a:xfrm>
            <a:off x="935301" y="3814179"/>
            <a:ext cx="2400779" cy="12046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altLang="zh-CN" sz="1400" dirty="0" err="1">
                <a:solidFill>
                  <a:srgbClr val="000000"/>
                </a:solidFill>
                <a:latin typeface="Arial" charset="0"/>
                <a:ea typeface="Arial" charset="0"/>
                <a:cs typeface="Arial" charset="0"/>
              </a:rPr>
              <a:t>vSSM</a:t>
            </a:r>
            <a:r>
              <a:rPr lang="en-US" altLang="zh-CN" sz="1400" dirty="0">
                <a:solidFill>
                  <a:srgbClr val="000000"/>
                </a:solidFill>
                <a:latin typeface="Arial" charset="0"/>
                <a:ea typeface="Arial" charset="0"/>
                <a:cs typeface="Arial" charset="0"/>
              </a:rPr>
              <a:t> on each server</a:t>
            </a:r>
          </a:p>
          <a:p>
            <a:pPr marL="342900" indent="-342900">
              <a:buFont typeface="Arial"/>
              <a:buChar char="•"/>
            </a:pPr>
            <a:r>
              <a:rPr lang="en-US" altLang="zh-CN" sz="1400" dirty="0">
                <a:solidFill>
                  <a:srgbClr val="000000"/>
                </a:solidFill>
                <a:latin typeface="Arial" charset="0"/>
                <a:ea typeface="Arial" charset="0"/>
                <a:cs typeface="Arial" charset="0"/>
              </a:rPr>
              <a:t>Monitor traffic between VMs</a:t>
            </a:r>
          </a:p>
        </p:txBody>
      </p:sp>
      <p:sp>
        <p:nvSpPr>
          <p:cNvPr id="67" name="圆角矩形 66"/>
          <p:cNvSpPr/>
          <p:nvPr/>
        </p:nvSpPr>
        <p:spPr>
          <a:xfrm>
            <a:off x="3844845" y="2101189"/>
            <a:ext cx="2436768"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charset="0"/>
                <a:ea typeface="Arial" charset="0"/>
                <a:cs typeface="Arial" charset="0"/>
              </a:rPr>
              <a:t>Scalability</a:t>
            </a:r>
            <a:endParaRPr lang="zh-CN" altLang="en-US" sz="1400" b="1" dirty="0">
              <a:solidFill>
                <a:schemeClr val="bg1"/>
              </a:solidFill>
              <a:latin typeface="Arial" charset="0"/>
              <a:ea typeface="Arial" charset="0"/>
              <a:cs typeface="Arial" charset="0"/>
            </a:endParaRPr>
          </a:p>
        </p:txBody>
      </p:sp>
      <p:sp>
        <p:nvSpPr>
          <p:cNvPr id="68" name="矩形 67"/>
          <p:cNvSpPr/>
          <p:nvPr/>
        </p:nvSpPr>
        <p:spPr>
          <a:xfrm>
            <a:off x="3872136" y="2438507"/>
            <a:ext cx="2400779" cy="8566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dirty="0">
                <a:solidFill>
                  <a:srgbClr val="000000"/>
                </a:solidFill>
                <a:latin typeface="Arial" charset="0"/>
                <a:ea typeface="Arial" charset="0"/>
                <a:cs typeface="Arial" charset="0"/>
              </a:rPr>
              <a:t>Scale up or down</a:t>
            </a:r>
          </a:p>
          <a:p>
            <a:pPr marL="285750" indent="-285750">
              <a:buFont typeface="Arial" panose="020B0604020202020204" pitchFamily="34" charset="0"/>
              <a:buChar char="•"/>
            </a:pPr>
            <a:r>
              <a:rPr lang="en-US" altLang="zh-CN" sz="1400" dirty="0">
                <a:solidFill>
                  <a:srgbClr val="000000"/>
                </a:solidFill>
                <a:latin typeface="Arial" charset="0"/>
                <a:ea typeface="Arial" charset="0"/>
                <a:cs typeface="Arial" charset="0"/>
              </a:rPr>
              <a:t>Ease of deployment</a:t>
            </a:r>
          </a:p>
        </p:txBody>
      </p:sp>
      <p:sp>
        <p:nvSpPr>
          <p:cNvPr id="69" name="圆角矩形 68"/>
          <p:cNvSpPr/>
          <p:nvPr/>
        </p:nvSpPr>
        <p:spPr>
          <a:xfrm>
            <a:off x="3862242" y="3466917"/>
            <a:ext cx="2436768"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charset="0"/>
                <a:ea typeface="Arial" charset="0"/>
                <a:cs typeface="Arial" charset="0"/>
              </a:rPr>
              <a:t>Synchronization</a:t>
            </a:r>
            <a:endParaRPr lang="zh-CN" altLang="en-US" sz="1400" b="1" dirty="0">
              <a:solidFill>
                <a:schemeClr val="bg1"/>
              </a:solidFill>
              <a:latin typeface="Arial" charset="0"/>
              <a:ea typeface="Arial" charset="0"/>
              <a:cs typeface="Arial" charset="0"/>
            </a:endParaRPr>
          </a:p>
        </p:txBody>
      </p:sp>
      <p:sp>
        <p:nvSpPr>
          <p:cNvPr id="70" name="矩形 69"/>
          <p:cNvSpPr/>
          <p:nvPr/>
        </p:nvSpPr>
        <p:spPr>
          <a:xfrm>
            <a:off x="3880236" y="3814741"/>
            <a:ext cx="2400779" cy="12046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altLang="zh-CN" sz="1400" dirty="0">
                <a:solidFill>
                  <a:srgbClr val="000000"/>
                </a:solidFill>
                <a:latin typeface="Arial" charset="0"/>
                <a:ea typeface="Arial" charset="0"/>
                <a:cs typeface="Arial" charset="0"/>
              </a:rPr>
              <a:t>Session</a:t>
            </a:r>
          </a:p>
          <a:p>
            <a:pPr marL="342900" indent="-342900">
              <a:buFont typeface="Arial"/>
              <a:buChar char="•"/>
            </a:pPr>
            <a:r>
              <a:rPr lang="en-US" altLang="zh-CN" sz="1400" dirty="0">
                <a:solidFill>
                  <a:srgbClr val="000000"/>
                </a:solidFill>
                <a:latin typeface="Arial" charset="0"/>
                <a:ea typeface="Arial" charset="0"/>
                <a:cs typeface="Arial" charset="0"/>
              </a:rPr>
              <a:t>Policy</a:t>
            </a:r>
          </a:p>
        </p:txBody>
      </p:sp>
      <p:sp>
        <p:nvSpPr>
          <p:cNvPr id="71" name="矩形 70"/>
          <p:cNvSpPr/>
          <p:nvPr/>
        </p:nvSpPr>
        <p:spPr>
          <a:xfrm>
            <a:off x="6842842" y="1472742"/>
            <a:ext cx="4149702" cy="4620554"/>
          </a:xfrm>
          <a:prstGeom prst="rect">
            <a:avLst/>
          </a:prstGeom>
          <a:noFill/>
          <a:ln>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
        <p:nvSpPr>
          <p:cNvPr id="5" name="Title 4">
            <a:extLst>
              <a:ext uri="{FF2B5EF4-FFF2-40B4-BE49-F238E27FC236}">
                <a16:creationId xmlns="" xmlns:a16="http://schemas.microsoft.com/office/drawing/2014/main" id="{66489B08-05F6-3B42-A11B-E6AB481EB812}"/>
              </a:ext>
            </a:extLst>
          </p:cNvPr>
          <p:cNvSpPr>
            <a:spLocks noGrp="1"/>
          </p:cNvSpPr>
          <p:nvPr>
            <p:ph type="title"/>
          </p:nvPr>
        </p:nvSpPr>
        <p:spPr/>
        <p:txBody>
          <a:bodyPr>
            <a:normAutofit/>
          </a:bodyPr>
          <a:lstStyle/>
          <a:p>
            <a:r>
              <a:rPr lang="en-US" altLang="zh-CN" dirty="0"/>
              <a:t>Fully</a:t>
            </a:r>
            <a:r>
              <a:rPr lang="zh-CN" altLang="en-US" dirty="0"/>
              <a:t> </a:t>
            </a:r>
            <a:r>
              <a:rPr lang="en-US" altLang="zh-CN" dirty="0"/>
              <a:t>Distributed</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16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148906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 48"/>
          <p:cNvGrpSpPr/>
          <p:nvPr/>
        </p:nvGrpSpPr>
        <p:grpSpPr>
          <a:xfrm>
            <a:off x="766148" y="4620030"/>
            <a:ext cx="2432595" cy="1176932"/>
            <a:chOff x="5189106" y="3367873"/>
            <a:chExt cx="2432595" cy="1176932"/>
          </a:xfrm>
        </p:grpSpPr>
        <p:sp>
          <p:nvSpPr>
            <p:cNvPr id="28" name="圆角矩形 27"/>
            <p:cNvSpPr/>
            <p:nvPr/>
          </p:nvSpPr>
          <p:spPr>
            <a:xfrm>
              <a:off x="5189106" y="3367873"/>
              <a:ext cx="2432595"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Arial" charset="0"/>
                  <a:cs typeface="Arial" panose="020B0604020202020204" pitchFamily="34" charset="0"/>
                </a:rPr>
                <a:t>Non-Disruptive</a:t>
              </a:r>
              <a:endParaRPr lang="zh-CN" altLang="en-US" sz="1400" b="1" dirty="0">
                <a:solidFill>
                  <a:schemeClr val="bg1"/>
                </a:solidFill>
                <a:latin typeface="Arial" panose="020B0604020202020204" pitchFamily="34" charset="0"/>
                <a:ea typeface="Arial" charset="0"/>
                <a:cs typeface="Arial" panose="020B0604020202020204" pitchFamily="34" charset="0"/>
              </a:endParaRPr>
            </a:p>
          </p:txBody>
        </p:sp>
        <p:sp>
          <p:nvSpPr>
            <p:cNvPr id="30" name="矩形 29"/>
            <p:cNvSpPr/>
            <p:nvPr/>
          </p:nvSpPr>
          <p:spPr>
            <a:xfrm>
              <a:off x="5212225" y="3718409"/>
              <a:ext cx="2400779" cy="82639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kumimoji="1" lang="en-US" altLang="zh-CN" sz="1400" dirty="0">
                  <a:solidFill>
                    <a:schemeClr val="tx1"/>
                  </a:solidFill>
                  <a:latin typeface="Arial" panose="020B0604020202020204" pitchFamily="34" charset="0"/>
                  <a:ea typeface="Arial" charset="0"/>
                  <a:cs typeface="Arial" panose="020B0604020202020204" pitchFamily="34" charset="0"/>
                </a:rPr>
                <a:t>L2/ </a:t>
              </a:r>
              <a:r>
                <a:rPr kumimoji="1" lang="en-US" altLang="zh-CN" sz="1400" dirty="0" smtClean="0">
                  <a:solidFill>
                    <a:schemeClr val="tx1"/>
                  </a:solidFill>
                  <a:latin typeface="Arial" panose="020B0604020202020204" pitchFamily="34" charset="0"/>
                  <a:ea typeface="Arial" charset="0"/>
                  <a:cs typeface="Arial" panose="020B0604020202020204" pitchFamily="34" charset="0"/>
                </a:rPr>
                <a:t>L3 </a:t>
              </a:r>
              <a:r>
                <a:rPr kumimoji="1" lang="en-US" altLang="zh-CN" sz="1400" dirty="0">
                  <a:solidFill>
                    <a:schemeClr val="tx1"/>
                  </a:solidFill>
                  <a:latin typeface="Arial" panose="020B0604020202020204" pitchFamily="34" charset="0"/>
                  <a:ea typeface="Arial" charset="0"/>
                  <a:cs typeface="Arial" panose="020B0604020202020204" pitchFamily="34" charset="0"/>
                </a:rPr>
                <a:t>deployment</a:t>
              </a:r>
            </a:p>
            <a:p>
              <a:pPr marL="285750" indent="-285750">
                <a:buFont typeface="Arial"/>
                <a:buChar char="•"/>
              </a:pPr>
              <a:r>
                <a:rPr kumimoji="1" lang="en-US" altLang="zh-CN" sz="1400" dirty="0">
                  <a:solidFill>
                    <a:schemeClr val="tx1"/>
                  </a:solidFill>
                  <a:latin typeface="Arial" panose="020B0604020202020204" pitchFamily="34" charset="0"/>
                  <a:ea typeface="Arial" charset="0"/>
                  <a:cs typeface="Arial" panose="020B0604020202020204" pitchFamily="34" charset="0"/>
                </a:rPr>
                <a:t>TAP or inline transparent mode</a:t>
              </a:r>
              <a:endParaRPr kumimoji="1" lang="zh-CN" altLang="en-US" sz="1400" dirty="0">
                <a:solidFill>
                  <a:schemeClr val="tx1"/>
                </a:solidFill>
                <a:latin typeface="Arial" panose="020B0604020202020204" pitchFamily="34" charset="0"/>
                <a:ea typeface="Arial" charset="0"/>
                <a:cs typeface="Arial" panose="020B0604020202020204" pitchFamily="34" charset="0"/>
              </a:endParaRPr>
            </a:p>
          </p:txBody>
        </p:sp>
      </p:grpSp>
      <p:grpSp>
        <p:nvGrpSpPr>
          <p:cNvPr id="51" name="组 50"/>
          <p:cNvGrpSpPr/>
          <p:nvPr/>
        </p:nvGrpSpPr>
        <p:grpSpPr>
          <a:xfrm>
            <a:off x="5869560" y="4620029"/>
            <a:ext cx="2436768" cy="1194328"/>
            <a:chOff x="5184934" y="4738120"/>
            <a:chExt cx="2436768" cy="1563863"/>
          </a:xfrm>
        </p:grpSpPr>
        <p:sp>
          <p:nvSpPr>
            <p:cNvPr id="29" name="圆角矩形 28"/>
            <p:cNvSpPr/>
            <p:nvPr/>
          </p:nvSpPr>
          <p:spPr>
            <a:xfrm>
              <a:off x="5184934" y="4738120"/>
              <a:ext cx="2436768" cy="45896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Arial" charset="0"/>
                  <a:cs typeface="Arial" panose="020B0604020202020204" pitchFamily="34" charset="0"/>
                </a:rPr>
                <a:t>Monitor and Protect</a:t>
              </a:r>
              <a:endParaRPr lang="zh-CN" altLang="en-US" sz="1400" b="1" dirty="0">
                <a:solidFill>
                  <a:schemeClr val="bg1"/>
                </a:solidFill>
                <a:latin typeface="Arial" panose="020B0604020202020204" pitchFamily="34" charset="0"/>
                <a:ea typeface="Arial" charset="0"/>
                <a:cs typeface="Arial" panose="020B0604020202020204" pitchFamily="34" charset="0"/>
              </a:endParaRPr>
            </a:p>
          </p:txBody>
        </p:sp>
        <p:sp>
          <p:nvSpPr>
            <p:cNvPr id="31" name="矩形 30"/>
            <p:cNvSpPr/>
            <p:nvPr/>
          </p:nvSpPr>
          <p:spPr>
            <a:xfrm>
              <a:off x="5199353" y="5197082"/>
              <a:ext cx="2400779" cy="11049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altLang="zh-CN" sz="1400" dirty="0">
                  <a:solidFill>
                    <a:srgbClr val="000000"/>
                  </a:solidFill>
                  <a:latin typeface="Arial" panose="020B0604020202020204" pitchFamily="34" charset="0"/>
                  <a:ea typeface="Arial" charset="0"/>
                  <a:cs typeface="Arial" panose="020B0604020202020204" pitchFamily="34" charset="0"/>
                </a:rPr>
                <a:t>VM traffic monitor </a:t>
              </a:r>
            </a:p>
            <a:p>
              <a:pPr marL="342900" indent="-342900">
                <a:buFont typeface="Arial"/>
                <a:buChar char="•"/>
              </a:pPr>
              <a:r>
                <a:rPr lang="en-US" altLang="zh-CN" sz="1400" dirty="0">
                  <a:solidFill>
                    <a:srgbClr val="000000"/>
                  </a:solidFill>
                  <a:latin typeface="Arial" panose="020B0604020202020204" pitchFamily="34" charset="0"/>
                  <a:ea typeface="Arial" charset="0"/>
                  <a:cs typeface="Arial" panose="020B0604020202020204" pitchFamily="34" charset="0"/>
                </a:rPr>
                <a:t>Threat detection and prevention</a:t>
              </a:r>
            </a:p>
          </p:txBody>
        </p:sp>
      </p:grpSp>
      <p:grpSp>
        <p:nvGrpSpPr>
          <p:cNvPr id="50" name="组 49"/>
          <p:cNvGrpSpPr/>
          <p:nvPr/>
        </p:nvGrpSpPr>
        <p:grpSpPr>
          <a:xfrm>
            <a:off x="3316169" y="4620369"/>
            <a:ext cx="2436768" cy="1193990"/>
            <a:chOff x="8112148" y="3368212"/>
            <a:chExt cx="2436768" cy="1193990"/>
          </a:xfrm>
        </p:grpSpPr>
        <p:sp>
          <p:nvSpPr>
            <p:cNvPr id="32" name="圆角矩形 31"/>
            <p:cNvSpPr/>
            <p:nvPr/>
          </p:nvSpPr>
          <p:spPr>
            <a:xfrm>
              <a:off x="8112148" y="3368212"/>
              <a:ext cx="2436768"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Arial" charset="0"/>
                  <a:cs typeface="Arial" panose="020B0604020202020204" pitchFamily="34" charset="0"/>
                </a:rPr>
                <a:t>Virtualization Support</a:t>
              </a:r>
              <a:endParaRPr lang="zh-CN" altLang="en-US" sz="1400" b="1" dirty="0">
                <a:solidFill>
                  <a:schemeClr val="bg1"/>
                </a:solidFill>
                <a:latin typeface="Arial" panose="020B0604020202020204" pitchFamily="34" charset="0"/>
                <a:ea typeface="Arial" charset="0"/>
                <a:cs typeface="Arial" panose="020B0604020202020204" pitchFamily="34" charset="0"/>
              </a:endParaRPr>
            </a:p>
          </p:txBody>
        </p:sp>
        <p:sp>
          <p:nvSpPr>
            <p:cNvPr id="33" name="矩形 32"/>
            <p:cNvSpPr/>
            <p:nvPr/>
          </p:nvSpPr>
          <p:spPr>
            <a:xfrm>
              <a:off x="8139439" y="3705530"/>
              <a:ext cx="2400779" cy="8566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dirty="0">
                  <a:solidFill>
                    <a:srgbClr val="000000"/>
                  </a:solidFill>
                  <a:latin typeface="Arial" panose="020B0604020202020204" pitchFamily="34" charset="0"/>
                  <a:ea typeface="Arial" charset="0"/>
                  <a:cs typeface="Arial" panose="020B0604020202020204" pitchFamily="34" charset="0"/>
                </a:rPr>
                <a:t>Standard API </a:t>
              </a:r>
            </a:p>
            <a:p>
              <a:pPr marL="285750" indent="-285750">
                <a:buFont typeface="Arial" panose="020B0604020202020204" pitchFamily="34" charset="0"/>
                <a:buChar char="•"/>
              </a:pPr>
              <a:r>
                <a:rPr lang="en-US" altLang="zh-CN" sz="1400" dirty="0">
                  <a:solidFill>
                    <a:srgbClr val="000000"/>
                  </a:solidFill>
                  <a:latin typeface="Arial" panose="020B0604020202020204" pitchFamily="34" charset="0"/>
                  <a:ea typeface="Arial" charset="0"/>
                  <a:cs typeface="Arial" panose="020B0604020202020204" pitchFamily="34" charset="0"/>
                </a:rPr>
                <a:t>Support major virtualization platforms</a:t>
              </a:r>
            </a:p>
          </p:txBody>
        </p:sp>
      </p:grpSp>
      <p:grpSp>
        <p:nvGrpSpPr>
          <p:cNvPr id="52" name="组 51"/>
          <p:cNvGrpSpPr/>
          <p:nvPr/>
        </p:nvGrpSpPr>
        <p:grpSpPr>
          <a:xfrm>
            <a:off x="8431649" y="4614068"/>
            <a:ext cx="2436768" cy="1195131"/>
            <a:chOff x="8129545" y="4733939"/>
            <a:chExt cx="2436768" cy="1195131"/>
          </a:xfrm>
        </p:grpSpPr>
        <p:sp>
          <p:nvSpPr>
            <p:cNvPr id="34" name="圆角矩形 33"/>
            <p:cNvSpPr/>
            <p:nvPr/>
          </p:nvSpPr>
          <p:spPr>
            <a:xfrm>
              <a:off x="8129545" y="4733939"/>
              <a:ext cx="2436768" cy="356475"/>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Arial" charset="0"/>
                  <a:cs typeface="Arial" panose="020B0604020202020204" pitchFamily="34" charset="0"/>
                </a:rPr>
                <a:t>Complete Security </a:t>
              </a:r>
              <a:endParaRPr lang="zh-CN" altLang="en-US" sz="1400" b="1" dirty="0">
                <a:solidFill>
                  <a:schemeClr val="bg1"/>
                </a:solidFill>
                <a:latin typeface="Arial" panose="020B0604020202020204" pitchFamily="34" charset="0"/>
                <a:ea typeface="Arial" charset="0"/>
                <a:cs typeface="Arial" panose="020B0604020202020204" pitchFamily="34" charset="0"/>
              </a:endParaRPr>
            </a:p>
          </p:txBody>
        </p:sp>
        <p:sp>
          <p:nvSpPr>
            <p:cNvPr id="35" name="矩形 34"/>
            <p:cNvSpPr/>
            <p:nvPr/>
          </p:nvSpPr>
          <p:spPr>
            <a:xfrm>
              <a:off x="8144888" y="5090413"/>
              <a:ext cx="2400779" cy="8386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altLang="zh-CN" sz="1400" dirty="0">
                  <a:solidFill>
                    <a:srgbClr val="000000"/>
                  </a:solidFill>
                  <a:latin typeface="Arial" panose="020B0604020202020204" pitchFamily="34" charset="0"/>
                  <a:ea typeface="Arial" charset="0"/>
                  <a:cs typeface="Arial" panose="020B0604020202020204" pitchFamily="34" charset="0"/>
                </a:rPr>
                <a:t>APP,</a:t>
              </a:r>
              <a:r>
                <a:rPr lang="zh-CN" altLang="en-US" sz="1400" dirty="0">
                  <a:solidFill>
                    <a:srgbClr val="000000"/>
                  </a:solidFill>
                  <a:latin typeface="Arial" panose="020B0604020202020204" pitchFamily="34" charset="0"/>
                  <a:ea typeface="Arial" charset="0"/>
                  <a:cs typeface="Arial" panose="020B0604020202020204" pitchFamily="34" charset="0"/>
                </a:rPr>
                <a:t> </a:t>
              </a:r>
              <a:r>
                <a:rPr lang="en-US" altLang="zh-CN" sz="1400" dirty="0">
                  <a:solidFill>
                    <a:srgbClr val="000000"/>
                  </a:solidFill>
                  <a:latin typeface="Arial" panose="020B0604020202020204" pitchFamily="34" charset="0"/>
                  <a:ea typeface="Arial" charset="0"/>
                  <a:cs typeface="Arial" panose="020B0604020202020204" pitchFamily="34" charset="0"/>
                </a:rPr>
                <a:t>AD,</a:t>
              </a:r>
              <a:r>
                <a:rPr lang="zh-CN" altLang="en-US" sz="1400" dirty="0">
                  <a:solidFill>
                    <a:srgbClr val="000000"/>
                  </a:solidFill>
                  <a:latin typeface="Arial" panose="020B0604020202020204" pitchFamily="34" charset="0"/>
                  <a:ea typeface="Arial" charset="0"/>
                  <a:cs typeface="Arial" panose="020B0604020202020204" pitchFamily="34" charset="0"/>
                </a:rPr>
                <a:t> </a:t>
              </a:r>
              <a:r>
                <a:rPr lang="en-US" altLang="zh-CN" sz="1400" dirty="0">
                  <a:solidFill>
                    <a:srgbClr val="000000"/>
                  </a:solidFill>
                  <a:latin typeface="Arial" panose="020B0604020202020204" pitchFamily="34" charset="0"/>
                  <a:ea typeface="Arial" charset="0"/>
                  <a:cs typeface="Arial" panose="020B0604020202020204" pitchFamily="34" charset="0"/>
                </a:rPr>
                <a:t>IPS,</a:t>
              </a:r>
              <a:r>
                <a:rPr lang="zh-CN" altLang="en-US" sz="1400" dirty="0">
                  <a:solidFill>
                    <a:srgbClr val="000000"/>
                  </a:solidFill>
                  <a:latin typeface="Arial" panose="020B0604020202020204" pitchFamily="34" charset="0"/>
                  <a:ea typeface="Arial" charset="0"/>
                  <a:cs typeface="Arial" panose="020B0604020202020204" pitchFamily="34" charset="0"/>
                </a:rPr>
                <a:t> </a:t>
              </a:r>
              <a:r>
                <a:rPr lang="en-US" altLang="zh-CN" sz="1400" dirty="0">
                  <a:solidFill>
                    <a:srgbClr val="000000"/>
                  </a:solidFill>
                  <a:latin typeface="Arial" panose="020B0604020202020204" pitchFamily="34" charset="0"/>
                  <a:ea typeface="Arial" charset="0"/>
                  <a:cs typeface="Arial" panose="020B0604020202020204" pitchFamily="34" charset="0"/>
                </a:rPr>
                <a:t>AV,</a:t>
              </a:r>
              <a:r>
                <a:rPr lang="zh-CN" altLang="en-US" sz="1400" dirty="0">
                  <a:solidFill>
                    <a:srgbClr val="000000"/>
                  </a:solidFill>
                  <a:latin typeface="Arial" panose="020B0604020202020204" pitchFamily="34" charset="0"/>
                  <a:ea typeface="Arial" charset="0"/>
                  <a:cs typeface="Arial" panose="020B0604020202020204" pitchFamily="34" charset="0"/>
                </a:rPr>
                <a:t> </a:t>
              </a:r>
              <a:r>
                <a:rPr lang="en-US" altLang="zh-CN" sz="1400" dirty="0">
                  <a:solidFill>
                    <a:srgbClr val="000000"/>
                  </a:solidFill>
                  <a:latin typeface="Arial" panose="020B0604020202020204" pitchFamily="34" charset="0"/>
                  <a:ea typeface="Arial" charset="0"/>
                  <a:cs typeface="Arial" panose="020B0604020202020204" pitchFamily="34" charset="0"/>
                </a:rPr>
                <a:t>URL</a:t>
              </a:r>
              <a:r>
                <a:rPr lang="zh-CN" altLang="en-US" sz="1400" dirty="0">
                  <a:solidFill>
                    <a:srgbClr val="000000"/>
                  </a:solidFill>
                  <a:latin typeface="Arial" panose="020B0604020202020204" pitchFamily="34" charset="0"/>
                  <a:ea typeface="Arial" charset="0"/>
                  <a:cs typeface="Arial" panose="020B0604020202020204" pitchFamily="34" charset="0"/>
                </a:rPr>
                <a:t> </a:t>
              </a:r>
              <a:r>
                <a:rPr lang="en-US" altLang="zh-CN" sz="1400" dirty="0">
                  <a:solidFill>
                    <a:srgbClr val="000000"/>
                  </a:solidFill>
                  <a:latin typeface="Arial" panose="020B0604020202020204" pitchFamily="34" charset="0"/>
                  <a:ea typeface="Arial" charset="0"/>
                  <a:cs typeface="Arial" panose="020B0604020202020204" pitchFamily="34" charset="0"/>
                </a:rPr>
                <a:t>Filtering</a:t>
              </a:r>
            </a:p>
          </p:txBody>
        </p:sp>
      </p:grpSp>
      <p:grpSp>
        <p:nvGrpSpPr>
          <p:cNvPr id="47" name="组 46"/>
          <p:cNvGrpSpPr/>
          <p:nvPr/>
        </p:nvGrpSpPr>
        <p:grpSpPr>
          <a:xfrm>
            <a:off x="772685" y="1349843"/>
            <a:ext cx="3961124" cy="3010504"/>
            <a:chOff x="568412" y="2788491"/>
            <a:chExt cx="3961124" cy="3010504"/>
          </a:xfrm>
        </p:grpSpPr>
        <p:grpSp>
          <p:nvGrpSpPr>
            <p:cNvPr id="44" name="组 43"/>
            <p:cNvGrpSpPr/>
            <p:nvPr/>
          </p:nvGrpSpPr>
          <p:grpSpPr>
            <a:xfrm>
              <a:off x="762183" y="2936453"/>
              <a:ext cx="3681012" cy="2767407"/>
              <a:chOff x="6774920" y="325574"/>
              <a:chExt cx="3681012" cy="2767407"/>
            </a:xfrm>
          </p:grpSpPr>
          <p:pic>
            <p:nvPicPr>
              <p:cNvPr id="7"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7410" y="2401010"/>
                <a:ext cx="588355" cy="691971"/>
              </a:xfrm>
              <a:prstGeom prst="rect">
                <a:avLst/>
              </a:prstGeom>
              <a:noFill/>
              <a:ln w="9525">
                <a:noFill/>
                <a:miter lim="800000"/>
                <a:headEnd/>
                <a:tailEnd/>
              </a:ln>
            </p:spPr>
          </p:pic>
          <p:pic>
            <p:nvPicPr>
              <p:cNvPr id="8"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3985" y="2401010"/>
                <a:ext cx="588355" cy="691971"/>
              </a:xfrm>
              <a:prstGeom prst="rect">
                <a:avLst/>
              </a:prstGeom>
              <a:noFill/>
              <a:ln w="9525">
                <a:noFill/>
                <a:miter lim="800000"/>
                <a:headEnd/>
                <a:tailEnd/>
              </a:ln>
            </p:spPr>
          </p:pic>
          <p:sp>
            <p:nvSpPr>
              <p:cNvPr id="10" name="圆柱形 12"/>
              <p:cNvSpPr/>
              <p:nvPr/>
            </p:nvSpPr>
            <p:spPr>
              <a:xfrm>
                <a:off x="7060447" y="2085682"/>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3" name="圆柱形 15"/>
              <p:cNvSpPr/>
              <p:nvPr/>
            </p:nvSpPr>
            <p:spPr>
              <a:xfrm>
                <a:off x="9056691" y="2050729"/>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4" name="立方体 13"/>
              <p:cNvSpPr/>
              <p:nvPr/>
            </p:nvSpPr>
            <p:spPr>
              <a:xfrm>
                <a:off x="6774920" y="1721380"/>
                <a:ext cx="2854513" cy="493987"/>
              </a:xfrm>
              <a:prstGeom prst="cube">
                <a:avLst>
                  <a:gd name="adj" fmla="val 44389"/>
                </a:avLst>
              </a:prstGeom>
              <a:solidFill>
                <a:srgbClr val="7AA3D5"/>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CN" sz="1200" b="0" i="0" u="none" strike="noStrike" cap="none" spc="0" normalizeH="0" baseline="0" dirty="0">
                    <a:ln>
                      <a:noFill/>
                    </a:ln>
                    <a:solidFill>
                      <a:srgbClr val="000000"/>
                    </a:solidFill>
                    <a:effectLst/>
                    <a:uFillTx/>
                    <a:latin typeface="Arial" panose="020B0604020202020204" pitchFamily="34" charset="0"/>
                    <a:ea typeface="微软雅黑"/>
                    <a:cs typeface="Arial" panose="020B0604020202020204" pitchFamily="34" charset="0"/>
                    <a:sym typeface="Calibri"/>
                  </a:rPr>
                  <a:t>Virtual</a:t>
                </a:r>
                <a:r>
                  <a:rPr kumimoji="0" lang="en-US" altLang="zh-CN" sz="1200" b="0" i="0" u="none" strike="noStrike" cap="none" spc="0" normalizeH="0" dirty="0">
                    <a:ln>
                      <a:noFill/>
                    </a:ln>
                    <a:solidFill>
                      <a:srgbClr val="000000"/>
                    </a:solidFill>
                    <a:effectLst/>
                    <a:uFillTx/>
                    <a:latin typeface="Arial" panose="020B0604020202020204" pitchFamily="34" charset="0"/>
                    <a:ea typeface="微软雅黑"/>
                    <a:cs typeface="Arial" panose="020B0604020202020204" pitchFamily="34" charset="0"/>
                    <a:sym typeface="Calibri"/>
                  </a:rPr>
                  <a:t> Switch</a:t>
                </a:r>
                <a:endParaRPr kumimoji="0" lang="zh-CN" altLang="en-US" sz="1200" b="0" i="0" u="none" strike="noStrike" cap="none" spc="0" normalizeH="0" baseline="0" dirty="0">
                  <a:ln>
                    <a:noFill/>
                  </a:ln>
                  <a:solidFill>
                    <a:srgbClr val="000000"/>
                  </a:solidFill>
                  <a:effectLst/>
                  <a:uFillTx/>
                  <a:latin typeface="Arial" panose="020B0604020202020204" pitchFamily="34" charset="0"/>
                  <a:ea typeface="微软雅黑"/>
                  <a:cs typeface="Arial" panose="020B0604020202020204" pitchFamily="34" charset="0"/>
                  <a:sym typeface="Calibri"/>
                </a:endParaRPr>
              </a:p>
            </p:txBody>
          </p:sp>
          <p:sp>
            <p:nvSpPr>
              <p:cNvPr id="15" name="圆柱形 17"/>
              <p:cNvSpPr/>
              <p:nvPr/>
            </p:nvSpPr>
            <p:spPr>
              <a:xfrm>
                <a:off x="7551307" y="1307705"/>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39" name="三角形 75"/>
              <p:cNvSpPr/>
              <p:nvPr/>
            </p:nvSpPr>
            <p:spPr>
              <a:xfrm rot="16200000" flipH="1">
                <a:off x="7817543" y="628833"/>
                <a:ext cx="1204711" cy="598193"/>
              </a:xfrm>
              <a:prstGeom prst="triangle">
                <a:avLst>
                  <a:gd name="adj" fmla="val 80649"/>
                </a:avLst>
              </a:prstGeom>
              <a:gradFill>
                <a:gsLst>
                  <a:gs pos="23000">
                    <a:schemeClr val="bg1">
                      <a:alpha val="40000"/>
                    </a:schemeClr>
                  </a:gs>
                  <a:gs pos="91000">
                    <a:srgbClr val="FF6E8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atin typeface="Arial" panose="020B0604020202020204" pitchFamily="34" charset="0"/>
                  <a:cs typeface="Arial" panose="020B0604020202020204" pitchFamily="34" charset="0"/>
                </a:endParaRPr>
              </a:p>
            </p:txBody>
          </p:sp>
          <p:sp>
            <p:nvSpPr>
              <p:cNvPr id="40" name="文本框 39"/>
              <p:cNvSpPr txBox="1"/>
              <p:nvPr/>
            </p:nvSpPr>
            <p:spPr>
              <a:xfrm>
                <a:off x="8726042" y="360734"/>
                <a:ext cx="1729890" cy="1169551"/>
              </a:xfrm>
              <a:prstGeom prst="rect">
                <a:avLst/>
              </a:prstGeom>
              <a:ln>
                <a:solidFill>
                  <a:srgbClr val="FF6E8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charset="0"/>
                  <a:buChar char="•"/>
                  <a:defRPr/>
                </a:pPr>
                <a:r>
                  <a:rPr kumimoji="1" lang="en-US" altLang="zh-CN" sz="1400" dirty="0">
                    <a:latin typeface="Arial" panose="020B0604020202020204" pitchFamily="34" charset="0"/>
                    <a:ea typeface="Microsoft YaHei" charset="-122"/>
                    <a:cs typeface="Arial" panose="020B0604020202020204" pitchFamily="34" charset="0"/>
                  </a:rPr>
                  <a:t>APP</a:t>
                </a:r>
              </a:p>
              <a:p>
                <a:pPr marL="285750" indent="-285750">
                  <a:buFont typeface="Arial" charset="0"/>
                  <a:buChar char="•"/>
                  <a:defRPr/>
                </a:pPr>
                <a:r>
                  <a:rPr kumimoji="1" lang="en-US" altLang="zh-CN" sz="1400" dirty="0">
                    <a:latin typeface="Arial" panose="020B0604020202020204" pitchFamily="34" charset="0"/>
                    <a:ea typeface="Microsoft YaHei" charset="-122"/>
                    <a:cs typeface="Arial" panose="020B0604020202020204" pitchFamily="34" charset="0"/>
                  </a:rPr>
                  <a:t>AD</a:t>
                </a:r>
              </a:p>
              <a:p>
                <a:pPr marL="285750" indent="-285750">
                  <a:buFont typeface="Arial" charset="0"/>
                  <a:buChar char="•"/>
                  <a:defRPr/>
                </a:pPr>
                <a:r>
                  <a:rPr kumimoji="1" lang="en-US" altLang="zh-CN" sz="1400" dirty="0">
                    <a:latin typeface="Arial" panose="020B0604020202020204" pitchFamily="34" charset="0"/>
                    <a:ea typeface="Microsoft YaHei" charset="-122"/>
                    <a:cs typeface="Arial" panose="020B0604020202020204" pitchFamily="34" charset="0"/>
                  </a:rPr>
                  <a:t>IPS</a:t>
                </a:r>
              </a:p>
              <a:p>
                <a:pPr marL="285750" indent="-285750">
                  <a:buFont typeface="Arial" charset="0"/>
                  <a:buChar char="•"/>
                  <a:defRPr/>
                </a:pPr>
                <a:r>
                  <a:rPr kumimoji="1" lang="en-US" altLang="zh-CN" sz="1400" dirty="0">
                    <a:latin typeface="Arial" panose="020B0604020202020204" pitchFamily="34" charset="0"/>
                    <a:ea typeface="Microsoft YaHei" charset="-122"/>
                    <a:cs typeface="Arial" panose="020B0604020202020204" pitchFamily="34" charset="0"/>
                  </a:rPr>
                  <a:t>AV</a:t>
                </a:r>
              </a:p>
              <a:p>
                <a:pPr marL="285750" indent="-285750">
                  <a:buFont typeface="Arial" charset="0"/>
                  <a:buChar char="•"/>
                  <a:defRPr/>
                </a:pPr>
                <a:r>
                  <a:rPr kumimoji="1" lang="en-US" altLang="zh-CN" sz="1400" dirty="0">
                    <a:latin typeface="Arial" panose="020B0604020202020204" pitchFamily="34" charset="0"/>
                    <a:ea typeface="Microsoft YaHei" charset="-122"/>
                    <a:cs typeface="Arial" panose="020B0604020202020204" pitchFamily="34" charset="0"/>
                  </a:rPr>
                  <a:t>URL</a:t>
                </a:r>
                <a:r>
                  <a:rPr kumimoji="1" lang="zh-CN" altLang="en-US" sz="1400" dirty="0">
                    <a:latin typeface="Arial" panose="020B0604020202020204" pitchFamily="34" charset="0"/>
                    <a:ea typeface="Microsoft YaHei" charset="-122"/>
                    <a:cs typeface="Arial" panose="020B0604020202020204" pitchFamily="34" charset="0"/>
                  </a:rPr>
                  <a:t> </a:t>
                </a:r>
                <a:r>
                  <a:rPr kumimoji="1" lang="en-US" altLang="zh-CN" sz="1400" dirty="0">
                    <a:latin typeface="Arial" panose="020B0604020202020204" pitchFamily="34" charset="0"/>
                    <a:ea typeface="Microsoft YaHei" charset="-122"/>
                    <a:cs typeface="Arial" panose="020B0604020202020204" pitchFamily="34" charset="0"/>
                  </a:rPr>
                  <a:t>Filtering</a:t>
                </a:r>
                <a:endParaRPr kumimoji="1" lang="zh-CN" altLang="en-US" sz="1400" dirty="0">
                  <a:latin typeface="Arial" panose="020B0604020202020204" pitchFamily="34" charset="0"/>
                  <a:ea typeface="Microsoft YaHei" charset="-122"/>
                  <a:cs typeface="Arial" panose="020B0604020202020204" pitchFamily="34" charset="0"/>
                </a:endParaRPr>
              </a:p>
            </p:txBody>
          </p:sp>
          <p:cxnSp>
            <p:nvCxnSpPr>
              <p:cNvPr id="6" name="直线箭头连接符 5"/>
              <p:cNvCxnSpPr/>
              <p:nvPr/>
            </p:nvCxnSpPr>
            <p:spPr>
              <a:xfrm>
                <a:off x="7211036" y="1988981"/>
                <a:ext cx="8698" cy="43494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7" name="直线箭头连接符 36"/>
              <p:cNvCxnSpPr/>
              <p:nvPr/>
            </p:nvCxnSpPr>
            <p:spPr>
              <a:xfrm>
                <a:off x="9242306" y="1984801"/>
                <a:ext cx="8698" cy="43494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直线连接符 10"/>
              <p:cNvCxnSpPr/>
              <p:nvPr/>
            </p:nvCxnSpPr>
            <p:spPr>
              <a:xfrm flipH="1">
                <a:off x="7196666" y="1981204"/>
                <a:ext cx="2057401"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3" name="上箭头 42"/>
              <p:cNvSpPr/>
              <p:nvPr/>
            </p:nvSpPr>
            <p:spPr>
              <a:xfrm>
                <a:off x="7632700" y="1710267"/>
                <a:ext cx="228600" cy="25399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sp>
          <p:nvSpPr>
            <p:cNvPr id="45" name="矩形 44"/>
            <p:cNvSpPr/>
            <p:nvPr/>
          </p:nvSpPr>
          <p:spPr>
            <a:xfrm>
              <a:off x="568412" y="2788491"/>
              <a:ext cx="3961124" cy="3010504"/>
            </a:xfrm>
            <a:prstGeom prst="rect">
              <a:avLst/>
            </a:prstGeom>
            <a:noFill/>
            <a:ln>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grpSp>
        <p:nvGrpSpPr>
          <p:cNvPr id="48" name="组 47"/>
          <p:cNvGrpSpPr/>
          <p:nvPr/>
        </p:nvGrpSpPr>
        <p:grpSpPr>
          <a:xfrm>
            <a:off x="6163721" y="1340961"/>
            <a:ext cx="4742690" cy="2619761"/>
            <a:chOff x="4094345" y="497310"/>
            <a:chExt cx="4742690" cy="2619761"/>
          </a:xfrm>
        </p:grpSpPr>
        <p:grpSp>
          <p:nvGrpSpPr>
            <p:cNvPr id="17" name="组合 16"/>
            <p:cNvGrpSpPr/>
            <p:nvPr/>
          </p:nvGrpSpPr>
          <p:grpSpPr>
            <a:xfrm>
              <a:off x="4242263" y="1289086"/>
              <a:ext cx="4465123" cy="1706909"/>
              <a:chOff x="1615044" y="2404753"/>
              <a:chExt cx="4465123" cy="1706909"/>
            </a:xfrm>
          </p:grpSpPr>
          <p:cxnSp>
            <p:nvCxnSpPr>
              <p:cNvPr id="18" name="直接连接符 17"/>
              <p:cNvCxnSpPr>
                <a:stCxn id="20" idx="3"/>
                <a:endCxn id="21" idx="2"/>
              </p:cNvCxnSpPr>
              <p:nvPr/>
            </p:nvCxnSpPr>
            <p:spPr>
              <a:xfrm>
                <a:off x="2588821" y="2939143"/>
                <a:ext cx="24225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1615044" y="2458192"/>
                <a:ext cx="973777" cy="9619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b="1" dirty="0">
                    <a:latin typeface="Arial" panose="020B0604020202020204" pitchFamily="34" charset="0"/>
                    <a:ea typeface="微软雅黑" panose="020B0503020204020204" pitchFamily="34" charset="-122"/>
                    <a:cs typeface="Arial" panose="020B0604020202020204" pitchFamily="34" charset="0"/>
                  </a:rPr>
                  <a:t>VM</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sp>
            <p:nvSpPr>
              <p:cNvPr id="21" name="椭圆 20"/>
              <p:cNvSpPr/>
              <p:nvPr/>
            </p:nvSpPr>
            <p:spPr>
              <a:xfrm>
                <a:off x="5011388" y="2404753"/>
                <a:ext cx="1068779" cy="10687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b="1" dirty="0">
                    <a:latin typeface="Arial" panose="020B0604020202020204" pitchFamily="34" charset="0"/>
                    <a:ea typeface="微软雅黑" panose="020B0503020204020204" pitchFamily="34" charset="-122"/>
                    <a:cs typeface="Arial" panose="020B0604020202020204" pitchFamily="34" charset="0"/>
                  </a:rPr>
                  <a:t>L3</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sp>
            <p:nvSpPr>
              <p:cNvPr id="22" name="圆柱形 17"/>
              <p:cNvSpPr/>
              <p:nvPr/>
            </p:nvSpPr>
            <p:spPr>
              <a:xfrm rot="5400000">
                <a:off x="3575109" y="2641250"/>
                <a:ext cx="428426" cy="595784"/>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24" name="文本框 23"/>
              <p:cNvSpPr txBox="1"/>
              <p:nvPr/>
            </p:nvSpPr>
            <p:spPr>
              <a:xfrm>
                <a:off x="2697065" y="2569810"/>
                <a:ext cx="2121093" cy="369332"/>
              </a:xfrm>
              <a:prstGeom prst="rect">
                <a:avLst/>
              </a:prstGeom>
              <a:noFill/>
            </p:spPr>
            <p:txBody>
              <a:bodyPr wrap="none" rtlCol="0">
                <a:spAutoFit/>
              </a:bodyPr>
              <a:lstStyle/>
              <a:p>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rPr>
                  <a:t>Inline transparent</a:t>
                </a:r>
                <a:endParaRPr lang="zh-CN"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5" name="直线连接符 6"/>
              <p:cNvCxnSpPr/>
              <p:nvPr/>
            </p:nvCxnSpPr>
            <p:spPr>
              <a:xfrm flipH="1">
                <a:off x="4671994" y="3363059"/>
                <a:ext cx="472162" cy="239165"/>
              </a:xfrm>
              <a:prstGeom prst="line">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直线连接符 6"/>
              <p:cNvCxnSpPr/>
              <p:nvPr/>
            </p:nvCxnSpPr>
            <p:spPr>
              <a:xfrm>
                <a:off x="2588821" y="3382108"/>
                <a:ext cx="339394" cy="220116"/>
              </a:xfrm>
              <a:prstGeom prst="line">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矩形 26"/>
              <p:cNvSpPr/>
              <p:nvPr/>
            </p:nvSpPr>
            <p:spPr>
              <a:xfrm>
                <a:off x="2624638" y="3655662"/>
                <a:ext cx="2478310" cy="45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20204" pitchFamily="34" charset="0"/>
                    <a:ea typeface="微软雅黑" panose="020B0503020204020204" pitchFamily="34" charset="-122"/>
                    <a:cs typeface="Arial" panose="020B0604020202020204" pitchFamily="34" charset="0"/>
                  </a:rPr>
                  <a:t>No interruption to network</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46" name="矩形 45"/>
            <p:cNvSpPr/>
            <p:nvPr/>
          </p:nvSpPr>
          <p:spPr>
            <a:xfrm>
              <a:off x="4094345" y="497310"/>
              <a:ext cx="4742690" cy="2619761"/>
            </a:xfrm>
            <a:prstGeom prst="rect">
              <a:avLst/>
            </a:prstGeom>
            <a:noFill/>
            <a:ln>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pic>
        <p:nvPicPr>
          <p:cNvPr id="53" name="Picture 4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7666" y="1667539"/>
            <a:ext cx="922565" cy="9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09583" y="1478341"/>
            <a:ext cx="922565" cy="9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 xmlns:a16="http://schemas.microsoft.com/office/drawing/2014/main" id="{510E50A8-C8A6-0D4C-97A9-0E4058184A39}"/>
              </a:ext>
            </a:extLst>
          </p:cNvPr>
          <p:cNvSpPr>
            <a:spLocks noGrp="1"/>
          </p:cNvSpPr>
          <p:nvPr>
            <p:ph type="title"/>
          </p:nvPr>
        </p:nvSpPr>
        <p:spPr/>
        <p:txBody>
          <a:bodyPr/>
          <a:lstStyle/>
          <a:p>
            <a:r>
              <a:rPr lang="en-US" altLang="zh-CN" dirty="0"/>
              <a:t>Non-Disruptive</a:t>
            </a:r>
            <a:endParaRPr lang="zh-CN" alt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17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844833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3"/>
          <p:cNvGrpSpPr/>
          <p:nvPr/>
        </p:nvGrpSpPr>
        <p:grpSpPr>
          <a:xfrm>
            <a:off x="2629717" y="5223611"/>
            <a:ext cx="2859463" cy="1013701"/>
            <a:chOff x="3944785" y="2414501"/>
            <a:chExt cx="2859463" cy="1013701"/>
          </a:xfrm>
        </p:grpSpPr>
        <p:sp>
          <p:nvSpPr>
            <p:cNvPr id="4" name="圆角矩形 3"/>
            <p:cNvSpPr/>
            <p:nvPr/>
          </p:nvSpPr>
          <p:spPr bwMode="auto">
            <a:xfrm>
              <a:off x="4099045" y="2520102"/>
              <a:ext cx="1039623" cy="450061"/>
            </a:xfrm>
            <a:prstGeom prst="roundRect">
              <a:avLst/>
            </a:prstGeom>
            <a:solidFill>
              <a:srgbClr val="7030A0"/>
            </a:solidFill>
            <a:ln/>
          </p:spPr>
          <p:style>
            <a:lnRef idx="0">
              <a:schemeClr val="accent1"/>
            </a:lnRef>
            <a:fillRef idx="3">
              <a:schemeClr val="accent1"/>
            </a:fillRef>
            <a:effectRef idx="3">
              <a:schemeClr val="accent1"/>
            </a:effectRef>
            <a:fontRef idx="minor">
              <a:schemeClr val="lt1"/>
            </a:fontRef>
          </p:style>
          <p:txBody>
            <a:bodyPr anchor="ctr"/>
            <a:lstStyle/>
            <a:p>
              <a:pPr algn="ctr"/>
              <a:r>
                <a:rPr lang="en-US" altLang="zh-CN" b="1" dirty="0" err="1">
                  <a:latin typeface="Arial" charset="0"/>
                  <a:ea typeface="Arial" charset="0"/>
                  <a:cs typeface="Arial" charset="0"/>
                </a:rPr>
                <a:t>vSCM</a:t>
              </a:r>
              <a:endParaRPr lang="zh-CN" altLang="en-US" b="1" dirty="0">
                <a:latin typeface="Arial" charset="0"/>
                <a:ea typeface="Arial" charset="0"/>
                <a:cs typeface="Arial" charset="0"/>
              </a:endParaRPr>
            </a:p>
          </p:txBody>
        </p:sp>
        <p:sp>
          <p:nvSpPr>
            <p:cNvPr id="5" name="圆角矩形 4"/>
            <p:cNvSpPr/>
            <p:nvPr/>
          </p:nvSpPr>
          <p:spPr bwMode="auto">
            <a:xfrm>
              <a:off x="5614868" y="2520103"/>
              <a:ext cx="1034152" cy="450061"/>
            </a:xfrm>
            <a:prstGeom prst="roundRect">
              <a:avLst/>
            </a:prstGeom>
            <a:solidFill>
              <a:srgbClr val="7030A0"/>
            </a:solidFill>
            <a:ln/>
          </p:spPr>
          <p:style>
            <a:lnRef idx="0">
              <a:schemeClr val="accent1"/>
            </a:lnRef>
            <a:fillRef idx="3">
              <a:schemeClr val="accent1"/>
            </a:fillRef>
            <a:effectRef idx="3">
              <a:schemeClr val="accent1"/>
            </a:effectRef>
            <a:fontRef idx="minor">
              <a:schemeClr val="lt1"/>
            </a:fontRef>
          </p:style>
          <p:txBody>
            <a:bodyPr anchor="ctr"/>
            <a:lstStyle/>
            <a:p>
              <a:pPr algn="ctr"/>
              <a:r>
                <a:rPr lang="en-US" altLang="zh-CN" b="1" dirty="0" err="1">
                  <a:latin typeface="Arial" charset="0"/>
                  <a:ea typeface="Arial" charset="0"/>
                  <a:cs typeface="Arial" charset="0"/>
                </a:rPr>
                <a:t>vSCM</a:t>
              </a:r>
              <a:endParaRPr lang="zh-CN" altLang="en-US" b="1" dirty="0">
                <a:latin typeface="Arial" charset="0"/>
                <a:ea typeface="Arial" charset="0"/>
                <a:cs typeface="Arial" charset="0"/>
              </a:endParaRPr>
            </a:p>
          </p:txBody>
        </p:sp>
        <p:sp>
          <p:nvSpPr>
            <p:cNvPr id="6" name="矩形 5"/>
            <p:cNvSpPr/>
            <p:nvPr/>
          </p:nvSpPr>
          <p:spPr>
            <a:xfrm>
              <a:off x="3944785" y="2414501"/>
              <a:ext cx="2859463"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sp>
          <p:nvSpPr>
            <p:cNvPr id="7" name="矩形 6"/>
            <p:cNvSpPr/>
            <p:nvPr/>
          </p:nvSpPr>
          <p:spPr>
            <a:xfrm>
              <a:off x="4527322" y="3058870"/>
              <a:ext cx="1685077" cy="369332"/>
            </a:xfrm>
            <a:prstGeom prst="rect">
              <a:avLst/>
            </a:prstGeom>
          </p:spPr>
          <p:txBody>
            <a:bodyPr wrap="none">
              <a:spAutoFit/>
            </a:bodyPr>
            <a:lstStyle/>
            <a:p>
              <a:r>
                <a:rPr lang="en-US" altLang="zh-CN" b="1" dirty="0">
                  <a:latin typeface="Arial" charset="0"/>
                  <a:ea typeface="Arial" charset="0"/>
                  <a:cs typeface="Arial" charset="0"/>
                </a:rPr>
                <a:t>Control</a:t>
              </a:r>
              <a:r>
                <a:rPr lang="zh-CN" altLang="en-US" b="1" dirty="0">
                  <a:latin typeface="Arial" charset="0"/>
                  <a:ea typeface="Arial" charset="0"/>
                  <a:cs typeface="Arial" charset="0"/>
                </a:rPr>
                <a:t> </a:t>
              </a:r>
              <a:r>
                <a:rPr lang="en-US" altLang="zh-CN" b="1" dirty="0">
                  <a:latin typeface="Arial" charset="0"/>
                  <a:ea typeface="Arial" charset="0"/>
                  <a:cs typeface="Arial" charset="0"/>
                </a:rPr>
                <a:t>Panel</a:t>
              </a:r>
              <a:endParaRPr lang="zh-CN" altLang="en-US" b="1" dirty="0">
                <a:latin typeface="Arial" charset="0"/>
                <a:ea typeface="Arial" charset="0"/>
                <a:cs typeface="Arial" charset="0"/>
              </a:endParaRPr>
            </a:p>
          </p:txBody>
        </p:sp>
      </p:grpSp>
      <p:grpSp>
        <p:nvGrpSpPr>
          <p:cNvPr id="8" name="组合 34"/>
          <p:cNvGrpSpPr/>
          <p:nvPr/>
        </p:nvGrpSpPr>
        <p:grpSpPr>
          <a:xfrm>
            <a:off x="2651872" y="3645821"/>
            <a:ext cx="2859463" cy="1025950"/>
            <a:chOff x="3966940" y="1106523"/>
            <a:chExt cx="2859463" cy="1025950"/>
          </a:xfrm>
        </p:grpSpPr>
        <p:sp>
          <p:nvSpPr>
            <p:cNvPr id="9" name="圆角矩形 8"/>
            <p:cNvSpPr/>
            <p:nvPr/>
          </p:nvSpPr>
          <p:spPr bwMode="auto">
            <a:xfrm>
              <a:off x="4099045" y="1196752"/>
              <a:ext cx="2561187" cy="45006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r>
                <a:rPr lang="en-US" altLang="zh-CN" b="1" dirty="0" err="1">
                  <a:latin typeface="Arial" charset="0"/>
                  <a:ea typeface="Arial" charset="0"/>
                  <a:cs typeface="Arial" charset="0"/>
                </a:rPr>
                <a:t>vSOM</a:t>
              </a:r>
              <a:endParaRPr lang="zh-CN" altLang="en-US" b="1" dirty="0">
                <a:latin typeface="Arial" charset="0"/>
                <a:ea typeface="Arial" charset="0"/>
                <a:cs typeface="Arial" charset="0"/>
              </a:endParaRPr>
            </a:p>
          </p:txBody>
        </p:sp>
        <p:sp>
          <p:nvSpPr>
            <p:cNvPr id="10" name="文本框 14"/>
            <p:cNvSpPr txBox="1">
              <a:spLocks noChangeArrowheads="1"/>
            </p:cNvSpPr>
            <p:nvPr/>
          </p:nvSpPr>
          <p:spPr bwMode="auto">
            <a:xfrm>
              <a:off x="4299060" y="1763141"/>
              <a:ext cx="24698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altLang="zh-CN" b="1" dirty="0">
                  <a:latin typeface="Arial" charset="0"/>
                  <a:ea typeface="Arial" charset="0"/>
                  <a:cs typeface="Arial" charset="0"/>
                </a:rPr>
                <a:t>Management</a:t>
              </a:r>
              <a:r>
                <a:rPr lang="zh-CN" altLang="en-US" b="1" dirty="0">
                  <a:latin typeface="Arial" charset="0"/>
                  <a:ea typeface="Arial" charset="0"/>
                  <a:cs typeface="Arial" charset="0"/>
                </a:rPr>
                <a:t> </a:t>
              </a:r>
              <a:r>
                <a:rPr lang="en-US" altLang="zh-CN" b="1" dirty="0">
                  <a:latin typeface="Arial" charset="0"/>
                  <a:ea typeface="Arial" charset="0"/>
                  <a:cs typeface="Arial" charset="0"/>
                </a:rPr>
                <a:t>Panel</a:t>
              </a:r>
              <a:endParaRPr lang="zh-CN" altLang="en-US" b="1" dirty="0">
                <a:latin typeface="Arial" charset="0"/>
                <a:ea typeface="Arial" charset="0"/>
                <a:cs typeface="Arial" charset="0"/>
              </a:endParaRPr>
            </a:p>
          </p:txBody>
        </p:sp>
        <p:sp>
          <p:nvSpPr>
            <p:cNvPr id="11" name="矩形 10"/>
            <p:cNvSpPr/>
            <p:nvPr/>
          </p:nvSpPr>
          <p:spPr>
            <a:xfrm>
              <a:off x="3966940" y="1106523"/>
              <a:ext cx="2859463"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grpSp>
      <p:sp>
        <p:nvSpPr>
          <p:cNvPr id="12" name="上下箭头 11"/>
          <p:cNvSpPr/>
          <p:nvPr/>
        </p:nvSpPr>
        <p:spPr>
          <a:xfrm>
            <a:off x="3862270" y="4650771"/>
            <a:ext cx="381484" cy="68613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cxnSp>
        <p:nvCxnSpPr>
          <p:cNvPr id="13" name="直接连接符 51"/>
          <p:cNvCxnSpPr>
            <a:stCxn id="4" idx="3"/>
            <a:endCxn id="5" idx="1"/>
          </p:cNvCxnSpPr>
          <p:nvPr/>
        </p:nvCxnSpPr>
        <p:spPr>
          <a:xfrm>
            <a:off x="3823599" y="5554243"/>
            <a:ext cx="476200" cy="1"/>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 name="文本框 14"/>
          <p:cNvSpPr txBox="1">
            <a:spLocks noChangeArrowheads="1"/>
          </p:cNvSpPr>
          <p:nvPr/>
        </p:nvSpPr>
        <p:spPr bwMode="auto">
          <a:xfrm>
            <a:off x="5821428" y="1890695"/>
            <a:ext cx="2913421" cy="338554"/>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r>
              <a:rPr lang="en-US" altLang="zh-CN" sz="1600" b="1" dirty="0" err="1">
                <a:latin typeface="Arial" charset="0"/>
                <a:ea typeface="Arial" charset="0"/>
                <a:cs typeface="Arial" charset="0"/>
              </a:rPr>
              <a:t>vCenter</a:t>
            </a:r>
            <a:r>
              <a:rPr lang="en-US" altLang="zh-CN" sz="1600" b="1" dirty="0">
                <a:latin typeface="Arial" charset="0"/>
                <a:ea typeface="Arial" charset="0"/>
                <a:cs typeface="Arial" charset="0"/>
              </a:rPr>
              <a:t> or </a:t>
            </a:r>
            <a:r>
              <a:rPr lang="en-US" altLang="zh-CN" sz="1600" b="1" dirty="0" err="1">
                <a:latin typeface="Arial" charset="0"/>
                <a:ea typeface="Arial" charset="0"/>
                <a:cs typeface="Arial" charset="0"/>
              </a:rPr>
              <a:t>Openstack</a:t>
            </a:r>
            <a:endParaRPr lang="zh-CN" altLang="en-US" sz="1600" b="1" dirty="0">
              <a:latin typeface="Arial" charset="0"/>
              <a:ea typeface="Arial" charset="0"/>
              <a:cs typeface="Arial" charset="0"/>
            </a:endParaRPr>
          </a:p>
        </p:txBody>
      </p:sp>
      <p:sp>
        <p:nvSpPr>
          <p:cNvPr id="18" name="文本框 17"/>
          <p:cNvSpPr txBox="1"/>
          <p:nvPr/>
        </p:nvSpPr>
        <p:spPr>
          <a:xfrm>
            <a:off x="4265235" y="4791278"/>
            <a:ext cx="825867" cy="369332"/>
          </a:xfrm>
          <a:prstGeom prst="rect">
            <a:avLst/>
          </a:prstGeom>
          <a:noFill/>
        </p:spPr>
        <p:txBody>
          <a:bodyPr wrap="none" rtlCol="0">
            <a:spAutoFit/>
          </a:bodyPr>
          <a:lstStyle/>
          <a:p>
            <a:r>
              <a:rPr lang="en-US" altLang="zh-CN" dirty="0">
                <a:latin typeface="Arial" charset="0"/>
                <a:ea typeface="Arial" charset="0"/>
                <a:cs typeface="Arial" charset="0"/>
              </a:rPr>
              <a:t>Fabric</a:t>
            </a:r>
          </a:p>
        </p:txBody>
      </p:sp>
      <p:sp>
        <p:nvSpPr>
          <p:cNvPr id="19" name="下箭头标注 18"/>
          <p:cNvSpPr/>
          <p:nvPr/>
        </p:nvSpPr>
        <p:spPr>
          <a:xfrm>
            <a:off x="2653792" y="1527666"/>
            <a:ext cx="2853765" cy="1972236"/>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a:buChar char="•"/>
            </a:pPr>
            <a:r>
              <a:rPr kumimoji="1" lang="en-US" altLang="zh-CN" dirty="0">
                <a:latin typeface="Arial" charset="0"/>
                <a:ea typeface="Arial" charset="0"/>
                <a:cs typeface="Arial" charset="0"/>
              </a:rPr>
              <a:t>Add</a:t>
            </a:r>
            <a:r>
              <a:rPr kumimoji="1" lang="zh-CN" altLang="en-US" dirty="0">
                <a:latin typeface="Arial" charset="0"/>
                <a:ea typeface="Arial" charset="0"/>
                <a:cs typeface="Arial" charset="0"/>
              </a:rPr>
              <a:t> </a:t>
            </a:r>
            <a:r>
              <a:rPr kumimoji="1" lang="en-US" altLang="zh-CN" dirty="0">
                <a:latin typeface="Arial" charset="0"/>
                <a:ea typeface="Arial" charset="0"/>
                <a:cs typeface="Arial" charset="0"/>
              </a:rPr>
              <a:t>VM/Network</a:t>
            </a:r>
          </a:p>
          <a:p>
            <a:pPr marL="285750" indent="-285750">
              <a:buFont typeface="Arial"/>
              <a:buChar char="•"/>
            </a:pPr>
            <a:r>
              <a:rPr kumimoji="1" lang="en-US" altLang="zh-CN" dirty="0">
                <a:latin typeface="Arial" charset="0"/>
                <a:ea typeface="Arial" charset="0"/>
                <a:cs typeface="Arial" charset="0"/>
              </a:rPr>
              <a:t>Change VM name</a:t>
            </a:r>
          </a:p>
          <a:p>
            <a:pPr marL="285750" indent="-285750">
              <a:buFont typeface="Arial"/>
              <a:buChar char="•"/>
            </a:pPr>
            <a:r>
              <a:rPr kumimoji="1" lang="en-US" altLang="zh-CN" dirty="0">
                <a:latin typeface="Arial" charset="0"/>
                <a:ea typeface="Arial" charset="0"/>
                <a:cs typeface="Arial" charset="0"/>
              </a:rPr>
              <a:t>VM migration</a:t>
            </a:r>
          </a:p>
          <a:p>
            <a:pPr marL="285750" indent="-285750">
              <a:buFont typeface="Arial"/>
              <a:buChar char="•"/>
            </a:pPr>
            <a:r>
              <a:rPr kumimoji="1" lang="mr-IN" altLang="zh-CN" dirty="0">
                <a:latin typeface="Arial" charset="0"/>
                <a:ea typeface="Arial" charset="0"/>
                <a:cs typeface="Arial" charset="0"/>
              </a:rPr>
              <a:t>…</a:t>
            </a:r>
            <a:r>
              <a:rPr kumimoji="1" lang="en-US" altLang="zh-CN" dirty="0">
                <a:latin typeface="Arial" charset="0"/>
                <a:ea typeface="Arial" charset="0"/>
                <a:cs typeface="Arial" charset="0"/>
              </a:rPr>
              <a:t> </a:t>
            </a:r>
          </a:p>
        </p:txBody>
      </p:sp>
      <p:sp>
        <p:nvSpPr>
          <p:cNvPr id="20" name="文本框 19"/>
          <p:cNvSpPr txBox="1">
            <a:spLocks noChangeArrowheads="1"/>
          </p:cNvSpPr>
          <p:nvPr/>
        </p:nvSpPr>
        <p:spPr bwMode="auto">
          <a:xfrm>
            <a:off x="5824416" y="3985448"/>
            <a:ext cx="2913421" cy="58477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r>
              <a:rPr lang="en-US" altLang="zh-CN" sz="1600" b="1" dirty="0">
                <a:latin typeface="Arial" charset="0"/>
                <a:ea typeface="Arial" charset="0"/>
                <a:cs typeface="Arial" charset="0"/>
              </a:rPr>
              <a:t>Identify </a:t>
            </a:r>
            <a:r>
              <a:rPr lang="en-US" altLang="zh-CN" sz="1600" b="1" dirty="0" smtClean="0">
                <a:latin typeface="Arial" charset="0"/>
                <a:ea typeface="Arial" charset="0"/>
                <a:cs typeface="Arial" charset="0"/>
              </a:rPr>
              <a:t>Change </a:t>
            </a:r>
            <a:r>
              <a:rPr lang="en-US" altLang="zh-CN" sz="1600" b="1" dirty="0">
                <a:latin typeface="Arial" charset="0"/>
                <a:ea typeface="Arial" charset="0"/>
                <a:cs typeface="Arial" charset="0"/>
              </a:rPr>
              <a:t>in </a:t>
            </a:r>
            <a:r>
              <a:rPr lang="en-US" altLang="zh-CN" sz="1600" b="1" dirty="0" smtClean="0">
                <a:latin typeface="Arial" charset="0"/>
                <a:ea typeface="Arial" charset="0"/>
                <a:cs typeface="Arial" charset="0"/>
              </a:rPr>
              <a:t>Cloud </a:t>
            </a:r>
            <a:r>
              <a:rPr lang="en-US" altLang="zh-CN" sz="1600" b="1" dirty="0">
                <a:latin typeface="Arial" charset="0"/>
                <a:ea typeface="Arial" charset="0"/>
                <a:cs typeface="Arial" charset="0"/>
              </a:rPr>
              <a:t>A</a:t>
            </a:r>
            <a:r>
              <a:rPr lang="en-US" altLang="zh-CN" sz="1600" b="1" dirty="0" smtClean="0">
                <a:latin typeface="Arial" charset="0"/>
                <a:ea typeface="Arial" charset="0"/>
                <a:cs typeface="Arial" charset="0"/>
              </a:rPr>
              <a:t>ssets</a:t>
            </a:r>
            <a:endParaRPr lang="zh-CN" altLang="en-US" sz="1600" b="1" dirty="0">
              <a:latin typeface="Arial" charset="0"/>
              <a:ea typeface="Arial" charset="0"/>
              <a:cs typeface="Arial" charset="0"/>
            </a:endParaRPr>
          </a:p>
        </p:txBody>
      </p:sp>
      <p:sp>
        <p:nvSpPr>
          <p:cNvPr id="21" name="文本框 20"/>
          <p:cNvSpPr txBox="1">
            <a:spLocks noChangeArrowheads="1"/>
          </p:cNvSpPr>
          <p:nvPr/>
        </p:nvSpPr>
        <p:spPr bwMode="auto">
          <a:xfrm>
            <a:off x="5824416" y="5509448"/>
            <a:ext cx="2913421" cy="338554"/>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r>
              <a:rPr lang="en-US" altLang="zh-CN" sz="1600" b="1" dirty="0">
                <a:latin typeface="Arial" charset="0"/>
                <a:ea typeface="Arial" charset="0"/>
                <a:cs typeface="Arial" charset="0"/>
              </a:rPr>
              <a:t>Policy and Session Change</a:t>
            </a:r>
            <a:endParaRPr lang="zh-CN" altLang="en-US" sz="1600" b="1" dirty="0">
              <a:latin typeface="Arial" charset="0"/>
              <a:ea typeface="Arial" charset="0"/>
              <a:cs typeface="Arial" charset="0"/>
            </a:endParaRPr>
          </a:p>
        </p:txBody>
      </p:sp>
      <p:sp>
        <p:nvSpPr>
          <p:cNvPr id="23" name="上下箭头 22"/>
          <p:cNvSpPr/>
          <p:nvPr/>
        </p:nvSpPr>
        <p:spPr>
          <a:xfrm>
            <a:off x="8929086" y="2155196"/>
            <a:ext cx="493059" cy="3481294"/>
          </a:xfrm>
          <a:prstGeom prst="upDownArrow">
            <a:avLst/>
          </a:prstGeom>
          <a:solidFill>
            <a:srgbClr val="00307D"/>
          </a:solidFill>
          <a:ln>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charset="0"/>
              <a:ea typeface="Arial" charset="0"/>
              <a:cs typeface="Arial" charset="0"/>
            </a:endParaRPr>
          </a:p>
        </p:txBody>
      </p:sp>
      <p:sp>
        <p:nvSpPr>
          <p:cNvPr id="17" name="Title 16">
            <a:extLst>
              <a:ext uri="{FF2B5EF4-FFF2-40B4-BE49-F238E27FC236}">
                <a16:creationId xmlns="" xmlns:a16="http://schemas.microsoft.com/office/drawing/2014/main" id="{F9139DE6-E3A1-B34F-BB0E-6231EB02E2C0}"/>
              </a:ext>
            </a:extLst>
          </p:cNvPr>
          <p:cNvSpPr>
            <a:spLocks noGrp="1"/>
          </p:cNvSpPr>
          <p:nvPr>
            <p:ph type="title"/>
          </p:nvPr>
        </p:nvSpPr>
        <p:spPr/>
        <p:txBody>
          <a:bodyPr>
            <a:normAutofit/>
          </a:bodyPr>
          <a:lstStyle/>
          <a:p>
            <a:r>
              <a:rPr lang="en-US" altLang="zh-CN" dirty="0"/>
              <a:t>Change Recognition in Cloud Assets</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18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43164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dirty="0">
                <a:latin typeface="Arial" charset="0"/>
                <a:cs typeface="Arial" charset="0"/>
              </a:rPr>
              <a:t>Separation of Data and Management Network </a:t>
            </a:r>
            <a:endParaRPr lang="zh-CN" altLang="en-US" dirty="0">
              <a:latin typeface="Arial" charset="0"/>
              <a:cs typeface="Arial" charset="0"/>
            </a:endParaRPr>
          </a:p>
        </p:txBody>
      </p:sp>
      <p:grpSp>
        <p:nvGrpSpPr>
          <p:cNvPr id="88" name="组合 87"/>
          <p:cNvGrpSpPr/>
          <p:nvPr/>
        </p:nvGrpSpPr>
        <p:grpSpPr>
          <a:xfrm>
            <a:off x="3238976" y="1515716"/>
            <a:ext cx="5359334" cy="2955186"/>
            <a:chOff x="1993124" y="2001955"/>
            <a:chExt cx="5871441" cy="3237567"/>
          </a:xfrm>
        </p:grpSpPr>
        <p:sp>
          <p:nvSpPr>
            <p:cNvPr id="11" name="Teardrop 21"/>
            <p:cNvSpPr/>
            <p:nvPr/>
          </p:nvSpPr>
          <p:spPr>
            <a:xfrm>
              <a:off x="1993124" y="2001955"/>
              <a:ext cx="5871441" cy="3237567"/>
            </a:xfrm>
            <a:custGeom>
              <a:avLst/>
              <a:gdLst/>
              <a:ahLst/>
              <a:cxnLst/>
              <a:rect l="l" t="t"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flip="none" rotWithShape="1">
              <a:gsLst>
                <a:gs pos="17000">
                  <a:srgbClr val="EED9D9">
                    <a:alpha val="76000"/>
                  </a:srgbClr>
                </a:gs>
                <a:gs pos="100000">
                  <a:srgbClr val="E4E5FF">
                    <a:alpha val="76000"/>
                  </a:srgbClr>
                </a:gs>
                <a:gs pos="58000">
                  <a:srgbClr val="D9E3D9">
                    <a:alpha val="76000"/>
                  </a:srgbClr>
                </a:gs>
              </a:gsLst>
              <a:lin ang="70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latin typeface="Arial" charset="0"/>
                <a:ea typeface="Arial" charset="0"/>
                <a:cs typeface="Arial" charset="0"/>
              </a:endParaRPr>
            </a:p>
          </p:txBody>
        </p:sp>
        <p:sp>
          <p:nvSpPr>
            <p:cNvPr id="12" name="Cube 70"/>
            <p:cNvSpPr/>
            <p:nvPr/>
          </p:nvSpPr>
          <p:spPr bwMode="auto">
            <a:xfrm>
              <a:off x="2651617" y="4302019"/>
              <a:ext cx="607316"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13" name="Cube 71"/>
            <p:cNvSpPr/>
            <p:nvPr/>
          </p:nvSpPr>
          <p:spPr bwMode="auto">
            <a:xfrm>
              <a:off x="3156601" y="4302019"/>
              <a:ext cx="605089"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14" name="Cube 72"/>
            <p:cNvSpPr/>
            <p:nvPr/>
          </p:nvSpPr>
          <p:spPr bwMode="auto">
            <a:xfrm>
              <a:off x="2651617" y="3910139"/>
              <a:ext cx="607316" cy="470255"/>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grpSp>
          <p:nvGrpSpPr>
            <p:cNvPr id="15" name="Group 41"/>
            <p:cNvGrpSpPr>
              <a:grpSpLocks/>
            </p:cNvGrpSpPr>
            <p:nvPr/>
          </p:nvGrpSpPr>
          <p:grpSpPr bwMode="auto">
            <a:xfrm>
              <a:off x="2449179" y="4221339"/>
              <a:ext cx="504983" cy="707687"/>
              <a:chOff x="5441463" y="2000739"/>
              <a:chExt cx="760676" cy="1505169"/>
            </a:xfrm>
          </p:grpSpPr>
          <p:sp>
            <p:nvSpPr>
              <p:cNvPr id="16" name="Rounded Rectangle 75"/>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charset="0"/>
                  <a:ea typeface="Arial" charset="0"/>
                  <a:cs typeface="Arial" charset="0"/>
                </a:endParaRPr>
              </a:p>
            </p:txBody>
          </p:sp>
          <p:sp>
            <p:nvSpPr>
              <p:cNvPr id="17" name="Rounded Rectangle 76"/>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18" name="Rounded Rectangle 77"/>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19" name="Straight Connector 78"/>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20" name="Rounded Rectangle 79"/>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21" name="Straight Connector 80"/>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22" name="Cube 82"/>
            <p:cNvSpPr/>
            <p:nvPr/>
          </p:nvSpPr>
          <p:spPr bwMode="auto">
            <a:xfrm>
              <a:off x="4566996" y="4302019"/>
              <a:ext cx="607315"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23" name="Cube 83"/>
            <p:cNvSpPr/>
            <p:nvPr/>
          </p:nvSpPr>
          <p:spPr bwMode="auto">
            <a:xfrm>
              <a:off x="5071978" y="4302019"/>
              <a:ext cx="605089"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24" name="Cube 84"/>
            <p:cNvSpPr/>
            <p:nvPr/>
          </p:nvSpPr>
          <p:spPr bwMode="auto">
            <a:xfrm>
              <a:off x="4566996" y="3910139"/>
              <a:ext cx="607315" cy="470255"/>
            </a:xfrm>
            <a:prstGeom prst="cub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grpSp>
          <p:nvGrpSpPr>
            <p:cNvPr id="25" name="Group 41"/>
            <p:cNvGrpSpPr>
              <a:grpSpLocks/>
            </p:cNvGrpSpPr>
            <p:nvPr/>
          </p:nvGrpSpPr>
          <p:grpSpPr bwMode="auto">
            <a:xfrm>
              <a:off x="4364558" y="4221339"/>
              <a:ext cx="504985" cy="707687"/>
              <a:chOff x="5441463" y="2000739"/>
              <a:chExt cx="760676" cy="1505169"/>
            </a:xfrm>
          </p:grpSpPr>
          <p:sp>
            <p:nvSpPr>
              <p:cNvPr id="26" name="Rounded Rectangle 87"/>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charset="0"/>
                  <a:ea typeface="Arial" charset="0"/>
                  <a:cs typeface="Arial" charset="0"/>
                </a:endParaRPr>
              </a:p>
            </p:txBody>
          </p:sp>
          <p:sp>
            <p:nvSpPr>
              <p:cNvPr id="27" name="Rounded Rectangle 88"/>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28" name="Rounded Rectangle 89"/>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29" name="Straight Connector 90"/>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30" name="Rounded Rectangle 91"/>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31" name="Straight Connector 92"/>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32" name="Cube 93"/>
            <p:cNvSpPr/>
            <p:nvPr/>
          </p:nvSpPr>
          <p:spPr bwMode="auto">
            <a:xfrm>
              <a:off x="6282158" y="4302019"/>
              <a:ext cx="607316"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33" name="Cube 94"/>
            <p:cNvSpPr/>
            <p:nvPr/>
          </p:nvSpPr>
          <p:spPr bwMode="auto">
            <a:xfrm>
              <a:off x="6787142" y="4302019"/>
              <a:ext cx="605089"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34" name="Cube 95"/>
            <p:cNvSpPr/>
            <p:nvPr/>
          </p:nvSpPr>
          <p:spPr bwMode="auto">
            <a:xfrm>
              <a:off x="6282158" y="3910139"/>
              <a:ext cx="607316" cy="470255"/>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grpSp>
          <p:nvGrpSpPr>
            <p:cNvPr id="35" name="Group 41"/>
            <p:cNvGrpSpPr>
              <a:grpSpLocks/>
            </p:cNvGrpSpPr>
            <p:nvPr/>
          </p:nvGrpSpPr>
          <p:grpSpPr bwMode="auto">
            <a:xfrm>
              <a:off x="6079721" y="4221339"/>
              <a:ext cx="504983" cy="707687"/>
              <a:chOff x="5441463" y="2000739"/>
              <a:chExt cx="760676" cy="1505169"/>
            </a:xfrm>
          </p:grpSpPr>
          <p:sp>
            <p:nvSpPr>
              <p:cNvPr id="36" name="Rounded Rectangle 98"/>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charset="0"/>
                  <a:ea typeface="Arial" charset="0"/>
                  <a:cs typeface="Arial" charset="0"/>
                </a:endParaRPr>
              </a:p>
            </p:txBody>
          </p:sp>
          <p:sp>
            <p:nvSpPr>
              <p:cNvPr id="37" name="Rounded Rectangle 99"/>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38" name="Rounded Rectangle 100"/>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39" name="Straight Connector 101"/>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40" name="Rounded Rectangle 102"/>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41" name="Straight Connector 105"/>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42" name="文本框 41"/>
            <p:cNvSpPr txBox="1"/>
            <p:nvPr/>
          </p:nvSpPr>
          <p:spPr>
            <a:xfrm>
              <a:off x="3065996" y="4417147"/>
              <a:ext cx="548279" cy="303467"/>
            </a:xfrm>
            <a:prstGeom prst="rect">
              <a:avLst/>
            </a:prstGeom>
            <a:noFill/>
          </p:spPr>
          <p:txBody>
            <a:bodyPr wrap="none" rtlCol="0">
              <a:spAutoFit/>
            </a:bodyPr>
            <a:lstStyle/>
            <a:p>
              <a:r>
                <a:rPr lang="en-US" altLang="zh-CN" sz="1200" i="1" dirty="0" err="1">
                  <a:latin typeface="Arial" charset="0"/>
                  <a:ea typeface="Arial" charset="0"/>
                  <a:cs typeface="Arial" charset="0"/>
                </a:rPr>
                <a:t>VMa</a:t>
              </a:r>
              <a:endParaRPr lang="zh-CN" altLang="en-US" sz="1467" i="1" dirty="0">
                <a:latin typeface="Arial" charset="0"/>
                <a:ea typeface="Arial" charset="0"/>
                <a:cs typeface="Arial" charset="0"/>
              </a:endParaRPr>
            </a:p>
          </p:txBody>
        </p:sp>
        <p:sp>
          <p:nvSpPr>
            <p:cNvPr id="43" name="文本框 42"/>
            <p:cNvSpPr txBox="1"/>
            <p:nvPr/>
          </p:nvSpPr>
          <p:spPr>
            <a:xfrm>
              <a:off x="6768783" y="4454185"/>
              <a:ext cx="539498" cy="303467"/>
            </a:xfrm>
            <a:prstGeom prst="rect">
              <a:avLst/>
            </a:prstGeom>
            <a:noFill/>
          </p:spPr>
          <p:txBody>
            <a:bodyPr wrap="none" rtlCol="0">
              <a:spAutoFit/>
            </a:bodyPr>
            <a:lstStyle/>
            <a:p>
              <a:r>
                <a:rPr lang="en-US" altLang="zh-CN" sz="1200" i="1" dirty="0" err="1">
                  <a:latin typeface="Arial" charset="0"/>
                  <a:ea typeface="Arial" charset="0"/>
                  <a:cs typeface="Arial" charset="0"/>
                </a:rPr>
                <a:t>VMc</a:t>
              </a:r>
              <a:endParaRPr lang="zh-CN" altLang="en-US" sz="1467" i="1" dirty="0">
                <a:latin typeface="Arial" charset="0"/>
                <a:ea typeface="Arial" charset="0"/>
                <a:cs typeface="Arial" charset="0"/>
              </a:endParaRPr>
            </a:p>
          </p:txBody>
        </p:sp>
        <p:sp>
          <p:nvSpPr>
            <p:cNvPr id="44" name="文本框 43"/>
            <p:cNvSpPr txBox="1"/>
            <p:nvPr/>
          </p:nvSpPr>
          <p:spPr>
            <a:xfrm>
              <a:off x="5031882" y="4444941"/>
              <a:ext cx="548279" cy="303467"/>
            </a:xfrm>
            <a:prstGeom prst="rect">
              <a:avLst/>
            </a:prstGeom>
            <a:noFill/>
          </p:spPr>
          <p:txBody>
            <a:bodyPr wrap="none" rtlCol="0">
              <a:spAutoFit/>
            </a:bodyPr>
            <a:lstStyle/>
            <a:p>
              <a:r>
                <a:rPr lang="en-US" altLang="zh-CN" sz="1200" i="1" dirty="0" err="1">
                  <a:latin typeface="Arial" charset="0"/>
                  <a:ea typeface="Arial" charset="0"/>
                  <a:cs typeface="Arial" charset="0"/>
                </a:rPr>
                <a:t>VMb</a:t>
              </a:r>
              <a:endParaRPr lang="zh-CN" altLang="en-US" sz="1467" i="1" dirty="0">
                <a:latin typeface="Arial" charset="0"/>
                <a:ea typeface="Arial" charset="0"/>
                <a:cs typeface="Arial" charset="0"/>
              </a:endParaRPr>
            </a:p>
          </p:txBody>
        </p:sp>
        <p:sp>
          <p:nvSpPr>
            <p:cNvPr id="45" name="Cube 111"/>
            <p:cNvSpPr/>
            <p:nvPr/>
          </p:nvSpPr>
          <p:spPr bwMode="auto">
            <a:xfrm>
              <a:off x="4575881" y="2837333"/>
              <a:ext cx="607315" cy="470255"/>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grpSp>
          <p:nvGrpSpPr>
            <p:cNvPr id="46" name="Group 41"/>
            <p:cNvGrpSpPr>
              <a:grpSpLocks/>
            </p:cNvGrpSpPr>
            <p:nvPr/>
          </p:nvGrpSpPr>
          <p:grpSpPr bwMode="auto">
            <a:xfrm>
              <a:off x="4373448" y="2758957"/>
              <a:ext cx="504987" cy="707687"/>
              <a:chOff x="5441461" y="2000741"/>
              <a:chExt cx="760677" cy="1505170"/>
            </a:xfrm>
          </p:grpSpPr>
          <p:sp>
            <p:nvSpPr>
              <p:cNvPr id="47" name="Rounded Rectangle 116"/>
              <p:cNvSpPr/>
              <p:nvPr/>
            </p:nvSpPr>
            <p:spPr>
              <a:xfrm>
                <a:off x="5441461" y="2000741"/>
                <a:ext cx="760677" cy="1505170"/>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charset="0"/>
                  <a:ea typeface="Arial" charset="0"/>
                  <a:cs typeface="Arial" charset="0"/>
                </a:endParaRPr>
              </a:p>
            </p:txBody>
          </p:sp>
          <p:sp>
            <p:nvSpPr>
              <p:cNvPr id="48" name="Rounded Rectangle 117"/>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49" name="Rounded Rectangle 118"/>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50" name="Straight Connector 119"/>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51" name="Rounded Rectangle 120"/>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cxnSp>
            <p:nvCxnSpPr>
              <p:cNvPr id="52" name="Straight Connector 121"/>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nvGrpSpPr>
            <p:cNvPr id="62" name="组合 61"/>
            <p:cNvGrpSpPr/>
            <p:nvPr/>
          </p:nvGrpSpPr>
          <p:grpSpPr>
            <a:xfrm>
              <a:off x="3093526" y="2438740"/>
              <a:ext cx="4330051" cy="1934940"/>
              <a:chOff x="2662811" y="1736707"/>
              <a:chExt cx="3247538" cy="1451205"/>
            </a:xfrm>
          </p:grpSpPr>
          <p:grpSp>
            <p:nvGrpSpPr>
              <p:cNvPr id="64" name="组合 63"/>
              <p:cNvGrpSpPr/>
              <p:nvPr/>
            </p:nvGrpSpPr>
            <p:grpSpPr>
              <a:xfrm>
                <a:off x="2896473" y="2331982"/>
                <a:ext cx="2740200" cy="589848"/>
                <a:chOff x="2123729" y="3121143"/>
                <a:chExt cx="2374832" cy="511200"/>
              </a:xfrm>
            </p:grpSpPr>
            <p:cxnSp>
              <p:nvCxnSpPr>
                <p:cNvPr id="85" name="肘形连接符 84"/>
                <p:cNvCxnSpPr/>
                <p:nvPr/>
              </p:nvCxnSpPr>
              <p:spPr>
                <a:xfrm rot="5400000" flipH="1" flipV="1">
                  <a:off x="2444259" y="2800613"/>
                  <a:ext cx="510939" cy="1152000"/>
                </a:xfrm>
                <a:prstGeom prst="bentConnector3">
                  <a:avLst>
                    <a:gd name="adj1" fmla="val 50000"/>
                  </a:avLst>
                </a:prstGeom>
                <a:ln w="63500"/>
              </p:spPr>
              <p:style>
                <a:lnRef idx="1">
                  <a:schemeClr val="accent1"/>
                </a:lnRef>
                <a:fillRef idx="0">
                  <a:schemeClr val="accent1"/>
                </a:fillRef>
                <a:effectRef idx="0">
                  <a:schemeClr val="accent1"/>
                </a:effectRef>
                <a:fontRef idx="minor">
                  <a:schemeClr val="tx1"/>
                </a:fontRef>
              </p:style>
            </p:cxnSp>
            <p:cxnSp>
              <p:nvCxnSpPr>
                <p:cNvPr id="86" name="肘形连接符 85"/>
                <p:cNvCxnSpPr/>
                <p:nvPr/>
              </p:nvCxnSpPr>
              <p:spPr>
                <a:xfrm rot="16200000" flipV="1">
                  <a:off x="3757091" y="2890613"/>
                  <a:ext cx="510939" cy="972000"/>
                </a:xfrm>
                <a:prstGeom prst="bentConnector3">
                  <a:avLst>
                    <a:gd name="adj1" fmla="val 50000"/>
                  </a:avLst>
                </a:prstGeom>
                <a:ln w="63500"/>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3401144" y="3121143"/>
                  <a:ext cx="1" cy="51120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2662811" y="1736707"/>
                <a:ext cx="3247538" cy="1451205"/>
                <a:chOff x="859016" y="1852022"/>
                <a:chExt cx="3247538" cy="1451205"/>
              </a:xfrm>
            </p:grpSpPr>
            <p:sp>
              <p:nvSpPr>
                <p:cNvPr id="72" name="Cube 112"/>
                <p:cNvSpPr/>
                <p:nvPr/>
              </p:nvSpPr>
              <p:spPr bwMode="auto">
                <a:xfrm>
                  <a:off x="2373028" y="2135612"/>
                  <a:ext cx="453817" cy="352691"/>
                </a:xfrm>
                <a:prstGeom prst="cube">
                  <a:avLst/>
                </a:prstGeom>
                <a:solidFill>
                  <a:srgbClr val="AD8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grpSp>
              <p:nvGrpSpPr>
                <p:cNvPr id="73" name="组合 72"/>
                <p:cNvGrpSpPr/>
                <p:nvPr/>
              </p:nvGrpSpPr>
              <p:grpSpPr>
                <a:xfrm>
                  <a:off x="859016" y="1852022"/>
                  <a:ext cx="3247538" cy="1451205"/>
                  <a:chOff x="2639302" y="1741742"/>
                  <a:chExt cx="3247538" cy="1451205"/>
                </a:xfrm>
              </p:grpSpPr>
              <p:sp>
                <p:nvSpPr>
                  <p:cNvPr id="74" name="Cube 73"/>
                  <p:cNvSpPr/>
                  <p:nvPr/>
                </p:nvSpPr>
                <p:spPr bwMode="auto">
                  <a:xfrm>
                    <a:off x="2710117" y="2840256"/>
                    <a:ext cx="453817" cy="352691"/>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75" name="Cube 85"/>
                  <p:cNvSpPr/>
                  <p:nvPr/>
                </p:nvSpPr>
                <p:spPr bwMode="auto">
                  <a:xfrm>
                    <a:off x="4146650" y="2840256"/>
                    <a:ext cx="453817" cy="352691"/>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76" name="Cube 96"/>
                  <p:cNvSpPr/>
                  <p:nvPr/>
                </p:nvSpPr>
                <p:spPr bwMode="auto">
                  <a:xfrm>
                    <a:off x="5433023" y="2840256"/>
                    <a:ext cx="453817" cy="352691"/>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77" name="文本框 76"/>
                  <p:cNvSpPr txBox="1"/>
                  <p:nvPr/>
                </p:nvSpPr>
                <p:spPr>
                  <a:xfrm>
                    <a:off x="2639302" y="2901066"/>
                    <a:ext cx="525799" cy="244408"/>
                  </a:xfrm>
                  <a:prstGeom prst="rect">
                    <a:avLst/>
                  </a:prstGeom>
                  <a:noFill/>
                </p:spPr>
                <p:txBody>
                  <a:bodyPr wrap="none" rtlCol="0">
                    <a:spAutoFit/>
                  </a:bodyPr>
                  <a:lstStyle/>
                  <a:p>
                    <a:r>
                      <a:rPr lang="en-US" altLang="zh-CN" sz="1333" dirty="0" err="1">
                        <a:latin typeface="Arial" charset="0"/>
                        <a:ea typeface="Arial" charset="0"/>
                        <a:cs typeface="Arial" charset="0"/>
                      </a:rPr>
                      <a:t>vSSM</a:t>
                    </a:r>
                    <a:endParaRPr lang="zh-CN" altLang="en-US" sz="1333" dirty="0">
                      <a:latin typeface="Arial" charset="0"/>
                      <a:ea typeface="Arial" charset="0"/>
                      <a:cs typeface="Arial" charset="0"/>
                    </a:endParaRPr>
                  </a:p>
                </p:txBody>
              </p:sp>
              <p:sp>
                <p:nvSpPr>
                  <p:cNvPr id="78" name="文本框 77"/>
                  <p:cNvSpPr txBox="1"/>
                  <p:nvPr/>
                </p:nvSpPr>
                <p:spPr>
                  <a:xfrm>
                    <a:off x="4093069" y="2881183"/>
                    <a:ext cx="525799" cy="244408"/>
                  </a:xfrm>
                  <a:prstGeom prst="rect">
                    <a:avLst/>
                  </a:prstGeom>
                  <a:noFill/>
                </p:spPr>
                <p:txBody>
                  <a:bodyPr wrap="none" rtlCol="0">
                    <a:spAutoFit/>
                  </a:bodyPr>
                  <a:lstStyle/>
                  <a:p>
                    <a:r>
                      <a:rPr lang="en-US" altLang="zh-CN" sz="1333" dirty="0" err="1">
                        <a:latin typeface="Arial" charset="0"/>
                        <a:ea typeface="Arial" charset="0"/>
                        <a:cs typeface="Arial" charset="0"/>
                      </a:rPr>
                      <a:t>vSSM</a:t>
                    </a:r>
                    <a:endParaRPr lang="zh-CN" altLang="en-US" sz="1333" dirty="0">
                      <a:latin typeface="Arial" charset="0"/>
                      <a:ea typeface="Arial" charset="0"/>
                      <a:cs typeface="Arial" charset="0"/>
                    </a:endParaRPr>
                  </a:p>
                </p:txBody>
              </p:sp>
              <p:sp>
                <p:nvSpPr>
                  <p:cNvPr id="79" name="文本框 78"/>
                  <p:cNvSpPr txBox="1"/>
                  <p:nvPr/>
                </p:nvSpPr>
                <p:spPr>
                  <a:xfrm>
                    <a:off x="5342061" y="2905670"/>
                    <a:ext cx="525799" cy="244408"/>
                  </a:xfrm>
                  <a:prstGeom prst="rect">
                    <a:avLst/>
                  </a:prstGeom>
                  <a:noFill/>
                </p:spPr>
                <p:txBody>
                  <a:bodyPr wrap="none" rtlCol="0">
                    <a:spAutoFit/>
                  </a:bodyPr>
                  <a:lstStyle/>
                  <a:p>
                    <a:r>
                      <a:rPr lang="en-US" altLang="zh-CN" sz="1333" dirty="0" err="1">
                        <a:latin typeface="Arial" charset="0"/>
                        <a:ea typeface="Arial" charset="0"/>
                        <a:cs typeface="Arial" charset="0"/>
                      </a:rPr>
                      <a:t>vSSM</a:t>
                    </a:r>
                    <a:endParaRPr lang="zh-CN" altLang="en-US" sz="1333" dirty="0">
                      <a:latin typeface="Arial" charset="0"/>
                      <a:ea typeface="Arial" charset="0"/>
                      <a:cs typeface="Arial" charset="0"/>
                    </a:endParaRPr>
                  </a:p>
                </p:txBody>
              </p:sp>
              <p:sp>
                <p:nvSpPr>
                  <p:cNvPr id="80" name="Cube 113"/>
                  <p:cNvSpPr/>
                  <p:nvPr/>
                </p:nvSpPr>
                <p:spPr bwMode="auto">
                  <a:xfrm>
                    <a:off x="3774578" y="1741742"/>
                    <a:ext cx="455486" cy="352691"/>
                  </a:xfrm>
                  <a:prstGeom prst="cube">
                    <a:avLst/>
                  </a:prstGeom>
                  <a:solidFill>
                    <a:srgbClr val="7285AD"/>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Arial" charset="0"/>
                      <a:cs typeface="Arial" charset="0"/>
                    </a:endParaRPr>
                  </a:p>
                </p:txBody>
              </p:sp>
              <p:sp>
                <p:nvSpPr>
                  <p:cNvPr id="81" name="文本框 80"/>
                  <p:cNvSpPr txBox="1"/>
                  <p:nvPr/>
                </p:nvSpPr>
                <p:spPr>
                  <a:xfrm>
                    <a:off x="3684482" y="1805259"/>
                    <a:ext cx="541605" cy="244408"/>
                  </a:xfrm>
                  <a:prstGeom prst="rect">
                    <a:avLst/>
                  </a:prstGeom>
                  <a:noFill/>
                </p:spPr>
                <p:txBody>
                  <a:bodyPr wrap="none" rtlCol="0">
                    <a:spAutoFit/>
                  </a:bodyPr>
                  <a:lstStyle/>
                  <a:p>
                    <a:r>
                      <a:rPr lang="en-US" altLang="zh-CN" sz="1333" dirty="0" err="1">
                        <a:latin typeface="Arial" charset="0"/>
                        <a:ea typeface="Arial" charset="0"/>
                        <a:cs typeface="Arial" charset="0"/>
                      </a:rPr>
                      <a:t>vSOM</a:t>
                    </a:r>
                    <a:endParaRPr lang="zh-CN" altLang="en-US" sz="1333" dirty="0">
                      <a:latin typeface="Arial" charset="0"/>
                      <a:ea typeface="Arial" charset="0"/>
                      <a:cs typeface="Arial" charset="0"/>
                    </a:endParaRPr>
                  </a:p>
                </p:txBody>
              </p:sp>
              <p:sp>
                <p:nvSpPr>
                  <p:cNvPr id="82" name="Cube 114"/>
                  <p:cNvSpPr>
                    <a:spLocks noChangeArrowheads="1"/>
                  </p:cNvSpPr>
                  <p:nvPr/>
                </p:nvSpPr>
                <p:spPr bwMode="auto">
                  <a:xfrm>
                    <a:off x="4153314" y="1741742"/>
                    <a:ext cx="453817" cy="352691"/>
                  </a:xfrm>
                  <a:prstGeom prst="cube">
                    <a:avLst>
                      <a:gd name="adj" fmla="val 25000"/>
                    </a:avLst>
                  </a:prstGeom>
                  <a:solidFill>
                    <a:srgbClr val="9966FF"/>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150000"/>
                      </a:lnSpc>
                      <a:defRPr/>
                    </a:pPr>
                    <a:endParaRPr lang="en-US" altLang="zh-CN" sz="1200" b="1">
                      <a:solidFill>
                        <a:schemeClr val="accent1"/>
                      </a:solidFill>
                      <a:latin typeface="Arial" charset="0"/>
                      <a:ea typeface="Arial" charset="0"/>
                      <a:cs typeface="Arial" charset="0"/>
                    </a:endParaRPr>
                  </a:p>
                </p:txBody>
              </p:sp>
              <p:sp>
                <p:nvSpPr>
                  <p:cNvPr id="83" name="文本框 82"/>
                  <p:cNvSpPr txBox="1"/>
                  <p:nvPr/>
                </p:nvSpPr>
                <p:spPr>
                  <a:xfrm>
                    <a:off x="4081972" y="2088382"/>
                    <a:ext cx="533702" cy="244408"/>
                  </a:xfrm>
                  <a:prstGeom prst="rect">
                    <a:avLst/>
                  </a:prstGeom>
                  <a:noFill/>
                </p:spPr>
                <p:txBody>
                  <a:bodyPr wrap="none" rtlCol="0">
                    <a:spAutoFit/>
                  </a:bodyPr>
                  <a:lstStyle/>
                  <a:p>
                    <a:r>
                      <a:rPr lang="en-US" altLang="zh-CN" sz="1333" dirty="0" err="1">
                        <a:latin typeface="Arial" charset="0"/>
                        <a:ea typeface="Arial" charset="0"/>
                        <a:cs typeface="Arial" charset="0"/>
                      </a:rPr>
                      <a:t>vSCM</a:t>
                    </a:r>
                    <a:endParaRPr lang="zh-CN" altLang="en-US" sz="1333" dirty="0">
                      <a:latin typeface="Arial" charset="0"/>
                      <a:ea typeface="Arial" charset="0"/>
                      <a:cs typeface="Arial" charset="0"/>
                    </a:endParaRPr>
                  </a:p>
                </p:txBody>
              </p:sp>
              <p:sp>
                <p:nvSpPr>
                  <p:cNvPr id="84" name="文本框 83"/>
                  <p:cNvSpPr txBox="1"/>
                  <p:nvPr/>
                </p:nvSpPr>
                <p:spPr>
                  <a:xfrm>
                    <a:off x="4076544" y="1799708"/>
                    <a:ext cx="533702" cy="244408"/>
                  </a:xfrm>
                  <a:prstGeom prst="rect">
                    <a:avLst/>
                  </a:prstGeom>
                  <a:noFill/>
                </p:spPr>
                <p:txBody>
                  <a:bodyPr wrap="none" rtlCol="0">
                    <a:spAutoFit/>
                  </a:bodyPr>
                  <a:lstStyle/>
                  <a:p>
                    <a:r>
                      <a:rPr lang="en-US" altLang="zh-CN" sz="1333" dirty="0" err="1">
                        <a:latin typeface="Arial" charset="0"/>
                        <a:ea typeface="Arial" charset="0"/>
                        <a:cs typeface="Arial" charset="0"/>
                      </a:rPr>
                      <a:t>vSCM</a:t>
                    </a:r>
                    <a:endParaRPr lang="zh-CN" altLang="en-US" sz="1333" dirty="0">
                      <a:latin typeface="Arial" charset="0"/>
                      <a:ea typeface="Arial" charset="0"/>
                      <a:cs typeface="Arial" charset="0"/>
                    </a:endParaRPr>
                  </a:p>
                </p:txBody>
              </p:sp>
            </p:grpSp>
          </p:grpSp>
        </p:grpSp>
      </p:grpSp>
      <p:cxnSp>
        <p:nvCxnSpPr>
          <p:cNvPr id="90" name="直接连接符 89"/>
          <p:cNvCxnSpPr/>
          <p:nvPr/>
        </p:nvCxnSpPr>
        <p:spPr>
          <a:xfrm flipH="1">
            <a:off x="4496134" y="3024019"/>
            <a:ext cx="758751" cy="1577429"/>
          </a:xfrm>
          <a:prstGeom prst="line">
            <a:avLst/>
          </a:prstGeom>
          <a:noFill/>
          <a:ln w="25400" cap="flat">
            <a:solidFill>
              <a:srgbClr val="FF0000"/>
            </a:solidFill>
            <a:prstDash val="solid"/>
            <a:round/>
            <a:headEnd type="non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1" name="文本框 90"/>
          <p:cNvSpPr txBox="1"/>
          <p:nvPr/>
        </p:nvSpPr>
        <p:spPr>
          <a:xfrm>
            <a:off x="2759231" y="4698223"/>
            <a:ext cx="748538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sz="2800" b="1" dirty="0">
                <a:solidFill>
                  <a:srgbClr val="00307D"/>
                </a:solidFill>
                <a:latin typeface="Arial" charset="0"/>
                <a:ea typeface="Arial" charset="0"/>
                <a:cs typeface="Arial" charset="0"/>
                <a:sym typeface="Calibri"/>
              </a:rPr>
              <a:t>Independent Communication Channel</a:t>
            </a:r>
            <a:endParaRPr kumimoji="0" lang="en-US" altLang="zh-CN" sz="2800" b="1" i="0" u="none" strike="noStrike" cap="none" spc="0" normalizeH="0" baseline="0" dirty="0">
              <a:ln>
                <a:noFill/>
              </a:ln>
              <a:solidFill>
                <a:srgbClr val="00307D"/>
              </a:solidFill>
              <a:effectLst/>
              <a:uFillTx/>
              <a:latin typeface="Arial" charset="0"/>
              <a:ea typeface="Arial" charset="0"/>
              <a:cs typeface="Arial" charset="0"/>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dirty="0">
                <a:latin typeface="Arial" charset="0"/>
                <a:ea typeface="Arial" charset="0"/>
                <a:cs typeface="Arial" charset="0"/>
              </a:rPr>
              <a:t>Separation of data and management/control communication channels</a:t>
            </a:r>
            <a:endParaRPr kumimoji="0" lang="en-US" altLang="zh-CN" sz="1800" b="0" i="0" u="none" strike="noStrike" cap="none" spc="0" normalizeH="0" baseline="0" dirty="0">
              <a:ln>
                <a:noFill/>
              </a:ln>
              <a:solidFill>
                <a:srgbClr val="000000"/>
              </a:solidFill>
              <a:effectLst/>
              <a:uFillTx/>
              <a:latin typeface="Arial" charset="0"/>
              <a:ea typeface="Arial" charset="0"/>
              <a:cs typeface="Arial" charset="0"/>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dirty="0">
                <a:latin typeface="Arial" charset="0"/>
                <a:ea typeface="Arial" charset="0"/>
                <a:cs typeface="Arial" charset="0"/>
              </a:rPr>
              <a:t>Private proxy instead of IP for management</a:t>
            </a:r>
          </a:p>
        </p:txBody>
      </p:sp>
      <p:pic>
        <p:nvPicPr>
          <p:cNvPr id="69" name="Picture 4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4566" y="1881910"/>
            <a:ext cx="922565" cy="9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3"/>
          <p:cNvSpPr>
            <a:spLocks noGrp="1"/>
          </p:cNvSpPr>
          <p:nvPr>
            <p:ph type="sldNum" sz="quarter" idx="4"/>
          </p:nvPr>
        </p:nvSpPr>
        <p:spPr/>
        <p:txBody>
          <a:bodyPr/>
          <a:lstStyle/>
          <a:p>
            <a:fld id="{E98FCA07-3125-49EB-99F1-64DCEC752C04}" type="slidenum">
              <a:rPr lang="en-US" smtClean="0"/>
              <a:pPr/>
              <a:t>19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735543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7"/>
          </p:nvPr>
        </p:nvSpPr>
        <p:spPr/>
        <p:txBody>
          <a:bodyPr/>
          <a:lstStyle/>
          <a:p>
            <a:endParaRPr lang="zh-CN" altLang="en-US"/>
          </a:p>
        </p:txBody>
      </p:sp>
      <p:sp>
        <p:nvSpPr>
          <p:cNvPr id="5" name="文本占位符 4"/>
          <p:cNvSpPr>
            <a:spLocks noGrp="1"/>
          </p:cNvSpPr>
          <p:nvPr>
            <p:ph type="body" sz="quarter" idx="20"/>
          </p:nvPr>
        </p:nvSpPr>
        <p:spPr/>
        <p:txBody>
          <a:bodyPr/>
          <a:lstStyle/>
          <a:p>
            <a:r>
              <a:rPr lang="en-US" altLang="en-US" kern="0" dirty="0">
                <a:ea typeface="Arial" charset="0"/>
              </a:rPr>
              <a:t>Security Challenges in the </a:t>
            </a:r>
            <a:r>
              <a:rPr lang="en-US" altLang="en-US" kern="0" dirty="0" smtClean="0">
                <a:ea typeface="Arial" charset="0"/>
              </a:rPr>
              <a:t>Cloud</a:t>
            </a:r>
            <a:endParaRPr lang="en-US" altLang="en-US" kern="0" dirty="0">
              <a:ea typeface="Arial" charset="0"/>
            </a:endParaRPr>
          </a:p>
        </p:txBody>
      </p:sp>
      <p:sp>
        <p:nvSpPr>
          <p:cNvPr id="6" name="文本占位符 5"/>
          <p:cNvSpPr>
            <a:spLocks noGrp="1"/>
          </p:cNvSpPr>
          <p:nvPr>
            <p:ph type="body" sz="quarter" idx="21"/>
          </p:nvPr>
        </p:nvSpPr>
        <p:spPr/>
        <p:txBody>
          <a:bodyPr/>
          <a:lstStyle/>
          <a:p>
            <a:r>
              <a:rPr lang="en-US" altLang="zh-CN" dirty="0" err="1"/>
              <a:t>Hillstone</a:t>
            </a:r>
            <a:r>
              <a:rPr lang="zh-CN" altLang="en-US" dirty="0"/>
              <a:t> </a:t>
            </a:r>
            <a:r>
              <a:rPr lang="en-US" altLang="zh-CN" dirty="0" err="1"/>
              <a:t>CloudHive</a:t>
            </a:r>
            <a:r>
              <a:rPr lang="zh-CN" altLang="en-US" dirty="0"/>
              <a:t> </a:t>
            </a:r>
            <a:r>
              <a:rPr lang="en-US" altLang="zh-CN" dirty="0"/>
              <a:t>Value</a:t>
            </a:r>
            <a:r>
              <a:rPr lang="zh-CN" altLang="en-US" dirty="0"/>
              <a:t> </a:t>
            </a:r>
            <a:r>
              <a:rPr lang="en-US" altLang="zh-CN" dirty="0" smtClean="0"/>
              <a:t>Proposition</a:t>
            </a:r>
            <a:endParaRPr lang="en-US" altLang="zh-CN" dirty="0"/>
          </a:p>
        </p:txBody>
      </p:sp>
      <p:sp>
        <p:nvSpPr>
          <p:cNvPr id="7" name="文本占位符 6"/>
          <p:cNvSpPr>
            <a:spLocks noGrp="1"/>
          </p:cNvSpPr>
          <p:nvPr>
            <p:ph type="body" sz="quarter" idx="22"/>
          </p:nvPr>
        </p:nvSpPr>
        <p:spPr/>
        <p:txBody>
          <a:bodyPr/>
          <a:lstStyle/>
          <a:p>
            <a:endParaRPr lang="zh-CN" altLang="en-US"/>
          </a:p>
        </p:txBody>
      </p:sp>
      <p:sp>
        <p:nvSpPr>
          <p:cNvPr id="8" name="文本占位符 7"/>
          <p:cNvSpPr>
            <a:spLocks noGrp="1"/>
          </p:cNvSpPr>
          <p:nvPr>
            <p:ph type="body" sz="quarter" idx="23"/>
          </p:nvPr>
        </p:nvSpPr>
        <p:spPr/>
        <p:txBody>
          <a:bodyPr/>
          <a:lstStyle/>
          <a:p>
            <a:endParaRPr lang="zh-CN" altLang="en-US"/>
          </a:p>
        </p:txBody>
      </p:sp>
      <p:sp>
        <p:nvSpPr>
          <p:cNvPr id="9" name="文本占位符 8"/>
          <p:cNvSpPr>
            <a:spLocks noGrp="1"/>
          </p:cNvSpPr>
          <p:nvPr>
            <p:ph type="body" sz="quarter" idx="24"/>
          </p:nvPr>
        </p:nvSpPr>
        <p:spPr/>
        <p:txBody>
          <a:bodyPr/>
          <a:lstStyle/>
          <a:p>
            <a:endParaRPr lang="zh-CN" altLang="en-US"/>
          </a:p>
        </p:txBody>
      </p:sp>
      <p:sp>
        <p:nvSpPr>
          <p:cNvPr id="14" name="文本占位符 13"/>
          <p:cNvSpPr>
            <a:spLocks noGrp="1"/>
          </p:cNvSpPr>
          <p:nvPr>
            <p:ph type="body" sz="quarter" idx="25"/>
          </p:nvPr>
        </p:nvSpPr>
        <p:spPr/>
        <p:txBody>
          <a:bodyPr/>
          <a:lstStyle/>
          <a:p>
            <a:r>
              <a:rPr lang="en-US" altLang="zh-CN" dirty="0" err="1">
                <a:ea typeface="Arial" charset="0"/>
              </a:rPr>
              <a:t>Hillstone</a:t>
            </a:r>
            <a:r>
              <a:rPr lang="zh-CN" altLang="en-US" dirty="0">
                <a:ea typeface="Arial" charset="0"/>
              </a:rPr>
              <a:t> </a:t>
            </a:r>
            <a:r>
              <a:rPr lang="en-US" altLang="zh-CN" dirty="0" err="1">
                <a:ea typeface="Arial" charset="0"/>
              </a:rPr>
              <a:t>CloudHive</a:t>
            </a:r>
            <a:r>
              <a:rPr lang="zh-CN" altLang="en-US" dirty="0">
                <a:ea typeface="Arial" charset="0"/>
              </a:rPr>
              <a:t> </a:t>
            </a:r>
            <a:r>
              <a:rPr lang="en-US" altLang="zh-CN" dirty="0" smtClean="0">
                <a:ea typeface="Arial" charset="0"/>
              </a:rPr>
              <a:t>Portfolio</a:t>
            </a:r>
            <a:endParaRPr lang="en-US" altLang="zh-CN" dirty="0">
              <a:ea typeface="Arial" charset="0"/>
            </a:endParaRPr>
          </a:p>
        </p:txBody>
      </p:sp>
      <p:sp>
        <p:nvSpPr>
          <p:cNvPr id="15" name="文本占位符 14"/>
          <p:cNvSpPr>
            <a:spLocks noGrp="1"/>
          </p:cNvSpPr>
          <p:nvPr>
            <p:ph type="body" sz="quarter" idx="26"/>
          </p:nvPr>
        </p:nvSpPr>
        <p:spPr/>
        <p:txBody>
          <a:bodyPr/>
          <a:lstStyle/>
          <a:p>
            <a:r>
              <a:rPr lang="en-US" altLang="zh-CN" dirty="0">
                <a:ea typeface="Arial" charset="0"/>
              </a:rPr>
              <a:t>Deployment</a:t>
            </a:r>
            <a:r>
              <a:rPr lang="zh-CN" altLang="en-US" dirty="0">
                <a:ea typeface="Arial" charset="0"/>
              </a:rPr>
              <a:t> </a:t>
            </a:r>
            <a:r>
              <a:rPr lang="en-US" altLang="zh-CN" dirty="0">
                <a:ea typeface="Arial" charset="0"/>
              </a:rPr>
              <a:t>Scenarios</a:t>
            </a:r>
            <a:r>
              <a:rPr lang="zh-CN" altLang="en-US" dirty="0">
                <a:ea typeface="Arial" charset="0"/>
              </a:rPr>
              <a:t> </a:t>
            </a:r>
            <a:r>
              <a:rPr lang="en-US" altLang="zh-CN" dirty="0">
                <a:ea typeface="Arial" charset="0"/>
              </a:rPr>
              <a:t>&amp;</a:t>
            </a:r>
            <a:r>
              <a:rPr lang="zh-CN" altLang="en-US" dirty="0">
                <a:ea typeface="Arial" charset="0"/>
              </a:rPr>
              <a:t> </a:t>
            </a:r>
            <a:r>
              <a:rPr lang="en-US" altLang="zh-CN" dirty="0">
                <a:ea typeface="Arial" charset="0"/>
              </a:rPr>
              <a:t>Winning</a:t>
            </a:r>
            <a:r>
              <a:rPr lang="zh-CN" altLang="en-US" dirty="0">
                <a:ea typeface="Arial" charset="0"/>
              </a:rPr>
              <a:t> </a:t>
            </a:r>
            <a:r>
              <a:rPr lang="en-US" altLang="zh-CN" dirty="0" smtClean="0">
                <a:ea typeface="Arial" charset="0"/>
              </a:rPr>
              <a:t>Cases</a:t>
            </a:r>
            <a:endParaRPr lang="en-US" altLang="zh-CN" dirty="0">
              <a:ea typeface="Arial" charset="0"/>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2</a:t>
            </a:fld>
            <a:endParaRPr lang="en-US" dirty="0"/>
          </a:p>
        </p:txBody>
      </p:sp>
    </p:spTree>
    <p:extLst>
      <p:ext uri="{BB962C8B-B14F-4D97-AF65-F5344CB8AC3E}">
        <p14:creationId xmlns:p14="http://schemas.microsoft.com/office/powerpoint/2010/main" val="1083280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dirty="0">
                <a:latin typeface="Arial" charset="0"/>
                <a:cs typeface="Arial" charset="0"/>
              </a:rPr>
              <a:t>Highly Available Distributed Architecture</a:t>
            </a:r>
            <a:endParaRPr lang="zh-CN" altLang="en-US" dirty="0">
              <a:latin typeface="Arial" charset="0"/>
              <a:cs typeface="Arial" charset="0"/>
            </a:endParaRPr>
          </a:p>
        </p:txBody>
      </p:sp>
      <p:grpSp>
        <p:nvGrpSpPr>
          <p:cNvPr id="3" name="组 2"/>
          <p:cNvGrpSpPr/>
          <p:nvPr/>
        </p:nvGrpSpPr>
        <p:grpSpPr>
          <a:xfrm>
            <a:off x="763528" y="1610747"/>
            <a:ext cx="2725119" cy="1890261"/>
            <a:chOff x="1412167" y="1576809"/>
            <a:chExt cx="2725119" cy="1890261"/>
          </a:xfrm>
        </p:grpSpPr>
        <p:grpSp>
          <p:nvGrpSpPr>
            <p:cNvPr id="48" name="组合 47"/>
            <p:cNvGrpSpPr/>
            <p:nvPr/>
          </p:nvGrpSpPr>
          <p:grpSpPr>
            <a:xfrm>
              <a:off x="1412167" y="2177476"/>
              <a:ext cx="2725119" cy="1201360"/>
              <a:chOff x="1598910" y="2719138"/>
              <a:chExt cx="3182919" cy="1403179"/>
            </a:xfrm>
          </p:grpSpPr>
          <p:grpSp>
            <p:nvGrpSpPr>
              <p:cNvPr id="49" name="组合 48"/>
              <p:cNvGrpSpPr/>
              <p:nvPr/>
            </p:nvGrpSpPr>
            <p:grpSpPr>
              <a:xfrm>
                <a:off x="1598910" y="2719138"/>
                <a:ext cx="1322284" cy="1403179"/>
                <a:chOff x="1598910" y="2719138"/>
                <a:chExt cx="1322284" cy="1403179"/>
              </a:xfrm>
            </p:grpSpPr>
            <p:grpSp>
              <p:nvGrpSpPr>
                <p:cNvPr id="58" name="组合 57"/>
                <p:cNvGrpSpPr/>
                <p:nvPr/>
              </p:nvGrpSpPr>
              <p:grpSpPr>
                <a:xfrm>
                  <a:off x="1598910" y="2719138"/>
                  <a:ext cx="1322284" cy="1403179"/>
                  <a:chOff x="4071655" y="1280813"/>
                  <a:chExt cx="2007487" cy="2130298"/>
                </a:xfrm>
              </p:grpSpPr>
              <p:pic>
                <p:nvPicPr>
                  <p:cNvPr id="60" name="图片 5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1655" y="1280813"/>
                    <a:ext cx="2007487" cy="2130298"/>
                  </a:xfrm>
                  <a:prstGeom prst="rect">
                    <a:avLst/>
                  </a:prstGeom>
                </p:spPr>
              </p:pic>
              <p:grpSp>
                <p:nvGrpSpPr>
                  <p:cNvPr id="61" name="组合 60"/>
                  <p:cNvGrpSpPr/>
                  <p:nvPr/>
                </p:nvGrpSpPr>
                <p:grpSpPr>
                  <a:xfrm>
                    <a:off x="4763932" y="1939947"/>
                    <a:ext cx="629773" cy="596024"/>
                    <a:chOff x="6449816" y="3131820"/>
                    <a:chExt cx="648144" cy="613411"/>
                  </a:xfrm>
                </p:grpSpPr>
                <p:sp>
                  <p:nvSpPr>
                    <p:cNvPr id="62" name="矩形 61"/>
                    <p:cNvSpPr/>
                    <p:nvPr/>
                  </p:nvSpPr>
                  <p:spPr>
                    <a:xfrm>
                      <a:off x="6578510" y="3131820"/>
                      <a:ext cx="378220" cy="377190"/>
                    </a:xfrm>
                    <a:prstGeom prst="rect">
                      <a:avLst/>
                    </a:prstGeom>
                    <a:solidFill>
                      <a:srgbClr val="FF0000"/>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charset="0"/>
                        <a:cs typeface="Arial" panose="020B0604020202020204" pitchFamily="34" charset="0"/>
                      </a:endParaRPr>
                    </a:p>
                  </p:txBody>
                </p:sp>
                <p:sp>
                  <p:nvSpPr>
                    <p:cNvPr id="63" name="矩形 62"/>
                    <p:cNvSpPr/>
                    <p:nvPr/>
                  </p:nvSpPr>
                  <p:spPr>
                    <a:xfrm>
                      <a:off x="6449816" y="3368041"/>
                      <a:ext cx="378220" cy="377190"/>
                    </a:xfrm>
                    <a:prstGeom prst="rect">
                      <a:avLst/>
                    </a:prstGeom>
                    <a:solidFill>
                      <a:srgbClr val="FF0000"/>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ea typeface="Arial" charset="0"/>
                        <a:cs typeface="Arial" panose="020B0604020202020204" pitchFamily="34" charset="0"/>
                      </a:endParaRPr>
                    </a:p>
                  </p:txBody>
                </p:sp>
                <p:sp>
                  <p:nvSpPr>
                    <p:cNvPr id="64" name="矩形 63"/>
                    <p:cNvSpPr/>
                    <p:nvPr/>
                  </p:nvSpPr>
                  <p:spPr>
                    <a:xfrm>
                      <a:off x="6719740" y="3364230"/>
                      <a:ext cx="378220" cy="377190"/>
                    </a:xfrm>
                    <a:prstGeom prst="rect">
                      <a:avLst/>
                    </a:prstGeom>
                    <a:solidFill>
                      <a:srgbClr val="FF00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charset="0"/>
                        <a:cs typeface="Arial" panose="020B0604020202020204" pitchFamily="34" charset="0"/>
                      </a:endParaRPr>
                    </a:p>
                  </p:txBody>
                </p:sp>
              </p:grpSp>
            </p:grpSp>
            <p:sp>
              <p:nvSpPr>
                <p:cNvPr id="59" name="任意多边形 58"/>
                <p:cNvSpPr/>
                <p:nvPr/>
              </p:nvSpPr>
              <p:spPr>
                <a:xfrm>
                  <a:off x="1804737" y="2995863"/>
                  <a:ext cx="782052" cy="267086"/>
                </a:xfrm>
                <a:custGeom>
                  <a:avLst/>
                  <a:gdLst>
                    <a:gd name="connsiteX0" fmla="*/ 0 w 782052"/>
                    <a:gd name="connsiteY0" fmla="*/ 0 h 267086"/>
                    <a:gd name="connsiteX1" fmla="*/ 409074 w 782052"/>
                    <a:gd name="connsiteY1" fmla="*/ 264695 h 267086"/>
                    <a:gd name="connsiteX2" fmla="*/ 782052 w 782052"/>
                    <a:gd name="connsiteY2" fmla="*/ 108284 h 267086"/>
                  </a:gdLst>
                  <a:ahLst/>
                  <a:cxnLst>
                    <a:cxn ang="0">
                      <a:pos x="connsiteX0" y="connsiteY0"/>
                    </a:cxn>
                    <a:cxn ang="0">
                      <a:pos x="connsiteX1" y="connsiteY1"/>
                    </a:cxn>
                    <a:cxn ang="0">
                      <a:pos x="connsiteX2" y="connsiteY2"/>
                    </a:cxn>
                  </a:cxnLst>
                  <a:rect l="l" t="t" r="r" b="b"/>
                  <a:pathLst>
                    <a:path w="782052" h="267086">
                      <a:moveTo>
                        <a:pt x="0" y="0"/>
                      </a:moveTo>
                      <a:cubicBezTo>
                        <a:pt x="139366" y="123324"/>
                        <a:pt x="278732" y="246648"/>
                        <a:pt x="409074" y="264695"/>
                      </a:cubicBezTo>
                      <a:cubicBezTo>
                        <a:pt x="539416" y="282742"/>
                        <a:pt x="660734" y="195513"/>
                        <a:pt x="782052" y="108284"/>
                      </a:cubicBezTo>
                    </a:path>
                  </a:pathLst>
                </a:custGeom>
                <a:noFill/>
                <a:ln w="25400" cap="flat">
                  <a:solidFill>
                    <a:srgbClr val="00B050"/>
                  </a:solidFill>
                  <a:prstDash val="solid"/>
                  <a:round/>
                  <a:headEnd type="stealth" w="lg" len="lg"/>
                  <a:tailEnd type="stealth"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ea typeface="Arial" charset="0"/>
                    <a:cs typeface="Arial" panose="020B0604020202020204" pitchFamily="34" charset="0"/>
                  </a:endParaRPr>
                </a:p>
              </p:txBody>
            </p:sp>
          </p:grpSp>
          <p:grpSp>
            <p:nvGrpSpPr>
              <p:cNvPr id="50" name="组合 49"/>
              <p:cNvGrpSpPr/>
              <p:nvPr/>
            </p:nvGrpSpPr>
            <p:grpSpPr>
              <a:xfrm>
                <a:off x="3459545" y="2719138"/>
                <a:ext cx="1322284" cy="1403179"/>
                <a:chOff x="1598910" y="2719138"/>
                <a:chExt cx="1322284" cy="1403179"/>
              </a:xfrm>
            </p:grpSpPr>
            <p:grpSp>
              <p:nvGrpSpPr>
                <p:cNvPr id="51" name="组合 50"/>
                <p:cNvGrpSpPr/>
                <p:nvPr/>
              </p:nvGrpSpPr>
              <p:grpSpPr>
                <a:xfrm>
                  <a:off x="1598910" y="2719138"/>
                  <a:ext cx="1322284" cy="1403179"/>
                  <a:chOff x="4071655" y="1280813"/>
                  <a:chExt cx="2007487" cy="2130298"/>
                </a:xfrm>
              </p:grpSpPr>
              <p:pic>
                <p:nvPicPr>
                  <p:cNvPr id="53" name="图片 5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1655" y="1280813"/>
                    <a:ext cx="2007487" cy="2130298"/>
                  </a:xfrm>
                  <a:prstGeom prst="rect">
                    <a:avLst/>
                  </a:prstGeom>
                </p:spPr>
              </p:pic>
              <p:grpSp>
                <p:nvGrpSpPr>
                  <p:cNvPr id="54" name="组合 53"/>
                  <p:cNvGrpSpPr/>
                  <p:nvPr/>
                </p:nvGrpSpPr>
                <p:grpSpPr>
                  <a:xfrm>
                    <a:off x="4763932" y="1939947"/>
                    <a:ext cx="629773" cy="596024"/>
                    <a:chOff x="6449816" y="3131820"/>
                    <a:chExt cx="648144" cy="613411"/>
                  </a:xfrm>
                </p:grpSpPr>
                <p:sp>
                  <p:nvSpPr>
                    <p:cNvPr id="55" name="矩形 54"/>
                    <p:cNvSpPr/>
                    <p:nvPr/>
                  </p:nvSpPr>
                  <p:spPr>
                    <a:xfrm>
                      <a:off x="6578510" y="3131820"/>
                      <a:ext cx="378220" cy="377190"/>
                    </a:xfrm>
                    <a:prstGeom prst="rect">
                      <a:avLst/>
                    </a:prstGeom>
                    <a:solidFill>
                      <a:srgbClr val="FF0000"/>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charset="0"/>
                        <a:cs typeface="Arial" panose="020B0604020202020204" pitchFamily="34" charset="0"/>
                      </a:endParaRPr>
                    </a:p>
                  </p:txBody>
                </p:sp>
                <p:sp>
                  <p:nvSpPr>
                    <p:cNvPr id="56" name="矩形 55"/>
                    <p:cNvSpPr/>
                    <p:nvPr/>
                  </p:nvSpPr>
                  <p:spPr>
                    <a:xfrm>
                      <a:off x="6449816" y="3368041"/>
                      <a:ext cx="378220" cy="377190"/>
                    </a:xfrm>
                    <a:prstGeom prst="rect">
                      <a:avLst/>
                    </a:prstGeom>
                    <a:solidFill>
                      <a:srgbClr val="FF0000"/>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ea typeface="Arial" charset="0"/>
                        <a:cs typeface="Arial" panose="020B0604020202020204" pitchFamily="34" charset="0"/>
                      </a:endParaRPr>
                    </a:p>
                  </p:txBody>
                </p:sp>
                <p:sp>
                  <p:nvSpPr>
                    <p:cNvPr id="57" name="矩形 56"/>
                    <p:cNvSpPr/>
                    <p:nvPr/>
                  </p:nvSpPr>
                  <p:spPr>
                    <a:xfrm>
                      <a:off x="6719740" y="3364230"/>
                      <a:ext cx="378220" cy="377190"/>
                    </a:xfrm>
                    <a:prstGeom prst="rect">
                      <a:avLst/>
                    </a:prstGeom>
                    <a:solidFill>
                      <a:srgbClr val="FF00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charset="0"/>
                        <a:cs typeface="Arial" panose="020B0604020202020204" pitchFamily="34" charset="0"/>
                      </a:endParaRPr>
                    </a:p>
                  </p:txBody>
                </p:sp>
              </p:grpSp>
            </p:grpSp>
            <p:sp>
              <p:nvSpPr>
                <p:cNvPr id="52" name="任意多边形 51"/>
                <p:cNvSpPr/>
                <p:nvPr/>
              </p:nvSpPr>
              <p:spPr>
                <a:xfrm>
                  <a:off x="1804737" y="2995863"/>
                  <a:ext cx="782052" cy="267086"/>
                </a:xfrm>
                <a:custGeom>
                  <a:avLst/>
                  <a:gdLst>
                    <a:gd name="connsiteX0" fmla="*/ 0 w 782052"/>
                    <a:gd name="connsiteY0" fmla="*/ 0 h 267086"/>
                    <a:gd name="connsiteX1" fmla="*/ 409074 w 782052"/>
                    <a:gd name="connsiteY1" fmla="*/ 264695 h 267086"/>
                    <a:gd name="connsiteX2" fmla="*/ 782052 w 782052"/>
                    <a:gd name="connsiteY2" fmla="*/ 108284 h 267086"/>
                  </a:gdLst>
                  <a:ahLst/>
                  <a:cxnLst>
                    <a:cxn ang="0">
                      <a:pos x="connsiteX0" y="connsiteY0"/>
                    </a:cxn>
                    <a:cxn ang="0">
                      <a:pos x="connsiteX1" y="connsiteY1"/>
                    </a:cxn>
                    <a:cxn ang="0">
                      <a:pos x="connsiteX2" y="connsiteY2"/>
                    </a:cxn>
                  </a:cxnLst>
                  <a:rect l="l" t="t" r="r" b="b"/>
                  <a:pathLst>
                    <a:path w="782052" h="267086">
                      <a:moveTo>
                        <a:pt x="0" y="0"/>
                      </a:moveTo>
                      <a:cubicBezTo>
                        <a:pt x="139366" y="123324"/>
                        <a:pt x="278732" y="246648"/>
                        <a:pt x="409074" y="264695"/>
                      </a:cubicBezTo>
                      <a:cubicBezTo>
                        <a:pt x="539416" y="282742"/>
                        <a:pt x="660734" y="195513"/>
                        <a:pt x="782052" y="108284"/>
                      </a:cubicBezTo>
                    </a:path>
                  </a:pathLst>
                </a:custGeom>
                <a:noFill/>
                <a:ln w="25400" cap="flat">
                  <a:solidFill>
                    <a:srgbClr val="00B050"/>
                  </a:solidFill>
                  <a:prstDash val="solid"/>
                  <a:round/>
                  <a:headEnd type="stealth" w="lg" len="lg"/>
                  <a:tailEnd type="stealth"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ea typeface="Arial" charset="0"/>
                    <a:cs typeface="Arial" panose="020B0604020202020204" pitchFamily="34" charset="0"/>
                  </a:endParaRPr>
                </a:p>
              </p:txBody>
            </p:sp>
          </p:grpSp>
        </p:grpSp>
        <p:pic>
          <p:nvPicPr>
            <p:cNvPr id="201" name="Picture 19" descr="F:\山石网科\内部文件\icon\新建文件夹\Infranet Icons-0507-4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1456" y="1576809"/>
              <a:ext cx="573730" cy="45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3" name="直接箭头连接符 202"/>
            <p:cNvCxnSpPr>
              <a:stCxn id="201" idx="2"/>
            </p:cNvCxnSpPr>
            <p:nvPr/>
          </p:nvCxnSpPr>
          <p:spPr>
            <a:xfrm flipH="1">
              <a:off x="2113164" y="2033017"/>
              <a:ext cx="605157" cy="597216"/>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4" name="直接箭头连接符 203"/>
            <p:cNvCxnSpPr>
              <a:stCxn id="201" idx="2"/>
            </p:cNvCxnSpPr>
            <p:nvPr/>
          </p:nvCxnSpPr>
          <p:spPr>
            <a:xfrm>
              <a:off x="2718321" y="2033017"/>
              <a:ext cx="747784" cy="535904"/>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0" name="直接连接符 209"/>
            <p:cNvCxnSpPr/>
            <p:nvPr/>
          </p:nvCxnSpPr>
          <p:spPr>
            <a:xfrm>
              <a:off x="2223574" y="2883221"/>
              <a:ext cx="1172014" cy="0"/>
            </a:xfrm>
            <a:prstGeom prst="line">
              <a:avLst/>
            </a:prstGeom>
            <a:solidFill>
              <a:schemeClr val="bg1">
                <a:lumMod val="75000"/>
                <a:alpha val="40000"/>
              </a:schemeClr>
            </a:solidFill>
            <a:ln w="25400" cap="flat">
              <a:solidFill>
                <a:schemeClr val="tx1">
                  <a:lumMod val="95000"/>
                  <a:lumOff val="5000"/>
                </a:schemeClr>
              </a:solidFill>
              <a:prstDash val="sysDash"/>
              <a:round/>
              <a:headEnd type="stealth" w="lg" len="lg"/>
              <a:tailEnd type="stealth" w="lg"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09" name="Picture 67" descr="F:\山石网科\内部文件\icon\新建文件夹\Infranet Icons-0507-8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31593" y="2657550"/>
              <a:ext cx="442569" cy="430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 name="文本框 211"/>
            <p:cNvSpPr txBox="1"/>
            <p:nvPr/>
          </p:nvSpPr>
          <p:spPr>
            <a:xfrm>
              <a:off x="2377878" y="3159295"/>
              <a:ext cx="780020" cy="307775"/>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sz="1400" dirty="0">
                  <a:solidFill>
                    <a:srgbClr val="FF0000"/>
                  </a:solidFill>
                  <a:latin typeface="Arial" panose="020B0604020202020204" pitchFamily="34" charset="0"/>
                  <a:ea typeface="Arial" charset="0"/>
                  <a:cs typeface="Arial" panose="020B0604020202020204" pitchFamily="34" charset="0"/>
                </a:rPr>
                <a:t>No-Sync</a:t>
              </a:r>
              <a:endParaRPr kumimoji="0" lang="zh-CN" altLang="en-US" sz="1400" b="0" i="0" u="none" strike="noStrike" cap="none" spc="0" normalizeH="0" baseline="0" dirty="0">
                <a:ln>
                  <a:noFill/>
                </a:ln>
                <a:solidFill>
                  <a:srgbClr val="FF0000"/>
                </a:solidFill>
                <a:effectLst/>
                <a:uFillTx/>
                <a:latin typeface="Arial" panose="020B0604020202020204" pitchFamily="34" charset="0"/>
                <a:ea typeface="Arial" charset="0"/>
                <a:cs typeface="Arial" panose="020B0604020202020204" pitchFamily="34" charset="0"/>
                <a:sym typeface="Calibri"/>
              </a:endParaRPr>
            </a:p>
          </p:txBody>
        </p:sp>
      </p:grpSp>
      <p:sp>
        <p:nvSpPr>
          <p:cNvPr id="74" name="文本框 73"/>
          <p:cNvSpPr txBox="1"/>
          <p:nvPr/>
        </p:nvSpPr>
        <p:spPr>
          <a:xfrm>
            <a:off x="3785084" y="1813865"/>
            <a:ext cx="2066380" cy="1323437"/>
          </a:xfrm>
          <a:prstGeom prst="rect">
            <a:avLst/>
          </a:prstGeom>
          <a:solidFill>
            <a:srgbClr val="00307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zh-CN"/>
            </a:defPPr>
            <a:lvl1pPr marR="0" indent="0" fontAlgn="auto"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defRPr>
            </a:lvl1pPr>
          </a:lstStyle>
          <a:p>
            <a:pPr algn="ctr"/>
            <a:r>
              <a:rPr lang="en-US" altLang="zh-CN" dirty="0">
                <a:solidFill>
                  <a:schemeClr val="bg1"/>
                </a:solidFill>
                <a:latin typeface="Arial" panose="020B0604020202020204" pitchFamily="34" charset="0"/>
                <a:ea typeface="Arial" charset="0"/>
                <a:cs typeface="Arial" panose="020B0604020202020204" pitchFamily="34" charset="0"/>
                <a:sym typeface="Calibri"/>
              </a:rPr>
              <a:t>Distributed Processing &amp; Non-Distributed Architecture</a:t>
            </a:r>
            <a:endParaRPr lang="zh-CN" altLang="en-US" dirty="0">
              <a:solidFill>
                <a:schemeClr val="bg1"/>
              </a:solidFill>
              <a:latin typeface="Arial" panose="020B0604020202020204" pitchFamily="34" charset="0"/>
              <a:ea typeface="Arial" charset="0"/>
              <a:cs typeface="Arial" panose="020B0604020202020204" pitchFamily="34" charset="0"/>
              <a:sym typeface="Calibri"/>
            </a:endParaRPr>
          </a:p>
        </p:txBody>
      </p:sp>
      <p:sp>
        <p:nvSpPr>
          <p:cNvPr id="75" name="文本框 74"/>
          <p:cNvSpPr txBox="1"/>
          <p:nvPr/>
        </p:nvSpPr>
        <p:spPr>
          <a:xfrm>
            <a:off x="587375" y="4130117"/>
            <a:ext cx="1989484" cy="1323437"/>
          </a:xfrm>
          <a:prstGeom prst="rect">
            <a:avLst/>
          </a:prstGeom>
          <a:solidFill>
            <a:srgbClr val="00307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2000" dirty="0">
                <a:solidFill>
                  <a:schemeClr val="bg1"/>
                </a:solidFill>
                <a:latin typeface="Arial" panose="020B0604020202020204" pitchFamily="34" charset="0"/>
                <a:ea typeface="Arial" charset="0"/>
                <a:cs typeface="Arial" panose="020B0604020202020204" pitchFamily="34" charset="0"/>
                <a:sym typeface="Calibri"/>
              </a:rPr>
              <a:t>Distributed Processing &amp; Fully-Distributed Architecture</a:t>
            </a:r>
            <a:endParaRPr lang="zh-CN" altLang="en-US" sz="2000" dirty="0">
              <a:solidFill>
                <a:schemeClr val="bg1"/>
              </a:solidFill>
              <a:latin typeface="Arial" panose="020B0604020202020204" pitchFamily="34" charset="0"/>
              <a:ea typeface="Arial" charset="0"/>
              <a:cs typeface="Arial" panose="020B0604020202020204" pitchFamily="34" charset="0"/>
              <a:sym typeface="Calibri"/>
            </a:endParaRPr>
          </a:p>
        </p:txBody>
      </p:sp>
      <p:sp>
        <p:nvSpPr>
          <p:cNvPr id="77" name="文本框 76"/>
          <p:cNvSpPr txBox="1"/>
          <p:nvPr/>
        </p:nvSpPr>
        <p:spPr>
          <a:xfrm>
            <a:off x="6222718" y="1839128"/>
            <a:ext cx="4755201" cy="3785652"/>
          </a:xfrm>
          <a:prstGeom prst="rect">
            <a:avLst/>
          </a:prstGeom>
          <a:noFill/>
        </p:spPr>
        <p:txBody>
          <a:bodyPr wrap="square" rtlCol="0">
            <a:spAutoFit/>
          </a:bodyPr>
          <a:lstStyle/>
          <a:p>
            <a:pPr marL="342900" indent="-342900">
              <a:buFont typeface="Arial" charset="0"/>
              <a:buChar char="•"/>
            </a:pPr>
            <a:r>
              <a:rPr lang="en-US" sz="1600" dirty="0" err="1">
                <a:latin typeface="Arial" panose="020B0604020202020204" pitchFamily="34" charset="0"/>
                <a:ea typeface="Arial" charset="0"/>
                <a:cs typeface="Arial" panose="020B0604020202020204" pitchFamily="34" charset="0"/>
              </a:rPr>
              <a:t>vSOM</a:t>
            </a:r>
            <a:r>
              <a:rPr lang="en-US" sz="1600" dirty="0">
                <a:latin typeface="Arial" panose="020B0604020202020204" pitchFamily="34" charset="0"/>
                <a:ea typeface="Arial" charset="0"/>
                <a:cs typeface="Arial" panose="020B0604020202020204" pitchFamily="34" charset="0"/>
              </a:rPr>
              <a:t> “VM shutdown” does not affect CloudHive service  </a:t>
            </a:r>
          </a:p>
          <a:p>
            <a:pPr marL="342900" indent="-342900">
              <a:buFont typeface="Arial" charset="0"/>
              <a:buChar char="•"/>
            </a:pPr>
            <a:r>
              <a:rPr lang="en-US" sz="1600" dirty="0">
                <a:latin typeface="Arial" panose="020B0604020202020204" pitchFamily="34" charset="0"/>
                <a:ea typeface="Arial" charset="0"/>
                <a:cs typeface="Arial" panose="020B0604020202020204" pitchFamily="34" charset="0"/>
              </a:rPr>
              <a:t>Separation of management, control and service plane ensures service stability </a:t>
            </a:r>
          </a:p>
          <a:p>
            <a:pPr marL="342900" indent="-342900">
              <a:buFont typeface="Arial" charset="0"/>
              <a:buChar char="•"/>
            </a:pPr>
            <a:r>
              <a:rPr lang="en-US" sz="1600" dirty="0" err="1">
                <a:latin typeface="Arial" panose="020B0604020202020204" pitchFamily="34" charset="0"/>
                <a:ea typeface="Arial" charset="0"/>
                <a:cs typeface="Arial" panose="020B0604020202020204" pitchFamily="34" charset="0"/>
              </a:rPr>
              <a:t>vSCM</a:t>
            </a:r>
            <a:r>
              <a:rPr lang="en-US" sz="1600" dirty="0">
                <a:latin typeface="Arial" panose="020B0604020202020204" pitchFamily="34" charset="0"/>
                <a:ea typeface="Arial" charset="0"/>
                <a:cs typeface="Arial" panose="020B0604020202020204" pitchFamily="34" charset="0"/>
              </a:rPr>
              <a:t> are deployed in pairs (Active/Passive) to provide high availability </a:t>
            </a:r>
          </a:p>
          <a:p>
            <a:pPr marL="342900" indent="-342900">
              <a:buFont typeface="Arial" charset="0"/>
              <a:buChar char="•"/>
            </a:pPr>
            <a:r>
              <a:rPr lang="en-US" sz="1600" dirty="0">
                <a:latin typeface="Arial" panose="020B0604020202020204" pitchFamily="34" charset="0"/>
                <a:ea typeface="Arial" charset="0"/>
                <a:cs typeface="Arial" panose="020B0604020202020204" pitchFamily="34" charset="0"/>
              </a:rPr>
              <a:t>Single </a:t>
            </a:r>
            <a:r>
              <a:rPr lang="en-US" sz="1600" dirty="0" err="1">
                <a:latin typeface="Arial" panose="020B0604020202020204" pitchFamily="34" charset="0"/>
                <a:ea typeface="Arial" charset="0"/>
                <a:cs typeface="Arial" panose="020B0604020202020204" pitchFamily="34" charset="0"/>
              </a:rPr>
              <a:t>vSSM</a:t>
            </a:r>
            <a:r>
              <a:rPr lang="en-US" sz="1600" dirty="0">
                <a:latin typeface="Arial" panose="020B0604020202020204" pitchFamily="34" charset="0"/>
                <a:ea typeface="Arial" charset="0"/>
                <a:cs typeface="Arial" panose="020B0604020202020204" pitchFamily="34" charset="0"/>
              </a:rPr>
              <a:t> “VM down” does not affect the system; the user VM traffic can bypass the </a:t>
            </a:r>
            <a:r>
              <a:rPr lang="en-US" sz="1600" dirty="0" err="1">
                <a:latin typeface="Arial" panose="020B0604020202020204" pitchFamily="34" charset="0"/>
                <a:ea typeface="Arial" charset="0"/>
                <a:cs typeface="Arial" panose="020B0604020202020204" pitchFamily="34" charset="0"/>
              </a:rPr>
              <a:t>vSSM</a:t>
            </a:r>
            <a:r>
              <a:rPr lang="en-US" sz="1600" dirty="0">
                <a:latin typeface="Arial" panose="020B0604020202020204" pitchFamily="34" charset="0"/>
                <a:ea typeface="Arial" charset="0"/>
                <a:cs typeface="Arial" panose="020B0604020202020204" pitchFamily="34" charset="0"/>
              </a:rPr>
              <a:t> </a:t>
            </a:r>
          </a:p>
          <a:p>
            <a:pPr marL="342900" indent="-342900">
              <a:buFont typeface="Arial" charset="0"/>
              <a:buChar char="•"/>
            </a:pPr>
            <a:r>
              <a:rPr lang="en-US" sz="1600" dirty="0" err="1">
                <a:latin typeface="Arial" panose="020B0604020202020204" pitchFamily="34" charset="0"/>
                <a:ea typeface="Arial" charset="0"/>
                <a:cs typeface="Arial" panose="020B0604020202020204" pitchFamily="34" charset="0"/>
              </a:rPr>
              <a:t>vSCM</a:t>
            </a:r>
            <a:r>
              <a:rPr lang="en-US" sz="1600" dirty="0">
                <a:latin typeface="Arial" panose="020B0604020202020204" pitchFamily="34" charset="0"/>
                <a:ea typeface="Arial" charset="0"/>
                <a:cs typeface="Arial" panose="020B0604020202020204" pitchFamily="34" charset="0"/>
              </a:rPr>
              <a:t> can reboot and restart security service automatically after “VM down” </a:t>
            </a:r>
          </a:p>
          <a:p>
            <a:pPr marL="342900" indent="-342900">
              <a:buFont typeface="Arial" charset="0"/>
              <a:buChar char="•"/>
            </a:pPr>
            <a:r>
              <a:rPr lang="en-US" sz="1600" dirty="0" err="1">
                <a:latin typeface="Arial" panose="020B0604020202020204" pitchFamily="34" charset="0"/>
                <a:ea typeface="Arial" charset="0"/>
                <a:cs typeface="Arial" panose="020B0604020202020204" pitchFamily="34" charset="0"/>
              </a:rPr>
              <a:t>vMotion</a:t>
            </a:r>
            <a:r>
              <a:rPr lang="en-US" sz="1600" dirty="0">
                <a:latin typeface="Arial" panose="020B0604020202020204" pitchFamily="34" charset="0"/>
                <a:ea typeface="Arial" charset="0"/>
                <a:cs typeface="Arial" panose="020B0604020202020204" pitchFamily="34" charset="0"/>
              </a:rPr>
              <a:t> support: security policy and flow sessions automatically synchronize across multiple service modules </a:t>
            </a:r>
          </a:p>
          <a:p>
            <a:pPr marL="342900" indent="-342900">
              <a:buFont typeface="Arial" charset="0"/>
              <a:buChar char="•"/>
            </a:pPr>
            <a:r>
              <a:rPr lang="en-US" sz="1600" dirty="0">
                <a:latin typeface="Arial" panose="020B0604020202020204" pitchFamily="34" charset="0"/>
                <a:ea typeface="Arial" charset="0"/>
                <a:cs typeface="Arial" panose="020B0604020202020204" pitchFamily="34" charset="0"/>
              </a:rPr>
              <a:t>Support In Service Software Upgrade (ISSU)</a:t>
            </a:r>
          </a:p>
        </p:txBody>
      </p:sp>
      <p:grpSp>
        <p:nvGrpSpPr>
          <p:cNvPr id="66" name="组合 199"/>
          <p:cNvGrpSpPr/>
          <p:nvPr/>
        </p:nvGrpSpPr>
        <p:grpSpPr>
          <a:xfrm>
            <a:off x="2887213" y="3809183"/>
            <a:ext cx="2817774" cy="2140097"/>
            <a:chOff x="8108181" y="4204774"/>
            <a:chExt cx="2817774" cy="2140097"/>
          </a:xfrm>
        </p:grpSpPr>
        <p:grpSp>
          <p:nvGrpSpPr>
            <p:cNvPr id="67" name="组合 191"/>
            <p:cNvGrpSpPr/>
            <p:nvPr/>
          </p:nvGrpSpPr>
          <p:grpSpPr>
            <a:xfrm>
              <a:off x="8108181" y="4204774"/>
              <a:ext cx="2817774" cy="912640"/>
              <a:chOff x="8108181" y="4204774"/>
              <a:chExt cx="2817774" cy="912640"/>
            </a:xfrm>
          </p:grpSpPr>
          <p:pic>
            <p:nvPicPr>
              <p:cNvPr id="81" name="图片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7727" y="4204774"/>
                <a:ext cx="838228" cy="891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2" name="组合 8"/>
              <p:cNvGrpSpPr>
                <a:grpSpLocks/>
              </p:cNvGrpSpPr>
              <p:nvPr/>
            </p:nvGrpSpPr>
            <p:grpSpPr bwMode="auto">
              <a:xfrm>
                <a:off x="8108181" y="4225611"/>
                <a:ext cx="1813123" cy="891803"/>
                <a:chOff x="3034159" y="2333059"/>
                <a:chExt cx="4338538" cy="2133785"/>
              </a:xfrm>
            </p:grpSpPr>
            <p:pic>
              <p:nvPicPr>
                <p:cNvPr id="83" name="图片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66939" y="2333059"/>
                  <a:ext cx="2005758" cy="213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图片 2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4159" y="2333059"/>
                  <a:ext cx="2005758" cy="213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68" name="组合 10"/>
            <p:cNvGrpSpPr>
              <a:grpSpLocks/>
            </p:cNvGrpSpPr>
            <p:nvPr/>
          </p:nvGrpSpPr>
          <p:grpSpPr bwMode="auto">
            <a:xfrm>
              <a:off x="8134853" y="5187427"/>
              <a:ext cx="2707567" cy="886560"/>
              <a:chOff x="332413" y="4545509"/>
              <a:chExt cx="6478814" cy="2121241"/>
            </a:xfrm>
          </p:grpSpPr>
          <p:pic>
            <p:nvPicPr>
              <p:cNvPr id="78" name="图片 1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68941" y="4545509"/>
                <a:ext cx="2005758" cy="212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图片 1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2413" y="4545509"/>
                <a:ext cx="2005758" cy="212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图片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05469" y="4545509"/>
                <a:ext cx="2005758" cy="212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9" name="组合 195"/>
            <p:cNvGrpSpPr/>
            <p:nvPr/>
          </p:nvGrpSpPr>
          <p:grpSpPr>
            <a:xfrm>
              <a:off x="8450395" y="4761515"/>
              <a:ext cx="1535596" cy="509786"/>
              <a:chOff x="8450395" y="4761515"/>
              <a:chExt cx="1535596" cy="509786"/>
            </a:xfrm>
          </p:grpSpPr>
          <p:cxnSp>
            <p:nvCxnSpPr>
              <p:cNvPr id="73" name="直接连接符 193"/>
              <p:cNvCxnSpPr/>
              <p:nvPr/>
            </p:nvCxnSpPr>
            <p:spPr>
              <a:xfrm>
                <a:off x="8450395" y="4761515"/>
                <a:ext cx="1030341" cy="0"/>
              </a:xfrm>
              <a:prstGeom prst="line">
                <a:avLst/>
              </a:prstGeom>
              <a:solidFill>
                <a:schemeClr val="bg1">
                  <a:lumMod val="75000"/>
                  <a:alpha val="40000"/>
                </a:schemeClr>
              </a:solidFill>
              <a:ln w="25400" cap="flat">
                <a:solidFill>
                  <a:srgbClr val="FF0000"/>
                </a:solidFill>
                <a:prstDash val="solid"/>
                <a:round/>
                <a:headEnd type="stealth" w="lg" len="lg"/>
                <a:tailEnd type="stealth" w="lg"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6" name="文本框 194"/>
              <p:cNvSpPr txBox="1"/>
              <p:nvPr/>
            </p:nvSpPr>
            <p:spPr>
              <a:xfrm>
                <a:off x="8678584" y="4963526"/>
                <a:ext cx="1307407" cy="307775"/>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zh-CN"/>
                </a:defPPr>
                <a:lvl1pPr marR="0" indent="0" fontAlgn="auto" hangingPunct="0">
                  <a:lnSpc>
                    <a:spcPct val="100000"/>
                  </a:lnSpc>
                  <a:spcBef>
                    <a:spcPts val="0"/>
                  </a:spcBef>
                  <a:spcAft>
                    <a:spcPts val="0"/>
                  </a:spcAft>
                  <a:buClrTx/>
                  <a:buSzTx/>
                  <a:buFontTx/>
                  <a:buNone/>
                  <a:tabLst/>
                  <a:defRPr sz="1400">
                    <a:solidFill>
                      <a:srgbClr val="FF0000"/>
                    </a:solidFill>
                    <a:latin typeface="微软雅黑" panose="020B0503020204020204" pitchFamily="34" charset="-122"/>
                    <a:ea typeface="微软雅黑" panose="020B0503020204020204" pitchFamily="34" charset="-122"/>
                  </a:defRPr>
                </a:lvl1pPr>
              </a:lstStyle>
              <a:p>
                <a:r>
                  <a:rPr lang="en-US" altLang="zh-CN" dirty="0">
                    <a:latin typeface="Arial" panose="020B0604020202020204" pitchFamily="34" charset="0"/>
                    <a:ea typeface="Arial" charset="0"/>
                    <a:cs typeface="Arial" panose="020B0604020202020204" pitchFamily="34" charset="0"/>
                    <a:sym typeface="Calibri"/>
                  </a:rPr>
                  <a:t>Real-time Sync</a:t>
                </a:r>
                <a:endParaRPr lang="zh-CN" altLang="en-US" dirty="0">
                  <a:latin typeface="Arial" panose="020B0604020202020204" pitchFamily="34" charset="0"/>
                  <a:ea typeface="Arial" charset="0"/>
                  <a:cs typeface="Arial" panose="020B0604020202020204" pitchFamily="34" charset="0"/>
                  <a:sym typeface="Calibri"/>
                </a:endParaRPr>
              </a:p>
            </p:txBody>
          </p:sp>
        </p:grpSp>
        <p:grpSp>
          <p:nvGrpSpPr>
            <p:cNvPr id="70" name="组合 196"/>
            <p:cNvGrpSpPr/>
            <p:nvPr/>
          </p:nvGrpSpPr>
          <p:grpSpPr>
            <a:xfrm>
              <a:off x="8450247" y="5824968"/>
              <a:ext cx="1535744" cy="519903"/>
              <a:chOff x="8450395" y="4761515"/>
              <a:chExt cx="1535744" cy="519903"/>
            </a:xfrm>
          </p:grpSpPr>
          <p:cxnSp>
            <p:nvCxnSpPr>
              <p:cNvPr id="71" name="直接连接符 197"/>
              <p:cNvCxnSpPr/>
              <p:nvPr/>
            </p:nvCxnSpPr>
            <p:spPr>
              <a:xfrm>
                <a:off x="8450395" y="4761515"/>
                <a:ext cx="1030341" cy="0"/>
              </a:xfrm>
              <a:prstGeom prst="line">
                <a:avLst/>
              </a:prstGeom>
              <a:solidFill>
                <a:schemeClr val="bg1">
                  <a:lumMod val="75000"/>
                  <a:alpha val="40000"/>
                </a:schemeClr>
              </a:solidFill>
              <a:ln w="25400" cap="flat">
                <a:solidFill>
                  <a:srgbClr val="FF0000"/>
                </a:solidFill>
                <a:prstDash val="solid"/>
                <a:round/>
                <a:headEnd type="stealth" w="lg" len="lg"/>
                <a:tailEnd type="stealth" w="lg"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2" name="文本框 198"/>
              <p:cNvSpPr txBox="1"/>
              <p:nvPr/>
            </p:nvSpPr>
            <p:spPr>
              <a:xfrm>
                <a:off x="8678732" y="4973643"/>
                <a:ext cx="1307407" cy="307775"/>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zh-CN"/>
                </a:defPPr>
                <a:lvl1pPr marR="0" indent="0" fontAlgn="auto" hangingPunct="0">
                  <a:lnSpc>
                    <a:spcPct val="100000"/>
                  </a:lnSpc>
                  <a:spcBef>
                    <a:spcPts val="0"/>
                  </a:spcBef>
                  <a:spcAft>
                    <a:spcPts val="0"/>
                  </a:spcAft>
                  <a:buClrTx/>
                  <a:buSzTx/>
                  <a:buFontTx/>
                  <a:buNone/>
                  <a:tabLst/>
                  <a:defRPr sz="1400">
                    <a:solidFill>
                      <a:srgbClr val="FF0000"/>
                    </a:solidFill>
                    <a:latin typeface="微软雅黑" panose="020B0503020204020204" pitchFamily="34" charset="-122"/>
                    <a:ea typeface="微软雅黑" panose="020B0503020204020204" pitchFamily="34" charset="-122"/>
                  </a:defRPr>
                </a:lvl1pPr>
              </a:lstStyle>
              <a:p>
                <a:r>
                  <a:rPr lang="en-US" altLang="zh-CN">
                    <a:latin typeface="Arial" panose="020B0604020202020204" pitchFamily="34" charset="0"/>
                    <a:ea typeface="Arial" charset="0"/>
                    <a:cs typeface="Arial" panose="020B0604020202020204" pitchFamily="34" charset="0"/>
                    <a:sym typeface="Calibri"/>
                  </a:rPr>
                  <a:t>Real-time Sync</a:t>
                </a:r>
                <a:endParaRPr lang="zh-CN" altLang="en-US" dirty="0">
                  <a:latin typeface="Arial" panose="020B0604020202020204" pitchFamily="34" charset="0"/>
                  <a:ea typeface="Arial" charset="0"/>
                  <a:cs typeface="Arial" panose="020B0604020202020204" pitchFamily="34" charset="0"/>
                  <a:sym typeface="Calibri"/>
                </a:endParaRPr>
              </a:p>
            </p:txBody>
          </p:sp>
        </p:grpSp>
      </p:grpSp>
      <p:sp>
        <p:nvSpPr>
          <p:cNvPr id="4" name="灯片编号占位符 3"/>
          <p:cNvSpPr>
            <a:spLocks noGrp="1"/>
          </p:cNvSpPr>
          <p:nvPr>
            <p:ph type="sldNum" sz="quarter" idx="4"/>
          </p:nvPr>
        </p:nvSpPr>
        <p:spPr/>
        <p:txBody>
          <a:bodyPr/>
          <a:lstStyle/>
          <a:p>
            <a:fld id="{E98FCA07-3125-49EB-99F1-64DCEC752C04}" type="slidenum">
              <a:rPr lang="en-US" smtClean="0"/>
              <a:pPr/>
              <a:t>20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052535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3110890" y="2363665"/>
            <a:ext cx="2466768" cy="1152128"/>
          </a:xfrm>
          <a:prstGeom prst="hexagon">
            <a:avLst/>
          </a:prstGeom>
          <a:solidFill>
            <a:schemeClr val="accent1">
              <a:lumMod val="60000"/>
              <a:lumOff val="40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Deep</a:t>
            </a:r>
          </a:p>
          <a:p>
            <a:pPr algn="ctr"/>
            <a:r>
              <a:rPr lang="en-US" altLang="zh-CN" b="1" dirty="0">
                <a:latin typeface="Arial" panose="020B0604020202020204" pitchFamily="34" charset="0"/>
                <a:cs typeface="Arial" panose="020B0604020202020204" pitchFamily="34" charset="0"/>
              </a:rPr>
              <a:t>Visibility</a:t>
            </a:r>
            <a:endParaRPr lang="zh-CN" altLang="en-US" b="1" dirty="0">
              <a:latin typeface="Arial" panose="020B0604020202020204" pitchFamily="34" charset="0"/>
              <a:cs typeface="Arial" panose="020B0604020202020204" pitchFamily="34" charset="0"/>
            </a:endParaRPr>
          </a:p>
        </p:txBody>
      </p:sp>
      <p:pic>
        <p:nvPicPr>
          <p:cNvPr id="14" name="Picture 17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7709" y="2365299"/>
            <a:ext cx="2246189" cy="2366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六边形 5"/>
          <p:cNvSpPr/>
          <p:nvPr/>
        </p:nvSpPr>
        <p:spPr>
          <a:xfrm>
            <a:off x="3168944" y="3960949"/>
            <a:ext cx="7980003" cy="863970"/>
          </a:xfrm>
          <a:prstGeom prst="hexagon">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b="1" dirty="0">
                <a:latin typeface="Arial" panose="020B0604020202020204" pitchFamily="34" charset="0"/>
                <a:cs typeface="Arial" panose="020B0604020202020204" pitchFamily="34" charset="0"/>
              </a:rPr>
              <a:t>High Available Distributed Architecture </a:t>
            </a:r>
            <a:endParaRPr lang="zh-CN" altLang="en-US" sz="2000" b="1" dirty="0">
              <a:latin typeface="Arial" panose="020B0604020202020204" pitchFamily="34" charset="0"/>
              <a:cs typeface="Arial" panose="020B0604020202020204" pitchFamily="34" charset="0"/>
            </a:endParaRPr>
          </a:p>
        </p:txBody>
      </p:sp>
      <p:sp>
        <p:nvSpPr>
          <p:cNvPr id="20" name="六边形 3"/>
          <p:cNvSpPr/>
          <p:nvPr/>
        </p:nvSpPr>
        <p:spPr>
          <a:xfrm>
            <a:off x="8682179" y="2363665"/>
            <a:ext cx="2466768" cy="1152128"/>
          </a:xfrm>
          <a:prstGeom prst="hexagon">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Micro-Segmentation</a:t>
            </a:r>
            <a:endParaRPr lang="zh-CN" altLang="en-US" b="1" dirty="0">
              <a:latin typeface="Arial" panose="020B0604020202020204" pitchFamily="34" charset="0"/>
              <a:cs typeface="Arial" panose="020B0604020202020204" pitchFamily="34" charset="0"/>
            </a:endParaRPr>
          </a:p>
        </p:txBody>
      </p:sp>
      <p:sp>
        <p:nvSpPr>
          <p:cNvPr id="26" name="六边形 4"/>
          <p:cNvSpPr/>
          <p:nvPr/>
        </p:nvSpPr>
        <p:spPr>
          <a:xfrm>
            <a:off x="5894650" y="2363665"/>
            <a:ext cx="2466768" cy="1152128"/>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Improved</a:t>
            </a:r>
          </a:p>
          <a:p>
            <a:pPr algn="ctr"/>
            <a:r>
              <a:rPr lang="en-US" altLang="zh-CN" b="1" dirty="0">
                <a:latin typeface="Arial" panose="020B0604020202020204" pitchFamily="34" charset="0"/>
                <a:cs typeface="Arial" panose="020B0604020202020204" pitchFamily="34" charset="0"/>
              </a:rPr>
              <a:t>Productivity</a:t>
            </a:r>
            <a:endParaRPr lang="zh-CN" altLang="en-US" b="1" dirty="0">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en-US" altLang="zh-CN" dirty="0" smtClean="0"/>
              <a:t>Deep Visibility</a:t>
            </a:r>
            <a:endParaRPr lang="zh-CN" alt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21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771010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947862" y="1477209"/>
            <a:ext cx="4333035" cy="341836"/>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a:cs typeface="Arial" panose="020B0604020202020204" pitchFamily="34" charset="0"/>
              </a:rPr>
              <a:t>Cloud Monitoring Statistic</a:t>
            </a:r>
            <a:endParaRPr lang="zh-CN" altLang="en-US" sz="1600" b="1" dirty="0">
              <a:solidFill>
                <a:schemeClr val="bg1"/>
              </a:solidFill>
              <a:latin typeface="Arial" panose="020B0604020202020204" pitchFamily="34" charset="0"/>
              <a:ea typeface="微软雅黑"/>
              <a:cs typeface="Arial" panose="020B0604020202020204" pitchFamily="34" charset="0"/>
            </a:endParaRPr>
          </a:p>
        </p:txBody>
      </p:sp>
      <p:sp>
        <p:nvSpPr>
          <p:cNvPr id="8" name="圆角矩形 7"/>
          <p:cNvSpPr/>
          <p:nvPr/>
        </p:nvSpPr>
        <p:spPr>
          <a:xfrm>
            <a:off x="5869546" y="1494369"/>
            <a:ext cx="4746415" cy="348950"/>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a:cs typeface="Arial" panose="020B0604020202020204" pitchFamily="34" charset="0"/>
              </a:rPr>
              <a:t>Components Running Status Monitoring</a:t>
            </a:r>
            <a:endParaRPr lang="zh-CN" altLang="en-US" sz="1600" b="1" dirty="0">
              <a:solidFill>
                <a:schemeClr val="bg1"/>
              </a:solidFill>
              <a:latin typeface="Arial" panose="020B0604020202020204" pitchFamily="34" charset="0"/>
              <a:ea typeface="微软雅黑"/>
              <a:cs typeface="Arial" panose="020B0604020202020204" pitchFamily="34" charset="0"/>
            </a:endParaRPr>
          </a:p>
        </p:txBody>
      </p:sp>
      <p:sp>
        <p:nvSpPr>
          <p:cNvPr id="12" name="椭圆 11"/>
          <p:cNvSpPr/>
          <p:nvPr/>
        </p:nvSpPr>
        <p:spPr>
          <a:xfrm>
            <a:off x="5005722" y="5524002"/>
            <a:ext cx="1450318" cy="713310"/>
          </a:xfrm>
          <a:prstGeom prst="ellipse">
            <a:avLst/>
          </a:prstGeom>
          <a:solidFill>
            <a:srgbClr val="00307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00" b="1" dirty="0">
                <a:solidFill>
                  <a:srgbClr val="FFFF00"/>
                </a:solidFill>
                <a:latin typeface="Arial" panose="020B0604020202020204" pitchFamily="34" charset="0"/>
                <a:ea typeface="微软雅黑"/>
                <a:cs typeface="Arial" panose="020B0604020202020204" pitchFamily="34" charset="0"/>
              </a:rPr>
              <a:t>Network</a:t>
            </a:r>
            <a:r>
              <a:rPr kumimoji="1" lang="en-US" altLang="zh-CN" sz="1600" b="1" dirty="0">
                <a:solidFill>
                  <a:srgbClr val="FFFF00"/>
                </a:solidFill>
                <a:latin typeface="Arial" panose="020B0604020202020204" pitchFamily="34" charset="0"/>
                <a:ea typeface="微软雅黑"/>
                <a:cs typeface="Arial" panose="020B0604020202020204" pitchFamily="34" charset="0"/>
              </a:rPr>
              <a:t> Statistic</a:t>
            </a:r>
            <a:endParaRPr kumimoji="1" lang="zh-CN" altLang="en-US" sz="1600" b="1" dirty="0">
              <a:solidFill>
                <a:srgbClr val="FFFF00"/>
              </a:solidFill>
              <a:latin typeface="Arial" panose="020B0604020202020204" pitchFamily="34" charset="0"/>
              <a:ea typeface="微软雅黑"/>
              <a:cs typeface="Arial" panose="020B0604020202020204" pitchFamily="34" charset="0"/>
            </a:endParaRPr>
          </a:p>
        </p:txBody>
      </p:sp>
      <p:cxnSp>
        <p:nvCxnSpPr>
          <p:cNvPr id="14" name="直线箭头连接符 13"/>
          <p:cNvCxnSpPr>
            <a:stCxn id="12" idx="1"/>
          </p:cNvCxnSpPr>
          <p:nvPr/>
        </p:nvCxnSpPr>
        <p:spPr>
          <a:xfrm flipH="1" flipV="1">
            <a:off x="4666482" y="5271734"/>
            <a:ext cx="551634" cy="356730"/>
          </a:xfrm>
          <a:prstGeom prst="straightConnector1">
            <a:avLst/>
          </a:prstGeom>
          <a:ln>
            <a:solidFill>
              <a:srgbClr val="00206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直线箭头连接符 14"/>
          <p:cNvCxnSpPr>
            <a:stCxn id="12" idx="0"/>
          </p:cNvCxnSpPr>
          <p:nvPr/>
        </p:nvCxnSpPr>
        <p:spPr>
          <a:xfrm flipH="1" flipV="1">
            <a:off x="5466951" y="4847982"/>
            <a:ext cx="263930" cy="676020"/>
          </a:xfrm>
          <a:prstGeom prst="straightConnector1">
            <a:avLst/>
          </a:prstGeom>
          <a:ln>
            <a:solidFill>
              <a:srgbClr val="00206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9" name="Title 8">
            <a:extLst>
              <a:ext uri="{FF2B5EF4-FFF2-40B4-BE49-F238E27FC236}">
                <a16:creationId xmlns="" xmlns:a16="http://schemas.microsoft.com/office/drawing/2014/main" id="{1530BDCD-493A-0B46-BD0E-1FF7E2648333}"/>
              </a:ext>
            </a:extLst>
          </p:cNvPr>
          <p:cNvSpPr>
            <a:spLocks noGrp="1"/>
          </p:cNvSpPr>
          <p:nvPr>
            <p:ph type="title"/>
          </p:nvPr>
        </p:nvSpPr>
        <p:spPr/>
        <p:txBody>
          <a:bodyPr>
            <a:normAutofit/>
          </a:bodyPr>
          <a:lstStyle/>
          <a:p>
            <a:r>
              <a:rPr lang="en-US" altLang="zh-CN" dirty="0">
                <a:latin typeface="Arial" charset="0"/>
                <a:cs typeface="Arial" charset="0"/>
              </a:rPr>
              <a:t>Visibility of Virtual Assets</a:t>
            </a:r>
            <a:endParaRPr lang="en-US" dirty="0"/>
          </a:p>
        </p:txBody>
      </p:sp>
      <p:cxnSp>
        <p:nvCxnSpPr>
          <p:cNvPr id="17" name="直线箭头连接符 16"/>
          <p:cNvCxnSpPr>
            <a:stCxn id="12" idx="7"/>
          </p:cNvCxnSpPr>
          <p:nvPr/>
        </p:nvCxnSpPr>
        <p:spPr>
          <a:xfrm flipV="1">
            <a:off x="6243646" y="5271734"/>
            <a:ext cx="275820" cy="356730"/>
          </a:xfrm>
          <a:prstGeom prst="straightConnector1">
            <a:avLst/>
          </a:prstGeom>
          <a:ln>
            <a:solidFill>
              <a:srgbClr val="00206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10" name="图片 9"/>
          <p:cNvPicPr>
            <a:picLocks noChangeAspect="1"/>
          </p:cNvPicPr>
          <p:nvPr/>
        </p:nvPicPr>
        <p:blipFill>
          <a:blip r:embed="rId3"/>
          <a:stretch>
            <a:fillRect/>
          </a:stretch>
        </p:blipFill>
        <p:spPr>
          <a:xfrm>
            <a:off x="6600056" y="4442412"/>
            <a:ext cx="3754789" cy="142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4"/>
          <a:stretch>
            <a:fillRect/>
          </a:stretch>
        </p:blipFill>
        <p:spPr>
          <a:xfrm>
            <a:off x="1343471" y="2195958"/>
            <a:ext cx="3261773" cy="1449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5"/>
          <a:stretch>
            <a:fillRect/>
          </a:stretch>
        </p:blipFill>
        <p:spPr>
          <a:xfrm>
            <a:off x="1309963" y="4510463"/>
            <a:ext cx="3330423" cy="136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p:cNvPicPr>
            <a:picLocks noChangeAspect="1"/>
          </p:cNvPicPr>
          <p:nvPr/>
        </p:nvPicPr>
        <p:blipFill>
          <a:blip r:embed="rId6"/>
          <a:stretch>
            <a:fillRect/>
          </a:stretch>
        </p:blipFill>
        <p:spPr>
          <a:xfrm>
            <a:off x="6600056" y="2195958"/>
            <a:ext cx="3744416" cy="1449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7"/>
          <a:stretch>
            <a:fillRect/>
          </a:stretch>
        </p:blipFill>
        <p:spPr>
          <a:xfrm>
            <a:off x="3543183" y="2971549"/>
            <a:ext cx="4006097" cy="1821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灯片编号占位符 3"/>
          <p:cNvSpPr>
            <a:spLocks noGrp="1"/>
          </p:cNvSpPr>
          <p:nvPr>
            <p:ph type="sldNum" sz="quarter" idx="4"/>
          </p:nvPr>
        </p:nvSpPr>
        <p:spPr/>
        <p:txBody>
          <a:bodyPr/>
          <a:lstStyle/>
          <a:p>
            <a:fld id="{E98FCA07-3125-49EB-99F1-64DCEC752C04}" type="slidenum">
              <a:rPr lang="en-US" smtClean="0"/>
              <a:pPr/>
              <a:t>22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935643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6026771" y="4786590"/>
            <a:ext cx="4838000" cy="1384995"/>
          </a:xfrm>
          <a:prstGeom prst="rect">
            <a:avLst/>
          </a:prstGeom>
          <a:solidFill>
            <a:srgbClr val="FFFFFF"/>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Affiliation between network and virtual machines</a:t>
            </a: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Traffic interaction in network</a:t>
            </a: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Traffic interaction between virtual machines</a:t>
            </a: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Anomalies and irregularities</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1828195" y="4788395"/>
            <a:ext cx="4135631" cy="1384995"/>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Network architecture</a:t>
            </a: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Virtual machine density</a:t>
            </a: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rPr>
              <a:t>The complexity of interaction between virtual machines</a:t>
            </a:r>
          </a:p>
        </p:txBody>
      </p:sp>
      <p:sp>
        <p:nvSpPr>
          <p:cNvPr id="18" name="圆角矩形 17"/>
          <p:cNvSpPr/>
          <p:nvPr/>
        </p:nvSpPr>
        <p:spPr>
          <a:xfrm>
            <a:off x="3071664" y="4513301"/>
            <a:ext cx="1736364" cy="341836"/>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b="1" dirty="0">
                <a:solidFill>
                  <a:schemeClr val="bg1"/>
                </a:solidFill>
                <a:latin typeface="Arial" panose="020B0604020202020204" pitchFamily="34" charset="0"/>
                <a:ea typeface="微软雅黑"/>
                <a:cs typeface="Arial" panose="020B0604020202020204" pitchFamily="34" charset="0"/>
              </a:rPr>
              <a:t>Overview</a:t>
            </a:r>
            <a:endParaRPr lang="zh-CN" altLang="en-US" b="1" dirty="0">
              <a:solidFill>
                <a:schemeClr val="bg1"/>
              </a:solidFill>
              <a:latin typeface="Arial" panose="020B0604020202020204" pitchFamily="34" charset="0"/>
              <a:ea typeface="微软雅黑"/>
              <a:cs typeface="Arial" panose="020B0604020202020204" pitchFamily="34" charset="0"/>
            </a:endParaRPr>
          </a:p>
        </p:txBody>
      </p:sp>
      <p:sp>
        <p:nvSpPr>
          <p:cNvPr id="19" name="圆角矩形 18"/>
          <p:cNvSpPr/>
          <p:nvPr/>
        </p:nvSpPr>
        <p:spPr>
          <a:xfrm>
            <a:off x="7527988" y="4509120"/>
            <a:ext cx="1736364" cy="341836"/>
          </a:xfrm>
          <a:prstGeom prst="roundRect">
            <a:avLst/>
          </a:prstGeom>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ea typeface="微软雅黑"/>
                <a:cs typeface="Arial" panose="020B0604020202020204" pitchFamily="34" charset="0"/>
              </a:rPr>
              <a:t>Scrutiny</a:t>
            </a:r>
            <a:endParaRPr lang="zh-CN" altLang="en-US" b="1" dirty="0">
              <a:solidFill>
                <a:schemeClr val="bg1"/>
              </a:solidFill>
              <a:latin typeface="Arial" panose="020B0604020202020204" pitchFamily="34" charset="0"/>
              <a:ea typeface="微软雅黑"/>
              <a:cs typeface="Arial" panose="020B0604020202020204" pitchFamily="34" charset="0"/>
            </a:endParaRPr>
          </a:p>
        </p:txBody>
      </p:sp>
      <p:sp>
        <p:nvSpPr>
          <p:cNvPr id="6" name="Title 5">
            <a:extLst>
              <a:ext uri="{FF2B5EF4-FFF2-40B4-BE49-F238E27FC236}">
                <a16:creationId xmlns="" xmlns:a16="http://schemas.microsoft.com/office/drawing/2014/main" id="{07A17FBB-DBFD-F241-A2EE-FBEF07495C78}"/>
              </a:ext>
            </a:extLst>
          </p:cNvPr>
          <p:cNvSpPr>
            <a:spLocks noGrp="1"/>
          </p:cNvSpPr>
          <p:nvPr>
            <p:ph type="title"/>
          </p:nvPr>
        </p:nvSpPr>
        <p:spPr/>
        <p:txBody>
          <a:bodyPr>
            <a:normAutofit/>
          </a:bodyPr>
          <a:lstStyle/>
          <a:p>
            <a:r>
              <a:rPr lang="en-US" altLang="zh-CN" dirty="0">
                <a:latin typeface="Arial" charset="0"/>
                <a:cs typeface="Arial" charset="0"/>
              </a:rPr>
              <a:t>Virtual Network Resource Topology</a:t>
            </a:r>
            <a:endParaRPr lang="en-US" dirty="0"/>
          </a:p>
        </p:txBody>
      </p:sp>
      <p:sp>
        <p:nvSpPr>
          <p:cNvPr id="17" name="下箭头 16"/>
          <p:cNvSpPr/>
          <p:nvPr/>
        </p:nvSpPr>
        <p:spPr>
          <a:xfrm>
            <a:off x="4269680" y="3734937"/>
            <a:ext cx="3514184" cy="774183"/>
          </a:xfrm>
          <a:prstGeom prst="downArrow">
            <a:avLst/>
          </a:prstGeom>
          <a:solidFill>
            <a:srgbClr val="FFFFFF"/>
          </a:solidFill>
          <a:ln w="28575" cmpd="sng">
            <a:solidFill>
              <a:srgbClr val="0030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3"/>
          <a:stretch>
            <a:fillRect/>
          </a:stretch>
        </p:blipFill>
        <p:spPr>
          <a:xfrm>
            <a:off x="6716240" y="1159443"/>
            <a:ext cx="4824536" cy="2489030"/>
          </a:xfrm>
          <a:prstGeom prst="rect">
            <a:avLst/>
          </a:prstGeom>
          <a:ln>
            <a:noFill/>
          </a:ln>
          <a:effectLst>
            <a:outerShdw blurRad="292100" dist="139700" dir="2700000" algn="tl" rotWithShape="0">
              <a:srgbClr val="333333">
                <a:alpha val="65000"/>
              </a:srgbClr>
            </a:outerShdw>
          </a:effectLst>
        </p:spPr>
      </p:pic>
      <p:grpSp>
        <p:nvGrpSpPr>
          <p:cNvPr id="43" name="组合 13"/>
          <p:cNvGrpSpPr>
            <a:grpSpLocks/>
          </p:cNvGrpSpPr>
          <p:nvPr/>
        </p:nvGrpSpPr>
        <p:grpSpPr bwMode="auto">
          <a:xfrm>
            <a:off x="8615109" y="1276333"/>
            <a:ext cx="2038512" cy="2287521"/>
            <a:chOff x="709354" y="1782570"/>
            <a:chExt cx="3587516" cy="4024439"/>
          </a:xfrm>
        </p:grpSpPr>
        <p:cxnSp>
          <p:nvCxnSpPr>
            <p:cNvPr id="45" name="直接连接符 16"/>
            <p:cNvCxnSpPr/>
            <p:nvPr/>
          </p:nvCxnSpPr>
          <p:spPr>
            <a:xfrm>
              <a:off x="2111000" y="3253369"/>
              <a:ext cx="404163" cy="1121076"/>
            </a:xfrm>
            <a:prstGeom prst="line">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七边形 18"/>
            <p:cNvSpPr>
              <a:spLocks/>
            </p:cNvSpPr>
            <p:nvPr/>
          </p:nvSpPr>
          <p:spPr bwMode="auto">
            <a:xfrm>
              <a:off x="2891024" y="4800859"/>
              <a:ext cx="393741" cy="393614"/>
            </a:xfrm>
            <a:custGeom>
              <a:avLst/>
              <a:gdLst>
                <a:gd name="T0" fmla="*/ -1 w 394664"/>
                <a:gd name="T1" fmla="*/ 252994 h 393835"/>
                <a:gd name="T2" fmla="*/ 38902 w 394664"/>
                <a:gd name="T3" fmla="*/ 77916 h 393835"/>
                <a:gd name="T4" fmla="*/ 196411 w 394664"/>
                <a:gd name="T5" fmla="*/ 0 h 393835"/>
                <a:gd name="T6" fmla="*/ 353918 w 394664"/>
                <a:gd name="T7" fmla="*/ 77916 h 393835"/>
                <a:gd name="T8" fmla="*/ 392821 w 394664"/>
                <a:gd name="T9" fmla="*/ 252994 h 393835"/>
                <a:gd name="T10" fmla="*/ 283821 w 394664"/>
                <a:gd name="T11" fmla="*/ 393395 h 393835"/>
                <a:gd name="T12" fmla="*/ 108999 w 394664"/>
                <a:gd name="T13" fmla="*/ 393395 h 393835"/>
                <a:gd name="T14" fmla="*/ -1 w 394664"/>
                <a:gd name="T15" fmla="*/ 252994 h 393835"/>
                <a:gd name="T16" fmla="*/ 0 60000 65536"/>
                <a:gd name="T17" fmla="*/ 0 60000 65536"/>
                <a:gd name="T18" fmla="*/ 0 60000 65536"/>
                <a:gd name="T19" fmla="*/ 0 60000 65536"/>
                <a:gd name="T20" fmla="*/ 0 60000 65536"/>
                <a:gd name="T21" fmla="*/ 0 60000 65536"/>
                <a:gd name="T22" fmla="*/ 0 60000 65536"/>
                <a:gd name="T23" fmla="*/ 0 60000 65536"/>
                <a:gd name="T24" fmla="*/ 0 w 394664"/>
                <a:gd name="T25" fmla="*/ 0 h 393835"/>
                <a:gd name="T26" fmla="*/ 394664 w 394664"/>
                <a:gd name="T27" fmla="*/ 393835 h 3938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664" h="393835">
                  <a:moveTo>
                    <a:pt x="-1" y="253278"/>
                  </a:moveTo>
                  <a:lnTo>
                    <a:pt x="39084" y="78004"/>
                  </a:lnTo>
                  <a:lnTo>
                    <a:pt x="197332" y="0"/>
                  </a:lnTo>
                  <a:lnTo>
                    <a:pt x="355580" y="78004"/>
                  </a:lnTo>
                  <a:lnTo>
                    <a:pt x="394665" y="253278"/>
                  </a:lnTo>
                  <a:lnTo>
                    <a:pt x="285153" y="393837"/>
                  </a:lnTo>
                  <a:lnTo>
                    <a:pt x="109511" y="393837"/>
                  </a:lnTo>
                  <a:lnTo>
                    <a:pt x="-1" y="253278"/>
                  </a:lnTo>
                  <a:close/>
                </a:path>
              </a:pathLst>
            </a:cu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blurRad="40000" dist="23000" dir="5400000" rotWithShape="0">
                <a:srgbClr val="808080">
                  <a:alpha val="34998"/>
                </a:srgbClr>
              </a:outerShdw>
            </a:effectLst>
          </p:spPr>
          <p:txBody>
            <a:bodyPr anchor="ctr"/>
            <a:lstStyle>
              <a:lvl1pPr>
                <a:defRPr kumimoji="1" sz="2400">
                  <a:solidFill>
                    <a:schemeClr val="tx1"/>
                  </a:solidFill>
                  <a:latin typeface="等线" panose="02010600030101010101" pitchFamily="2" charset="-122"/>
                  <a:ea typeface="等线" panose="02010600030101010101" pitchFamily="2" charset="-122"/>
                </a:defRPr>
              </a:lvl1pPr>
              <a:lvl2pPr marL="742950" indent="-285750">
                <a:defRPr kumimoji="1" sz="2400">
                  <a:solidFill>
                    <a:schemeClr val="tx1"/>
                  </a:solidFill>
                  <a:latin typeface="等线" panose="02010600030101010101" pitchFamily="2" charset="-122"/>
                  <a:ea typeface="等线" panose="02010600030101010101" pitchFamily="2" charset="-122"/>
                </a:defRPr>
              </a:lvl2pPr>
              <a:lvl3pPr marL="1143000" indent="-228600">
                <a:defRPr kumimoji="1" sz="2400">
                  <a:solidFill>
                    <a:schemeClr val="tx1"/>
                  </a:solidFill>
                  <a:latin typeface="等线" panose="02010600030101010101" pitchFamily="2" charset="-122"/>
                  <a:ea typeface="等线" panose="02010600030101010101" pitchFamily="2" charset="-122"/>
                </a:defRPr>
              </a:lvl3pPr>
              <a:lvl4pPr marL="1600200" indent="-228600">
                <a:defRPr kumimoji="1" sz="2400">
                  <a:solidFill>
                    <a:schemeClr val="tx1"/>
                  </a:solidFill>
                  <a:latin typeface="等线" panose="02010600030101010101" pitchFamily="2" charset="-122"/>
                  <a:ea typeface="等线" panose="02010600030101010101" pitchFamily="2" charset="-122"/>
                </a:defRPr>
              </a:lvl4pPr>
              <a:lvl5pPr marL="2057400" indent="-228600">
                <a:defRPr kumimoji="1" sz="24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9pPr>
            </a:lstStyle>
            <a:p>
              <a:pPr algn="ctr" eaLnBrk="1" hangingPunct="1"/>
              <a:r>
                <a:rPr kumimoji="0" lang="en-US" altLang="zh-CN" sz="1600" dirty="0">
                  <a:solidFill>
                    <a:srgbClr val="FFFFFF"/>
                  </a:solidFill>
                  <a:latin typeface=""/>
                  <a:ea typeface="思源黑体 CN Normal" panose="020B0400000000000000" pitchFamily="34" charset="-122"/>
                  <a:sym typeface=""/>
                </a:rPr>
                <a:t>1</a:t>
              </a:r>
              <a:endParaRPr kumimoji="0" lang="zh-CN" altLang="en-US" sz="1600" dirty="0">
                <a:solidFill>
                  <a:srgbClr val="FFFFFF"/>
                </a:solidFill>
                <a:latin typeface=""/>
                <a:ea typeface="思源黑体 CN Normal" panose="020B0400000000000000" pitchFamily="34" charset="-122"/>
                <a:sym typeface=""/>
              </a:endParaRPr>
            </a:p>
          </p:txBody>
        </p:sp>
        <p:sp>
          <p:nvSpPr>
            <p:cNvPr id="47" name="七边形 19"/>
            <p:cNvSpPr>
              <a:spLocks/>
            </p:cNvSpPr>
            <p:nvPr/>
          </p:nvSpPr>
          <p:spPr bwMode="auto">
            <a:xfrm>
              <a:off x="3903129" y="1814823"/>
              <a:ext cx="393741" cy="393614"/>
            </a:xfrm>
            <a:custGeom>
              <a:avLst/>
              <a:gdLst>
                <a:gd name="T0" fmla="*/ -1 w 394664"/>
                <a:gd name="T1" fmla="*/ 252995 h 393833"/>
                <a:gd name="T2" fmla="*/ 38902 w 394664"/>
                <a:gd name="T3" fmla="*/ 77918 h 393833"/>
                <a:gd name="T4" fmla="*/ 196411 w 394664"/>
                <a:gd name="T5" fmla="*/ 0 h 393833"/>
                <a:gd name="T6" fmla="*/ 353918 w 394664"/>
                <a:gd name="T7" fmla="*/ 77918 h 393833"/>
                <a:gd name="T8" fmla="*/ 392821 w 394664"/>
                <a:gd name="T9" fmla="*/ 252995 h 393833"/>
                <a:gd name="T10" fmla="*/ 283821 w 394664"/>
                <a:gd name="T11" fmla="*/ 393397 h 393833"/>
                <a:gd name="T12" fmla="*/ 108999 w 394664"/>
                <a:gd name="T13" fmla="*/ 393397 h 393833"/>
                <a:gd name="T14" fmla="*/ -1 w 394664"/>
                <a:gd name="T15" fmla="*/ 252995 h 393833"/>
                <a:gd name="T16" fmla="*/ 0 60000 65536"/>
                <a:gd name="T17" fmla="*/ 0 60000 65536"/>
                <a:gd name="T18" fmla="*/ 0 60000 65536"/>
                <a:gd name="T19" fmla="*/ 0 60000 65536"/>
                <a:gd name="T20" fmla="*/ 0 60000 65536"/>
                <a:gd name="T21" fmla="*/ 0 60000 65536"/>
                <a:gd name="T22" fmla="*/ 0 60000 65536"/>
                <a:gd name="T23" fmla="*/ 0 60000 65536"/>
                <a:gd name="T24" fmla="*/ 0 w 394664"/>
                <a:gd name="T25" fmla="*/ 0 h 393833"/>
                <a:gd name="T26" fmla="*/ 394664 w 394664"/>
                <a:gd name="T27" fmla="*/ 393833 h 3938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664" h="393833">
                  <a:moveTo>
                    <a:pt x="-1" y="253277"/>
                  </a:moveTo>
                  <a:lnTo>
                    <a:pt x="39084" y="78004"/>
                  </a:lnTo>
                  <a:lnTo>
                    <a:pt x="197332" y="0"/>
                  </a:lnTo>
                  <a:lnTo>
                    <a:pt x="355580" y="78004"/>
                  </a:lnTo>
                  <a:lnTo>
                    <a:pt x="394665" y="253277"/>
                  </a:lnTo>
                  <a:lnTo>
                    <a:pt x="285153" y="393835"/>
                  </a:lnTo>
                  <a:lnTo>
                    <a:pt x="109511" y="393835"/>
                  </a:lnTo>
                  <a:lnTo>
                    <a:pt x="-1" y="253277"/>
                  </a:lnTo>
                  <a:close/>
                </a:path>
              </a:pathLst>
            </a:cu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blurRad="40000" dist="23000" dir="5400000" rotWithShape="0">
                <a:srgbClr val="808080">
                  <a:alpha val="34998"/>
                </a:srgbClr>
              </a:outerShdw>
            </a:effectLst>
          </p:spPr>
          <p:txBody>
            <a:bodyPr anchor="ctr"/>
            <a:lstStyle>
              <a:lvl1pPr>
                <a:defRPr kumimoji="1" sz="2400">
                  <a:solidFill>
                    <a:schemeClr val="tx1"/>
                  </a:solidFill>
                  <a:latin typeface="等线" panose="02010600030101010101" pitchFamily="2" charset="-122"/>
                  <a:ea typeface="等线" panose="02010600030101010101" pitchFamily="2" charset="-122"/>
                </a:defRPr>
              </a:lvl1pPr>
              <a:lvl2pPr marL="742950" indent="-285750">
                <a:defRPr kumimoji="1" sz="2400">
                  <a:solidFill>
                    <a:schemeClr val="tx1"/>
                  </a:solidFill>
                  <a:latin typeface="等线" panose="02010600030101010101" pitchFamily="2" charset="-122"/>
                  <a:ea typeface="等线" panose="02010600030101010101" pitchFamily="2" charset="-122"/>
                </a:defRPr>
              </a:lvl2pPr>
              <a:lvl3pPr marL="1143000" indent="-228600">
                <a:defRPr kumimoji="1" sz="2400">
                  <a:solidFill>
                    <a:schemeClr val="tx1"/>
                  </a:solidFill>
                  <a:latin typeface="等线" panose="02010600030101010101" pitchFamily="2" charset="-122"/>
                  <a:ea typeface="等线" panose="02010600030101010101" pitchFamily="2" charset="-122"/>
                </a:defRPr>
              </a:lvl3pPr>
              <a:lvl4pPr marL="1600200" indent="-228600">
                <a:defRPr kumimoji="1" sz="2400">
                  <a:solidFill>
                    <a:schemeClr val="tx1"/>
                  </a:solidFill>
                  <a:latin typeface="等线" panose="02010600030101010101" pitchFamily="2" charset="-122"/>
                  <a:ea typeface="等线" panose="02010600030101010101" pitchFamily="2" charset="-122"/>
                </a:defRPr>
              </a:lvl4pPr>
              <a:lvl5pPr marL="2057400" indent="-228600">
                <a:defRPr kumimoji="1" sz="24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9pPr>
            </a:lstStyle>
            <a:p>
              <a:pPr algn="ctr" eaLnBrk="1" hangingPunct="1"/>
              <a:r>
                <a:rPr kumimoji="0" lang="en-US" altLang="zh-CN" sz="1600" dirty="0">
                  <a:solidFill>
                    <a:srgbClr val="FFFFFF"/>
                  </a:solidFill>
                  <a:latin typeface=""/>
                  <a:ea typeface="思源黑体 CN Normal" panose="020B0400000000000000" pitchFamily="34" charset="-122"/>
                  <a:sym typeface=""/>
                </a:rPr>
                <a:t>2</a:t>
              </a:r>
              <a:endParaRPr kumimoji="0" lang="zh-CN" altLang="en-US" sz="1600" dirty="0">
                <a:solidFill>
                  <a:srgbClr val="FFFFFF"/>
                </a:solidFill>
                <a:latin typeface=""/>
                <a:ea typeface="思源黑体 CN Normal" panose="020B0400000000000000" pitchFamily="34" charset="-122"/>
                <a:sym typeface=""/>
              </a:endParaRPr>
            </a:p>
          </p:txBody>
        </p:sp>
        <p:sp>
          <p:nvSpPr>
            <p:cNvPr id="48" name="椭圆 47"/>
            <p:cNvSpPr/>
            <p:nvPr/>
          </p:nvSpPr>
          <p:spPr>
            <a:xfrm>
              <a:off x="2128605" y="5191030"/>
              <a:ext cx="1117304" cy="61597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
                <a:ea typeface="思源黑体 CN Normal" panose="020B0400000000000000" pitchFamily="34" charset="-122"/>
                <a:sym typeface=""/>
              </a:endParaRPr>
            </a:p>
          </p:txBody>
        </p:sp>
        <p:sp>
          <p:nvSpPr>
            <p:cNvPr id="49" name="椭圆 48"/>
            <p:cNvSpPr/>
            <p:nvPr/>
          </p:nvSpPr>
          <p:spPr>
            <a:xfrm>
              <a:off x="709354" y="1782570"/>
              <a:ext cx="1066171" cy="61598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
                <a:ea typeface="思源黑体 CN Normal" panose="020B0400000000000000" pitchFamily="34" charset="-122"/>
                <a:sym typeface=""/>
              </a:endParaRPr>
            </a:p>
          </p:txBody>
        </p:sp>
      </p:grpSp>
      <p:sp>
        <p:nvSpPr>
          <p:cNvPr id="44" name="椭圆形标注 43"/>
          <p:cNvSpPr/>
          <p:nvPr/>
        </p:nvSpPr>
        <p:spPr bwMode="auto">
          <a:xfrm>
            <a:off x="9696400" y="2314477"/>
            <a:ext cx="864096" cy="283636"/>
          </a:xfrm>
          <a:prstGeom prst="wedgeEllipseCallout">
            <a:avLst>
              <a:gd name="adj1" fmla="val -71112"/>
              <a:gd name="adj2" fmla="val -39615"/>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等线" panose="02010600030101010101" pitchFamily="2" charset="-122"/>
                <a:ea typeface="等线" panose="02010600030101010101" pitchFamily="2" charset="-122"/>
              </a:defRPr>
            </a:lvl1pPr>
            <a:lvl2pPr marL="742950" indent="-285750">
              <a:defRPr kumimoji="1" sz="2400">
                <a:solidFill>
                  <a:schemeClr val="tx1"/>
                </a:solidFill>
                <a:latin typeface="等线" panose="02010600030101010101" pitchFamily="2" charset="-122"/>
                <a:ea typeface="等线" panose="02010600030101010101" pitchFamily="2" charset="-122"/>
              </a:defRPr>
            </a:lvl2pPr>
            <a:lvl3pPr marL="1143000" indent="-228600">
              <a:defRPr kumimoji="1" sz="2400">
                <a:solidFill>
                  <a:schemeClr val="tx1"/>
                </a:solidFill>
                <a:latin typeface="等线" panose="02010600030101010101" pitchFamily="2" charset="-122"/>
                <a:ea typeface="等线" panose="02010600030101010101" pitchFamily="2" charset="-122"/>
              </a:defRPr>
            </a:lvl3pPr>
            <a:lvl4pPr marL="1600200" indent="-228600">
              <a:defRPr kumimoji="1" sz="2400">
                <a:solidFill>
                  <a:schemeClr val="tx1"/>
                </a:solidFill>
                <a:latin typeface="等线" panose="02010600030101010101" pitchFamily="2" charset="-122"/>
                <a:ea typeface="等线" panose="02010600030101010101" pitchFamily="2" charset="-122"/>
              </a:defRPr>
            </a:lvl4pPr>
            <a:lvl5pPr marL="2057400" indent="-228600">
              <a:defRPr kumimoji="1" sz="24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700" dirty="0" smtClean="0">
                <a:solidFill>
                  <a:srgbClr val="FF0000"/>
                </a:solidFill>
                <a:latin typeface=""/>
                <a:ea typeface="思源黑体 CN Normal" panose="020B0400000000000000" pitchFamily="34" charset="-122"/>
                <a:sym typeface=""/>
              </a:rPr>
              <a:t>Irregularity</a:t>
            </a:r>
          </a:p>
        </p:txBody>
      </p:sp>
      <p:sp>
        <p:nvSpPr>
          <p:cNvPr id="41" name="圆角矩形 40"/>
          <p:cNvSpPr/>
          <p:nvPr/>
        </p:nvSpPr>
        <p:spPr bwMode="auto">
          <a:xfrm>
            <a:off x="9255501" y="1274377"/>
            <a:ext cx="1133083" cy="138322"/>
          </a:xfrm>
          <a:prstGeom prst="roundRect">
            <a:avLst/>
          </a:prstGeom>
          <a:solidFill>
            <a:srgbClr val="C1312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zh-CN" sz="800" b="1" dirty="0" smtClean="0">
                <a:solidFill>
                  <a:schemeClr val="bg1"/>
                </a:solidFill>
                <a:latin typeface=""/>
                <a:ea typeface="思源黑体 CN Normal" panose="020B0400000000000000" pitchFamily="34" charset="-122"/>
                <a:cs typeface="微软雅黑" panose="020B0503020204020204" pitchFamily="34" charset="-122"/>
                <a:sym typeface=""/>
              </a:rPr>
              <a:t>Management Zone</a:t>
            </a:r>
            <a:endParaRPr lang="zh-CN" altLang="en-US" sz="800" b="1" dirty="0">
              <a:solidFill>
                <a:schemeClr val="bg1"/>
              </a:solidFill>
              <a:latin typeface=""/>
              <a:ea typeface="思源黑体 CN Normal" panose="020B0400000000000000" pitchFamily="34" charset="-122"/>
              <a:cs typeface="微软雅黑" panose="020B0503020204020204" pitchFamily="34" charset="-122"/>
              <a:sym typeface=""/>
            </a:endParaRPr>
          </a:p>
        </p:txBody>
      </p:sp>
      <p:sp>
        <p:nvSpPr>
          <p:cNvPr id="42" name="圆角矩形 41"/>
          <p:cNvSpPr/>
          <p:nvPr/>
        </p:nvSpPr>
        <p:spPr bwMode="auto">
          <a:xfrm>
            <a:off x="8485395" y="1822726"/>
            <a:ext cx="770106" cy="188038"/>
          </a:xfrm>
          <a:prstGeom prst="roundRect">
            <a:avLst/>
          </a:prstGeom>
          <a:solidFill>
            <a:srgbClr val="8BD644"/>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等线" panose="02010600030101010101" pitchFamily="2" charset="-122"/>
                <a:ea typeface="等线" panose="02010600030101010101" pitchFamily="2" charset="-122"/>
              </a:defRPr>
            </a:lvl1pPr>
            <a:lvl2pPr marL="742950" indent="-285750">
              <a:defRPr kumimoji="1" sz="2400">
                <a:solidFill>
                  <a:schemeClr val="tx1"/>
                </a:solidFill>
                <a:latin typeface="等线" panose="02010600030101010101" pitchFamily="2" charset="-122"/>
                <a:ea typeface="等线" panose="02010600030101010101" pitchFamily="2" charset="-122"/>
              </a:defRPr>
            </a:lvl2pPr>
            <a:lvl3pPr marL="1143000" indent="-228600">
              <a:defRPr kumimoji="1" sz="2400">
                <a:solidFill>
                  <a:schemeClr val="tx1"/>
                </a:solidFill>
                <a:latin typeface="等线" panose="02010600030101010101" pitchFamily="2" charset="-122"/>
                <a:ea typeface="等线" panose="02010600030101010101" pitchFamily="2" charset="-122"/>
              </a:defRPr>
            </a:lvl3pPr>
            <a:lvl4pPr marL="1600200" indent="-228600">
              <a:defRPr kumimoji="1" sz="2400">
                <a:solidFill>
                  <a:schemeClr val="tx1"/>
                </a:solidFill>
                <a:latin typeface="等线" panose="02010600030101010101" pitchFamily="2" charset="-122"/>
                <a:ea typeface="等线" panose="02010600030101010101" pitchFamily="2" charset="-122"/>
              </a:defRPr>
            </a:lvl4pPr>
            <a:lvl5pPr marL="2057400" indent="-228600">
              <a:defRPr kumimoji="1" sz="24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9pPr>
          </a:lstStyle>
          <a:p>
            <a:pPr algn="ctr" eaLnBrk="1" hangingPunct="1"/>
            <a:r>
              <a:rPr kumimoji="0" lang="en-US" altLang="zh-CN" sz="800" b="1" dirty="0" smtClean="0">
                <a:latin typeface=""/>
                <a:ea typeface="思源黑体 CN Normal" panose="020B0400000000000000" pitchFamily="34" charset="-122"/>
                <a:sym typeface=""/>
              </a:rPr>
              <a:t>Business Zone</a:t>
            </a:r>
            <a:endParaRPr kumimoji="0" lang="zh-CN" altLang="en-US" sz="800" b="1" dirty="0">
              <a:latin typeface=""/>
              <a:ea typeface="思源黑体 CN Normal" panose="020B0400000000000000" pitchFamily="34" charset="-122"/>
              <a:sym typeface=""/>
            </a:endParaRPr>
          </a:p>
        </p:txBody>
      </p:sp>
      <p:cxnSp>
        <p:nvCxnSpPr>
          <p:cNvPr id="50" name="直接连接符 16"/>
          <p:cNvCxnSpPr/>
          <p:nvPr/>
        </p:nvCxnSpPr>
        <p:spPr bwMode="auto">
          <a:xfrm>
            <a:off x="8544272" y="3288285"/>
            <a:ext cx="488842" cy="201010"/>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椭圆形标注 50"/>
          <p:cNvSpPr/>
          <p:nvPr/>
        </p:nvSpPr>
        <p:spPr bwMode="auto">
          <a:xfrm>
            <a:off x="7599480" y="3317197"/>
            <a:ext cx="792088" cy="265312"/>
          </a:xfrm>
          <a:prstGeom prst="wedgeEllipseCallout">
            <a:avLst>
              <a:gd name="adj1" fmla="val 72562"/>
              <a:gd name="adj2" fmla="val -42515"/>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等线" panose="02010600030101010101" pitchFamily="2" charset="-122"/>
                <a:ea typeface="等线" panose="02010600030101010101" pitchFamily="2" charset="-122"/>
              </a:defRPr>
            </a:lvl1pPr>
            <a:lvl2pPr marL="742950" indent="-285750">
              <a:defRPr kumimoji="1" sz="2400">
                <a:solidFill>
                  <a:schemeClr val="tx1"/>
                </a:solidFill>
                <a:latin typeface="等线" panose="02010600030101010101" pitchFamily="2" charset="-122"/>
                <a:ea typeface="等线" panose="02010600030101010101" pitchFamily="2" charset="-122"/>
              </a:defRPr>
            </a:lvl2pPr>
            <a:lvl3pPr marL="1143000" indent="-228600">
              <a:defRPr kumimoji="1" sz="2400">
                <a:solidFill>
                  <a:schemeClr val="tx1"/>
                </a:solidFill>
                <a:latin typeface="等线" panose="02010600030101010101" pitchFamily="2" charset="-122"/>
                <a:ea typeface="等线" panose="02010600030101010101" pitchFamily="2" charset="-122"/>
              </a:defRPr>
            </a:lvl3pPr>
            <a:lvl4pPr marL="1600200" indent="-228600">
              <a:defRPr kumimoji="1" sz="2400">
                <a:solidFill>
                  <a:schemeClr val="tx1"/>
                </a:solidFill>
                <a:latin typeface="等线" panose="02010600030101010101" pitchFamily="2" charset="-122"/>
                <a:ea typeface="等线" panose="02010600030101010101" pitchFamily="2" charset="-122"/>
              </a:defRPr>
            </a:lvl4pPr>
            <a:lvl5pPr marL="2057400" indent="-228600">
              <a:defRPr kumimoji="1" sz="24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kumimoji="1" sz="2400">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700" dirty="0" smtClean="0">
                <a:solidFill>
                  <a:srgbClr val="FF0000"/>
                </a:solidFill>
                <a:latin typeface=""/>
                <a:ea typeface="思源黑体 CN Normal" panose="020B0400000000000000" pitchFamily="34" charset="-122"/>
                <a:sym typeface=""/>
              </a:rPr>
              <a:t>Anomaly</a:t>
            </a:r>
          </a:p>
        </p:txBody>
      </p:sp>
      <p:pic>
        <p:nvPicPr>
          <p:cNvPr id="52" name="图片 51"/>
          <p:cNvPicPr>
            <a:picLocks noChangeAspect="1"/>
          </p:cNvPicPr>
          <p:nvPr/>
        </p:nvPicPr>
        <p:blipFill>
          <a:blip r:embed="rId4"/>
          <a:stretch>
            <a:fillRect/>
          </a:stretch>
        </p:blipFill>
        <p:spPr>
          <a:xfrm>
            <a:off x="613107" y="1168395"/>
            <a:ext cx="4731768" cy="2480078"/>
          </a:xfrm>
          <a:prstGeom prst="rect">
            <a:avLst/>
          </a:prstGeom>
          <a:ln>
            <a:noFill/>
          </a:ln>
          <a:effectLst>
            <a:outerShdw blurRad="292100" dist="139700" dir="2700000" algn="tl" rotWithShape="0">
              <a:srgbClr val="333333">
                <a:alpha val="65000"/>
              </a:srgbClr>
            </a:outerShdw>
          </a:effectLst>
        </p:spPr>
      </p:pic>
      <p:sp>
        <p:nvSpPr>
          <p:cNvPr id="53" name="椭圆 52"/>
          <p:cNvSpPr/>
          <p:nvPr/>
        </p:nvSpPr>
        <p:spPr bwMode="auto">
          <a:xfrm>
            <a:off x="4349898" y="2947808"/>
            <a:ext cx="677730" cy="48119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
              <a:ea typeface="思源黑体 CN Normal" panose="020B0400000000000000" pitchFamily="34" charset="-122"/>
              <a:sym typeface=""/>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23</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743494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641103" y="2450018"/>
            <a:ext cx="3035078"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Line</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stand for flow interaction</a:t>
            </a:r>
          </a:p>
          <a:p>
            <a:pPr marL="285750" indent="-285750">
              <a:lnSpc>
                <a:spcPct val="15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Arrow </a:t>
            </a:r>
            <a:r>
              <a:rPr lang="en-US" altLang="zh-CN" dirty="0">
                <a:latin typeface="Arial" panose="020B0604020202020204" pitchFamily="34" charset="0"/>
                <a:ea typeface="微软雅黑" panose="020B0503020204020204" pitchFamily="34" charset="-122"/>
                <a:cs typeface="Arial" panose="020B0604020202020204" pitchFamily="34" charset="0"/>
              </a:rPr>
              <a:t>stand for communication direction</a:t>
            </a:r>
          </a:p>
          <a:p>
            <a:pPr marL="285750" indent="-285750">
              <a:lnSpc>
                <a:spcPct val="150000"/>
              </a:lnSpc>
              <a:buFont typeface="Arial" panose="020B0604020202020204" pitchFamily="34" charset="0"/>
              <a:buChar char="•"/>
            </a:pPr>
            <a:r>
              <a:rPr lang="en-US" altLang="zh-CN" b="1" dirty="0" smtClean="0">
                <a:latin typeface="Arial" panose="020B0604020202020204" pitchFamily="34" charset="0"/>
                <a:ea typeface="微软雅黑" panose="020B0503020204020204" pitchFamily="34" charset="-122"/>
                <a:cs typeface="Arial" panose="020B0604020202020204" pitchFamily="34" charset="0"/>
              </a:rPr>
              <a:t>Red </a:t>
            </a:r>
            <a:r>
              <a:rPr lang="en-US" altLang="zh-CN" b="1" dirty="0">
                <a:latin typeface="Arial" panose="020B0604020202020204" pitchFamily="34" charset="0"/>
                <a:ea typeface="微软雅黑" panose="020B0503020204020204" pitchFamily="34" charset="-122"/>
                <a:cs typeface="Arial" panose="020B0604020202020204" pitchFamily="34" charset="0"/>
              </a:rPr>
              <a:t>Line</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stand for network threat</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4" name="Title 3">
            <a:extLst>
              <a:ext uri="{FF2B5EF4-FFF2-40B4-BE49-F238E27FC236}">
                <a16:creationId xmlns="" xmlns:a16="http://schemas.microsoft.com/office/drawing/2014/main" id="{8AAE3D23-1D50-F145-B321-1631E95F9573}"/>
              </a:ext>
            </a:extLst>
          </p:cNvPr>
          <p:cNvSpPr>
            <a:spLocks noGrp="1"/>
          </p:cNvSpPr>
          <p:nvPr>
            <p:ph type="title"/>
          </p:nvPr>
        </p:nvSpPr>
        <p:spPr/>
        <p:txBody>
          <a:bodyPr>
            <a:normAutofit/>
          </a:bodyPr>
          <a:lstStyle/>
          <a:p>
            <a:r>
              <a:rPr lang="en-US" altLang="zh-CN" dirty="0">
                <a:latin typeface="Arial" charset="0"/>
                <a:cs typeface="Arial" charset="0"/>
              </a:rPr>
              <a:t>Display of Complex Internal Communications</a:t>
            </a:r>
            <a:endParaRPr lang="en-US" dirty="0"/>
          </a:p>
        </p:txBody>
      </p:sp>
      <p:pic>
        <p:nvPicPr>
          <p:cNvPr id="8" name="图片 7"/>
          <p:cNvPicPr>
            <a:picLocks noChangeAspect="1"/>
          </p:cNvPicPr>
          <p:nvPr/>
        </p:nvPicPr>
        <p:blipFill>
          <a:blip r:embed="rId2"/>
          <a:stretch>
            <a:fillRect/>
          </a:stretch>
        </p:blipFill>
        <p:spPr>
          <a:xfrm>
            <a:off x="479376" y="1916832"/>
            <a:ext cx="8126162" cy="3600400"/>
          </a:xfrm>
          <a:prstGeom prst="rect">
            <a:avLst/>
          </a:prstGeom>
          <a:noFill/>
          <a:ln>
            <a:solidFill>
              <a:schemeClr val="bg1">
                <a:lumMod val="65000"/>
              </a:schemeClr>
            </a:solidFill>
          </a:ln>
        </p:spPr>
      </p:pic>
      <p:sp>
        <p:nvSpPr>
          <p:cNvPr id="2" name="灯片编号占位符 1"/>
          <p:cNvSpPr>
            <a:spLocks noGrp="1"/>
          </p:cNvSpPr>
          <p:nvPr>
            <p:ph type="sldNum" sz="quarter" idx="4"/>
          </p:nvPr>
        </p:nvSpPr>
        <p:spPr/>
        <p:txBody>
          <a:bodyPr/>
          <a:lstStyle/>
          <a:p>
            <a:fld id="{E98FCA07-3125-49EB-99F1-64DCEC752C04}" type="slidenum">
              <a:rPr lang="en-US" smtClean="0"/>
              <a:pPr/>
              <a:t>24</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758731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437899" y="3498131"/>
            <a:ext cx="6910053" cy="2326303"/>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a:stretch>
            <a:fillRect/>
          </a:stretch>
        </p:blipFill>
        <p:spPr>
          <a:xfrm>
            <a:off x="2437899" y="1064626"/>
            <a:ext cx="5290075" cy="229236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13" name="圆角矩形 12"/>
          <p:cNvSpPr/>
          <p:nvPr/>
        </p:nvSpPr>
        <p:spPr>
          <a:xfrm>
            <a:off x="4614104" y="5877271"/>
            <a:ext cx="1091584" cy="423623"/>
          </a:xfrm>
          <a:prstGeom prst="roundRect">
            <a:avLst/>
          </a:prstGeom>
          <a:solidFill>
            <a:srgbClr val="00307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Application </a:t>
            </a:r>
            <a:r>
              <a:rPr lang="en-US" altLang="zh-CN" sz="1200" b="1" dirty="0" smtClean="0">
                <a:solidFill>
                  <a:schemeClr val="bg1"/>
                </a:solidFill>
                <a:latin typeface="Arial" panose="020B0604020202020204" pitchFamily="34" charset="0"/>
                <a:ea typeface="微软雅黑"/>
                <a:cs typeface="Arial" panose="020B0604020202020204" pitchFamily="34" charset="0"/>
              </a:rPr>
              <a:t>Type</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12" name="圆角矩形 11"/>
          <p:cNvSpPr/>
          <p:nvPr/>
        </p:nvSpPr>
        <p:spPr>
          <a:xfrm>
            <a:off x="2783632" y="5877272"/>
            <a:ext cx="1574425" cy="423623"/>
          </a:xfrm>
          <a:prstGeom prst="roundRect">
            <a:avLst/>
          </a:prstGeom>
          <a:solidFill>
            <a:srgbClr val="00307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Traffic </a:t>
            </a:r>
            <a:r>
              <a:rPr lang="en-US" altLang="zh-CN" sz="1200" b="1" dirty="0" smtClean="0">
                <a:solidFill>
                  <a:schemeClr val="bg1"/>
                </a:solidFill>
                <a:latin typeface="Arial" panose="020B0604020202020204" pitchFamily="34" charset="0"/>
                <a:ea typeface="微软雅黑"/>
                <a:cs typeface="Arial" panose="020B0604020202020204" pitchFamily="34" charset="0"/>
              </a:rPr>
              <a:t>Direction</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14" name="圆角矩形 13"/>
          <p:cNvSpPr/>
          <p:nvPr/>
        </p:nvSpPr>
        <p:spPr>
          <a:xfrm>
            <a:off x="6053228" y="5877270"/>
            <a:ext cx="1760911" cy="423623"/>
          </a:xfrm>
          <a:prstGeom prst="roundRect">
            <a:avLst/>
          </a:prstGeom>
          <a:solidFill>
            <a:srgbClr val="00307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Traffic </a:t>
            </a:r>
            <a:r>
              <a:rPr lang="en-US" altLang="zh-CN" sz="1200" b="1" dirty="0" smtClean="0">
                <a:solidFill>
                  <a:schemeClr val="bg1"/>
                </a:solidFill>
                <a:latin typeface="Arial" panose="020B0604020202020204" pitchFamily="34" charset="0"/>
                <a:ea typeface="微软雅黑"/>
                <a:cs typeface="Arial" panose="020B0604020202020204" pitchFamily="34" charset="0"/>
              </a:rPr>
              <a:t>Statistic</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23" name="圆角矩形 7"/>
          <p:cNvSpPr/>
          <p:nvPr/>
        </p:nvSpPr>
        <p:spPr>
          <a:xfrm>
            <a:off x="4799856" y="4077072"/>
            <a:ext cx="720080" cy="1735885"/>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4" name="圆角矩形 16"/>
          <p:cNvSpPr/>
          <p:nvPr/>
        </p:nvSpPr>
        <p:spPr>
          <a:xfrm>
            <a:off x="2437899" y="4077072"/>
            <a:ext cx="2217941" cy="1735885"/>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5" name="圆角矩形 17"/>
          <p:cNvSpPr/>
          <p:nvPr/>
        </p:nvSpPr>
        <p:spPr>
          <a:xfrm>
            <a:off x="5683136" y="4077072"/>
            <a:ext cx="2501096" cy="1725315"/>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6" name="下箭头 18"/>
          <p:cNvSpPr/>
          <p:nvPr/>
        </p:nvSpPr>
        <p:spPr>
          <a:xfrm>
            <a:off x="6384032" y="3072641"/>
            <a:ext cx="978087" cy="788407"/>
          </a:xfrm>
          <a:prstGeom prst="downArrow">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 name="圆角矩形 10"/>
          <p:cNvSpPr/>
          <p:nvPr/>
        </p:nvSpPr>
        <p:spPr>
          <a:xfrm>
            <a:off x="2437899" y="1068681"/>
            <a:ext cx="1281837" cy="413216"/>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rgbClr val="FFFF00"/>
                </a:solidFill>
                <a:latin typeface="Arial" panose="020B0604020202020204" pitchFamily="34" charset="0"/>
                <a:ea typeface="微软雅黑"/>
                <a:cs typeface="Arial" panose="020B0604020202020204" pitchFamily="34" charset="0"/>
              </a:rPr>
              <a:t>Network Dimension</a:t>
            </a:r>
            <a:endParaRPr lang="zh-CN" altLang="en-US" sz="1200" b="1" dirty="0">
              <a:solidFill>
                <a:srgbClr val="FFFF00"/>
              </a:solidFill>
              <a:latin typeface="Arial" panose="020B0604020202020204" pitchFamily="34" charset="0"/>
              <a:ea typeface="微软雅黑"/>
              <a:cs typeface="Arial" panose="020B0604020202020204" pitchFamily="34" charset="0"/>
            </a:endParaRPr>
          </a:p>
        </p:txBody>
      </p:sp>
      <p:sp>
        <p:nvSpPr>
          <p:cNvPr id="4" name="Title 3">
            <a:extLst>
              <a:ext uri="{FF2B5EF4-FFF2-40B4-BE49-F238E27FC236}">
                <a16:creationId xmlns="" xmlns:a16="http://schemas.microsoft.com/office/drawing/2014/main" id="{E36EB314-47B9-E444-AAE1-FF8E6DC9413A}"/>
              </a:ext>
            </a:extLst>
          </p:cNvPr>
          <p:cNvSpPr>
            <a:spLocks noGrp="1"/>
          </p:cNvSpPr>
          <p:nvPr>
            <p:ph type="title"/>
          </p:nvPr>
        </p:nvSpPr>
        <p:spPr/>
        <p:txBody>
          <a:bodyPr>
            <a:normAutofit/>
          </a:bodyPr>
          <a:lstStyle/>
          <a:p>
            <a:r>
              <a:rPr lang="en-US" altLang="zh-CN" dirty="0">
                <a:latin typeface="Arial" charset="0"/>
                <a:cs typeface="Arial" charset="0"/>
              </a:rPr>
              <a:t>Application Visibility – Network View</a:t>
            </a:r>
            <a:endParaRPr lang="en-US" dirty="0"/>
          </a:p>
        </p:txBody>
      </p:sp>
      <p:sp>
        <p:nvSpPr>
          <p:cNvPr id="19" name="椭圆 6"/>
          <p:cNvSpPr/>
          <p:nvPr/>
        </p:nvSpPr>
        <p:spPr>
          <a:xfrm>
            <a:off x="6240016" y="2341938"/>
            <a:ext cx="1267222" cy="675310"/>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7" name="圆角矩形 18"/>
          <p:cNvSpPr/>
          <p:nvPr/>
        </p:nvSpPr>
        <p:spPr>
          <a:xfrm>
            <a:off x="8255487" y="4069431"/>
            <a:ext cx="1008866" cy="1732955"/>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cs typeface="Arial" panose="020B0604020202020204" pitchFamily="34" charset="0"/>
            </a:endParaRPr>
          </a:p>
        </p:txBody>
      </p:sp>
      <p:sp>
        <p:nvSpPr>
          <p:cNvPr id="28" name="圆角矩形 12"/>
          <p:cNvSpPr/>
          <p:nvPr/>
        </p:nvSpPr>
        <p:spPr>
          <a:xfrm>
            <a:off x="8255487" y="5877270"/>
            <a:ext cx="1078611" cy="379559"/>
          </a:xfrm>
          <a:prstGeom prst="roundRect">
            <a:avLst/>
          </a:prstGeom>
          <a:solidFill>
            <a:srgbClr val="00307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Policy</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25</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62300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14491" y="3805793"/>
            <a:ext cx="7644165" cy="1926835"/>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3"/>
          <a:stretch>
            <a:fillRect/>
          </a:stretch>
        </p:blipFill>
        <p:spPr>
          <a:xfrm>
            <a:off x="2207568" y="1128386"/>
            <a:ext cx="6289376" cy="2507994"/>
          </a:xfrm>
          <a:prstGeom prst="rect">
            <a:avLst/>
          </a:prstGeom>
          <a:ln>
            <a:solidFill>
              <a:schemeClr val="bg1">
                <a:lumMod val="75000"/>
              </a:schemeClr>
            </a:solidFill>
          </a:ln>
        </p:spPr>
      </p:pic>
      <p:sp>
        <p:nvSpPr>
          <p:cNvPr id="5" name="Title 4">
            <a:extLst>
              <a:ext uri="{FF2B5EF4-FFF2-40B4-BE49-F238E27FC236}">
                <a16:creationId xmlns="" xmlns:a16="http://schemas.microsoft.com/office/drawing/2014/main" id="{4A136625-7523-D240-AD5E-B42C0C7AEB50}"/>
              </a:ext>
            </a:extLst>
          </p:cNvPr>
          <p:cNvSpPr>
            <a:spLocks noGrp="1"/>
          </p:cNvSpPr>
          <p:nvPr>
            <p:ph type="title"/>
          </p:nvPr>
        </p:nvSpPr>
        <p:spPr/>
        <p:txBody>
          <a:bodyPr>
            <a:normAutofit/>
          </a:bodyPr>
          <a:lstStyle/>
          <a:p>
            <a:r>
              <a:rPr lang="en-US" altLang="zh-CN" dirty="0">
                <a:latin typeface="Arial" charset="0"/>
                <a:cs typeface="Arial" charset="0"/>
              </a:rPr>
              <a:t>Application Visibility – Virtual Machine View</a:t>
            </a:r>
            <a:endParaRPr lang="en-US" dirty="0"/>
          </a:p>
        </p:txBody>
      </p:sp>
      <p:sp>
        <p:nvSpPr>
          <p:cNvPr id="23" name="圆角矩形 12"/>
          <p:cNvSpPr/>
          <p:nvPr/>
        </p:nvSpPr>
        <p:spPr>
          <a:xfrm>
            <a:off x="4511825" y="4433026"/>
            <a:ext cx="864096" cy="1324477"/>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cs typeface="Arial" panose="020B0604020202020204" pitchFamily="34" charset="0"/>
            </a:endParaRPr>
          </a:p>
        </p:txBody>
      </p:sp>
      <p:sp>
        <p:nvSpPr>
          <p:cNvPr id="25" name="圆角矩形 16"/>
          <p:cNvSpPr/>
          <p:nvPr/>
        </p:nvSpPr>
        <p:spPr>
          <a:xfrm>
            <a:off x="2207568" y="4437112"/>
            <a:ext cx="2252718" cy="1295516"/>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cs typeface="Arial" panose="020B0604020202020204" pitchFamily="34" charset="0"/>
            </a:endParaRPr>
          </a:p>
        </p:txBody>
      </p:sp>
      <p:sp>
        <p:nvSpPr>
          <p:cNvPr id="26" name="圆角矩形 17"/>
          <p:cNvSpPr/>
          <p:nvPr/>
        </p:nvSpPr>
        <p:spPr>
          <a:xfrm>
            <a:off x="5447928" y="4433025"/>
            <a:ext cx="2592288" cy="1329171"/>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cs typeface="Arial" panose="020B0604020202020204" pitchFamily="34" charset="0"/>
            </a:endParaRPr>
          </a:p>
        </p:txBody>
      </p:sp>
      <p:sp>
        <p:nvSpPr>
          <p:cNvPr id="27" name="圆角矩形 18"/>
          <p:cNvSpPr/>
          <p:nvPr/>
        </p:nvSpPr>
        <p:spPr>
          <a:xfrm>
            <a:off x="8400257" y="4433025"/>
            <a:ext cx="1368151" cy="1324479"/>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cs typeface="Arial" panose="020B0604020202020204" pitchFamily="34" charset="0"/>
            </a:endParaRPr>
          </a:p>
        </p:txBody>
      </p:sp>
      <p:sp>
        <p:nvSpPr>
          <p:cNvPr id="28" name="下箭头 19"/>
          <p:cNvSpPr/>
          <p:nvPr/>
        </p:nvSpPr>
        <p:spPr>
          <a:xfrm>
            <a:off x="4296521" y="2846966"/>
            <a:ext cx="936104" cy="1333600"/>
          </a:xfrm>
          <a:prstGeom prst="downArrow">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cs typeface="Arial" panose="020B0604020202020204" pitchFamily="34" charset="0"/>
            </a:endParaRPr>
          </a:p>
        </p:txBody>
      </p:sp>
      <p:sp>
        <p:nvSpPr>
          <p:cNvPr id="29" name="圆角矩形 12"/>
          <p:cNvSpPr/>
          <p:nvPr/>
        </p:nvSpPr>
        <p:spPr>
          <a:xfrm>
            <a:off x="4439816" y="5856368"/>
            <a:ext cx="1078611" cy="379559"/>
          </a:xfrm>
          <a:prstGeom prst="roundRect">
            <a:avLst/>
          </a:prstGeom>
          <a:solidFill>
            <a:srgbClr val="00307D"/>
          </a:solidFill>
          <a:ln>
            <a:solidFill>
              <a:srgbClr val="008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Application </a:t>
            </a:r>
            <a:r>
              <a:rPr lang="en-US" altLang="zh-CN" sz="1200" b="1" dirty="0" smtClean="0">
                <a:solidFill>
                  <a:schemeClr val="bg1"/>
                </a:solidFill>
                <a:latin typeface="Arial" panose="020B0604020202020204" pitchFamily="34" charset="0"/>
                <a:ea typeface="微软雅黑"/>
                <a:cs typeface="Arial" panose="020B0604020202020204" pitchFamily="34" charset="0"/>
              </a:rPr>
              <a:t>Type</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30" name="圆角矩形 11"/>
          <p:cNvSpPr/>
          <p:nvPr/>
        </p:nvSpPr>
        <p:spPr>
          <a:xfrm>
            <a:off x="2577359" y="5857753"/>
            <a:ext cx="1574425" cy="379559"/>
          </a:xfrm>
          <a:prstGeom prst="roundRect">
            <a:avLst/>
          </a:prstGeom>
          <a:solidFill>
            <a:srgbClr val="00307D"/>
          </a:solidFill>
          <a:ln>
            <a:solidFill>
              <a:srgbClr val="008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Traffic D</a:t>
            </a:r>
            <a:r>
              <a:rPr lang="en-US" altLang="zh-CN" sz="1200" b="1" dirty="0" smtClean="0">
                <a:solidFill>
                  <a:schemeClr val="bg1"/>
                </a:solidFill>
                <a:latin typeface="Arial" panose="020B0604020202020204" pitchFamily="34" charset="0"/>
                <a:ea typeface="微软雅黑"/>
                <a:cs typeface="Arial" panose="020B0604020202020204" pitchFamily="34" charset="0"/>
              </a:rPr>
              <a:t>irection</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31" name="圆角矩形 13"/>
          <p:cNvSpPr/>
          <p:nvPr/>
        </p:nvSpPr>
        <p:spPr>
          <a:xfrm>
            <a:off x="6023992" y="5856368"/>
            <a:ext cx="1760911" cy="379559"/>
          </a:xfrm>
          <a:prstGeom prst="roundRect">
            <a:avLst/>
          </a:prstGeom>
          <a:solidFill>
            <a:srgbClr val="00307D"/>
          </a:solidFill>
          <a:ln>
            <a:solidFill>
              <a:srgbClr val="008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Traffic </a:t>
            </a:r>
            <a:r>
              <a:rPr lang="en-US" altLang="zh-CN" sz="1200" b="1" dirty="0" smtClean="0">
                <a:solidFill>
                  <a:schemeClr val="bg1"/>
                </a:solidFill>
                <a:latin typeface="Arial" panose="020B0604020202020204" pitchFamily="34" charset="0"/>
                <a:ea typeface="微软雅黑"/>
                <a:cs typeface="Arial" panose="020B0604020202020204" pitchFamily="34" charset="0"/>
              </a:rPr>
              <a:t>Statistic</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32" name="圆角矩形 12"/>
          <p:cNvSpPr/>
          <p:nvPr/>
        </p:nvSpPr>
        <p:spPr>
          <a:xfrm>
            <a:off x="8616280" y="5856368"/>
            <a:ext cx="1078611" cy="379559"/>
          </a:xfrm>
          <a:prstGeom prst="roundRect">
            <a:avLst/>
          </a:prstGeom>
          <a:solidFill>
            <a:srgbClr val="00307D"/>
          </a:solidFill>
          <a:ln>
            <a:solidFill>
              <a:srgbClr val="008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Policy</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33" name="圆角矩形 10"/>
          <p:cNvSpPr/>
          <p:nvPr/>
        </p:nvSpPr>
        <p:spPr>
          <a:xfrm>
            <a:off x="2214491" y="1108351"/>
            <a:ext cx="1602588" cy="497873"/>
          </a:xfrm>
          <a:prstGeom prst="roundRect">
            <a:avLst/>
          </a:prstGeom>
          <a:solidFill>
            <a:srgbClr val="00307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rgbClr val="FFFF00"/>
                </a:solidFill>
                <a:latin typeface="Arial" panose="020B0604020202020204" pitchFamily="34" charset="0"/>
                <a:ea typeface="微软雅黑"/>
                <a:cs typeface="Arial" panose="020B0604020202020204" pitchFamily="34" charset="0"/>
              </a:rPr>
              <a:t>Virtual Machine Dimension</a:t>
            </a:r>
            <a:endParaRPr lang="zh-CN" altLang="en-US" sz="1200" b="1" dirty="0">
              <a:solidFill>
                <a:srgbClr val="FFFF00"/>
              </a:solidFill>
              <a:latin typeface="Arial" panose="020B0604020202020204" pitchFamily="34" charset="0"/>
              <a:ea typeface="微软雅黑"/>
              <a:cs typeface="Arial" panose="020B0604020202020204" pitchFamily="34" charset="0"/>
            </a:endParaRPr>
          </a:p>
        </p:txBody>
      </p:sp>
      <p:sp>
        <p:nvSpPr>
          <p:cNvPr id="17" name="椭圆 6"/>
          <p:cNvSpPr/>
          <p:nvPr/>
        </p:nvSpPr>
        <p:spPr>
          <a:xfrm>
            <a:off x="4223792" y="2264282"/>
            <a:ext cx="1008833" cy="483820"/>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26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54192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stretch>
            <a:fillRect/>
          </a:stretch>
        </p:blipFill>
        <p:spPr>
          <a:xfrm>
            <a:off x="7968208" y="3820342"/>
            <a:ext cx="3888432" cy="2109565"/>
          </a:xfrm>
          <a:prstGeom prst="rect">
            <a:avLst/>
          </a:prstGeom>
          <a:ln>
            <a:solidFill>
              <a:schemeClr val="bg1">
                <a:lumMod val="75000"/>
              </a:schemeClr>
            </a:solidFill>
          </a:ln>
        </p:spPr>
      </p:pic>
      <p:pic>
        <p:nvPicPr>
          <p:cNvPr id="24" name="图片 23"/>
          <p:cNvPicPr>
            <a:picLocks noChangeAspect="1"/>
          </p:cNvPicPr>
          <p:nvPr/>
        </p:nvPicPr>
        <p:blipFill>
          <a:blip r:embed="rId3"/>
          <a:stretch>
            <a:fillRect/>
          </a:stretch>
        </p:blipFill>
        <p:spPr>
          <a:xfrm>
            <a:off x="4439816" y="3811586"/>
            <a:ext cx="3456385" cy="2118321"/>
          </a:xfrm>
          <a:prstGeom prst="rect">
            <a:avLst/>
          </a:prstGeom>
          <a:ln>
            <a:solidFill>
              <a:schemeClr val="bg1">
                <a:lumMod val="75000"/>
              </a:schemeClr>
            </a:solidFill>
          </a:ln>
        </p:spPr>
      </p:pic>
      <p:pic>
        <p:nvPicPr>
          <p:cNvPr id="20" name="图片 19"/>
          <p:cNvPicPr>
            <a:picLocks noChangeAspect="1"/>
          </p:cNvPicPr>
          <p:nvPr/>
        </p:nvPicPr>
        <p:blipFill>
          <a:blip r:embed="rId4"/>
          <a:stretch>
            <a:fillRect/>
          </a:stretch>
        </p:blipFill>
        <p:spPr>
          <a:xfrm>
            <a:off x="263352" y="3811586"/>
            <a:ext cx="4104456" cy="2118321"/>
          </a:xfrm>
          <a:prstGeom prst="rect">
            <a:avLst/>
          </a:prstGeom>
          <a:ln>
            <a:solidFill>
              <a:schemeClr val="bg1">
                <a:lumMod val="75000"/>
              </a:schemeClr>
            </a:solidFill>
          </a:ln>
        </p:spPr>
      </p:pic>
      <p:pic>
        <p:nvPicPr>
          <p:cNvPr id="13" name="图片 12"/>
          <p:cNvPicPr>
            <a:picLocks noChangeAspect="1"/>
          </p:cNvPicPr>
          <p:nvPr/>
        </p:nvPicPr>
        <p:blipFill>
          <a:blip r:embed="rId5"/>
          <a:stretch>
            <a:fillRect/>
          </a:stretch>
        </p:blipFill>
        <p:spPr>
          <a:xfrm>
            <a:off x="8230532" y="1185522"/>
            <a:ext cx="3626108" cy="2156974"/>
          </a:xfrm>
          <a:prstGeom prst="rect">
            <a:avLst/>
          </a:prstGeom>
          <a:ln>
            <a:solidFill>
              <a:schemeClr val="bg1">
                <a:lumMod val="75000"/>
              </a:schemeClr>
            </a:solidFill>
          </a:ln>
        </p:spPr>
      </p:pic>
      <p:pic>
        <p:nvPicPr>
          <p:cNvPr id="9" name="图片 8"/>
          <p:cNvPicPr>
            <a:picLocks noChangeAspect="1"/>
          </p:cNvPicPr>
          <p:nvPr/>
        </p:nvPicPr>
        <p:blipFill>
          <a:blip r:embed="rId6"/>
          <a:stretch>
            <a:fillRect/>
          </a:stretch>
        </p:blipFill>
        <p:spPr>
          <a:xfrm>
            <a:off x="3999795" y="1196751"/>
            <a:ext cx="4178526" cy="2145745"/>
          </a:xfrm>
          <a:prstGeom prst="rect">
            <a:avLst/>
          </a:prstGeom>
          <a:ln>
            <a:solidFill>
              <a:schemeClr val="bg1">
                <a:lumMod val="75000"/>
              </a:schemeClr>
            </a:solidFill>
          </a:ln>
        </p:spPr>
      </p:pic>
      <p:pic>
        <p:nvPicPr>
          <p:cNvPr id="8" name="图片 7"/>
          <p:cNvPicPr>
            <a:picLocks noChangeAspect="1"/>
          </p:cNvPicPr>
          <p:nvPr/>
        </p:nvPicPr>
        <p:blipFill>
          <a:blip r:embed="rId7"/>
          <a:stretch>
            <a:fillRect/>
          </a:stretch>
        </p:blipFill>
        <p:spPr>
          <a:xfrm>
            <a:off x="263352" y="1196752"/>
            <a:ext cx="3677212" cy="2145744"/>
          </a:xfrm>
          <a:prstGeom prst="rect">
            <a:avLst/>
          </a:prstGeom>
          <a:ln>
            <a:solidFill>
              <a:schemeClr val="bg1">
                <a:lumMod val="75000"/>
              </a:schemeClr>
            </a:solidFill>
          </a:ln>
        </p:spPr>
      </p:pic>
      <p:sp>
        <p:nvSpPr>
          <p:cNvPr id="2" name="Title 1"/>
          <p:cNvSpPr>
            <a:spLocks noGrp="1"/>
          </p:cNvSpPr>
          <p:nvPr>
            <p:ph type="title"/>
          </p:nvPr>
        </p:nvSpPr>
        <p:spPr>
          <a:xfrm>
            <a:off x="487445" y="548680"/>
            <a:ext cx="9496987" cy="972592"/>
          </a:xfrm>
        </p:spPr>
        <p:txBody>
          <a:bodyPr vert="horz" lIns="91440" tIns="45720" rIns="91440" bIns="45720" rtlCol="0" anchor="t">
            <a:noAutofit/>
          </a:bodyPr>
          <a:lstStyle/>
          <a:p>
            <a:r>
              <a:rPr lang="en-US" b="1" dirty="0">
                <a:latin typeface="Arial" charset="0"/>
                <a:cs typeface="Arial" charset="0"/>
              </a:rPr>
              <a:t>Application View</a:t>
            </a:r>
          </a:p>
        </p:txBody>
      </p:sp>
      <p:sp>
        <p:nvSpPr>
          <p:cNvPr id="15" name="圆角矩形 10"/>
          <p:cNvSpPr/>
          <p:nvPr/>
        </p:nvSpPr>
        <p:spPr>
          <a:xfrm>
            <a:off x="1147388" y="3384492"/>
            <a:ext cx="1909140" cy="3180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Top 10 Application</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6" name="圆角矩形 10"/>
          <p:cNvSpPr/>
          <p:nvPr/>
        </p:nvSpPr>
        <p:spPr>
          <a:xfrm>
            <a:off x="4727848" y="3384492"/>
            <a:ext cx="2897881" cy="3180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Characteristic Distribution</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7" name="圆角矩形 10"/>
          <p:cNvSpPr/>
          <p:nvPr/>
        </p:nvSpPr>
        <p:spPr>
          <a:xfrm>
            <a:off x="9089016" y="3384492"/>
            <a:ext cx="1909140" cy="322272"/>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smtClean="0">
                <a:solidFill>
                  <a:schemeClr val="bg1"/>
                </a:solidFill>
                <a:latin typeface="Arial" panose="020B0604020202020204" pitchFamily="34" charset="0"/>
                <a:ea typeface="微软雅黑"/>
                <a:cs typeface="Arial" panose="020B0604020202020204" pitchFamily="34" charset="0"/>
              </a:rPr>
              <a:t>Top 10 Category</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8" name="圆角矩形 10"/>
          <p:cNvSpPr/>
          <p:nvPr/>
        </p:nvSpPr>
        <p:spPr>
          <a:xfrm>
            <a:off x="1147388" y="5973495"/>
            <a:ext cx="1909140" cy="288763"/>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Risk Distribution</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9" name="圆角矩形 10"/>
          <p:cNvSpPr/>
          <p:nvPr/>
        </p:nvSpPr>
        <p:spPr>
          <a:xfrm>
            <a:off x="5138389" y="5989963"/>
            <a:ext cx="2076798" cy="288763"/>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smtClean="0">
                <a:solidFill>
                  <a:schemeClr val="bg1"/>
                </a:solidFill>
                <a:latin typeface="Arial" panose="020B0604020202020204" pitchFamily="34" charset="0"/>
                <a:ea typeface="微软雅黑"/>
                <a:cs typeface="Arial" panose="020B0604020202020204" pitchFamily="34" charset="0"/>
              </a:rPr>
              <a:t> Top 10 Subcategory</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21" name="圆角矩形 10"/>
          <p:cNvSpPr/>
          <p:nvPr/>
        </p:nvSpPr>
        <p:spPr>
          <a:xfrm>
            <a:off x="8423921" y="5982746"/>
            <a:ext cx="3239330" cy="295980"/>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Technology Distribution</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3" name="灯片编号占位符 2"/>
          <p:cNvSpPr>
            <a:spLocks noGrp="1"/>
          </p:cNvSpPr>
          <p:nvPr>
            <p:ph type="sldNum" sz="quarter" idx="4"/>
          </p:nvPr>
        </p:nvSpPr>
        <p:spPr/>
        <p:txBody>
          <a:bodyPr/>
          <a:lstStyle/>
          <a:p>
            <a:fld id="{E98FCA07-3125-49EB-99F1-64DCEC752C04}" type="slidenum">
              <a:rPr lang="en-US" smtClean="0"/>
              <a:pPr/>
              <a:t>27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360475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3979050" y="1191255"/>
            <a:ext cx="6289376" cy="2507994"/>
          </a:xfrm>
          <a:prstGeom prst="rect">
            <a:avLst/>
          </a:prstGeom>
          <a:ln>
            <a:solidFill>
              <a:schemeClr val="bg1">
                <a:lumMod val="75000"/>
              </a:schemeClr>
            </a:solidFill>
          </a:ln>
        </p:spPr>
      </p:pic>
      <p:pic>
        <p:nvPicPr>
          <p:cNvPr id="3" name="Picture 2"/>
          <p:cNvPicPr>
            <a:picLocks noChangeAspect="1"/>
          </p:cNvPicPr>
          <p:nvPr/>
        </p:nvPicPr>
        <p:blipFill>
          <a:blip r:embed="rId4"/>
          <a:stretch>
            <a:fillRect/>
          </a:stretch>
        </p:blipFill>
        <p:spPr>
          <a:xfrm>
            <a:off x="1370195" y="3816488"/>
            <a:ext cx="9800169" cy="1821338"/>
          </a:xfrm>
          <a:prstGeom prst="rect">
            <a:avLst/>
          </a:prstGeom>
        </p:spPr>
      </p:pic>
      <p:sp>
        <p:nvSpPr>
          <p:cNvPr id="24" name="圆角矩形 23"/>
          <p:cNvSpPr/>
          <p:nvPr/>
        </p:nvSpPr>
        <p:spPr>
          <a:xfrm>
            <a:off x="1847528" y="1228181"/>
            <a:ext cx="1983253" cy="18006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a:buChar char="•"/>
            </a:pPr>
            <a:r>
              <a:rPr kumimoji="1" lang="en-US" altLang="zh-CN" sz="1600" dirty="0">
                <a:latin typeface="Arial" panose="020B0604020202020204" pitchFamily="34" charset="0"/>
                <a:ea typeface="微软雅黑"/>
                <a:cs typeface="Arial" panose="020B0604020202020204" pitchFamily="34" charset="0"/>
              </a:rPr>
              <a:t>Web attack</a:t>
            </a:r>
          </a:p>
          <a:p>
            <a:pPr marL="285750" indent="-285750">
              <a:buFont typeface="Arial"/>
              <a:buChar char="•"/>
            </a:pPr>
            <a:r>
              <a:rPr kumimoji="1" lang="en-US" altLang="zh-CN" sz="1600" dirty="0">
                <a:latin typeface="Arial" panose="020B0604020202020204" pitchFamily="34" charset="0"/>
                <a:ea typeface="微软雅黑"/>
                <a:cs typeface="Arial" panose="020B0604020202020204" pitchFamily="34" charset="0"/>
              </a:rPr>
              <a:t>Spoofing</a:t>
            </a:r>
          </a:p>
          <a:p>
            <a:pPr marL="285750" indent="-285750">
              <a:buFont typeface="Arial"/>
              <a:buChar char="•"/>
            </a:pPr>
            <a:r>
              <a:rPr kumimoji="1" lang="en-US" altLang="zh-CN" sz="1600" dirty="0">
                <a:latin typeface="Arial" panose="020B0604020202020204" pitchFamily="34" charset="0"/>
                <a:ea typeface="微软雅黑"/>
                <a:cs typeface="Arial" panose="020B0604020202020204" pitchFamily="34" charset="0"/>
              </a:rPr>
              <a:t>Hijacking</a:t>
            </a:r>
          </a:p>
          <a:p>
            <a:pPr marL="285750" indent="-285750">
              <a:buFont typeface="Arial"/>
              <a:buChar char="•"/>
            </a:pPr>
            <a:r>
              <a:rPr kumimoji="1" lang="en-US" altLang="zh-CN" sz="1600" dirty="0" err="1">
                <a:latin typeface="Arial" panose="020B0604020202020204" pitchFamily="34" charset="0"/>
                <a:ea typeface="微软雅黑"/>
                <a:cs typeface="Arial" panose="020B0604020202020204" pitchFamily="34" charset="0"/>
              </a:rPr>
              <a:t>DDoS</a:t>
            </a:r>
            <a:r>
              <a:rPr kumimoji="1" lang="en-US" altLang="zh-CN" sz="1600" dirty="0">
                <a:latin typeface="Arial" panose="020B0604020202020204" pitchFamily="34" charset="0"/>
                <a:ea typeface="微软雅黑"/>
                <a:cs typeface="Arial" panose="020B0604020202020204" pitchFamily="34" charset="0"/>
              </a:rPr>
              <a:t> flood</a:t>
            </a:r>
          </a:p>
          <a:p>
            <a:pPr marL="285750" indent="-285750">
              <a:buFont typeface="Arial"/>
              <a:buChar char="•"/>
            </a:pPr>
            <a:r>
              <a:rPr kumimoji="1" lang="en-US" altLang="zh-CN" sz="1600" dirty="0">
                <a:latin typeface="Arial" panose="020B0604020202020204" pitchFamily="34" charset="0"/>
                <a:ea typeface="微软雅黑"/>
                <a:cs typeface="Arial" panose="020B0604020202020204" pitchFamily="34" charset="0"/>
              </a:rPr>
              <a:t>Cross-site scripting</a:t>
            </a:r>
          </a:p>
        </p:txBody>
      </p:sp>
      <p:grpSp>
        <p:nvGrpSpPr>
          <p:cNvPr id="18" name="组 17"/>
          <p:cNvGrpSpPr/>
          <p:nvPr/>
        </p:nvGrpSpPr>
        <p:grpSpPr>
          <a:xfrm>
            <a:off x="1271464" y="3645024"/>
            <a:ext cx="9849724" cy="2448272"/>
            <a:chOff x="1715087" y="3621224"/>
            <a:chExt cx="9849724" cy="2448272"/>
          </a:xfrm>
        </p:grpSpPr>
        <p:sp>
          <p:nvSpPr>
            <p:cNvPr id="8" name="下箭头 7"/>
            <p:cNvSpPr/>
            <p:nvPr/>
          </p:nvSpPr>
          <p:spPr>
            <a:xfrm>
              <a:off x="6551712" y="3621224"/>
              <a:ext cx="707991" cy="590939"/>
            </a:xfrm>
            <a:prstGeom prst="downArrow">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 name="圆角矩形 8"/>
            <p:cNvSpPr/>
            <p:nvPr/>
          </p:nvSpPr>
          <p:spPr>
            <a:xfrm>
              <a:off x="4444930" y="4218968"/>
              <a:ext cx="1417842" cy="1635395"/>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 name="圆角矩形 9"/>
            <p:cNvSpPr/>
            <p:nvPr/>
          </p:nvSpPr>
          <p:spPr>
            <a:xfrm>
              <a:off x="1715087" y="4188692"/>
              <a:ext cx="2552816" cy="1630876"/>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2" name="圆角矩形 11"/>
            <p:cNvSpPr/>
            <p:nvPr/>
          </p:nvSpPr>
          <p:spPr>
            <a:xfrm>
              <a:off x="6950083" y="4197390"/>
              <a:ext cx="4614728" cy="1656973"/>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3" name="圆角矩形 12"/>
            <p:cNvSpPr/>
            <p:nvPr/>
          </p:nvSpPr>
          <p:spPr>
            <a:xfrm>
              <a:off x="2193953" y="5710837"/>
              <a:ext cx="1567239" cy="316811"/>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Traffic Direction</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4" name="圆角矩形 13"/>
            <p:cNvSpPr/>
            <p:nvPr/>
          </p:nvSpPr>
          <p:spPr>
            <a:xfrm>
              <a:off x="4549290" y="5682661"/>
              <a:ext cx="1182993" cy="386835"/>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Threat Name</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6" name="圆角矩形 15"/>
            <p:cNvSpPr/>
            <p:nvPr/>
          </p:nvSpPr>
          <p:spPr>
            <a:xfrm>
              <a:off x="8699863" y="5678480"/>
              <a:ext cx="1182993" cy="349168"/>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a:cs typeface="Arial" panose="020B0604020202020204" pitchFamily="34" charset="0"/>
                </a:rPr>
                <a:t>Detail</a:t>
              </a:r>
              <a:endParaRPr lang="zh-CN" altLang="en-US" sz="1400" b="1" dirty="0">
                <a:solidFill>
                  <a:schemeClr val="bg1"/>
                </a:solidFill>
                <a:latin typeface="Arial" panose="020B0604020202020204" pitchFamily="34" charset="0"/>
                <a:ea typeface="微软雅黑"/>
                <a:cs typeface="Arial" panose="020B0604020202020204" pitchFamily="34" charset="0"/>
              </a:endParaRPr>
            </a:p>
          </p:txBody>
        </p:sp>
        <p:sp>
          <p:nvSpPr>
            <p:cNvPr id="17" name="椭圆 16"/>
            <p:cNvSpPr/>
            <p:nvPr/>
          </p:nvSpPr>
          <p:spPr>
            <a:xfrm>
              <a:off x="2584097" y="3695876"/>
              <a:ext cx="645028" cy="334442"/>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sp>
        <p:nvSpPr>
          <p:cNvPr id="23" name="圆角矩形 22"/>
          <p:cNvSpPr/>
          <p:nvPr/>
        </p:nvSpPr>
        <p:spPr>
          <a:xfrm>
            <a:off x="3979050" y="1208213"/>
            <a:ext cx="1974566" cy="517744"/>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rgbClr val="FFFF00"/>
                </a:solidFill>
                <a:latin typeface="Arial" panose="020B0604020202020204" pitchFamily="34" charset="0"/>
                <a:ea typeface="微软雅黑"/>
                <a:cs typeface="Arial" panose="020B0604020202020204" pitchFamily="34" charset="0"/>
              </a:rPr>
              <a:t>Network Threat Tracking</a:t>
            </a:r>
            <a:endParaRPr lang="zh-CN" altLang="en-US" sz="1600" b="1" dirty="0">
              <a:solidFill>
                <a:srgbClr val="FFFF00"/>
              </a:solidFill>
              <a:latin typeface="Arial" panose="020B0604020202020204" pitchFamily="34" charset="0"/>
              <a:ea typeface="微软雅黑"/>
              <a:cs typeface="Arial" panose="020B0604020202020204" pitchFamily="34" charset="0"/>
            </a:endParaRPr>
          </a:p>
        </p:txBody>
      </p:sp>
      <p:sp>
        <p:nvSpPr>
          <p:cNvPr id="20" name="Title 1">
            <a:extLst>
              <a:ext uri="{FF2B5EF4-FFF2-40B4-BE49-F238E27FC236}">
                <a16:creationId xmlns="" xmlns:a16="http://schemas.microsoft.com/office/drawing/2014/main" id="{2E950A65-B3A0-204E-9AF9-2C1226B58B57}"/>
              </a:ext>
            </a:extLst>
          </p:cNvPr>
          <p:cNvSpPr>
            <a:spLocks noGrp="1"/>
          </p:cNvSpPr>
          <p:nvPr>
            <p:ph type="title"/>
          </p:nvPr>
        </p:nvSpPr>
        <p:spPr>
          <a:xfrm>
            <a:off x="479376" y="548680"/>
            <a:ext cx="9496987" cy="972592"/>
          </a:xfrm>
        </p:spPr>
        <p:txBody>
          <a:bodyPr vert="horz" lIns="91440" tIns="45720" rIns="91440" bIns="45720" rtlCol="0" anchor="t">
            <a:noAutofit/>
          </a:bodyPr>
          <a:lstStyle/>
          <a:p>
            <a:r>
              <a:rPr lang="en-US" altLang="zh-CN" b="1" dirty="0">
                <a:latin typeface="Arial" charset="0"/>
                <a:cs typeface="Arial" charset="0"/>
              </a:rPr>
              <a:t>Network</a:t>
            </a:r>
            <a:r>
              <a:rPr lang="zh-CN" altLang="en-US" b="1" dirty="0">
                <a:latin typeface="Arial" charset="0"/>
                <a:cs typeface="Arial" charset="0"/>
              </a:rPr>
              <a:t> </a:t>
            </a:r>
            <a:r>
              <a:rPr lang="en-US" altLang="zh-CN" b="1" dirty="0">
                <a:latin typeface="Arial" charset="0"/>
                <a:cs typeface="Arial" charset="0"/>
              </a:rPr>
              <a:t>Threat</a:t>
            </a:r>
            <a:r>
              <a:rPr lang="zh-CN" altLang="en-US" b="1" dirty="0">
                <a:latin typeface="Arial" charset="0"/>
                <a:cs typeface="Arial" charset="0"/>
              </a:rPr>
              <a:t> </a:t>
            </a:r>
            <a:r>
              <a:rPr lang="en-US" altLang="zh-CN" b="1" dirty="0">
                <a:latin typeface="Arial" charset="0"/>
                <a:cs typeface="Arial" charset="0"/>
              </a:rPr>
              <a:t>Visibility</a:t>
            </a:r>
            <a:endParaRPr lang="en-US" b="1" dirty="0">
              <a:latin typeface="Arial" charset="0"/>
              <a:cs typeface="Arial" charset="0"/>
            </a:endParaRPr>
          </a:p>
        </p:txBody>
      </p:sp>
      <p:sp>
        <p:nvSpPr>
          <p:cNvPr id="21" name="椭圆 6"/>
          <p:cNvSpPr/>
          <p:nvPr/>
        </p:nvSpPr>
        <p:spPr>
          <a:xfrm>
            <a:off x="5962219" y="2316189"/>
            <a:ext cx="1008833" cy="483820"/>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28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688502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a:xfrm>
            <a:off x="7544019" y="1528166"/>
            <a:ext cx="2296397" cy="5177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a:cs typeface="Arial" panose="020B0604020202020204" pitchFamily="34" charset="0"/>
              </a:rPr>
              <a:t>Threat </a:t>
            </a:r>
            <a:r>
              <a:rPr lang="en-US" altLang="zh-CN" sz="1600" b="1" dirty="0" smtClean="0">
                <a:solidFill>
                  <a:schemeClr val="bg1"/>
                </a:solidFill>
                <a:latin typeface="Arial" panose="020B0604020202020204" pitchFamily="34" charset="0"/>
                <a:ea typeface="微软雅黑"/>
                <a:cs typeface="Arial" panose="020B0604020202020204" pitchFamily="34" charset="0"/>
              </a:rPr>
              <a:t>Details</a:t>
            </a:r>
            <a:endParaRPr lang="zh-CN" altLang="en-US" sz="1600" b="1" dirty="0">
              <a:solidFill>
                <a:schemeClr val="bg1"/>
              </a:solidFill>
              <a:latin typeface="Arial" panose="020B0604020202020204" pitchFamily="34" charset="0"/>
              <a:ea typeface="微软雅黑"/>
              <a:cs typeface="Arial" panose="020B0604020202020204" pitchFamily="34" charset="0"/>
            </a:endParaRPr>
          </a:p>
        </p:txBody>
      </p:sp>
      <p:sp>
        <p:nvSpPr>
          <p:cNvPr id="15" name="圆角矩形 10"/>
          <p:cNvSpPr/>
          <p:nvPr/>
        </p:nvSpPr>
        <p:spPr>
          <a:xfrm>
            <a:off x="1603899" y="1528166"/>
            <a:ext cx="2907925" cy="5177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a:cs typeface="Arial" panose="020B0604020202020204" pitchFamily="34" charset="0"/>
              </a:rPr>
              <a:t>Threat </a:t>
            </a:r>
            <a:r>
              <a:rPr lang="en-US" altLang="zh-CN" sz="1600" b="1" dirty="0" smtClean="0">
                <a:solidFill>
                  <a:schemeClr val="bg1"/>
                </a:solidFill>
                <a:latin typeface="Arial" panose="020B0604020202020204" pitchFamily="34" charset="0"/>
                <a:ea typeface="微软雅黑"/>
                <a:cs typeface="Arial" panose="020B0604020202020204" pitchFamily="34" charset="0"/>
              </a:rPr>
              <a:t>Distribution</a:t>
            </a:r>
            <a:endParaRPr lang="zh-CN" altLang="en-US" sz="1600" b="1" dirty="0">
              <a:solidFill>
                <a:schemeClr val="bg1"/>
              </a:solidFill>
              <a:latin typeface="Arial" panose="020B0604020202020204" pitchFamily="34" charset="0"/>
              <a:ea typeface="微软雅黑"/>
              <a:cs typeface="Arial" panose="020B0604020202020204" pitchFamily="34" charset="0"/>
            </a:endParaRPr>
          </a:p>
        </p:txBody>
      </p:sp>
      <p:sp>
        <p:nvSpPr>
          <p:cNvPr id="16" name="标题 15"/>
          <p:cNvSpPr>
            <a:spLocks noGrp="1"/>
          </p:cNvSpPr>
          <p:nvPr>
            <p:ph type="title"/>
          </p:nvPr>
        </p:nvSpPr>
        <p:spPr>
          <a:xfrm>
            <a:off x="551384" y="584200"/>
            <a:ext cx="9496987" cy="972592"/>
          </a:xfrm>
        </p:spPr>
        <p:txBody>
          <a:bodyPr/>
          <a:lstStyle/>
          <a:p>
            <a:r>
              <a:rPr lang="en-US" altLang="zh-CN" dirty="0">
                <a:latin typeface="Arial" charset="0"/>
                <a:cs typeface="Arial" charset="0"/>
              </a:rPr>
              <a:t>Network</a:t>
            </a:r>
            <a:r>
              <a:rPr lang="zh-CN" altLang="en-US" dirty="0">
                <a:latin typeface="Arial" charset="0"/>
                <a:cs typeface="Arial" charset="0"/>
              </a:rPr>
              <a:t> </a:t>
            </a:r>
            <a:r>
              <a:rPr lang="en-US" altLang="zh-CN" dirty="0">
                <a:latin typeface="Arial" charset="0"/>
                <a:cs typeface="Arial" charset="0"/>
              </a:rPr>
              <a:t>Threat</a:t>
            </a:r>
            <a:r>
              <a:rPr lang="zh-CN" altLang="en-US" dirty="0">
                <a:latin typeface="Arial" charset="0"/>
                <a:cs typeface="Arial" charset="0"/>
              </a:rPr>
              <a:t> </a:t>
            </a:r>
            <a:r>
              <a:rPr lang="en-US" altLang="zh-CN" dirty="0" smtClean="0">
                <a:latin typeface="Arial" charset="0"/>
                <a:cs typeface="Arial" charset="0"/>
              </a:rPr>
              <a:t>Statistic</a:t>
            </a:r>
            <a:endParaRPr lang="zh-CN" altLang="en-US" dirty="0"/>
          </a:p>
        </p:txBody>
      </p:sp>
      <p:pic>
        <p:nvPicPr>
          <p:cNvPr id="19" name="图片 18"/>
          <p:cNvPicPr>
            <a:picLocks noChangeAspect="1"/>
          </p:cNvPicPr>
          <p:nvPr/>
        </p:nvPicPr>
        <p:blipFill>
          <a:blip r:embed="rId2"/>
          <a:stretch>
            <a:fillRect/>
          </a:stretch>
        </p:blipFill>
        <p:spPr>
          <a:xfrm>
            <a:off x="695401" y="2176132"/>
            <a:ext cx="4608512" cy="1800200"/>
          </a:xfrm>
          <a:prstGeom prst="rect">
            <a:avLst/>
          </a:prstGeom>
          <a:ln>
            <a:solidFill>
              <a:schemeClr val="bg1">
                <a:lumMod val="75000"/>
              </a:schemeClr>
            </a:solidFill>
          </a:ln>
        </p:spPr>
      </p:pic>
      <p:pic>
        <p:nvPicPr>
          <p:cNvPr id="20" name="图片 19"/>
          <p:cNvPicPr>
            <a:picLocks noChangeAspect="1"/>
          </p:cNvPicPr>
          <p:nvPr/>
        </p:nvPicPr>
        <p:blipFill>
          <a:blip r:embed="rId3"/>
          <a:stretch>
            <a:fillRect/>
          </a:stretch>
        </p:blipFill>
        <p:spPr>
          <a:xfrm>
            <a:off x="695400" y="4120348"/>
            <a:ext cx="4608513" cy="1684916"/>
          </a:xfrm>
          <a:prstGeom prst="rect">
            <a:avLst/>
          </a:prstGeom>
          <a:ln>
            <a:solidFill>
              <a:schemeClr val="bg1">
                <a:lumMod val="75000"/>
              </a:schemeClr>
            </a:solidFill>
          </a:ln>
        </p:spPr>
      </p:pic>
      <p:pic>
        <p:nvPicPr>
          <p:cNvPr id="21" name="图片 20"/>
          <p:cNvPicPr>
            <a:picLocks noChangeAspect="1"/>
          </p:cNvPicPr>
          <p:nvPr/>
        </p:nvPicPr>
        <p:blipFill>
          <a:blip r:embed="rId4"/>
          <a:stretch>
            <a:fillRect/>
          </a:stretch>
        </p:blipFill>
        <p:spPr>
          <a:xfrm>
            <a:off x="5663952" y="2185369"/>
            <a:ext cx="5980131" cy="3619895"/>
          </a:xfrm>
          <a:prstGeom prst="rect">
            <a:avLst/>
          </a:prstGeom>
          <a:ln>
            <a:solidFill>
              <a:schemeClr val="bg1">
                <a:lumMod val="75000"/>
              </a:schemeClr>
            </a:solidFill>
          </a:ln>
        </p:spPr>
      </p:pic>
      <p:sp>
        <p:nvSpPr>
          <p:cNvPr id="2" name="灯片编号占位符 1"/>
          <p:cNvSpPr>
            <a:spLocks noGrp="1"/>
          </p:cNvSpPr>
          <p:nvPr>
            <p:ph type="sldNum" sz="quarter" idx="4"/>
          </p:nvPr>
        </p:nvSpPr>
        <p:spPr/>
        <p:txBody>
          <a:bodyPr/>
          <a:lstStyle/>
          <a:p>
            <a:fld id="{E98FCA07-3125-49EB-99F1-64DCEC752C04}" type="slidenum">
              <a:rPr lang="en-US" smtClean="0"/>
              <a:pPr/>
              <a:t>29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09349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9448FDF-EE94-8A44-98DD-FA97202562F0}"/>
              </a:ext>
            </a:extLst>
          </p:cNvPr>
          <p:cNvSpPr>
            <a:spLocks noGrp="1"/>
          </p:cNvSpPr>
          <p:nvPr>
            <p:ph type="ctrTitle"/>
          </p:nvPr>
        </p:nvSpPr>
        <p:spPr/>
        <p:txBody>
          <a:bodyPr/>
          <a:lstStyle/>
          <a:p>
            <a:r>
              <a:rPr lang="en-US" altLang="zh-CN" dirty="0"/>
              <a:t>Security Challenges in the Cloud</a:t>
            </a:r>
            <a:endParaRPr lang="en-US" dirty="0"/>
          </a:p>
        </p:txBody>
      </p:sp>
      <p:sp>
        <p:nvSpPr>
          <p:cNvPr id="2" name="副标题 1"/>
          <p:cNvSpPr>
            <a:spLocks noGrp="1"/>
          </p:cNvSpPr>
          <p:nvPr>
            <p:ph type="subTitle" idx="1"/>
          </p:nvPr>
        </p:nvSpPr>
        <p:spPr/>
        <p:txBody>
          <a:bodyPr/>
          <a:lstStyle/>
          <a:p>
            <a:endParaRPr lang="zh-CN" altLang="en-US"/>
          </a:p>
        </p:txBody>
      </p:sp>
      <p:sp>
        <p:nvSpPr>
          <p:cNvPr id="4" name="文本占位符 3"/>
          <p:cNvSpPr>
            <a:spLocks noGrp="1"/>
          </p:cNvSpPr>
          <p:nvPr>
            <p:ph type="body" sz="quarter" idx="10"/>
          </p:nvPr>
        </p:nvSpPr>
        <p:spPr/>
        <p:txBody>
          <a:bodyPr/>
          <a:lstStyle/>
          <a:p>
            <a:endParaRPr lang="zh-CN" altLang="en-US"/>
          </a:p>
        </p:txBody>
      </p:sp>
      <p:sp>
        <p:nvSpPr>
          <p:cNvPr id="5" name="灯片编号占位符 4"/>
          <p:cNvSpPr>
            <a:spLocks noGrp="1"/>
          </p:cNvSpPr>
          <p:nvPr>
            <p:ph type="sldNum" sz="quarter" idx="4"/>
          </p:nvPr>
        </p:nvSpPr>
        <p:spPr/>
        <p:txBody>
          <a:bodyPr/>
          <a:lstStyle/>
          <a:p>
            <a:fld id="{E98FCA07-3125-49EB-99F1-64DCEC752C04}" type="slidenum">
              <a:rPr lang="en-US" smtClean="0"/>
              <a:pPr/>
              <a:t>3</a:t>
            </a:fld>
            <a:endParaRPr lang="en-US" dirty="0"/>
          </a:p>
        </p:txBody>
      </p:sp>
    </p:spTree>
    <p:extLst>
      <p:ext uri="{BB962C8B-B14F-4D97-AF65-F5344CB8AC3E}">
        <p14:creationId xmlns:p14="http://schemas.microsoft.com/office/powerpoint/2010/main" val="2516553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6168009" y="1484783"/>
            <a:ext cx="5904656" cy="3456383"/>
          </a:xfrm>
          <a:prstGeom prst="rect">
            <a:avLst/>
          </a:prstGeom>
          <a:ln>
            <a:solidFill>
              <a:schemeClr val="bg1">
                <a:lumMod val="75000"/>
              </a:schemeClr>
            </a:solidFill>
          </a:ln>
        </p:spPr>
      </p:pic>
      <p:pic>
        <p:nvPicPr>
          <p:cNvPr id="15" name="图片 14"/>
          <p:cNvPicPr>
            <a:picLocks noChangeAspect="1"/>
          </p:cNvPicPr>
          <p:nvPr/>
        </p:nvPicPr>
        <p:blipFill>
          <a:blip r:embed="rId4"/>
          <a:stretch>
            <a:fillRect/>
          </a:stretch>
        </p:blipFill>
        <p:spPr>
          <a:xfrm>
            <a:off x="142141" y="1484784"/>
            <a:ext cx="5919805" cy="3456383"/>
          </a:xfrm>
          <a:prstGeom prst="rect">
            <a:avLst/>
          </a:prstGeom>
          <a:ln>
            <a:solidFill>
              <a:schemeClr val="bg1">
                <a:lumMod val="75000"/>
              </a:schemeClr>
            </a:solidFill>
          </a:ln>
        </p:spPr>
      </p:pic>
      <p:sp>
        <p:nvSpPr>
          <p:cNvPr id="7" name="圆角矩形 6"/>
          <p:cNvSpPr/>
          <p:nvPr/>
        </p:nvSpPr>
        <p:spPr>
          <a:xfrm>
            <a:off x="1500341" y="5143504"/>
            <a:ext cx="3203406" cy="5177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a:cs typeface="Arial" panose="020B0604020202020204" pitchFamily="34" charset="0"/>
              </a:rPr>
              <a:t>Top 10 VMs by </a:t>
            </a:r>
            <a:r>
              <a:rPr lang="en-US" altLang="zh-CN" sz="1600" b="1" dirty="0" smtClean="0">
                <a:solidFill>
                  <a:schemeClr val="bg1"/>
                </a:solidFill>
                <a:latin typeface="Arial" panose="020B0604020202020204" pitchFamily="34" charset="0"/>
                <a:ea typeface="微软雅黑"/>
                <a:cs typeface="Arial" panose="020B0604020202020204" pitchFamily="34" charset="0"/>
              </a:rPr>
              <a:t>Traffic</a:t>
            </a:r>
            <a:endParaRPr lang="zh-CN" altLang="en-US" sz="1600" b="1" dirty="0">
              <a:solidFill>
                <a:schemeClr val="bg1"/>
              </a:solidFill>
              <a:latin typeface="Arial" panose="020B0604020202020204" pitchFamily="34" charset="0"/>
              <a:ea typeface="微软雅黑"/>
              <a:cs typeface="Arial" panose="020B0604020202020204" pitchFamily="34" charset="0"/>
            </a:endParaRPr>
          </a:p>
        </p:txBody>
      </p:sp>
      <p:sp>
        <p:nvSpPr>
          <p:cNvPr id="8" name="圆角矩形 7"/>
          <p:cNvSpPr/>
          <p:nvPr/>
        </p:nvSpPr>
        <p:spPr>
          <a:xfrm>
            <a:off x="7311251" y="5143504"/>
            <a:ext cx="3522380" cy="5177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a:cs typeface="Arial" panose="020B0604020202020204" pitchFamily="34" charset="0"/>
              </a:rPr>
              <a:t>Top 10 VMs by </a:t>
            </a:r>
            <a:r>
              <a:rPr lang="en-US" altLang="zh-CN" sz="1600" b="1" dirty="0" smtClean="0">
                <a:solidFill>
                  <a:schemeClr val="bg1"/>
                </a:solidFill>
                <a:latin typeface="Arial" panose="020B0604020202020204" pitchFamily="34" charset="0"/>
                <a:ea typeface="微软雅黑"/>
                <a:cs typeface="Arial" panose="020B0604020202020204" pitchFamily="34" charset="0"/>
              </a:rPr>
              <a:t>Concurrent </a:t>
            </a:r>
            <a:r>
              <a:rPr lang="en-US" altLang="zh-CN" sz="1600" b="1" dirty="0">
                <a:solidFill>
                  <a:schemeClr val="bg1"/>
                </a:solidFill>
                <a:latin typeface="Arial" panose="020B0604020202020204" pitchFamily="34" charset="0"/>
                <a:ea typeface="微软雅黑"/>
                <a:cs typeface="Arial" panose="020B0604020202020204" pitchFamily="34" charset="0"/>
              </a:rPr>
              <a:t>S</a:t>
            </a:r>
            <a:r>
              <a:rPr lang="en-US" altLang="zh-CN" sz="1600" b="1" dirty="0" smtClean="0">
                <a:solidFill>
                  <a:schemeClr val="bg1"/>
                </a:solidFill>
                <a:latin typeface="Arial" panose="020B0604020202020204" pitchFamily="34" charset="0"/>
                <a:ea typeface="微软雅黑"/>
                <a:cs typeface="Arial" panose="020B0604020202020204" pitchFamily="34" charset="0"/>
              </a:rPr>
              <a:t>essions</a:t>
            </a:r>
            <a:endParaRPr lang="zh-CN" altLang="en-US" sz="1600" b="1" dirty="0">
              <a:solidFill>
                <a:schemeClr val="bg1"/>
              </a:solidFill>
              <a:latin typeface="Arial" panose="020B0604020202020204" pitchFamily="34" charset="0"/>
              <a:ea typeface="微软雅黑"/>
              <a:cs typeface="Arial" panose="020B0604020202020204" pitchFamily="34" charset="0"/>
            </a:endParaRPr>
          </a:p>
        </p:txBody>
      </p:sp>
      <p:sp>
        <p:nvSpPr>
          <p:cNvPr id="9" name="椭圆 8"/>
          <p:cNvSpPr/>
          <p:nvPr/>
        </p:nvSpPr>
        <p:spPr>
          <a:xfrm>
            <a:off x="5231904" y="2492896"/>
            <a:ext cx="1696720" cy="1576269"/>
          </a:xfrm>
          <a:prstGeom prst="ellipse">
            <a:avLst/>
          </a:prstGeom>
          <a:solidFill>
            <a:srgbClr val="00307D">
              <a:alpha val="8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500" b="1" dirty="0">
                <a:solidFill>
                  <a:srgbClr val="FFFF00"/>
                </a:solidFill>
                <a:latin typeface="Arial" panose="020B0604020202020204" pitchFamily="34" charset="0"/>
                <a:ea typeface="微软雅黑"/>
                <a:cs typeface="Arial" panose="020B0604020202020204" pitchFamily="34" charset="0"/>
              </a:rPr>
              <a:t>VM </a:t>
            </a:r>
            <a:r>
              <a:rPr kumimoji="1" lang="en-US" altLang="zh-CN" sz="1500" b="1" dirty="0" smtClean="0">
                <a:solidFill>
                  <a:srgbClr val="FFFF00"/>
                </a:solidFill>
                <a:latin typeface="Arial" panose="020B0604020202020204" pitchFamily="34" charset="0"/>
                <a:ea typeface="微软雅黑"/>
                <a:cs typeface="Arial" panose="020B0604020202020204" pitchFamily="34" charset="0"/>
              </a:rPr>
              <a:t>Dimension</a:t>
            </a:r>
            <a:endParaRPr kumimoji="1" lang="zh-CN" altLang="en-US" sz="1500" b="1" dirty="0">
              <a:solidFill>
                <a:srgbClr val="FFFF00"/>
              </a:solidFill>
              <a:latin typeface="Arial" panose="020B0604020202020204" pitchFamily="34" charset="0"/>
              <a:ea typeface="微软雅黑"/>
              <a:cs typeface="Arial" panose="020B0604020202020204" pitchFamily="34" charset="0"/>
            </a:endParaRPr>
          </a:p>
        </p:txBody>
      </p:sp>
      <p:sp>
        <p:nvSpPr>
          <p:cNvPr id="6" name="标题 5"/>
          <p:cNvSpPr>
            <a:spLocks noGrp="1"/>
          </p:cNvSpPr>
          <p:nvPr>
            <p:ph type="title"/>
          </p:nvPr>
        </p:nvSpPr>
        <p:spPr/>
        <p:txBody>
          <a:bodyPr/>
          <a:lstStyle/>
          <a:p>
            <a:r>
              <a:rPr lang="en-US" altLang="zh-CN" dirty="0">
                <a:latin typeface="Arial" charset="0"/>
                <a:cs typeface="Arial" charset="0"/>
              </a:rPr>
              <a:t>Network</a:t>
            </a:r>
            <a:r>
              <a:rPr lang="zh-CN" altLang="en-US" dirty="0">
                <a:latin typeface="Arial" charset="0"/>
                <a:cs typeface="Arial" charset="0"/>
              </a:rPr>
              <a:t> </a:t>
            </a:r>
            <a:r>
              <a:rPr lang="en-US" altLang="zh-CN" dirty="0" smtClean="0">
                <a:latin typeface="Arial" charset="0"/>
                <a:cs typeface="Arial" charset="0"/>
              </a:rPr>
              <a:t>Traffic</a:t>
            </a:r>
            <a:r>
              <a:rPr lang="zh-CN" altLang="en-US" dirty="0" smtClean="0">
                <a:latin typeface="Arial" charset="0"/>
                <a:cs typeface="Arial" charset="0"/>
              </a:rPr>
              <a:t> </a:t>
            </a:r>
            <a:r>
              <a:rPr lang="en-US" altLang="zh-CN" dirty="0">
                <a:latin typeface="Arial" charset="0"/>
                <a:cs typeface="Arial" charset="0"/>
              </a:rPr>
              <a:t>Statistic</a:t>
            </a:r>
            <a:endParaRPr lang="zh-CN" alt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30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794513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2382131" y="4144253"/>
            <a:ext cx="7962342" cy="1766344"/>
          </a:xfrm>
          <a:prstGeom prst="rect">
            <a:avLst/>
          </a:prstGeom>
          <a:ln>
            <a:solidFill>
              <a:schemeClr val="bg1">
                <a:lumMod val="75000"/>
              </a:schemeClr>
            </a:solidFill>
          </a:ln>
        </p:spPr>
      </p:pic>
      <p:pic>
        <p:nvPicPr>
          <p:cNvPr id="20" name="图片 19"/>
          <p:cNvPicPr>
            <a:picLocks noChangeAspect="1"/>
          </p:cNvPicPr>
          <p:nvPr/>
        </p:nvPicPr>
        <p:blipFill>
          <a:blip r:embed="rId3"/>
          <a:stretch>
            <a:fillRect/>
          </a:stretch>
        </p:blipFill>
        <p:spPr>
          <a:xfrm>
            <a:off x="587375" y="1340768"/>
            <a:ext cx="10371530" cy="2321728"/>
          </a:xfrm>
          <a:prstGeom prst="rect">
            <a:avLst/>
          </a:prstGeom>
          <a:ln>
            <a:solidFill>
              <a:schemeClr val="bg1">
                <a:lumMod val="75000"/>
              </a:schemeClr>
            </a:solidFill>
          </a:ln>
        </p:spPr>
      </p:pic>
      <p:sp>
        <p:nvSpPr>
          <p:cNvPr id="7" name="椭圆 6"/>
          <p:cNvSpPr/>
          <p:nvPr/>
        </p:nvSpPr>
        <p:spPr>
          <a:xfrm>
            <a:off x="1199456" y="1941641"/>
            <a:ext cx="1818651" cy="334442"/>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 name="圆角矩形 7"/>
          <p:cNvSpPr/>
          <p:nvPr/>
        </p:nvSpPr>
        <p:spPr>
          <a:xfrm>
            <a:off x="2567608" y="4883435"/>
            <a:ext cx="7776865" cy="1027162"/>
          </a:xfrm>
          <a:prstGeom prst="roundRect">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 name="椭圆 8"/>
          <p:cNvSpPr/>
          <p:nvPr/>
        </p:nvSpPr>
        <p:spPr>
          <a:xfrm>
            <a:off x="2350741" y="4077072"/>
            <a:ext cx="1801043" cy="334442"/>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cxnSp>
        <p:nvCxnSpPr>
          <p:cNvPr id="3" name="直线箭头连接符 2"/>
          <p:cNvCxnSpPr/>
          <p:nvPr/>
        </p:nvCxnSpPr>
        <p:spPr>
          <a:xfrm>
            <a:off x="2483093" y="2292357"/>
            <a:ext cx="1065882" cy="171850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11" name="文本框 10"/>
          <p:cNvSpPr txBox="1"/>
          <p:nvPr/>
        </p:nvSpPr>
        <p:spPr>
          <a:xfrm>
            <a:off x="374687" y="4144252"/>
            <a:ext cx="1896268"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sz="1400" dirty="0">
                <a:latin typeface="Arial" panose="020B0604020202020204" pitchFamily="34" charset="0"/>
                <a:ea typeface="微软雅黑"/>
                <a:cs typeface="Arial" panose="020B0604020202020204" pitchFamily="34" charset="0"/>
              </a:rPr>
              <a:t>Detecting abnormal behavior based on multi-dimensional analysis of network traffic</a:t>
            </a:r>
            <a:endParaRPr kumimoji="1" lang="zh-CN" altLang="en-US" sz="1400" dirty="0">
              <a:latin typeface="Arial" panose="020B0604020202020204" pitchFamily="34" charset="0"/>
              <a:ea typeface="微软雅黑"/>
              <a:cs typeface="Arial" panose="020B0604020202020204" pitchFamily="34" charset="0"/>
            </a:endParaRPr>
          </a:p>
        </p:txBody>
      </p:sp>
      <p:sp>
        <p:nvSpPr>
          <p:cNvPr id="12" name="标题 5"/>
          <p:cNvSpPr txBox="1">
            <a:spLocks/>
          </p:cNvSpPr>
          <p:nvPr/>
        </p:nvSpPr>
        <p:spPr>
          <a:xfrm>
            <a:off x="703469" y="620688"/>
            <a:ext cx="9496987" cy="97259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kern="1200" spc="-100" baseline="0">
                <a:solidFill>
                  <a:srgbClr val="00307D"/>
                </a:solidFill>
                <a:latin typeface="Arial" panose="020B0604020202020204" pitchFamily="34" charset="0"/>
                <a:ea typeface="+mj-ea"/>
                <a:cs typeface="Arial" panose="020B0604020202020204" pitchFamily="34" charset="0"/>
              </a:defRPr>
            </a:lvl1pPr>
          </a:lstStyle>
          <a:p>
            <a:endParaRPr lang="zh-CN" altLang="en-US" dirty="0"/>
          </a:p>
        </p:txBody>
      </p:sp>
      <p:sp>
        <p:nvSpPr>
          <p:cNvPr id="18" name="标题 17"/>
          <p:cNvSpPr>
            <a:spLocks noGrp="1"/>
          </p:cNvSpPr>
          <p:nvPr>
            <p:ph type="title"/>
          </p:nvPr>
        </p:nvSpPr>
        <p:spPr/>
        <p:txBody>
          <a:bodyPr/>
          <a:lstStyle/>
          <a:p>
            <a:r>
              <a:rPr lang="en-US" altLang="zh-CN" dirty="0">
                <a:latin typeface="Arial" charset="0"/>
                <a:cs typeface="Arial" charset="0"/>
              </a:rPr>
              <a:t>Network</a:t>
            </a:r>
            <a:r>
              <a:rPr lang="zh-CN" altLang="en-US" dirty="0">
                <a:latin typeface="Arial" charset="0"/>
                <a:cs typeface="Arial" charset="0"/>
              </a:rPr>
              <a:t> </a:t>
            </a:r>
            <a:r>
              <a:rPr lang="en-US" altLang="zh-CN" dirty="0">
                <a:latin typeface="Arial" charset="0"/>
                <a:cs typeface="Arial" charset="0"/>
              </a:rPr>
              <a:t>Traffic</a:t>
            </a:r>
            <a:r>
              <a:rPr lang="zh-CN" altLang="en-US" dirty="0">
                <a:latin typeface="Arial" charset="0"/>
                <a:cs typeface="Arial" charset="0"/>
              </a:rPr>
              <a:t> </a:t>
            </a:r>
            <a:r>
              <a:rPr lang="en-US" altLang="zh-CN" dirty="0" smtClean="0">
                <a:latin typeface="Arial" charset="0"/>
                <a:cs typeface="Arial" charset="0"/>
              </a:rPr>
              <a:t>Tracking</a:t>
            </a:r>
            <a:endParaRPr lang="zh-CN" alt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31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667517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771226" y="1171854"/>
            <a:ext cx="4780615" cy="1440820"/>
          </a:xfrm>
          <a:prstGeom prst="rect">
            <a:avLst/>
          </a:prstGeom>
          <a:ln>
            <a:solidFill>
              <a:schemeClr val="bg1">
                <a:lumMod val="75000"/>
              </a:schemeClr>
            </a:solidFill>
          </a:ln>
        </p:spPr>
      </p:pic>
      <p:grpSp>
        <p:nvGrpSpPr>
          <p:cNvPr id="4" name="组 3"/>
          <p:cNvGrpSpPr/>
          <p:nvPr/>
        </p:nvGrpSpPr>
        <p:grpSpPr>
          <a:xfrm>
            <a:off x="771226" y="4091329"/>
            <a:ext cx="2861117" cy="369332"/>
            <a:chOff x="453737" y="4144645"/>
            <a:chExt cx="2861117" cy="369332"/>
          </a:xfrm>
        </p:grpSpPr>
        <p:sp>
          <p:nvSpPr>
            <p:cNvPr id="10" name="文本框 9"/>
            <p:cNvSpPr txBox="1"/>
            <p:nvPr/>
          </p:nvSpPr>
          <p:spPr>
            <a:xfrm>
              <a:off x="832200" y="4175422"/>
              <a:ext cx="2482654" cy="307777"/>
            </a:xfrm>
            <a:prstGeom prst="rect">
              <a:avLst/>
            </a:prstGeom>
            <a:noFill/>
          </p:spPr>
          <p:txBody>
            <a:bodyPr wrap="square" rtlCol="0">
              <a:spAutoFit/>
            </a:bodyPr>
            <a:lstStyle/>
            <a:p>
              <a:r>
                <a:rPr kumimoji="1" lang="en-US" altLang="zh-CN" sz="1400" b="1" dirty="0">
                  <a:latin typeface="Arial" panose="020B0604020202020204" pitchFamily="34" charset="0"/>
                  <a:ea typeface="微软雅黑" panose="020B0503020204020204" pitchFamily="34" charset="-122"/>
                  <a:cs typeface="Arial" panose="020B0604020202020204" pitchFamily="34" charset="0"/>
                </a:rPr>
                <a:t>Select application/threat </a:t>
              </a:r>
              <a:endParaRPr kumimoji="1"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19" name="十角星 18"/>
            <p:cNvSpPr/>
            <p:nvPr/>
          </p:nvSpPr>
          <p:spPr>
            <a:xfrm>
              <a:off x="453737" y="4144645"/>
              <a:ext cx="377535" cy="369332"/>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grpSp>
      <p:sp>
        <p:nvSpPr>
          <p:cNvPr id="5" name="矩形 4"/>
          <p:cNvSpPr/>
          <p:nvPr/>
        </p:nvSpPr>
        <p:spPr>
          <a:xfrm>
            <a:off x="5087889" y="1139001"/>
            <a:ext cx="432048" cy="2064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6" name="直接箭头连接符 15"/>
          <p:cNvCxnSpPr/>
          <p:nvPr/>
        </p:nvCxnSpPr>
        <p:spPr>
          <a:xfrm>
            <a:off x="5324736" y="1341767"/>
            <a:ext cx="0" cy="13726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十角星 19">
            <a:extLst>
              <a:ext uri="{FF2B5EF4-FFF2-40B4-BE49-F238E27FC236}">
                <a16:creationId xmlns="" xmlns:a16="http://schemas.microsoft.com/office/drawing/2014/main" id="{1A2E9F7C-8109-1A4F-A219-35637C055577}"/>
              </a:ext>
            </a:extLst>
          </p:cNvPr>
          <p:cNvSpPr/>
          <p:nvPr/>
        </p:nvSpPr>
        <p:spPr>
          <a:xfrm>
            <a:off x="7536736" y="3705368"/>
            <a:ext cx="334698" cy="369332"/>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
        <p:nvSpPr>
          <p:cNvPr id="35" name="标题 5"/>
          <p:cNvSpPr txBox="1">
            <a:spLocks/>
          </p:cNvSpPr>
          <p:nvPr/>
        </p:nvSpPr>
        <p:spPr>
          <a:xfrm>
            <a:off x="703469" y="620688"/>
            <a:ext cx="9496987" cy="97259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kern="1200" spc="-100" baseline="0">
                <a:solidFill>
                  <a:srgbClr val="00307D"/>
                </a:solidFill>
                <a:latin typeface="Arial" panose="020B0604020202020204" pitchFamily="34" charset="0"/>
                <a:ea typeface="+mj-ea"/>
                <a:cs typeface="Arial" panose="020B0604020202020204" pitchFamily="34" charset="0"/>
              </a:defRPr>
            </a:lvl1pPr>
          </a:lstStyle>
          <a:p>
            <a:endParaRPr lang="zh-CN" altLang="en-US" dirty="0"/>
          </a:p>
        </p:txBody>
      </p:sp>
      <p:sp>
        <p:nvSpPr>
          <p:cNvPr id="13" name="标题 12"/>
          <p:cNvSpPr>
            <a:spLocks noGrp="1"/>
          </p:cNvSpPr>
          <p:nvPr>
            <p:ph type="title"/>
          </p:nvPr>
        </p:nvSpPr>
        <p:spPr/>
        <p:txBody>
          <a:bodyPr/>
          <a:lstStyle/>
          <a:p>
            <a:r>
              <a:rPr lang="en-US" altLang="zh-CN" dirty="0">
                <a:ea typeface="微软雅黑" pitchFamily="34" charset="-122"/>
              </a:rPr>
              <a:t>Visibility</a:t>
            </a:r>
            <a:r>
              <a:rPr lang="zh-CN" altLang="en-US" dirty="0">
                <a:ea typeface="微软雅黑" pitchFamily="34" charset="-122"/>
              </a:rPr>
              <a:t>－</a:t>
            </a:r>
            <a:r>
              <a:rPr lang="en-US" altLang="zh-CN" dirty="0">
                <a:ea typeface="微软雅黑" pitchFamily="34" charset="-122"/>
              </a:rPr>
              <a:t>Accurate Depiction of </a:t>
            </a:r>
            <a:r>
              <a:rPr lang="en-US" altLang="zh-CN" dirty="0" smtClean="0">
                <a:ea typeface="微软雅黑" pitchFamily="34" charset="-122"/>
              </a:rPr>
              <a:t>Threat</a:t>
            </a:r>
            <a:endParaRPr lang="zh-CN" altLang="en-US" dirty="0"/>
          </a:p>
        </p:txBody>
      </p:sp>
      <p:pic>
        <p:nvPicPr>
          <p:cNvPr id="14" name="图片 13"/>
          <p:cNvPicPr>
            <a:picLocks noChangeAspect="1"/>
          </p:cNvPicPr>
          <p:nvPr/>
        </p:nvPicPr>
        <p:blipFill>
          <a:blip r:embed="rId4"/>
          <a:stretch>
            <a:fillRect/>
          </a:stretch>
        </p:blipFill>
        <p:spPr>
          <a:xfrm>
            <a:off x="771225" y="2714392"/>
            <a:ext cx="4780615" cy="1292353"/>
          </a:xfrm>
          <a:prstGeom prst="rect">
            <a:avLst/>
          </a:prstGeom>
          <a:ln>
            <a:solidFill>
              <a:schemeClr val="bg1">
                <a:lumMod val="75000"/>
              </a:schemeClr>
            </a:solidFill>
          </a:ln>
        </p:spPr>
      </p:pic>
      <p:sp>
        <p:nvSpPr>
          <p:cNvPr id="18" name="十角星 17"/>
          <p:cNvSpPr/>
          <p:nvPr/>
        </p:nvSpPr>
        <p:spPr>
          <a:xfrm>
            <a:off x="2711742" y="3374765"/>
            <a:ext cx="331915" cy="357579"/>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cs typeface="Arial" panose="020B0604020202020204" pitchFamily="34" charset="0"/>
              </a:rPr>
              <a:t>1</a:t>
            </a:r>
            <a:endParaRPr lang="zh-CN" altLang="en-US" dirty="0">
              <a:latin typeface="Arial" panose="020B0604020202020204" pitchFamily="34" charset="0"/>
              <a:cs typeface="Arial" panose="020B0604020202020204" pitchFamily="34" charset="0"/>
            </a:endParaRPr>
          </a:p>
        </p:txBody>
      </p:sp>
      <p:sp>
        <p:nvSpPr>
          <p:cNvPr id="6" name="下箭头 5"/>
          <p:cNvSpPr/>
          <p:nvPr/>
        </p:nvSpPr>
        <p:spPr>
          <a:xfrm>
            <a:off x="2711623" y="3759784"/>
            <a:ext cx="332151" cy="42170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文本框 6"/>
          <p:cNvSpPr txBox="1"/>
          <p:nvPr/>
        </p:nvSpPr>
        <p:spPr>
          <a:xfrm>
            <a:off x="3026841" y="3371249"/>
            <a:ext cx="1613252" cy="307777"/>
          </a:xfrm>
          <a:prstGeom prst="rect">
            <a:avLst/>
          </a:prstGeom>
          <a:noFill/>
        </p:spPr>
        <p:txBody>
          <a:bodyPr wrap="square" rtlCol="0">
            <a:spAutoFit/>
          </a:bodyPr>
          <a:lstStyle/>
          <a:p>
            <a:r>
              <a:rPr kumimoji="1" lang="en-US" altLang="zh-CN" sz="1400" b="1" dirty="0">
                <a:latin typeface="Arial" panose="020B0604020202020204" pitchFamily="34" charset="0"/>
                <a:ea typeface="微软雅黑" panose="020B0503020204020204" pitchFamily="34" charset="-122"/>
                <a:cs typeface="Arial" panose="020B0604020202020204" pitchFamily="34" charset="0"/>
              </a:rPr>
              <a:t>Select view</a:t>
            </a:r>
            <a:endParaRPr kumimoji="1"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36" name="下箭头 35"/>
          <p:cNvSpPr/>
          <p:nvPr/>
        </p:nvSpPr>
        <p:spPr>
          <a:xfrm rot="13985404">
            <a:off x="6379818" y="3832302"/>
            <a:ext cx="332151" cy="208277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38" name="图片 37"/>
          <p:cNvPicPr>
            <a:picLocks noChangeAspect="1"/>
          </p:cNvPicPr>
          <p:nvPr/>
        </p:nvPicPr>
        <p:blipFill>
          <a:blip r:embed="rId5"/>
          <a:stretch>
            <a:fillRect/>
          </a:stretch>
        </p:blipFill>
        <p:spPr>
          <a:xfrm>
            <a:off x="771226" y="4568346"/>
            <a:ext cx="4748711" cy="1668966"/>
          </a:xfrm>
          <a:prstGeom prst="rect">
            <a:avLst/>
          </a:prstGeom>
          <a:ln>
            <a:solidFill>
              <a:schemeClr val="bg1">
                <a:lumMod val="75000"/>
              </a:schemeClr>
            </a:solidFill>
          </a:ln>
        </p:spPr>
      </p:pic>
      <p:pic>
        <p:nvPicPr>
          <p:cNvPr id="39" name="图片 38"/>
          <p:cNvPicPr>
            <a:picLocks noChangeAspect="1"/>
          </p:cNvPicPr>
          <p:nvPr/>
        </p:nvPicPr>
        <p:blipFill>
          <a:blip r:embed="rId3"/>
          <a:stretch>
            <a:fillRect/>
          </a:stretch>
        </p:blipFill>
        <p:spPr>
          <a:xfrm>
            <a:off x="6168008" y="1228914"/>
            <a:ext cx="5325460" cy="2329217"/>
          </a:xfrm>
          <a:prstGeom prst="rect">
            <a:avLst/>
          </a:prstGeom>
          <a:ln>
            <a:solidFill>
              <a:schemeClr val="bg1">
                <a:lumMod val="75000"/>
              </a:schemeClr>
            </a:solidFill>
          </a:ln>
        </p:spPr>
      </p:pic>
      <p:sp>
        <p:nvSpPr>
          <p:cNvPr id="40" name="文本框 39"/>
          <p:cNvSpPr txBox="1"/>
          <p:nvPr/>
        </p:nvSpPr>
        <p:spPr>
          <a:xfrm>
            <a:off x="7933826" y="3645583"/>
            <a:ext cx="2482654" cy="523220"/>
          </a:xfrm>
          <a:prstGeom prst="rect">
            <a:avLst/>
          </a:prstGeom>
          <a:noFill/>
        </p:spPr>
        <p:txBody>
          <a:bodyPr wrap="square" rtlCol="0">
            <a:spAutoFit/>
          </a:bodyPr>
          <a:lstStyle/>
          <a:p>
            <a:r>
              <a:rPr kumimoji="1" lang="en-US" altLang="zh-CN" sz="1400" b="1" dirty="0">
                <a:latin typeface="Arial" panose="020B0604020202020204" pitchFamily="34" charset="0"/>
                <a:ea typeface="微软雅黑"/>
                <a:cs typeface="Arial" panose="020B0604020202020204" pitchFamily="34" charset="0"/>
              </a:rPr>
              <a:t>Where does </a:t>
            </a:r>
            <a:r>
              <a:rPr kumimoji="1" lang="en-US" altLang="zh-CN" sz="1400" b="1" dirty="0" smtClean="0">
                <a:latin typeface="Arial" panose="020B0604020202020204" pitchFamily="34" charset="0"/>
                <a:ea typeface="微软雅黑"/>
                <a:cs typeface="Arial" panose="020B0604020202020204" pitchFamily="34" charset="0"/>
              </a:rPr>
              <a:t>the </a:t>
            </a:r>
            <a:r>
              <a:rPr kumimoji="1" lang="en-US" altLang="zh-CN" sz="1400" b="1" dirty="0">
                <a:latin typeface="Arial" panose="020B0604020202020204" pitchFamily="34" charset="0"/>
                <a:ea typeface="微软雅黑"/>
                <a:cs typeface="Arial" panose="020B0604020202020204" pitchFamily="34" charset="0"/>
              </a:rPr>
              <a:t>particular application/threat occur</a:t>
            </a:r>
            <a:endParaRPr kumimoji="1"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43" name="椭圆 42"/>
          <p:cNvSpPr/>
          <p:nvPr/>
        </p:nvSpPr>
        <p:spPr>
          <a:xfrm>
            <a:off x="8112224" y="2004610"/>
            <a:ext cx="134938" cy="149225"/>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
              <a:ea typeface="思源黑体 CN Normal" panose="020B0400000000000000" pitchFamily="34" charset="-122"/>
              <a:sym typeface=""/>
            </a:endParaRPr>
          </a:p>
        </p:txBody>
      </p:sp>
      <p:sp>
        <p:nvSpPr>
          <p:cNvPr id="44" name="椭圆 43"/>
          <p:cNvSpPr/>
          <p:nvPr/>
        </p:nvSpPr>
        <p:spPr>
          <a:xfrm>
            <a:off x="9107684" y="2201506"/>
            <a:ext cx="134938" cy="149225"/>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
              <a:ea typeface="思源黑体 CN Normal" panose="020B0400000000000000" pitchFamily="34" charset="-122"/>
              <a:sym typeface=""/>
            </a:endParaRPr>
          </a:p>
        </p:txBody>
      </p:sp>
      <p:sp>
        <p:nvSpPr>
          <p:cNvPr id="45" name="椭圆 44"/>
          <p:cNvSpPr/>
          <p:nvPr/>
        </p:nvSpPr>
        <p:spPr>
          <a:xfrm>
            <a:off x="8688288" y="2463449"/>
            <a:ext cx="134938" cy="149225"/>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
              <a:ea typeface="思源黑体 CN Normal" panose="020B0400000000000000" pitchFamily="34" charset="-122"/>
              <a:sym typeface=""/>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32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076993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3170188" y="2225633"/>
            <a:ext cx="5443820" cy="3416873"/>
          </a:xfrm>
          <a:prstGeom prst="rect">
            <a:avLst/>
          </a:prstGeom>
          <a:ln>
            <a:solidFill>
              <a:schemeClr val="bg1">
                <a:lumMod val="75000"/>
              </a:schemeClr>
            </a:solidFill>
          </a:ln>
        </p:spPr>
      </p:pic>
      <p:sp>
        <p:nvSpPr>
          <p:cNvPr id="13" name="圆角矩形 8">
            <a:extLst>
              <a:ext uri="{FF2B5EF4-FFF2-40B4-BE49-F238E27FC236}">
                <a16:creationId xmlns="" xmlns:a16="http://schemas.microsoft.com/office/drawing/2014/main" id="{CC7CB322-0655-1645-BD38-7DC0B1876803}"/>
              </a:ext>
            </a:extLst>
          </p:cNvPr>
          <p:cNvSpPr/>
          <p:nvPr/>
        </p:nvSpPr>
        <p:spPr>
          <a:xfrm>
            <a:off x="8112224" y="2445276"/>
            <a:ext cx="253094" cy="15430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圆角矩形标注 5">
            <a:extLst>
              <a:ext uri="{FF2B5EF4-FFF2-40B4-BE49-F238E27FC236}">
                <a16:creationId xmlns="" xmlns:a16="http://schemas.microsoft.com/office/drawing/2014/main" id="{BF1E46BB-923E-8E48-8ADE-A50CA4737AA8}"/>
              </a:ext>
            </a:extLst>
          </p:cNvPr>
          <p:cNvSpPr/>
          <p:nvPr/>
        </p:nvSpPr>
        <p:spPr>
          <a:xfrm rot="5400000">
            <a:off x="9441163" y="1949173"/>
            <a:ext cx="1330235" cy="2487165"/>
          </a:xfrm>
          <a:prstGeom prst="wedgeRoundRectCallout">
            <a:avLst>
              <a:gd name="adj1" fmla="val -44418"/>
              <a:gd name="adj2" fmla="val 66414"/>
              <a:gd name="adj3" fmla="val 16667"/>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 name="文本框 9">
            <a:extLst>
              <a:ext uri="{FF2B5EF4-FFF2-40B4-BE49-F238E27FC236}">
                <a16:creationId xmlns="" xmlns:a16="http://schemas.microsoft.com/office/drawing/2014/main" id="{57B07EA2-70FF-FA48-AC98-6605A29ACA4E}"/>
              </a:ext>
            </a:extLst>
          </p:cNvPr>
          <p:cNvSpPr txBox="1"/>
          <p:nvPr/>
        </p:nvSpPr>
        <p:spPr>
          <a:xfrm>
            <a:off x="8862698" y="2599579"/>
            <a:ext cx="2487165" cy="1200329"/>
          </a:xfrm>
          <a:prstGeom prst="rect">
            <a:avLst/>
          </a:prstGeom>
          <a:noFill/>
        </p:spPr>
        <p:txBody>
          <a:bodyPr wrap="square" rtlCol="0">
            <a:spAutoFit/>
          </a:bodyPr>
          <a:lstStyle/>
          <a:p>
            <a:r>
              <a:rPr lang="en-US" altLang="zh-CN" sz="1200" dirty="0">
                <a:solidFill>
                  <a:srgbClr val="00B050"/>
                </a:solidFill>
                <a:latin typeface="Arial" panose="020B0604020202020204" pitchFamily="34" charset="0"/>
                <a:cs typeface="Arial" panose="020B0604020202020204" pitchFamily="34" charset="0"/>
              </a:rPr>
              <a:t>Green column: </a:t>
            </a:r>
            <a:r>
              <a:rPr lang="en-US" altLang="zh-CN" sz="1200" dirty="0">
                <a:latin typeface="Arial" panose="020B0604020202020204" pitchFamily="34" charset="0"/>
                <a:cs typeface="Arial" panose="020B0604020202020204" pitchFamily="34" charset="0"/>
              </a:rPr>
              <a:t>virtual machine / service / network is normal</a:t>
            </a:r>
          </a:p>
          <a:p>
            <a:r>
              <a:rPr lang="en-US" altLang="zh-CN" sz="1200" dirty="0">
                <a:solidFill>
                  <a:srgbClr val="FF0000"/>
                </a:solidFill>
                <a:latin typeface="Arial" panose="020B0604020202020204" pitchFamily="34" charset="0"/>
                <a:cs typeface="Arial" panose="020B0604020202020204" pitchFamily="34" charset="0"/>
              </a:rPr>
              <a:t>Red column: </a:t>
            </a:r>
            <a:r>
              <a:rPr lang="en-US" altLang="zh-CN" sz="1200" dirty="0">
                <a:latin typeface="Arial" panose="020B0604020202020204" pitchFamily="34" charset="0"/>
                <a:cs typeface="Arial" panose="020B0604020202020204" pitchFamily="34" charset="0"/>
              </a:rPr>
              <a:t>The performance of a certain business exceeds the set threshold within that time range.</a:t>
            </a:r>
            <a:endParaRPr lang="en-US" altLang="zh-CN" sz="1000" dirty="0">
              <a:latin typeface="Arial" panose="020B0604020202020204" pitchFamily="34" charset="0"/>
              <a:cs typeface="Arial" panose="020B0604020202020204" pitchFamily="34" charset="0"/>
            </a:endParaRPr>
          </a:p>
        </p:txBody>
      </p:sp>
      <p:sp>
        <p:nvSpPr>
          <p:cNvPr id="16" name="圆角矩形 7">
            <a:extLst>
              <a:ext uri="{FF2B5EF4-FFF2-40B4-BE49-F238E27FC236}">
                <a16:creationId xmlns="" xmlns:a16="http://schemas.microsoft.com/office/drawing/2014/main" id="{9813E204-FB61-BA4E-AE53-34E8B2E6183D}"/>
              </a:ext>
            </a:extLst>
          </p:cNvPr>
          <p:cNvSpPr/>
          <p:nvPr/>
        </p:nvSpPr>
        <p:spPr>
          <a:xfrm>
            <a:off x="3231519" y="2299435"/>
            <a:ext cx="2072393" cy="145841"/>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文本框 3">
            <a:extLst>
              <a:ext uri="{FF2B5EF4-FFF2-40B4-BE49-F238E27FC236}">
                <a16:creationId xmlns="" xmlns:a16="http://schemas.microsoft.com/office/drawing/2014/main" id="{6BCFE67F-CEF5-3640-880D-E34F5A496AB2}"/>
              </a:ext>
            </a:extLst>
          </p:cNvPr>
          <p:cNvSpPr txBox="1"/>
          <p:nvPr/>
        </p:nvSpPr>
        <p:spPr>
          <a:xfrm>
            <a:off x="8862698" y="4775123"/>
            <a:ext cx="2487165" cy="830997"/>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Note: Upon modifying the monitoring threshold, the alarm information in the historical data will not be updated.</a:t>
            </a:r>
            <a:endParaRPr lang="zh-CN" altLang="en-US" sz="1200" dirty="0">
              <a:latin typeface="Arial" panose="020B0604020202020204" pitchFamily="34" charset="0"/>
              <a:cs typeface="Arial" panose="020B0604020202020204" pitchFamily="34" charset="0"/>
            </a:endParaRPr>
          </a:p>
        </p:txBody>
      </p:sp>
      <p:sp>
        <p:nvSpPr>
          <p:cNvPr id="18" name="圆角矩形标注 5">
            <a:extLst>
              <a:ext uri="{FF2B5EF4-FFF2-40B4-BE49-F238E27FC236}">
                <a16:creationId xmlns="" xmlns:a16="http://schemas.microsoft.com/office/drawing/2014/main" id="{F7579866-2F4B-9545-B085-25171BC5D07D}"/>
              </a:ext>
            </a:extLst>
          </p:cNvPr>
          <p:cNvSpPr/>
          <p:nvPr/>
        </p:nvSpPr>
        <p:spPr>
          <a:xfrm>
            <a:off x="706251" y="2299435"/>
            <a:ext cx="2106169" cy="926729"/>
          </a:xfrm>
          <a:prstGeom prst="wedgeRoundRectCallout">
            <a:avLst>
              <a:gd name="adj1" fmla="val 71481"/>
              <a:gd name="adj2" fmla="val -40522"/>
              <a:gd name="adj3" fmla="val 16667"/>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view monitoring data during the past hour/day/week/month period</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9" name="圆角矩形标注 5">
            <a:extLst>
              <a:ext uri="{FF2B5EF4-FFF2-40B4-BE49-F238E27FC236}">
                <a16:creationId xmlns="" xmlns:a16="http://schemas.microsoft.com/office/drawing/2014/main" id="{0E964AF0-8D47-F74B-B423-6B6C4F44BA6E}"/>
              </a:ext>
            </a:extLst>
          </p:cNvPr>
          <p:cNvSpPr/>
          <p:nvPr/>
        </p:nvSpPr>
        <p:spPr>
          <a:xfrm>
            <a:off x="706251" y="3281763"/>
            <a:ext cx="2106169" cy="926729"/>
          </a:xfrm>
          <a:prstGeom prst="wedgeRoundRectCallout">
            <a:avLst>
              <a:gd name="adj1" fmla="val 36155"/>
              <a:gd name="adj2" fmla="val 5018"/>
              <a:gd name="adj3" fmla="val 16667"/>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The time interval can be 1 minute / 1 hour / 4 hours / 12 hours according to the selected monitoring period</a:t>
            </a:r>
          </a:p>
        </p:txBody>
      </p:sp>
      <p:sp>
        <p:nvSpPr>
          <p:cNvPr id="7" name="标题 6"/>
          <p:cNvSpPr>
            <a:spLocks noGrp="1"/>
          </p:cNvSpPr>
          <p:nvPr>
            <p:ph type="title"/>
          </p:nvPr>
        </p:nvSpPr>
        <p:spPr/>
        <p:txBody>
          <a:bodyPr/>
          <a:lstStyle/>
          <a:p>
            <a:r>
              <a:rPr lang="en-US" altLang="zh-CN" dirty="0">
                <a:ea typeface="微软雅黑" pitchFamily="34" charset="-122"/>
              </a:rPr>
              <a:t>Service</a:t>
            </a:r>
            <a:r>
              <a:rPr lang="zh-CN" altLang="en-US" dirty="0">
                <a:ea typeface="微软雅黑" pitchFamily="34" charset="-122"/>
              </a:rPr>
              <a:t> </a:t>
            </a:r>
            <a:r>
              <a:rPr lang="en-US" altLang="zh-CN" dirty="0">
                <a:ea typeface="微软雅黑" pitchFamily="34" charset="-122"/>
              </a:rPr>
              <a:t>Performance</a:t>
            </a:r>
            <a:r>
              <a:rPr lang="zh-CN" altLang="en-US" dirty="0">
                <a:ea typeface="微软雅黑" pitchFamily="34" charset="-122"/>
              </a:rPr>
              <a:t> </a:t>
            </a:r>
            <a:r>
              <a:rPr lang="en-US" altLang="zh-CN" dirty="0">
                <a:ea typeface="微软雅黑" pitchFamily="34" charset="-122"/>
              </a:rPr>
              <a:t>Monitor</a:t>
            </a:r>
            <a:r>
              <a:rPr lang="zh-CN" altLang="en-US" dirty="0">
                <a:ea typeface="微软雅黑" pitchFamily="34" charset="-122"/>
              </a:rPr>
              <a:t> </a:t>
            </a:r>
            <a:r>
              <a:rPr lang="en-US" altLang="zh-CN" dirty="0">
                <a:ea typeface="微软雅黑" pitchFamily="34" charset="-122"/>
              </a:rPr>
              <a:t>(SPM)</a:t>
            </a:r>
            <a:r>
              <a:rPr lang="zh-CN" altLang="en-US" dirty="0">
                <a:ea typeface="微软雅黑" pitchFamily="34" charset="-122"/>
              </a:rPr>
              <a:t> </a:t>
            </a:r>
            <a:r>
              <a:rPr lang="en-US" altLang="zh-CN" dirty="0">
                <a:ea typeface="微软雅黑" pitchFamily="34" charset="-122"/>
              </a:rPr>
              <a:t>-</a:t>
            </a:r>
            <a:r>
              <a:rPr lang="zh-CN" altLang="en-US" dirty="0">
                <a:ea typeface="微软雅黑" pitchFamily="34" charset="-122"/>
              </a:rPr>
              <a:t> </a:t>
            </a:r>
            <a:r>
              <a:rPr lang="en-US" altLang="zh-CN" dirty="0" smtClean="0">
                <a:ea typeface="微软雅黑" pitchFamily="34" charset="-122"/>
              </a:rPr>
              <a:t>Overview</a:t>
            </a:r>
            <a:endParaRPr lang="zh-CN" alt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33</a:t>
            </a:fld>
            <a:endParaRPr lang="en-US" sz="1152" b="0" spc="0" baseline="0" dirty="0">
              <a:solidFill>
                <a:srgbClr val="000000"/>
              </a:solidFill>
              <a:latin typeface="Arial"/>
              <a:cs typeface="Arial"/>
              <a:rtl val="0"/>
            </a:endParaRPr>
          </a:p>
        </p:txBody>
      </p:sp>
      <p:sp>
        <p:nvSpPr>
          <p:cNvPr id="20" name="圆角矩形 19"/>
          <p:cNvSpPr/>
          <p:nvPr/>
        </p:nvSpPr>
        <p:spPr>
          <a:xfrm>
            <a:off x="725397" y="1412776"/>
            <a:ext cx="10624466" cy="517744"/>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nSpc>
                <a:spcPct val="120000"/>
              </a:lnSpc>
            </a:pPr>
            <a:r>
              <a:rPr lang="en-US" altLang="zh-CN" sz="15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Displays the performance data of virtual machines, services, and networks in the service group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synchronized from the group management function.</a:t>
            </a:r>
            <a:endParaRPr lang="en-US" altLang="zh-CN" sz="1500" b="1" dirty="0">
              <a:solidFill>
                <a:schemeClr val="bg1"/>
              </a:solidFill>
              <a:latin typeface="Arial" panose="020B0604020202020204" pitchFamily="34" charset="0"/>
              <a:ea typeface="Microsoft YaHei" pitchFamily="34" charset="-122"/>
              <a:cs typeface="Arial" panose="020B0604020202020204" pitchFamily="34" charset="0"/>
            </a:endParaRPr>
          </a:p>
        </p:txBody>
      </p:sp>
    </p:spTree>
    <p:extLst>
      <p:ext uri="{BB962C8B-B14F-4D97-AF65-F5344CB8AC3E}">
        <p14:creationId xmlns:p14="http://schemas.microsoft.com/office/powerpoint/2010/main" val="1160609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1684868" y="1892968"/>
            <a:ext cx="8556104" cy="4128320"/>
          </a:xfrm>
          <a:prstGeom prst="rect">
            <a:avLst/>
          </a:prstGeom>
          <a:ln>
            <a:noFill/>
          </a:ln>
          <a:effectLst>
            <a:outerShdw blurRad="292100" dist="139700" dir="2700000" algn="tl" rotWithShape="0">
              <a:srgbClr val="333333">
                <a:alpha val="65000"/>
              </a:srgbClr>
            </a:outerShdw>
          </a:effectLst>
        </p:spPr>
      </p:pic>
      <p:sp>
        <p:nvSpPr>
          <p:cNvPr id="22" name="圆角矩形 25">
            <a:extLst>
              <a:ext uri="{FF2B5EF4-FFF2-40B4-BE49-F238E27FC236}">
                <a16:creationId xmlns="" xmlns:a16="http://schemas.microsoft.com/office/drawing/2014/main" id="{35AA5B03-0615-E240-84BA-5E59C072B6FF}"/>
              </a:ext>
            </a:extLst>
          </p:cNvPr>
          <p:cNvSpPr/>
          <p:nvPr/>
        </p:nvSpPr>
        <p:spPr>
          <a:xfrm>
            <a:off x="6384032" y="2613048"/>
            <a:ext cx="3024336" cy="36004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5">
            <a:extLst>
              <a:ext uri="{FF2B5EF4-FFF2-40B4-BE49-F238E27FC236}">
                <a16:creationId xmlns="" xmlns:a16="http://schemas.microsoft.com/office/drawing/2014/main" id="{B868C7C1-3CED-3241-A387-089A6CD972EE}"/>
              </a:ext>
            </a:extLst>
          </p:cNvPr>
          <p:cNvSpPr/>
          <p:nvPr/>
        </p:nvSpPr>
        <p:spPr>
          <a:xfrm>
            <a:off x="5422860" y="4557264"/>
            <a:ext cx="1080120" cy="57606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标注 5">
            <a:extLst>
              <a:ext uri="{FF2B5EF4-FFF2-40B4-BE49-F238E27FC236}">
                <a16:creationId xmlns="" xmlns:a16="http://schemas.microsoft.com/office/drawing/2014/main" id="{AE833D0C-7CC8-6748-A4BA-761748FF7D63}"/>
              </a:ext>
            </a:extLst>
          </p:cNvPr>
          <p:cNvSpPr/>
          <p:nvPr/>
        </p:nvSpPr>
        <p:spPr>
          <a:xfrm>
            <a:off x="1559496" y="4388096"/>
            <a:ext cx="1944216" cy="914400"/>
          </a:xfrm>
          <a:prstGeom prst="wedgeRoundRectCallout">
            <a:avLst>
              <a:gd name="adj1" fmla="val 141848"/>
              <a:gd name="adj2" fmla="val -3107"/>
              <a:gd name="adj3" fmla="val 16667"/>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Support</a:t>
            </a:r>
            <a:r>
              <a:rPr lang="zh-CN" altLang="en-US" sz="1200" dirty="0">
                <a:solidFill>
                  <a:schemeClr val="tx1"/>
                </a:solidFill>
              </a:rPr>
              <a:t> </a:t>
            </a:r>
            <a:r>
              <a:rPr lang="en-US" altLang="zh-CN" sz="1200" dirty="0">
                <a:solidFill>
                  <a:schemeClr val="tx1"/>
                </a:solidFill>
              </a:rPr>
              <a:t>manual</a:t>
            </a:r>
            <a:r>
              <a:rPr lang="zh-CN" altLang="en-US" sz="1200" dirty="0">
                <a:solidFill>
                  <a:schemeClr val="tx1"/>
                </a:solidFill>
              </a:rPr>
              <a:t> </a:t>
            </a:r>
            <a:r>
              <a:rPr lang="en-US" altLang="zh-CN" sz="1200" dirty="0">
                <a:solidFill>
                  <a:schemeClr val="tx1"/>
                </a:solidFill>
              </a:rPr>
              <a:t>setting</a:t>
            </a:r>
            <a:r>
              <a:rPr lang="zh-CN" altLang="en-US" sz="1200" dirty="0">
                <a:solidFill>
                  <a:schemeClr val="tx1"/>
                </a:solidFill>
              </a:rPr>
              <a:t> </a:t>
            </a:r>
            <a:r>
              <a:rPr lang="en-US" altLang="zh-CN" sz="1200" dirty="0">
                <a:solidFill>
                  <a:schemeClr val="tx1"/>
                </a:solidFill>
              </a:rPr>
              <a:t>for</a:t>
            </a:r>
            <a:r>
              <a:rPr lang="zh-CN" altLang="en-US" sz="1200" dirty="0">
                <a:solidFill>
                  <a:schemeClr val="tx1"/>
                </a:solidFill>
              </a:rPr>
              <a:t> </a:t>
            </a:r>
            <a:r>
              <a:rPr lang="en-US" altLang="zh-CN" sz="1200" dirty="0">
                <a:solidFill>
                  <a:schemeClr val="tx1"/>
                </a:solidFill>
              </a:rPr>
              <a:t>“Unmonitored</a:t>
            </a:r>
            <a:r>
              <a:rPr lang="en-US" altLang="zh-CN" sz="1200" dirty="0" smtClean="0">
                <a:solidFill>
                  <a:schemeClr val="tx1"/>
                </a:solidFill>
              </a:rPr>
              <a:t>”; </a:t>
            </a:r>
            <a:endParaRPr lang="en-US" altLang="zh-CN" sz="1200" dirty="0">
              <a:solidFill>
                <a:schemeClr val="tx1"/>
              </a:solidFill>
            </a:endParaRPr>
          </a:p>
          <a:p>
            <a:pPr algn="ctr"/>
            <a:r>
              <a:rPr lang="en-US" altLang="zh-CN" sz="1200" dirty="0">
                <a:solidFill>
                  <a:schemeClr val="tx1"/>
                </a:solidFill>
              </a:rPr>
              <a:t>Support</a:t>
            </a:r>
            <a:r>
              <a:rPr lang="zh-CN" altLang="en-US" sz="1200" dirty="0">
                <a:solidFill>
                  <a:schemeClr val="tx1"/>
                </a:solidFill>
              </a:rPr>
              <a:t> </a:t>
            </a:r>
            <a:r>
              <a:rPr lang="en-US" altLang="zh-CN" sz="1200" dirty="0">
                <a:solidFill>
                  <a:schemeClr val="tx1"/>
                </a:solidFill>
              </a:rPr>
              <a:t>manually</a:t>
            </a:r>
            <a:r>
              <a:rPr lang="zh-CN" altLang="en-US" sz="1200" dirty="0">
                <a:solidFill>
                  <a:schemeClr val="tx1"/>
                </a:solidFill>
              </a:rPr>
              <a:t> </a:t>
            </a:r>
            <a:r>
              <a:rPr lang="en-US" altLang="zh-CN" sz="1200" dirty="0" smtClean="0">
                <a:solidFill>
                  <a:schemeClr val="tx1"/>
                </a:solidFill>
              </a:rPr>
              <a:t>“Add</a:t>
            </a:r>
            <a:r>
              <a:rPr lang="zh-CN" altLang="en-US" sz="1200" dirty="0" smtClean="0">
                <a:solidFill>
                  <a:schemeClr val="tx1"/>
                </a:solidFill>
              </a:rPr>
              <a:t> </a:t>
            </a:r>
            <a:r>
              <a:rPr lang="en-US" altLang="zh-CN" sz="1200" dirty="0">
                <a:solidFill>
                  <a:schemeClr val="tx1"/>
                </a:solidFill>
              </a:rPr>
              <a:t>Service</a:t>
            </a:r>
            <a:r>
              <a:rPr lang="zh-CN" altLang="en-US" sz="1200" dirty="0">
                <a:solidFill>
                  <a:schemeClr val="tx1"/>
                </a:solidFill>
              </a:rPr>
              <a:t> </a:t>
            </a:r>
            <a:r>
              <a:rPr lang="en-US" altLang="zh-CN" sz="1200" dirty="0" smtClean="0">
                <a:solidFill>
                  <a:schemeClr val="tx1"/>
                </a:solidFill>
              </a:rPr>
              <a:t>Dependence”</a:t>
            </a:r>
            <a:endParaRPr lang="zh-CN" altLang="en-US" sz="1200" dirty="0">
              <a:solidFill>
                <a:schemeClr val="tx1"/>
              </a:solidFill>
            </a:endParaRPr>
          </a:p>
        </p:txBody>
      </p:sp>
      <p:sp>
        <p:nvSpPr>
          <p:cNvPr id="4" name="标题 3"/>
          <p:cNvSpPr>
            <a:spLocks noGrp="1"/>
          </p:cNvSpPr>
          <p:nvPr>
            <p:ph type="title"/>
          </p:nvPr>
        </p:nvSpPr>
        <p:spPr/>
        <p:txBody>
          <a:bodyPr/>
          <a:lstStyle/>
          <a:p>
            <a:r>
              <a:rPr lang="en-US" altLang="zh-CN" dirty="0">
                <a:ea typeface="微软雅黑" pitchFamily="34" charset="-122"/>
              </a:rPr>
              <a:t>Service</a:t>
            </a:r>
            <a:r>
              <a:rPr lang="zh-CN" altLang="en-US" dirty="0">
                <a:ea typeface="微软雅黑" pitchFamily="34" charset="-122"/>
              </a:rPr>
              <a:t> </a:t>
            </a:r>
            <a:r>
              <a:rPr lang="en-US" altLang="zh-CN" dirty="0">
                <a:ea typeface="微软雅黑" pitchFamily="34" charset="-122"/>
              </a:rPr>
              <a:t>Performance</a:t>
            </a:r>
            <a:r>
              <a:rPr lang="zh-CN" altLang="en-US" dirty="0">
                <a:ea typeface="微软雅黑" pitchFamily="34" charset="-122"/>
              </a:rPr>
              <a:t> </a:t>
            </a:r>
            <a:r>
              <a:rPr lang="en-US" altLang="zh-CN" dirty="0">
                <a:ea typeface="微软雅黑" pitchFamily="34" charset="-122"/>
              </a:rPr>
              <a:t>Monitor</a:t>
            </a:r>
            <a:r>
              <a:rPr lang="zh-CN" altLang="en-US" dirty="0">
                <a:ea typeface="微软雅黑" pitchFamily="34" charset="-122"/>
              </a:rPr>
              <a:t> </a:t>
            </a:r>
            <a:r>
              <a:rPr lang="en-US" altLang="zh-CN" dirty="0">
                <a:ea typeface="微软雅黑" pitchFamily="34" charset="-122"/>
              </a:rPr>
              <a:t>(SPM)</a:t>
            </a:r>
            <a:r>
              <a:rPr lang="zh-CN" altLang="en-US" dirty="0">
                <a:ea typeface="微软雅黑" pitchFamily="34" charset="-122"/>
              </a:rPr>
              <a:t> </a:t>
            </a:r>
            <a:r>
              <a:rPr lang="en-US" altLang="zh-CN" dirty="0">
                <a:ea typeface="微软雅黑" pitchFamily="34" charset="-122"/>
              </a:rPr>
              <a:t>-</a:t>
            </a:r>
            <a:r>
              <a:rPr lang="zh-CN" altLang="en-US" dirty="0">
                <a:ea typeface="微软雅黑" pitchFamily="34" charset="-122"/>
              </a:rPr>
              <a:t> </a:t>
            </a:r>
            <a:r>
              <a:rPr lang="en-US" altLang="zh-CN" dirty="0" smtClean="0">
                <a:ea typeface="微软雅黑" pitchFamily="34" charset="-122"/>
              </a:rPr>
              <a:t>Details</a:t>
            </a:r>
            <a:endParaRPr lang="zh-CN" alt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34</a:t>
            </a:fld>
            <a:endParaRPr lang="en-US" sz="1152" b="0" spc="0" baseline="0" dirty="0">
              <a:solidFill>
                <a:srgbClr val="000000"/>
              </a:solidFill>
              <a:latin typeface="Arial"/>
              <a:cs typeface="Arial"/>
              <a:rtl val="0"/>
            </a:endParaRPr>
          </a:p>
        </p:txBody>
      </p:sp>
      <p:sp>
        <p:nvSpPr>
          <p:cNvPr id="10" name="圆角矩形 9"/>
          <p:cNvSpPr/>
          <p:nvPr/>
        </p:nvSpPr>
        <p:spPr>
          <a:xfrm>
            <a:off x="1631503" y="1268188"/>
            <a:ext cx="8609469" cy="360612"/>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20000"/>
              </a:lnSpc>
            </a:pP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Display</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services</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and</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their</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internal</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and</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external</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connections</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in</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a</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topology</a:t>
            </a:r>
            <a:r>
              <a:rPr lang="zh-CN" alt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view.</a:t>
            </a:r>
            <a:endParaRPr lang="en-US" altLang="zh-CN" sz="1500" b="1" dirty="0">
              <a:solidFill>
                <a:schemeClr val="bg1"/>
              </a:solidFill>
              <a:latin typeface="Arial" panose="020B0604020202020204" pitchFamily="34" charset="0"/>
              <a:ea typeface="Microsoft YaHei" pitchFamily="34" charset="-122"/>
              <a:cs typeface="Arial" panose="020B0604020202020204" pitchFamily="34" charset="0"/>
            </a:endParaRPr>
          </a:p>
        </p:txBody>
      </p:sp>
    </p:spTree>
    <p:extLst>
      <p:ext uri="{BB962C8B-B14F-4D97-AF65-F5344CB8AC3E}">
        <p14:creationId xmlns:p14="http://schemas.microsoft.com/office/powerpoint/2010/main" val="3316855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8">
            <a:extLst>
              <a:ext uri="{FF2B5EF4-FFF2-40B4-BE49-F238E27FC236}">
                <a16:creationId xmlns="" xmlns:a16="http://schemas.microsoft.com/office/drawing/2014/main" id="{16D1EE6F-99AB-6F41-93EA-E8B425A2D2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5336" y="1963414"/>
            <a:ext cx="7381064" cy="4129882"/>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 xmlns:a16="http://schemas.microsoft.com/office/drawing/2014/main" id="{915113B3-EF54-FE44-B8A3-1C9FA4CC9554}"/>
              </a:ext>
            </a:extLst>
          </p:cNvPr>
          <p:cNvSpPr>
            <a:spLocks noGrp="1"/>
          </p:cNvSpPr>
          <p:nvPr>
            <p:ph type="title"/>
          </p:nvPr>
        </p:nvSpPr>
        <p:spPr/>
        <p:txBody>
          <a:bodyPr>
            <a:normAutofit/>
          </a:bodyPr>
          <a:lstStyle/>
          <a:p>
            <a:r>
              <a:rPr lang="en-US" altLang="zh-CN" dirty="0" smtClean="0">
                <a:ea typeface="微软雅黑" pitchFamily="34" charset="-122"/>
              </a:rPr>
              <a:t>Screen</a:t>
            </a:r>
            <a:r>
              <a:rPr lang="zh-CN" altLang="en-US" dirty="0" smtClean="0">
                <a:ea typeface="微软雅黑" pitchFamily="34" charset="-122"/>
              </a:rPr>
              <a:t> </a:t>
            </a:r>
            <a:r>
              <a:rPr lang="en-US" altLang="zh-CN" dirty="0" smtClean="0">
                <a:ea typeface="微软雅黑" pitchFamily="34" charset="-122"/>
              </a:rPr>
              <a:t>Casting</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35</a:t>
            </a:fld>
            <a:endParaRPr lang="en-US" sz="1152" b="0" spc="0" baseline="0" dirty="0">
              <a:solidFill>
                <a:srgbClr val="000000"/>
              </a:solidFill>
              <a:latin typeface="Arial"/>
              <a:cs typeface="Arial"/>
              <a:rtl val="0"/>
            </a:endParaRPr>
          </a:p>
        </p:txBody>
      </p:sp>
      <p:sp>
        <p:nvSpPr>
          <p:cNvPr id="6" name="圆角矩形 5"/>
          <p:cNvSpPr/>
          <p:nvPr/>
        </p:nvSpPr>
        <p:spPr>
          <a:xfrm>
            <a:off x="774434" y="1353481"/>
            <a:ext cx="10330770" cy="406621"/>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nSpc>
                <a:spcPct val="150000"/>
              </a:lnSpc>
            </a:pPr>
            <a:r>
              <a:rPr lang="en-US" altLang="zh-CN" sz="1600" b="1" dirty="0">
                <a:solidFill>
                  <a:schemeClr val="bg1"/>
                </a:solidFill>
                <a:ea typeface="微软雅黑" panose="020B0503020204020204" pitchFamily="34" charset="-122"/>
              </a:rPr>
              <a:t>Users can intuitively understand the overall situation of the entire cloud environment from this interface.</a:t>
            </a:r>
          </a:p>
        </p:txBody>
      </p:sp>
    </p:spTree>
    <p:extLst>
      <p:ext uri="{BB962C8B-B14F-4D97-AF65-F5344CB8AC3E}">
        <p14:creationId xmlns:p14="http://schemas.microsoft.com/office/powerpoint/2010/main" val="1565444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303B5171-FC16-C94F-8768-A1C1137573A7}"/>
              </a:ext>
            </a:extLst>
          </p:cNvPr>
          <p:cNvSpPr>
            <a:spLocks noGrp="1"/>
          </p:cNvSpPr>
          <p:nvPr>
            <p:ph type="title"/>
          </p:nvPr>
        </p:nvSpPr>
        <p:spPr/>
        <p:txBody>
          <a:bodyPr>
            <a:normAutofit/>
          </a:bodyPr>
          <a:lstStyle/>
          <a:p>
            <a:r>
              <a:rPr lang="en-US" altLang="zh-CN" dirty="0"/>
              <a:t>Comprehensive</a:t>
            </a:r>
            <a:r>
              <a:rPr lang="zh-CN" altLang="en-US" dirty="0"/>
              <a:t> </a:t>
            </a:r>
            <a:r>
              <a:rPr lang="en-US" altLang="zh-CN" dirty="0"/>
              <a:t>Threat</a:t>
            </a:r>
            <a:r>
              <a:rPr lang="zh-CN" altLang="en-US" dirty="0"/>
              <a:t> </a:t>
            </a:r>
            <a:r>
              <a:rPr lang="en-US" altLang="zh-CN" dirty="0"/>
              <a:t>Report</a:t>
            </a:r>
            <a:endParaRPr lang="en-US" dirty="0"/>
          </a:p>
        </p:txBody>
      </p:sp>
      <p:sp>
        <p:nvSpPr>
          <p:cNvPr id="11" name="矩形 10">
            <a:extLst>
              <a:ext uri="{FF2B5EF4-FFF2-40B4-BE49-F238E27FC236}">
                <a16:creationId xmlns="" xmlns:a16="http://schemas.microsoft.com/office/drawing/2014/main" id="{DF0D71DD-8C88-4C04-BF59-90D98079116B}"/>
              </a:ext>
            </a:extLst>
          </p:cNvPr>
          <p:cNvSpPr/>
          <p:nvPr/>
        </p:nvSpPr>
        <p:spPr>
          <a:xfrm>
            <a:off x="534550" y="1340768"/>
            <a:ext cx="7041454"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The report can generate necessary information for users to perform data retention, reporting, and other tasks on network data, and can provide important support for compliance audits.</a:t>
            </a:r>
          </a:p>
        </p:txBody>
      </p:sp>
      <p:sp>
        <p:nvSpPr>
          <p:cNvPr id="12" name="圆角矩形 10">
            <a:extLst>
              <a:ext uri="{FF2B5EF4-FFF2-40B4-BE49-F238E27FC236}">
                <a16:creationId xmlns="" xmlns:a16="http://schemas.microsoft.com/office/drawing/2014/main" id="{99575B0A-E993-44BF-8309-326491A1A672}"/>
              </a:ext>
            </a:extLst>
          </p:cNvPr>
          <p:cNvSpPr/>
          <p:nvPr/>
        </p:nvSpPr>
        <p:spPr>
          <a:xfrm>
            <a:off x="547986" y="4044983"/>
            <a:ext cx="3099742" cy="392129"/>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altLang="zh-CN" sz="1200" b="1" dirty="0">
                <a:solidFill>
                  <a:schemeClr val="bg1"/>
                </a:solidFill>
                <a:latin typeface="Arial" panose="020B0604020202020204" pitchFamily="34" charset="0"/>
                <a:ea typeface="微软雅黑"/>
                <a:cs typeface="Arial" panose="020B0604020202020204" pitchFamily="34" charset="0"/>
              </a:rPr>
              <a:t>Cloud Network Security Assessment Report</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13" name="圆角矩形 10">
            <a:extLst>
              <a:ext uri="{FF2B5EF4-FFF2-40B4-BE49-F238E27FC236}">
                <a16:creationId xmlns="" xmlns:a16="http://schemas.microsoft.com/office/drawing/2014/main" id="{4C53556C-885D-40D5-9478-366BBAA07487}"/>
              </a:ext>
            </a:extLst>
          </p:cNvPr>
          <p:cNvSpPr/>
          <p:nvPr/>
        </p:nvSpPr>
        <p:spPr>
          <a:xfrm>
            <a:off x="4166378" y="2448645"/>
            <a:ext cx="2721710" cy="341836"/>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Traffic Assessment Report</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sp>
        <p:nvSpPr>
          <p:cNvPr id="14" name="圆角矩形 10">
            <a:extLst>
              <a:ext uri="{FF2B5EF4-FFF2-40B4-BE49-F238E27FC236}">
                <a16:creationId xmlns="" xmlns:a16="http://schemas.microsoft.com/office/drawing/2014/main" id="{94E79E26-5A17-4DC9-99B3-9828E399326A}"/>
              </a:ext>
            </a:extLst>
          </p:cNvPr>
          <p:cNvSpPr/>
          <p:nvPr/>
        </p:nvSpPr>
        <p:spPr>
          <a:xfrm>
            <a:off x="7792659" y="1436177"/>
            <a:ext cx="3343901" cy="304878"/>
          </a:xfrm>
          <a:prstGeom prst="roundRect">
            <a:avLst/>
          </a:prstGeom>
          <a:solidFill>
            <a:srgbClr val="00307D"/>
          </a:solidFill>
          <a:ln>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200" b="1" dirty="0">
                <a:solidFill>
                  <a:schemeClr val="bg1"/>
                </a:solidFill>
                <a:latin typeface="Arial" panose="020B0604020202020204" pitchFamily="34" charset="0"/>
                <a:ea typeface="微软雅黑"/>
                <a:cs typeface="Arial" panose="020B0604020202020204" pitchFamily="34" charset="0"/>
              </a:rPr>
              <a:t>Cloud Security Risk Assessment Report</a:t>
            </a:r>
            <a:endParaRPr lang="zh-CN" altLang="en-US" sz="1200" b="1" dirty="0">
              <a:solidFill>
                <a:schemeClr val="bg1"/>
              </a:solidFill>
              <a:latin typeface="Arial" panose="020B0604020202020204" pitchFamily="34" charset="0"/>
              <a:ea typeface="微软雅黑"/>
              <a:cs typeface="Arial" panose="020B0604020202020204" pitchFamily="34" charset="0"/>
            </a:endParaRPr>
          </a:p>
        </p:txBody>
      </p:sp>
      <p:pic>
        <p:nvPicPr>
          <p:cNvPr id="15" name="图片 14">
            <a:extLst>
              <a:ext uri="{FF2B5EF4-FFF2-40B4-BE49-F238E27FC236}">
                <a16:creationId xmlns="" xmlns:a16="http://schemas.microsoft.com/office/drawing/2014/main" id="{BA8C9314-A46C-4DAD-B190-3DE4BE490BA7}"/>
              </a:ext>
            </a:extLst>
          </p:cNvPr>
          <p:cNvPicPr>
            <a:picLocks noChangeAspect="1"/>
          </p:cNvPicPr>
          <p:nvPr/>
        </p:nvPicPr>
        <p:blipFill>
          <a:blip r:embed="rId2"/>
          <a:stretch>
            <a:fillRect/>
          </a:stretch>
        </p:blipFill>
        <p:spPr>
          <a:xfrm>
            <a:off x="623392" y="4486659"/>
            <a:ext cx="2986036" cy="1512168"/>
          </a:xfrm>
          <a:prstGeom prst="rect">
            <a:avLst/>
          </a:prstGeom>
        </p:spPr>
      </p:pic>
      <p:pic>
        <p:nvPicPr>
          <p:cNvPr id="16" name="图片 15">
            <a:extLst>
              <a:ext uri="{FF2B5EF4-FFF2-40B4-BE49-F238E27FC236}">
                <a16:creationId xmlns="" xmlns:a16="http://schemas.microsoft.com/office/drawing/2014/main" id="{22338267-B613-40C6-BB52-A4FADB37619D}"/>
              </a:ext>
            </a:extLst>
          </p:cNvPr>
          <p:cNvPicPr>
            <a:picLocks noChangeAspect="1"/>
          </p:cNvPicPr>
          <p:nvPr/>
        </p:nvPicPr>
        <p:blipFill>
          <a:blip r:embed="rId3"/>
          <a:stretch>
            <a:fillRect/>
          </a:stretch>
        </p:blipFill>
        <p:spPr>
          <a:xfrm>
            <a:off x="4095787" y="2887029"/>
            <a:ext cx="2965323" cy="3167503"/>
          </a:xfrm>
          <a:prstGeom prst="rect">
            <a:avLst/>
          </a:prstGeom>
        </p:spPr>
      </p:pic>
      <p:pic>
        <p:nvPicPr>
          <p:cNvPr id="17" name="图片 16">
            <a:extLst>
              <a:ext uri="{FF2B5EF4-FFF2-40B4-BE49-F238E27FC236}">
                <a16:creationId xmlns="" xmlns:a16="http://schemas.microsoft.com/office/drawing/2014/main" id="{36A431B6-2667-4B8A-9D40-2DDAA68C887A}"/>
              </a:ext>
            </a:extLst>
          </p:cNvPr>
          <p:cNvPicPr>
            <a:picLocks noChangeAspect="1"/>
          </p:cNvPicPr>
          <p:nvPr/>
        </p:nvPicPr>
        <p:blipFill>
          <a:blip r:embed="rId4"/>
          <a:stretch>
            <a:fillRect/>
          </a:stretch>
        </p:blipFill>
        <p:spPr>
          <a:xfrm>
            <a:off x="7735785" y="1812077"/>
            <a:ext cx="3457648" cy="4465812"/>
          </a:xfrm>
          <a:prstGeom prst="rect">
            <a:avLst/>
          </a:prstGeom>
        </p:spPr>
      </p:pic>
      <p:sp>
        <p:nvSpPr>
          <p:cNvPr id="2" name="灯片编号占位符 1"/>
          <p:cNvSpPr>
            <a:spLocks noGrp="1"/>
          </p:cNvSpPr>
          <p:nvPr>
            <p:ph type="sldNum" sz="quarter" idx="4"/>
          </p:nvPr>
        </p:nvSpPr>
        <p:spPr/>
        <p:txBody>
          <a:bodyPr/>
          <a:lstStyle/>
          <a:p>
            <a:fld id="{E98FCA07-3125-49EB-99F1-64DCEC752C04}" type="slidenum">
              <a:rPr lang="en-US" smtClean="0"/>
              <a:pPr/>
              <a:t>36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631419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51784" y="1694744"/>
            <a:ext cx="3842199" cy="4269820"/>
            <a:chOff x="4270025" y="1294090"/>
            <a:chExt cx="3842199" cy="4269820"/>
          </a:xfrm>
        </p:grpSpPr>
        <p:pic>
          <p:nvPicPr>
            <p:cNvPr id="20" name="图片 19">
              <a:extLst>
                <a:ext uri="{FF2B5EF4-FFF2-40B4-BE49-F238E27FC236}">
                  <a16:creationId xmlns="" xmlns:a16="http://schemas.microsoft.com/office/drawing/2014/main" id="{41B1373F-EA0C-4EAE-9759-28F751B03110}"/>
                </a:ext>
              </a:extLst>
            </p:cNvPr>
            <p:cNvPicPr>
              <a:picLocks noChangeAspect="1"/>
            </p:cNvPicPr>
            <p:nvPr/>
          </p:nvPicPr>
          <p:blipFill>
            <a:blip r:embed="rId2"/>
            <a:stretch>
              <a:fillRect/>
            </a:stretch>
          </p:blipFill>
          <p:spPr>
            <a:xfrm>
              <a:off x="4270025" y="1379337"/>
              <a:ext cx="3842199" cy="4184573"/>
            </a:xfrm>
            <a:prstGeom prst="rect">
              <a:avLst/>
            </a:prstGeom>
          </p:spPr>
        </p:pic>
        <p:sp>
          <p:nvSpPr>
            <p:cNvPr id="21" name="文本框 20">
              <a:extLst>
                <a:ext uri="{FF2B5EF4-FFF2-40B4-BE49-F238E27FC236}">
                  <a16:creationId xmlns="" xmlns:a16="http://schemas.microsoft.com/office/drawing/2014/main" id="{2D5A8C11-A838-4AF9-ACE0-0258BD534BD5}"/>
                </a:ext>
              </a:extLst>
            </p:cNvPr>
            <p:cNvSpPr txBox="1"/>
            <p:nvPr/>
          </p:nvSpPr>
          <p:spPr>
            <a:xfrm>
              <a:off x="4342033" y="1294090"/>
              <a:ext cx="3646577" cy="369332"/>
            </a:xfrm>
            <a:prstGeom prst="rect">
              <a:avLst/>
            </a:prstGeom>
            <a:noFill/>
            <a:ln w="69850">
              <a:solidFill>
                <a:srgbClr val="FF0000"/>
              </a:solidFill>
            </a:ln>
          </p:spPr>
          <p:txBody>
            <a:bodyPr wrap="square" rtlCol="0">
              <a:spAutoFit/>
            </a:bodyPr>
            <a:lstStyle/>
            <a:p>
              <a:endParaRPr lang="zh-CN" altLang="en-US" dirty="0">
                <a:latin typeface="Arial" panose="020B0604020202020204" pitchFamily="34" charset="0"/>
                <a:cs typeface="Arial" panose="020B0604020202020204" pitchFamily="34" charset="0"/>
              </a:endParaRPr>
            </a:p>
          </p:txBody>
        </p:sp>
      </p:grpSp>
      <p:pic>
        <p:nvPicPr>
          <p:cNvPr id="19" name="图片 18">
            <a:extLst>
              <a:ext uri="{FF2B5EF4-FFF2-40B4-BE49-F238E27FC236}">
                <a16:creationId xmlns="" xmlns:a16="http://schemas.microsoft.com/office/drawing/2014/main" id="{4007BF85-71D2-4C17-9CFF-BCC2958D5C91}"/>
              </a:ext>
            </a:extLst>
          </p:cNvPr>
          <p:cNvPicPr>
            <a:picLocks noChangeAspect="1"/>
          </p:cNvPicPr>
          <p:nvPr/>
        </p:nvPicPr>
        <p:blipFill>
          <a:blip r:embed="rId3"/>
          <a:stretch>
            <a:fillRect/>
          </a:stretch>
        </p:blipFill>
        <p:spPr>
          <a:xfrm>
            <a:off x="466327" y="1496086"/>
            <a:ext cx="3685457" cy="3706967"/>
          </a:xfrm>
          <a:prstGeom prst="rect">
            <a:avLst/>
          </a:prstGeom>
        </p:spPr>
      </p:pic>
      <p:sp>
        <p:nvSpPr>
          <p:cNvPr id="3" name="标题 2">
            <a:extLst>
              <a:ext uri="{FF2B5EF4-FFF2-40B4-BE49-F238E27FC236}">
                <a16:creationId xmlns="" xmlns:a16="http://schemas.microsoft.com/office/drawing/2014/main" id="{60C8FA8A-7AED-4155-8993-105A02BA77F3}"/>
              </a:ext>
            </a:extLst>
          </p:cNvPr>
          <p:cNvSpPr>
            <a:spLocks noGrp="1"/>
          </p:cNvSpPr>
          <p:nvPr>
            <p:ph type="title"/>
          </p:nvPr>
        </p:nvSpPr>
        <p:spPr>
          <a:xfrm>
            <a:off x="479376" y="548680"/>
            <a:ext cx="9496987" cy="972592"/>
          </a:xfrm>
        </p:spPr>
        <p:txBody>
          <a:bodyPr vert="horz" lIns="91440" tIns="45720" rIns="91440" bIns="45720" rtlCol="0" anchor="t">
            <a:normAutofit/>
          </a:bodyPr>
          <a:lstStyle/>
          <a:p>
            <a:r>
              <a:rPr lang="en-US" altLang="zh-CN" b="1" dirty="0">
                <a:latin typeface="Arial" charset="0"/>
                <a:cs typeface="Arial" charset="0"/>
              </a:rPr>
              <a:t>Comprehensive</a:t>
            </a:r>
            <a:r>
              <a:rPr lang="zh-CN" altLang="en-US" b="1" dirty="0">
                <a:latin typeface="Arial" charset="0"/>
                <a:cs typeface="Arial" charset="0"/>
              </a:rPr>
              <a:t> </a:t>
            </a:r>
            <a:r>
              <a:rPr lang="en-US" altLang="zh-CN" b="1" dirty="0">
                <a:latin typeface="Arial" charset="0"/>
                <a:cs typeface="Arial" charset="0"/>
              </a:rPr>
              <a:t>Threat</a:t>
            </a:r>
            <a:r>
              <a:rPr lang="zh-CN" altLang="en-US" b="1" dirty="0">
                <a:latin typeface="Arial" charset="0"/>
                <a:cs typeface="Arial" charset="0"/>
              </a:rPr>
              <a:t> </a:t>
            </a:r>
            <a:r>
              <a:rPr lang="en-US" altLang="zh-CN" b="1" dirty="0">
                <a:latin typeface="Arial" charset="0"/>
                <a:cs typeface="Arial" charset="0"/>
              </a:rPr>
              <a:t>Report</a:t>
            </a:r>
            <a:endParaRPr lang="zh-CN" altLang="en-US" b="1" dirty="0">
              <a:latin typeface="Arial" charset="0"/>
              <a:cs typeface="Arial" charset="0"/>
            </a:endParaRPr>
          </a:p>
        </p:txBody>
      </p:sp>
      <p:sp>
        <p:nvSpPr>
          <p:cNvPr id="10" name="文本框 9">
            <a:extLst>
              <a:ext uri="{FF2B5EF4-FFF2-40B4-BE49-F238E27FC236}">
                <a16:creationId xmlns="" xmlns:a16="http://schemas.microsoft.com/office/drawing/2014/main" id="{3EE98FE9-61C5-4224-8E80-FFA04705E412}"/>
              </a:ext>
            </a:extLst>
          </p:cNvPr>
          <p:cNvSpPr txBox="1"/>
          <p:nvPr/>
        </p:nvSpPr>
        <p:spPr>
          <a:xfrm>
            <a:off x="4613493" y="1325412"/>
            <a:ext cx="3024337" cy="369332"/>
          </a:xfrm>
          <a:prstGeom prst="rect">
            <a:avLst/>
          </a:prstGeom>
          <a:noFill/>
        </p:spPr>
        <p:txBody>
          <a:bodyPr wrap="square" rtlCol="0">
            <a:spAutoFit/>
          </a:bodyPr>
          <a:lstStyle/>
          <a:p>
            <a:r>
              <a:rPr lang="en-US" altLang="zh-CN" b="1" dirty="0">
                <a:solidFill>
                  <a:srgbClr val="00307D"/>
                </a:solidFill>
                <a:latin typeface="Arial" panose="020B0604020202020204" pitchFamily="34" charset="0"/>
                <a:cs typeface="Arial" panose="020B0604020202020204" pitchFamily="34" charset="0"/>
              </a:rPr>
              <a:t>High risk traffic statistics</a:t>
            </a:r>
            <a:endParaRPr lang="zh-CN" altLang="en-US" b="1" dirty="0">
              <a:solidFill>
                <a:srgbClr val="00307D"/>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 xmlns:a16="http://schemas.microsoft.com/office/drawing/2014/main" id="{D915EEE9-0D54-4BF8-8564-CB8C9B54C872}"/>
              </a:ext>
            </a:extLst>
          </p:cNvPr>
          <p:cNvSpPr txBox="1"/>
          <p:nvPr/>
        </p:nvSpPr>
        <p:spPr>
          <a:xfrm>
            <a:off x="8332109" y="1393478"/>
            <a:ext cx="2516419" cy="369332"/>
          </a:xfrm>
          <a:prstGeom prst="rect">
            <a:avLst/>
          </a:prstGeom>
          <a:noFill/>
        </p:spPr>
        <p:txBody>
          <a:bodyPr wrap="square" rtlCol="0">
            <a:spAutoFit/>
          </a:bodyPr>
          <a:lstStyle/>
          <a:p>
            <a:r>
              <a:rPr lang="en-US" altLang="zh-CN" b="1" dirty="0">
                <a:solidFill>
                  <a:srgbClr val="00307D"/>
                </a:solidFill>
                <a:latin typeface="Arial" panose="020B0604020202020204" pitchFamily="34" charset="0"/>
                <a:cs typeface="Arial" panose="020B0604020202020204" pitchFamily="34" charset="0"/>
              </a:rPr>
              <a:t>Cloud threat trends</a:t>
            </a:r>
            <a:endParaRPr lang="zh-CN" altLang="en-US" b="1" dirty="0">
              <a:solidFill>
                <a:srgbClr val="00307D"/>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 xmlns:a16="http://schemas.microsoft.com/office/drawing/2014/main" id="{D09BDAC5-8BCB-41DF-9E42-65B63BDDC3BA}"/>
              </a:ext>
            </a:extLst>
          </p:cNvPr>
          <p:cNvSpPr txBox="1"/>
          <p:nvPr/>
        </p:nvSpPr>
        <p:spPr>
          <a:xfrm>
            <a:off x="472718" y="2149168"/>
            <a:ext cx="3541441" cy="369332"/>
          </a:xfrm>
          <a:prstGeom prst="rect">
            <a:avLst/>
          </a:prstGeom>
          <a:noFill/>
        </p:spPr>
        <p:txBody>
          <a:bodyPr wrap="square" rtlCol="0">
            <a:spAutoFit/>
          </a:bodyPr>
          <a:lstStyle/>
          <a:p>
            <a:r>
              <a:rPr lang="en-US" altLang="zh-CN" b="1" dirty="0" smtClean="0">
                <a:solidFill>
                  <a:srgbClr val="00307D"/>
                </a:solidFill>
                <a:latin typeface="Arial" panose="020B0604020202020204" pitchFamily="34" charset="0"/>
                <a:cs typeface="Arial" panose="020B0604020202020204" pitchFamily="34" charset="0"/>
              </a:rPr>
              <a:t>Application risk level overview</a:t>
            </a:r>
            <a:endParaRPr lang="zh-CN" altLang="en-US" b="1" dirty="0">
              <a:solidFill>
                <a:srgbClr val="00307D"/>
              </a:solidFill>
              <a:latin typeface="Arial" panose="020B0604020202020204" pitchFamily="34" charset="0"/>
              <a:cs typeface="Arial" panose="020B0604020202020204" pitchFamily="34" charset="0"/>
            </a:endParaRPr>
          </a:p>
        </p:txBody>
      </p:sp>
      <p:pic>
        <p:nvPicPr>
          <p:cNvPr id="23" name="图片 22">
            <a:extLst>
              <a:ext uri="{FF2B5EF4-FFF2-40B4-BE49-F238E27FC236}">
                <a16:creationId xmlns="" xmlns:a16="http://schemas.microsoft.com/office/drawing/2014/main" id="{BAE6F903-0B61-40F0-93F5-2F68E4D5C63B}"/>
              </a:ext>
            </a:extLst>
          </p:cNvPr>
          <p:cNvPicPr>
            <a:picLocks noChangeAspect="1"/>
          </p:cNvPicPr>
          <p:nvPr/>
        </p:nvPicPr>
        <p:blipFill>
          <a:blip r:embed="rId4"/>
          <a:stretch>
            <a:fillRect/>
          </a:stretch>
        </p:blipFill>
        <p:spPr>
          <a:xfrm>
            <a:off x="8050617" y="1741422"/>
            <a:ext cx="3229960" cy="4245771"/>
          </a:xfrm>
          <a:prstGeom prst="rect">
            <a:avLst/>
          </a:prstGeom>
        </p:spPr>
      </p:pic>
      <p:sp>
        <p:nvSpPr>
          <p:cNvPr id="24" name="文本框 23">
            <a:extLst>
              <a:ext uri="{FF2B5EF4-FFF2-40B4-BE49-F238E27FC236}">
                <a16:creationId xmlns="" xmlns:a16="http://schemas.microsoft.com/office/drawing/2014/main" id="{7BD4AA73-E261-4C51-85AF-5FC1DEBA3AA7}"/>
              </a:ext>
            </a:extLst>
          </p:cNvPr>
          <p:cNvSpPr txBox="1"/>
          <p:nvPr/>
        </p:nvSpPr>
        <p:spPr>
          <a:xfrm>
            <a:off x="8031954" y="1762810"/>
            <a:ext cx="3127983" cy="517495"/>
          </a:xfrm>
          <a:prstGeom prst="rect">
            <a:avLst/>
          </a:prstGeom>
          <a:noFill/>
          <a:ln w="69850">
            <a:solidFill>
              <a:srgbClr val="FF0000"/>
            </a:solidFill>
          </a:ln>
        </p:spPr>
        <p:txBody>
          <a:bodyPr wrap="square" rtlCol="0">
            <a:spAutoFit/>
          </a:bodyPr>
          <a:lstStyle/>
          <a:p>
            <a:endParaRPr lang="zh-CN" altLang="en-US"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4"/>
          </p:nvPr>
        </p:nvSpPr>
        <p:spPr/>
        <p:txBody>
          <a:bodyPr/>
          <a:lstStyle/>
          <a:p>
            <a:fld id="{E98FCA07-3125-49EB-99F1-64DCEC752C04}" type="slidenum">
              <a:rPr lang="en-US" smtClean="0"/>
              <a:pPr/>
              <a:t>37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974302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9376" y="548680"/>
            <a:ext cx="9496987" cy="972592"/>
          </a:xfrm>
        </p:spPr>
        <p:txBody>
          <a:bodyPr vert="horz" lIns="91440" tIns="45720" rIns="91440" bIns="45720" rtlCol="0" anchor="t">
            <a:normAutofit/>
          </a:bodyPr>
          <a:lstStyle/>
          <a:p>
            <a:r>
              <a:rPr lang="en-US" altLang="zh-CN" b="1" dirty="0">
                <a:latin typeface="Arial" charset="0"/>
                <a:cs typeface="Arial" charset="0"/>
              </a:rPr>
              <a:t>Threat/Session Log Output at a High Speed</a:t>
            </a:r>
            <a:endParaRPr lang="zh-CN" altLang="en-US" b="1" dirty="0">
              <a:latin typeface="Arial" charset="0"/>
              <a:cs typeface="Arial" charset="0"/>
            </a:endParaRPr>
          </a:p>
        </p:txBody>
      </p:sp>
      <p:grpSp>
        <p:nvGrpSpPr>
          <p:cNvPr id="4" name="组合 107"/>
          <p:cNvGrpSpPr/>
          <p:nvPr/>
        </p:nvGrpSpPr>
        <p:grpSpPr>
          <a:xfrm>
            <a:off x="814884" y="1819053"/>
            <a:ext cx="7632848" cy="4061517"/>
            <a:chOff x="838216" y="629498"/>
            <a:chExt cx="7632848" cy="4061517"/>
          </a:xfrm>
        </p:grpSpPr>
        <p:sp>
          <p:nvSpPr>
            <p:cNvPr id="5" name="Teardrop 21"/>
            <p:cNvSpPr/>
            <p:nvPr/>
          </p:nvSpPr>
          <p:spPr>
            <a:xfrm>
              <a:off x="838216" y="629498"/>
              <a:ext cx="7632848" cy="4061517"/>
            </a:xfrm>
            <a:custGeom>
              <a:avLst/>
              <a:gdLst/>
              <a:ahLst/>
              <a:cxnLst/>
              <a:rect l="l" t="t"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flip="none" rotWithShape="1">
              <a:gsLst>
                <a:gs pos="17000">
                  <a:srgbClr val="EED9D9">
                    <a:alpha val="76000"/>
                  </a:srgbClr>
                </a:gs>
                <a:gs pos="100000">
                  <a:srgbClr val="E4E5FF">
                    <a:alpha val="76000"/>
                  </a:srgbClr>
                </a:gs>
                <a:gs pos="58000">
                  <a:srgbClr val="D9E3D9">
                    <a:alpha val="76000"/>
                  </a:srgbClr>
                </a:gs>
              </a:gsLst>
              <a:lin ang="70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latin typeface="Arial" panose="020B0604020202020204" pitchFamily="34" charset="0"/>
                <a:ea typeface="微软雅黑" pitchFamily="34" charset="-122"/>
                <a:cs typeface="Arial" panose="020B0604020202020204" pitchFamily="34" charset="0"/>
              </a:endParaRPr>
            </a:p>
          </p:txBody>
        </p:sp>
        <p:cxnSp>
          <p:nvCxnSpPr>
            <p:cNvPr id="6" name="直接连接符 77"/>
            <p:cNvCxnSpPr/>
            <p:nvPr/>
          </p:nvCxnSpPr>
          <p:spPr>
            <a:xfrm flipH="1" flipV="1">
              <a:off x="5803858" y="2634556"/>
              <a:ext cx="1403640" cy="2357"/>
            </a:xfrm>
            <a:prstGeom prst="line">
              <a:avLst/>
            </a:prstGeom>
            <a:noFill/>
            <a:ln w="28575" cap="flat">
              <a:solidFill>
                <a:srgbClr val="00B05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 name="直接连接符 63"/>
            <p:cNvCxnSpPr/>
            <p:nvPr/>
          </p:nvCxnSpPr>
          <p:spPr>
            <a:xfrm>
              <a:off x="3783920" y="2254801"/>
              <a:ext cx="0" cy="941148"/>
            </a:xfrm>
            <a:prstGeom prst="line">
              <a:avLst/>
            </a:prstGeom>
            <a:noFill/>
            <a:ln w="28575"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直接连接符 4"/>
            <p:cNvCxnSpPr/>
            <p:nvPr/>
          </p:nvCxnSpPr>
          <p:spPr>
            <a:xfrm flipH="1">
              <a:off x="2463544" y="2661476"/>
              <a:ext cx="1460" cy="599257"/>
            </a:xfrm>
            <a:prstGeom prst="line">
              <a:avLst/>
            </a:prstGeom>
            <a:noFill/>
            <a:ln w="28575"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直接连接符 5"/>
            <p:cNvCxnSpPr/>
            <p:nvPr/>
          </p:nvCxnSpPr>
          <p:spPr>
            <a:xfrm>
              <a:off x="5122939" y="2661476"/>
              <a:ext cx="0" cy="590598"/>
            </a:xfrm>
            <a:prstGeom prst="line">
              <a:avLst/>
            </a:prstGeom>
            <a:noFill/>
            <a:ln w="28575"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 name="Cube 70"/>
            <p:cNvSpPr/>
            <p:nvPr/>
          </p:nvSpPr>
          <p:spPr bwMode="auto">
            <a:xfrm>
              <a:off x="1824803" y="3373515"/>
              <a:ext cx="436961"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12" name="Cube 71"/>
            <p:cNvSpPr/>
            <p:nvPr/>
          </p:nvSpPr>
          <p:spPr bwMode="auto">
            <a:xfrm>
              <a:off x="2188137" y="3373515"/>
              <a:ext cx="435358"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13" name="Cube 72"/>
            <p:cNvSpPr/>
            <p:nvPr/>
          </p:nvSpPr>
          <p:spPr bwMode="auto">
            <a:xfrm>
              <a:off x="1824803" y="3091560"/>
              <a:ext cx="436961" cy="338346"/>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grpSp>
          <p:nvGrpSpPr>
            <p:cNvPr id="14" name="Group 41"/>
            <p:cNvGrpSpPr>
              <a:grpSpLocks/>
            </p:cNvGrpSpPr>
            <p:nvPr/>
          </p:nvGrpSpPr>
          <p:grpSpPr bwMode="auto">
            <a:xfrm>
              <a:off x="1679150" y="3315467"/>
              <a:ext cx="363333" cy="509177"/>
              <a:chOff x="5441463" y="2000739"/>
              <a:chExt cx="760676" cy="1505169"/>
            </a:xfrm>
          </p:grpSpPr>
          <p:sp>
            <p:nvSpPr>
              <p:cNvPr id="84" name="Rounded Rectangle 75"/>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85" name="Rounded Rectangle 76"/>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86" name="Rounded Rectangle 77"/>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87" name="Straight Connector 78"/>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88" name="Rounded Rectangle 79"/>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89" name="Straight Connector 80"/>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5" name="Cube 82"/>
            <p:cNvSpPr/>
            <p:nvPr/>
          </p:nvSpPr>
          <p:spPr bwMode="auto">
            <a:xfrm>
              <a:off x="3202909" y="3373515"/>
              <a:ext cx="436960"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16" name="Cube 83"/>
            <p:cNvSpPr/>
            <p:nvPr/>
          </p:nvSpPr>
          <p:spPr bwMode="auto">
            <a:xfrm>
              <a:off x="3566241" y="3373515"/>
              <a:ext cx="435358"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17" name="Cube 84"/>
            <p:cNvSpPr/>
            <p:nvPr/>
          </p:nvSpPr>
          <p:spPr bwMode="auto">
            <a:xfrm>
              <a:off x="3202909" y="3091560"/>
              <a:ext cx="436960" cy="338346"/>
            </a:xfrm>
            <a:prstGeom prst="cub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grpSp>
          <p:nvGrpSpPr>
            <p:cNvPr id="18" name="Group 41"/>
            <p:cNvGrpSpPr>
              <a:grpSpLocks/>
            </p:cNvGrpSpPr>
            <p:nvPr/>
          </p:nvGrpSpPr>
          <p:grpSpPr bwMode="auto">
            <a:xfrm>
              <a:off x="3057256" y="3315467"/>
              <a:ext cx="363334" cy="509177"/>
              <a:chOff x="5441463" y="2000739"/>
              <a:chExt cx="760676" cy="1505169"/>
            </a:xfrm>
          </p:grpSpPr>
          <p:sp>
            <p:nvSpPr>
              <p:cNvPr id="78" name="Rounded Rectangle 87"/>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79" name="Rounded Rectangle 88"/>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80" name="Rounded Rectangle 89"/>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81" name="Straight Connector 90"/>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82" name="Rounded Rectangle 91"/>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83" name="Straight Connector 92"/>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9" name="Cube 93"/>
            <p:cNvSpPr/>
            <p:nvPr/>
          </p:nvSpPr>
          <p:spPr bwMode="auto">
            <a:xfrm>
              <a:off x="4436959" y="3373515"/>
              <a:ext cx="436961"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20" name="Cube 94"/>
            <p:cNvSpPr/>
            <p:nvPr/>
          </p:nvSpPr>
          <p:spPr bwMode="auto">
            <a:xfrm>
              <a:off x="4800293" y="3373515"/>
              <a:ext cx="435358"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21" name="Cube 95"/>
            <p:cNvSpPr/>
            <p:nvPr/>
          </p:nvSpPr>
          <p:spPr bwMode="auto">
            <a:xfrm>
              <a:off x="4436959" y="3091560"/>
              <a:ext cx="436961" cy="338346"/>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grpSp>
          <p:nvGrpSpPr>
            <p:cNvPr id="22" name="Group 41"/>
            <p:cNvGrpSpPr>
              <a:grpSpLocks/>
            </p:cNvGrpSpPr>
            <p:nvPr/>
          </p:nvGrpSpPr>
          <p:grpSpPr bwMode="auto">
            <a:xfrm>
              <a:off x="4291307" y="3315467"/>
              <a:ext cx="363333" cy="509177"/>
              <a:chOff x="5441463" y="2000739"/>
              <a:chExt cx="760676" cy="1505169"/>
            </a:xfrm>
          </p:grpSpPr>
          <p:sp>
            <p:nvSpPr>
              <p:cNvPr id="72" name="Rounded Rectangle 98"/>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73" name="Rounded Rectangle 99"/>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74" name="Rounded Rectangle 100"/>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75" name="Straight Connector 101"/>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76" name="Rounded Rectangle 102"/>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77" name="Straight Connector 105"/>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23" name="文本框 22"/>
            <p:cNvSpPr txBox="1"/>
            <p:nvPr/>
          </p:nvSpPr>
          <p:spPr>
            <a:xfrm>
              <a:off x="2122947" y="3456349"/>
              <a:ext cx="500458" cy="276999"/>
            </a:xfrm>
            <a:prstGeom prst="rect">
              <a:avLst/>
            </a:prstGeom>
            <a:noFill/>
          </p:spPr>
          <p:txBody>
            <a:bodyPr wrap="none" rtlCol="0">
              <a:spAutoFit/>
            </a:bodyPr>
            <a:lstStyle/>
            <a:p>
              <a:r>
                <a:rPr lang="en-US" altLang="zh-CN" sz="1200" i="1" dirty="0" err="1">
                  <a:latin typeface="Arial" panose="020B0604020202020204" pitchFamily="34" charset="0"/>
                  <a:cs typeface="Arial" panose="020B0604020202020204" pitchFamily="34" charset="0"/>
                </a:rPr>
                <a:t>VMa</a:t>
              </a:r>
              <a:endParaRPr lang="zh-CN" altLang="en-US" sz="1467" i="1" dirty="0">
                <a:latin typeface="Arial" panose="020B0604020202020204" pitchFamily="34" charset="0"/>
                <a:cs typeface="Arial" panose="020B0604020202020204" pitchFamily="34" charset="0"/>
              </a:endParaRPr>
            </a:p>
          </p:txBody>
        </p:sp>
        <p:sp>
          <p:nvSpPr>
            <p:cNvPr id="24" name="文本框 23"/>
            <p:cNvSpPr txBox="1"/>
            <p:nvPr/>
          </p:nvSpPr>
          <p:spPr>
            <a:xfrm>
              <a:off x="4787083" y="3482998"/>
              <a:ext cx="492443" cy="276999"/>
            </a:xfrm>
            <a:prstGeom prst="rect">
              <a:avLst/>
            </a:prstGeom>
            <a:noFill/>
          </p:spPr>
          <p:txBody>
            <a:bodyPr wrap="none" rtlCol="0">
              <a:spAutoFit/>
            </a:bodyPr>
            <a:lstStyle/>
            <a:p>
              <a:r>
                <a:rPr lang="en-US" altLang="zh-CN" sz="1200" i="1" dirty="0" err="1">
                  <a:latin typeface="Arial" panose="020B0604020202020204" pitchFamily="34" charset="0"/>
                  <a:cs typeface="Arial" panose="020B0604020202020204" pitchFamily="34" charset="0"/>
                </a:rPr>
                <a:t>VMc</a:t>
              </a:r>
              <a:endParaRPr lang="zh-CN" altLang="en-US" sz="1467" i="1" dirty="0">
                <a:latin typeface="Arial" panose="020B0604020202020204" pitchFamily="34" charset="0"/>
                <a:cs typeface="Arial" panose="020B0604020202020204" pitchFamily="34" charset="0"/>
              </a:endParaRPr>
            </a:p>
          </p:txBody>
        </p:sp>
        <p:sp>
          <p:nvSpPr>
            <p:cNvPr id="25" name="文本框 24"/>
            <p:cNvSpPr txBox="1"/>
            <p:nvPr/>
          </p:nvSpPr>
          <p:spPr>
            <a:xfrm>
              <a:off x="3537392" y="3476346"/>
              <a:ext cx="500458" cy="276999"/>
            </a:xfrm>
            <a:prstGeom prst="rect">
              <a:avLst/>
            </a:prstGeom>
            <a:noFill/>
          </p:spPr>
          <p:txBody>
            <a:bodyPr wrap="none" rtlCol="0">
              <a:spAutoFit/>
            </a:bodyPr>
            <a:lstStyle/>
            <a:p>
              <a:r>
                <a:rPr lang="en-US" altLang="zh-CN" sz="1200" i="1" dirty="0" err="1">
                  <a:latin typeface="Arial" panose="020B0604020202020204" pitchFamily="34" charset="0"/>
                  <a:cs typeface="Arial" panose="020B0604020202020204" pitchFamily="34" charset="0"/>
                </a:rPr>
                <a:t>VMb</a:t>
              </a:r>
              <a:endParaRPr lang="zh-CN" altLang="en-US" sz="1467" i="1" dirty="0">
                <a:latin typeface="Arial" panose="020B0604020202020204" pitchFamily="34" charset="0"/>
                <a:cs typeface="Arial" panose="020B0604020202020204" pitchFamily="34" charset="0"/>
              </a:endParaRPr>
            </a:p>
          </p:txBody>
        </p:sp>
        <p:sp>
          <p:nvSpPr>
            <p:cNvPr id="26" name="Cube 111"/>
            <p:cNvSpPr/>
            <p:nvPr/>
          </p:nvSpPr>
          <p:spPr bwMode="auto">
            <a:xfrm>
              <a:off x="3209302" y="1969308"/>
              <a:ext cx="436960" cy="338346"/>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grpSp>
          <p:nvGrpSpPr>
            <p:cNvPr id="27" name="Group 41"/>
            <p:cNvGrpSpPr>
              <a:grpSpLocks/>
            </p:cNvGrpSpPr>
            <p:nvPr/>
          </p:nvGrpSpPr>
          <p:grpSpPr bwMode="auto">
            <a:xfrm>
              <a:off x="3063652" y="1912917"/>
              <a:ext cx="363336" cy="509177"/>
              <a:chOff x="5441461" y="2000741"/>
              <a:chExt cx="760677" cy="1505170"/>
            </a:xfrm>
          </p:grpSpPr>
          <p:sp>
            <p:nvSpPr>
              <p:cNvPr id="66" name="Rounded Rectangle 116"/>
              <p:cNvSpPr/>
              <p:nvPr/>
            </p:nvSpPr>
            <p:spPr>
              <a:xfrm>
                <a:off x="5441461" y="2000741"/>
                <a:ext cx="760677" cy="1505170"/>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67" name="Rounded Rectangle 117"/>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68" name="Rounded Rectangle 118"/>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69" name="Straight Connector 119"/>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70" name="Rounded Rectangle 120"/>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71" name="Straight Connector 121"/>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28" name="Cube 112"/>
            <p:cNvSpPr/>
            <p:nvPr/>
          </p:nvSpPr>
          <p:spPr bwMode="auto">
            <a:xfrm>
              <a:off x="3595187" y="1954578"/>
              <a:ext cx="435359" cy="338346"/>
            </a:xfrm>
            <a:prstGeom prst="cube">
              <a:avLst/>
            </a:prstGeom>
            <a:solidFill>
              <a:srgbClr val="AD8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29" name="Cube 73"/>
            <p:cNvSpPr/>
            <p:nvPr/>
          </p:nvSpPr>
          <p:spPr bwMode="auto">
            <a:xfrm>
              <a:off x="2210690" y="3086729"/>
              <a:ext cx="435359" cy="338346"/>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30" name="Cube 85"/>
            <p:cNvSpPr/>
            <p:nvPr/>
          </p:nvSpPr>
          <p:spPr bwMode="auto">
            <a:xfrm>
              <a:off x="3588794" y="3086729"/>
              <a:ext cx="435359" cy="338346"/>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31" name="Cube 96"/>
            <p:cNvSpPr/>
            <p:nvPr/>
          </p:nvSpPr>
          <p:spPr bwMode="auto">
            <a:xfrm>
              <a:off x="4822846" y="3086729"/>
              <a:ext cx="435359" cy="338346"/>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32" name="文本框 31"/>
            <p:cNvSpPr txBox="1"/>
            <p:nvPr/>
          </p:nvSpPr>
          <p:spPr>
            <a:xfrm>
              <a:off x="2142755" y="3145066"/>
              <a:ext cx="639919" cy="297454"/>
            </a:xfrm>
            <a:prstGeom prst="rect">
              <a:avLst/>
            </a:prstGeom>
            <a:noFill/>
          </p:spPr>
          <p:txBody>
            <a:bodyPr wrap="none" rtlCol="0">
              <a:spAutoFit/>
            </a:bodyPr>
            <a:lstStyle/>
            <a:p>
              <a:r>
                <a:rPr lang="en-US" altLang="zh-CN" sz="1333" dirty="0">
                  <a:latin typeface="Arial" panose="020B0604020202020204" pitchFamily="34" charset="0"/>
                  <a:cs typeface="Arial" panose="020B0604020202020204" pitchFamily="34" charset="0"/>
                </a:rPr>
                <a:t>vSSM</a:t>
              </a:r>
              <a:endParaRPr lang="zh-CN" altLang="en-US" sz="1333" dirty="0">
                <a:latin typeface="Arial" panose="020B0604020202020204" pitchFamily="34" charset="0"/>
                <a:cs typeface="Arial" panose="020B0604020202020204" pitchFamily="34" charset="0"/>
              </a:endParaRPr>
            </a:p>
          </p:txBody>
        </p:sp>
        <p:sp>
          <p:nvSpPr>
            <p:cNvPr id="33" name="文本框 32"/>
            <p:cNvSpPr txBox="1"/>
            <p:nvPr/>
          </p:nvSpPr>
          <p:spPr>
            <a:xfrm>
              <a:off x="3537393" y="3125992"/>
              <a:ext cx="639919" cy="297454"/>
            </a:xfrm>
            <a:prstGeom prst="rect">
              <a:avLst/>
            </a:prstGeom>
            <a:noFill/>
          </p:spPr>
          <p:txBody>
            <a:bodyPr wrap="none" rtlCol="0">
              <a:spAutoFit/>
            </a:bodyPr>
            <a:lstStyle/>
            <a:p>
              <a:r>
                <a:rPr lang="en-US" altLang="zh-CN" sz="1333" dirty="0">
                  <a:latin typeface="Arial" panose="020B0604020202020204" pitchFamily="34" charset="0"/>
                  <a:cs typeface="Arial" panose="020B0604020202020204" pitchFamily="34" charset="0"/>
                </a:rPr>
                <a:t>vSSM</a:t>
              </a:r>
              <a:endParaRPr lang="zh-CN" altLang="en-US" sz="1333" dirty="0">
                <a:latin typeface="Arial" panose="020B0604020202020204" pitchFamily="34" charset="0"/>
                <a:cs typeface="Arial" panose="020B0604020202020204" pitchFamily="34" charset="0"/>
              </a:endParaRPr>
            </a:p>
          </p:txBody>
        </p:sp>
        <p:sp>
          <p:nvSpPr>
            <p:cNvPr id="34" name="文本框 33"/>
            <p:cNvSpPr txBox="1"/>
            <p:nvPr/>
          </p:nvSpPr>
          <p:spPr>
            <a:xfrm>
              <a:off x="4735584" y="3149483"/>
              <a:ext cx="639919" cy="297454"/>
            </a:xfrm>
            <a:prstGeom prst="rect">
              <a:avLst/>
            </a:prstGeom>
            <a:noFill/>
          </p:spPr>
          <p:txBody>
            <a:bodyPr wrap="none" rtlCol="0">
              <a:spAutoFit/>
            </a:bodyPr>
            <a:lstStyle/>
            <a:p>
              <a:r>
                <a:rPr lang="en-US" altLang="zh-CN" sz="1333" dirty="0">
                  <a:latin typeface="Arial" panose="020B0604020202020204" pitchFamily="34" charset="0"/>
                  <a:cs typeface="Arial" panose="020B0604020202020204" pitchFamily="34" charset="0"/>
                </a:rPr>
                <a:t>vSSM</a:t>
              </a:r>
              <a:endParaRPr lang="zh-CN" altLang="en-US" sz="1333" dirty="0">
                <a:latin typeface="Arial" panose="020B0604020202020204" pitchFamily="34" charset="0"/>
                <a:cs typeface="Arial" panose="020B0604020202020204" pitchFamily="34" charset="0"/>
              </a:endParaRPr>
            </a:p>
          </p:txBody>
        </p:sp>
        <p:sp>
          <p:nvSpPr>
            <p:cNvPr id="35" name="Cube 113"/>
            <p:cNvSpPr/>
            <p:nvPr/>
          </p:nvSpPr>
          <p:spPr bwMode="auto">
            <a:xfrm>
              <a:off x="3231856" y="1682523"/>
              <a:ext cx="436960" cy="338346"/>
            </a:xfrm>
            <a:prstGeom prst="cube">
              <a:avLst/>
            </a:prstGeom>
            <a:solidFill>
              <a:srgbClr val="7285AD"/>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36" name="文本框 35"/>
            <p:cNvSpPr txBox="1"/>
            <p:nvPr/>
          </p:nvSpPr>
          <p:spPr>
            <a:xfrm>
              <a:off x="3145424" y="1743457"/>
              <a:ext cx="659155" cy="297454"/>
            </a:xfrm>
            <a:prstGeom prst="rect">
              <a:avLst/>
            </a:prstGeom>
            <a:noFill/>
          </p:spPr>
          <p:txBody>
            <a:bodyPr wrap="none" rtlCol="0">
              <a:spAutoFit/>
            </a:bodyPr>
            <a:lstStyle/>
            <a:p>
              <a:r>
                <a:rPr lang="en-US" altLang="zh-CN" sz="1333" dirty="0" err="1">
                  <a:latin typeface="Arial" panose="020B0604020202020204" pitchFamily="34" charset="0"/>
                  <a:cs typeface="Arial" panose="020B0604020202020204" pitchFamily="34" charset="0"/>
                </a:rPr>
                <a:t>vSOM</a:t>
              </a:r>
              <a:endParaRPr lang="zh-CN" altLang="en-US" sz="1333" dirty="0">
                <a:latin typeface="Arial" panose="020B0604020202020204" pitchFamily="34" charset="0"/>
                <a:cs typeface="Arial" panose="020B0604020202020204" pitchFamily="34" charset="0"/>
              </a:endParaRPr>
            </a:p>
          </p:txBody>
        </p:sp>
        <p:sp>
          <p:nvSpPr>
            <p:cNvPr id="37" name="Cube 114"/>
            <p:cNvSpPr>
              <a:spLocks noChangeArrowheads="1"/>
            </p:cNvSpPr>
            <p:nvPr/>
          </p:nvSpPr>
          <p:spPr bwMode="auto">
            <a:xfrm>
              <a:off x="3595187" y="1682523"/>
              <a:ext cx="435359" cy="338346"/>
            </a:xfrm>
            <a:prstGeom prst="cube">
              <a:avLst>
                <a:gd name="adj" fmla="val 25000"/>
              </a:avLst>
            </a:prstGeom>
            <a:solidFill>
              <a:srgbClr val="9966FF"/>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150000"/>
                </a:lnSpc>
                <a:defRPr/>
              </a:pPr>
              <a:endParaRPr lang="en-US" altLang="zh-CN" sz="1200" b="1">
                <a:solidFill>
                  <a:schemeClr val="accent1"/>
                </a:solidFill>
                <a:latin typeface="Arial" panose="020B0604020202020204" pitchFamily="34" charset="0"/>
                <a:ea typeface="微软雅黑" pitchFamily="34" charset="-122"/>
                <a:cs typeface="Arial" panose="020B0604020202020204" pitchFamily="34" charset="0"/>
              </a:endParaRPr>
            </a:p>
          </p:txBody>
        </p:sp>
        <p:sp>
          <p:nvSpPr>
            <p:cNvPr id="38" name="文本框 37"/>
            <p:cNvSpPr txBox="1"/>
            <p:nvPr/>
          </p:nvSpPr>
          <p:spPr>
            <a:xfrm>
              <a:off x="3526747" y="2015064"/>
              <a:ext cx="649537" cy="297454"/>
            </a:xfrm>
            <a:prstGeom prst="rect">
              <a:avLst/>
            </a:prstGeom>
            <a:noFill/>
          </p:spPr>
          <p:txBody>
            <a:bodyPr wrap="none" rtlCol="0">
              <a:spAutoFit/>
            </a:bodyPr>
            <a:lstStyle/>
            <a:p>
              <a:r>
                <a:rPr lang="en-US" altLang="zh-CN" sz="1333" dirty="0">
                  <a:latin typeface="Arial" panose="020B0604020202020204" pitchFamily="34" charset="0"/>
                  <a:cs typeface="Arial" panose="020B0604020202020204" pitchFamily="34" charset="0"/>
                </a:rPr>
                <a:t>vSCM</a:t>
              </a:r>
              <a:endParaRPr lang="zh-CN" altLang="en-US" sz="1333" dirty="0">
                <a:latin typeface="Arial" panose="020B0604020202020204" pitchFamily="34" charset="0"/>
                <a:cs typeface="Arial" panose="020B0604020202020204" pitchFamily="34" charset="0"/>
              </a:endParaRPr>
            </a:p>
          </p:txBody>
        </p:sp>
        <p:sp>
          <p:nvSpPr>
            <p:cNvPr id="39" name="文本框 38"/>
            <p:cNvSpPr txBox="1"/>
            <p:nvPr/>
          </p:nvSpPr>
          <p:spPr>
            <a:xfrm>
              <a:off x="3521540" y="1738131"/>
              <a:ext cx="649537" cy="297454"/>
            </a:xfrm>
            <a:prstGeom prst="rect">
              <a:avLst/>
            </a:prstGeom>
            <a:noFill/>
          </p:spPr>
          <p:txBody>
            <a:bodyPr wrap="none" rtlCol="0">
              <a:spAutoFit/>
            </a:bodyPr>
            <a:lstStyle/>
            <a:p>
              <a:r>
                <a:rPr lang="en-US" altLang="zh-CN" sz="1333" dirty="0">
                  <a:latin typeface="Arial" panose="020B0604020202020204" pitchFamily="34" charset="0"/>
                  <a:cs typeface="Arial" panose="020B0604020202020204" pitchFamily="34" charset="0"/>
                </a:rPr>
                <a:t>vSCM</a:t>
              </a:r>
              <a:endParaRPr lang="zh-CN" altLang="en-US" sz="1333" dirty="0">
                <a:latin typeface="Arial" panose="020B0604020202020204" pitchFamily="34" charset="0"/>
                <a:cs typeface="Arial" panose="020B0604020202020204" pitchFamily="34" charset="0"/>
              </a:endParaRPr>
            </a:p>
          </p:txBody>
        </p:sp>
        <p:cxnSp>
          <p:nvCxnSpPr>
            <p:cNvPr id="40" name="直接连接符 62"/>
            <p:cNvCxnSpPr/>
            <p:nvPr/>
          </p:nvCxnSpPr>
          <p:spPr>
            <a:xfrm>
              <a:off x="2098301" y="2636913"/>
              <a:ext cx="3553819" cy="1472"/>
            </a:xfrm>
            <a:prstGeom prst="line">
              <a:avLst/>
            </a:prstGeom>
            <a:noFill/>
            <a:ln w="381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1" name="直接连接符 64"/>
            <p:cNvCxnSpPr/>
            <p:nvPr/>
          </p:nvCxnSpPr>
          <p:spPr>
            <a:xfrm>
              <a:off x="2730671" y="3260733"/>
              <a:ext cx="0" cy="763480"/>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2" name="直接连接符 65"/>
            <p:cNvCxnSpPr/>
            <p:nvPr/>
          </p:nvCxnSpPr>
          <p:spPr>
            <a:xfrm>
              <a:off x="4138231" y="3253360"/>
              <a:ext cx="0" cy="763480"/>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3" name="直接连接符 66"/>
            <p:cNvCxnSpPr/>
            <p:nvPr/>
          </p:nvCxnSpPr>
          <p:spPr>
            <a:xfrm>
              <a:off x="5412227" y="3213608"/>
              <a:ext cx="0" cy="782872"/>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4" name="直接连接符 67"/>
            <p:cNvCxnSpPr/>
            <p:nvPr/>
          </p:nvCxnSpPr>
          <p:spPr>
            <a:xfrm flipV="1">
              <a:off x="2181195" y="3996481"/>
              <a:ext cx="3622663" cy="13865"/>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5" name="直接连接符 68"/>
            <p:cNvCxnSpPr/>
            <p:nvPr/>
          </p:nvCxnSpPr>
          <p:spPr>
            <a:xfrm>
              <a:off x="2345861" y="3699838"/>
              <a:ext cx="0" cy="324375"/>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6" name="直接连接符 69"/>
            <p:cNvCxnSpPr/>
            <p:nvPr/>
          </p:nvCxnSpPr>
          <p:spPr>
            <a:xfrm>
              <a:off x="3783920" y="3679038"/>
              <a:ext cx="0" cy="324375"/>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7" name="直接连接符 70"/>
            <p:cNvCxnSpPr/>
            <p:nvPr/>
          </p:nvCxnSpPr>
          <p:spPr>
            <a:xfrm>
              <a:off x="5017972" y="3679038"/>
              <a:ext cx="0" cy="324375"/>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8" name="直接连接符 71"/>
            <p:cNvCxnSpPr/>
            <p:nvPr/>
          </p:nvCxnSpPr>
          <p:spPr>
            <a:xfrm flipV="1">
              <a:off x="5252970" y="3228236"/>
              <a:ext cx="154022" cy="1"/>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9" name="直接连接符 72"/>
            <p:cNvCxnSpPr/>
            <p:nvPr/>
          </p:nvCxnSpPr>
          <p:spPr>
            <a:xfrm flipV="1">
              <a:off x="3994640" y="3268054"/>
              <a:ext cx="154022" cy="1"/>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0" name="直接连接符 73"/>
            <p:cNvCxnSpPr/>
            <p:nvPr/>
          </p:nvCxnSpPr>
          <p:spPr>
            <a:xfrm flipV="1">
              <a:off x="2585437" y="3268054"/>
              <a:ext cx="154022" cy="1"/>
            </a:xfrm>
            <a:prstGeom prst="line">
              <a:avLst/>
            </a:prstGeom>
            <a:noFill/>
            <a:ln w="28575"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1" name="文本框 50"/>
            <p:cNvSpPr txBox="1"/>
            <p:nvPr/>
          </p:nvSpPr>
          <p:spPr>
            <a:xfrm>
              <a:off x="838216" y="2373364"/>
              <a:ext cx="123366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hangingPunct="0"/>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Calibri"/>
                </a:rPr>
                <a:t>CloudHive</a:t>
              </a:r>
            </a:p>
            <a:p>
              <a:pPr algn="ctr" hangingPunct="0"/>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Calibri"/>
                </a:rPr>
                <a:t>Network</a:t>
              </a:r>
              <a:endParaRPr lang="zh-CN"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Calibri"/>
              </a:endParaRPr>
            </a:p>
          </p:txBody>
        </p:sp>
        <p:sp>
          <p:nvSpPr>
            <p:cNvPr id="52" name="文本框 51"/>
            <p:cNvSpPr txBox="1"/>
            <p:nvPr/>
          </p:nvSpPr>
          <p:spPr>
            <a:xfrm>
              <a:off x="4518590" y="4035777"/>
              <a:ext cx="212538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CN" b="1" dirty="0">
                  <a:latin typeface="Arial" panose="020B0604020202020204" pitchFamily="34" charset="0"/>
                  <a:ea typeface="微软雅黑" panose="020B0503020204020204" pitchFamily="34" charset="-122"/>
                  <a:cs typeface="Arial" panose="020B0604020202020204" pitchFamily="34" charset="0"/>
                </a:rPr>
                <a:t>Business network</a:t>
              </a:r>
              <a:endParaRPr lang="zh-CN" altLang="en-US"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Calibri"/>
              </a:endParaRPr>
            </a:p>
          </p:txBody>
        </p:sp>
        <p:sp>
          <p:nvSpPr>
            <p:cNvPr id="53" name="Cube 84"/>
            <p:cNvSpPr/>
            <p:nvPr/>
          </p:nvSpPr>
          <p:spPr bwMode="auto">
            <a:xfrm>
              <a:off x="5558575" y="2444162"/>
              <a:ext cx="436960" cy="338346"/>
            </a:xfrm>
            <a:prstGeom prst="cub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54" name="文本框 53"/>
            <p:cNvSpPr txBox="1"/>
            <p:nvPr/>
          </p:nvSpPr>
          <p:spPr>
            <a:xfrm>
              <a:off x="5390658" y="2074829"/>
              <a:ext cx="825867" cy="369332"/>
            </a:xfrm>
            <a:prstGeom prst="rect">
              <a:avLst/>
            </a:prstGeom>
            <a:noFill/>
          </p:spPr>
          <p:txBody>
            <a:bodyPr wrap="none" rtlCol="0">
              <a:spAutoFit/>
            </a:bodyPr>
            <a:lstStyle/>
            <a:p>
              <a:r>
                <a:rPr lang="en-US" altLang="zh-CN" b="1" dirty="0" err="1">
                  <a:latin typeface="Arial" panose="020B0604020202020204" pitchFamily="34" charset="0"/>
                  <a:cs typeface="Arial" panose="020B0604020202020204" pitchFamily="34" charset="0"/>
                </a:rPr>
                <a:t>vDSM</a:t>
              </a:r>
              <a:endParaRPr lang="zh-CN" altLang="en-US" b="1" dirty="0">
                <a:latin typeface="Arial" panose="020B0604020202020204" pitchFamily="34" charset="0"/>
                <a:cs typeface="Arial" panose="020B0604020202020204" pitchFamily="34" charset="0"/>
              </a:endParaRPr>
            </a:p>
          </p:txBody>
        </p:sp>
        <p:sp>
          <p:nvSpPr>
            <p:cNvPr id="55" name="椭圆 54"/>
            <p:cNvSpPr/>
            <p:nvPr/>
          </p:nvSpPr>
          <p:spPr>
            <a:xfrm>
              <a:off x="5329981" y="2055552"/>
              <a:ext cx="898203" cy="901223"/>
            </a:xfrm>
            <a:prstGeom prst="ellipse">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6" name="Group 41"/>
            <p:cNvGrpSpPr>
              <a:grpSpLocks/>
            </p:cNvGrpSpPr>
            <p:nvPr/>
          </p:nvGrpSpPr>
          <p:grpSpPr bwMode="auto">
            <a:xfrm>
              <a:off x="7181359" y="2358746"/>
              <a:ext cx="363333" cy="509177"/>
              <a:chOff x="5441463" y="2000739"/>
              <a:chExt cx="760676" cy="1505169"/>
            </a:xfrm>
          </p:grpSpPr>
          <p:sp>
            <p:nvSpPr>
              <p:cNvPr id="60" name="Rounded Rectangle 98"/>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en-US" altLang="zh-CN" sz="180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61" name="Rounded Rectangle 99"/>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sp>
            <p:nvSpPr>
              <p:cNvPr id="62" name="Rounded Rectangle 100"/>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63" name="Straight Connector 101"/>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64" name="Rounded Rectangle 102"/>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tLang="zh-CN">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65" name="Straight Connector 105"/>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57" name="文本框 56"/>
            <p:cNvSpPr txBox="1"/>
            <p:nvPr/>
          </p:nvSpPr>
          <p:spPr>
            <a:xfrm>
              <a:off x="6827425" y="2999072"/>
              <a:ext cx="1364476"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Log server</a:t>
              </a:r>
              <a:endParaRPr lang="zh-CN" altLang="en-US" b="1" dirty="0">
                <a:latin typeface="Arial" panose="020B0604020202020204" pitchFamily="34" charset="0"/>
                <a:cs typeface="Arial" panose="020B0604020202020204" pitchFamily="34" charset="0"/>
              </a:endParaRPr>
            </a:p>
          </p:txBody>
        </p:sp>
        <p:sp>
          <p:nvSpPr>
            <p:cNvPr id="58" name="文本框 57"/>
            <p:cNvSpPr txBox="1"/>
            <p:nvPr/>
          </p:nvSpPr>
          <p:spPr>
            <a:xfrm>
              <a:off x="6656914" y="1434600"/>
              <a:ext cx="173380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CN" b="1" dirty="0">
                  <a:latin typeface="Arial" panose="020B0604020202020204" pitchFamily="34" charset="0"/>
                  <a:ea typeface="微软雅黑" panose="020B0503020204020204" pitchFamily="34" charset="-122"/>
                  <a:cs typeface="Arial" panose="020B0604020202020204" pitchFamily="34" charset="0"/>
                </a:rPr>
                <a:t>Cloud platform</a:t>
              </a:r>
            </a:p>
            <a:p>
              <a:pPr hangingPunct="0"/>
              <a:r>
                <a:rPr lang="en-US" altLang="zh-CN"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Calibri"/>
                </a:rPr>
                <a:t>network</a:t>
              </a:r>
              <a:endParaRPr lang="zh-CN" altLang="en-US"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Calibri"/>
              </a:endParaRPr>
            </a:p>
          </p:txBody>
        </p:sp>
        <p:sp>
          <p:nvSpPr>
            <p:cNvPr id="59" name="圆角矩形标注 58"/>
            <p:cNvSpPr/>
            <p:nvPr/>
          </p:nvSpPr>
          <p:spPr>
            <a:xfrm>
              <a:off x="6569780" y="1285189"/>
              <a:ext cx="1901284" cy="959748"/>
            </a:xfrm>
            <a:prstGeom prst="wedgeRoundRectCallout">
              <a:avLst>
                <a:gd name="adj1" fmla="val -20833"/>
                <a:gd name="adj2" fmla="val 8848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91" name="任意多边形 116"/>
          <p:cNvSpPr/>
          <p:nvPr/>
        </p:nvSpPr>
        <p:spPr>
          <a:xfrm>
            <a:off x="2596886" y="3776809"/>
            <a:ext cx="2663057" cy="310117"/>
          </a:xfrm>
          <a:custGeom>
            <a:avLst/>
            <a:gdLst>
              <a:gd name="connsiteX0" fmla="*/ 7701 w 2584646"/>
              <a:gd name="connsiteY0" fmla="*/ 237507 h 237507"/>
              <a:gd name="connsiteX1" fmla="*/ 399586 w 2584646"/>
              <a:gd name="connsiteY1" fmla="*/ 118754 h 237507"/>
              <a:gd name="connsiteX2" fmla="*/ 2584646 w 2584646"/>
              <a:gd name="connsiteY2" fmla="*/ 0 h 237507"/>
            </a:gdLst>
            <a:ahLst/>
            <a:cxnLst>
              <a:cxn ang="0">
                <a:pos x="connsiteX0" y="connsiteY0"/>
              </a:cxn>
              <a:cxn ang="0">
                <a:pos x="connsiteX1" y="connsiteY1"/>
              </a:cxn>
              <a:cxn ang="0">
                <a:pos x="connsiteX2" y="connsiteY2"/>
              </a:cxn>
            </a:cxnLst>
            <a:rect l="l" t="t" r="r" b="b"/>
            <a:pathLst>
              <a:path w="2584646" h="237507">
                <a:moveTo>
                  <a:pt x="7701" y="237507"/>
                </a:moveTo>
                <a:cubicBezTo>
                  <a:pt x="-11102" y="197922"/>
                  <a:pt x="-29905" y="158338"/>
                  <a:pt x="399586" y="118754"/>
                </a:cubicBezTo>
                <a:cubicBezTo>
                  <a:pt x="829077" y="79170"/>
                  <a:pt x="1706861" y="39585"/>
                  <a:pt x="2584646"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2" name="任意多边形 117"/>
          <p:cNvSpPr/>
          <p:nvPr/>
        </p:nvSpPr>
        <p:spPr>
          <a:xfrm>
            <a:off x="3858657" y="3899891"/>
            <a:ext cx="1389413" cy="285007"/>
          </a:xfrm>
          <a:custGeom>
            <a:avLst/>
            <a:gdLst>
              <a:gd name="connsiteX0" fmla="*/ 0 w 1389413"/>
              <a:gd name="connsiteY0" fmla="*/ 285007 h 285007"/>
              <a:gd name="connsiteX1" fmla="*/ 237506 w 1389413"/>
              <a:gd name="connsiteY1" fmla="*/ 142504 h 285007"/>
              <a:gd name="connsiteX2" fmla="*/ 1389413 w 1389413"/>
              <a:gd name="connsiteY2" fmla="*/ 0 h 285007"/>
            </a:gdLst>
            <a:ahLst/>
            <a:cxnLst>
              <a:cxn ang="0">
                <a:pos x="connsiteX0" y="connsiteY0"/>
              </a:cxn>
              <a:cxn ang="0">
                <a:pos x="connsiteX1" y="connsiteY1"/>
              </a:cxn>
              <a:cxn ang="0">
                <a:pos x="connsiteX2" y="connsiteY2"/>
              </a:cxn>
            </a:cxnLst>
            <a:rect l="l" t="t" r="r" b="b"/>
            <a:pathLst>
              <a:path w="1389413" h="285007">
                <a:moveTo>
                  <a:pt x="0" y="285007"/>
                </a:moveTo>
                <a:cubicBezTo>
                  <a:pt x="2968" y="237506"/>
                  <a:pt x="5937" y="190005"/>
                  <a:pt x="237506" y="142504"/>
                </a:cubicBezTo>
                <a:cubicBezTo>
                  <a:pt x="469075" y="95003"/>
                  <a:pt x="1199408" y="19792"/>
                  <a:pt x="138941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3" name="任意形状 92"/>
          <p:cNvSpPr/>
          <p:nvPr/>
        </p:nvSpPr>
        <p:spPr>
          <a:xfrm>
            <a:off x="5171016" y="3979293"/>
            <a:ext cx="180167" cy="239059"/>
          </a:xfrm>
          <a:custGeom>
            <a:avLst/>
            <a:gdLst>
              <a:gd name="connsiteX0" fmla="*/ 15814 w 180167"/>
              <a:gd name="connsiteY0" fmla="*/ 239059 h 239059"/>
              <a:gd name="connsiteX1" fmla="*/ 15814 w 180167"/>
              <a:gd name="connsiteY1" fmla="*/ 59765 h 239059"/>
              <a:gd name="connsiteX2" fmla="*/ 180167 w 180167"/>
              <a:gd name="connsiteY2" fmla="*/ 0 h 239059"/>
              <a:gd name="connsiteX3" fmla="*/ 180167 w 180167"/>
              <a:gd name="connsiteY3" fmla="*/ 0 h 239059"/>
            </a:gdLst>
            <a:ahLst/>
            <a:cxnLst>
              <a:cxn ang="0">
                <a:pos x="connsiteX0" y="connsiteY0"/>
              </a:cxn>
              <a:cxn ang="0">
                <a:pos x="connsiteX1" y="connsiteY1"/>
              </a:cxn>
              <a:cxn ang="0">
                <a:pos x="connsiteX2" y="connsiteY2"/>
              </a:cxn>
              <a:cxn ang="0">
                <a:pos x="connsiteX3" y="connsiteY3"/>
              </a:cxn>
            </a:cxnLst>
            <a:rect l="l" t="t" r="r" b="b"/>
            <a:pathLst>
              <a:path w="180167" h="239059">
                <a:moveTo>
                  <a:pt x="15814" y="239059"/>
                </a:moveTo>
                <a:cubicBezTo>
                  <a:pt x="2118" y="169333"/>
                  <a:pt x="-11578" y="99608"/>
                  <a:pt x="15814" y="59765"/>
                </a:cubicBezTo>
                <a:cubicBezTo>
                  <a:pt x="43206" y="19922"/>
                  <a:pt x="180167" y="0"/>
                  <a:pt x="180167" y="0"/>
                </a:cubicBezTo>
                <a:lnTo>
                  <a:pt x="180167" y="0"/>
                </a:ln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4" name="右箭头 93"/>
          <p:cNvSpPr/>
          <p:nvPr/>
        </p:nvSpPr>
        <p:spPr>
          <a:xfrm>
            <a:off x="7652369" y="3680637"/>
            <a:ext cx="1232178" cy="338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6" name="Teardrop 21"/>
          <p:cNvSpPr/>
          <p:nvPr/>
        </p:nvSpPr>
        <p:spPr>
          <a:xfrm>
            <a:off x="8886013" y="2974495"/>
            <a:ext cx="2474339" cy="1316621"/>
          </a:xfrm>
          <a:custGeom>
            <a:avLst/>
            <a:gdLst/>
            <a:ahLst/>
            <a:cxnLst/>
            <a:rect l="l" t="t"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flip="none" rotWithShape="1">
            <a:gsLst>
              <a:gs pos="17000">
                <a:srgbClr val="EED9D9">
                  <a:alpha val="76000"/>
                </a:srgbClr>
              </a:gs>
              <a:gs pos="100000">
                <a:srgbClr val="E4E5FF">
                  <a:alpha val="76000"/>
                </a:srgbClr>
              </a:gs>
              <a:gs pos="58000">
                <a:srgbClr val="D9E3D9">
                  <a:alpha val="76000"/>
                </a:srgbClr>
              </a:gs>
            </a:gsLst>
            <a:lin ang="70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latin typeface="Arial" panose="020B0604020202020204" pitchFamily="34" charset="0"/>
              <a:ea typeface="微软雅黑" pitchFamily="34" charset="-122"/>
              <a:cs typeface="Arial" panose="020B0604020202020204" pitchFamily="34" charset="0"/>
            </a:endParaRPr>
          </a:p>
        </p:txBody>
      </p:sp>
      <p:sp>
        <p:nvSpPr>
          <p:cNvPr id="98" name="文本框 97"/>
          <p:cNvSpPr txBox="1"/>
          <p:nvPr/>
        </p:nvSpPr>
        <p:spPr>
          <a:xfrm>
            <a:off x="9189850" y="3473700"/>
            <a:ext cx="2323480" cy="646331"/>
          </a:xfrm>
          <a:prstGeom prst="rect">
            <a:avLst/>
          </a:prstGeom>
          <a:noFill/>
        </p:spPr>
        <p:txBody>
          <a:bodyPr wrap="square" rtlCol="0">
            <a:spAutoFit/>
          </a:bodyPr>
          <a:lstStyle/>
          <a:p>
            <a:r>
              <a:rPr kumimoji="1" lang="en-US" altLang="zh-CN" b="1" dirty="0">
                <a:latin typeface="Arial" panose="020B0604020202020204" pitchFamily="34" charset="0"/>
                <a:ea typeface="Microsoft YaHei" charset="-122"/>
                <a:cs typeface="Arial" panose="020B0604020202020204" pitchFamily="34" charset="0"/>
              </a:rPr>
              <a:t>Big data analysis platform</a:t>
            </a:r>
            <a:endParaRPr kumimoji="1" lang="zh-CN" altLang="en-US" b="1" dirty="0">
              <a:latin typeface="Arial" panose="020B0604020202020204" pitchFamily="34" charset="0"/>
              <a:ea typeface="Microsoft YaHei" charset="-122"/>
              <a:cs typeface="Arial" panose="020B060402020202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290" y="1993005"/>
            <a:ext cx="1485454" cy="1569414"/>
          </a:xfrm>
          <a:prstGeom prst="rect">
            <a:avLst/>
          </a:prstGeom>
        </p:spPr>
      </p:pic>
      <p:sp>
        <p:nvSpPr>
          <p:cNvPr id="10" name="灯片编号占位符 9"/>
          <p:cNvSpPr>
            <a:spLocks noGrp="1"/>
          </p:cNvSpPr>
          <p:nvPr>
            <p:ph type="sldNum" sz="quarter" idx="4"/>
          </p:nvPr>
        </p:nvSpPr>
        <p:spPr/>
        <p:txBody>
          <a:bodyPr/>
          <a:lstStyle/>
          <a:p>
            <a:fld id="{E98FCA07-3125-49EB-99F1-64DCEC752C04}" type="slidenum">
              <a:rPr lang="en-US" smtClean="0"/>
              <a:pPr/>
              <a:t>38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890684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2810471" y="2363665"/>
            <a:ext cx="2466768" cy="1152128"/>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Deep</a:t>
            </a:r>
          </a:p>
          <a:p>
            <a:pPr algn="ctr"/>
            <a:r>
              <a:rPr lang="en-US" altLang="zh-CN" b="1" dirty="0">
                <a:latin typeface="Arial" panose="020B0604020202020204" pitchFamily="34" charset="0"/>
                <a:cs typeface="Arial" panose="020B0604020202020204" pitchFamily="34" charset="0"/>
              </a:rPr>
              <a:t>Visibility</a:t>
            </a:r>
            <a:endParaRPr lang="zh-CN" altLang="en-US" b="1" dirty="0">
              <a:latin typeface="Arial" panose="020B0604020202020204" pitchFamily="34" charset="0"/>
              <a:cs typeface="Arial" panose="020B0604020202020204" pitchFamily="34" charset="0"/>
            </a:endParaRPr>
          </a:p>
        </p:txBody>
      </p:sp>
      <p:sp>
        <p:nvSpPr>
          <p:cNvPr id="17" name="六边形 5"/>
          <p:cNvSpPr/>
          <p:nvPr/>
        </p:nvSpPr>
        <p:spPr>
          <a:xfrm>
            <a:off x="2868525" y="3960949"/>
            <a:ext cx="7980003" cy="863970"/>
          </a:xfrm>
          <a:prstGeom prst="hexagon">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b="1" dirty="0">
                <a:latin typeface="Arial" panose="020B0604020202020204" pitchFamily="34" charset="0"/>
                <a:cs typeface="Arial" panose="020B0604020202020204" pitchFamily="34" charset="0"/>
              </a:rPr>
              <a:t>High Available Distributed Architecture </a:t>
            </a:r>
            <a:endParaRPr lang="zh-CN" altLang="en-US" sz="2000" b="1" dirty="0">
              <a:latin typeface="Arial" panose="020B0604020202020204" pitchFamily="34" charset="0"/>
              <a:cs typeface="Arial" panose="020B0604020202020204" pitchFamily="34" charset="0"/>
            </a:endParaRPr>
          </a:p>
        </p:txBody>
      </p:sp>
      <p:sp>
        <p:nvSpPr>
          <p:cNvPr id="20" name="六边形 3"/>
          <p:cNvSpPr/>
          <p:nvPr/>
        </p:nvSpPr>
        <p:spPr>
          <a:xfrm>
            <a:off x="8381760" y="2363665"/>
            <a:ext cx="2466768" cy="1152128"/>
          </a:xfrm>
          <a:prstGeom prst="hexagon">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Micro-Segmentation</a:t>
            </a:r>
            <a:endParaRPr lang="zh-CN" altLang="en-US" b="1" dirty="0">
              <a:latin typeface="Arial" panose="020B0604020202020204" pitchFamily="34" charset="0"/>
              <a:cs typeface="Arial" panose="020B0604020202020204" pitchFamily="34" charset="0"/>
            </a:endParaRPr>
          </a:p>
        </p:txBody>
      </p:sp>
      <p:sp>
        <p:nvSpPr>
          <p:cNvPr id="26" name="六边形 4"/>
          <p:cNvSpPr/>
          <p:nvPr/>
        </p:nvSpPr>
        <p:spPr>
          <a:xfrm>
            <a:off x="5594231" y="2363665"/>
            <a:ext cx="2466768" cy="1152128"/>
          </a:xfrm>
          <a:prstGeom prst="hexagon">
            <a:avLst/>
          </a:prstGeom>
          <a:solidFill>
            <a:schemeClr val="accent1"/>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High</a:t>
            </a:r>
          </a:p>
          <a:p>
            <a:pPr algn="ctr"/>
            <a:r>
              <a:rPr lang="en-US" altLang="zh-CN" b="1" dirty="0">
                <a:latin typeface="Arial" panose="020B0604020202020204" pitchFamily="34" charset="0"/>
                <a:cs typeface="Arial" panose="020B0604020202020204" pitchFamily="34" charset="0"/>
              </a:rPr>
              <a:t>Productivity</a:t>
            </a:r>
            <a:endParaRPr lang="zh-CN" altLang="en-US"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28179" y="1981624"/>
            <a:ext cx="1683472" cy="1780463"/>
          </a:xfrm>
          <a:prstGeom prst="rect">
            <a:avLst/>
          </a:prstGeom>
        </p:spPr>
      </p:pic>
      <p:sp>
        <p:nvSpPr>
          <p:cNvPr id="3" name="标题 2"/>
          <p:cNvSpPr>
            <a:spLocks noGrp="1"/>
          </p:cNvSpPr>
          <p:nvPr>
            <p:ph type="title"/>
          </p:nvPr>
        </p:nvSpPr>
        <p:spPr/>
        <p:txBody>
          <a:bodyPr/>
          <a:lstStyle/>
          <a:p>
            <a:r>
              <a:rPr lang="en-US" altLang="zh-CN" dirty="0" smtClean="0"/>
              <a:t>High Productivity</a:t>
            </a:r>
            <a:br>
              <a:rPr lang="en-US" altLang="zh-CN" dirty="0" smtClean="0"/>
            </a:br>
            <a:endParaRPr lang="zh-CN" altLang="en-US" dirty="0"/>
          </a:p>
        </p:txBody>
      </p:sp>
      <p:sp>
        <p:nvSpPr>
          <p:cNvPr id="4" name="灯片编号占位符 3"/>
          <p:cNvSpPr>
            <a:spLocks noGrp="1"/>
          </p:cNvSpPr>
          <p:nvPr>
            <p:ph type="sldNum" sz="quarter" idx="4"/>
          </p:nvPr>
        </p:nvSpPr>
        <p:spPr/>
        <p:txBody>
          <a:bodyPr/>
          <a:lstStyle/>
          <a:p>
            <a:fld id="{E98FCA07-3125-49EB-99F1-64DCEC752C04}" type="slidenum">
              <a:rPr lang="en-US" smtClean="0"/>
              <a:pPr/>
              <a:t>39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200410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6903" y="1494378"/>
            <a:ext cx="4373033" cy="4382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dirty="0">
              <a:solidFill>
                <a:srgbClr val="FFFFFF"/>
              </a:solidFill>
              <a:latin typeface="Arial" charset="0"/>
              <a:ea typeface="Arial" charset="0"/>
              <a:cs typeface="Arial" charset="0"/>
            </a:endParaRPr>
          </a:p>
        </p:txBody>
      </p:sp>
      <p:sp>
        <p:nvSpPr>
          <p:cNvPr id="11268" name="Title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Security is the Primary Concern in the Cloud</a:t>
            </a:r>
          </a:p>
        </p:txBody>
      </p:sp>
      <p:grpSp>
        <p:nvGrpSpPr>
          <p:cNvPr id="4" name="Group 3">
            <a:extLst>
              <a:ext uri="{FF2B5EF4-FFF2-40B4-BE49-F238E27FC236}">
                <a16:creationId xmlns="" xmlns:a16="http://schemas.microsoft.com/office/drawing/2014/main" id="{30AEC24C-5B5F-2C40-B1BB-4730D40B8DDE}"/>
              </a:ext>
            </a:extLst>
          </p:cNvPr>
          <p:cNvGrpSpPr/>
          <p:nvPr/>
        </p:nvGrpSpPr>
        <p:grpSpPr>
          <a:xfrm>
            <a:off x="1250056" y="1886937"/>
            <a:ext cx="4846320" cy="3285569"/>
            <a:chOff x="1250056" y="1733327"/>
            <a:chExt cx="4846320" cy="3285569"/>
          </a:xfrm>
        </p:grpSpPr>
        <p:sp>
          <p:nvSpPr>
            <p:cNvPr id="15" name="Text Box 15"/>
            <p:cNvSpPr txBox="1">
              <a:spLocks noChangeArrowheads="1"/>
            </p:cNvSpPr>
            <p:nvPr/>
          </p:nvSpPr>
          <p:spPr bwMode="auto">
            <a:xfrm>
              <a:off x="2859358" y="1733327"/>
              <a:ext cx="1627717" cy="615553"/>
            </a:xfrm>
            <a:prstGeom prst="rect">
              <a:avLst/>
            </a:prstGeom>
            <a:noFill/>
            <a:ln>
              <a:noFill/>
            </a:ln>
            <a:effectLst/>
          </p:spPr>
          <p:txBody>
            <a:bodyPr lIns="0" tIns="0" rIns="0" bIns="0"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4000" b="1" dirty="0">
                  <a:solidFill>
                    <a:srgbClr val="FFC000"/>
                  </a:solidFill>
                  <a:latin typeface="Arial" charset="0"/>
                  <a:ea typeface="Arial" charset="0"/>
                  <a:cs typeface="Arial" charset="0"/>
                </a:rPr>
                <a:t>63%   </a:t>
              </a:r>
            </a:p>
          </p:txBody>
        </p:sp>
        <p:sp>
          <p:nvSpPr>
            <p:cNvPr id="18" name="Text Box 15"/>
            <p:cNvSpPr txBox="1">
              <a:spLocks noChangeArrowheads="1"/>
            </p:cNvSpPr>
            <p:nvPr/>
          </p:nvSpPr>
          <p:spPr bwMode="auto">
            <a:xfrm>
              <a:off x="1250056" y="2770857"/>
              <a:ext cx="4846320" cy="1381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defPPr>
                <a:defRPr lang="zh-CN"/>
              </a:defPPr>
              <a:lvl1pPr algn="ctr">
                <a:lnSpc>
                  <a:spcPct val="120000"/>
                </a:lnSpc>
                <a:defRPr sz="2400" b="1">
                  <a:solidFill>
                    <a:srgbClr val="004070"/>
                  </a:solidFill>
                  <a:latin typeface="Arial" charset="0"/>
                  <a:ea typeface="Arial" charset="0"/>
                  <a:cs typeface="Arial" charset="0"/>
                </a:defRPr>
              </a:lvl1pPr>
              <a:lvl2pPr marL="742950" indent="-285750">
                <a:defRPr sz="2400">
                  <a:latin typeface="Calibri" pitchFamily="34" charset="0"/>
                  <a:ea typeface="MS PGothic" pitchFamily="34" charset="-128"/>
                </a:defRPr>
              </a:lvl2pPr>
              <a:lvl3pPr marL="1143000" indent="-228600">
                <a:defRPr sz="2400">
                  <a:latin typeface="Calibri" pitchFamily="34" charset="0"/>
                  <a:ea typeface="MS PGothic" pitchFamily="34" charset="-128"/>
                </a:defRPr>
              </a:lvl3pPr>
              <a:lvl4pPr marL="1600200" indent="-228600">
                <a:defRPr sz="2400">
                  <a:latin typeface="Calibri" pitchFamily="34" charset="0"/>
                  <a:ea typeface="MS PGothic" pitchFamily="34" charset="-128"/>
                </a:defRPr>
              </a:lvl4pPr>
              <a:lvl5pPr marL="2057400" indent="-228600">
                <a:defRPr sz="2400">
                  <a:latin typeface="Calibri" pitchFamily="34" charset="0"/>
                  <a:ea typeface="MS PGothic" pitchFamily="34" charset="-128"/>
                </a:defRPr>
              </a:lvl5pPr>
              <a:lvl6pPr marL="2514600" indent="-228600" eaLnBrk="0" fontAlgn="base" hangingPunct="0">
                <a:spcBef>
                  <a:spcPct val="0"/>
                </a:spcBef>
                <a:spcAft>
                  <a:spcPct val="0"/>
                </a:spcAft>
                <a:defRPr sz="2400">
                  <a:latin typeface="Calibri" pitchFamily="34" charset="0"/>
                  <a:ea typeface="MS PGothic" pitchFamily="34" charset="-128"/>
                </a:defRPr>
              </a:lvl6pPr>
              <a:lvl7pPr marL="2971800" indent="-228600" eaLnBrk="0" fontAlgn="base" hangingPunct="0">
                <a:spcBef>
                  <a:spcPct val="0"/>
                </a:spcBef>
                <a:spcAft>
                  <a:spcPct val="0"/>
                </a:spcAft>
                <a:defRPr sz="2400">
                  <a:latin typeface="Calibri" pitchFamily="34" charset="0"/>
                  <a:ea typeface="MS PGothic" pitchFamily="34" charset="-128"/>
                </a:defRPr>
              </a:lvl7pPr>
              <a:lvl8pPr marL="3429000" indent="-228600" eaLnBrk="0" fontAlgn="base" hangingPunct="0">
                <a:spcBef>
                  <a:spcPct val="0"/>
                </a:spcBef>
                <a:spcAft>
                  <a:spcPct val="0"/>
                </a:spcAft>
                <a:defRPr sz="2400">
                  <a:latin typeface="Calibri" pitchFamily="34" charset="0"/>
                  <a:ea typeface="MS PGothic" pitchFamily="34" charset="-128"/>
                </a:defRPr>
              </a:lvl8pPr>
              <a:lvl9pPr marL="3886200" indent="-228600" eaLnBrk="0" fontAlgn="base" hangingPunct="0">
                <a:spcBef>
                  <a:spcPct val="0"/>
                </a:spcBef>
                <a:spcAft>
                  <a:spcPct val="0"/>
                </a:spcAft>
                <a:defRPr sz="2400">
                  <a:latin typeface="Calibri" pitchFamily="34" charset="0"/>
                  <a:ea typeface="MS PGothic" pitchFamily="34" charset="-128"/>
                </a:defRPr>
              </a:lvl9pPr>
            </a:lstStyle>
            <a:p>
              <a:r>
                <a:rPr lang="en-US" altLang="zh-CN" dirty="0"/>
                <a:t>“</a:t>
              </a:r>
              <a:r>
                <a:rPr lang="en-US" altLang="zh-CN" dirty="0">
                  <a:solidFill>
                    <a:srgbClr val="FFC000"/>
                  </a:solidFill>
                </a:rPr>
                <a:t>Security and Privacy </a:t>
              </a:r>
              <a:r>
                <a:rPr lang="en-US" altLang="zh-CN" dirty="0"/>
                <a:t>are the </a:t>
              </a:r>
              <a:r>
                <a:rPr lang="en-US" altLang="zh-CN" dirty="0">
                  <a:solidFill>
                    <a:srgbClr val="FFC000"/>
                  </a:solidFill>
                </a:rPr>
                <a:t>top</a:t>
              </a:r>
              <a:r>
                <a:rPr lang="en-US" altLang="zh-CN" dirty="0"/>
                <a:t> reasons for NOT using the </a:t>
              </a:r>
              <a:r>
                <a:rPr lang="en-US" altLang="zh-CN" dirty="0">
                  <a:solidFill>
                    <a:srgbClr val="FFC000"/>
                  </a:solidFill>
                </a:rPr>
                <a:t>Public Cloud</a:t>
              </a:r>
              <a:r>
                <a:rPr lang="en-US" altLang="zh-CN" dirty="0"/>
                <a: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8203" y="4653136"/>
              <a:ext cx="1610027" cy="365760"/>
            </a:xfrm>
            <a:prstGeom prst="rect">
              <a:avLst/>
            </a:prstGeom>
          </p:spPr>
        </p:pic>
      </p:grpSp>
      <p:grpSp>
        <p:nvGrpSpPr>
          <p:cNvPr id="5" name="Group 4">
            <a:extLst>
              <a:ext uri="{FF2B5EF4-FFF2-40B4-BE49-F238E27FC236}">
                <a16:creationId xmlns="" xmlns:a16="http://schemas.microsoft.com/office/drawing/2014/main" id="{5FFB3F0A-203F-BC4D-B770-ABEA9D369C74}"/>
              </a:ext>
            </a:extLst>
          </p:cNvPr>
          <p:cNvGrpSpPr/>
          <p:nvPr/>
        </p:nvGrpSpPr>
        <p:grpSpPr>
          <a:xfrm>
            <a:off x="6023992" y="1494378"/>
            <a:ext cx="5016712" cy="4382894"/>
            <a:chOff x="6023992" y="1340768"/>
            <a:chExt cx="5016712" cy="4382894"/>
          </a:xfrm>
        </p:grpSpPr>
        <p:sp>
          <p:nvSpPr>
            <p:cNvPr id="13" name="Rectangle 12"/>
            <p:cNvSpPr/>
            <p:nvPr/>
          </p:nvSpPr>
          <p:spPr>
            <a:xfrm>
              <a:off x="6023992" y="1340768"/>
              <a:ext cx="4373033" cy="4382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charset="0"/>
                <a:ea typeface="Arial" charset="0"/>
                <a:cs typeface="Arial" charset="0"/>
              </a:endParaRPr>
            </a:p>
          </p:txBody>
        </p:sp>
        <p:sp>
          <p:nvSpPr>
            <p:cNvPr id="11273" name="Rectangle 2"/>
            <p:cNvSpPr>
              <a:spLocks noChangeArrowheads="1"/>
            </p:cNvSpPr>
            <p:nvPr/>
          </p:nvSpPr>
          <p:spPr bwMode="auto">
            <a:xfrm>
              <a:off x="6194384" y="2770858"/>
              <a:ext cx="4846320" cy="1381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lnSpc>
                  <a:spcPct val="120000"/>
                </a:lnSpc>
              </a:pPr>
              <a:r>
                <a:rPr lang="en-US" altLang="zh-CN" b="1" dirty="0">
                  <a:solidFill>
                    <a:srgbClr val="004070"/>
                  </a:solidFill>
                  <a:latin typeface="Arial" charset="0"/>
                  <a:ea typeface="Arial" charset="0"/>
                  <a:cs typeface="Arial" charset="0"/>
                </a:rPr>
                <a:t>“</a:t>
              </a:r>
              <a:r>
                <a:rPr lang="en-US" altLang="zh-CN" b="1" dirty="0">
                  <a:solidFill>
                    <a:srgbClr val="FFC000"/>
                  </a:solidFill>
                  <a:latin typeface="Arial" charset="0"/>
                  <a:ea typeface="Arial" charset="0"/>
                  <a:cs typeface="Arial" charset="0"/>
                </a:rPr>
                <a:t>Security</a:t>
              </a:r>
              <a:r>
                <a:rPr lang="en-US" altLang="zh-CN" b="1" dirty="0">
                  <a:solidFill>
                    <a:schemeClr val="bg1"/>
                  </a:solidFill>
                  <a:latin typeface="Arial" charset="0"/>
                  <a:ea typeface="Arial" charset="0"/>
                  <a:cs typeface="Arial" charset="0"/>
                </a:rPr>
                <a:t> </a:t>
              </a:r>
              <a:r>
                <a:rPr lang="en-US" altLang="zh-CN" b="1" dirty="0">
                  <a:solidFill>
                    <a:srgbClr val="004070"/>
                  </a:solidFill>
                  <a:latin typeface="Arial" charset="0"/>
                  <a:ea typeface="Arial" charset="0"/>
                  <a:cs typeface="Arial" charset="0"/>
                </a:rPr>
                <a:t>is an important criteria to be considered when it comes to </a:t>
              </a:r>
              <a:r>
                <a:rPr lang="en-US" altLang="zh-CN" b="1" dirty="0">
                  <a:solidFill>
                    <a:srgbClr val="FFC000"/>
                  </a:solidFill>
                  <a:latin typeface="Arial" charset="0"/>
                  <a:ea typeface="Arial" charset="0"/>
                  <a:cs typeface="Arial" charset="0"/>
                </a:rPr>
                <a:t>Hybrid Clouds</a:t>
              </a:r>
              <a:r>
                <a:rPr lang="en-US" altLang="zh-CN" b="1" dirty="0">
                  <a:solidFill>
                    <a:srgbClr val="004070"/>
                  </a:solidFill>
                  <a:latin typeface="Arial" charset="0"/>
                  <a:cs typeface="Arial" charset="0"/>
                </a:rPr>
                <a:t>.</a:t>
              </a:r>
              <a:r>
                <a:rPr lang="en-US" altLang="zh-CN" b="1" dirty="0">
                  <a:solidFill>
                    <a:srgbClr val="004070"/>
                  </a:solidFill>
                  <a:latin typeface="Arial" charset="0"/>
                  <a:ea typeface="Arial" charset="0"/>
                  <a:cs typeface="Arial" charset="0"/>
                </a:rPr>
                <a:t>”</a:t>
              </a:r>
              <a:endParaRPr lang="zh-CN" altLang="en-US" b="1" dirty="0">
                <a:solidFill>
                  <a:srgbClr val="004070"/>
                </a:solidFill>
                <a:latin typeface="Arial" charset="0"/>
                <a:ea typeface="Arial" charset="0"/>
                <a:cs typeface="Arial" charset="0"/>
              </a:endParaRPr>
            </a:p>
          </p:txBody>
        </p:sp>
        <p:sp>
          <p:nvSpPr>
            <p:cNvPr id="23" name="Text Box 15"/>
            <p:cNvSpPr txBox="1">
              <a:spLocks noChangeArrowheads="1"/>
            </p:cNvSpPr>
            <p:nvPr/>
          </p:nvSpPr>
          <p:spPr bwMode="auto">
            <a:xfrm>
              <a:off x="7803686" y="1733327"/>
              <a:ext cx="1627716" cy="615553"/>
            </a:xfrm>
            <a:prstGeom prst="rect">
              <a:avLst/>
            </a:prstGeom>
            <a:noFill/>
            <a:ln>
              <a:noFill/>
            </a:ln>
            <a:effectLst/>
          </p:spPr>
          <p:txBody>
            <a:bodyPr lIns="0" tIns="0" rIns="0" bIns="0"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4000" b="1" dirty="0">
                  <a:solidFill>
                    <a:srgbClr val="FFC000"/>
                  </a:solidFill>
                  <a:latin typeface="Arial" charset="0"/>
                  <a:ea typeface="Arial" charset="0"/>
                  <a:cs typeface="Arial" charset="0"/>
                </a:rPr>
                <a:t>83%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2564" y="4653136"/>
              <a:ext cx="1849961" cy="565854"/>
            </a:xfrm>
            <a:prstGeom prst="rect">
              <a:avLst/>
            </a:prstGeom>
          </p:spPr>
        </p:pic>
      </p:grpSp>
      <p:sp>
        <p:nvSpPr>
          <p:cNvPr id="6" name="灯片编号占位符 5"/>
          <p:cNvSpPr>
            <a:spLocks noGrp="1"/>
          </p:cNvSpPr>
          <p:nvPr>
            <p:ph type="sldNum" sz="quarter" idx="4"/>
          </p:nvPr>
        </p:nvSpPr>
        <p:spPr/>
        <p:txBody>
          <a:bodyPr/>
          <a:lstStyle/>
          <a:p>
            <a:fld id="{E98FCA07-3125-49EB-99F1-64DCEC752C04}" type="slidenum">
              <a:rPr lang="en-US" smtClean="0"/>
              <a:pPr/>
              <a:t>4</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9771628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495600" y="1484784"/>
            <a:ext cx="6863772" cy="4752528"/>
            <a:chOff x="3385578" y="1793146"/>
            <a:chExt cx="4511606" cy="3112029"/>
          </a:xfrm>
        </p:grpSpPr>
        <p:sp>
          <p:nvSpPr>
            <p:cNvPr id="3" name="六边形 2"/>
            <p:cNvSpPr/>
            <p:nvPr/>
          </p:nvSpPr>
          <p:spPr>
            <a:xfrm>
              <a:off x="4532929" y="2674258"/>
              <a:ext cx="2225408" cy="1365974"/>
            </a:xfrm>
            <a:prstGeom prst="hexagon">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Calibri" charset="0"/>
                  <a:cs typeface="Arial" panose="020B0604020202020204" pitchFamily="34" charset="0"/>
                </a:rPr>
                <a:t>Productivity</a:t>
              </a:r>
              <a:endParaRPr lang="zh-CN" altLang="en-US" sz="2000" b="1" dirty="0">
                <a:solidFill>
                  <a:schemeClr val="bg1"/>
                </a:solidFill>
                <a:latin typeface="Arial" panose="020B0604020202020204" pitchFamily="34" charset="0"/>
                <a:ea typeface="Calibri" charset="0"/>
                <a:cs typeface="Arial" panose="020B0604020202020204" pitchFamily="34" charset="0"/>
              </a:endParaRPr>
            </a:p>
          </p:txBody>
        </p:sp>
        <p:sp>
          <p:nvSpPr>
            <p:cNvPr id="4" name="六边形 3"/>
            <p:cNvSpPr/>
            <p:nvPr/>
          </p:nvSpPr>
          <p:spPr>
            <a:xfrm>
              <a:off x="6663294" y="2453947"/>
              <a:ext cx="1233890"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ISSU</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六边形 4"/>
            <p:cNvSpPr/>
            <p:nvPr/>
          </p:nvSpPr>
          <p:spPr>
            <a:xfrm>
              <a:off x="6663294" y="3349012"/>
              <a:ext cx="1233890"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Session synchro-</a:t>
              </a:r>
              <a:r>
                <a:rPr lang="en-US" altLang="zh-CN" sz="1600" b="1" dirty="0" err="1">
                  <a:solidFill>
                    <a:schemeClr val="bg1"/>
                  </a:solidFill>
                  <a:latin typeface="Arial" panose="020B0604020202020204" pitchFamily="34" charset="0"/>
                  <a:ea typeface="微软雅黑" panose="020B0503020204020204" pitchFamily="34" charset="-122"/>
                  <a:cs typeface="Arial" panose="020B0604020202020204" pitchFamily="34" charset="0"/>
                </a:rPr>
                <a:t>nization</a:t>
              </a:r>
              <a:endPar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六边形 5"/>
            <p:cNvSpPr/>
            <p:nvPr/>
          </p:nvSpPr>
          <p:spPr>
            <a:xfrm>
              <a:off x="5649591" y="4111867"/>
              <a:ext cx="1343586"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Online capture</a:t>
              </a:r>
              <a:endPar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六边形 6"/>
            <p:cNvSpPr/>
            <p:nvPr/>
          </p:nvSpPr>
          <p:spPr>
            <a:xfrm>
              <a:off x="3409208" y="2453947"/>
              <a:ext cx="1233890"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Strategy learning</a:t>
              </a:r>
              <a:endPar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六边形 7"/>
            <p:cNvSpPr/>
            <p:nvPr/>
          </p:nvSpPr>
          <p:spPr>
            <a:xfrm>
              <a:off x="3385578" y="3349012"/>
              <a:ext cx="1233890"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Custom service</a:t>
              </a:r>
            </a:p>
          </p:txBody>
        </p:sp>
        <p:sp>
          <p:nvSpPr>
            <p:cNvPr id="9" name="六边形 8"/>
            <p:cNvSpPr/>
            <p:nvPr/>
          </p:nvSpPr>
          <p:spPr>
            <a:xfrm>
              <a:off x="4332205" y="4122976"/>
              <a:ext cx="1340404"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Third-party management</a:t>
              </a:r>
            </a:p>
          </p:txBody>
        </p:sp>
        <p:sp>
          <p:nvSpPr>
            <p:cNvPr id="10" name="六边形 9"/>
            <p:cNvSpPr/>
            <p:nvPr/>
          </p:nvSpPr>
          <p:spPr>
            <a:xfrm>
              <a:off x="4385462" y="1809315"/>
              <a:ext cx="1233890"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On-demand monitoring</a:t>
              </a:r>
            </a:p>
          </p:txBody>
        </p:sp>
        <p:sp>
          <p:nvSpPr>
            <p:cNvPr id="11" name="六边形 10"/>
            <p:cNvSpPr/>
            <p:nvPr/>
          </p:nvSpPr>
          <p:spPr>
            <a:xfrm>
              <a:off x="5704440" y="1793146"/>
              <a:ext cx="1233890" cy="782199"/>
            </a:xfrm>
            <a:prstGeom prst="hexago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Multiplatform</a:t>
              </a:r>
            </a:p>
          </p:txBody>
        </p:sp>
      </p:grpSp>
      <p:sp>
        <p:nvSpPr>
          <p:cNvPr id="16" name="Title 15">
            <a:extLst>
              <a:ext uri="{FF2B5EF4-FFF2-40B4-BE49-F238E27FC236}">
                <a16:creationId xmlns="" xmlns:a16="http://schemas.microsoft.com/office/drawing/2014/main" id="{B1DAAB48-2E53-A342-B97B-4D602D269122}"/>
              </a:ext>
            </a:extLst>
          </p:cNvPr>
          <p:cNvSpPr>
            <a:spLocks noGrp="1"/>
          </p:cNvSpPr>
          <p:nvPr>
            <p:ph type="title"/>
          </p:nvPr>
        </p:nvSpPr>
        <p:spPr>
          <a:xfrm>
            <a:off x="587375" y="584200"/>
            <a:ext cx="9757097" cy="972592"/>
          </a:xfrm>
        </p:spPr>
        <p:txBody>
          <a:bodyPr>
            <a:normAutofit/>
          </a:bodyPr>
          <a:lstStyle/>
          <a:p>
            <a:r>
              <a:rPr lang="en-US" altLang="zh-CN" dirty="0">
                <a:ea typeface="微软雅黑" pitchFamily="34" charset="-122"/>
              </a:rPr>
              <a:t>Productivity: Automation, Compatibility and Scalability</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40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518151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 xmlns:a16="http://schemas.microsoft.com/office/drawing/2014/main" id="{94670F6A-FD3E-486D-8198-B150005841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5926" y="1728098"/>
            <a:ext cx="1444512" cy="1305299"/>
          </a:xfrm>
          <a:prstGeom prst="rect">
            <a:avLst/>
          </a:prstGeom>
        </p:spPr>
      </p:pic>
      <p:grpSp>
        <p:nvGrpSpPr>
          <p:cNvPr id="46" name="组 21">
            <a:extLst>
              <a:ext uri="{FF2B5EF4-FFF2-40B4-BE49-F238E27FC236}">
                <a16:creationId xmlns="" xmlns:a16="http://schemas.microsoft.com/office/drawing/2014/main" id="{7186643D-CBAC-4C02-AAE4-AE4642BBE341}"/>
              </a:ext>
            </a:extLst>
          </p:cNvPr>
          <p:cNvGrpSpPr/>
          <p:nvPr/>
        </p:nvGrpSpPr>
        <p:grpSpPr>
          <a:xfrm>
            <a:off x="2562117" y="3845536"/>
            <a:ext cx="1574436" cy="1872208"/>
            <a:chOff x="1619672" y="1916832"/>
            <a:chExt cx="1512168" cy="1872208"/>
          </a:xfrm>
        </p:grpSpPr>
        <p:sp>
          <p:nvSpPr>
            <p:cNvPr id="52" name="矩形 51">
              <a:extLst>
                <a:ext uri="{FF2B5EF4-FFF2-40B4-BE49-F238E27FC236}">
                  <a16:creationId xmlns="" xmlns:a16="http://schemas.microsoft.com/office/drawing/2014/main" id="{06E35836-FA45-4058-9F50-97A07C20A11B}"/>
                </a:ext>
              </a:extLst>
            </p:cNvPr>
            <p:cNvSpPr/>
            <p:nvPr/>
          </p:nvSpPr>
          <p:spPr>
            <a:xfrm>
              <a:off x="1619672" y="1916832"/>
              <a:ext cx="1512168"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v5.5</a:t>
              </a:r>
              <a:endParaRPr kumimoji="1"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53" name="矩形 52">
              <a:extLst>
                <a:ext uri="{FF2B5EF4-FFF2-40B4-BE49-F238E27FC236}">
                  <a16:creationId xmlns="" xmlns:a16="http://schemas.microsoft.com/office/drawing/2014/main" id="{BFD252D3-A7A0-4A1F-A463-6B88E516A39C}"/>
                </a:ext>
              </a:extLst>
            </p:cNvPr>
            <p:cNvSpPr/>
            <p:nvPr/>
          </p:nvSpPr>
          <p:spPr>
            <a:xfrm>
              <a:off x="1619672" y="2420888"/>
              <a:ext cx="1512168"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V6.0</a:t>
              </a:r>
            </a:p>
          </p:txBody>
        </p:sp>
        <p:sp>
          <p:nvSpPr>
            <p:cNvPr id="54" name="矩形 53">
              <a:extLst>
                <a:ext uri="{FF2B5EF4-FFF2-40B4-BE49-F238E27FC236}">
                  <a16:creationId xmlns="" xmlns:a16="http://schemas.microsoft.com/office/drawing/2014/main" id="{4CDACC79-C8F1-4A20-9EE2-0CB2A2328B61}"/>
                </a:ext>
              </a:extLst>
            </p:cNvPr>
            <p:cNvSpPr/>
            <p:nvPr/>
          </p:nvSpPr>
          <p:spPr>
            <a:xfrm>
              <a:off x="1619672" y="2924944"/>
              <a:ext cx="1512168"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V6.5</a:t>
              </a:r>
            </a:p>
          </p:txBody>
        </p:sp>
        <p:sp>
          <p:nvSpPr>
            <p:cNvPr id="55" name="矩形 54">
              <a:extLst>
                <a:ext uri="{FF2B5EF4-FFF2-40B4-BE49-F238E27FC236}">
                  <a16:creationId xmlns="" xmlns:a16="http://schemas.microsoft.com/office/drawing/2014/main" id="{40E666B7-EF95-4DE5-9515-B202D82215AA}"/>
                </a:ext>
              </a:extLst>
            </p:cNvPr>
            <p:cNvSpPr/>
            <p:nvPr/>
          </p:nvSpPr>
          <p:spPr>
            <a:xfrm>
              <a:off x="1619672" y="3429000"/>
              <a:ext cx="1512168"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a:t>
              </a:r>
              <a:r>
                <a:rPr kumimoji="1" lang="zh-CN" altLang="en-US" dirty="0">
                  <a:latin typeface="Arial" panose="020B0604020202020204" pitchFamily="34" charset="0"/>
                  <a:ea typeface="微软雅黑" panose="020B0503020204020204" pitchFamily="34" charset="-122"/>
                  <a:cs typeface="Arial" panose="020B0604020202020204" pitchFamily="34" charset="0"/>
                </a:rPr>
                <a:t>6</a:t>
              </a:r>
              <a:r>
                <a:rPr kumimoji="1" lang="en-US" altLang="zh-CN" dirty="0">
                  <a:latin typeface="Arial" panose="020B0604020202020204" pitchFamily="34" charset="0"/>
                  <a:ea typeface="微软雅黑" panose="020B0503020204020204" pitchFamily="34" charset="-122"/>
                  <a:cs typeface="Arial" panose="020B0604020202020204" pitchFamily="34" charset="0"/>
                </a:rPr>
                <a:t>.7</a:t>
              </a:r>
            </a:p>
          </p:txBody>
        </p:sp>
      </p:grpSp>
      <p:pic>
        <p:nvPicPr>
          <p:cNvPr id="47" name="Picture 9" descr="http://nsx-hands-on-labs.nicira.com/static/training/img/vmw_nsx.png">
            <a:extLst>
              <a:ext uri="{FF2B5EF4-FFF2-40B4-BE49-F238E27FC236}">
                <a16:creationId xmlns="" xmlns:a16="http://schemas.microsoft.com/office/drawing/2014/main" id="{485AD8A7-9121-4D98-A910-544EC0823B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0049" y="3108766"/>
            <a:ext cx="1168357" cy="627051"/>
          </a:xfrm>
          <a:prstGeom prst="rect">
            <a:avLst/>
          </a:prstGeom>
          <a:extLst>
            <a:ext uri="{909E8E84-426E-40DD-AFC4-6F175D3DCCD1}">
              <a14:hiddenFill xmlns:a14="http://schemas.microsoft.com/office/drawing/2010/main">
                <a:solidFill>
                  <a:srgbClr val="FFFFFF"/>
                </a:solidFill>
              </a14:hiddenFill>
            </a:ext>
          </a:extLst>
        </p:spPr>
      </p:pic>
      <p:pic>
        <p:nvPicPr>
          <p:cNvPr id="48" name="图片 47">
            <a:extLst>
              <a:ext uri="{FF2B5EF4-FFF2-40B4-BE49-F238E27FC236}">
                <a16:creationId xmlns="" xmlns:a16="http://schemas.microsoft.com/office/drawing/2014/main" id="{45C2BC62-D3B1-4416-BE3C-9B2DB09DD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6790" y="3171007"/>
            <a:ext cx="1609763" cy="482964"/>
          </a:xfrm>
          <a:prstGeom prst="rect">
            <a:avLst/>
          </a:prstGeom>
        </p:spPr>
      </p:pic>
      <p:sp>
        <p:nvSpPr>
          <p:cNvPr id="49" name="矩形 48">
            <a:extLst>
              <a:ext uri="{FF2B5EF4-FFF2-40B4-BE49-F238E27FC236}">
                <a16:creationId xmlns="" xmlns:a16="http://schemas.microsoft.com/office/drawing/2014/main" id="{D1BC55B8-5A1F-471C-9461-7B271704FD43}"/>
              </a:ext>
            </a:extLst>
          </p:cNvPr>
          <p:cNvSpPr/>
          <p:nvPr/>
        </p:nvSpPr>
        <p:spPr>
          <a:xfrm>
            <a:off x="4806197" y="3846939"/>
            <a:ext cx="157443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a:t>
            </a:r>
            <a:r>
              <a:rPr kumimoji="1" lang="zh-CN" altLang="en-US" dirty="0">
                <a:latin typeface="Arial" panose="020B0604020202020204" pitchFamily="34" charset="0"/>
                <a:ea typeface="微软雅黑" panose="020B0503020204020204" pitchFamily="34" charset="-122"/>
                <a:cs typeface="Arial" panose="020B0604020202020204" pitchFamily="34" charset="0"/>
              </a:rPr>
              <a:t>6</a:t>
            </a:r>
            <a:r>
              <a:rPr kumimoji="1" lang="en-US" altLang="zh-CN" dirty="0">
                <a:latin typeface="Arial" panose="020B0604020202020204" pitchFamily="34" charset="0"/>
                <a:ea typeface="微软雅黑" panose="020B0503020204020204" pitchFamily="34" charset="-122"/>
                <a:cs typeface="Arial" panose="020B0604020202020204" pitchFamily="34" charset="0"/>
              </a:rPr>
              <a:t>.2</a:t>
            </a:r>
          </a:p>
        </p:txBody>
      </p:sp>
      <p:sp>
        <p:nvSpPr>
          <p:cNvPr id="50" name="矩形 49">
            <a:extLst>
              <a:ext uri="{FF2B5EF4-FFF2-40B4-BE49-F238E27FC236}">
                <a16:creationId xmlns="" xmlns:a16="http://schemas.microsoft.com/office/drawing/2014/main" id="{7E4EDDD2-9AD7-49D8-9B93-618973BD0EF5}"/>
              </a:ext>
            </a:extLst>
          </p:cNvPr>
          <p:cNvSpPr/>
          <p:nvPr/>
        </p:nvSpPr>
        <p:spPr>
          <a:xfrm>
            <a:off x="4806197" y="4350995"/>
            <a:ext cx="157443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a:t>
            </a:r>
            <a:r>
              <a:rPr kumimoji="1" lang="zh-CN" altLang="en-US" dirty="0">
                <a:latin typeface="Arial" panose="020B0604020202020204" pitchFamily="34" charset="0"/>
                <a:ea typeface="微软雅黑" panose="020B0503020204020204" pitchFamily="34" charset="-122"/>
                <a:cs typeface="Arial" panose="020B0604020202020204" pitchFamily="34" charset="0"/>
              </a:rPr>
              <a:t>6</a:t>
            </a:r>
            <a:r>
              <a:rPr kumimoji="1" lang="en-US" altLang="zh-CN" dirty="0">
                <a:latin typeface="Arial" panose="020B0604020202020204" pitchFamily="34" charset="0"/>
                <a:ea typeface="微软雅黑" panose="020B0503020204020204" pitchFamily="34" charset="-122"/>
                <a:cs typeface="Arial" panose="020B0604020202020204" pitchFamily="34" charset="0"/>
              </a:rPr>
              <a:t>.3</a:t>
            </a:r>
          </a:p>
        </p:txBody>
      </p:sp>
      <p:sp>
        <p:nvSpPr>
          <p:cNvPr id="65" name="矩形 64">
            <a:extLst>
              <a:ext uri="{FF2B5EF4-FFF2-40B4-BE49-F238E27FC236}">
                <a16:creationId xmlns="" xmlns:a16="http://schemas.microsoft.com/office/drawing/2014/main" id="{4E35B0DC-1793-4AB0-8676-D221C9BF73D3}"/>
              </a:ext>
            </a:extLst>
          </p:cNvPr>
          <p:cNvSpPr/>
          <p:nvPr/>
        </p:nvSpPr>
        <p:spPr>
          <a:xfrm>
            <a:off x="1703512" y="1574171"/>
            <a:ext cx="5544616" cy="4439435"/>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4" name="矩形 49">
            <a:extLst>
              <a:ext uri="{FF2B5EF4-FFF2-40B4-BE49-F238E27FC236}">
                <a16:creationId xmlns="" xmlns:a16="http://schemas.microsoft.com/office/drawing/2014/main" id="{7E4EDDD2-9AD7-49D8-9B93-618973BD0EF5}"/>
              </a:ext>
            </a:extLst>
          </p:cNvPr>
          <p:cNvSpPr/>
          <p:nvPr/>
        </p:nvSpPr>
        <p:spPr>
          <a:xfrm>
            <a:off x="4809597" y="4855051"/>
            <a:ext cx="157443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V</a:t>
            </a:r>
            <a:r>
              <a:rPr kumimoji="1" lang="zh-CN" altLang="en-US" dirty="0">
                <a:latin typeface="Arial" panose="020B0604020202020204" pitchFamily="34" charset="0"/>
                <a:ea typeface="微软雅黑" panose="020B0503020204020204" pitchFamily="34" charset="-122"/>
                <a:cs typeface="Arial" panose="020B0604020202020204" pitchFamily="34" charset="0"/>
              </a:rPr>
              <a:t>6</a:t>
            </a:r>
            <a:r>
              <a:rPr kumimoji="1" lang="en-US" altLang="zh-CN" dirty="0">
                <a:latin typeface="Arial" panose="020B0604020202020204" pitchFamily="34" charset="0"/>
                <a:ea typeface="微软雅黑" panose="020B0503020204020204" pitchFamily="34" charset="-122"/>
                <a:cs typeface="Arial" panose="020B0604020202020204" pitchFamily="34" charset="0"/>
              </a:rPr>
              <a:t>.4</a:t>
            </a:r>
          </a:p>
        </p:txBody>
      </p:sp>
      <p:sp>
        <p:nvSpPr>
          <p:cNvPr id="4" name="Title 3">
            <a:extLst>
              <a:ext uri="{FF2B5EF4-FFF2-40B4-BE49-F238E27FC236}">
                <a16:creationId xmlns="" xmlns:a16="http://schemas.microsoft.com/office/drawing/2014/main" id="{9FC4FF5A-84A3-2E41-8F69-BAC6D69A4732}"/>
              </a:ext>
            </a:extLst>
          </p:cNvPr>
          <p:cNvSpPr>
            <a:spLocks noGrp="1"/>
          </p:cNvSpPr>
          <p:nvPr>
            <p:ph type="title"/>
          </p:nvPr>
        </p:nvSpPr>
        <p:spPr/>
        <p:txBody>
          <a:bodyPr>
            <a:normAutofit/>
          </a:bodyPr>
          <a:lstStyle/>
          <a:p>
            <a:r>
              <a:rPr lang="en-US" altLang="zh-CN" dirty="0">
                <a:ea typeface="微软雅黑" pitchFamily="34" charset="-122"/>
              </a:rPr>
              <a:t>Support for Multiple Virtualized Platform</a:t>
            </a:r>
            <a:endParaRPr lang="en-US" dirty="0"/>
          </a:p>
        </p:txBody>
      </p:sp>
      <p:sp>
        <p:nvSpPr>
          <p:cNvPr id="22" name="矩形 65">
            <a:extLst>
              <a:ext uri="{FF2B5EF4-FFF2-40B4-BE49-F238E27FC236}">
                <a16:creationId xmlns="" xmlns:a16="http://schemas.microsoft.com/office/drawing/2014/main" id="{C5F1ABF0-4848-D143-98FB-08830AD80D55}"/>
              </a:ext>
            </a:extLst>
          </p:cNvPr>
          <p:cNvSpPr/>
          <p:nvPr/>
        </p:nvSpPr>
        <p:spPr>
          <a:xfrm>
            <a:off x="7752184" y="1581853"/>
            <a:ext cx="2808312" cy="4439435"/>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4" name="Rectangle 23">
            <a:extLst>
              <a:ext uri="{FF2B5EF4-FFF2-40B4-BE49-F238E27FC236}">
                <a16:creationId xmlns="" xmlns:a16="http://schemas.microsoft.com/office/drawing/2014/main" id="{C76F411B-A12F-2A40-9338-F6C47E1FBECF}"/>
              </a:ext>
            </a:extLst>
          </p:cNvPr>
          <p:cNvSpPr/>
          <p:nvPr/>
        </p:nvSpPr>
        <p:spPr>
          <a:xfrm>
            <a:off x="8086940" y="1969625"/>
            <a:ext cx="2005677" cy="923330"/>
          </a:xfrm>
          <a:prstGeom prst="rect">
            <a:avLst/>
          </a:prstGeom>
        </p:spPr>
        <p:txBody>
          <a:bodyPr wrap="none">
            <a:spAutoFit/>
          </a:bodyPr>
          <a:lstStyle/>
          <a:p>
            <a:pPr algn="ctr"/>
            <a:r>
              <a:rPr lang="en-US" altLang="zh-CN" b="1" dirty="0">
                <a:solidFill>
                  <a:srgbClr val="666666"/>
                </a:solidFill>
                <a:latin typeface="+mj-lt"/>
              </a:rPr>
              <a:t>Huawei</a:t>
            </a:r>
          </a:p>
          <a:p>
            <a:pPr algn="ctr"/>
            <a:r>
              <a:rPr lang="en-US" b="1" dirty="0" err="1" smtClean="0">
                <a:solidFill>
                  <a:srgbClr val="666666"/>
                </a:solidFill>
                <a:latin typeface="+mj-lt"/>
              </a:rPr>
              <a:t>Fusion</a:t>
            </a:r>
            <a:r>
              <a:rPr lang="en-US" altLang="zh-CN" b="1" dirty="0" err="1" smtClean="0">
                <a:solidFill>
                  <a:srgbClr val="666666"/>
                </a:solidFill>
                <a:latin typeface="+mj-lt"/>
              </a:rPr>
              <a:t>Compute</a:t>
            </a:r>
            <a:endParaRPr lang="en-US" b="1" dirty="0">
              <a:solidFill>
                <a:srgbClr val="666666"/>
              </a:solidFill>
              <a:latin typeface="+mj-lt"/>
            </a:endParaRPr>
          </a:p>
          <a:p>
            <a:pPr algn="ctr"/>
            <a:endParaRPr lang="en-US" b="1" dirty="0">
              <a:latin typeface="+mj-lt"/>
            </a:endParaRPr>
          </a:p>
        </p:txBody>
      </p:sp>
      <p:sp>
        <p:nvSpPr>
          <p:cNvPr id="27" name="矩形 41">
            <a:extLst>
              <a:ext uri="{FF2B5EF4-FFF2-40B4-BE49-F238E27FC236}">
                <a16:creationId xmlns="" xmlns:a16="http://schemas.microsoft.com/office/drawing/2014/main" id="{DB678BDA-730D-D945-9214-A7AEF9903161}"/>
              </a:ext>
            </a:extLst>
          </p:cNvPr>
          <p:cNvSpPr/>
          <p:nvPr/>
        </p:nvSpPr>
        <p:spPr>
          <a:xfrm>
            <a:off x="8164220" y="3845533"/>
            <a:ext cx="1994162"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6.5.1</a:t>
            </a:r>
          </a:p>
        </p:txBody>
      </p:sp>
      <p:pic>
        <p:nvPicPr>
          <p:cNvPr id="6" name="Picture 5">
            <a:extLst>
              <a:ext uri="{FF2B5EF4-FFF2-40B4-BE49-F238E27FC236}">
                <a16:creationId xmlns="" xmlns:a16="http://schemas.microsoft.com/office/drawing/2014/main" id="{CAAEDCCD-90A4-574E-A833-52A98C1F9F3A}"/>
              </a:ext>
            </a:extLst>
          </p:cNvPr>
          <p:cNvPicPr>
            <a:picLocks noChangeAspect="1"/>
          </p:cNvPicPr>
          <p:nvPr/>
        </p:nvPicPr>
        <p:blipFill>
          <a:blip r:embed="rId6"/>
          <a:stretch>
            <a:fillRect/>
          </a:stretch>
        </p:blipFill>
        <p:spPr>
          <a:xfrm>
            <a:off x="8443290" y="2841126"/>
            <a:ext cx="1593023" cy="474114"/>
          </a:xfrm>
          <a:prstGeom prst="rect">
            <a:avLst/>
          </a:prstGeom>
        </p:spPr>
      </p:pic>
      <p:sp>
        <p:nvSpPr>
          <p:cNvPr id="25" name="矩形 39">
            <a:extLst>
              <a:ext uri="{FF2B5EF4-FFF2-40B4-BE49-F238E27FC236}">
                <a16:creationId xmlns="" xmlns:a16="http://schemas.microsoft.com/office/drawing/2014/main" id="{AD54ED64-8C7D-9B49-8D55-61045B9601B1}"/>
              </a:ext>
            </a:extLst>
          </p:cNvPr>
          <p:cNvSpPr/>
          <p:nvPr/>
        </p:nvSpPr>
        <p:spPr>
          <a:xfrm>
            <a:off x="8164220" y="4344444"/>
            <a:ext cx="1994162"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latin typeface="Arial" panose="020B0604020202020204" pitchFamily="34" charset="0"/>
                <a:ea typeface="微软雅黑" panose="020B0503020204020204" pitchFamily="34" charset="-122"/>
                <a:cs typeface="Arial" panose="020B0604020202020204" pitchFamily="34" charset="0"/>
              </a:rPr>
              <a:t>8.0.x</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26" name="矩形 42">
            <a:extLst>
              <a:ext uri="{FF2B5EF4-FFF2-40B4-BE49-F238E27FC236}">
                <a16:creationId xmlns="" xmlns:a16="http://schemas.microsoft.com/office/drawing/2014/main" id="{5F6D41E6-F098-DF45-9BCA-1F23AE6A05E8}"/>
              </a:ext>
            </a:extLst>
          </p:cNvPr>
          <p:cNvSpPr/>
          <p:nvPr/>
        </p:nvSpPr>
        <p:spPr>
          <a:xfrm>
            <a:off x="8164220" y="4853645"/>
            <a:ext cx="1994162"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latin typeface="Arial" panose="020B0604020202020204" pitchFamily="34" charset="0"/>
                <a:ea typeface="微软雅黑" panose="020B0503020204020204" pitchFamily="34" charset="-122"/>
                <a:cs typeface="Arial" panose="020B0604020202020204" pitchFamily="34" charset="0"/>
              </a:rPr>
              <a:t>8.1.x</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2"/>
          <p:cNvSpPr>
            <a:spLocks noGrp="1"/>
          </p:cNvSpPr>
          <p:nvPr>
            <p:ph type="sldNum" sz="quarter" idx="4"/>
          </p:nvPr>
        </p:nvSpPr>
        <p:spPr/>
        <p:txBody>
          <a:bodyPr/>
          <a:lstStyle/>
          <a:p>
            <a:fld id="{E98FCA07-3125-49EB-99F1-64DCEC752C04}" type="slidenum">
              <a:rPr lang="en-US" smtClean="0"/>
              <a:pPr/>
              <a:t>41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1886152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49702" y="1540946"/>
            <a:ext cx="4845707" cy="3795060"/>
            <a:chOff x="518175" y="1389528"/>
            <a:chExt cx="4845707" cy="3795060"/>
          </a:xfrm>
        </p:grpSpPr>
        <p:sp>
          <p:nvSpPr>
            <p:cNvPr id="19" name="圆角矩形 18"/>
            <p:cNvSpPr/>
            <p:nvPr/>
          </p:nvSpPr>
          <p:spPr>
            <a:xfrm>
              <a:off x="518175" y="2899625"/>
              <a:ext cx="4845707" cy="2284963"/>
            </a:xfrm>
            <a:prstGeom prst="roundRect">
              <a:avLst/>
            </a:prstGeom>
            <a:ln w="5715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sp>
          <p:nvSpPr>
            <p:cNvPr id="20" name="圆角矩形 19"/>
            <p:cNvSpPr/>
            <p:nvPr/>
          </p:nvSpPr>
          <p:spPr>
            <a:xfrm>
              <a:off x="619312" y="3346431"/>
              <a:ext cx="853140" cy="4490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200" dirty="0">
                  <a:latin typeface="Arial" panose="020B0604020202020204" pitchFamily="34" charset="0"/>
                  <a:cs typeface="Arial" panose="020B0604020202020204" pitchFamily="34" charset="0"/>
                </a:rPr>
                <a:t>Thread 1</a:t>
              </a:r>
              <a:endParaRPr kumimoji="1" lang="zh-CN" altLang="en-US" sz="1200" dirty="0">
                <a:latin typeface="Arial" panose="020B0604020202020204" pitchFamily="34" charset="0"/>
                <a:cs typeface="Arial" panose="020B0604020202020204" pitchFamily="34" charset="0"/>
              </a:endParaRPr>
            </a:p>
          </p:txBody>
        </p:sp>
        <p:sp>
          <p:nvSpPr>
            <p:cNvPr id="21" name="圆角矩形 20"/>
            <p:cNvSpPr/>
            <p:nvPr/>
          </p:nvSpPr>
          <p:spPr>
            <a:xfrm>
              <a:off x="1533712" y="3349419"/>
              <a:ext cx="853140" cy="4490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200" dirty="0">
                  <a:latin typeface="Arial" panose="020B0604020202020204" pitchFamily="34" charset="0"/>
                  <a:cs typeface="Arial" panose="020B0604020202020204" pitchFamily="34" charset="0"/>
                </a:rPr>
                <a:t>Thread 2</a:t>
              </a:r>
            </a:p>
          </p:txBody>
        </p:sp>
        <p:sp>
          <p:nvSpPr>
            <p:cNvPr id="22" name="圆角矩形 21"/>
            <p:cNvSpPr/>
            <p:nvPr/>
          </p:nvSpPr>
          <p:spPr>
            <a:xfrm>
              <a:off x="2460065" y="3349420"/>
              <a:ext cx="853140" cy="4490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zh-CN" sz="1200" dirty="0">
                  <a:solidFill>
                    <a:prstClr val="white"/>
                  </a:solidFill>
                  <a:latin typeface="Arial" panose="020B0604020202020204" pitchFamily="34" charset="0"/>
                  <a:cs typeface="Arial" panose="020B0604020202020204" pitchFamily="34" charset="0"/>
                </a:rPr>
                <a:t>Thread 3</a:t>
              </a:r>
              <a:endParaRPr kumimoji="1" lang="zh-CN" altLang="en-US" sz="1200" dirty="0">
                <a:solidFill>
                  <a:prstClr val="white"/>
                </a:solidFill>
                <a:latin typeface="Arial" panose="020B0604020202020204" pitchFamily="34" charset="0"/>
                <a:cs typeface="Arial" panose="020B0604020202020204" pitchFamily="34" charset="0"/>
              </a:endParaRPr>
            </a:p>
          </p:txBody>
        </p:sp>
        <p:sp>
          <p:nvSpPr>
            <p:cNvPr id="23" name="圆角矩形 22"/>
            <p:cNvSpPr/>
            <p:nvPr/>
          </p:nvSpPr>
          <p:spPr>
            <a:xfrm>
              <a:off x="3386418" y="3364360"/>
              <a:ext cx="853140" cy="4490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zh-CN" sz="1200" dirty="0">
                  <a:solidFill>
                    <a:prstClr val="white"/>
                  </a:solidFill>
                  <a:latin typeface="Arial" panose="020B0604020202020204" pitchFamily="34" charset="0"/>
                  <a:cs typeface="Arial" panose="020B0604020202020204" pitchFamily="34" charset="0"/>
                </a:rPr>
                <a:t>Thread 4</a:t>
              </a:r>
              <a:endParaRPr kumimoji="1" lang="zh-CN" altLang="en-US" sz="1200" dirty="0">
                <a:solidFill>
                  <a:prstClr val="white"/>
                </a:solidFill>
                <a:latin typeface="Arial" panose="020B0604020202020204" pitchFamily="34" charset="0"/>
                <a:cs typeface="Arial" panose="020B0604020202020204" pitchFamily="34" charset="0"/>
              </a:endParaRPr>
            </a:p>
          </p:txBody>
        </p:sp>
        <p:sp>
          <p:nvSpPr>
            <p:cNvPr id="24" name="圆角矩形 23"/>
            <p:cNvSpPr/>
            <p:nvPr/>
          </p:nvSpPr>
          <p:spPr>
            <a:xfrm>
              <a:off x="4327712" y="3364360"/>
              <a:ext cx="853140" cy="4490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zh-CN" sz="1200" dirty="0">
                  <a:solidFill>
                    <a:prstClr val="white"/>
                  </a:solidFill>
                  <a:latin typeface="Arial" panose="020B0604020202020204" pitchFamily="34" charset="0"/>
                  <a:cs typeface="Arial" panose="020B0604020202020204" pitchFamily="34" charset="0"/>
                </a:rPr>
                <a:t>Thread 5</a:t>
              </a:r>
              <a:endParaRPr kumimoji="1" lang="zh-CN" altLang="en-US" sz="1200" dirty="0">
                <a:solidFill>
                  <a:prstClr val="white"/>
                </a:solidFill>
                <a:latin typeface="Arial" panose="020B0604020202020204" pitchFamily="34" charset="0"/>
                <a:cs typeface="Arial" panose="020B0604020202020204" pitchFamily="34" charset="0"/>
              </a:endParaRPr>
            </a:p>
          </p:txBody>
        </p:sp>
        <p:sp>
          <p:nvSpPr>
            <p:cNvPr id="25" name="下箭头 24"/>
            <p:cNvSpPr/>
            <p:nvPr/>
          </p:nvSpPr>
          <p:spPr>
            <a:xfrm>
              <a:off x="2002118" y="2091765"/>
              <a:ext cx="1807882" cy="7619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cxnSp>
          <p:nvCxnSpPr>
            <p:cNvPr id="26" name="直线箭头连接符 25"/>
            <p:cNvCxnSpPr>
              <a:stCxn id="25" idx="2"/>
            </p:cNvCxnSpPr>
            <p:nvPr/>
          </p:nvCxnSpPr>
          <p:spPr>
            <a:xfrm flipH="1">
              <a:off x="1210235" y="2853764"/>
              <a:ext cx="1695824" cy="448236"/>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7" name="直线箭头连接符 26"/>
            <p:cNvCxnSpPr>
              <a:stCxn id="25" idx="2"/>
              <a:endCxn id="21" idx="0"/>
            </p:cNvCxnSpPr>
            <p:nvPr/>
          </p:nvCxnSpPr>
          <p:spPr>
            <a:xfrm flipH="1">
              <a:off x="1960282" y="2853764"/>
              <a:ext cx="945777" cy="49565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8" name="直线箭头连接符 27"/>
            <p:cNvCxnSpPr>
              <a:stCxn id="25" idx="2"/>
              <a:endCxn id="22" idx="0"/>
            </p:cNvCxnSpPr>
            <p:nvPr/>
          </p:nvCxnSpPr>
          <p:spPr>
            <a:xfrm flipH="1">
              <a:off x="2886635" y="2853764"/>
              <a:ext cx="19424" cy="495656"/>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9" name="直线箭头连接符 28"/>
            <p:cNvCxnSpPr>
              <a:stCxn id="19" idx="0"/>
              <a:endCxn id="23" idx="0"/>
            </p:cNvCxnSpPr>
            <p:nvPr/>
          </p:nvCxnSpPr>
          <p:spPr>
            <a:xfrm>
              <a:off x="2941029" y="2899625"/>
              <a:ext cx="871959" cy="46473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0" name="直线箭头连接符 29"/>
            <p:cNvCxnSpPr>
              <a:stCxn id="25" idx="2"/>
              <a:endCxn id="24" idx="0"/>
            </p:cNvCxnSpPr>
            <p:nvPr/>
          </p:nvCxnSpPr>
          <p:spPr>
            <a:xfrm>
              <a:off x="2906059" y="2853764"/>
              <a:ext cx="1848223" cy="510596"/>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1" name="文本框 30"/>
            <p:cNvSpPr txBox="1"/>
            <p:nvPr/>
          </p:nvSpPr>
          <p:spPr>
            <a:xfrm>
              <a:off x="1099877" y="1389528"/>
              <a:ext cx="3759362" cy="461665"/>
            </a:xfrm>
            <a:prstGeom prst="rect">
              <a:avLst/>
            </a:prstGeom>
            <a:noFill/>
          </p:spPr>
          <p:txBody>
            <a:bodyPr wrap="none" rtlCol="0">
              <a:spAutoFit/>
            </a:bodyPr>
            <a:lstStyle/>
            <a:p>
              <a:r>
                <a:rPr kumimoji="1" lang="en-US" altLang="zh-CN" sz="2400" b="1" dirty="0">
                  <a:solidFill>
                    <a:srgbClr val="00307D"/>
                  </a:solidFill>
                  <a:latin typeface="Arial" panose="020B0604020202020204" pitchFamily="34" charset="0"/>
                  <a:ea typeface="微软雅黑"/>
                  <a:cs typeface="Arial" panose="020B0604020202020204" pitchFamily="34" charset="0"/>
                </a:rPr>
                <a:t>Concurrent transactions</a:t>
              </a:r>
              <a:endParaRPr kumimoji="1" lang="zh-CN" altLang="en-US" sz="2400" b="1" dirty="0">
                <a:solidFill>
                  <a:srgbClr val="00307D"/>
                </a:solidFill>
                <a:latin typeface="Arial" panose="020B0604020202020204" pitchFamily="34" charset="0"/>
                <a:ea typeface="微软雅黑"/>
                <a:cs typeface="Arial" panose="020B0604020202020204" pitchFamily="34" charset="0"/>
              </a:endParaRPr>
            </a:p>
          </p:txBody>
        </p:sp>
        <p:sp>
          <p:nvSpPr>
            <p:cNvPr id="8" name="右大括号 7"/>
            <p:cNvSpPr/>
            <p:nvPr/>
          </p:nvSpPr>
          <p:spPr>
            <a:xfrm rot="5400000">
              <a:off x="2653551" y="2272557"/>
              <a:ext cx="460188" cy="3747247"/>
            </a:xfrm>
            <a:prstGeom prst="rightBrace">
              <a:avLst/>
            </a:prstGeom>
            <a:ln w="28575" cmpd="sng">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3" name="矩形 12"/>
            <p:cNvSpPr/>
            <p:nvPr/>
          </p:nvSpPr>
          <p:spPr>
            <a:xfrm>
              <a:off x="1416001" y="4513903"/>
              <a:ext cx="3480505" cy="369332"/>
            </a:xfrm>
            <a:prstGeom prst="rect">
              <a:avLst/>
            </a:prstGeom>
            <a:ln>
              <a:solidFill>
                <a:srgbClr val="008000"/>
              </a:solidFill>
            </a:ln>
          </p:spPr>
          <p:style>
            <a:lnRef idx="2">
              <a:schemeClr val="accent1"/>
            </a:lnRef>
            <a:fillRef idx="1">
              <a:schemeClr val="lt1"/>
            </a:fillRef>
            <a:effectRef idx="0">
              <a:schemeClr val="accent1"/>
            </a:effectRef>
            <a:fontRef idx="minor">
              <a:schemeClr val="dk1"/>
            </a:fontRef>
          </p:style>
          <p:txBody>
            <a:bodyPr wrap="none">
              <a:spAutoFit/>
            </a:bodyPr>
            <a:lstStyle/>
            <a:p>
              <a:r>
                <a:rPr kumimoji="1" lang="en-US" altLang="zh-CN" dirty="0">
                  <a:solidFill>
                    <a:schemeClr val="tx1"/>
                  </a:solidFill>
                  <a:latin typeface="Arial" panose="020B0604020202020204" pitchFamily="34" charset="0"/>
                  <a:ea typeface="微软雅黑"/>
                  <a:cs typeface="Arial" panose="020B0604020202020204" pitchFamily="34" charset="0"/>
                </a:rPr>
                <a:t>Task event tracking and auditing</a:t>
              </a:r>
            </a:p>
          </p:txBody>
        </p:sp>
      </p:grpSp>
      <p:grpSp>
        <p:nvGrpSpPr>
          <p:cNvPr id="3" name="组合 2"/>
          <p:cNvGrpSpPr/>
          <p:nvPr/>
        </p:nvGrpSpPr>
        <p:grpSpPr>
          <a:xfrm>
            <a:off x="6744072" y="2987047"/>
            <a:ext cx="4567628" cy="2314161"/>
            <a:chOff x="6975044" y="1848346"/>
            <a:chExt cx="4567628" cy="2314161"/>
          </a:xfrm>
        </p:grpSpPr>
        <p:sp>
          <p:nvSpPr>
            <p:cNvPr id="5" name="椭圆 4"/>
            <p:cNvSpPr/>
            <p:nvPr/>
          </p:nvSpPr>
          <p:spPr>
            <a:xfrm>
              <a:off x="6975044" y="1848346"/>
              <a:ext cx="914400" cy="85240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5000" dirty="0">
                  <a:latin typeface="Arial" panose="020B0604020202020204" pitchFamily="34" charset="0"/>
                  <a:ea typeface="Segoe UI Black" panose="020B0A02040204020203" pitchFamily="34" charset="0"/>
                  <a:cs typeface="Arial" panose="020B0604020202020204" pitchFamily="34" charset="0"/>
                </a:rPr>
                <a:t>5</a:t>
              </a:r>
              <a:endParaRPr lang="zh-CN" altLang="en-US" sz="5000" dirty="0">
                <a:latin typeface="Arial" panose="020B0604020202020204" pitchFamily="34" charset="0"/>
                <a:cs typeface="Arial" panose="020B0604020202020204" pitchFamily="34" charset="0"/>
              </a:endParaRPr>
            </a:p>
          </p:txBody>
        </p:sp>
        <p:sp>
          <p:nvSpPr>
            <p:cNvPr id="33" name="椭圆 32"/>
            <p:cNvSpPr/>
            <p:nvPr/>
          </p:nvSpPr>
          <p:spPr>
            <a:xfrm>
              <a:off x="6975044" y="3310103"/>
              <a:ext cx="914400" cy="85240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5000" dirty="0">
                  <a:latin typeface="Arial" panose="020B0604020202020204" pitchFamily="34" charset="0"/>
                  <a:ea typeface="Segoe UI Black" panose="020B0A02040204020203" pitchFamily="34" charset="0"/>
                  <a:cs typeface="Arial" panose="020B0604020202020204" pitchFamily="34" charset="0"/>
                </a:rPr>
                <a:t>3</a:t>
              </a:r>
              <a:endParaRPr lang="zh-CN" altLang="en-US" sz="5000" dirty="0">
                <a:latin typeface="Arial" panose="020B0604020202020204" pitchFamily="34" charset="0"/>
                <a:cs typeface="Arial" panose="020B0604020202020204" pitchFamily="34" charset="0"/>
              </a:endParaRPr>
            </a:p>
          </p:txBody>
        </p:sp>
        <p:cxnSp>
          <p:nvCxnSpPr>
            <p:cNvPr id="7" name="直接连接符 6"/>
            <p:cNvCxnSpPr/>
            <p:nvPr/>
          </p:nvCxnSpPr>
          <p:spPr>
            <a:xfrm>
              <a:off x="7027780" y="2719185"/>
              <a:ext cx="42988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027780" y="4162507"/>
              <a:ext cx="429886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8063160" y="1916698"/>
              <a:ext cx="3479512" cy="738664"/>
            </a:xfrm>
            <a:prstGeom prst="rect">
              <a:avLst/>
            </a:prstGeom>
          </p:spPr>
          <p:txBody>
            <a:bodyPr wrap="square">
              <a:spAutoFit/>
            </a:bodyPr>
            <a:lstStyle/>
            <a:p>
              <a:pPr>
                <a:lnSpc>
                  <a:spcPct val="150000"/>
                </a:lnSpc>
              </a:pPr>
              <a:r>
                <a:rPr kumimoji="1" lang="en-US" altLang="zh-CN" sz="1400" b="1" dirty="0">
                  <a:latin typeface="Arial" panose="020B0604020202020204" pitchFamily="34" charset="0"/>
                  <a:ea typeface="微软雅黑"/>
                  <a:cs typeface="Arial" panose="020B0604020202020204" pitchFamily="34" charset="0"/>
                </a:rPr>
                <a:t>Provide 5 threads, parallel processing</a:t>
              </a:r>
            </a:p>
            <a:p>
              <a:pPr>
                <a:lnSpc>
                  <a:spcPct val="150000"/>
                </a:lnSpc>
              </a:pPr>
              <a:r>
                <a:rPr kumimoji="1" lang="en-US" altLang="zh-CN" sz="1400" b="1" dirty="0">
                  <a:latin typeface="Arial" panose="020B0604020202020204" pitchFamily="34" charset="0"/>
                  <a:ea typeface="微软雅黑"/>
                  <a:cs typeface="Arial" panose="020B0604020202020204" pitchFamily="34" charset="0"/>
                </a:rPr>
                <a:t>No waiting, continuous operation</a:t>
              </a:r>
            </a:p>
          </p:txBody>
        </p:sp>
        <p:sp>
          <p:nvSpPr>
            <p:cNvPr id="10" name="矩形 9"/>
            <p:cNvSpPr/>
            <p:nvPr/>
          </p:nvSpPr>
          <p:spPr>
            <a:xfrm>
              <a:off x="8063160" y="3500874"/>
              <a:ext cx="2233047" cy="375552"/>
            </a:xfrm>
            <a:prstGeom prst="rect">
              <a:avLst/>
            </a:prstGeom>
          </p:spPr>
          <p:txBody>
            <a:bodyPr wrap="none">
              <a:spAutoFit/>
            </a:bodyPr>
            <a:lstStyle/>
            <a:p>
              <a:pPr>
                <a:lnSpc>
                  <a:spcPct val="150000"/>
                </a:lnSpc>
              </a:pPr>
              <a:r>
                <a:rPr kumimoji="1" lang="en-US" altLang="zh-CN" sz="1400" b="1" dirty="0">
                  <a:latin typeface="Arial" panose="020B0604020202020204" pitchFamily="34" charset="0"/>
                  <a:ea typeface="微软雅黑"/>
                  <a:cs typeface="Arial" panose="020B0604020202020204" pitchFamily="34" charset="0"/>
                </a:rPr>
                <a:t>Faster, 3x more efficient</a:t>
              </a:r>
            </a:p>
          </p:txBody>
        </p:sp>
      </p:grpSp>
      <p:pic>
        <p:nvPicPr>
          <p:cNvPr id="35"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5189" y="4719019"/>
            <a:ext cx="547021" cy="514843"/>
          </a:xfrm>
          <a:prstGeom prst="rect">
            <a:avLst/>
          </a:prstGeom>
        </p:spPr>
      </p:pic>
      <p:sp>
        <p:nvSpPr>
          <p:cNvPr id="11" name="Title 10">
            <a:extLst>
              <a:ext uri="{FF2B5EF4-FFF2-40B4-BE49-F238E27FC236}">
                <a16:creationId xmlns="" xmlns:a16="http://schemas.microsoft.com/office/drawing/2014/main" id="{75741F71-3637-FF46-923E-127923C4500E}"/>
              </a:ext>
            </a:extLst>
          </p:cNvPr>
          <p:cNvSpPr>
            <a:spLocks noGrp="1"/>
          </p:cNvSpPr>
          <p:nvPr>
            <p:ph type="title"/>
          </p:nvPr>
        </p:nvSpPr>
        <p:spPr/>
        <p:txBody>
          <a:bodyPr>
            <a:normAutofit/>
          </a:bodyPr>
          <a:lstStyle/>
          <a:p>
            <a:r>
              <a:rPr lang="en-US" altLang="zh-CN" dirty="0"/>
              <a:t>Efficient Processing</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42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275691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6716875" y="1761803"/>
            <a:ext cx="4433370" cy="3235270"/>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 name="矩形 33"/>
          <p:cNvSpPr/>
          <p:nvPr/>
        </p:nvSpPr>
        <p:spPr>
          <a:xfrm>
            <a:off x="868694" y="3731658"/>
            <a:ext cx="4433370" cy="1265414"/>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0" name="矩形 29"/>
          <p:cNvSpPr/>
          <p:nvPr/>
        </p:nvSpPr>
        <p:spPr>
          <a:xfrm>
            <a:off x="882022" y="1700666"/>
            <a:ext cx="4433370" cy="185181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 name="椭圆 2"/>
          <p:cNvSpPr/>
          <p:nvPr/>
        </p:nvSpPr>
        <p:spPr>
          <a:xfrm>
            <a:off x="1127448" y="1991534"/>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App1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4" name="椭圆 3"/>
          <p:cNvSpPr/>
          <p:nvPr/>
        </p:nvSpPr>
        <p:spPr>
          <a:xfrm>
            <a:off x="1801967" y="1991534"/>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Web1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5" name="椭圆 4"/>
          <p:cNvSpPr/>
          <p:nvPr/>
        </p:nvSpPr>
        <p:spPr>
          <a:xfrm>
            <a:off x="2476486" y="1991534"/>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Mail1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6" name="椭圆 5"/>
          <p:cNvSpPr/>
          <p:nvPr/>
        </p:nvSpPr>
        <p:spPr>
          <a:xfrm>
            <a:off x="3151005" y="1991534"/>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SQL1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7" name="椭圆 6"/>
          <p:cNvSpPr/>
          <p:nvPr/>
        </p:nvSpPr>
        <p:spPr>
          <a:xfrm>
            <a:off x="3825524" y="1995389"/>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FTP1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23" name="椭圆 22"/>
          <p:cNvSpPr/>
          <p:nvPr/>
        </p:nvSpPr>
        <p:spPr>
          <a:xfrm>
            <a:off x="4500042" y="1991534"/>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Xxx</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8" name="椭圆 7"/>
          <p:cNvSpPr/>
          <p:nvPr/>
        </p:nvSpPr>
        <p:spPr>
          <a:xfrm>
            <a:off x="1055440" y="4242563"/>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Net</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1</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9" name="椭圆 8"/>
          <p:cNvSpPr/>
          <p:nvPr/>
        </p:nvSpPr>
        <p:spPr>
          <a:xfrm>
            <a:off x="1729959" y="4242563"/>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Net</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2</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0" name="椭圆 9"/>
          <p:cNvSpPr/>
          <p:nvPr/>
        </p:nvSpPr>
        <p:spPr>
          <a:xfrm>
            <a:off x="2404478" y="4242563"/>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Net</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3</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1" name="椭圆 10"/>
          <p:cNvSpPr/>
          <p:nvPr/>
        </p:nvSpPr>
        <p:spPr>
          <a:xfrm>
            <a:off x="3078997" y="4242563"/>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Net</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4</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2" name="椭圆 11"/>
          <p:cNvSpPr/>
          <p:nvPr/>
        </p:nvSpPr>
        <p:spPr>
          <a:xfrm>
            <a:off x="3753516" y="4246418"/>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Net</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5</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24" name="椭圆 23"/>
          <p:cNvSpPr/>
          <p:nvPr/>
        </p:nvSpPr>
        <p:spPr>
          <a:xfrm>
            <a:off x="4428034" y="4250821"/>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Net</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a:t>
            </a:r>
          </a:p>
        </p:txBody>
      </p:sp>
      <p:sp>
        <p:nvSpPr>
          <p:cNvPr id="15" name="椭圆 14"/>
          <p:cNvSpPr/>
          <p:nvPr/>
        </p:nvSpPr>
        <p:spPr>
          <a:xfrm>
            <a:off x="1154999" y="2660260"/>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err="1">
                <a:latin typeface="Arial" panose="020B0604020202020204" pitchFamily="34" charset="0"/>
                <a:ea typeface="方正姚体" panose="02010601030101010101" pitchFamily="2" charset="-122"/>
                <a:cs typeface="Arial" panose="020B0604020202020204" pitchFamily="34" charset="0"/>
              </a:rPr>
              <a:t>Appn</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6" name="椭圆 15"/>
          <p:cNvSpPr/>
          <p:nvPr/>
        </p:nvSpPr>
        <p:spPr>
          <a:xfrm>
            <a:off x="1829518" y="2660260"/>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err="1">
                <a:latin typeface="Arial" panose="020B0604020202020204" pitchFamily="34" charset="0"/>
                <a:ea typeface="方正姚体" panose="02010601030101010101" pitchFamily="2" charset="-122"/>
                <a:cs typeface="Arial" panose="020B0604020202020204" pitchFamily="34" charset="0"/>
              </a:rPr>
              <a:t>Webn</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7" name="椭圆 16"/>
          <p:cNvSpPr/>
          <p:nvPr/>
        </p:nvSpPr>
        <p:spPr>
          <a:xfrm>
            <a:off x="2504037" y="2660260"/>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err="1">
                <a:latin typeface="Arial" panose="020B0604020202020204" pitchFamily="34" charset="0"/>
                <a:ea typeface="方正姚体" panose="02010601030101010101" pitchFamily="2" charset="-122"/>
                <a:cs typeface="Arial" panose="020B0604020202020204" pitchFamily="34" charset="0"/>
              </a:rPr>
              <a:t>Mailn</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8" name="椭圆 17"/>
          <p:cNvSpPr/>
          <p:nvPr/>
        </p:nvSpPr>
        <p:spPr>
          <a:xfrm>
            <a:off x="3178556" y="2660260"/>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err="1">
                <a:latin typeface="Arial" panose="020B0604020202020204" pitchFamily="34" charset="0"/>
                <a:ea typeface="方正姚体" panose="02010601030101010101" pitchFamily="2" charset="-122"/>
                <a:cs typeface="Arial" panose="020B0604020202020204" pitchFamily="34" charset="0"/>
              </a:rPr>
              <a:t>SQLn</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19" name="椭圆 18"/>
          <p:cNvSpPr/>
          <p:nvPr/>
        </p:nvSpPr>
        <p:spPr>
          <a:xfrm>
            <a:off x="3853075" y="2664115"/>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err="1">
                <a:latin typeface="Arial" panose="020B0604020202020204" pitchFamily="34" charset="0"/>
                <a:ea typeface="方正姚体" panose="02010601030101010101" pitchFamily="2" charset="-122"/>
                <a:cs typeface="Arial" panose="020B0604020202020204" pitchFamily="34" charset="0"/>
              </a:rPr>
              <a:t>FTPn</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25" name="椭圆 24"/>
          <p:cNvSpPr/>
          <p:nvPr/>
        </p:nvSpPr>
        <p:spPr>
          <a:xfrm>
            <a:off x="4527593" y="2668518"/>
            <a:ext cx="618309" cy="5732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Xxx</a:t>
            </a:r>
          </a:p>
          <a:p>
            <a:pPr algn="ctr"/>
            <a:r>
              <a:rPr lang="en-US" altLang="zh-CN" sz="1200" dirty="0">
                <a:latin typeface="Arial" panose="020B0604020202020204" pitchFamily="34" charset="0"/>
                <a:ea typeface="方正姚体" panose="02010601030101010101" pitchFamily="2" charset="-122"/>
                <a:cs typeface="Arial" panose="020B0604020202020204" pitchFamily="34" charset="0"/>
              </a:rPr>
              <a:t>n</a:t>
            </a:r>
            <a:endParaRPr lang="zh-CN" altLang="en-US" sz="1200" dirty="0">
              <a:latin typeface="Arial" panose="020B0604020202020204" pitchFamily="34" charset="0"/>
              <a:ea typeface="方正姚体" panose="02010601030101010101" pitchFamily="2" charset="-122"/>
              <a:cs typeface="Arial" panose="020B0604020202020204" pitchFamily="34" charset="0"/>
            </a:endParaRPr>
          </a:p>
        </p:txBody>
      </p:sp>
      <p:sp>
        <p:nvSpPr>
          <p:cNvPr id="32" name="矩形 31"/>
          <p:cNvSpPr/>
          <p:nvPr/>
        </p:nvSpPr>
        <p:spPr>
          <a:xfrm>
            <a:off x="1864185" y="1552011"/>
            <a:ext cx="2318703" cy="300017"/>
          </a:xfrm>
          <a:prstGeom prst="rect">
            <a:avLst/>
          </a:prstGeom>
          <a:solidFill>
            <a:srgbClr val="003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Virtual Machine </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sp>
        <p:nvSpPr>
          <p:cNvPr id="33" name="矩形 32"/>
          <p:cNvSpPr/>
          <p:nvPr/>
        </p:nvSpPr>
        <p:spPr>
          <a:xfrm>
            <a:off x="1864186" y="3645738"/>
            <a:ext cx="2318702" cy="315197"/>
          </a:xfrm>
          <a:prstGeom prst="rect">
            <a:avLst/>
          </a:prstGeom>
          <a:solidFill>
            <a:srgbClr val="003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Virtual Network</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sp>
        <p:nvSpPr>
          <p:cNvPr id="41" name="燕尾形箭头 40"/>
          <p:cNvSpPr/>
          <p:nvPr/>
        </p:nvSpPr>
        <p:spPr>
          <a:xfrm>
            <a:off x="5404954" y="2669563"/>
            <a:ext cx="1165366" cy="1879265"/>
          </a:xfrm>
          <a:prstGeom prst="notch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 name="文本框 41"/>
          <p:cNvSpPr txBox="1"/>
          <p:nvPr/>
        </p:nvSpPr>
        <p:spPr>
          <a:xfrm>
            <a:off x="882022" y="5426640"/>
            <a:ext cx="10358407" cy="738664"/>
          </a:xfrm>
          <a:prstGeom prst="rect">
            <a:avLst/>
          </a:prstGeom>
          <a:solidFill>
            <a:srgbClr val="00307D"/>
          </a:solidFill>
        </p:spPr>
        <p:txBody>
          <a:bodyPr wrap="square" rtlCol="0">
            <a:spAutoFit/>
          </a:bodyPr>
          <a:lstStyle/>
          <a:p>
            <a:pPr marL="285750" indent="-285750">
              <a:lnSpc>
                <a:spcPct val="150000"/>
              </a:lnSpc>
              <a:buFont typeface="Arial" panose="020B0604020202020204" pitchFamily="34" charset="0"/>
              <a:buChar char="•"/>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On-demand based on VM or virtual network dimension, achieving security monitoring elastic scaling</a:t>
            </a:r>
          </a:p>
          <a:p>
            <a:pPr marL="285750" indent="-285750">
              <a:lnSpc>
                <a:spcPct val="150000"/>
              </a:lnSpc>
              <a:buFont typeface="Arial" panose="020B0604020202020204" pitchFamily="34" charset="0"/>
              <a:buChar char="•"/>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Support wildcard matching virtual machine names security policy control, achieving rapid batch control</a:t>
            </a:r>
            <a:endPar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7724852" y="2840708"/>
            <a:ext cx="2403596" cy="109585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rPr>
              <a:t>APP</a:t>
            </a:r>
            <a:r>
              <a:rPr lang="zh-CN" altLang="en-US" sz="1400" b="1" dirty="0">
                <a:latin typeface="Arial" panose="020B0604020202020204" pitchFamily="34" charset="0"/>
                <a:ea typeface="微软雅黑" panose="020B0503020204020204" pitchFamily="34" charset="-122"/>
                <a:cs typeface="Arial" panose="020B0604020202020204" pitchFamily="34" charset="0"/>
              </a:rPr>
              <a:t>*</a:t>
            </a: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FTP  Permit</a:t>
            </a:r>
          </a:p>
          <a:p>
            <a:pPr marL="342900" indent="-342900">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rPr>
              <a:t>Mail </a:t>
            </a: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SQL Permit</a:t>
            </a:r>
          </a:p>
          <a:p>
            <a:pPr marL="342900" indent="-342900">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SQL  Any  Deny</a:t>
            </a:r>
          </a:p>
          <a:p>
            <a:pPr marL="342900" indent="-342900">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rPr>
              <a:t>Any </a:t>
            </a: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Net3 Permit</a:t>
            </a:r>
          </a:p>
        </p:txBody>
      </p:sp>
      <p:sp>
        <p:nvSpPr>
          <p:cNvPr id="14" name="矩形 13"/>
          <p:cNvSpPr/>
          <p:nvPr/>
        </p:nvSpPr>
        <p:spPr>
          <a:xfrm>
            <a:off x="4739837" y="5027190"/>
            <a:ext cx="2826479" cy="369332"/>
          </a:xfrm>
          <a:prstGeom prst="rect">
            <a:avLst/>
          </a:prstGeom>
        </p:spPr>
        <p:txBody>
          <a:bodyPr wrap="none">
            <a:spAutoFit/>
          </a:bodyPr>
          <a:lstStyle/>
          <a:p>
            <a:r>
              <a:rPr lang="zh-CN" altLang="en-US" b="1" dirty="0">
                <a:latin typeface="Arial" panose="020B0604020202020204" pitchFamily="34" charset="0"/>
                <a:cs typeface="Arial" panose="020B0604020202020204" pitchFamily="34" charset="0"/>
              </a:rPr>
              <a:t>Faster, 3x more efficient</a:t>
            </a:r>
          </a:p>
        </p:txBody>
      </p:sp>
      <p:sp>
        <p:nvSpPr>
          <p:cNvPr id="22" name="Title 21">
            <a:extLst>
              <a:ext uri="{FF2B5EF4-FFF2-40B4-BE49-F238E27FC236}">
                <a16:creationId xmlns="" xmlns:a16="http://schemas.microsoft.com/office/drawing/2014/main" id="{EBE67F31-3A09-DB42-A711-B4F87154E956}"/>
              </a:ext>
            </a:extLst>
          </p:cNvPr>
          <p:cNvSpPr>
            <a:spLocks noGrp="1"/>
          </p:cNvSpPr>
          <p:nvPr>
            <p:ph type="title"/>
          </p:nvPr>
        </p:nvSpPr>
        <p:spPr/>
        <p:txBody>
          <a:bodyPr>
            <a:normAutofit/>
          </a:bodyPr>
          <a:lstStyle/>
          <a:p>
            <a:r>
              <a:rPr lang="en-US" altLang="zh-CN" dirty="0">
                <a:ea typeface="微软雅黑" pitchFamily="34" charset="-122"/>
              </a:rPr>
              <a:t>On-Demand, Flexible Control</a:t>
            </a:r>
            <a:endParaRPr lang="en-US" dirty="0"/>
          </a:p>
        </p:txBody>
      </p:sp>
      <p:pic>
        <p:nvPicPr>
          <p:cNvPr id="13" name="Picture 12"/>
          <p:cNvPicPr>
            <a:picLocks noChangeAspect="1"/>
          </p:cNvPicPr>
          <p:nvPr/>
        </p:nvPicPr>
        <p:blipFill>
          <a:blip r:embed="rId2"/>
          <a:stretch>
            <a:fillRect/>
          </a:stretch>
        </p:blipFill>
        <p:spPr>
          <a:xfrm>
            <a:off x="8236107" y="1118835"/>
            <a:ext cx="1216860" cy="1290609"/>
          </a:xfrm>
          <a:prstGeom prst="rect">
            <a:avLst/>
          </a:prstGeom>
        </p:spPr>
      </p:pic>
      <p:sp>
        <p:nvSpPr>
          <p:cNvPr id="2" name="灯片编号占位符 1"/>
          <p:cNvSpPr>
            <a:spLocks noGrp="1"/>
          </p:cNvSpPr>
          <p:nvPr>
            <p:ph type="sldNum" sz="quarter" idx="4"/>
          </p:nvPr>
        </p:nvSpPr>
        <p:spPr/>
        <p:txBody>
          <a:bodyPr/>
          <a:lstStyle/>
          <a:p>
            <a:fld id="{E98FCA07-3125-49EB-99F1-64DCEC752C04}" type="slidenum">
              <a:rPr lang="en-US" smtClean="0"/>
              <a:pPr/>
              <a:t>43</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54237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45833E-6 4.07407E-6 L 1.45833E-6 0.00023 L 0.48437 -0.00162 L 0.48437 -0.00139 " pathEditMode="relative" rAng="0" ptsTypes="AAAA">
                                      <p:cBhvr>
                                        <p:cTn id="6" dur="2000" fill="hold"/>
                                        <p:tgtEl>
                                          <p:spTgt spid="3"/>
                                        </p:tgtEl>
                                        <p:attrNameLst>
                                          <p:attrName>ppt_x</p:attrName>
                                          <p:attrName>ppt_y</p:attrName>
                                        </p:attrNameLst>
                                      </p:cBhvr>
                                      <p:rCtr x="24219" y="-69"/>
                                    </p:animMotion>
                                  </p:childTnLst>
                                </p:cTn>
                              </p:par>
                              <p:par>
                                <p:cTn id="7" presetID="0" presetClass="path" presetSubtype="0" accel="50000" decel="50000" fill="hold" grpId="0" nodeType="withEffect">
                                  <p:stCondLst>
                                    <p:cond delay="0"/>
                                  </p:stCondLst>
                                  <p:childTnLst>
                                    <p:animMotion origin="layout" path="M -2.08333E-6 3.7037E-7 L -2.08333E-6 0.00023 L 0.48438 -0.00162 L 0.48438 -0.00139 " pathEditMode="relative" rAng="0" ptsTypes="AAAA">
                                      <p:cBhvr>
                                        <p:cTn id="8" dur="2000" fill="hold"/>
                                        <p:tgtEl>
                                          <p:spTgt spid="15"/>
                                        </p:tgtEl>
                                        <p:attrNameLst>
                                          <p:attrName>ppt_x</p:attrName>
                                          <p:attrName>ppt_y</p:attrName>
                                        </p:attrNameLst>
                                      </p:cBhvr>
                                      <p:rCtr x="24219" y="-69"/>
                                    </p:animMotion>
                                  </p:childTnLst>
                                </p:cTn>
                              </p:par>
                              <p:par>
                                <p:cTn id="9" presetID="0" presetClass="path" presetSubtype="0" accel="50000" decel="50000" fill="hold" grpId="0" nodeType="withEffect">
                                  <p:stCondLst>
                                    <p:cond delay="0"/>
                                  </p:stCondLst>
                                  <p:childTnLst>
                                    <p:animMotion origin="layout" path="M 4.58333E-6 4.07407E-6 L 4.58333E-6 0.00023 L 0.48437 -0.00162 L 0.48437 -0.00139 " pathEditMode="relative" rAng="0" ptsTypes="AAAA">
                                      <p:cBhvr>
                                        <p:cTn id="10" dur="2000" fill="hold"/>
                                        <p:tgtEl>
                                          <p:spTgt spid="5"/>
                                        </p:tgtEl>
                                        <p:attrNameLst>
                                          <p:attrName>ppt_x</p:attrName>
                                          <p:attrName>ppt_y</p:attrName>
                                        </p:attrNameLst>
                                      </p:cBhvr>
                                      <p:rCtr x="24219" y="-69"/>
                                    </p:animMotion>
                                  </p:childTnLst>
                                </p:cTn>
                              </p:par>
                              <p:par>
                                <p:cTn id="11" presetID="0" presetClass="path" presetSubtype="0" accel="50000" decel="50000" fill="hold" grpId="0" nodeType="withEffect">
                                  <p:stCondLst>
                                    <p:cond delay="0"/>
                                  </p:stCondLst>
                                  <p:childTnLst>
                                    <p:animMotion origin="layout" path="M -3.95833E-6 4.07407E-6 L -3.95833E-6 0.00023 L 0.48438 -0.00162 L 0.48438 -0.00139 " pathEditMode="relative" rAng="0" ptsTypes="AAAA">
                                      <p:cBhvr>
                                        <p:cTn id="12" dur="2000" fill="hold"/>
                                        <p:tgtEl>
                                          <p:spTgt spid="6"/>
                                        </p:tgtEl>
                                        <p:attrNameLst>
                                          <p:attrName>ppt_x</p:attrName>
                                          <p:attrName>ppt_y</p:attrName>
                                        </p:attrNameLst>
                                      </p:cBhvr>
                                      <p:rCtr x="24219" y="-69"/>
                                    </p:animMotion>
                                  </p:childTnLst>
                                </p:cTn>
                              </p:par>
                              <p:par>
                                <p:cTn id="13" presetID="0" presetClass="path" presetSubtype="0" accel="50000" decel="50000" fill="hold" grpId="0" nodeType="withEffect">
                                  <p:stCondLst>
                                    <p:cond delay="0"/>
                                  </p:stCondLst>
                                  <p:childTnLst>
                                    <p:animMotion origin="layout" path="M 3.95833E-6 3.33333E-6 L 3.95833E-6 0.00023 L 0.48437 -0.00162 L 0.48437 -0.00139 " pathEditMode="relative" rAng="0" ptsTypes="AAAA">
                                      <p:cBhvr>
                                        <p:cTn id="14" dur="2000" fill="hold"/>
                                        <p:tgtEl>
                                          <p:spTgt spid="10"/>
                                        </p:tgtEl>
                                        <p:attrNameLst>
                                          <p:attrName>ppt_x</p:attrName>
                                          <p:attrName>ppt_y</p:attrName>
                                        </p:attrNameLst>
                                      </p:cBhvr>
                                      <p:rCtr x="24219" y="-6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5"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Increase Policy for Same </a:t>
            </a:r>
            <a:r>
              <a:rPr lang="en-US" altLang="zh-CN" dirty="0"/>
              <a:t>T</a:t>
            </a:r>
            <a:r>
              <a:rPr lang="en-US" altLang="zh-CN" b="1" dirty="0"/>
              <a:t>ype of VMs</a:t>
            </a:r>
            <a:endParaRPr lang="zh-CN" altLang="en-US" sz="3200" b="1" dirty="0"/>
          </a:p>
        </p:txBody>
      </p:sp>
      <p:cxnSp>
        <p:nvCxnSpPr>
          <p:cNvPr id="14" name="直线连接符 13"/>
          <p:cNvCxnSpPr>
            <a:cxnSpLocks/>
          </p:cNvCxnSpPr>
          <p:nvPr/>
        </p:nvCxnSpPr>
        <p:spPr>
          <a:xfrm>
            <a:off x="4125951" y="1207738"/>
            <a:ext cx="0" cy="498561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直线连接符 14"/>
          <p:cNvCxnSpPr>
            <a:cxnSpLocks/>
          </p:cNvCxnSpPr>
          <p:nvPr/>
        </p:nvCxnSpPr>
        <p:spPr>
          <a:xfrm>
            <a:off x="8134443" y="1207738"/>
            <a:ext cx="0" cy="498561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21" name="图表 20"/>
          <p:cNvGraphicFramePr/>
          <p:nvPr>
            <p:extLst>
              <p:ext uri="{D42A27DB-BD31-4B8C-83A1-F6EECF244321}">
                <p14:modId xmlns:p14="http://schemas.microsoft.com/office/powerpoint/2010/main" val="1894529877"/>
              </p:ext>
            </p:extLst>
          </p:nvPr>
        </p:nvGraphicFramePr>
        <p:xfrm>
          <a:off x="541020" y="5946947"/>
          <a:ext cx="11140440" cy="362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3" name="组 92"/>
          <p:cNvGrpSpPr/>
          <p:nvPr/>
        </p:nvGrpSpPr>
        <p:grpSpPr>
          <a:xfrm>
            <a:off x="643660" y="3383586"/>
            <a:ext cx="716280" cy="944880"/>
            <a:chOff x="845656" y="3371230"/>
            <a:chExt cx="716280" cy="944880"/>
          </a:xfrm>
        </p:grpSpPr>
        <p:grpSp>
          <p:nvGrpSpPr>
            <p:cNvPr id="9" name="组 8"/>
            <p:cNvGrpSpPr/>
            <p:nvPr/>
          </p:nvGrpSpPr>
          <p:grpSpPr>
            <a:xfrm>
              <a:off x="913609" y="3417461"/>
              <a:ext cx="550087" cy="898649"/>
              <a:chOff x="1531213" y="2118877"/>
              <a:chExt cx="550087" cy="898649"/>
            </a:xfrm>
          </p:grpSpPr>
          <p:pic>
            <p:nvPicPr>
              <p:cNvPr id="3"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08478" y="2118877"/>
                <a:ext cx="468506" cy="568568"/>
              </a:xfrm>
              <a:prstGeom prst="rect">
                <a:avLst/>
              </a:prstGeom>
              <a:noFill/>
              <a:ln w="9525">
                <a:noFill/>
                <a:miter lim="800000"/>
                <a:headEnd/>
                <a:tailEnd/>
              </a:ln>
            </p:spPr>
          </p:pic>
          <p:sp>
            <p:nvSpPr>
              <p:cNvPr id="6" name="文本框 5"/>
              <p:cNvSpPr txBox="1"/>
              <p:nvPr/>
            </p:nvSpPr>
            <p:spPr>
              <a:xfrm>
                <a:off x="1531213" y="2709749"/>
                <a:ext cx="550087" cy="307777"/>
              </a:xfrm>
              <a:prstGeom prst="rect">
                <a:avLst/>
              </a:prstGeom>
              <a:noFill/>
            </p:spPr>
            <p:txBody>
              <a:bodyPr wrap="none" rtlCol="0">
                <a:spAutoFit/>
              </a:bodyPr>
              <a:lstStyle/>
              <a:p>
                <a:r>
                  <a:rPr kumimoji="1" lang="en-US" altLang="zh-CN" sz="1400" dirty="0">
                    <a:latin typeface="Arial" panose="020B0604020202020204" pitchFamily="34" charset="0"/>
                    <a:cs typeface="Arial" panose="020B0604020202020204" pitchFamily="34" charset="0"/>
                  </a:rPr>
                  <a:t>Web</a:t>
                </a:r>
                <a:endParaRPr kumimoji="1" lang="zh-CN" altLang="en-US" sz="1400" dirty="0">
                  <a:latin typeface="Arial" panose="020B0604020202020204" pitchFamily="34" charset="0"/>
                  <a:cs typeface="Arial" panose="020B0604020202020204" pitchFamily="34" charset="0"/>
                </a:endParaRPr>
              </a:p>
            </p:txBody>
          </p:sp>
        </p:grpSp>
        <p:sp>
          <p:nvSpPr>
            <p:cNvPr id="22" name="圆角矩形 21"/>
            <p:cNvSpPr/>
            <p:nvPr/>
          </p:nvSpPr>
          <p:spPr>
            <a:xfrm>
              <a:off x="845656" y="3371230"/>
              <a:ext cx="716280" cy="94488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grpSp>
        <p:nvGrpSpPr>
          <p:cNvPr id="94" name="组 93"/>
          <p:cNvGrpSpPr/>
          <p:nvPr/>
        </p:nvGrpSpPr>
        <p:grpSpPr>
          <a:xfrm>
            <a:off x="1818733" y="3395764"/>
            <a:ext cx="716280" cy="944880"/>
            <a:chOff x="2020729" y="3383408"/>
            <a:chExt cx="716280" cy="944880"/>
          </a:xfrm>
        </p:grpSpPr>
        <p:grpSp>
          <p:nvGrpSpPr>
            <p:cNvPr id="10" name="组 9"/>
            <p:cNvGrpSpPr/>
            <p:nvPr/>
          </p:nvGrpSpPr>
          <p:grpSpPr>
            <a:xfrm>
              <a:off x="2089673" y="3417461"/>
              <a:ext cx="545342" cy="898652"/>
              <a:chOff x="2457972" y="2118877"/>
              <a:chExt cx="545342" cy="898652"/>
            </a:xfrm>
          </p:grpSpPr>
          <p:pic>
            <p:nvPicPr>
              <p:cNvPr id="4"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2530312" y="2118877"/>
                <a:ext cx="468506" cy="568568"/>
              </a:xfrm>
              <a:prstGeom prst="rect">
                <a:avLst/>
              </a:prstGeom>
              <a:noFill/>
              <a:ln w="9525">
                <a:noFill/>
                <a:miter lim="800000"/>
                <a:headEnd/>
                <a:tailEnd/>
              </a:ln>
            </p:spPr>
          </p:pic>
          <p:sp>
            <p:nvSpPr>
              <p:cNvPr id="7" name="文本框 6"/>
              <p:cNvSpPr txBox="1"/>
              <p:nvPr/>
            </p:nvSpPr>
            <p:spPr>
              <a:xfrm>
                <a:off x="2457972" y="2709752"/>
                <a:ext cx="545342" cy="307777"/>
              </a:xfrm>
              <a:prstGeom prst="rect">
                <a:avLst/>
              </a:prstGeom>
              <a:noFill/>
            </p:spPr>
            <p:txBody>
              <a:bodyPr wrap="none" rtlCol="0">
                <a:spAutoFit/>
              </a:bodyPr>
              <a:lstStyle/>
              <a:p>
                <a:pPr algn="ctr"/>
                <a:r>
                  <a:rPr kumimoji="1" lang="en-US" altLang="zh-CN" sz="1400">
                    <a:latin typeface="Arial" panose="020B0604020202020204" pitchFamily="34" charset="0"/>
                    <a:cs typeface="Arial" panose="020B0604020202020204" pitchFamily="34" charset="0"/>
                  </a:rPr>
                  <a:t>APP</a:t>
                </a:r>
                <a:endParaRPr kumimoji="1" lang="zh-CN" altLang="en-US" sz="1400" dirty="0">
                  <a:latin typeface="Arial" panose="020B0604020202020204" pitchFamily="34" charset="0"/>
                  <a:cs typeface="Arial" panose="020B0604020202020204" pitchFamily="34" charset="0"/>
                </a:endParaRPr>
              </a:p>
            </p:txBody>
          </p:sp>
        </p:grpSp>
        <p:sp>
          <p:nvSpPr>
            <p:cNvPr id="23" name="圆角矩形 22"/>
            <p:cNvSpPr/>
            <p:nvPr/>
          </p:nvSpPr>
          <p:spPr>
            <a:xfrm>
              <a:off x="2020729" y="3383408"/>
              <a:ext cx="716280" cy="94488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grpSp>
        <p:nvGrpSpPr>
          <p:cNvPr id="95" name="组 94"/>
          <p:cNvGrpSpPr/>
          <p:nvPr/>
        </p:nvGrpSpPr>
        <p:grpSpPr>
          <a:xfrm>
            <a:off x="2986146" y="3395764"/>
            <a:ext cx="716280" cy="944880"/>
            <a:chOff x="3188142" y="3383408"/>
            <a:chExt cx="716280" cy="944880"/>
          </a:xfrm>
        </p:grpSpPr>
        <p:grpSp>
          <p:nvGrpSpPr>
            <p:cNvPr id="11" name="组 10"/>
            <p:cNvGrpSpPr/>
            <p:nvPr/>
          </p:nvGrpSpPr>
          <p:grpSpPr>
            <a:xfrm>
              <a:off x="3287273" y="3439765"/>
              <a:ext cx="481330" cy="876345"/>
              <a:chOff x="3371477" y="2141181"/>
              <a:chExt cx="481330" cy="876345"/>
            </a:xfrm>
          </p:grpSpPr>
          <p:pic>
            <p:nvPicPr>
              <p:cNvPr id="5" name="Picture 16" descr="ICON_VM_basic_Q408_Comm.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384301" y="2141181"/>
                <a:ext cx="468506" cy="568568"/>
              </a:xfrm>
              <a:prstGeom prst="rect">
                <a:avLst/>
              </a:prstGeom>
              <a:noFill/>
              <a:ln w="9525">
                <a:noFill/>
                <a:miter lim="800000"/>
                <a:headEnd/>
                <a:tailEnd/>
              </a:ln>
            </p:spPr>
          </p:pic>
          <p:sp>
            <p:nvSpPr>
              <p:cNvPr id="8" name="文本框 7"/>
              <p:cNvSpPr txBox="1"/>
              <p:nvPr/>
            </p:nvSpPr>
            <p:spPr>
              <a:xfrm>
                <a:off x="3371477" y="2709749"/>
                <a:ext cx="434735" cy="307777"/>
              </a:xfrm>
              <a:prstGeom prst="rect">
                <a:avLst/>
              </a:prstGeom>
              <a:noFill/>
            </p:spPr>
            <p:txBody>
              <a:bodyPr wrap="none" rtlCol="0">
                <a:spAutoFit/>
              </a:bodyPr>
              <a:lstStyle/>
              <a:p>
                <a:pPr algn="ctr"/>
                <a:r>
                  <a:rPr kumimoji="1" lang="en-US" altLang="zh-CN" sz="1400">
                    <a:latin typeface="Arial" panose="020B0604020202020204" pitchFamily="34" charset="0"/>
                    <a:cs typeface="Arial" panose="020B0604020202020204" pitchFamily="34" charset="0"/>
                  </a:rPr>
                  <a:t>DB</a:t>
                </a:r>
                <a:endParaRPr kumimoji="1" lang="zh-CN" altLang="en-US" sz="1400" dirty="0">
                  <a:latin typeface="Arial" panose="020B0604020202020204" pitchFamily="34" charset="0"/>
                  <a:cs typeface="Arial" panose="020B0604020202020204" pitchFamily="34" charset="0"/>
                </a:endParaRPr>
              </a:p>
            </p:txBody>
          </p:sp>
        </p:grpSp>
        <p:sp>
          <p:nvSpPr>
            <p:cNvPr id="24" name="圆角矩形 23"/>
            <p:cNvSpPr/>
            <p:nvPr/>
          </p:nvSpPr>
          <p:spPr>
            <a:xfrm>
              <a:off x="3188142" y="3383408"/>
              <a:ext cx="716280" cy="94488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grpSp>
        <p:nvGrpSpPr>
          <p:cNvPr id="61" name="组 60"/>
          <p:cNvGrpSpPr/>
          <p:nvPr/>
        </p:nvGrpSpPr>
        <p:grpSpPr>
          <a:xfrm>
            <a:off x="5912791" y="3212976"/>
            <a:ext cx="716280" cy="2302472"/>
            <a:chOff x="5987623" y="2260667"/>
            <a:chExt cx="716280" cy="2302472"/>
          </a:xfrm>
        </p:grpSpPr>
        <p:sp>
          <p:nvSpPr>
            <p:cNvPr id="34" name="文本框 33"/>
            <p:cNvSpPr txBox="1"/>
            <p:nvPr/>
          </p:nvSpPr>
          <p:spPr>
            <a:xfrm>
              <a:off x="6064421" y="4251903"/>
              <a:ext cx="545342" cy="307777"/>
            </a:xfrm>
            <a:prstGeom prst="rect">
              <a:avLst/>
            </a:prstGeom>
            <a:noFill/>
          </p:spPr>
          <p:txBody>
            <a:bodyPr wrap="none" rtlCol="0">
              <a:spAutoFit/>
            </a:bodyPr>
            <a:lstStyle/>
            <a:p>
              <a:pPr algn="ctr"/>
              <a:r>
                <a:rPr kumimoji="1" lang="en-US" altLang="zh-CN" sz="1400">
                  <a:latin typeface="Arial" panose="020B0604020202020204" pitchFamily="34" charset="0"/>
                  <a:cs typeface="Arial" panose="020B0604020202020204" pitchFamily="34" charset="0"/>
                </a:rPr>
                <a:t>APP</a:t>
              </a:r>
              <a:endParaRPr kumimoji="1" lang="zh-CN" altLang="en-US" sz="1400" dirty="0">
                <a:latin typeface="Arial" panose="020B0604020202020204" pitchFamily="34" charset="0"/>
                <a:cs typeface="Arial" panose="020B0604020202020204" pitchFamily="34" charset="0"/>
              </a:endParaRPr>
            </a:p>
          </p:txBody>
        </p:sp>
        <p:sp>
          <p:nvSpPr>
            <p:cNvPr id="39" name="圆角矩形 38"/>
            <p:cNvSpPr/>
            <p:nvPr/>
          </p:nvSpPr>
          <p:spPr>
            <a:xfrm>
              <a:off x="5987623" y="2260667"/>
              <a:ext cx="716280" cy="2302472"/>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49"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112224" y="3720953"/>
              <a:ext cx="468506" cy="568568"/>
            </a:xfrm>
            <a:prstGeom prst="rect">
              <a:avLst/>
            </a:prstGeom>
            <a:noFill/>
            <a:ln w="9525">
              <a:noFill/>
              <a:miter lim="800000"/>
              <a:headEnd/>
              <a:tailEnd/>
            </a:ln>
          </p:spPr>
        </p:pic>
        <p:pic>
          <p:nvPicPr>
            <p:cNvPr id="50"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112224" y="3386289"/>
              <a:ext cx="468506" cy="568568"/>
            </a:xfrm>
            <a:prstGeom prst="rect">
              <a:avLst/>
            </a:prstGeom>
            <a:noFill/>
            <a:ln w="9525">
              <a:noFill/>
              <a:miter lim="800000"/>
              <a:headEnd/>
              <a:tailEnd/>
            </a:ln>
          </p:spPr>
        </p:pic>
        <p:pic>
          <p:nvPicPr>
            <p:cNvPr id="51"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112224" y="3050045"/>
              <a:ext cx="468506" cy="568568"/>
            </a:xfrm>
            <a:prstGeom prst="rect">
              <a:avLst/>
            </a:prstGeom>
            <a:noFill/>
            <a:ln w="9525">
              <a:noFill/>
              <a:miter lim="800000"/>
              <a:headEnd/>
              <a:tailEnd/>
            </a:ln>
          </p:spPr>
        </p:pic>
      </p:grpSp>
      <p:grpSp>
        <p:nvGrpSpPr>
          <p:cNvPr id="59" name="组 58"/>
          <p:cNvGrpSpPr/>
          <p:nvPr/>
        </p:nvGrpSpPr>
        <p:grpSpPr>
          <a:xfrm>
            <a:off x="4732502" y="2780928"/>
            <a:ext cx="716280" cy="3089678"/>
            <a:chOff x="4812550" y="1807536"/>
            <a:chExt cx="716280" cy="3089678"/>
          </a:xfrm>
        </p:grpSpPr>
        <p:sp>
          <p:nvSpPr>
            <p:cNvPr id="31" name="文本框 30"/>
            <p:cNvSpPr txBox="1"/>
            <p:nvPr/>
          </p:nvSpPr>
          <p:spPr>
            <a:xfrm>
              <a:off x="4882535" y="4571858"/>
              <a:ext cx="550087" cy="307777"/>
            </a:xfrm>
            <a:prstGeom prst="rect">
              <a:avLst/>
            </a:prstGeom>
            <a:noFill/>
          </p:spPr>
          <p:txBody>
            <a:bodyPr wrap="none" rtlCol="0">
              <a:spAutoFit/>
            </a:bodyPr>
            <a:lstStyle/>
            <a:p>
              <a:r>
                <a:rPr kumimoji="1" lang="en-US" altLang="zh-CN" sz="1400" dirty="0">
                  <a:latin typeface="Arial" panose="020B0604020202020204" pitchFamily="34" charset="0"/>
                  <a:cs typeface="Arial" panose="020B0604020202020204" pitchFamily="34" charset="0"/>
                </a:rPr>
                <a:t>Web</a:t>
              </a:r>
              <a:endParaRPr kumimoji="1" lang="zh-CN" altLang="en-US" sz="1400" dirty="0">
                <a:latin typeface="Arial" panose="020B0604020202020204" pitchFamily="34" charset="0"/>
                <a:cs typeface="Arial" panose="020B0604020202020204" pitchFamily="34" charset="0"/>
              </a:endParaRPr>
            </a:p>
          </p:txBody>
        </p:sp>
        <p:sp>
          <p:nvSpPr>
            <p:cNvPr id="38" name="圆角矩形 37"/>
            <p:cNvSpPr/>
            <p:nvPr/>
          </p:nvSpPr>
          <p:spPr>
            <a:xfrm>
              <a:off x="4812550" y="1807536"/>
              <a:ext cx="716280" cy="308967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44"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0255" y="4076598"/>
              <a:ext cx="468506" cy="568568"/>
            </a:xfrm>
            <a:prstGeom prst="rect">
              <a:avLst/>
            </a:prstGeom>
            <a:noFill/>
            <a:ln w="9525">
              <a:noFill/>
              <a:miter lim="800000"/>
              <a:headEnd/>
              <a:tailEnd/>
            </a:ln>
          </p:spPr>
        </p:pic>
        <p:pic>
          <p:nvPicPr>
            <p:cNvPr id="45"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0255" y="3770135"/>
              <a:ext cx="468506" cy="568568"/>
            </a:xfrm>
            <a:prstGeom prst="rect">
              <a:avLst/>
            </a:prstGeom>
            <a:noFill/>
            <a:ln w="9525">
              <a:noFill/>
              <a:miter lim="800000"/>
              <a:headEnd/>
              <a:tailEnd/>
            </a:ln>
          </p:spPr>
        </p:pic>
        <p:pic>
          <p:nvPicPr>
            <p:cNvPr id="46"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0255" y="3463671"/>
              <a:ext cx="468506" cy="568568"/>
            </a:xfrm>
            <a:prstGeom prst="rect">
              <a:avLst/>
            </a:prstGeom>
            <a:noFill/>
            <a:ln w="9525">
              <a:noFill/>
              <a:miter lim="800000"/>
              <a:headEnd/>
              <a:tailEnd/>
            </a:ln>
          </p:spPr>
        </p:pic>
        <p:pic>
          <p:nvPicPr>
            <p:cNvPr id="47"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0255" y="3157207"/>
              <a:ext cx="468506" cy="568568"/>
            </a:xfrm>
            <a:prstGeom prst="rect">
              <a:avLst/>
            </a:prstGeom>
            <a:noFill/>
            <a:ln w="9525">
              <a:noFill/>
              <a:miter lim="800000"/>
              <a:headEnd/>
              <a:tailEnd/>
            </a:ln>
          </p:spPr>
        </p:pic>
        <p:pic>
          <p:nvPicPr>
            <p:cNvPr id="55"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0255" y="2850743"/>
              <a:ext cx="468506" cy="568568"/>
            </a:xfrm>
            <a:prstGeom prst="rect">
              <a:avLst/>
            </a:prstGeom>
            <a:noFill/>
            <a:ln w="9525">
              <a:noFill/>
              <a:miter lim="800000"/>
              <a:headEnd/>
              <a:tailEnd/>
            </a:ln>
          </p:spPr>
        </p:pic>
        <p:pic>
          <p:nvPicPr>
            <p:cNvPr id="56"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0255" y="2544279"/>
              <a:ext cx="468506" cy="568568"/>
            </a:xfrm>
            <a:prstGeom prst="rect">
              <a:avLst/>
            </a:prstGeom>
            <a:noFill/>
            <a:ln w="9525">
              <a:noFill/>
              <a:miter lim="800000"/>
              <a:headEnd/>
              <a:tailEnd/>
            </a:ln>
          </p:spPr>
        </p:pic>
        <p:pic>
          <p:nvPicPr>
            <p:cNvPr id="57"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5107" y="2241442"/>
              <a:ext cx="468506" cy="568568"/>
            </a:xfrm>
            <a:prstGeom prst="rect">
              <a:avLst/>
            </a:prstGeom>
            <a:noFill/>
            <a:ln w="9525">
              <a:noFill/>
              <a:miter lim="800000"/>
              <a:headEnd/>
              <a:tailEnd/>
            </a:ln>
          </p:spPr>
        </p:pic>
        <p:pic>
          <p:nvPicPr>
            <p:cNvPr id="58"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60252" y="1883378"/>
              <a:ext cx="468506" cy="568568"/>
            </a:xfrm>
            <a:prstGeom prst="rect">
              <a:avLst/>
            </a:prstGeom>
            <a:noFill/>
            <a:ln w="9525">
              <a:noFill/>
              <a:miter lim="800000"/>
              <a:headEnd/>
              <a:tailEnd/>
            </a:ln>
          </p:spPr>
        </p:pic>
      </p:grpSp>
      <p:grpSp>
        <p:nvGrpSpPr>
          <p:cNvPr id="63" name="组 62"/>
          <p:cNvGrpSpPr/>
          <p:nvPr/>
        </p:nvGrpSpPr>
        <p:grpSpPr>
          <a:xfrm>
            <a:off x="7028586" y="3463521"/>
            <a:ext cx="716280" cy="1801382"/>
            <a:chOff x="7155036" y="2453587"/>
            <a:chExt cx="716280" cy="1801382"/>
          </a:xfrm>
        </p:grpSpPr>
        <p:pic>
          <p:nvPicPr>
            <p:cNvPr id="52" name="Picture 16" descr="ICON_VM_basic_Q408_Comm.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255100" y="3362046"/>
              <a:ext cx="468506" cy="568568"/>
            </a:xfrm>
            <a:prstGeom prst="rect">
              <a:avLst/>
            </a:prstGeom>
            <a:noFill/>
            <a:ln w="9525">
              <a:noFill/>
              <a:miter lim="800000"/>
              <a:headEnd/>
              <a:tailEnd/>
            </a:ln>
          </p:spPr>
        </p:pic>
        <p:pic>
          <p:nvPicPr>
            <p:cNvPr id="62" name="Picture 16" descr="ICON_VM_basic_Q408_Comm.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258559" y="3057754"/>
              <a:ext cx="468506" cy="568568"/>
            </a:xfrm>
            <a:prstGeom prst="rect">
              <a:avLst/>
            </a:prstGeom>
            <a:noFill/>
            <a:ln w="9525">
              <a:noFill/>
              <a:miter lim="800000"/>
              <a:headEnd/>
              <a:tailEnd/>
            </a:ln>
          </p:spPr>
        </p:pic>
        <p:grpSp>
          <p:nvGrpSpPr>
            <p:cNvPr id="35" name="组 34"/>
            <p:cNvGrpSpPr/>
            <p:nvPr/>
          </p:nvGrpSpPr>
          <p:grpSpPr>
            <a:xfrm>
              <a:off x="7254167" y="2738541"/>
              <a:ext cx="481330" cy="1516428"/>
              <a:chOff x="3371477" y="2369778"/>
              <a:chExt cx="481330" cy="1516428"/>
            </a:xfrm>
          </p:grpSpPr>
          <p:sp>
            <p:nvSpPr>
              <p:cNvPr id="37" name="文本框 36"/>
              <p:cNvSpPr txBox="1"/>
              <p:nvPr/>
            </p:nvSpPr>
            <p:spPr>
              <a:xfrm>
                <a:off x="3371477" y="3578429"/>
                <a:ext cx="434735" cy="307777"/>
              </a:xfrm>
              <a:prstGeom prst="rect">
                <a:avLst/>
              </a:prstGeom>
              <a:noFill/>
            </p:spPr>
            <p:txBody>
              <a:bodyPr wrap="none" rtlCol="0">
                <a:spAutoFit/>
              </a:bodyPr>
              <a:lstStyle/>
              <a:p>
                <a:pPr algn="ctr"/>
                <a:r>
                  <a:rPr kumimoji="1" lang="en-US" altLang="zh-CN" sz="1400">
                    <a:latin typeface="Arial" panose="020B0604020202020204" pitchFamily="34" charset="0"/>
                    <a:cs typeface="Arial" panose="020B0604020202020204" pitchFamily="34" charset="0"/>
                  </a:rPr>
                  <a:t>DB</a:t>
                </a:r>
                <a:endParaRPr kumimoji="1" lang="zh-CN" altLang="en-US" sz="1400" dirty="0">
                  <a:latin typeface="Arial" panose="020B0604020202020204" pitchFamily="34" charset="0"/>
                  <a:cs typeface="Arial" panose="020B0604020202020204" pitchFamily="34" charset="0"/>
                </a:endParaRPr>
              </a:p>
            </p:txBody>
          </p:sp>
          <p:pic>
            <p:nvPicPr>
              <p:cNvPr id="36" name="Picture 16" descr="ICON_VM_basic_Q408_Comm.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384301" y="2369778"/>
                <a:ext cx="468506" cy="568568"/>
              </a:xfrm>
              <a:prstGeom prst="rect">
                <a:avLst/>
              </a:prstGeom>
              <a:noFill/>
              <a:ln w="9525">
                <a:noFill/>
                <a:miter lim="800000"/>
                <a:headEnd/>
                <a:tailEnd/>
              </a:ln>
            </p:spPr>
          </p:pic>
        </p:grpSp>
        <p:sp>
          <p:nvSpPr>
            <p:cNvPr id="40" name="圆角矩形 39"/>
            <p:cNvSpPr/>
            <p:nvPr/>
          </p:nvSpPr>
          <p:spPr>
            <a:xfrm>
              <a:off x="7155036" y="2453587"/>
              <a:ext cx="716280" cy="1798316"/>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pic>
        <p:nvPicPr>
          <p:cNvPr id="64"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037946" y="3684299"/>
            <a:ext cx="468506" cy="568568"/>
          </a:xfrm>
          <a:prstGeom prst="rect">
            <a:avLst/>
          </a:prstGeom>
          <a:noFill/>
          <a:ln w="9525">
            <a:noFill/>
            <a:miter lim="800000"/>
            <a:headEnd/>
            <a:tailEnd/>
          </a:ln>
        </p:spPr>
      </p:pic>
      <p:pic>
        <p:nvPicPr>
          <p:cNvPr id="65"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038863" y="3369154"/>
            <a:ext cx="468506" cy="568568"/>
          </a:xfrm>
          <a:prstGeom prst="rect">
            <a:avLst/>
          </a:prstGeom>
          <a:noFill/>
          <a:ln w="9525">
            <a:noFill/>
            <a:miter lim="800000"/>
            <a:headEnd/>
            <a:tailEnd/>
          </a:ln>
        </p:spPr>
      </p:pic>
      <p:grpSp>
        <p:nvGrpSpPr>
          <p:cNvPr id="66" name="组 65"/>
          <p:cNvGrpSpPr/>
          <p:nvPr/>
        </p:nvGrpSpPr>
        <p:grpSpPr>
          <a:xfrm>
            <a:off x="9714247" y="2963929"/>
            <a:ext cx="716280" cy="1567602"/>
            <a:chOff x="5987623" y="2995537"/>
            <a:chExt cx="716280" cy="1567602"/>
          </a:xfrm>
        </p:grpSpPr>
        <p:sp>
          <p:nvSpPr>
            <p:cNvPr id="67" name="文本框 66"/>
            <p:cNvSpPr txBox="1"/>
            <p:nvPr/>
          </p:nvSpPr>
          <p:spPr>
            <a:xfrm>
              <a:off x="6064421" y="4251903"/>
              <a:ext cx="545342" cy="307777"/>
            </a:xfrm>
            <a:prstGeom prst="rect">
              <a:avLst/>
            </a:prstGeom>
            <a:noFill/>
          </p:spPr>
          <p:txBody>
            <a:bodyPr wrap="none" rtlCol="0">
              <a:spAutoFit/>
            </a:bodyPr>
            <a:lstStyle/>
            <a:p>
              <a:pPr algn="ctr"/>
              <a:r>
                <a:rPr kumimoji="1" lang="en-US" altLang="zh-CN" sz="1400">
                  <a:latin typeface="Arial" panose="020B0604020202020204" pitchFamily="34" charset="0"/>
                  <a:cs typeface="Arial" panose="020B0604020202020204" pitchFamily="34" charset="0"/>
                </a:rPr>
                <a:t>APP</a:t>
              </a:r>
              <a:endParaRPr kumimoji="1" lang="zh-CN" altLang="en-US" sz="1400" dirty="0">
                <a:latin typeface="Arial" panose="020B0604020202020204" pitchFamily="34" charset="0"/>
                <a:cs typeface="Arial" panose="020B0604020202020204" pitchFamily="34" charset="0"/>
              </a:endParaRPr>
            </a:p>
          </p:txBody>
        </p:sp>
        <p:sp>
          <p:nvSpPr>
            <p:cNvPr id="68" name="圆角矩形 67"/>
            <p:cNvSpPr/>
            <p:nvPr/>
          </p:nvSpPr>
          <p:spPr>
            <a:xfrm>
              <a:off x="5987623" y="2995537"/>
              <a:ext cx="716280" cy="1567602"/>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69"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112224" y="3720953"/>
              <a:ext cx="468506" cy="568568"/>
            </a:xfrm>
            <a:prstGeom prst="rect">
              <a:avLst/>
            </a:prstGeom>
            <a:noFill/>
            <a:ln w="9525">
              <a:noFill/>
              <a:miter lim="800000"/>
              <a:headEnd/>
              <a:tailEnd/>
            </a:ln>
          </p:spPr>
        </p:pic>
        <p:pic>
          <p:nvPicPr>
            <p:cNvPr id="70"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112224" y="3386289"/>
              <a:ext cx="468506" cy="568568"/>
            </a:xfrm>
            <a:prstGeom prst="rect">
              <a:avLst/>
            </a:prstGeom>
            <a:noFill/>
            <a:ln w="9525">
              <a:noFill/>
              <a:miter lim="800000"/>
              <a:headEnd/>
              <a:tailEnd/>
            </a:ln>
          </p:spPr>
        </p:pic>
        <p:pic>
          <p:nvPicPr>
            <p:cNvPr id="71" name="Picture 16" descr="ICON_VM_basic_Q408_Comm.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112224" y="3050045"/>
              <a:ext cx="468506" cy="568568"/>
            </a:xfrm>
            <a:prstGeom prst="rect">
              <a:avLst/>
            </a:prstGeom>
            <a:noFill/>
            <a:ln w="9525">
              <a:noFill/>
              <a:miter lim="800000"/>
              <a:headEnd/>
              <a:tailEnd/>
            </a:ln>
          </p:spPr>
        </p:pic>
      </p:grpSp>
      <p:grpSp>
        <p:nvGrpSpPr>
          <p:cNvPr id="91" name="组 90"/>
          <p:cNvGrpSpPr/>
          <p:nvPr/>
        </p:nvGrpSpPr>
        <p:grpSpPr>
          <a:xfrm>
            <a:off x="8524019" y="2671875"/>
            <a:ext cx="716280" cy="2151711"/>
            <a:chOff x="8341436" y="3091218"/>
            <a:chExt cx="716280" cy="2151711"/>
          </a:xfrm>
        </p:grpSpPr>
        <p:sp>
          <p:nvSpPr>
            <p:cNvPr id="73" name="文本框 72"/>
            <p:cNvSpPr txBox="1"/>
            <p:nvPr/>
          </p:nvSpPr>
          <p:spPr>
            <a:xfrm>
              <a:off x="8411421" y="4917574"/>
              <a:ext cx="550087" cy="307777"/>
            </a:xfrm>
            <a:prstGeom prst="rect">
              <a:avLst/>
            </a:prstGeom>
            <a:noFill/>
          </p:spPr>
          <p:txBody>
            <a:bodyPr wrap="none" rtlCol="0">
              <a:spAutoFit/>
            </a:bodyPr>
            <a:lstStyle/>
            <a:p>
              <a:r>
                <a:rPr kumimoji="1" lang="en-US" altLang="zh-CN" sz="1400" dirty="0">
                  <a:latin typeface="Arial" panose="020B0604020202020204" pitchFamily="34" charset="0"/>
                  <a:cs typeface="Arial" panose="020B0604020202020204" pitchFamily="34" charset="0"/>
                </a:rPr>
                <a:t>Web</a:t>
              </a:r>
              <a:endParaRPr kumimoji="1" lang="zh-CN" altLang="en-US" sz="1400" dirty="0">
                <a:latin typeface="Arial" panose="020B0604020202020204" pitchFamily="34" charset="0"/>
                <a:cs typeface="Arial" panose="020B0604020202020204" pitchFamily="34" charset="0"/>
              </a:endParaRPr>
            </a:p>
          </p:txBody>
        </p:sp>
        <p:sp>
          <p:nvSpPr>
            <p:cNvPr id="74" name="圆角矩形 73"/>
            <p:cNvSpPr/>
            <p:nvPr/>
          </p:nvSpPr>
          <p:spPr>
            <a:xfrm>
              <a:off x="8341436" y="3091218"/>
              <a:ext cx="716280" cy="2151711"/>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75"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69141" y="4422314"/>
              <a:ext cx="468506" cy="568568"/>
            </a:xfrm>
            <a:prstGeom prst="rect">
              <a:avLst/>
            </a:prstGeom>
            <a:noFill/>
            <a:ln w="9525">
              <a:noFill/>
              <a:miter lim="800000"/>
              <a:headEnd/>
              <a:tailEnd/>
            </a:ln>
          </p:spPr>
        </p:pic>
        <p:pic>
          <p:nvPicPr>
            <p:cNvPr id="76"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69141" y="4115851"/>
              <a:ext cx="468506" cy="568568"/>
            </a:xfrm>
            <a:prstGeom prst="rect">
              <a:avLst/>
            </a:prstGeom>
            <a:noFill/>
            <a:ln w="9525">
              <a:noFill/>
              <a:miter lim="800000"/>
              <a:headEnd/>
              <a:tailEnd/>
            </a:ln>
          </p:spPr>
        </p:pic>
        <p:pic>
          <p:nvPicPr>
            <p:cNvPr id="77"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69141" y="3809387"/>
              <a:ext cx="468506" cy="568568"/>
            </a:xfrm>
            <a:prstGeom prst="rect">
              <a:avLst/>
            </a:prstGeom>
            <a:noFill/>
            <a:ln w="9525">
              <a:noFill/>
              <a:miter lim="800000"/>
              <a:headEnd/>
              <a:tailEnd/>
            </a:ln>
          </p:spPr>
        </p:pic>
        <p:pic>
          <p:nvPicPr>
            <p:cNvPr id="78"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69141" y="3502923"/>
              <a:ext cx="468506" cy="568568"/>
            </a:xfrm>
            <a:prstGeom prst="rect">
              <a:avLst/>
            </a:prstGeom>
            <a:noFill/>
            <a:ln w="9525">
              <a:noFill/>
              <a:miter lim="800000"/>
              <a:headEnd/>
              <a:tailEnd/>
            </a:ln>
          </p:spPr>
        </p:pic>
        <p:pic>
          <p:nvPicPr>
            <p:cNvPr id="79" name="Picture 16" descr="ICON_VM_basic_Q408_Com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69141" y="3196459"/>
              <a:ext cx="468506" cy="568568"/>
            </a:xfrm>
            <a:prstGeom prst="rect">
              <a:avLst/>
            </a:prstGeom>
            <a:noFill/>
            <a:ln w="9525">
              <a:noFill/>
              <a:miter lim="800000"/>
              <a:headEnd/>
              <a:tailEnd/>
            </a:ln>
          </p:spPr>
        </p:pic>
      </p:grpSp>
      <p:grpSp>
        <p:nvGrpSpPr>
          <p:cNvPr id="92" name="组 91"/>
          <p:cNvGrpSpPr/>
          <p:nvPr/>
        </p:nvGrpSpPr>
        <p:grpSpPr>
          <a:xfrm>
            <a:off x="10820103" y="3097571"/>
            <a:ext cx="716280" cy="1300318"/>
            <a:chOff x="10637520" y="3196459"/>
            <a:chExt cx="716280" cy="1300318"/>
          </a:xfrm>
        </p:grpSpPr>
        <p:sp>
          <p:nvSpPr>
            <p:cNvPr id="89" name="文本框 88"/>
            <p:cNvSpPr txBox="1"/>
            <p:nvPr/>
          </p:nvSpPr>
          <p:spPr>
            <a:xfrm>
              <a:off x="10736651" y="4189000"/>
              <a:ext cx="434735" cy="307777"/>
            </a:xfrm>
            <a:prstGeom prst="rect">
              <a:avLst/>
            </a:prstGeom>
            <a:noFill/>
          </p:spPr>
          <p:txBody>
            <a:bodyPr wrap="none" rtlCol="0">
              <a:spAutoFit/>
            </a:bodyPr>
            <a:lstStyle/>
            <a:p>
              <a:pPr algn="ctr"/>
              <a:r>
                <a:rPr kumimoji="1" lang="en-US" altLang="zh-CN" sz="1400">
                  <a:latin typeface="Arial" panose="020B0604020202020204" pitchFamily="34" charset="0"/>
                  <a:cs typeface="Arial" panose="020B0604020202020204" pitchFamily="34" charset="0"/>
                </a:rPr>
                <a:t>DB</a:t>
              </a:r>
              <a:endParaRPr kumimoji="1" lang="zh-CN" altLang="en-US" sz="1400" dirty="0">
                <a:latin typeface="Arial" panose="020B0604020202020204" pitchFamily="34" charset="0"/>
                <a:cs typeface="Arial" panose="020B0604020202020204" pitchFamily="34" charset="0"/>
              </a:endParaRPr>
            </a:p>
          </p:txBody>
        </p:sp>
        <p:sp>
          <p:nvSpPr>
            <p:cNvPr id="85" name="圆角矩形 84"/>
            <p:cNvSpPr/>
            <p:nvPr/>
          </p:nvSpPr>
          <p:spPr>
            <a:xfrm>
              <a:off x="10637520" y="3196459"/>
              <a:ext cx="716280" cy="1297252"/>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86" name="Picture 16" descr="ICON_VM_basic_Q408_Comm.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0737584" y="3603854"/>
              <a:ext cx="468506" cy="568568"/>
            </a:xfrm>
            <a:prstGeom prst="rect">
              <a:avLst/>
            </a:prstGeom>
            <a:noFill/>
            <a:ln w="9525">
              <a:noFill/>
              <a:miter lim="800000"/>
              <a:headEnd/>
              <a:tailEnd/>
            </a:ln>
          </p:spPr>
        </p:pic>
        <p:pic>
          <p:nvPicPr>
            <p:cNvPr id="87" name="Picture 16" descr="ICON_VM_basic_Q408_Comm.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0741043" y="3299562"/>
              <a:ext cx="468506" cy="568568"/>
            </a:xfrm>
            <a:prstGeom prst="rect">
              <a:avLst/>
            </a:prstGeom>
            <a:noFill/>
            <a:ln w="9525">
              <a:noFill/>
              <a:miter lim="800000"/>
              <a:headEnd/>
              <a:tailEnd/>
            </a:ln>
          </p:spPr>
        </p:pic>
      </p:grpSp>
      <p:sp>
        <p:nvSpPr>
          <p:cNvPr id="96" name="圆角矩形 95"/>
          <p:cNvSpPr/>
          <p:nvPr/>
        </p:nvSpPr>
        <p:spPr>
          <a:xfrm>
            <a:off x="539056" y="1207738"/>
            <a:ext cx="3446998" cy="1462303"/>
          </a:xfrm>
          <a:prstGeom prst="roundRect">
            <a:avLst>
              <a:gd name="adj" fmla="val 8288"/>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charset="0"/>
              <a:buChar char="•"/>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Separate security domains for each type of VMs</a:t>
            </a:r>
          </a:p>
          <a:p>
            <a:pPr marL="285750" indent="-285750">
              <a:buFont typeface="Arial" charset="0"/>
              <a:buChar char="•"/>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Deploy appropriate security policies for each type VM security domain</a:t>
            </a:r>
            <a:endParaRPr kumimoji="1"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97" name="圆角矩形 96"/>
          <p:cNvSpPr/>
          <p:nvPr/>
        </p:nvSpPr>
        <p:spPr>
          <a:xfrm>
            <a:off x="4252165" y="1207738"/>
            <a:ext cx="3742380" cy="1462303"/>
          </a:xfrm>
          <a:prstGeom prst="roundRect">
            <a:avLst>
              <a:gd name="adj" fmla="val 8288"/>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charset="0"/>
              <a:buChar char="•"/>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The same type of newly-added virtual machine is automatically put into the corresponding security domain</a:t>
            </a:r>
          </a:p>
          <a:p>
            <a:pPr marL="285750" indent="-285750">
              <a:buFont typeface="Arial" charset="0"/>
              <a:buChar char="•"/>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Deploy similar security policies for the same type of newly-added virtual machines</a:t>
            </a:r>
            <a:endParaRPr kumimoji="1"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98" name="圆角矩形 97"/>
          <p:cNvSpPr/>
          <p:nvPr/>
        </p:nvSpPr>
        <p:spPr>
          <a:xfrm>
            <a:off x="8274343" y="1207738"/>
            <a:ext cx="3451884" cy="916874"/>
          </a:xfrm>
          <a:prstGeom prst="roundRect">
            <a:avLst>
              <a:gd name="adj" fmla="val 8288"/>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charset="0"/>
              <a:buChar char="•"/>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Reduced virtual machine, automatic adjustment of security domain</a:t>
            </a:r>
          </a:p>
        </p:txBody>
      </p:sp>
      <p:sp>
        <p:nvSpPr>
          <p:cNvPr id="12" name="灯片编号占位符 11"/>
          <p:cNvSpPr>
            <a:spLocks noGrp="1"/>
          </p:cNvSpPr>
          <p:nvPr>
            <p:ph type="sldNum" sz="quarter" idx="4"/>
          </p:nvPr>
        </p:nvSpPr>
        <p:spPr/>
        <p:txBody>
          <a:bodyPr/>
          <a:lstStyle/>
          <a:p>
            <a:fld id="{E98FCA07-3125-49EB-99F1-64DCEC752C04}" type="slidenum">
              <a:rPr lang="en-US" smtClean="0"/>
              <a:pPr/>
              <a:t>44</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7576736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8EAC771C-BF7F-ED43-94EA-668880C1C16D}"/>
              </a:ext>
            </a:extLst>
          </p:cNvPr>
          <p:cNvSpPr>
            <a:spLocks noGrp="1"/>
          </p:cNvSpPr>
          <p:nvPr>
            <p:ph type="title"/>
          </p:nvPr>
        </p:nvSpPr>
        <p:spPr>
          <a:xfrm>
            <a:off x="587375" y="656208"/>
            <a:ext cx="9496987" cy="972592"/>
          </a:xfrm>
        </p:spPr>
        <p:txBody>
          <a:bodyPr>
            <a:normAutofit/>
          </a:bodyPr>
          <a:lstStyle/>
          <a:p>
            <a:r>
              <a:rPr lang="en-US" altLang="zh-CN" dirty="0">
                <a:ea typeface="微软雅黑" pitchFamily="34" charset="-122"/>
              </a:rPr>
              <a:t>Policy </a:t>
            </a:r>
            <a:r>
              <a:rPr lang="en-US" altLang="zh-CN" dirty="0" smtClean="0">
                <a:ea typeface="微软雅黑" pitchFamily="34" charset="-122"/>
              </a:rPr>
              <a:t>Assistant</a:t>
            </a:r>
            <a:endParaRPr lang="en-US" dirty="0"/>
          </a:p>
        </p:txBody>
      </p:sp>
      <p:sp>
        <p:nvSpPr>
          <p:cNvPr id="37" name="TextBox 10">
            <a:extLst>
              <a:ext uri="{FF2B5EF4-FFF2-40B4-BE49-F238E27FC236}">
                <a16:creationId xmlns="" xmlns:a16="http://schemas.microsoft.com/office/drawing/2014/main" id="{ACAC50B0-B6C3-B744-804D-50E41E58EA90}"/>
              </a:ext>
            </a:extLst>
          </p:cNvPr>
          <p:cNvSpPr txBox="1">
            <a:spLocks noChangeArrowheads="1"/>
          </p:cNvSpPr>
          <p:nvPr/>
        </p:nvSpPr>
        <p:spPr bwMode="auto">
          <a:xfrm>
            <a:off x="263352" y="1317834"/>
            <a:ext cx="1695513" cy="438582"/>
          </a:xfrm>
          <a:prstGeom prst="rect">
            <a:avLst/>
          </a:prstGeom>
          <a:solidFill>
            <a:srgbClr val="FFC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ct val="150000"/>
              </a:lnSpc>
            </a:pPr>
            <a:r>
              <a:rPr lang="en-US" altLang="zh-CN" sz="1500" b="1" dirty="0" smtClean="0">
                <a:latin typeface="Arial" panose="020B0604020202020204" pitchFamily="34" charset="0"/>
                <a:ea typeface="微软雅黑" panose="020B0503020204020204" pitchFamily="34" charset="-122"/>
                <a:cs typeface="Arial" panose="020B0604020202020204" pitchFamily="34" charset="0"/>
              </a:rPr>
              <a:t>Policy Assistant</a:t>
            </a:r>
            <a:endParaRPr lang="zh-CN" altLang="en-US" sz="1500" b="1" dirty="0">
              <a:latin typeface="Arial" panose="020B0604020202020204" pitchFamily="34" charset="0"/>
              <a:ea typeface="微软雅黑" panose="020B0503020204020204" pitchFamily="34" charset="-122"/>
              <a:cs typeface="Arial" panose="020B0604020202020204" pitchFamily="34" charset="0"/>
            </a:endParaRPr>
          </a:p>
        </p:txBody>
      </p:sp>
      <p:sp>
        <p:nvSpPr>
          <p:cNvPr id="39" name="TextBox 10">
            <a:extLst>
              <a:ext uri="{FF2B5EF4-FFF2-40B4-BE49-F238E27FC236}">
                <a16:creationId xmlns="" xmlns:a16="http://schemas.microsoft.com/office/drawing/2014/main" id="{ACAC50B0-B6C3-B744-804D-50E41E58EA90}"/>
              </a:ext>
            </a:extLst>
          </p:cNvPr>
          <p:cNvSpPr txBox="1">
            <a:spLocks noChangeArrowheads="1"/>
          </p:cNvSpPr>
          <p:nvPr/>
        </p:nvSpPr>
        <p:spPr bwMode="auto">
          <a:xfrm>
            <a:off x="9902007" y="1105134"/>
            <a:ext cx="1872208" cy="738664"/>
          </a:xfrm>
          <a:prstGeom prst="rect">
            <a:avLst/>
          </a:prstGeom>
          <a:solidFill>
            <a:srgbClr val="FFC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ct val="150000"/>
              </a:lnSpc>
            </a:pPr>
            <a:r>
              <a:rPr lang="en-US" altLang="zh-CN" sz="1400" b="1" dirty="0" smtClean="0">
                <a:latin typeface="Arial" panose="020B0604020202020204" pitchFamily="34" charset="0"/>
                <a:ea typeface="微软雅黑" panose="020B0503020204020204" pitchFamily="34" charset="-122"/>
                <a:cs typeface="Arial" panose="020B0604020202020204" pitchFamily="34" charset="0"/>
              </a:rPr>
              <a:t>Micro-segmentation Policy</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42" name="圆角矩形 10"/>
          <p:cNvSpPr/>
          <p:nvPr/>
        </p:nvSpPr>
        <p:spPr>
          <a:xfrm>
            <a:off x="1703512" y="3717032"/>
            <a:ext cx="2196244" cy="395773"/>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Step1: Display Traffic </a:t>
            </a:r>
          </a:p>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(view session log)</a:t>
            </a:r>
            <a:endParaRPr lang="zh-CN" altLang="en-US" sz="1100" b="1" dirty="0">
              <a:solidFill>
                <a:schemeClr val="bg1"/>
              </a:solidFill>
              <a:latin typeface="Arial" panose="020B0604020202020204" pitchFamily="34" charset="0"/>
              <a:ea typeface="微软雅黑"/>
              <a:cs typeface="Arial" panose="020B0604020202020204" pitchFamily="34" charset="0"/>
            </a:endParaRPr>
          </a:p>
        </p:txBody>
      </p:sp>
      <p:pic>
        <p:nvPicPr>
          <p:cNvPr id="45" name="图片 44"/>
          <p:cNvPicPr>
            <a:picLocks noChangeAspect="1"/>
          </p:cNvPicPr>
          <p:nvPr/>
        </p:nvPicPr>
        <p:blipFill>
          <a:blip r:embed="rId3"/>
          <a:stretch>
            <a:fillRect/>
          </a:stretch>
        </p:blipFill>
        <p:spPr>
          <a:xfrm>
            <a:off x="551384" y="2027555"/>
            <a:ext cx="4312498" cy="1653743"/>
          </a:xfrm>
          <a:prstGeom prst="rect">
            <a:avLst/>
          </a:prstGeom>
          <a:ln>
            <a:solidFill>
              <a:schemeClr val="bg1">
                <a:lumMod val="85000"/>
              </a:schemeClr>
            </a:solidFill>
          </a:ln>
        </p:spPr>
      </p:pic>
      <p:sp>
        <p:nvSpPr>
          <p:cNvPr id="46" name="圆角矩形 10"/>
          <p:cNvSpPr/>
          <p:nvPr/>
        </p:nvSpPr>
        <p:spPr>
          <a:xfrm>
            <a:off x="5212392" y="3717032"/>
            <a:ext cx="2617297" cy="383700"/>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Step2: Replace (replacement based on </a:t>
            </a:r>
            <a:r>
              <a:rPr lang="en-US" altLang="zh-CN" sz="1100" b="1" dirty="0">
                <a:solidFill>
                  <a:schemeClr val="bg1"/>
                </a:solidFill>
                <a:latin typeface="Arial" panose="020B0604020202020204" pitchFamily="34" charset="0"/>
                <a:ea typeface="微软雅黑"/>
                <a:cs typeface="Arial" panose="020B0604020202020204" pitchFamily="34" charset="0"/>
              </a:rPr>
              <a:t>S</a:t>
            </a:r>
            <a:r>
              <a:rPr lang="en-US" altLang="zh-CN" sz="1100" b="1" dirty="0" smtClean="0">
                <a:solidFill>
                  <a:schemeClr val="bg1"/>
                </a:solidFill>
                <a:latin typeface="Arial" panose="020B0604020202020204" pitchFamily="34" charset="0"/>
                <a:ea typeface="微软雅黑"/>
                <a:cs typeface="Arial" panose="020B0604020202020204" pitchFamily="34" charset="0"/>
              </a:rPr>
              <a:t>ource VM/ </a:t>
            </a:r>
            <a:r>
              <a:rPr lang="en-US" altLang="zh-CN" sz="1100" b="1" dirty="0" err="1">
                <a:solidFill>
                  <a:schemeClr val="bg1"/>
                </a:solidFill>
                <a:latin typeface="Arial" panose="020B0604020202020204" pitchFamily="34" charset="0"/>
                <a:ea typeface="微软雅黑"/>
                <a:cs typeface="Arial" panose="020B0604020202020204" pitchFamily="34" charset="0"/>
              </a:rPr>
              <a:t>D</a:t>
            </a:r>
            <a:r>
              <a:rPr lang="en-US" altLang="zh-CN" sz="1100" b="1" dirty="0" err="1" smtClean="0">
                <a:solidFill>
                  <a:schemeClr val="bg1"/>
                </a:solidFill>
                <a:latin typeface="Arial" panose="020B0604020202020204" pitchFamily="34" charset="0"/>
                <a:ea typeface="微软雅黑"/>
                <a:cs typeface="Arial" panose="020B0604020202020204" pitchFamily="34" charset="0"/>
              </a:rPr>
              <a:t>est</a:t>
            </a:r>
            <a:r>
              <a:rPr lang="en-US" altLang="zh-CN" sz="1100" b="1" dirty="0" smtClean="0">
                <a:solidFill>
                  <a:schemeClr val="bg1"/>
                </a:solidFill>
                <a:latin typeface="Arial" panose="020B0604020202020204" pitchFamily="34" charset="0"/>
                <a:ea typeface="微软雅黑"/>
                <a:cs typeface="Arial" panose="020B0604020202020204" pitchFamily="34" charset="0"/>
              </a:rPr>
              <a:t> IP/ Service)</a:t>
            </a:r>
            <a:endParaRPr lang="zh-CN" altLang="en-US" sz="1100" b="1" dirty="0">
              <a:solidFill>
                <a:schemeClr val="bg1"/>
              </a:solidFill>
              <a:latin typeface="Arial" panose="020B0604020202020204" pitchFamily="34" charset="0"/>
              <a:ea typeface="微软雅黑"/>
              <a:cs typeface="Arial" panose="020B0604020202020204" pitchFamily="34" charset="0"/>
            </a:endParaRPr>
          </a:p>
        </p:txBody>
      </p:sp>
      <p:pic>
        <p:nvPicPr>
          <p:cNvPr id="47" name="图片 46"/>
          <p:cNvPicPr>
            <a:picLocks noChangeAspect="1"/>
          </p:cNvPicPr>
          <p:nvPr/>
        </p:nvPicPr>
        <p:blipFill>
          <a:blip r:embed="rId4"/>
          <a:stretch>
            <a:fillRect/>
          </a:stretch>
        </p:blipFill>
        <p:spPr>
          <a:xfrm>
            <a:off x="5001867" y="2027555"/>
            <a:ext cx="3038349" cy="1653743"/>
          </a:xfrm>
          <a:prstGeom prst="rect">
            <a:avLst/>
          </a:prstGeom>
          <a:ln>
            <a:solidFill>
              <a:schemeClr val="bg1">
                <a:lumMod val="85000"/>
              </a:schemeClr>
            </a:solidFill>
          </a:ln>
        </p:spPr>
      </p:pic>
      <p:pic>
        <p:nvPicPr>
          <p:cNvPr id="48" name="图片 47"/>
          <p:cNvPicPr>
            <a:picLocks noChangeAspect="1"/>
          </p:cNvPicPr>
          <p:nvPr/>
        </p:nvPicPr>
        <p:blipFill>
          <a:blip r:embed="rId5"/>
          <a:stretch>
            <a:fillRect/>
          </a:stretch>
        </p:blipFill>
        <p:spPr>
          <a:xfrm>
            <a:off x="8178201" y="2017361"/>
            <a:ext cx="3380917" cy="1663937"/>
          </a:xfrm>
          <a:prstGeom prst="rect">
            <a:avLst/>
          </a:prstGeom>
          <a:ln>
            <a:solidFill>
              <a:schemeClr val="bg1">
                <a:lumMod val="85000"/>
              </a:schemeClr>
            </a:solidFill>
          </a:ln>
        </p:spPr>
      </p:pic>
      <p:sp>
        <p:nvSpPr>
          <p:cNvPr id="49" name="圆角矩形 10"/>
          <p:cNvSpPr/>
          <p:nvPr/>
        </p:nvSpPr>
        <p:spPr>
          <a:xfrm>
            <a:off x="8472264" y="3717032"/>
            <a:ext cx="2792574" cy="383700"/>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Step3: Aggregate (aggregation based on Source VM/ </a:t>
            </a:r>
            <a:r>
              <a:rPr lang="en-US" altLang="zh-CN" sz="1100" b="1" dirty="0" err="1">
                <a:solidFill>
                  <a:schemeClr val="bg1"/>
                </a:solidFill>
                <a:latin typeface="Arial" panose="020B0604020202020204" pitchFamily="34" charset="0"/>
                <a:ea typeface="微软雅黑"/>
                <a:cs typeface="Arial" panose="020B0604020202020204" pitchFamily="34" charset="0"/>
              </a:rPr>
              <a:t>D</a:t>
            </a:r>
            <a:r>
              <a:rPr lang="en-US" altLang="zh-CN" sz="1100" b="1" dirty="0" err="1" smtClean="0">
                <a:solidFill>
                  <a:schemeClr val="bg1"/>
                </a:solidFill>
                <a:latin typeface="Arial" panose="020B0604020202020204" pitchFamily="34" charset="0"/>
                <a:ea typeface="微软雅黑"/>
                <a:cs typeface="Arial" panose="020B0604020202020204" pitchFamily="34" charset="0"/>
              </a:rPr>
              <a:t>est</a:t>
            </a:r>
            <a:r>
              <a:rPr lang="en-US" altLang="zh-CN" sz="1100" b="1" dirty="0" smtClean="0">
                <a:solidFill>
                  <a:schemeClr val="bg1"/>
                </a:solidFill>
                <a:latin typeface="Arial" panose="020B0604020202020204" pitchFamily="34" charset="0"/>
                <a:ea typeface="微软雅黑"/>
                <a:cs typeface="Arial" panose="020B0604020202020204" pitchFamily="34" charset="0"/>
              </a:rPr>
              <a:t> IP, Service)</a:t>
            </a:r>
            <a:endParaRPr lang="zh-CN" altLang="en-US" sz="1100" b="1" dirty="0">
              <a:solidFill>
                <a:schemeClr val="bg1"/>
              </a:solidFill>
              <a:latin typeface="Arial" panose="020B0604020202020204" pitchFamily="34" charset="0"/>
              <a:ea typeface="微软雅黑"/>
              <a:cs typeface="Arial" panose="020B0604020202020204" pitchFamily="34" charset="0"/>
            </a:endParaRPr>
          </a:p>
        </p:txBody>
      </p:sp>
      <p:sp>
        <p:nvSpPr>
          <p:cNvPr id="51" name="圆角矩形 10"/>
          <p:cNvSpPr/>
          <p:nvPr/>
        </p:nvSpPr>
        <p:spPr>
          <a:xfrm>
            <a:off x="1343472" y="5877272"/>
            <a:ext cx="2304256" cy="395773"/>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Step4: Generate Address Book</a:t>
            </a:r>
            <a:endParaRPr lang="zh-CN" altLang="en-US" sz="1100" b="1" dirty="0">
              <a:solidFill>
                <a:schemeClr val="bg1"/>
              </a:solidFill>
              <a:latin typeface="Arial" panose="020B0604020202020204" pitchFamily="34" charset="0"/>
              <a:ea typeface="微软雅黑"/>
              <a:cs typeface="Arial" panose="020B0604020202020204" pitchFamily="34" charset="0"/>
            </a:endParaRPr>
          </a:p>
        </p:txBody>
      </p:sp>
      <p:sp>
        <p:nvSpPr>
          <p:cNvPr id="53" name="圆角矩形 10"/>
          <p:cNvSpPr/>
          <p:nvPr/>
        </p:nvSpPr>
        <p:spPr>
          <a:xfrm>
            <a:off x="5267908" y="5891341"/>
            <a:ext cx="2268252" cy="395773"/>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Step5: Generate Service Book</a:t>
            </a:r>
            <a:endParaRPr lang="zh-CN" altLang="en-US" sz="1100" b="1" dirty="0">
              <a:solidFill>
                <a:schemeClr val="bg1"/>
              </a:solidFill>
              <a:latin typeface="Arial" panose="020B0604020202020204" pitchFamily="34" charset="0"/>
              <a:ea typeface="微软雅黑"/>
              <a:cs typeface="Arial" panose="020B0604020202020204" pitchFamily="34" charset="0"/>
            </a:endParaRPr>
          </a:p>
        </p:txBody>
      </p:sp>
      <p:pic>
        <p:nvPicPr>
          <p:cNvPr id="55" name="图片 54"/>
          <p:cNvPicPr>
            <a:picLocks noChangeAspect="1"/>
          </p:cNvPicPr>
          <p:nvPr/>
        </p:nvPicPr>
        <p:blipFill>
          <a:blip r:embed="rId6"/>
          <a:stretch>
            <a:fillRect/>
          </a:stretch>
        </p:blipFill>
        <p:spPr>
          <a:xfrm>
            <a:off x="562969" y="4193229"/>
            <a:ext cx="3825425" cy="1630285"/>
          </a:xfrm>
          <a:prstGeom prst="rect">
            <a:avLst/>
          </a:prstGeom>
          <a:ln>
            <a:solidFill>
              <a:schemeClr val="bg1">
                <a:lumMod val="85000"/>
              </a:schemeClr>
            </a:solidFill>
          </a:ln>
        </p:spPr>
      </p:pic>
      <p:pic>
        <p:nvPicPr>
          <p:cNvPr id="56" name="图片 55"/>
          <p:cNvPicPr>
            <a:picLocks noChangeAspect="1"/>
          </p:cNvPicPr>
          <p:nvPr/>
        </p:nvPicPr>
        <p:blipFill>
          <a:blip r:embed="rId7"/>
          <a:stretch>
            <a:fillRect/>
          </a:stretch>
        </p:blipFill>
        <p:spPr>
          <a:xfrm>
            <a:off x="4535359" y="4200849"/>
            <a:ext cx="3504857" cy="1631203"/>
          </a:xfrm>
          <a:prstGeom prst="rect">
            <a:avLst/>
          </a:prstGeom>
          <a:ln>
            <a:solidFill>
              <a:schemeClr val="bg1">
                <a:lumMod val="85000"/>
              </a:schemeClr>
            </a:solidFill>
          </a:ln>
        </p:spPr>
      </p:pic>
      <p:pic>
        <p:nvPicPr>
          <p:cNvPr id="57" name="图片 56"/>
          <p:cNvPicPr>
            <a:picLocks noChangeAspect="1"/>
          </p:cNvPicPr>
          <p:nvPr/>
        </p:nvPicPr>
        <p:blipFill>
          <a:blip r:embed="rId8"/>
          <a:stretch>
            <a:fillRect/>
          </a:stretch>
        </p:blipFill>
        <p:spPr>
          <a:xfrm>
            <a:off x="8189391" y="4182025"/>
            <a:ext cx="3369727" cy="1641489"/>
          </a:xfrm>
          <a:prstGeom prst="rect">
            <a:avLst/>
          </a:prstGeom>
          <a:ln>
            <a:solidFill>
              <a:schemeClr val="bg1">
                <a:lumMod val="85000"/>
              </a:schemeClr>
            </a:solidFill>
          </a:ln>
        </p:spPr>
      </p:pic>
      <p:sp>
        <p:nvSpPr>
          <p:cNvPr id="58" name="圆角矩形 10"/>
          <p:cNvSpPr/>
          <p:nvPr/>
        </p:nvSpPr>
        <p:spPr>
          <a:xfrm>
            <a:off x="8830790" y="5857539"/>
            <a:ext cx="2196244" cy="395773"/>
          </a:xfrm>
          <a:prstGeom prst="roundRect">
            <a:avLst/>
          </a:prstGeom>
          <a:solidFill>
            <a:srgbClr val="00307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100" b="1" dirty="0" smtClean="0">
                <a:solidFill>
                  <a:schemeClr val="bg1"/>
                </a:solidFill>
                <a:latin typeface="Arial" panose="020B0604020202020204" pitchFamily="34" charset="0"/>
                <a:ea typeface="微软雅黑"/>
                <a:cs typeface="Arial" panose="020B0604020202020204" pitchFamily="34" charset="0"/>
              </a:rPr>
              <a:t>Step6: Generate &amp; Enable/Disable Policy</a:t>
            </a:r>
            <a:endParaRPr lang="zh-CN" altLang="en-US" sz="1100" b="1" dirty="0">
              <a:solidFill>
                <a:schemeClr val="bg1"/>
              </a:solidFill>
              <a:latin typeface="Arial" panose="020B0604020202020204" pitchFamily="34" charset="0"/>
              <a:ea typeface="微软雅黑"/>
              <a:cs typeface="Arial" panose="020B0604020202020204" pitchFamily="34" charset="0"/>
            </a:endParaRPr>
          </a:p>
        </p:txBody>
      </p:sp>
      <p:sp>
        <p:nvSpPr>
          <p:cNvPr id="59" name="灯片编号占位符 58"/>
          <p:cNvSpPr>
            <a:spLocks noGrp="1"/>
          </p:cNvSpPr>
          <p:nvPr>
            <p:ph type="sldNum" sz="quarter" idx="4"/>
          </p:nvPr>
        </p:nvSpPr>
        <p:spPr/>
        <p:txBody>
          <a:bodyPr/>
          <a:lstStyle/>
          <a:p>
            <a:fld id="{E98FCA07-3125-49EB-99F1-64DCEC752C04}" type="slidenum">
              <a:rPr lang="en-US" smtClean="0"/>
              <a:pPr/>
              <a:t>45</a:t>
            </a:fld>
            <a:endParaRPr lang="en-US" sz="1152" b="0" spc="0" baseline="0" dirty="0">
              <a:solidFill>
                <a:srgbClr val="000000"/>
              </a:solidFill>
              <a:latin typeface="Arial"/>
              <a:cs typeface="Arial"/>
              <a:rtl val="0"/>
            </a:endParaRPr>
          </a:p>
        </p:txBody>
      </p:sp>
      <p:pic>
        <p:nvPicPr>
          <p:cNvPr id="2" name="图片 1"/>
          <p:cNvPicPr>
            <a:picLocks noChangeAspect="1"/>
          </p:cNvPicPr>
          <p:nvPr/>
        </p:nvPicPr>
        <p:blipFill>
          <a:blip r:embed="rId9"/>
          <a:stretch>
            <a:fillRect/>
          </a:stretch>
        </p:blipFill>
        <p:spPr>
          <a:xfrm>
            <a:off x="1919536" y="1310277"/>
            <a:ext cx="7982471" cy="462539"/>
          </a:xfrm>
          <a:prstGeom prst="rect">
            <a:avLst/>
          </a:prstGeom>
        </p:spPr>
      </p:pic>
    </p:spTree>
    <p:extLst>
      <p:ext uri="{BB962C8B-B14F-4D97-AF65-F5344CB8AC3E}">
        <p14:creationId xmlns:p14="http://schemas.microsoft.com/office/powerpoint/2010/main" val="21837740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b="1" dirty="0"/>
              <a:t>Policy Hit and Redundancy Check</a:t>
            </a:r>
            <a:endParaRPr lang="zh-CN" altLang="en-US" b="1" dirty="0"/>
          </a:p>
        </p:txBody>
      </p:sp>
      <p:sp>
        <p:nvSpPr>
          <p:cNvPr id="7" name="下箭头 6"/>
          <p:cNvSpPr/>
          <p:nvPr/>
        </p:nvSpPr>
        <p:spPr>
          <a:xfrm rot="16200000">
            <a:off x="6525563" y="3714547"/>
            <a:ext cx="2765234" cy="840136"/>
          </a:xfrm>
          <a:prstGeom prst="downArrow">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 name="文本框 7"/>
          <p:cNvSpPr txBox="1"/>
          <p:nvPr/>
        </p:nvSpPr>
        <p:spPr>
          <a:xfrm>
            <a:off x="8416616" y="3330831"/>
            <a:ext cx="3512032" cy="138499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150000"/>
              </a:lnSpc>
              <a:buFont typeface="Wingdings" panose="05000000000000000000" pitchFamily="2" charset="2"/>
              <a:buChar char="l"/>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Develop and execute on an overarching network strategy </a:t>
            </a:r>
          </a:p>
          <a:p>
            <a:pPr marL="285750" indent="-285750">
              <a:lnSpc>
                <a:spcPct val="150000"/>
              </a:lnSpc>
              <a:buFont typeface="Wingdings" panose="05000000000000000000" pitchFamily="2" charset="2"/>
              <a:buChar char="l"/>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Standardize and make mass policy proliferation more efficient </a:t>
            </a:r>
          </a:p>
        </p:txBody>
      </p:sp>
      <p:sp>
        <p:nvSpPr>
          <p:cNvPr id="6" name="矩形 5"/>
          <p:cNvSpPr/>
          <p:nvPr/>
        </p:nvSpPr>
        <p:spPr>
          <a:xfrm>
            <a:off x="5250747" y="3129572"/>
            <a:ext cx="1395756" cy="4971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2"/>
          <a:stretch>
            <a:fillRect/>
          </a:stretch>
        </p:blipFill>
        <p:spPr>
          <a:xfrm>
            <a:off x="561272" y="1662852"/>
            <a:ext cx="6768202" cy="2360477"/>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623392" y="1628800"/>
            <a:ext cx="1224136" cy="270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a:blip r:embed="rId3"/>
          <a:stretch>
            <a:fillRect/>
          </a:stretch>
        </p:blipFill>
        <p:spPr>
          <a:xfrm>
            <a:off x="551384" y="4093009"/>
            <a:ext cx="6768202" cy="1781004"/>
          </a:xfrm>
          <a:prstGeom prst="rect">
            <a:avLst/>
          </a:prstGeom>
          <a:ln>
            <a:noFill/>
          </a:ln>
          <a:effectLst>
            <a:outerShdw blurRad="292100" dist="139700" dir="2700000" algn="tl" rotWithShape="0">
              <a:srgbClr val="333333">
                <a:alpha val="65000"/>
              </a:srgbClr>
            </a:outerShdw>
          </a:effectLst>
        </p:spPr>
      </p:pic>
      <p:sp>
        <p:nvSpPr>
          <p:cNvPr id="13" name="矩形 12"/>
          <p:cNvSpPr/>
          <p:nvPr/>
        </p:nvSpPr>
        <p:spPr>
          <a:xfrm>
            <a:off x="1919536" y="4120939"/>
            <a:ext cx="1224136" cy="270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4"/>
          </p:nvPr>
        </p:nvSpPr>
        <p:spPr/>
        <p:txBody>
          <a:bodyPr/>
          <a:lstStyle/>
          <a:p>
            <a:fld id="{E98FCA07-3125-49EB-99F1-64DCEC752C04}" type="slidenum">
              <a:rPr lang="en-US" smtClean="0"/>
              <a:pPr/>
              <a:t>46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295392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1461" y="584200"/>
            <a:ext cx="9496987" cy="972592"/>
          </a:xfrm>
        </p:spPr>
        <p:txBody>
          <a:bodyPr/>
          <a:lstStyle/>
          <a:p>
            <a:r>
              <a:rPr lang="en-US" altLang="zh-CN" dirty="0" smtClean="0"/>
              <a:t>Policy Aggregation</a:t>
            </a:r>
            <a:endParaRPr lang="zh-CN" altLang="en-US" dirty="0"/>
          </a:p>
        </p:txBody>
      </p:sp>
      <p:sp>
        <p:nvSpPr>
          <p:cNvPr id="4" name="灯片编号占位符 3"/>
          <p:cNvSpPr>
            <a:spLocks noGrp="1"/>
          </p:cNvSpPr>
          <p:nvPr>
            <p:ph type="sldNum" sz="quarter" idx="4"/>
          </p:nvPr>
        </p:nvSpPr>
        <p:spPr/>
        <p:txBody>
          <a:bodyPr/>
          <a:lstStyle/>
          <a:p>
            <a:fld id="{E98FCA07-3125-49EB-99F1-64DCEC752C04}" type="slidenum">
              <a:rPr/>
              <a:pPr/>
              <a:t>47</a:t>
            </a:fld>
            <a:endParaRPr dirty="0"/>
          </a:p>
        </p:txBody>
      </p:sp>
      <p:grpSp>
        <p:nvGrpSpPr>
          <p:cNvPr id="6" name="组合 5"/>
          <p:cNvGrpSpPr/>
          <p:nvPr/>
        </p:nvGrpSpPr>
        <p:grpSpPr>
          <a:xfrm>
            <a:off x="335360" y="1796378"/>
            <a:ext cx="6840760" cy="3864870"/>
            <a:chOff x="263352" y="1724370"/>
            <a:chExt cx="6840760" cy="3864870"/>
          </a:xfrm>
        </p:grpSpPr>
        <p:pic>
          <p:nvPicPr>
            <p:cNvPr id="9" name="图片 8"/>
            <p:cNvPicPr>
              <a:picLocks noChangeAspect="1"/>
            </p:cNvPicPr>
            <p:nvPr/>
          </p:nvPicPr>
          <p:blipFill>
            <a:blip r:embed="rId3"/>
            <a:stretch>
              <a:fillRect/>
            </a:stretch>
          </p:blipFill>
          <p:spPr>
            <a:xfrm>
              <a:off x="263352" y="1724370"/>
              <a:ext cx="6840760" cy="3187127"/>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4"/>
            <a:stretch>
              <a:fillRect/>
            </a:stretch>
          </p:blipFill>
          <p:spPr>
            <a:xfrm>
              <a:off x="263352" y="4190779"/>
              <a:ext cx="6840760" cy="1398461"/>
            </a:xfrm>
            <a:prstGeom prst="rect">
              <a:avLst/>
            </a:prstGeom>
            <a:ln w="9525">
              <a:solidFill>
                <a:schemeClr val="tx1"/>
              </a:solidFill>
              <a:prstDash val="dash"/>
            </a:ln>
            <a:effectLst>
              <a:outerShdw blurRad="292100" dist="139700" dir="2700000" algn="tl" rotWithShape="0">
                <a:srgbClr val="333333">
                  <a:alpha val="65000"/>
                </a:srgbClr>
              </a:outerShdw>
            </a:effectLst>
          </p:spPr>
        </p:pic>
      </p:grpSp>
      <p:sp>
        <p:nvSpPr>
          <p:cNvPr id="13" name="圆角矩形 12"/>
          <p:cNvSpPr/>
          <p:nvPr/>
        </p:nvSpPr>
        <p:spPr>
          <a:xfrm>
            <a:off x="4511824" y="4277650"/>
            <a:ext cx="2583944" cy="231469"/>
          </a:xfrm>
          <a:prstGeom prst="roundRect">
            <a:avLst>
              <a:gd name="adj" fmla="val 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rot="16200000">
            <a:off x="6429595" y="3527453"/>
            <a:ext cx="2765234" cy="840136"/>
          </a:xfrm>
          <a:prstGeom prst="downArrow">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文本框 11"/>
          <p:cNvSpPr txBox="1"/>
          <p:nvPr/>
        </p:nvSpPr>
        <p:spPr>
          <a:xfrm>
            <a:off x="8416616" y="3330831"/>
            <a:ext cx="3512032" cy="138499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150000"/>
              </a:lnSpc>
              <a:buFont typeface="Wingdings" panose="05000000000000000000" pitchFamily="2" charset="2"/>
              <a:buChar char="l"/>
            </a:pPr>
            <a:r>
              <a:rPr kumimoji="1" lang="en-US" altLang="zh-CN" sz="1400" dirty="0">
                <a:latin typeface="Arial" panose="020B0604020202020204" pitchFamily="34" charset="0"/>
                <a:ea typeface="微软雅黑" panose="020B0503020204020204" pitchFamily="34" charset="-122"/>
                <a:cs typeface="Arial" panose="020B0604020202020204" pitchFamily="34" charset="0"/>
              </a:rPr>
              <a:t>Aggregate a set of policies that with similar attributes or </a:t>
            </a:r>
            <a:r>
              <a:rPr kumimoji="1" lang="en-US" altLang="zh-CN" sz="1400" dirty="0" smtClean="0">
                <a:latin typeface="Arial" panose="020B0604020202020204" pitchFamily="34" charset="0"/>
                <a:ea typeface="微软雅黑" panose="020B0503020204020204" pitchFamily="34" charset="-122"/>
                <a:cs typeface="Arial" panose="020B0604020202020204" pitchFamily="34" charset="0"/>
              </a:rPr>
              <a:t>functions, to meet the specific needs</a:t>
            </a:r>
            <a:endParaRPr kumimoji="1" lang="en-US" altLang="zh-CN" sz="1400"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50000"/>
              </a:lnSpc>
              <a:buFont typeface="Wingdings" panose="05000000000000000000" pitchFamily="2" charset="2"/>
              <a:buChar char="l"/>
            </a:pPr>
            <a:r>
              <a:rPr kumimoji="1" lang="en-US" altLang="zh-CN" sz="1400" dirty="0" smtClean="0">
                <a:latin typeface="Arial" panose="020B0604020202020204" pitchFamily="34" charset="0"/>
                <a:ea typeface="微软雅黑" panose="020B0503020204020204" pitchFamily="34" charset="-122"/>
                <a:cs typeface="Arial" panose="020B0604020202020204" pitchFamily="34" charset="0"/>
              </a:rPr>
              <a:t>Improve O&amp;M efficiency of policies</a:t>
            </a:r>
            <a:endParaRPr kumimoji="1" lang="en-US" altLang="zh-CN" sz="14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4482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299487" y="1529603"/>
            <a:ext cx="3558448" cy="4347669"/>
            <a:chOff x="539399" y="1112642"/>
            <a:chExt cx="3558448" cy="4347669"/>
          </a:xfrm>
          <a:solidFill>
            <a:schemeClr val="accent1">
              <a:lumMod val="60000"/>
              <a:lumOff val="40000"/>
            </a:schemeClr>
          </a:solidFill>
        </p:grpSpPr>
        <p:sp>
          <p:nvSpPr>
            <p:cNvPr id="5" name="椭圆形标注 4"/>
            <p:cNvSpPr/>
            <p:nvPr/>
          </p:nvSpPr>
          <p:spPr>
            <a:xfrm>
              <a:off x="539399" y="1112642"/>
              <a:ext cx="3558448" cy="2016224"/>
            </a:xfrm>
            <a:prstGeom prst="wedgeEllipseCallou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6764" y="3333365"/>
              <a:ext cx="1729995" cy="2126946"/>
            </a:xfrm>
            <a:prstGeom prst="rect">
              <a:avLst/>
            </a:prstGeom>
            <a:grpFill/>
            <a:ln>
              <a:noFill/>
            </a:ln>
          </p:spPr>
        </p:pic>
        <p:sp>
          <p:nvSpPr>
            <p:cNvPr id="7" name="文本框 6"/>
            <p:cNvSpPr txBox="1"/>
            <p:nvPr/>
          </p:nvSpPr>
          <p:spPr>
            <a:xfrm>
              <a:off x="1245741" y="1411634"/>
              <a:ext cx="2213664" cy="954107"/>
            </a:xfrm>
            <a:prstGeom prst="rect">
              <a:avLst/>
            </a:prstGeom>
            <a:grpFill/>
            <a:ln>
              <a:noFill/>
            </a:ln>
          </p:spPr>
          <p:txBody>
            <a:bodyPr wrap="square" rtlCol="0">
              <a:spAutoFit/>
            </a:bodyPr>
            <a:lstStyle/>
            <a:p>
              <a:r>
                <a:rPr kumimoji="1" lang="en-US" altLang="zh-CN" sz="1400" dirty="0">
                  <a:solidFill>
                    <a:schemeClr val="bg1"/>
                  </a:solidFill>
                  <a:latin typeface="Arial" panose="020B0604020202020204" pitchFamily="34" charset="0"/>
                  <a:ea typeface="微软雅黑"/>
                  <a:cs typeface="Arial" panose="020B0604020202020204" pitchFamily="34" charset="0"/>
                </a:rPr>
                <a:t>Communication Traffic</a:t>
              </a:r>
              <a:r>
                <a:rPr kumimoji="1" lang="zh-CN" altLang="en-US" sz="1400" dirty="0">
                  <a:solidFill>
                    <a:schemeClr val="bg1"/>
                  </a:solidFill>
                  <a:latin typeface="Arial" panose="020B0604020202020204" pitchFamily="34" charset="0"/>
                  <a:ea typeface="微软雅黑"/>
                  <a:cs typeface="Arial" panose="020B0604020202020204" pitchFamily="34" charset="0"/>
                </a:rPr>
                <a:t>：</a:t>
              </a:r>
              <a:endParaRPr kumimoji="1" lang="en-US" altLang="zh-CN" sz="1400" dirty="0">
                <a:solidFill>
                  <a:schemeClr val="bg1"/>
                </a:solidFill>
                <a:latin typeface="Arial" panose="020B0604020202020204" pitchFamily="34" charset="0"/>
                <a:ea typeface="微软雅黑"/>
                <a:cs typeface="Arial" panose="020B0604020202020204" pitchFamily="34" charset="0"/>
              </a:endParaRPr>
            </a:p>
            <a:p>
              <a:r>
                <a:rPr kumimoji="1" lang="en-US" altLang="zh-CN" sz="1400" dirty="0">
                  <a:solidFill>
                    <a:schemeClr val="bg1"/>
                  </a:solidFill>
                  <a:latin typeface="Arial" panose="020B0604020202020204" pitchFamily="34" charset="0"/>
                  <a:ea typeface="微软雅黑"/>
                  <a:cs typeface="Arial" panose="020B0604020202020204" pitchFamily="34" charset="0"/>
                </a:rPr>
                <a:t>TCP</a:t>
              </a:r>
              <a:r>
                <a:rPr kumimoji="1" lang="zh-CN" altLang="en-US" sz="1400" dirty="0">
                  <a:solidFill>
                    <a:schemeClr val="bg1"/>
                  </a:solidFill>
                  <a:latin typeface="Arial" panose="020B0604020202020204" pitchFamily="34" charset="0"/>
                  <a:ea typeface="微软雅黑"/>
                  <a:cs typeface="Arial" panose="020B0604020202020204" pitchFamily="34" charset="0"/>
                </a:rPr>
                <a:t>:</a:t>
              </a:r>
              <a:r>
                <a:rPr kumimoji="1" lang="en-US" altLang="zh-CN" sz="1400" dirty="0">
                  <a:solidFill>
                    <a:schemeClr val="bg1"/>
                  </a:solidFill>
                  <a:latin typeface="Arial" panose="020B0604020202020204" pitchFamily="34" charset="0"/>
                  <a:ea typeface="微软雅黑"/>
                  <a:cs typeface="Arial" panose="020B0604020202020204" pitchFamily="34" charset="0"/>
                </a:rPr>
                <a:t> 8888</a:t>
              </a:r>
            </a:p>
            <a:p>
              <a:r>
                <a:rPr kumimoji="1" lang="zh-CN" altLang="zh-CN" sz="1400" dirty="0">
                  <a:solidFill>
                    <a:schemeClr val="bg1"/>
                  </a:solidFill>
                  <a:latin typeface="Arial" panose="020B0604020202020204" pitchFamily="34" charset="0"/>
                  <a:ea typeface="微软雅黑"/>
                  <a:cs typeface="Arial" panose="020B0604020202020204" pitchFamily="34" charset="0"/>
                </a:rPr>
                <a:t>T</a:t>
              </a:r>
              <a:r>
                <a:rPr kumimoji="1" lang="en-US" altLang="zh-CN" sz="1400" dirty="0">
                  <a:solidFill>
                    <a:schemeClr val="bg1"/>
                  </a:solidFill>
                  <a:latin typeface="Arial" panose="020B0604020202020204" pitchFamily="34" charset="0"/>
                  <a:ea typeface="微软雅黑"/>
                  <a:cs typeface="Arial" panose="020B0604020202020204" pitchFamily="34" charset="0"/>
                </a:rPr>
                <a:t>CP</a:t>
              </a:r>
              <a:r>
                <a:rPr kumimoji="1" lang="zh-CN" altLang="en-US" sz="1400" dirty="0">
                  <a:solidFill>
                    <a:schemeClr val="bg1"/>
                  </a:solidFill>
                  <a:latin typeface="Arial" panose="020B0604020202020204" pitchFamily="34" charset="0"/>
                  <a:ea typeface="微软雅黑"/>
                  <a:cs typeface="Arial" panose="020B0604020202020204" pitchFamily="34" charset="0"/>
                </a:rPr>
                <a:t>:</a:t>
              </a:r>
              <a:r>
                <a:rPr kumimoji="1" lang="en-US" altLang="zh-CN" sz="1400" dirty="0">
                  <a:solidFill>
                    <a:schemeClr val="bg1"/>
                  </a:solidFill>
                  <a:latin typeface="Arial" panose="020B0604020202020204" pitchFamily="34" charset="0"/>
                  <a:ea typeface="微软雅黑"/>
                  <a:cs typeface="Arial" panose="020B0604020202020204" pitchFamily="34" charset="0"/>
                </a:rPr>
                <a:t> 4321</a:t>
              </a:r>
            </a:p>
            <a:p>
              <a:r>
                <a:rPr kumimoji="1" lang="en-US" altLang="zh-CN" sz="1400" dirty="0">
                  <a:solidFill>
                    <a:schemeClr val="bg1"/>
                  </a:solidFill>
                  <a:latin typeface="Arial" panose="020B0604020202020204" pitchFamily="34" charset="0"/>
                  <a:ea typeface="微软雅黑"/>
                  <a:cs typeface="Arial" panose="020B0604020202020204" pitchFamily="34" charset="0"/>
                </a:rPr>
                <a:t>TCP: 33389</a:t>
              </a:r>
              <a:r>
                <a:rPr kumimoji="1" lang="zh-CN" altLang="en-US" sz="1400" dirty="0">
                  <a:solidFill>
                    <a:schemeClr val="bg1"/>
                  </a:solidFill>
                  <a:latin typeface="Arial" panose="020B0604020202020204" pitchFamily="34" charset="0"/>
                  <a:ea typeface="微软雅黑"/>
                  <a:cs typeface="Arial" panose="020B0604020202020204" pitchFamily="34" charset="0"/>
                </a:rPr>
                <a:t>，</a:t>
              </a:r>
              <a:r>
                <a:rPr kumimoji="1" lang="en-US" altLang="zh-CN" sz="1400" dirty="0">
                  <a:solidFill>
                    <a:schemeClr val="bg1"/>
                  </a:solidFill>
                  <a:latin typeface="Arial" panose="020B0604020202020204" pitchFamily="34" charset="0"/>
                  <a:ea typeface="微软雅黑"/>
                  <a:cs typeface="Arial" panose="020B0604020202020204" pitchFamily="34" charset="0"/>
                </a:rPr>
                <a:t>…..</a:t>
              </a:r>
            </a:p>
          </p:txBody>
        </p:sp>
        <p:sp>
          <p:nvSpPr>
            <p:cNvPr id="8" name="矩形 7"/>
            <p:cNvSpPr/>
            <p:nvPr/>
          </p:nvSpPr>
          <p:spPr>
            <a:xfrm>
              <a:off x="1245741" y="2331733"/>
              <a:ext cx="2507755" cy="523220"/>
            </a:xfrm>
            <a:prstGeom prst="rect">
              <a:avLst/>
            </a:prstGeom>
            <a:grpFill/>
            <a:ln>
              <a:noFill/>
            </a:ln>
          </p:spPr>
          <p:txBody>
            <a:bodyPr wrap="square">
              <a:spAutoFit/>
            </a:bodyPr>
            <a:lstStyle/>
            <a:p>
              <a:r>
                <a:rPr kumimoji="1" lang="en-US" altLang="zh-CN" sz="1400" dirty="0">
                  <a:solidFill>
                    <a:srgbClr val="FFFFFF"/>
                  </a:solidFill>
                  <a:latin typeface="Arial" panose="020B0604020202020204" pitchFamily="34" charset="0"/>
                  <a:ea typeface="微软雅黑"/>
                  <a:cs typeface="Arial" panose="020B0604020202020204" pitchFamily="34" charset="0"/>
                </a:rPr>
                <a:t>What is this application/service?</a:t>
              </a:r>
              <a:endParaRPr kumimoji="1" lang="zh-CN" altLang="en-US" sz="1400" dirty="0">
                <a:solidFill>
                  <a:srgbClr val="FFFFFF"/>
                </a:solidFill>
                <a:latin typeface="Arial" panose="020B0604020202020204" pitchFamily="34" charset="0"/>
                <a:ea typeface="微软雅黑"/>
                <a:cs typeface="Arial" panose="020B0604020202020204" pitchFamily="34" charset="0"/>
              </a:endParaRPr>
            </a:p>
          </p:txBody>
        </p:sp>
      </p:grpSp>
      <p:sp>
        <p:nvSpPr>
          <p:cNvPr id="16" name="矩形 15"/>
          <p:cNvSpPr/>
          <p:nvPr/>
        </p:nvSpPr>
        <p:spPr>
          <a:xfrm>
            <a:off x="4292439" y="3637135"/>
            <a:ext cx="3531753" cy="1303512"/>
          </a:xfrm>
          <a:prstGeom prst="rect">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TCP</a:t>
            </a:r>
            <a:r>
              <a:rPr lang="zh-CN" altLang="en-US"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8888  Front Web server</a:t>
            </a:r>
          </a:p>
          <a:p>
            <a:pPr marL="342900" indent="-342900">
              <a:lnSpc>
                <a:spcPct val="150000"/>
              </a:lnSpc>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TCP</a:t>
            </a:r>
            <a:r>
              <a:rPr lang="zh-CN" altLang="en-US"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4321  FTP serer</a:t>
            </a:r>
          </a:p>
          <a:p>
            <a:pPr marL="342900" indent="-342900">
              <a:lnSpc>
                <a:spcPct val="150000"/>
              </a:lnSpc>
              <a:buFont typeface="+mj-ea"/>
              <a:buAutoNum type="circleNumDbPlain"/>
            </a:pP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TCP</a:t>
            </a:r>
            <a:r>
              <a:rPr lang="zh-CN" altLang="en-US"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sz="1400" b="1"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33389  The fortress machine remote desktop</a:t>
            </a:r>
          </a:p>
        </p:txBody>
      </p:sp>
      <p:sp>
        <p:nvSpPr>
          <p:cNvPr id="17" name="矩形 16"/>
          <p:cNvSpPr/>
          <p:nvPr/>
        </p:nvSpPr>
        <p:spPr>
          <a:xfrm>
            <a:off x="4845263" y="2071216"/>
            <a:ext cx="2343660" cy="832335"/>
          </a:xfrm>
          <a:prstGeom prst="rect">
            <a:avLst/>
          </a:prstGeom>
          <a:solidFill>
            <a:srgbClr val="00307D"/>
          </a:solidFill>
          <a:ln>
            <a:solidFill>
              <a:srgbClr val="00307D"/>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b="1" dirty="0">
                <a:solidFill>
                  <a:srgbClr val="FFFF00"/>
                </a:solidFill>
                <a:latin typeface="Arial" panose="020B0604020202020204" pitchFamily="34" charset="0"/>
                <a:ea typeface="微软雅黑" panose="020B0503020204020204" pitchFamily="34" charset="-122"/>
                <a:cs typeface="Arial" panose="020B0604020202020204" pitchFamily="34" charset="0"/>
              </a:rPr>
              <a:t>Customized Server Name</a:t>
            </a:r>
            <a:endParaRPr lang="zh-CN" altLang="en-US" b="1" dirty="0">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p:cNvSpPr/>
          <p:nvPr/>
        </p:nvSpPr>
        <p:spPr>
          <a:xfrm>
            <a:off x="8939887" y="1998115"/>
            <a:ext cx="2343660" cy="539600"/>
          </a:xfrm>
          <a:prstGeom prst="rect">
            <a:avLst/>
          </a:prstGeom>
          <a:solidFill>
            <a:srgbClr val="00307D"/>
          </a:solidFill>
          <a:ln>
            <a:solidFill>
              <a:srgbClr val="00307D"/>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b="1" dirty="0">
                <a:solidFill>
                  <a:srgbClr val="FFFF00"/>
                </a:solidFill>
                <a:latin typeface="Arial" panose="020B0604020202020204" pitchFamily="34" charset="0"/>
                <a:ea typeface="微软雅黑" panose="020B0503020204020204" pitchFamily="34" charset="-122"/>
                <a:cs typeface="Arial" panose="020B0604020202020204" pitchFamily="34" charset="0"/>
              </a:rPr>
              <a:t>Dashboard</a:t>
            </a:r>
            <a:endParaRPr lang="zh-CN" altLang="en-US" b="1" dirty="0">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燕尾形箭头 18"/>
          <p:cNvSpPr/>
          <p:nvPr/>
        </p:nvSpPr>
        <p:spPr>
          <a:xfrm>
            <a:off x="3433900" y="3317418"/>
            <a:ext cx="719727" cy="1867089"/>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燕尾形箭头 20"/>
          <p:cNvSpPr/>
          <p:nvPr/>
        </p:nvSpPr>
        <p:spPr>
          <a:xfrm>
            <a:off x="8038376" y="3365323"/>
            <a:ext cx="719728" cy="1867089"/>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 name="Title 3">
            <a:extLst>
              <a:ext uri="{FF2B5EF4-FFF2-40B4-BE49-F238E27FC236}">
                <a16:creationId xmlns="" xmlns:a16="http://schemas.microsoft.com/office/drawing/2014/main" id="{1FCE5078-E219-E640-9473-428443EB418A}"/>
              </a:ext>
            </a:extLst>
          </p:cNvPr>
          <p:cNvSpPr>
            <a:spLocks noGrp="1"/>
          </p:cNvSpPr>
          <p:nvPr>
            <p:ph type="title"/>
          </p:nvPr>
        </p:nvSpPr>
        <p:spPr/>
        <p:txBody>
          <a:bodyPr>
            <a:normAutofit/>
          </a:bodyPr>
          <a:lstStyle/>
          <a:p>
            <a:r>
              <a:rPr lang="en-US" altLang="zh-CN" dirty="0"/>
              <a:t>Customized Services</a:t>
            </a:r>
            <a:endParaRPr lang="en-US" dirty="0"/>
          </a:p>
        </p:txBody>
      </p:sp>
      <p:pic>
        <p:nvPicPr>
          <p:cNvPr id="15" name="图片 14"/>
          <p:cNvPicPr>
            <a:picLocks noChangeAspect="1"/>
          </p:cNvPicPr>
          <p:nvPr/>
        </p:nvPicPr>
        <p:blipFill>
          <a:blip r:embed="rId4"/>
          <a:stretch>
            <a:fillRect/>
          </a:stretch>
        </p:blipFill>
        <p:spPr>
          <a:xfrm>
            <a:off x="8870851" y="4365104"/>
            <a:ext cx="2481734" cy="1362381"/>
          </a:xfrm>
          <a:prstGeom prst="rect">
            <a:avLst/>
          </a:prstGeom>
          <a:ln>
            <a:solidFill>
              <a:schemeClr val="bg1">
                <a:lumMod val="75000"/>
              </a:schemeClr>
            </a:solidFill>
          </a:ln>
        </p:spPr>
      </p:pic>
      <p:pic>
        <p:nvPicPr>
          <p:cNvPr id="3" name="图片 2"/>
          <p:cNvPicPr>
            <a:picLocks noChangeAspect="1"/>
          </p:cNvPicPr>
          <p:nvPr/>
        </p:nvPicPr>
        <p:blipFill>
          <a:blip r:embed="rId5"/>
          <a:stretch>
            <a:fillRect/>
          </a:stretch>
        </p:blipFill>
        <p:spPr>
          <a:xfrm>
            <a:off x="8870850" y="2821874"/>
            <a:ext cx="2481734" cy="1413649"/>
          </a:xfrm>
          <a:prstGeom prst="rect">
            <a:avLst/>
          </a:prstGeom>
          <a:ln>
            <a:solidFill>
              <a:schemeClr val="bg1">
                <a:lumMod val="75000"/>
              </a:schemeClr>
            </a:solidFill>
          </a:ln>
        </p:spPr>
      </p:pic>
      <p:sp>
        <p:nvSpPr>
          <p:cNvPr id="2" name="灯片编号占位符 1"/>
          <p:cNvSpPr>
            <a:spLocks noGrp="1"/>
          </p:cNvSpPr>
          <p:nvPr>
            <p:ph type="sldNum" sz="quarter" idx="4"/>
          </p:nvPr>
        </p:nvSpPr>
        <p:spPr/>
        <p:txBody>
          <a:bodyPr/>
          <a:lstStyle/>
          <a:p>
            <a:fld id="{E98FCA07-3125-49EB-99F1-64DCEC752C04}" type="slidenum">
              <a:rPr lang="en-US" smtClean="0"/>
              <a:pPr/>
              <a:t>48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950492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DGRM_Server_VMs_detail_6_ESX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2814" y="3706082"/>
            <a:ext cx="2149840" cy="23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组 14"/>
          <p:cNvGrpSpPr/>
          <p:nvPr/>
        </p:nvGrpSpPr>
        <p:grpSpPr>
          <a:xfrm>
            <a:off x="715930" y="1505421"/>
            <a:ext cx="3145690" cy="1532729"/>
            <a:chOff x="665131" y="702821"/>
            <a:chExt cx="3145690" cy="1532729"/>
          </a:xfrm>
        </p:grpSpPr>
        <p:sp>
          <p:nvSpPr>
            <p:cNvPr id="11" name="圆角矩形标注 10"/>
            <p:cNvSpPr/>
            <p:nvPr/>
          </p:nvSpPr>
          <p:spPr>
            <a:xfrm>
              <a:off x="665131" y="702821"/>
              <a:ext cx="3145690" cy="686008"/>
            </a:xfrm>
            <a:prstGeom prst="wedgeRoundRectCallout">
              <a:avLst>
                <a:gd name="adj1" fmla="val -22457"/>
                <a:gd name="adj2" fmla="val 6500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dirty="0">
                  <a:solidFill>
                    <a:schemeClr val="tx1"/>
                  </a:solidFill>
                  <a:latin typeface="Arial" panose="020B0604020202020204" pitchFamily="34" charset="0"/>
                  <a:ea typeface="Microsoft YaHei" charset="-122"/>
                  <a:cs typeface="Arial" panose="020B0604020202020204" pitchFamily="34" charset="0"/>
                </a:rPr>
                <a:t>Network is slow! What is wrong?</a:t>
              </a:r>
              <a:endParaRPr kumimoji="1" lang="zh-CN" altLang="en-US" dirty="0">
                <a:solidFill>
                  <a:schemeClr val="tx1"/>
                </a:solidFill>
                <a:latin typeface="Arial" panose="020B0604020202020204" pitchFamily="34" charset="0"/>
                <a:ea typeface="Microsoft YaHei" charset="-122"/>
                <a:cs typeface="Arial" panose="020B0604020202020204" pitchFamily="34" charset="0"/>
              </a:endParaRPr>
            </a:p>
          </p:txBody>
        </p:sp>
        <p:pic>
          <p:nvPicPr>
            <p:cNvPr id="13" name="Picture 6" descr="F:\山石网科\内部文件\icon\SG产品\未标题-40.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845" y="1423978"/>
              <a:ext cx="1171856" cy="811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 name="三角形 15"/>
          <p:cNvSpPr/>
          <p:nvPr/>
        </p:nvSpPr>
        <p:spPr>
          <a:xfrm rot="16200000">
            <a:off x="976872" y="3741565"/>
            <a:ext cx="4446241" cy="915215"/>
          </a:xfrm>
          <a:prstGeom prst="triangle">
            <a:avLst/>
          </a:prstGeom>
          <a:gradFill>
            <a:gsLst>
              <a:gs pos="0">
                <a:schemeClr val="bg1"/>
              </a:gs>
              <a:gs pos="10000">
                <a:schemeClr val="bg1">
                  <a:alpha val="37000"/>
                </a:schemeClr>
              </a:gs>
              <a:gs pos="71000">
                <a:srgbClr val="00B0F0">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nvGrpSpPr>
          <p:cNvPr id="14" name="组合 13"/>
          <p:cNvGrpSpPr/>
          <p:nvPr/>
        </p:nvGrpSpPr>
        <p:grpSpPr>
          <a:xfrm>
            <a:off x="4367944" y="1268760"/>
            <a:ext cx="4904032" cy="4988434"/>
            <a:chOff x="839090" y="908720"/>
            <a:chExt cx="4885038" cy="5328592"/>
          </a:xfrm>
        </p:grpSpPr>
        <p:sp>
          <p:nvSpPr>
            <p:cNvPr id="17" name="矩形 16"/>
            <p:cNvSpPr/>
            <p:nvPr/>
          </p:nvSpPr>
          <p:spPr>
            <a:xfrm>
              <a:off x="4211960" y="2996952"/>
              <a:ext cx="1512168" cy="32403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8" name="矩形 17"/>
            <p:cNvSpPr/>
            <p:nvPr/>
          </p:nvSpPr>
          <p:spPr>
            <a:xfrm>
              <a:off x="2555776" y="2996952"/>
              <a:ext cx="1512168" cy="32403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9" name="矩形 18"/>
            <p:cNvSpPr/>
            <p:nvPr/>
          </p:nvSpPr>
          <p:spPr>
            <a:xfrm>
              <a:off x="899592" y="2996952"/>
              <a:ext cx="1512168" cy="32403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cxnSp>
          <p:nvCxnSpPr>
            <p:cNvPr id="20" name="直接箭头连接符 63"/>
            <p:cNvCxnSpPr/>
            <p:nvPr/>
          </p:nvCxnSpPr>
          <p:spPr>
            <a:xfrm flipH="1">
              <a:off x="1907704" y="1484784"/>
              <a:ext cx="2016224" cy="0"/>
            </a:xfrm>
            <a:prstGeom prst="straightConnector1">
              <a:avLst/>
            </a:prstGeom>
            <a:noFill/>
            <a:ln w="38100" cap="flat" cmpd="sng">
              <a:solidFill>
                <a:schemeClr val="tx1"/>
              </a:solidFill>
              <a:prstDash val="solid"/>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21" name="组 58"/>
            <p:cNvGrpSpPr/>
            <p:nvPr/>
          </p:nvGrpSpPr>
          <p:grpSpPr>
            <a:xfrm>
              <a:off x="1115616" y="2996952"/>
              <a:ext cx="1092305" cy="3009245"/>
              <a:chOff x="1115616" y="2492896"/>
              <a:chExt cx="1092305" cy="3009245"/>
            </a:xfrm>
          </p:grpSpPr>
          <p:cxnSp>
            <p:nvCxnSpPr>
              <p:cNvPr id="59" name="直接箭头连接符 63"/>
              <p:cNvCxnSpPr/>
              <p:nvPr/>
            </p:nvCxnSpPr>
            <p:spPr>
              <a:xfrm>
                <a:off x="1691680" y="3372365"/>
                <a:ext cx="1" cy="1245954"/>
              </a:xfrm>
              <a:prstGeom prst="straightConnector1">
                <a:avLst/>
              </a:prstGeom>
              <a:noFill/>
              <a:ln w="38100" cap="flat" cmpd="sng">
                <a:solidFill>
                  <a:schemeClr val="tx1"/>
                </a:solidFill>
                <a:prstDash val="solid"/>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60" name="Picture 16" descr="ICON_VM_basic_Q408_Com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4581128"/>
                <a:ext cx="783101" cy="921013"/>
              </a:xfrm>
              <a:prstGeom prst="rect">
                <a:avLst/>
              </a:prstGeom>
              <a:noFill/>
              <a:ln w="9525">
                <a:noFill/>
                <a:miter lim="800000"/>
                <a:headEnd/>
                <a:tailEnd/>
              </a:ln>
            </p:spPr>
          </p:pic>
          <p:sp>
            <p:nvSpPr>
              <p:cNvPr id="61" name="圆柱形 57"/>
              <p:cNvSpPr/>
              <p:nvPr/>
            </p:nvSpPr>
            <p:spPr>
              <a:xfrm rot="5400000">
                <a:off x="1445735" y="3605048"/>
                <a:ext cx="471269" cy="695238"/>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grpSp>
            <p:nvGrpSpPr>
              <p:cNvPr id="62" name="组合 1"/>
              <p:cNvGrpSpPr/>
              <p:nvPr/>
            </p:nvGrpSpPr>
            <p:grpSpPr>
              <a:xfrm>
                <a:off x="1115616" y="2492896"/>
                <a:ext cx="1092305" cy="900752"/>
                <a:chOff x="7161294" y="4263236"/>
                <a:chExt cx="709464" cy="591000"/>
              </a:xfrm>
            </p:grpSpPr>
            <p:sp>
              <p:nvSpPr>
                <p:cNvPr id="63" name="矩形 62"/>
                <p:cNvSpPr/>
                <p:nvPr/>
              </p:nvSpPr>
              <p:spPr>
                <a:xfrm>
                  <a:off x="7366032" y="4263236"/>
                  <a:ext cx="367499" cy="366499"/>
                </a:xfrm>
                <a:prstGeom prst="rect">
                  <a:avLst/>
                </a:prstGeom>
                <a:solidFill>
                  <a:srgbClr val="A8E863"/>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4" name="矩形 63"/>
                <p:cNvSpPr/>
                <p:nvPr/>
              </p:nvSpPr>
              <p:spPr>
                <a:xfrm>
                  <a:off x="7241572" y="4487737"/>
                  <a:ext cx="367499" cy="366499"/>
                </a:xfrm>
                <a:prstGeom prst="rect">
                  <a:avLst/>
                </a:prstGeom>
                <a:solidFill>
                  <a:srgbClr val="A8E863"/>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65" name="矩形 64"/>
                <p:cNvSpPr/>
                <p:nvPr/>
              </p:nvSpPr>
              <p:spPr>
                <a:xfrm>
                  <a:off x="7503259" y="4484034"/>
                  <a:ext cx="367499" cy="366499"/>
                </a:xfrm>
                <a:prstGeom prst="rect">
                  <a:avLst/>
                </a:prstGeom>
                <a:solidFill>
                  <a:srgbClr val="A8E863"/>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6" name="文本框 65"/>
                <p:cNvSpPr txBox="1"/>
                <p:nvPr/>
              </p:nvSpPr>
              <p:spPr>
                <a:xfrm>
                  <a:off x="7161294" y="4540322"/>
                  <a:ext cx="516834" cy="237279"/>
                </a:xfrm>
                <a:prstGeom prst="rect">
                  <a:avLst/>
                </a:prstGeom>
                <a:noFill/>
                <a:scene3d>
                  <a:camera prst="isometricLeftDown"/>
                  <a:lightRig rig="threePt" dir="t"/>
                </a:scene3d>
              </p:spPr>
              <p:txBody>
                <a:bodyPr wrap="square" rtlCol="0">
                  <a:spAutoFit/>
                </a:bodyPr>
                <a:lstStyle/>
                <a:p>
                  <a:pPr algn="ctr"/>
                  <a:r>
                    <a:rPr lang="en-US" altLang="zh-CN"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vSSM</a:t>
                  </a:r>
                  <a:endParaRPr lang="zh-CN" alt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grpSp>
          <p:nvGrpSpPr>
            <p:cNvPr id="22" name="组合 2"/>
            <p:cNvGrpSpPr/>
            <p:nvPr/>
          </p:nvGrpSpPr>
          <p:grpSpPr>
            <a:xfrm>
              <a:off x="3563888" y="980728"/>
              <a:ext cx="1090800" cy="1112362"/>
              <a:chOff x="8805905" y="4484034"/>
              <a:chExt cx="709464" cy="730451"/>
            </a:xfrm>
          </p:grpSpPr>
          <p:sp>
            <p:nvSpPr>
              <p:cNvPr id="55" name="矩形 54"/>
              <p:cNvSpPr/>
              <p:nvPr/>
            </p:nvSpPr>
            <p:spPr>
              <a:xfrm>
                <a:off x="9010643" y="4484034"/>
                <a:ext cx="367499" cy="366499"/>
              </a:xfrm>
              <a:prstGeom prst="rect">
                <a:avLst/>
              </a:prstGeom>
              <a:solidFill>
                <a:srgbClr val="8643B5"/>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6" name="矩形 55"/>
              <p:cNvSpPr/>
              <p:nvPr/>
            </p:nvSpPr>
            <p:spPr>
              <a:xfrm>
                <a:off x="8886183" y="4708535"/>
                <a:ext cx="367499" cy="366499"/>
              </a:xfrm>
              <a:prstGeom prst="rect">
                <a:avLst/>
              </a:prstGeom>
              <a:solidFill>
                <a:srgbClr val="8643B5"/>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57" name="矩形 56"/>
              <p:cNvSpPr/>
              <p:nvPr/>
            </p:nvSpPr>
            <p:spPr>
              <a:xfrm>
                <a:off x="9147870" y="4704832"/>
                <a:ext cx="367499" cy="366499"/>
              </a:xfrm>
              <a:prstGeom prst="rect">
                <a:avLst/>
              </a:prstGeom>
              <a:solidFill>
                <a:srgbClr val="8643B5"/>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 name="文本框 57"/>
              <p:cNvSpPr txBox="1"/>
              <p:nvPr/>
            </p:nvSpPr>
            <p:spPr>
              <a:xfrm>
                <a:off x="8805905" y="4761120"/>
                <a:ext cx="516834" cy="453365"/>
              </a:xfrm>
              <a:prstGeom prst="rect">
                <a:avLst/>
              </a:prstGeom>
              <a:noFill/>
              <a:scene3d>
                <a:camera prst="isometricLeftDown"/>
                <a:lightRig rig="threePt" dir="t"/>
              </a:scene3d>
            </p:spPr>
            <p:txBody>
              <a:bodyPr wrap="square" rtlCol="0">
                <a:spAutoFit/>
              </a:bodyPr>
              <a:lstStyle/>
              <a:p>
                <a:pPr algn="ctr"/>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vSCM</a:t>
                </a:r>
                <a:endParaRPr lang="zh-CN"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3" name="组合 3"/>
            <p:cNvGrpSpPr/>
            <p:nvPr/>
          </p:nvGrpSpPr>
          <p:grpSpPr>
            <a:xfrm>
              <a:off x="2339752" y="908720"/>
              <a:ext cx="1090800" cy="900000"/>
              <a:chOff x="10851273" y="3117259"/>
              <a:chExt cx="709465" cy="591000"/>
            </a:xfrm>
          </p:grpSpPr>
          <p:sp>
            <p:nvSpPr>
              <p:cNvPr id="51" name="矩形 50"/>
              <p:cNvSpPr/>
              <p:nvPr/>
            </p:nvSpPr>
            <p:spPr>
              <a:xfrm>
                <a:off x="11056012" y="3117259"/>
                <a:ext cx="367499" cy="366499"/>
              </a:xfrm>
              <a:prstGeom prst="rect">
                <a:avLst/>
              </a:prstGeom>
              <a:solidFill>
                <a:srgbClr val="327CBF"/>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2" name="矩形 51"/>
              <p:cNvSpPr/>
              <p:nvPr/>
            </p:nvSpPr>
            <p:spPr>
              <a:xfrm>
                <a:off x="10931552" y="3341760"/>
                <a:ext cx="367499" cy="366499"/>
              </a:xfrm>
              <a:prstGeom prst="rect">
                <a:avLst/>
              </a:prstGeom>
              <a:solidFill>
                <a:srgbClr val="327CBF"/>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53" name="矩形 52"/>
              <p:cNvSpPr/>
              <p:nvPr/>
            </p:nvSpPr>
            <p:spPr>
              <a:xfrm>
                <a:off x="11193239" y="3338057"/>
                <a:ext cx="367499" cy="366499"/>
              </a:xfrm>
              <a:prstGeom prst="rect">
                <a:avLst/>
              </a:prstGeom>
              <a:solidFill>
                <a:srgbClr val="327CBF"/>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 name="文本框 53"/>
              <p:cNvSpPr txBox="1"/>
              <p:nvPr/>
            </p:nvSpPr>
            <p:spPr>
              <a:xfrm>
                <a:off x="10851273" y="3394345"/>
                <a:ext cx="572237" cy="260530"/>
              </a:xfrm>
              <a:prstGeom prst="rect">
                <a:avLst/>
              </a:prstGeom>
              <a:noFill/>
              <a:scene3d>
                <a:camera prst="isometricLeftDown"/>
                <a:lightRig rig="threePt" dir="t"/>
              </a:scene3d>
            </p:spPr>
            <p:txBody>
              <a:bodyPr wrap="square" rtlCol="0">
                <a:spAutoFit/>
              </a:bodyPr>
              <a:lstStyle/>
              <a:p>
                <a:pPr algn="ctr"/>
                <a:r>
                  <a:rPr lang="en-US" altLang="zh-CN"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vSOM</a:t>
                </a:r>
                <a:endParaRPr lang="zh-CN"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4" name="组 59"/>
            <p:cNvGrpSpPr/>
            <p:nvPr/>
          </p:nvGrpSpPr>
          <p:grpSpPr>
            <a:xfrm>
              <a:off x="2699792" y="2996952"/>
              <a:ext cx="1092305" cy="3009245"/>
              <a:chOff x="1115616" y="2492896"/>
              <a:chExt cx="1092305" cy="3009245"/>
            </a:xfrm>
          </p:grpSpPr>
          <p:cxnSp>
            <p:nvCxnSpPr>
              <p:cNvPr id="43" name="直接箭头连接符 63"/>
              <p:cNvCxnSpPr/>
              <p:nvPr/>
            </p:nvCxnSpPr>
            <p:spPr>
              <a:xfrm>
                <a:off x="1691680" y="3372365"/>
                <a:ext cx="1" cy="1245954"/>
              </a:xfrm>
              <a:prstGeom prst="straightConnector1">
                <a:avLst/>
              </a:prstGeom>
              <a:noFill/>
              <a:ln w="38100" cap="flat" cmpd="sng">
                <a:solidFill>
                  <a:schemeClr val="tx1"/>
                </a:solidFill>
                <a:prstDash val="solid"/>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44" name="Picture 16" descr="ICON_VM_basic_Q408_Com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4581128"/>
                <a:ext cx="783101" cy="921013"/>
              </a:xfrm>
              <a:prstGeom prst="rect">
                <a:avLst/>
              </a:prstGeom>
              <a:noFill/>
              <a:ln w="9525">
                <a:noFill/>
                <a:miter lim="800000"/>
                <a:headEnd/>
                <a:tailEnd/>
              </a:ln>
            </p:spPr>
          </p:pic>
          <p:sp>
            <p:nvSpPr>
              <p:cNvPr id="45" name="圆柱形 57"/>
              <p:cNvSpPr/>
              <p:nvPr/>
            </p:nvSpPr>
            <p:spPr>
              <a:xfrm rot="5400000">
                <a:off x="1445735" y="3605048"/>
                <a:ext cx="471269" cy="695238"/>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grpSp>
            <p:nvGrpSpPr>
              <p:cNvPr id="46" name="组合 1"/>
              <p:cNvGrpSpPr/>
              <p:nvPr/>
            </p:nvGrpSpPr>
            <p:grpSpPr>
              <a:xfrm>
                <a:off x="1115616" y="2492896"/>
                <a:ext cx="1092305" cy="900752"/>
                <a:chOff x="7161294" y="4263236"/>
                <a:chExt cx="709464" cy="591000"/>
              </a:xfrm>
            </p:grpSpPr>
            <p:sp>
              <p:nvSpPr>
                <p:cNvPr id="47" name="矩形 46"/>
                <p:cNvSpPr/>
                <p:nvPr/>
              </p:nvSpPr>
              <p:spPr>
                <a:xfrm>
                  <a:off x="7366032" y="4263236"/>
                  <a:ext cx="367499" cy="366499"/>
                </a:xfrm>
                <a:prstGeom prst="rect">
                  <a:avLst/>
                </a:prstGeom>
                <a:solidFill>
                  <a:srgbClr val="A8E863"/>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8" name="矩形 47"/>
                <p:cNvSpPr/>
                <p:nvPr/>
              </p:nvSpPr>
              <p:spPr>
                <a:xfrm>
                  <a:off x="7241572" y="4487737"/>
                  <a:ext cx="367499" cy="366499"/>
                </a:xfrm>
                <a:prstGeom prst="rect">
                  <a:avLst/>
                </a:prstGeom>
                <a:solidFill>
                  <a:srgbClr val="A8E863"/>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49" name="矩形 48"/>
                <p:cNvSpPr/>
                <p:nvPr/>
              </p:nvSpPr>
              <p:spPr>
                <a:xfrm>
                  <a:off x="7503259" y="4484034"/>
                  <a:ext cx="367499" cy="366499"/>
                </a:xfrm>
                <a:prstGeom prst="rect">
                  <a:avLst/>
                </a:prstGeom>
                <a:solidFill>
                  <a:srgbClr val="A8E863"/>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文本框 49"/>
                <p:cNvSpPr txBox="1"/>
                <p:nvPr/>
              </p:nvSpPr>
              <p:spPr>
                <a:xfrm>
                  <a:off x="7161294" y="4540322"/>
                  <a:ext cx="516834" cy="237279"/>
                </a:xfrm>
                <a:prstGeom prst="rect">
                  <a:avLst/>
                </a:prstGeom>
                <a:noFill/>
                <a:scene3d>
                  <a:camera prst="isometricLeftDown"/>
                  <a:lightRig rig="threePt" dir="t"/>
                </a:scene3d>
              </p:spPr>
              <p:txBody>
                <a:bodyPr wrap="square" rtlCol="0">
                  <a:spAutoFit/>
                </a:bodyPr>
                <a:lstStyle/>
                <a:p>
                  <a:pPr algn="ctr"/>
                  <a:r>
                    <a:rPr lang="en-US" altLang="zh-CN"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vSSM</a:t>
                  </a:r>
                  <a:endParaRPr lang="zh-CN" alt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grpSp>
          <p:nvGrpSpPr>
            <p:cNvPr id="25" name="组 68"/>
            <p:cNvGrpSpPr/>
            <p:nvPr/>
          </p:nvGrpSpPr>
          <p:grpSpPr>
            <a:xfrm>
              <a:off x="4355976" y="3012043"/>
              <a:ext cx="1092305" cy="3009245"/>
              <a:chOff x="1115616" y="2492896"/>
              <a:chExt cx="1092305" cy="3009245"/>
            </a:xfrm>
          </p:grpSpPr>
          <p:cxnSp>
            <p:nvCxnSpPr>
              <p:cNvPr id="35" name="直接箭头连接符 63"/>
              <p:cNvCxnSpPr/>
              <p:nvPr/>
            </p:nvCxnSpPr>
            <p:spPr>
              <a:xfrm>
                <a:off x="1691680" y="3372365"/>
                <a:ext cx="1" cy="1245954"/>
              </a:xfrm>
              <a:prstGeom prst="straightConnector1">
                <a:avLst/>
              </a:prstGeom>
              <a:noFill/>
              <a:ln w="38100" cap="flat" cmpd="sng">
                <a:solidFill>
                  <a:schemeClr val="tx1"/>
                </a:solidFill>
                <a:prstDash val="solid"/>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6" name="Picture 16" descr="ICON_VM_basic_Q408_Com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4581128"/>
                <a:ext cx="783101" cy="921013"/>
              </a:xfrm>
              <a:prstGeom prst="rect">
                <a:avLst/>
              </a:prstGeom>
              <a:noFill/>
              <a:ln w="9525">
                <a:noFill/>
                <a:miter lim="800000"/>
                <a:headEnd/>
                <a:tailEnd/>
              </a:ln>
            </p:spPr>
          </p:pic>
          <p:sp>
            <p:nvSpPr>
              <p:cNvPr id="37" name="圆柱形 57"/>
              <p:cNvSpPr/>
              <p:nvPr/>
            </p:nvSpPr>
            <p:spPr>
              <a:xfrm rot="5400000">
                <a:off x="1445735" y="3605048"/>
                <a:ext cx="471269" cy="695238"/>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grpSp>
            <p:nvGrpSpPr>
              <p:cNvPr id="38" name="组合 1"/>
              <p:cNvGrpSpPr/>
              <p:nvPr/>
            </p:nvGrpSpPr>
            <p:grpSpPr>
              <a:xfrm>
                <a:off x="1115616" y="2492896"/>
                <a:ext cx="1092305" cy="900752"/>
                <a:chOff x="7161294" y="4263236"/>
                <a:chExt cx="709464" cy="591000"/>
              </a:xfrm>
            </p:grpSpPr>
            <p:sp>
              <p:nvSpPr>
                <p:cNvPr id="39" name="矩形 38"/>
                <p:cNvSpPr/>
                <p:nvPr/>
              </p:nvSpPr>
              <p:spPr>
                <a:xfrm>
                  <a:off x="7366032" y="4263236"/>
                  <a:ext cx="367499" cy="366499"/>
                </a:xfrm>
                <a:prstGeom prst="rect">
                  <a:avLst/>
                </a:prstGeom>
                <a:solidFill>
                  <a:srgbClr val="A8E863"/>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0" name="矩形 39"/>
                <p:cNvSpPr/>
                <p:nvPr/>
              </p:nvSpPr>
              <p:spPr>
                <a:xfrm>
                  <a:off x="7241572" y="4487737"/>
                  <a:ext cx="367499" cy="366499"/>
                </a:xfrm>
                <a:prstGeom prst="rect">
                  <a:avLst/>
                </a:prstGeom>
                <a:solidFill>
                  <a:srgbClr val="A8E863"/>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41" name="矩形 40"/>
                <p:cNvSpPr/>
                <p:nvPr/>
              </p:nvSpPr>
              <p:spPr>
                <a:xfrm>
                  <a:off x="7503259" y="4484034"/>
                  <a:ext cx="367499" cy="366499"/>
                </a:xfrm>
                <a:prstGeom prst="rect">
                  <a:avLst/>
                </a:prstGeom>
                <a:solidFill>
                  <a:srgbClr val="A8E863"/>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 name="文本框 41"/>
                <p:cNvSpPr txBox="1"/>
                <p:nvPr/>
              </p:nvSpPr>
              <p:spPr>
                <a:xfrm>
                  <a:off x="7161294" y="4540322"/>
                  <a:ext cx="516834" cy="237279"/>
                </a:xfrm>
                <a:prstGeom prst="rect">
                  <a:avLst/>
                </a:prstGeom>
                <a:noFill/>
                <a:scene3d>
                  <a:camera prst="isometricLeftDown"/>
                  <a:lightRig rig="threePt" dir="t"/>
                </a:scene3d>
              </p:spPr>
              <p:txBody>
                <a:bodyPr wrap="square" rtlCol="0">
                  <a:spAutoFit/>
                </a:bodyPr>
                <a:lstStyle/>
                <a:p>
                  <a:pPr algn="ctr"/>
                  <a:r>
                    <a:rPr lang="en-US" altLang="zh-CN"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vSSM</a:t>
                  </a:r>
                  <a:endParaRPr lang="zh-CN" alt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pic>
          <p:nvPicPr>
            <p:cNvPr id="26" name="图片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090" y="1036930"/>
              <a:ext cx="1139525" cy="1139525"/>
            </a:xfrm>
            <a:prstGeom prst="rect">
              <a:avLst/>
            </a:prstGeom>
          </p:spPr>
        </p:pic>
        <p:sp>
          <p:nvSpPr>
            <p:cNvPr id="27" name="文本框 26"/>
            <p:cNvSpPr txBox="1"/>
            <p:nvPr/>
          </p:nvSpPr>
          <p:spPr>
            <a:xfrm>
              <a:off x="953503" y="1990367"/>
              <a:ext cx="1008111" cy="394517"/>
            </a:xfrm>
            <a:prstGeom prst="rect">
              <a:avLst/>
            </a:prstGeom>
            <a:noFill/>
          </p:spPr>
          <p:txBody>
            <a:bodyPr wrap="square" rtlCol="0">
              <a:spAutoFit/>
            </a:bodyPr>
            <a:lstStyle/>
            <a:p>
              <a:r>
                <a:rPr kumimoji="1" lang="en-US" altLang="zh-CN" dirty="0">
                  <a:latin typeface="Arial" panose="020B0604020202020204" pitchFamily="34" charset="0"/>
                  <a:ea typeface="微软雅黑"/>
                  <a:cs typeface="Arial" panose="020B0604020202020204" pitchFamily="34" charset="0"/>
                </a:rPr>
                <a:t>Admin</a:t>
              </a:r>
              <a:endParaRPr kumimoji="1" lang="zh-CN" altLang="en-US" dirty="0">
                <a:latin typeface="Arial" panose="020B0604020202020204" pitchFamily="34" charset="0"/>
                <a:ea typeface="微软雅黑"/>
                <a:cs typeface="Arial" panose="020B0604020202020204" pitchFamily="34" charset="0"/>
              </a:endParaRPr>
            </a:p>
          </p:txBody>
        </p:sp>
        <p:cxnSp>
          <p:nvCxnSpPr>
            <p:cNvPr id="28" name="直接箭头连接符 63"/>
            <p:cNvCxnSpPr>
              <a:endCxn id="63" idx="3"/>
            </p:cNvCxnSpPr>
            <p:nvPr/>
          </p:nvCxnSpPr>
          <p:spPr>
            <a:xfrm flipH="1">
              <a:off x="1996644" y="1772816"/>
              <a:ext cx="1855276" cy="1503430"/>
            </a:xfrm>
            <a:prstGeom prst="straightConnector1">
              <a:avLst/>
            </a:prstGeom>
            <a:noFill/>
            <a:ln w="38100" cap="flat" cmpd="sng">
              <a:solidFill>
                <a:srgbClr val="FF0000"/>
              </a:solidFill>
              <a:prstDash val="sysDash"/>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9" name="直接箭头连接符 63"/>
            <p:cNvCxnSpPr/>
            <p:nvPr/>
          </p:nvCxnSpPr>
          <p:spPr>
            <a:xfrm flipH="1">
              <a:off x="3347864" y="1844824"/>
              <a:ext cx="648072" cy="1368152"/>
            </a:xfrm>
            <a:prstGeom prst="straightConnector1">
              <a:avLst/>
            </a:prstGeom>
            <a:noFill/>
            <a:ln w="38100" cap="flat" cmpd="sng">
              <a:solidFill>
                <a:srgbClr val="FF0000"/>
              </a:solidFill>
              <a:prstDash val="sysDash"/>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0" name="直接箭头连接符 63"/>
            <p:cNvCxnSpPr/>
            <p:nvPr/>
          </p:nvCxnSpPr>
          <p:spPr>
            <a:xfrm>
              <a:off x="4139952" y="1916832"/>
              <a:ext cx="720080" cy="1296144"/>
            </a:xfrm>
            <a:prstGeom prst="straightConnector1">
              <a:avLst/>
            </a:prstGeom>
            <a:noFill/>
            <a:ln w="38100" cap="flat" cmpd="sng">
              <a:solidFill>
                <a:srgbClr val="FF0000"/>
              </a:solidFill>
              <a:prstDash val="sysDash"/>
              <a:round/>
              <a:headEnd type="none"/>
              <a:tailEnd type="none" w="med"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1" name="横卷形 30"/>
            <p:cNvSpPr/>
            <p:nvPr/>
          </p:nvSpPr>
          <p:spPr>
            <a:xfrm>
              <a:off x="4427984" y="1268760"/>
              <a:ext cx="809020" cy="504056"/>
            </a:xfrm>
            <a:prstGeom prst="horizontalScroll">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00" dirty="0">
                  <a:latin typeface="Arial" panose="020B0604020202020204" pitchFamily="34" charset="0"/>
                  <a:cs typeface="Arial" panose="020B0604020202020204" pitchFamily="34" charset="0"/>
                </a:rPr>
                <a:t>Policy</a:t>
              </a:r>
              <a:endParaRPr kumimoji="1" lang="zh-CN" altLang="en-US" sz="1600" dirty="0">
                <a:latin typeface="Arial" panose="020B0604020202020204" pitchFamily="34" charset="0"/>
                <a:cs typeface="Arial" panose="020B0604020202020204" pitchFamily="34" charset="0"/>
              </a:endParaRPr>
            </a:p>
          </p:txBody>
        </p:sp>
        <p:sp>
          <p:nvSpPr>
            <p:cNvPr id="32" name="横卷形 31"/>
            <p:cNvSpPr/>
            <p:nvPr/>
          </p:nvSpPr>
          <p:spPr>
            <a:xfrm>
              <a:off x="1619672" y="2996952"/>
              <a:ext cx="305385" cy="344277"/>
            </a:xfrm>
            <a:prstGeom prst="horizontalScroll">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600" dirty="0">
                <a:latin typeface="Arial" panose="020B0604020202020204" pitchFamily="34" charset="0"/>
                <a:cs typeface="Arial" panose="020B0604020202020204" pitchFamily="34" charset="0"/>
              </a:endParaRPr>
            </a:p>
          </p:txBody>
        </p:sp>
        <p:sp>
          <p:nvSpPr>
            <p:cNvPr id="33" name="横卷形 32"/>
            <p:cNvSpPr/>
            <p:nvPr/>
          </p:nvSpPr>
          <p:spPr>
            <a:xfrm>
              <a:off x="3203848" y="2996952"/>
              <a:ext cx="305385" cy="344277"/>
            </a:xfrm>
            <a:prstGeom prst="horizontalScroll">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600" dirty="0">
                <a:latin typeface="Arial" panose="020B0604020202020204" pitchFamily="34" charset="0"/>
                <a:cs typeface="Arial" panose="020B0604020202020204" pitchFamily="34" charset="0"/>
              </a:endParaRPr>
            </a:p>
          </p:txBody>
        </p:sp>
        <p:sp>
          <p:nvSpPr>
            <p:cNvPr id="34" name="横卷形 33"/>
            <p:cNvSpPr/>
            <p:nvPr/>
          </p:nvSpPr>
          <p:spPr>
            <a:xfrm>
              <a:off x="4716016" y="2996952"/>
              <a:ext cx="305385" cy="344277"/>
            </a:xfrm>
            <a:prstGeom prst="horizontalScroll">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600" dirty="0">
                <a:latin typeface="Arial" panose="020B0604020202020204" pitchFamily="34" charset="0"/>
                <a:cs typeface="Arial" panose="020B0604020202020204" pitchFamily="34" charset="0"/>
              </a:endParaRPr>
            </a:p>
          </p:txBody>
        </p:sp>
      </p:grpSp>
      <p:sp>
        <p:nvSpPr>
          <p:cNvPr id="67" name="文本框 66"/>
          <p:cNvSpPr txBox="1"/>
          <p:nvPr/>
        </p:nvSpPr>
        <p:spPr>
          <a:xfrm>
            <a:off x="9395851" y="1650263"/>
            <a:ext cx="2592288" cy="1332673"/>
          </a:xfrm>
          <a:prstGeom prst="rect">
            <a:avLst/>
          </a:prstGeom>
          <a:noFill/>
        </p:spPr>
        <p:txBody>
          <a:bodyPr wrap="square" rtlCol="0">
            <a:spAutoFit/>
          </a:bodyPr>
          <a:lstStyle/>
          <a:p>
            <a:pPr>
              <a:lnSpc>
                <a:spcPct val="130000"/>
              </a:lnSpc>
            </a:pPr>
            <a:r>
              <a:rPr kumimoji="1" lang="en-US" altLang="zh-CN" sz="1400" b="1" dirty="0">
                <a:solidFill>
                  <a:srgbClr val="FF0000"/>
                </a:solidFill>
                <a:latin typeface="Arial" panose="020B0604020202020204" pitchFamily="34" charset="0"/>
                <a:ea typeface="微软雅黑"/>
                <a:cs typeface="Arial" panose="020B0604020202020204" pitchFamily="34" charset="0"/>
              </a:rPr>
              <a:t>Steps:</a:t>
            </a:r>
          </a:p>
          <a:p>
            <a:pPr marL="342900" indent="-342900">
              <a:lnSpc>
                <a:spcPct val="130000"/>
              </a:lnSpc>
              <a:buFont typeface="+mj-ea"/>
              <a:buAutoNum type="circleNumDbPlain"/>
            </a:pPr>
            <a:r>
              <a:rPr lang="en-US" altLang="zh-CN" sz="1200" dirty="0">
                <a:solidFill>
                  <a:srgbClr val="000000"/>
                </a:solidFill>
                <a:latin typeface="Arial" panose="020B0604020202020204" pitchFamily="34" charset="0"/>
                <a:ea typeface="微软雅黑"/>
                <a:cs typeface="Arial" panose="020B0604020202020204" pitchFamily="34" charset="0"/>
                <a:sym typeface="Calibri"/>
              </a:rPr>
              <a:t>Configure capture policy</a:t>
            </a:r>
            <a:endParaRPr lang="zh-CN" altLang="en-US" sz="1200" dirty="0">
              <a:solidFill>
                <a:srgbClr val="000000"/>
              </a:solidFill>
              <a:latin typeface="Arial" panose="020B0604020202020204" pitchFamily="34" charset="0"/>
              <a:ea typeface="微软雅黑"/>
              <a:cs typeface="Arial" panose="020B0604020202020204" pitchFamily="34" charset="0"/>
              <a:sym typeface="Calibri"/>
            </a:endParaRPr>
          </a:p>
          <a:p>
            <a:pPr marL="342900" indent="-342900">
              <a:lnSpc>
                <a:spcPct val="130000"/>
              </a:lnSpc>
              <a:buFont typeface="+mj-ea"/>
              <a:buAutoNum type="circleNumDbPlain"/>
            </a:pPr>
            <a:r>
              <a:rPr kumimoji="1" lang="en-US" altLang="zh-CN" sz="1200" dirty="0">
                <a:latin typeface="Arial" panose="020B0604020202020204" pitchFamily="34" charset="0"/>
                <a:ea typeface="微软雅黑"/>
                <a:cs typeface="Arial" panose="020B0604020202020204" pitchFamily="34" charset="0"/>
              </a:rPr>
              <a:t>Distribute to all vSSM modules</a:t>
            </a:r>
          </a:p>
          <a:p>
            <a:pPr marL="342900" indent="-342900">
              <a:lnSpc>
                <a:spcPct val="130000"/>
              </a:lnSpc>
              <a:buFont typeface="+mj-ea"/>
              <a:buAutoNum type="circleNumDbPlain"/>
            </a:pPr>
            <a:r>
              <a:rPr kumimoji="1" lang="en-US" altLang="zh-CN" sz="1200" dirty="0">
                <a:latin typeface="Arial" panose="020B0604020202020204" pitchFamily="34" charset="0"/>
                <a:ea typeface="微软雅黑"/>
                <a:cs typeface="Arial" panose="020B0604020202020204" pitchFamily="34" charset="0"/>
              </a:rPr>
              <a:t>Deliver captured data</a:t>
            </a:r>
          </a:p>
        </p:txBody>
      </p:sp>
      <p:sp>
        <p:nvSpPr>
          <p:cNvPr id="68" name="文本框 67"/>
          <p:cNvSpPr txBox="1"/>
          <p:nvPr/>
        </p:nvSpPr>
        <p:spPr>
          <a:xfrm>
            <a:off x="9395851" y="3538726"/>
            <a:ext cx="2592288" cy="1812804"/>
          </a:xfrm>
          <a:prstGeom prst="rect">
            <a:avLst/>
          </a:prstGeom>
          <a:noFill/>
        </p:spPr>
        <p:txBody>
          <a:bodyPr wrap="square" rtlCol="0">
            <a:spAutoFit/>
          </a:bodyPr>
          <a:lstStyle/>
          <a:p>
            <a:pPr>
              <a:lnSpc>
                <a:spcPct val="130000"/>
              </a:lnSpc>
            </a:pPr>
            <a:r>
              <a:rPr kumimoji="1" lang="en-US" altLang="zh-CN" sz="1400" b="1" dirty="0">
                <a:solidFill>
                  <a:srgbClr val="FF0000"/>
                </a:solidFill>
                <a:latin typeface="Arial" panose="020B0604020202020204" pitchFamily="34" charset="0"/>
                <a:ea typeface="微软雅黑"/>
                <a:cs typeface="Arial" panose="020B0604020202020204" pitchFamily="34" charset="0"/>
              </a:rPr>
              <a:t>Benefit:</a:t>
            </a:r>
          </a:p>
          <a:p>
            <a:pPr>
              <a:lnSpc>
                <a:spcPct val="130000"/>
              </a:lnSpc>
            </a:pPr>
            <a:r>
              <a:rPr kumimoji="1" lang="en-US" altLang="zh-CN" sz="1200" dirty="0">
                <a:latin typeface="Arial" panose="020B0604020202020204" pitchFamily="34" charset="0"/>
                <a:ea typeface="微软雅黑"/>
                <a:cs typeface="Arial" panose="020B0604020202020204" pitchFamily="34" charset="0"/>
              </a:rPr>
              <a:t>Help the administrator locate any gaps in the cloud, regardless of:</a:t>
            </a:r>
          </a:p>
          <a:p>
            <a:pPr marL="285750" indent="-285750">
              <a:lnSpc>
                <a:spcPct val="130000"/>
              </a:lnSpc>
              <a:buFont typeface="Arial"/>
              <a:buChar char="•"/>
            </a:pPr>
            <a:r>
              <a:rPr kumimoji="1" lang="en-US" altLang="zh-CN" sz="1200" dirty="0">
                <a:latin typeface="Arial" panose="020B0604020202020204" pitchFamily="34" charset="0"/>
                <a:ea typeface="微软雅黑"/>
                <a:cs typeface="Arial" panose="020B0604020202020204" pitchFamily="34" charset="0"/>
              </a:rPr>
              <a:t>Data source</a:t>
            </a:r>
          </a:p>
          <a:p>
            <a:pPr marL="285750" indent="-285750">
              <a:lnSpc>
                <a:spcPct val="130000"/>
              </a:lnSpc>
              <a:buFont typeface="Arial"/>
              <a:buChar char="•"/>
            </a:pPr>
            <a:r>
              <a:rPr kumimoji="1" lang="en-US" altLang="zh-CN" sz="1200" dirty="0">
                <a:latin typeface="Arial" panose="020B0604020202020204" pitchFamily="34" charset="0"/>
                <a:ea typeface="微软雅黑"/>
                <a:cs typeface="Arial" panose="020B0604020202020204" pitchFamily="34" charset="0"/>
              </a:rPr>
              <a:t>Destination</a:t>
            </a:r>
          </a:p>
          <a:p>
            <a:pPr marL="285750" indent="-285750">
              <a:lnSpc>
                <a:spcPct val="130000"/>
              </a:lnSpc>
              <a:buFont typeface="Arial"/>
              <a:buChar char="•"/>
            </a:pPr>
            <a:r>
              <a:rPr kumimoji="1" lang="en-US" altLang="zh-CN" sz="1200" dirty="0">
                <a:latin typeface="Arial" panose="020B0604020202020204" pitchFamily="34" charset="0"/>
                <a:ea typeface="微软雅黑"/>
                <a:cs typeface="Arial" panose="020B0604020202020204" pitchFamily="34" charset="0"/>
              </a:rPr>
              <a:t>Simultaneous and multiple capture points</a:t>
            </a:r>
            <a:endParaRPr kumimoji="1" lang="en-US" sz="1200" dirty="0">
              <a:latin typeface="Arial" panose="020B0604020202020204" pitchFamily="34" charset="0"/>
              <a:ea typeface="微软雅黑"/>
              <a:cs typeface="Arial" panose="020B0604020202020204" pitchFamily="34" charset="0"/>
            </a:endParaRPr>
          </a:p>
        </p:txBody>
      </p:sp>
      <p:pic>
        <p:nvPicPr>
          <p:cNvPr id="3" name="Picture 2"/>
          <p:cNvPicPr>
            <a:picLocks noChangeAspect="1"/>
          </p:cNvPicPr>
          <p:nvPr/>
        </p:nvPicPr>
        <p:blipFill>
          <a:blip r:embed="rId7"/>
          <a:stretch>
            <a:fillRect/>
          </a:stretch>
        </p:blipFill>
        <p:spPr>
          <a:xfrm>
            <a:off x="1940365" y="3014397"/>
            <a:ext cx="1219306" cy="1292464"/>
          </a:xfrm>
          <a:prstGeom prst="rect">
            <a:avLst/>
          </a:prstGeom>
        </p:spPr>
      </p:pic>
      <p:sp>
        <p:nvSpPr>
          <p:cNvPr id="5" name="Title 4">
            <a:extLst>
              <a:ext uri="{FF2B5EF4-FFF2-40B4-BE49-F238E27FC236}">
                <a16:creationId xmlns="" xmlns:a16="http://schemas.microsoft.com/office/drawing/2014/main" id="{E458672D-E56F-5948-8C73-94A76F647D7E}"/>
              </a:ext>
            </a:extLst>
          </p:cNvPr>
          <p:cNvSpPr>
            <a:spLocks noGrp="1"/>
          </p:cNvSpPr>
          <p:nvPr>
            <p:ph type="title"/>
          </p:nvPr>
        </p:nvSpPr>
        <p:spPr/>
        <p:txBody>
          <a:bodyPr>
            <a:normAutofit/>
          </a:bodyPr>
          <a:lstStyle/>
          <a:p>
            <a:r>
              <a:rPr lang="en-US" altLang="zh-CN" dirty="0"/>
              <a:t>Packet Capture in the Cloud</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49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646349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487491" y="4393027"/>
            <a:ext cx="1728189" cy="1795872"/>
            <a:chOff x="2230931" y="2808992"/>
            <a:chExt cx="2172717" cy="2257811"/>
          </a:xfrm>
        </p:grpSpPr>
        <p:grpSp>
          <p:nvGrpSpPr>
            <p:cNvPr id="12" name="Group 60"/>
            <p:cNvGrpSpPr/>
            <p:nvPr/>
          </p:nvGrpSpPr>
          <p:grpSpPr>
            <a:xfrm>
              <a:off x="3707904" y="3291830"/>
              <a:ext cx="695744" cy="1376677"/>
              <a:chOff x="5441463" y="2000739"/>
              <a:chExt cx="760676" cy="1505169"/>
            </a:xfrm>
            <a:effectLst>
              <a:outerShdw blurRad="50800" dist="38100" dir="5400000" algn="t" rotWithShape="0">
                <a:prstClr val="black">
                  <a:alpha val="40000"/>
                </a:prstClr>
              </a:outerShdw>
            </a:effectLst>
          </p:grpSpPr>
          <p:sp>
            <p:nvSpPr>
              <p:cNvPr id="13" name="Rounded Rectangle 12"/>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14" name="Rounded Rectangle 13"/>
              <p:cNvSpPr/>
              <p:nvPr/>
            </p:nvSpPr>
            <p:spPr>
              <a:xfrm>
                <a:off x="5536920" y="2370546"/>
                <a:ext cx="561730" cy="1053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15" name="Rounded Rectangle 14"/>
              <p:cNvSpPr/>
              <p:nvPr/>
            </p:nvSpPr>
            <p:spPr>
              <a:xfrm>
                <a:off x="5536920" y="2203594"/>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cxnSp>
            <p:nvCxnSpPr>
              <p:cNvPr id="16" name="Straight Connector 15"/>
              <p:cNvCxnSpPr/>
              <p:nvPr/>
            </p:nvCxnSpPr>
            <p:spPr>
              <a:xfrm>
                <a:off x="5724769" y="3370384"/>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17" name="Straight Connector 16"/>
              <p:cNvCxnSpPr/>
              <p:nvPr/>
            </p:nvCxnSpPr>
            <p:spPr>
              <a:xfrm>
                <a:off x="5720862" y="3298092"/>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8" name="Rounded Rectangle 17"/>
              <p:cNvSpPr/>
              <p:nvPr/>
            </p:nvSpPr>
            <p:spPr>
              <a:xfrm>
                <a:off x="5536919" y="2291105"/>
                <a:ext cx="561733"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grpSp>
        <p:grpSp>
          <p:nvGrpSpPr>
            <p:cNvPr id="19" name="Group 81"/>
            <p:cNvGrpSpPr/>
            <p:nvPr/>
          </p:nvGrpSpPr>
          <p:grpSpPr>
            <a:xfrm>
              <a:off x="3076969" y="3040160"/>
              <a:ext cx="935892" cy="1851870"/>
              <a:chOff x="7240956" y="2002692"/>
              <a:chExt cx="760676" cy="1505169"/>
            </a:xfrm>
            <a:effectLst>
              <a:outerShdw blurRad="50800" dist="38100" dir="5400000" algn="t" rotWithShape="0">
                <a:prstClr val="black">
                  <a:alpha val="40000"/>
                </a:prstClr>
              </a:outerShdw>
            </a:effectLst>
          </p:grpSpPr>
          <p:sp>
            <p:nvSpPr>
              <p:cNvPr id="20" name="Rounded Rectangle 19"/>
              <p:cNvSpPr/>
              <p:nvPr/>
            </p:nvSpPr>
            <p:spPr>
              <a:xfrm>
                <a:off x="7240956" y="2002692"/>
                <a:ext cx="760676" cy="1505169"/>
              </a:xfrm>
              <a:prstGeom prst="roundRect">
                <a:avLst/>
              </a:prstGeom>
              <a:gradFill flip="none" rotWithShape="1">
                <a:gsLst>
                  <a:gs pos="41000">
                    <a:srgbClr val="1D508D"/>
                  </a:gs>
                  <a:gs pos="100000">
                    <a:schemeClr val="accent1">
                      <a:lumMod val="20000"/>
                      <a:lumOff val="80000"/>
                    </a:schemeClr>
                  </a:gs>
                  <a:gs pos="73000">
                    <a:srgbClr val="2669BB"/>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21" name="Rounded Rectangle 20"/>
              <p:cNvSpPr/>
              <p:nvPr/>
            </p:nvSpPr>
            <p:spPr>
              <a:xfrm>
                <a:off x="7333886" y="2201639"/>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22" name="Rounded Rectangle 21"/>
              <p:cNvSpPr/>
              <p:nvPr/>
            </p:nvSpPr>
            <p:spPr>
              <a:xfrm>
                <a:off x="7333886" y="2372499"/>
                <a:ext cx="561730" cy="1053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cxnSp>
            <p:nvCxnSpPr>
              <p:cNvPr id="23" name="Straight Connector 22"/>
              <p:cNvCxnSpPr/>
              <p:nvPr/>
            </p:nvCxnSpPr>
            <p:spPr>
              <a:xfrm>
                <a:off x="7524262" y="3372337"/>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24" name="Straight Connector 23"/>
              <p:cNvCxnSpPr/>
              <p:nvPr/>
            </p:nvCxnSpPr>
            <p:spPr>
              <a:xfrm>
                <a:off x="7520355" y="3300045"/>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25" name="Rounded Rectangle 24"/>
              <p:cNvSpPr/>
              <p:nvPr/>
            </p:nvSpPr>
            <p:spPr>
              <a:xfrm>
                <a:off x="7333886" y="2290219"/>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grpSp>
        <p:grpSp>
          <p:nvGrpSpPr>
            <p:cNvPr id="26" name="Group 88"/>
            <p:cNvGrpSpPr/>
            <p:nvPr/>
          </p:nvGrpSpPr>
          <p:grpSpPr>
            <a:xfrm>
              <a:off x="2230931" y="2808992"/>
              <a:ext cx="1141043" cy="2257811"/>
              <a:chOff x="6336324" y="2006600"/>
              <a:chExt cx="760676" cy="1505169"/>
            </a:xfrm>
          </p:grpSpPr>
          <p:sp>
            <p:nvSpPr>
              <p:cNvPr id="27" name="Rounded Rectangle 26"/>
              <p:cNvSpPr/>
              <p:nvPr/>
            </p:nvSpPr>
            <p:spPr>
              <a:xfrm>
                <a:off x="6336324" y="2006600"/>
                <a:ext cx="760676" cy="1505169"/>
              </a:xfrm>
              <a:prstGeom prst="roundRect">
                <a:avLst/>
              </a:prstGeom>
              <a:gradFill flip="none" rotWithShape="1">
                <a:gsLst>
                  <a:gs pos="41000">
                    <a:srgbClr val="1D508D"/>
                  </a:gs>
                  <a:gs pos="100000">
                    <a:schemeClr val="accent1">
                      <a:lumMod val="20000"/>
                      <a:lumOff val="80000"/>
                    </a:schemeClr>
                  </a:gs>
                  <a:gs pos="73000">
                    <a:srgbClr val="2669BB"/>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28" name="Rounded Rectangle 27"/>
              <p:cNvSpPr/>
              <p:nvPr/>
            </p:nvSpPr>
            <p:spPr>
              <a:xfrm>
                <a:off x="6429601" y="2376407"/>
                <a:ext cx="561730" cy="1053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29" name="Rounded Rectangle 28"/>
              <p:cNvSpPr/>
              <p:nvPr/>
            </p:nvSpPr>
            <p:spPr>
              <a:xfrm>
                <a:off x="6429601" y="2197732"/>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cxnSp>
            <p:nvCxnSpPr>
              <p:cNvPr id="30" name="Straight Connector 29"/>
              <p:cNvCxnSpPr/>
              <p:nvPr/>
            </p:nvCxnSpPr>
            <p:spPr>
              <a:xfrm>
                <a:off x="6619631" y="3376245"/>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31" name="Straight Connector 30"/>
              <p:cNvCxnSpPr/>
              <p:nvPr/>
            </p:nvCxnSpPr>
            <p:spPr>
              <a:xfrm>
                <a:off x="6615724" y="3303953"/>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32" name="Rounded Rectangle 31"/>
              <p:cNvSpPr/>
              <p:nvPr/>
            </p:nvSpPr>
            <p:spPr>
              <a:xfrm>
                <a:off x="6429601" y="2285783"/>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grpSp>
      </p:grpSp>
      <p:sp>
        <p:nvSpPr>
          <p:cNvPr id="34" name="Teardrop 21"/>
          <p:cNvSpPr/>
          <p:nvPr/>
        </p:nvSpPr>
        <p:spPr>
          <a:xfrm>
            <a:off x="1160640" y="1252349"/>
            <a:ext cx="2285877" cy="1432515"/>
          </a:xfrm>
          <a:custGeom>
            <a:avLst/>
            <a:gdLst/>
            <a:ahLst/>
            <a:cxnLst/>
            <a:rect l="l" t="t"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flip="none" rotWithShape="1">
            <a:gsLst>
              <a:gs pos="59000">
                <a:srgbClr val="6378BC"/>
              </a:gs>
              <a:gs pos="100000">
                <a:srgbClr val="F9E9DA"/>
              </a:gs>
            </a:gsLst>
            <a:lin ang="7080000" scaled="0"/>
            <a:tileRect/>
          </a:gradFill>
          <a:ln>
            <a:no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b="1" dirty="0">
                <a:latin typeface="Arial" charset="0"/>
                <a:ea typeface="Arial" charset="0"/>
                <a:cs typeface="Arial" charset="0"/>
              </a:rPr>
              <a:t>Traditional </a:t>
            </a:r>
            <a:r>
              <a:rPr lang="en-US" altLang="zh-CN" b="1" dirty="0">
                <a:latin typeface="Arial" charset="0"/>
                <a:ea typeface="Arial" charset="0"/>
                <a:cs typeface="Arial" charset="0"/>
              </a:rPr>
              <a:t>Perimeter</a:t>
            </a:r>
            <a:r>
              <a:rPr lang="zh-CN" altLang="en-US" b="1" dirty="0">
                <a:latin typeface="Arial" charset="0"/>
                <a:ea typeface="Arial" charset="0"/>
                <a:cs typeface="Arial" charset="0"/>
              </a:rPr>
              <a:t> </a:t>
            </a:r>
            <a:r>
              <a:rPr lang="en-US" b="1" dirty="0">
                <a:latin typeface="Arial" charset="0"/>
                <a:ea typeface="Arial" charset="0"/>
                <a:cs typeface="Arial" charset="0"/>
              </a:rPr>
              <a:t>Security </a:t>
            </a:r>
            <a:r>
              <a:rPr lang="en-US" altLang="zh-CN" b="1" dirty="0">
                <a:latin typeface="Arial" charset="0"/>
                <a:ea typeface="Arial" charset="0"/>
                <a:cs typeface="Arial" charset="0"/>
              </a:rPr>
              <a:t>Fails </a:t>
            </a:r>
            <a:endParaRPr lang="en-US" b="1" dirty="0">
              <a:latin typeface="Arial" charset="0"/>
              <a:ea typeface="Arial" charset="0"/>
              <a:cs typeface="Arial" charset="0"/>
            </a:endParaRPr>
          </a:p>
        </p:txBody>
      </p:sp>
      <p:sp>
        <p:nvSpPr>
          <p:cNvPr id="3" name="Content Placeholder 2"/>
          <p:cNvSpPr>
            <a:spLocks noGrp="1"/>
          </p:cNvSpPr>
          <p:nvPr>
            <p:ph idx="1"/>
          </p:nvPr>
        </p:nvSpPr>
        <p:spPr>
          <a:xfrm>
            <a:off x="5231904" y="2151300"/>
            <a:ext cx="5760640" cy="2076023"/>
          </a:xfrm>
        </p:spPr>
        <p:txBody>
          <a:bodyPr>
            <a:normAutofit/>
          </a:bodyPr>
          <a:lstStyle/>
          <a:p>
            <a:pPr marL="457189" indent="-457189">
              <a:buFont typeface="Arial" charset="0"/>
              <a:buChar char="•"/>
            </a:pPr>
            <a:r>
              <a:rPr kumimoji="1" lang="en-US" altLang="zh-CN" sz="2000" dirty="0">
                <a:ea typeface="Microsoft YaHei" charset="-122"/>
              </a:rPr>
              <a:t>No visibility of internal traffic and threats in cloud deployments</a:t>
            </a:r>
          </a:p>
          <a:p>
            <a:pPr marL="457189" indent="-457189">
              <a:buFont typeface="Arial" charset="0"/>
              <a:buChar char="•"/>
            </a:pPr>
            <a:r>
              <a:rPr kumimoji="1" lang="en-US" altLang="zh-CN" sz="2000" dirty="0">
                <a:ea typeface="Microsoft YaHei" charset="-122"/>
              </a:rPr>
              <a:t>No security of East-West workloads</a:t>
            </a:r>
          </a:p>
          <a:p>
            <a:pPr marL="457189" indent="-457189">
              <a:buFont typeface="Arial" charset="0"/>
              <a:buChar char="•"/>
            </a:pPr>
            <a:r>
              <a:rPr kumimoji="1" lang="en-US" altLang="zh-CN" sz="2000" dirty="0">
                <a:ea typeface="Microsoft YaHei" charset="-122"/>
              </a:rPr>
              <a:t>No scalability of security in cloud environments</a:t>
            </a:r>
          </a:p>
        </p:txBody>
      </p:sp>
      <p:grpSp>
        <p:nvGrpSpPr>
          <p:cNvPr id="69" name="Group 68"/>
          <p:cNvGrpSpPr/>
          <p:nvPr/>
        </p:nvGrpSpPr>
        <p:grpSpPr>
          <a:xfrm>
            <a:off x="1728704" y="2212457"/>
            <a:ext cx="1245760" cy="2544836"/>
            <a:chOff x="1296528" y="1491630"/>
            <a:chExt cx="934320" cy="2036810"/>
          </a:xfrm>
        </p:grpSpPr>
        <p:sp>
          <p:nvSpPr>
            <p:cNvPr id="4" name="Up-Down Arrow 3"/>
            <p:cNvSpPr/>
            <p:nvPr/>
          </p:nvSpPr>
          <p:spPr>
            <a:xfrm>
              <a:off x="1296528" y="1491630"/>
              <a:ext cx="934320" cy="2036810"/>
            </a:xfrm>
            <a:prstGeom prst="upDownArrow">
              <a:avLst/>
            </a:prstGeom>
            <a:solidFill>
              <a:srgbClr val="FF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8" name="TextBox 37"/>
            <p:cNvSpPr txBox="1"/>
            <p:nvPr/>
          </p:nvSpPr>
          <p:spPr>
            <a:xfrm>
              <a:off x="1620500" y="1635646"/>
              <a:ext cx="286377" cy="336607"/>
            </a:xfrm>
            <a:prstGeom prst="rect">
              <a:avLst/>
            </a:prstGeom>
            <a:noFill/>
          </p:spPr>
          <p:txBody>
            <a:bodyPr wrap="none" rtlCol="0">
              <a:spAutoFit/>
            </a:bodyPr>
            <a:lstStyle/>
            <a:p>
              <a:pPr algn="ctr"/>
              <a:r>
                <a:rPr lang="en-US" sz="2133" dirty="0">
                  <a:solidFill>
                    <a:srgbClr val="FFFFFF"/>
                  </a:solidFill>
                  <a:latin typeface="Arial" panose="020B0604020202020204" pitchFamily="34" charset="0"/>
                  <a:cs typeface="Arial" panose="020B0604020202020204" pitchFamily="34" charset="0"/>
                </a:rPr>
                <a:t>N</a:t>
              </a:r>
            </a:p>
          </p:txBody>
        </p:sp>
        <p:sp>
          <p:nvSpPr>
            <p:cNvPr id="39" name="TextBox 38"/>
            <p:cNvSpPr txBox="1"/>
            <p:nvPr/>
          </p:nvSpPr>
          <p:spPr>
            <a:xfrm>
              <a:off x="1625911" y="2952376"/>
              <a:ext cx="275557" cy="336607"/>
            </a:xfrm>
            <a:prstGeom prst="rect">
              <a:avLst/>
            </a:prstGeom>
            <a:noFill/>
          </p:spPr>
          <p:txBody>
            <a:bodyPr wrap="none" rtlCol="0">
              <a:spAutoFit/>
            </a:bodyPr>
            <a:lstStyle/>
            <a:p>
              <a:pPr algn="ctr"/>
              <a:r>
                <a:rPr lang="en-US" sz="2133" dirty="0">
                  <a:solidFill>
                    <a:schemeClr val="bg1"/>
                  </a:solidFill>
                  <a:latin typeface="Arial" panose="020B0604020202020204" pitchFamily="34" charset="0"/>
                  <a:cs typeface="Arial" panose="020B0604020202020204" pitchFamily="34" charset="0"/>
                </a:rPr>
                <a:t>S</a:t>
              </a:r>
            </a:p>
          </p:txBody>
        </p:sp>
      </p:grpSp>
      <p:sp>
        <p:nvSpPr>
          <p:cNvPr id="40" name="TextBox 39"/>
          <p:cNvSpPr txBox="1"/>
          <p:nvPr/>
        </p:nvSpPr>
        <p:spPr>
          <a:xfrm>
            <a:off x="1840519" y="5118836"/>
            <a:ext cx="1022139" cy="379656"/>
          </a:xfrm>
          <a:prstGeom prst="rect">
            <a:avLst/>
          </a:prstGeom>
          <a:noFill/>
        </p:spPr>
        <p:txBody>
          <a:bodyPr wrap="none" rtlCol="0">
            <a:spAutoFit/>
          </a:bodyPr>
          <a:lstStyle/>
          <a:p>
            <a:pPr algn="ctr"/>
            <a:r>
              <a:rPr lang="en-US" sz="1867" dirty="0">
                <a:solidFill>
                  <a:schemeClr val="bg1"/>
                </a:solidFill>
                <a:latin typeface="Arial" panose="020B0604020202020204" pitchFamily="34" charset="0"/>
                <a:cs typeface="Arial" panose="020B0604020202020204" pitchFamily="34" charset="0"/>
              </a:rPr>
              <a:t>Tenants</a:t>
            </a:r>
          </a:p>
        </p:txBody>
      </p:sp>
      <p:sp>
        <p:nvSpPr>
          <p:cNvPr id="41" name="TextBox 40"/>
          <p:cNvSpPr txBox="1"/>
          <p:nvPr/>
        </p:nvSpPr>
        <p:spPr>
          <a:xfrm>
            <a:off x="1854493" y="1732403"/>
            <a:ext cx="994183" cy="379656"/>
          </a:xfrm>
          <a:prstGeom prst="rect">
            <a:avLst/>
          </a:prstGeom>
          <a:noFill/>
        </p:spPr>
        <p:txBody>
          <a:bodyPr wrap="none" rtlCol="0">
            <a:spAutoFit/>
          </a:bodyPr>
          <a:lstStyle/>
          <a:p>
            <a:pPr algn="ctr"/>
            <a:r>
              <a:rPr lang="en-US" sz="1867" dirty="0">
                <a:solidFill>
                  <a:schemeClr val="bg1"/>
                </a:solidFill>
                <a:latin typeface="Arial" panose="020B0604020202020204" pitchFamily="34" charset="0"/>
                <a:cs typeface="Arial" panose="020B0604020202020204" pitchFamily="34" charset="0"/>
              </a:rPr>
              <a:t>Internet</a:t>
            </a:r>
          </a:p>
        </p:txBody>
      </p:sp>
      <p:grpSp>
        <p:nvGrpSpPr>
          <p:cNvPr id="5" name="Group 4"/>
          <p:cNvGrpSpPr/>
          <p:nvPr/>
        </p:nvGrpSpPr>
        <p:grpSpPr>
          <a:xfrm>
            <a:off x="3119670" y="4441440"/>
            <a:ext cx="4512501" cy="1795872"/>
            <a:chOff x="2339752" y="3601110"/>
            <a:chExt cx="3384376" cy="1346904"/>
          </a:xfrm>
        </p:grpSpPr>
        <p:grpSp>
          <p:nvGrpSpPr>
            <p:cNvPr id="42" name="Group 41"/>
            <p:cNvGrpSpPr/>
            <p:nvPr/>
          </p:nvGrpSpPr>
          <p:grpSpPr>
            <a:xfrm>
              <a:off x="4427986" y="3601110"/>
              <a:ext cx="1296142" cy="1346904"/>
              <a:chOff x="2230931" y="2808992"/>
              <a:chExt cx="2172717" cy="2257811"/>
            </a:xfrm>
          </p:grpSpPr>
          <p:grpSp>
            <p:nvGrpSpPr>
              <p:cNvPr id="43" name="Group 60"/>
              <p:cNvGrpSpPr/>
              <p:nvPr/>
            </p:nvGrpSpPr>
            <p:grpSpPr>
              <a:xfrm>
                <a:off x="3707904" y="3291830"/>
                <a:ext cx="695744" cy="1376677"/>
                <a:chOff x="5441463" y="2000739"/>
                <a:chExt cx="760676" cy="1505169"/>
              </a:xfrm>
              <a:effectLst>
                <a:outerShdw blurRad="50800" dist="38100" dir="5400000" algn="t" rotWithShape="0">
                  <a:prstClr val="black">
                    <a:alpha val="40000"/>
                  </a:prstClr>
                </a:outerShdw>
              </a:effectLst>
            </p:grpSpPr>
            <p:sp>
              <p:nvSpPr>
                <p:cNvPr id="58" name="Rounded Rectangle 57"/>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59" name="Rounded Rectangle 58"/>
                <p:cNvSpPr/>
                <p:nvPr/>
              </p:nvSpPr>
              <p:spPr>
                <a:xfrm>
                  <a:off x="5536920" y="2370546"/>
                  <a:ext cx="561730" cy="1053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60" name="Rounded Rectangle 59"/>
                <p:cNvSpPr/>
                <p:nvPr/>
              </p:nvSpPr>
              <p:spPr>
                <a:xfrm>
                  <a:off x="5536920" y="2203594"/>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cxnSp>
              <p:nvCxnSpPr>
                <p:cNvPr id="61" name="Straight Connector 60"/>
                <p:cNvCxnSpPr/>
                <p:nvPr/>
              </p:nvCxnSpPr>
              <p:spPr>
                <a:xfrm>
                  <a:off x="5724769" y="3370384"/>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62" name="Straight Connector 61"/>
                <p:cNvCxnSpPr/>
                <p:nvPr/>
              </p:nvCxnSpPr>
              <p:spPr>
                <a:xfrm>
                  <a:off x="5720862" y="3298092"/>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63" name="Rounded Rectangle 62"/>
                <p:cNvSpPr/>
                <p:nvPr/>
              </p:nvSpPr>
              <p:spPr>
                <a:xfrm>
                  <a:off x="5536919" y="2291105"/>
                  <a:ext cx="561733"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grpSp>
          <p:grpSp>
            <p:nvGrpSpPr>
              <p:cNvPr id="44" name="Group 81"/>
              <p:cNvGrpSpPr/>
              <p:nvPr/>
            </p:nvGrpSpPr>
            <p:grpSpPr>
              <a:xfrm>
                <a:off x="3076969" y="3040160"/>
                <a:ext cx="935892" cy="1851870"/>
                <a:chOff x="7240956" y="2002692"/>
                <a:chExt cx="760676" cy="1505169"/>
              </a:xfrm>
              <a:effectLst>
                <a:outerShdw blurRad="50800" dist="38100" dir="5400000" algn="t" rotWithShape="0">
                  <a:prstClr val="black">
                    <a:alpha val="40000"/>
                  </a:prstClr>
                </a:outerShdw>
              </a:effectLst>
            </p:grpSpPr>
            <p:sp>
              <p:nvSpPr>
                <p:cNvPr id="52" name="Rounded Rectangle 51"/>
                <p:cNvSpPr/>
                <p:nvPr/>
              </p:nvSpPr>
              <p:spPr>
                <a:xfrm>
                  <a:off x="7240956" y="2002692"/>
                  <a:ext cx="760676" cy="1505169"/>
                </a:xfrm>
                <a:prstGeom prst="roundRect">
                  <a:avLst/>
                </a:prstGeom>
                <a:gradFill flip="none" rotWithShape="1">
                  <a:gsLst>
                    <a:gs pos="41000">
                      <a:srgbClr val="1D508D"/>
                    </a:gs>
                    <a:gs pos="100000">
                      <a:schemeClr val="accent1">
                        <a:lumMod val="20000"/>
                        <a:lumOff val="80000"/>
                      </a:schemeClr>
                    </a:gs>
                    <a:gs pos="73000">
                      <a:srgbClr val="2669BB"/>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53" name="Rounded Rectangle 52"/>
                <p:cNvSpPr/>
                <p:nvPr/>
              </p:nvSpPr>
              <p:spPr>
                <a:xfrm>
                  <a:off x="7333886" y="2201639"/>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54" name="Rounded Rectangle 53"/>
                <p:cNvSpPr/>
                <p:nvPr/>
              </p:nvSpPr>
              <p:spPr>
                <a:xfrm>
                  <a:off x="7333886" y="2372499"/>
                  <a:ext cx="561730" cy="1053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cxnSp>
              <p:nvCxnSpPr>
                <p:cNvPr id="55" name="Straight Connector 54"/>
                <p:cNvCxnSpPr/>
                <p:nvPr/>
              </p:nvCxnSpPr>
              <p:spPr>
                <a:xfrm>
                  <a:off x="7524262" y="3372337"/>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56" name="Straight Connector 55"/>
                <p:cNvCxnSpPr/>
                <p:nvPr/>
              </p:nvCxnSpPr>
              <p:spPr>
                <a:xfrm>
                  <a:off x="7520355" y="3300045"/>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57" name="Rounded Rectangle 56"/>
                <p:cNvSpPr/>
                <p:nvPr/>
              </p:nvSpPr>
              <p:spPr>
                <a:xfrm>
                  <a:off x="7333886" y="2290219"/>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grpSp>
          <p:grpSp>
            <p:nvGrpSpPr>
              <p:cNvPr id="45" name="Group 88"/>
              <p:cNvGrpSpPr/>
              <p:nvPr/>
            </p:nvGrpSpPr>
            <p:grpSpPr>
              <a:xfrm>
                <a:off x="2230931" y="2808992"/>
                <a:ext cx="1141043" cy="2257811"/>
                <a:chOff x="6336324" y="2006600"/>
                <a:chExt cx="760676" cy="1505169"/>
              </a:xfrm>
            </p:grpSpPr>
            <p:sp>
              <p:nvSpPr>
                <p:cNvPr id="46" name="Rounded Rectangle 45"/>
                <p:cNvSpPr/>
                <p:nvPr/>
              </p:nvSpPr>
              <p:spPr>
                <a:xfrm>
                  <a:off x="6336324" y="2006600"/>
                  <a:ext cx="760676" cy="1505169"/>
                </a:xfrm>
                <a:prstGeom prst="roundRect">
                  <a:avLst/>
                </a:prstGeom>
                <a:gradFill flip="none" rotWithShape="1">
                  <a:gsLst>
                    <a:gs pos="41000">
                      <a:srgbClr val="1D508D"/>
                    </a:gs>
                    <a:gs pos="100000">
                      <a:schemeClr val="accent1">
                        <a:lumMod val="20000"/>
                        <a:lumOff val="80000"/>
                      </a:schemeClr>
                    </a:gs>
                    <a:gs pos="73000">
                      <a:srgbClr val="2669BB"/>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47" name="Rounded Rectangle 46"/>
                <p:cNvSpPr/>
                <p:nvPr/>
              </p:nvSpPr>
              <p:spPr>
                <a:xfrm>
                  <a:off x="6429601" y="2376407"/>
                  <a:ext cx="561730" cy="1053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sp>
              <p:nvSpPr>
                <p:cNvPr id="48" name="Rounded Rectangle 47"/>
                <p:cNvSpPr/>
                <p:nvPr/>
              </p:nvSpPr>
              <p:spPr>
                <a:xfrm>
                  <a:off x="6429601" y="2197732"/>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cxnSp>
              <p:nvCxnSpPr>
                <p:cNvPr id="49" name="Straight Connector 48"/>
                <p:cNvCxnSpPr/>
                <p:nvPr/>
              </p:nvCxnSpPr>
              <p:spPr>
                <a:xfrm>
                  <a:off x="6619631" y="3376245"/>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50" name="Straight Connector 49"/>
                <p:cNvCxnSpPr/>
                <p:nvPr/>
              </p:nvCxnSpPr>
              <p:spPr>
                <a:xfrm>
                  <a:off x="6615724" y="3303953"/>
                  <a:ext cx="19538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51" name="Rounded Rectangle 50"/>
                <p:cNvSpPr/>
                <p:nvPr/>
              </p:nvSpPr>
              <p:spPr>
                <a:xfrm>
                  <a:off x="6429601" y="2285783"/>
                  <a:ext cx="561730" cy="550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Arial" panose="020B0604020202020204" pitchFamily="34" charset="0"/>
                    <a:cs typeface="Arial" panose="020B0604020202020204" pitchFamily="34" charset="0"/>
                  </a:endParaRPr>
                </a:p>
              </p:txBody>
            </p:sp>
          </p:grpSp>
        </p:grpSp>
        <p:sp>
          <p:nvSpPr>
            <p:cNvPr id="65" name="TextBox 64"/>
            <p:cNvSpPr txBox="1"/>
            <p:nvPr/>
          </p:nvSpPr>
          <p:spPr>
            <a:xfrm>
              <a:off x="4692755" y="4109157"/>
              <a:ext cx="766604" cy="284742"/>
            </a:xfrm>
            <a:prstGeom prst="rect">
              <a:avLst/>
            </a:prstGeom>
            <a:noFill/>
          </p:spPr>
          <p:txBody>
            <a:bodyPr wrap="none" rtlCol="0">
              <a:spAutoFit/>
            </a:bodyPr>
            <a:lstStyle/>
            <a:p>
              <a:pPr algn="ctr"/>
              <a:r>
                <a:rPr lang="en-US" sz="1867" dirty="0">
                  <a:solidFill>
                    <a:schemeClr val="bg1"/>
                  </a:solidFill>
                  <a:latin typeface="Arial" panose="020B0604020202020204" pitchFamily="34" charset="0"/>
                  <a:cs typeface="Arial" panose="020B0604020202020204" pitchFamily="34" charset="0"/>
                </a:rPr>
                <a:t>Tenants</a:t>
              </a:r>
            </a:p>
          </p:txBody>
        </p:sp>
        <p:grpSp>
          <p:nvGrpSpPr>
            <p:cNvPr id="70" name="Group 69"/>
            <p:cNvGrpSpPr/>
            <p:nvPr/>
          </p:nvGrpSpPr>
          <p:grpSpPr>
            <a:xfrm>
              <a:off x="2339752" y="3795886"/>
              <a:ext cx="2160240" cy="934320"/>
              <a:chOff x="2339752" y="3795886"/>
              <a:chExt cx="2160240" cy="934320"/>
            </a:xfrm>
          </p:grpSpPr>
          <p:sp>
            <p:nvSpPr>
              <p:cNvPr id="64" name="Up-Down Arrow 63"/>
              <p:cNvSpPr/>
              <p:nvPr/>
            </p:nvSpPr>
            <p:spPr>
              <a:xfrm rot="5400000">
                <a:off x="2952712" y="3182926"/>
                <a:ext cx="934320" cy="2160240"/>
              </a:xfrm>
              <a:prstGeom prst="upDownArrow">
                <a:avLst/>
              </a:prstGeom>
              <a:solidFill>
                <a:srgbClr val="FF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66" name="TextBox 65"/>
              <p:cNvSpPr txBox="1"/>
              <p:nvPr/>
            </p:nvSpPr>
            <p:spPr>
              <a:xfrm>
                <a:off x="2457210" y="4093768"/>
                <a:ext cx="332063" cy="315423"/>
              </a:xfrm>
              <a:prstGeom prst="rect">
                <a:avLst/>
              </a:prstGeom>
              <a:noFill/>
            </p:spPr>
            <p:txBody>
              <a:bodyPr wrap="none" rtlCol="0">
                <a:spAutoFit/>
              </a:bodyPr>
              <a:lstStyle/>
              <a:p>
                <a:pPr algn="ctr"/>
                <a:r>
                  <a:rPr lang="en-US" sz="2133" dirty="0">
                    <a:solidFill>
                      <a:schemeClr val="bg1"/>
                    </a:solidFill>
                    <a:latin typeface="Arial" panose="020B0604020202020204" pitchFamily="34" charset="0"/>
                    <a:cs typeface="Arial" panose="020B0604020202020204" pitchFamily="34" charset="0"/>
                  </a:rPr>
                  <a:t>W</a:t>
                </a:r>
              </a:p>
            </p:txBody>
          </p:sp>
          <p:sp>
            <p:nvSpPr>
              <p:cNvPr id="67" name="TextBox 66"/>
              <p:cNvSpPr txBox="1"/>
              <p:nvPr/>
            </p:nvSpPr>
            <p:spPr>
              <a:xfrm>
                <a:off x="4106601" y="4093768"/>
                <a:ext cx="275557" cy="315423"/>
              </a:xfrm>
              <a:prstGeom prst="rect">
                <a:avLst/>
              </a:prstGeom>
              <a:noFill/>
            </p:spPr>
            <p:txBody>
              <a:bodyPr wrap="none" rtlCol="0">
                <a:spAutoFit/>
              </a:bodyPr>
              <a:lstStyle/>
              <a:p>
                <a:pPr algn="ctr"/>
                <a:r>
                  <a:rPr lang="en-US" sz="2133" dirty="0">
                    <a:solidFill>
                      <a:schemeClr val="bg1"/>
                    </a:solidFill>
                    <a:latin typeface="Arial" panose="020B0604020202020204" pitchFamily="34" charset="0"/>
                    <a:cs typeface="Arial" panose="020B0604020202020204" pitchFamily="34" charset="0"/>
                  </a:rPr>
                  <a:t>E</a:t>
                </a:r>
              </a:p>
            </p:txBody>
          </p:sp>
        </p:grpSp>
      </p:grpSp>
      <p:sp>
        <p:nvSpPr>
          <p:cNvPr id="68" name="TextBox 67"/>
          <p:cNvSpPr txBox="1"/>
          <p:nvPr/>
        </p:nvSpPr>
        <p:spPr>
          <a:xfrm>
            <a:off x="4079776" y="4421494"/>
            <a:ext cx="947695" cy="1738938"/>
          </a:xfrm>
          <a:prstGeom prst="rect">
            <a:avLst/>
          </a:prstGeom>
          <a:noFill/>
        </p:spPr>
        <p:txBody>
          <a:bodyPr wrap="none" rtlCol="0">
            <a:spAutoFit/>
          </a:bodyPr>
          <a:lstStyle/>
          <a:p>
            <a:r>
              <a:rPr lang="en-US" sz="10700" dirty="0">
                <a:effectLst>
                  <a:glow rad="63500">
                    <a:schemeClr val="accent2">
                      <a:satMod val="175000"/>
                      <a:alpha val="40000"/>
                    </a:schemeClr>
                  </a:glow>
                </a:effectLst>
                <a:latin typeface="Arial" panose="020B0604020202020204" pitchFamily="34" charset="0"/>
                <a:cs typeface="Arial" panose="020B0604020202020204" pitchFamily="34" charset="0"/>
              </a:rPr>
              <a:t>?</a:t>
            </a:r>
          </a:p>
        </p:txBody>
      </p:sp>
      <p:pic>
        <p:nvPicPr>
          <p:cNvPr id="3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8930" y="3083492"/>
            <a:ext cx="1445308" cy="768085"/>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6" name="灯片编号占位符 5"/>
          <p:cNvSpPr>
            <a:spLocks noGrp="1"/>
          </p:cNvSpPr>
          <p:nvPr>
            <p:ph type="sldNum" sz="quarter" idx="4"/>
          </p:nvPr>
        </p:nvSpPr>
        <p:spPr/>
        <p:txBody>
          <a:bodyPr/>
          <a:lstStyle/>
          <a:p>
            <a:fld id="{E98FCA07-3125-49EB-99F1-64DCEC752C04}" type="slidenum">
              <a:rPr lang="en-US" smtClean="0"/>
              <a:pPr/>
              <a:t>5</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465832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latin typeface="Arial" panose="020B0604020202020204" pitchFamily="34" charset="0"/>
              </a:rPr>
              <a:t>Guarantee Business Continuity</a:t>
            </a:r>
            <a:endParaRPr lang="zh-CN" altLang="en-US" sz="3200" dirty="0">
              <a:latin typeface="Arial" panose="020B0604020202020204" pitchFamily="34" charset="0"/>
            </a:endParaRPr>
          </a:p>
        </p:txBody>
      </p:sp>
      <p:sp>
        <p:nvSpPr>
          <p:cNvPr id="43" name="文本框 42"/>
          <p:cNvSpPr txBox="1"/>
          <p:nvPr/>
        </p:nvSpPr>
        <p:spPr>
          <a:xfrm>
            <a:off x="773861" y="2026346"/>
            <a:ext cx="5168631" cy="369332"/>
          </a:xfrm>
          <a:prstGeom prst="rect">
            <a:avLst/>
          </a:prstGeom>
          <a:noFill/>
        </p:spPr>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Prevent disruptions during VM migrations</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cxnSp>
        <p:nvCxnSpPr>
          <p:cNvPr id="46" name="肘形连接符 45"/>
          <p:cNvCxnSpPr/>
          <p:nvPr/>
        </p:nvCxnSpPr>
        <p:spPr>
          <a:xfrm>
            <a:off x="961807" y="2606158"/>
            <a:ext cx="9961370" cy="3271114"/>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392" y="3409657"/>
            <a:ext cx="4679416" cy="2251591"/>
          </a:xfrm>
          <a:prstGeom prst="rect">
            <a:avLst/>
          </a:prstGeom>
        </p:spPr>
      </p:pic>
      <p:sp>
        <p:nvSpPr>
          <p:cNvPr id="4" name="Rectangle 3"/>
          <p:cNvSpPr/>
          <p:nvPr/>
        </p:nvSpPr>
        <p:spPr>
          <a:xfrm>
            <a:off x="7172559" y="1694373"/>
            <a:ext cx="3066585" cy="2964075"/>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7177804" y="4854046"/>
            <a:ext cx="1405054" cy="4700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p:cNvSpPr/>
          <p:nvPr/>
        </p:nvSpPr>
        <p:spPr>
          <a:xfrm>
            <a:off x="8834090" y="4854046"/>
            <a:ext cx="1405054" cy="4700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p:cNvSpPr/>
          <p:nvPr/>
        </p:nvSpPr>
        <p:spPr>
          <a:xfrm>
            <a:off x="7440593" y="3693152"/>
            <a:ext cx="2449023" cy="4700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3" name="Rectangle 12"/>
          <p:cNvSpPr/>
          <p:nvPr/>
        </p:nvSpPr>
        <p:spPr>
          <a:xfrm>
            <a:off x="7440592" y="3063358"/>
            <a:ext cx="2449023" cy="4700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4" name="Rectangle 13"/>
          <p:cNvSpPr/>
          <p:nvPr/>
        </p:nvSpPr>
        <p:spPr>
          <a:xfrm>
            <a:off x="7429036" y="2285690"/>
            <a:ext cx="609480" cy="5781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6" name="Rectangle 15"/>
          <p:cNvSpPr/>
          <p:nvPr/>
        </p:nvSpPr>
        <p:spPr>
          <a:xfrm>
            <a:off x="8360363" y="2282486"/>
            <a:ext cx="609480" cy="5781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7" name="Rectangle 16"/>
          <p:cNvSpPr/>
          <p:nvPr/>
        </p:nvSpPr>
        <p:spPr>
          <a:xfrm>
            <a:off x="9308258" y="2285689"/>
            <a:ext cx="609480" cy="57811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8" name="Rectangle 17"/>
          <p:cNvSpPr/>
          <p:nvPr/>
        </p:nvSpPr>
        <p:spPr>
          <a:xfrm>
            <a:off x="7440506" y="1764008"/>
            <a:ext cx="2449023" cy="35868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6" name="TextBox 5"/>
          <p:cNvSpPr txBox="1"/>
          <p:nvPr/>
        </p:nvSpPr>
        <p:spPr>
          <a:xfrm>
            <a:off x="8038516" y="1823794"/>
            <a:ext cx="163923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Virtual Switch</a:t>
            </a:r>
          </a:p>
        </p:txBody>
      </p:sp>
      <p:sp>
        <p:nvSpPr>
          <p:cNvPr id="20" name="TextBox 19"/>
          <p:cNvSpPr txBox="1"/>
          <p:nvPr/>
        </p:nvSpPr>
        <p:spPr>
          <a:xfrm>
            <a:off x="7462623" y="2412297"/>
            <a:ext cx="60717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VM1</a:t>
            </a:r>
          </a:p>
        </p:txBody>
      </p:sp>
      <p:sp>
        <p:nvSpPr>
          <p:cNvPr id="21" name="TextBox 20"/>
          <p:cNvSpPr txBox="1"/>
          <p:nvPr/>
        </p:nvSpPr>
        <p:spPr>
          <a:xfrm>
            <a:off x="8417323" y="2409264"/>
            <a:ext cx="60717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VM2</a:t>
            </a:r>
          </a:p>
        </p:txBody>
      </p:sp>
      <p:sp>
        <p:nvSpPr>
          <p:cNvPr id="22" name="TextBox 21"/>
          <p:cNvSpPr txBox="1"/>
          <p:nvPr/>
        </p:nvSpPr>
        <p:spPr>
          <a:xfrm>
            <a:off x="9362911" y="2404547"/>
            <a:ext cx="60717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VM3</a:t>
            </a:r>
          </a:p>
        </p:txBody>
      </p:sp>
      <p:sp>
        <p:nvSpPr>
          <p:cNvPr id="23" name="TextBox 22"/>
          <p:cNvSpPr txBox="1"/>
          <p:nvPr/>
        </p:nvSpPr>
        <p:spPr>
          <a:xfrm>
            <a:off x="8065840" y="3156058"/>
            <a:ext cx="109281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vSSM (old)</a:t>
            </a:r>
          </a:p>
        </p:txBody>
      </p:sp>
      <p:sp>
        <p:nvSpPr>
          <p:cNvPr id="26" name="TextBox 25"/>
          <p:cNvSpPr txBox="1"/>
          <p:nvPr/>
        </p:nvSpPr>
        <p:spPr>
          <a:xfrm>
            <a:off x="8036449" y="3786891"/>
            <a:ext cx="150215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vSSM (new)</a:t>
            </a:r>
          </a:p>
        </p:txBody>
      </p:sp>
      <p:sp>
        <p:nvSpPr>
          <p:cNvPr id="27" name="TextBox 22"/>
          <p:cNvSpPr txBox="1"/>
          <p:nvPr/>
        </p:nvSpPr>
        <p:spPr>
          <a:xfrm>
            <a:off x="7440506" y="4941988"/>
            <a:ext cx="109281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vSCM (S)</a:t>
            </a:r>
          </a:p>
        </p:txBody>
      </p:sp>
      <p:sp>
        <p:nvSpPr>
          <p:cNvPr id="28" name="TextBox 22"/>
          <p:cNvSpPr txBox="1"/>
          <p:nvPr/>
        </p:nvSpPr>
        <p:spPr>
          <a:xfrm>
            <a:off x="9066589" y="4952949"/>
            <a:ext cx="109281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vSCM (A)</a:t>
            </a:r>
          </a:p>
        </p:txBody>
      </p:sp>
      <p:sp>
        <p:nvSpPr>
          <p:cNvPr id="29" name="TextBox 22"/>
          <p:cNvSpPr txBox="1"/>
          <p:nvPr/>
        </p:nvSpPr>
        <p:spPr>
          <a:xfrm>
            <a:off x="7973162" y="4268562"/>
            <a:ext cx="144887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Physical server</a:t>
            </a:r>
          </a:p>
        </p:txBody>
      </p:sp>
      <p:cxnSp>
        <p:nvCxnSpPr>
          <p:cNvPr id="8" name="Curved Connector 7"/>
          <p:cNvCxnSpPr>
            <a:stCxn id="11" idx="3"/>
            <a:endCxn id="12" idx="3"/>
          </p:cNvCxnSpPr>
          <p:nvPr/>
        </p:nvCxnSpPr>
        <p:spPr>
          <a:xfrm flipH="1" flipV="1">
            <a:off x="9889616" y="3928153"/>
            <a:ext cx="349528" cy="1160894"/>
          </a:xfrm>
          <a:prstGeom prst="curvedConnector3">
            <a:avLst>
              <a:gd name="adj1" fmla="val -65402"/>
            </a:avLst>
          </a:prstGeom>
          <a:ln w="28575">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32" name="Curved Connector 31"/>
          <p:cNvCxnSpPr>
            <a:stCxn id="11" idx="3"/>
            <a:endCxn id="13" idx="3"/>
          </p:cNvCxnSpPr>
          <p:nvPr/>
        </p:nvCxnSpPr>
        <p:spPr>
          <a:xfrm flipH="1" flipV="1">
            <a:off x="9889615" y="3298359"/>
            <a:ext cx="349529" cy="1790688"/>
          </a:xfrm>
          <a:prstGeom prst="curvedConnector3">
            <a:avLst>
              <a:gd name="adj1" fmla="val -100496"/>
            </a:avLst>
          </a:prstGeom>
          <a:ln w="28575">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31" name="Elbow Connector 30"/>
          <p:cNvCxnSpPr>
            <a:endCxn id="12" idx="3"/>
          </p:cNvCxnSpPr>
          <p:nvPr/>
        </p:nvCxnSpPr>
        <p:spPr>
          <a:xfrm rot="16200000" flipH="1">
            <a:off x="8939010" y="2977546"/>
            <a:ext cx="1666133" cy="235080"/>
          </a:xfrm>
          <a:prstGeom prst="bentConnector4">
            <a:avLst>
              <a:gd name="adj1" fmla="val -3233"/>
              <a:gd name="adj2" fmla="val 19724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7" idx="0"/>
            <a:endCxn id="13" idx="3"/>
          </p:cNvCxnSpPr>
          <p:nvPr/>
        </p:nvCxnSpPr>
        <p:spPr>
          <a:xfrm rot="16200000" flipH="1">
            <a:off x="9244971" y="2653716"/>
            <a:ext cx="1012670" cy="276617"/>
          </a:xfrm>
          <a:prstGeom prst="bentConnector4">
            <a:avLst>
              <a:gd name="adj1" fmla="val -10461"/>
              <a:gd name="adj2" fmla="val 14443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TextBox 22"/>
          <p:cNvSpPr txBox="1"/>
          <p:nvPr/>
        </p:nvSpPr>
        <p:spPr>
          <a:xfrm>
            <a:off x="7141815" y="3768963"/>
            <a:ext cx="797641" cy="3171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1, New</a:t>
            </a:r>
          </a:p>
        </p:txBody>
      </p:sp>
      <p:sp>
        <p:nvSpPr>
          <p:cNvPr id="47" name="TextBox 22"/>
          <p:cNvSpPr txBox="1"/>
          <p:nvPr/>
        </p:nvSpPr>
        <p:spPr>
          <a:xfrm>
            <a:off x="10222640" y="4059247"/>
            <a:ext cx="171214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2, Synchronization</a:t>
            </a:r>
          </a:p>
        </p:txBody>
      </p:sp>
      <p:sp>
        <p:nvSpPr>
          <p:cNvPr id="48" name="TextBox 22"/>
          <p:cNvSpPr txBox="1"/>
          <p:nvPr/>
        </p:nvSpPr>
        <p:spPr>
          <a:xfrm>
            <a:off x="10206846" y="2514081"/>
            <a:ext cx="122010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3, Drainage</a:t>
            </a:r>
          </a:p>
        </p:txBody>
      </p:sp>
      <p:sp>
        <p:nvSpPr>
          <p:cNvPr id="49" name="TextBox 22"/>
          <p:cNvSpPr txBox="1"/>
          <p:nvPr/>
        </p:nvSpPr>
        <p:spPr>
          <a:xfrm>
            <a:off x="7140261" y="3124398"/>
            <a:ext cx="122010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4, Upgrade</a:t>
            </a:r>
          </a:p>
        </p:txBody>
      </p:sp>
      <p:sp>
        <p:nvSpPr>
          <p:cNvPr id="50" name="TextBox 22"/>
          <p:cNvSpPr txBox="1"/>
          <p:nvPr/>
        </p:nvSpPr>
        <p:spPr>
          <a:xfrm>
            <a:off x="8906369" y="3020352"/>
            <a:ext cx="122010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5, Release</a:t>
            </a:r>
          </a:p>
        </p:txBody>
      </p:sp>
      <p:sp>
        <p:nvSpPr>
          <p:cNvPr id="7" name="灯片编号占位符 6"/>
          <p:cNvSpPr>
            <a:spLocks noGrp="1"/>
          </p:cNvSpPr>
          <p:nvPr>
            <p:ph type="sldNum" sz="quarter" idx="4"/>
          </p:nvPr>
        </p:nvSpPr>
        <p:spPr/>
        <p:txBody>
          <a:bodyPr/>
          <a:lstStyle/>
          <a:p>
            <a:fld id="{E98FCA07-3125-49EB-99F1-64DCEC752C04}" type="slidenum">
              <a:rPr lang="en-US" smtClean="0"/>
              <a:pPr/>
              <a:t>50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3764126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909C8777-929B-4669-9413-54ABD52AD0DF}"/>
              </a:ext>
            </a:extLst>
          </p:cNvPr>
          <p:cNvGrpSpPr/>
          <p:nvPr/>
        </p:nvGrpSpPr>
        <p:grpSpPr>
          <a:xfrm>
            <a:off x="919207" y="1343681"/>
            <a:ext cx="3540642" cy="5037647"/>
            <a:chOff x="919207" y="984136"/>
            <a:chExt cx="3540642" cy="5037647"/>
          </a:xfrm>
        </p:grpSpPr>
        <p:sp>
          <p:nvSpPr>
            <p:cNvPr id="142" name="圆角矩形 141"/>
            <p:cNvSpPr/>
            <p:nvPr/>
          </p:nvSpPr>
          <p:spPr>
            <a:xfrm>
              <a:off x="919207" y="3425492"/>
              <a:ext cx="3540642" cy="380045"/>
            </a:xfrm>
            <a:prstGeom prst="roundRect">
              <a:avLst>
                <a:gd name="adj" fmla="val 5597"/>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grpSp>
          <p:nvGrpSpPr>
            <p:cNvPr id="200" name="组合 199"/>
            <p:cNvGrpSpPr/>
            <p:nvPr/>
          </p:nvGrpSpPr>
          <p:grpSpPr>
            <a:xfrm>
              <a:off x="1385495" y="4032502"/>
              <a:ext cx="2817774" cy="1989281"/>
              <a:chOff x="8108181" y="4204774"/>
              <a:chExt cx="2817774" cy="1989281"/>
            </a:xfrm>
          </p:grpSpPr>
          <p:grpSp>
            <p:nvGrpSpPr>
              <p:cNvPr id="192" name="组合 191"/>
              <p:cNvGrpSpPr/>
              <p:nvPr/>
            </p:nvGrpSpPr>
            <p:grpSpPr>
              <a:xfrm>
                <a:off x="8108181" y="4204774"/>
                <a:ext cx="2817774" cy="912640"/>
                <a:chOff x="8108181" y="4204774"/>
                <a:chExt cx="2817774" cy="912640"/>
              </a:xfrm>
            </p:grpSpPr>
            <p:pic>
              <p:nvPicPr>
                <p:cNvPr id="143" name="图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7727" y="4204774"/>
                  <a:ext cx="838228" cy="891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6" name="组合 8"/>
                <p:cNvGrpSpPr>
                  <a:grpSpLocks/>
                </p:cNvGrpSpPr>
                <p:nvPr/>
              </p:nvGrpSpPr>
              <p:grpSpPr bwMode="auto">
                <a:xfrm>
                  <a:off x="8108181" y="4225611"/>
                  <a:ext cx="1813123" cy="891803"/>
                  <a:chOff x="3034159" y="2333059"/>
                  <a:chExt cx="4338538" cy="2133785"/>
                </a:xfrm>
              </p:grpSpPr>
              <p:pic>
                <p:nvPicPr>
                  <p:cNvPr id="152" name="图片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6939" y="2333059"/>
                    <a:ext cx="2005758" cy="213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 name="图片 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4159" y="2333059"/>
                    <a:ext cx="2005758" cy="213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47" name="组合 10"/>
              <p:cNvGrpSpPr>
                <a:grpSpLocks/>
              </p:cNvGrpSpPr>
              <p:nvPr/>
            </p:nvGrpSpPr>
            <p:grpSpPr bwMode="auto">
              <a:xfrm>
                <a:off x="8134853" y="5187427"/>
                <a:ext cx="2707567" cy="886560"/>
                <a:chOff x="332413" y="4545509"/>
                <a:chExt cx="6478814" cy="2121241"/>
              </a:xfrm>
            </p:grpSpPr>
            <p:pic>
              <p:nvPicPr>
                <p:cNvPr id="148" name="图片 1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8941" y="4545509"/>
                  <a:ext cx="2005758" cy="212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 name="图片 1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413" y="4545509"/>
                  <a:ext cx="2005758" cy="212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 name="图片 1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05469" y="4545509"/>
                  <a:ext cx="2005758" cy="212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96" name="组合 195"/>
              <p:cNvGrpSpPr/>
              <p:nvPr/>
            </p:nvGrpSpPr>
            <p:grpSpPr>
              <a:xfrm>
                <a:off x="8361634" y="4761515"/>
                <a:ext cx="2152190" cy="369087"/>
                <a:chOff x="8361634" y="4761515"/>
                <a:chExt cx="2152190" cy="369087"/>
              </a:xfrm>
            </p:grpSpPr>
            <p:cxnSp>
              <p:nvCxnSpPr>
                <p:cNvPr id="194" name="直接连接符 193"/>
                <p:cNvCxnSpPr/>
                <p:nvPr/>
              </p:nvCxnSpPr>
              <p:spPr>
                <a:xfrm>
                  <a:off x="8450395" y="4761515"/>
                  <a:ext cx="1030341" cy="0"/>
                </a:xfrm>
                <a:prstGeom prst="line">
                  <a:avLst/>
                </a:prstGeom>
                <a:solidFill>
                  <a:schemeClr val="bg1">
                    <a:lumMod val="75000"/>
                    <a:alpha val="40000"/>
                  </a:schemeClr>
                </a:solidFill>
                <a:ln w="25400" cap="flat">
                  <a:solidFill>
                    <a:srgbClr val="FF0000"/>
                  </a:solidFill>
                  <a:prstDash val="solid"/>
                  <a:round/>
                  <a:headEnd type="stealth" w="lg" len="lg"/>
                  <a:tailEnd type="stealth" w="lg"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5" name="文本框 194"/>
                <p:cNvSpPr txBox="1"/>
                <p:nvPr/>
              </p:nvSpPr>
              <p:spPr>
                <a:xfrm>
                  <a:off x="8361634" y="4822827"/>
                  <a:ext cx="2152190" cy="307775"/>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zh-CN"/>
                  </a:defPPr>
                  <a:lvl1pPr marR="0" indent="0" fontAlgn="auto" hangingPunct="0">
                    <a:lnSpc>
                      <a:spcPct val="100000"/>
                    </a:lnSpc>
                    <a:spcBef>
                      <a:spcPts val="0"/>
                    </a:spcBef>
                    <a:spcAft>
                      <a:spcPts val="0"/>
                    </a:spcAft>
                    <a:buClrTx/>
                    <a:buSzTx/>
                    <a:buFontTx/>
                    <a:buNone/>
                    <a:tabLst/>
                    <a:defRPr sz="1400">
                      <a:solidFill>
                        <a:srgbClr val="FF0000"/>
                      </a:solidFill>
                      <a:latin typeface="微软雅黑" panose="020B0503020204020204" pitchFamily="34" charset="-122"/>
                      <a:ea typeface="微软雅黑" panose="020B0503020204020204" pitchFamily="34" charset="-122"/>
                    </a:defRPr>
                  </a:lvl1pPr>
                </a:lstStyle>
                <a:p>
                  <a:r>
                    <a:rPr lang="en-US" altLang="zh-CN" dirty="0">
                      <a:latin typeface="Arial" panose="020B0604020202020204" pitchFamily="34" charset="0"/>
                      <a:cs typeface="Arial" panose="020B0604020202020204" pitchFamily="34" charset="0"/>
                      <a:sym typeface="Calibri"/>
                    </a:rPr>
                    <a:t>Real-time synchronization</a:t>
                  </a:r>
                  <a:endParaRPr lang="zh-CN" altLang="en-US" dirty="0">
                    <a:latin typeface="Arial" panose="020B0604020202020204" pitchFamily="34" charset="0"/>
                    <a:cs typeface="Arial" panose="020B0604020202020204" pitchFamily="34" charset="0"/>
                    <a:sym typeface="Calibri"/>
                  </a:endParaRPr>
                </a:p>
              </p:txBody>
            </p:sp>
          </p:grpSp>
          <p:grpSp>
            <p:nvGrpSpPr>
              <p:cNvPr id="197" name="组合 196"/>
              <p:cNvGrpSpPr/>
              <p:nvPr/>
            </p:nvGrpSpPr>
            <p:grpSpPr>
              <a:xfrm>
                <a:off x="8361486" y="5824968"/>
                <a:ext cx="2152190" cy="369087"/>
                <a:chOff x="8361634" y="4761515"/>
                <a:chExt cx="2152190" cy="369087"/>
              </a:xfrm>
            </p:grpSpPr>
            <p:cxnSp>
              <p:nvCxnSpPr>
                <p:cNvPr id="198" name="直接连接符 197"/>
                <p:cNvCxnSpPr/>
                <p:nvPr/>
              </p:nvCxnSpPr>
              <p:spPr>
                <a:xfrm>
                  <a:off x="8450395" y="4761515"/>
                  <a:ext cx="1030341" cy="0"/>
                </a:xfrm>
                <a:prstGeom prst="line">
                  <a:avLst/>
                </a:prstGeom>
                <a:solidFill>
                  <a:schemeClr val="bg1">
                    <a:lumMod val="75000"/>
                    <a:alpha val="40000"/>
                  </a:schemeClr>
                </a:solidFill>
                <a:ln w="25400" cap="flat">
                  <a:solidFill>
                    <a:srgbClr val="FF0000"/>
                  </a:solidFill>
                  <a:prstDash val="solid"/>
                  <a:round/>
                  <a:headEnd type="stealth" w="lg" len="lg"/>
                  <a:tailEnd type="stealth" w="lg"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9" name="文本框 198"/>
                <p:cNvSpPr txBox="1"/>
                <p:nvPr/>
              </p:nvSpPr>
              <p:spPr>
                <a:xfrm>
                  <a:off x="8361634" y="4822827"/>
                  <a:ext cx="2152190" cy="307775"/>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zh-CN"/>
                  </a:defPPr>
                  <a:lvl1pPr marR="0" indent="0" fontAlgn="auto" hangingPunct="0">
                    <a:lnSpc>
                      <a:spcPct val="100000"/>
                    </a:lnSpc>
                    <a:spcBef>
                      <a:spcPts val="0"/>
                    </a:spcBef>
                    <a:spcAft>
                      <a:spcPts val="0"/>
                    </a:spcAft>
                    <a:buClrTx/>
                    <a:buSzTx/>
                    <a:buFontTx/>
                    <a:buNone/>
                    <a:tabLst/>
                    <a:defRPr sz="1400">
                      <a:solidFill>
                        <a:srgbClr val="FF0000"/>
                      </a:solidFill>
                      <a:latin typeface="微软雅黑" panose="020B0503020204020204" pitchFamily="34" charset="-122"/>
                      <a:ea typeface="微软雅黑" panose="020B0503020204020204" pitchFamily="34" charset="-122"/>
                    </a:defRPr>
                  </a:lvl1pPr>
                </a:lstStyle>
                <a:p>
                  <a:r>
                    <a:rPr lang="en-US" altLang="zh-CN" dirty="0">
                      <a:latin typeface="Arial" panose="020B0604020202020204" pitchFamily="34" charset="0"/>
                      <a:cs typeface="Arial" panose="020B0604020202020204" pitchFamily="34" charset="0"/>
                      <a:sym typeface="Calibri"/>
                    </a:rPr>
                    <a:t>Real-time synchronization</a:t>
                  </a:r>
                </a:p>
              </p:txBody>
            </p:sp>
          </p:grpSp>
        </p:grpSp>
        <p:grpSp>
          <p:nvGrpSpPr>
            <p:cNvPr id="3" name="组 2"/>
            <p:cNvGrpSpPr/>
            <p:nvPr/>
          </p:nvGrpSpPr>
          <p:grpSpPr>
            <a:xfrm>
              <a:off x="1412167" y="1576809"/>
              <a:ext cx="2725119" cy="1878879"/>
              <a:chOff x="1412167" y="1576809"/>
              <a:chExt cx="2725119" cy="1878879"/>
            </a:xfrm>
          </p:grpSpPr>
          <p:grpSp>
            <p:nvGrpSpPr>
              <p:cNvPr id="48" name="组合 47"/>
              <p:cNvGrpSpPr/>
              <p:nvPr/>
            </p:nvGrpSpPr>
            <p:grpSpPr>
              <a:xfrm>
                <a:off x="1412167" y="2177476"/>
                <a:ext cx="2725119" cy="1201360"/>
                <a:chOff x="1598910" y="2719138"/>
                <a:chExt cx="3182918" cy="1403179"/>
              </a:xfrm>
            </p:grpSpPr>
            <p:grpSp>
              <p:nvGrpSpPr>
                <p:cNvPr id="49" name="组合 48"/>
                <p:cNvGrpSpPr/>
                <p:nvPr/>
              </p:nvGrpSpPr>
              <p:grpSpPr>
                <a:xfrm>
                  <a:off x="1598910" y="2719138"/>
                  <a:ext cx="1322284" cy="1403179"/>
                  <a:chOff x="1598910" y="2719138"/>
                  <a:chExt cx="1322284" cy="1403179"/>
                </a:xfrm>
              </p:grpSpPr>
              <p:grpSp>
                <p:nvGrpSpPr>
                  <p:cNvPr id="58" name="组合 57"/>
                  <p:cNvGrpSpPr/>
                  <p:nvPr/>
                </p:nvGrpSpPr>
                <p:grpSpPr>
                  <a:xfrm>
                    <a:off x="1598910" y="2719138"/>
                    <a:ext cx="1322284" cy="1403179"/>
                    <a:chOff x="4071655" y="1280813"/>
                    <a:chExt cx="2007487" cy="2130298"/>
                  </a:xfrm>
                </p:grpSpPr>
                <p:pic>
                  <p:nvPicPr>
                    <p:cNvPr id="60" name="图片 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1655" y="1280813"/>
                      <a:ext cx="2007487" cy="2130298"/>
                    </a:xfrm>
                    <a:prstGeom prst="rect">
                      <a:avLst/>
                    </a:prstGeom>
                  </p:spPr>
                </p:pic>
                <p:grpSp>
                  <p:nvGrpSpPr>
                    <p:cNvPr id="61" name="组合 60"/>
                    <p:cNvGrpSpPr/>
                    <p:nvPr/>
                  </p:nvGrpSpPr>
                  <p:grpSpPr>
                    <a:xfrm>
                      <a:off x="4763932" y="1939947"/>
                      <a:ext cx="629773" cy="596024"/>
                      <a:chOff x="6449816" y="3131820"/>
                      <a:chExt cx="648144" cy="613411"/>
                    </a:xfrm>
                  </p:grpSpPr>
                  <p:sp>
                    <p:nvSpPr>
                      <p:cNvPr id="62" name="矩形 61"/>
                      <p:cNvSpPr/>
                      <p:nvPr/>
                    </p:nvSpPr>
                    <p:spPr>
                      <a:xfrm>
                        <a:off x="6578510" y="3131820"/>
                        <a:ext cx="378220" cy="377190"/>
                      </a:xfrm>
                      <a:prstGeom prst="rect">
                        <a:avLst/>
                      </a:prstGeom>
                      <a:solidFill>
                        <a:srgbClr val="FF0000"/>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p:cNvSpPr/>
                      <p:nvPr/>
                    </p:nvSpPr>
                    <p:spPr>
                      <a:xfrm>
                        <a:off x="6449816" y="3368041"/>
                        <a:ext cx="378220" cy="377190"/>
                      </a:xfrm>
                      <a:prstGeom prst="rect">
                        <a:avLst/>
                      </a:prstGeom>
                      <a:solidFill>
                        <a:srgbClr val="FF0000"/>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64" name="矩形 63"/>
                      <p:cNvSpPr/>
                      <p:nvPr/>
                    </p:nvSpPr>
                    <p:spPr>
                      <a:xfrm>
                        <a:off x="6719740" y="3364230"/>
                        <a:ext cx="378220" cy="377190"/>
                      </a:xfrm>
                      <a:prstGeom prst="rect">
                        <a:avLst/>
                      </a:prstGeom>
                      <a:solidFill>
                        <a:srgbClr val="FF00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sp>
                <p:nvSpPr>
                  <p:cNvPr id="59" name="任意多边形 58"/>
                  <p:cNvSpPr/>
                  <p:nvPr/>
                </p:nvSpPr>
                <p:spPr>
                  <a:xfrm>
                    <a:off x="1804737" y="2995863"/>
                    <a:ext cx="782052" cy="267086"/>
                  </a:xfrm>
                  <a:custGeom>
                    <a:avLst/>
                    <a:gdLst>
                      <a:gd name="connsiteX0" fmla="*/ 0 w 782052"/>
                      <a:gd name="connsiteY0" fmla="*/ 0 h 267086"/>
                      <a:gd name="connsiteX1" fmla="*/ 409074 w 782052"/>
                      <a:gd name="connsiteY1" fmla="*/ 264695 h 267086"/>
                      <a:gd name="connsiteX2" fmla="*/ 782052 w 782052"/>
                      <a:gd name="connsiteY2" fmla="*/ 108284 h 267086"/>
                    </a:gdLst>
                    <a:ahLst/>
                    <a:cxnLst>
                      <a:cxn ang="0">
                        <a:pos x="connsiteX0" y="connsiteY0"/>
                      </a:cxn>
                      <a:cxn ang="0">
                        <a:pos x="connsiteX1" y="connsiteY1"/>
                      </a:cxn>
                      <a:cxn ang="0">
                        <a:pos x="connsiteX2" y="connsiteY2"/>
                      </a:cxn>
                    </a:cxnLst>
                    <a:rect l="l" t="t" r="r" b="b"/>
                    <a:pathLst>
                      <a:path w="782052" h="267086">
                        <a:moveTo>
                          <a:pt x="0" y="0"/>
                        </a:moveTo>
                        <a:cubicBezTo>
                          <a:pt x="139366" y="123324"/>
                          <a:pt x="278732" y="246648"/>
                          <a:pt x="409074" y="264695"/>
                        </a:cubicBezTo>
                        <a:cubicBezTo>
                          <a:pt x="539416" y="282742"/>
                          <a:pt x="660734" y="195513"/>
                          <a:pt x="782052" y="108284"/>
                        </a:cubicBezTo>
                      </a:path>
                    </a:pathLst>
                  </a:custGeom>
                  <a:noFill/>
                  <a:ln w="25400" cap="flat">
                    <a:solidFill>
                      <a:srgbClr val="00B050"/>
                    </a:solidFill>
                    <a:prstDash val="solid"/>
                    <a:round/>
                    <a:headEnd type="stealth" w="lg" len="lg"/>
                    <a:tailEnd type="stealth"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p:txBody>
              </p:sp>
            </p:grpSp>
            <p:grpSp>
              <p:nvGrpSpPr>
                <p:cNvPr id="50" name="组合 49"/>
                <p:cNvGrpSpPr/>
                <p:nvPr/>
              </p:nvGrpSpPr>
              <p:grpSpPr>
                <a:xfrm>
                  <a:off x="3459544" y="2719138"/>
                  <a:ext cx="1322284" cy="1403179"/>
                  <a:chOff x="1598909" y="2719138"/>
                  <a:chExt cx="1322284" cy="1403179"/>
                </a:xfrm>
              </p:grpSpPr>
              <p:grpSp>
                <p:nvGrpSpPr>
                  <p:cNvPr id="51" name="组合 50"/>
                  <p:cNvGrpSpPr/>
                  <p:nvPr/>
                </p:nvGrpSpPr>
                <p:grpSpPr>
                  <a:xfrm>
                    <a:off x="1598909" y="2719138"/>
                    <a:ext cx="1322284" cy="1403179"/>
                    <a:chOff x="4071654" y="1280813"/>
                    <a:chExt cx="2007487" cy="2130298"/>
                  </a:xfrm>
                </p:grpSpPr>
                <p:pic>
                  <p:nvPicPr>
                    <p:cNvPr id="53" name="图片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1654" y="1280813"/>
                      <a:ext cx="2007487" cy="2130298"/>
                    </a:xfrm>
                    <a:prstGeom prst="rect">
                      <a:avLst/>
                    </a:prstGeom>
                  </p:spPr>
                </p:pic>
                <p:grpSp>
                  <p:nvGrpSpPr>
                    <p:cNvPr id="54" name="组合 53"/>
                    <p:cNvGrpSpPr/>
                    <p:nvPr/>
                  </p:nvGrpSpPr>
                  <p:grpSpPr>
                    <a:xfrm>
                      <a:off x="4763932" y="1939947"/>
                      <a:ext cx="629773" cy="596024"/>
                      <a:chOff x="6449816" y="3131820"/>
                      <a:chExt cx="648144" cy="613411"/>
                    </a:xfrm>
                  </p:grpSpPr>
                  <p:sp>
                    <p:nvSpPr>
                      <p:cNvPr id="55" name="矩形 54"/>
                      <p:cNvSpPr/>
                      <p:nvPr/>
                    </p:nvSpPr>
                    <p:spPr>
                      <a:xfrm>
                        <a:off x="6578510" y="3131820"/>
                        <a:ext cx="378220" cy="377190"/>
                      </a:xfrm>
                      <a:prstGeom prst="rect">
                        <a:avLst/>
                      </a:prstGeom>
                      <a:solidFill>
                        <a:srgbClr val="FF0000"/>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6" name="矩形 55"/>
                      <p:cNvSpPr/>
                      <p:nvPr/>
                    </p:nvSpPr>
                    <p:spPr>
                      <a:xfrm>
                        <a:off x="6449816" y="3368041"/>
                        <a:ext cx="378220" cy="377190"/>
                      </a:xfrm>
                      <a:prstGeom prst="rect">
                        <a:avLst/>
                      </a:prstGeom>
                      <a:solidFill>
                        <a:srgbClr val="FF0000"/>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latin typeface="Arial" panose="020B0604020202020204" pitchFamily="34" charset="0"/>
                          <a:cs typeface="Arial" panose="020B0604020202020204" pitchFamily="34" charset="0"/>
                        </a:endParaRPr>
                      </a:p>
                    </p:txBody>
                  </p:sp>
                  <p:sp>
                    <p:nvSpPr>
                      <p:cNvPr id="57" name="矩形 56"/>
                      <p:cNvSpPr/>
                      <p:nvPr/>
                    </p:nvSpPr>
                    <p:spPr>
                      <a:xfrm>
                        <a:off x="6719740" y="3364230"/>
                        <a:ext cx="378220" cy="377190"/>
                      </a:xfrm>
                      <a:prstGeom prst="rect">
                        <a:avLst/>
                      </a:prstGeom>
                      <a:solidFill>
                        <a:srgbClr val="FF00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sp>
                <p:nvSpPr>
                  <p:cNvPr id="52" name="任意多边形 51"/>
                  <p:cNvSpPr/>
                  <p:nvPr/>
                </p:nvSpPr>
                <p:spPr>
                  <a:xfrm>
                    <a:off x="1804737" y="2995863"/>
                    <a:ext cx="782052" cy="267086"/>
                  </a:xfrm>
                  <a:custGeom>
                    <a:avLst/>
                    <a:gdLst>
                      <a:gd name="connsiteX0" fmla="*/ 0 w 782052"/>
                      <a:gd name="connsiteY0" fmla="*/ 0 h 267086"/>
                      <a:gd name="connsiteX1" fmla="*/ 409074 w 782052"/>
                      <a:gd name="connsiteY1" fmla="*/ 264695 h 267086"/>
                      <a:gd name="connsiteX2" fmla="*/ 782052 w 782052"/>
                      <a:gd name="connsiteY2" fmla="*/ 108284 h 267086"/>
                    </a:gdLst>
                    <a:ahLst/>
                    <a:cxnLst>
                      <a:cxn ang="0">
                        <a:pos x="connsiteX0" y="connsiteY0"/>
                      </a:cxn>
                      <a:cxn ang="0">
                        <a:pos x="connsiteX1" y="connsiteY1"/>
                      </a:cxn>
                      <a:cxn ang="0">
                        <a:pos x="connsiteX2" y="connsiteY2"/>
                      </a:cxn>
                    </a:cxnLst>
                    <a:rect l="l" t="t" r="r" b="b"/>
                    <a:pathLst>
                      <a:path w="782052" h="267086">
                        <a:moveTo>
                          <a:pt x="0" y="0"/>
                        </a:moveTo>
                        <a:cubicBezTo>
                          <a:pt x="139366" y="123324"/>
                          <a:pt x="278732" y="246648"/>
                          <a:pt x="409074" y="264695"/>
                        </a:cubicBezTo>
                        <a:cubicBezTo>
                          <a:pt x="539416" y="282742"/>
                          <a:pt x="660734" y="195513"/>
                          <a:pt x="782052" y="108284"/>
                        </a:cubicBezTo>
                      </a:path>
                    </a:pathLst>
                  </a:custGeom>
                  <a:noFill/>
                  <a:ln w="25400" cap="flat">
                    <a:solidFill>
                      <a:srgbClr val="00B050"/>
                    </a:solidFill>
                    <a:prstDash val="solid"/>
                    <a:round/>
                    <a:headEnd type="stealth" w="lg" len="lg"/>
                    <a:tailEnd type="stealth"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p:txBody>
              </p:sp>
            </p:grpSp>
          </p:grpSp>
          <p:pic>
            <p:nvPicPr>
              <p:cNvPr id="201" name="Picture 19" descr="F:\山石网科\内部文件\icon\新建文件夹\Infranet Icons-0507-42.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31456" y="1576809"/>
                <a:ext cx="573730" cy="45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3" name="直接箭头连接符 202"/>
              <p:cNvCxnSpPr>
                <a:stCxn id="201" idx="2"/>
              </p:cNvCxnSpPr>
              <p:nvPr/>
            </p:nvCxnSpPr>
            <p:spPr>
              <a:xfrm flipH="1">
                <a:off x="2113164" y="2033017"/>
                <a:ext cx="605157" cy="597216"/>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4" name="直接箭头连接符 203"/>
              <p:cNvCxnSpPr>
                <a:stCxn id="201" idx="2"/>
              </p:cNvCxnSpPr>
              <p:nvPr/>
            </p:nvCxnSpPr>
            <p:spPr>
              <a:xfrm>
                <a:off x="2718321" y="2033017"/>
                <a:ext cx="747784" cy="535904"/>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8" name="文本框 207"/>
              <p:cNvSpPr txBox="1"/>
              <p:nvPr/>
            </p:nvSpPr>
            <p:spPr>
              <a:xfrm>
                <a:off x="1564481" y="1938187"/>
                <a:ext cx="256576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a:ln>
                      <a:noFill/>
                    </a:ln>
                    <a:solidFill>
                      <a:srgbClr val="000000"/>
                    </a:solidFill>
                    <a:effectLst/>
                    <a:uFillTx/>
                    <a:latin typeface="Arial" panose="020B0604020202020204" pitchFamily="34" charset="0"/>
                    <a:ea typeface="微软雅黑" panose="020B0503020204020204" pitchFamily="34" charset="-122"/>
                    <a:cs typeface="Arial" panose="020B0604020202020204" pitchFamily="34" charset="0"/>
                    <a:sym typeface="Calibri"/>
                  </a:rPr>
                  <a:t>Configuration</a:t>
                </a:r>
                <a:r>
                  <a:rPr kumimoji="0" lang="en-US" altLang="zh-CN" sz="1600" b="0" i="0" u="none" strike="noStrike" cap="none" spc="0" normalizeH="0" dirty="0">
                    <a:ln>
                      <a:noFill/>
                    </a:ln>
                    <a:solidFill>
                      <a:srgbClr val="000000"/>
                    </a:solidFill>
                    <a:effectLst/>
                    <a:uFillTx/>
                    <a:latin typeface="Arial" panose="020B0604020202020204" pitchFamily="34" charset="0"/>
                    <a:ea typeface="微软雅黑" panose="020B0503020204020204" pitchFamily="34" charset="-122"/>
                    <a:cs typeface="Arial" panose="020B0604020202020204" pitchFamily="34" charset="0"/>
                    <a:sym typeface="Calibri"/>
                  </a:rPr>
                  <a:t> management</a:t>
                </a:r>
                <a:endParaRPr kumimoji="0" lang="zh-CN" altLang="en-US" sz="1600" b="0" i="0" u="none" strike="noStrike" cap="none" spc="0" normalizeH="0" baseline="0" dirty="0">
                  <a:ln>
                    <a:noFill/>
                  </a:ln>
                  <a:solidFill>
                    <a:srgbClr val="000000"/>
                  </a:solidFill>
                  <a:effectLst/>
                  <a:uFillTx/>
                  <a:latin typeface="Arial" panose="020B0604020202020204" pitchFamily="34" charset="0"/>
                  <a:ea typeface="微软雅黑" panose="020B0503020204020204" pitchFamily="34" charset="-122"/>
                  <a:cs typeface="Arial" panose="020B0604020202020204" pitchFamily="34" charset="0"/>
                  <a:sym typeface="Calibri"/>
                </a:endParaRPr>
              </a:p>
            </p:txBody>
          </p:sp>
          <p:cxnSp>
            <p:nvCxnSpPr>
              <p:cNvPr id="210" name="直接连接符 209"/>
              <p:cNvCxnSpPr/>
              <p:nvPr/>
            </p:nvCxnSpPr>
            <p:spPr>
              <a:xfrm>
                <a:off x="2223574" y="2883221"/>
                <a:ext cx="1172014" cy="0"/>
              </a:xfrm>
              <a:prstGeom prst="line">
                <a:avLst/>
              </a:prstGeom>
              <a:solidFill>
                <a:schemeClr val="bg1">
                  <a:lumMod val="75000"/>
                  <a:alpha val="40000"/>
                </a:schemeClr>
              </a:solidFill>
              <a:ln w="25400" cap="flat">
                <a:solidFill>
                  <a:schemeClr val="tx1">
                    <a:lumMod val="95000"/>
                    <a:lumOff val="5000"/>
                  </a:schemeClr>
                </a:solidFill>
                <a:prstDash val="sysDash"/>
                <a:round/>
                <a:headEnd type="stealth" w="lg" len="lg"/>
                <a:tailEnd type="stealth" w="lg" len="lg"/>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09" name="Picture 67" descr="F:\山石网科\内部文件\icon\新建文件夹\Infranet Icons-0507-8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31593" y="2657550"/>
                <a:ext cx="442569" cy="430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 name="文本框 211"/>
              <p:cNvSpPr txBox="1"/>
              <p:nvPr/>
            </p:nvSpPr>
            <p:spPr>
              <a:xfrm>
                <a:off x="1991544" y="3147913"/>
                <a:ext cx="1475723" cy="307775"/>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sz="1400" dirty="0">
                    <a:solidFill>
                      <a:srgbClr val="FF0000"/>
                    </a:solidFill>
                    <a:latin typeface="Arial" panose="020B0604020202020204" pitchFamily="34" charset="0"/>
                    <a:ea typeface="微软雅黑" panose="020B0503020204020204" pitchFamily="34" charset="-122"/>
                    <a:cs typeface="Arial" panose="020B0604020202020204" pitchFamily="34" charset="0"/>
                  </a:rPr>
                  <a:t>Not synchronized</a:t>
                </a:r>
                <a:endParaRPr kumimoji="0" lang="zh-CN" altLang="en-US" sz="1400" b="0" i="0" u="none" strike="noStrike" cap="none" spc="0" normalizeH="0" baseline="0" dirty="0">
                  <a:ln>
                    <a:noFill/>
                  </a:ln>
                  <a:solidFill>
                    <a:srgbClr val="FF0000"/>
                  </a:solidFill>
                  <a:effectLst/>
                  <a:uFillTx/>
                  <a:latin typeface="Arial" panose="020B0604020202020204" pitchFamily="34" charset="0"/>
                  <a:ea typeface="微软雅黑" panose="020B0503020204020204" pitchFamily="34" charset="-122"/>
                  <a:cs typeface="Arial" panose="020B0604020202020204" pitchFamily="34" charset="0"/>
                  <a:sym typeface="Calibri"/>
                </a:endParaRPr>
              </a:p>
            </p:txBody>
          </p:sp>
        </p:grpSp>
        <p:sp>
          <p:nvSpPr>
            <p:cNvPr id="74" name="文本框 73"/>
            <p:cNvSpPr txBox="1"/>
            <p:nvPr/>
          </p:nvSpPr>
          <p:spPr>
            <a:xfrm>
              <a:off x="1559496" y="984136"/>
              <a:ext cx="261225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zh-CN"/>
              </a:defPPr>
              <a:lvl1pPr marR="0" indent="0" fontAlgn="auto"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defRPr>
              </a:lvl1pPr>
            </a:lstStyle>
            <a:p>
              <a:r>
                <a:rPr lang="en-US" altLang="zh-CN" sz="1600" dirty="0">
                  <a:latin typeface="Arial" panose="020B0604020202020204" pitchFamily="34" charset="0"/>
                  <a:cs typeface="Arial" panose="020B0604020202020204" pitchFamily="34" charset="0"/>
                  <a:sym typeface="Calibri"/>
                </a:rPr>
                <a:t>Distributed processing</a:t>
              </a:r>
            </a:p>
            <a:p>
              <a:r>
                <a:rPr lang="en-US" altLang="zh-CN" sz="1600" dirty="0">
                  <a:latin typeface="Arial" panose="020B0604020202020204" pitchFamily="34" charset="0"/>
                  <a:cs typeface="Arial" panose="020B0604020202020204" pitchFamily="34" charset="0"/>
                  <a:sym typeface="Calibri"/>
                </a:rPr>
                <a:t>Non-distributed architecture</a:t>
              </a:r>
              <a:endParaRPr lang="zh-CN" altLang="en-US" sz="1600" dirty="0">
                <a:latin typeface="Arial" panose="020B0604020202020204" pitchFamily="34" charset="0"/>
                <a:cs typeface="Arial" panose="020B0604020202020204" pitchFamily="34" charset="0"/>
                <a:sym typeface="Calibri"/>
              </a:endParaRPr>
            </a:p>
          </p:txBody>
        </p:sp>
        <p:sp>
          <p:nvSpPr>
            <p:cNvPr id="75" name="文本框 74"/>
            <p:cNvSpPr txBox="1"/>
            <p:nvPr/>
          </p:nvSpPr>
          <p:spPr>
            <a:xfrm>
              <a:off x="1444515" y="3719749"/>
              <a:ext cx="220188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altLang="zh-CN" sz="1600" dirty="0">
                  <a:latin typeface="Arial" panose="020B0604020202020204" pitchFamily="34" charset="0"/>
                  <a:cs typeface="Arial" panose="020B0604020202020204" pitchFamily="34" charset="0"/>
                  <a:sym typeface="Calibri"/>
                </a:rPr>
                <a:t>Distributed processing</a:t>
              </a:r>
            </a:p>
            <a:p>
              <a:r>
                <a:rPr lang="en-US" altLang="zh-CN" sz="1600" dirty="0">
                  <a:latin typeface="Arial" panose="020B0604020202020204" pitchFamily="34" charset="0"/>
                  <a:cs typeface="Arial" panose="020B0604020202020204" pitchFamily="34" charset="0"/>
                  <a:sym typeface="Calibri"/>
                </a:rPr>
                <a:t>Distributed architecture</a:t>
              </a:r>
              <a:endParaRPr lang="zh-CN" altLang="en-US" sz="1600" dirty="0">
                <a:latin typeface="Arial" panose="020B0604020202020204" pitchFamily="34" charset="0"/>
                <a:cs typeface="Arial" panose="020B0604020202020204" pitchFamily="34" charset="0"/>
                <a:sym typeface="Calibri"/>
              </a:endParaRPr>
            </a:p>
          </p:txBody>
        </p:sp>
      </p:grpSp>
      <p:sp>
        <p:nvSpPr>
          <p:cNvPr id="77" name="文本框 76"/>
          <p:cNvSpPr txBox="1"/>
          <p:nvPr/>
        </p:nvSpPr>
        <p:spPr>
          <a:xfrm>
            <a:off x="5202583" y="1453629"/>
            <a:ext cx="6097549" cy="4662815"/>
          </a:xfrm>
          <a:prstGeom prst="rect">
            <a:avLst/>
          </a:prstGeom>
          <a:noFill/>
        </p:spPr>
        <p:txBody>
          <a:bodyPr wrap="square" rtlCol="0">
            <a:spAutoFit/>
          </a:bodyPr>
          <a:lstStyle/>
          <a:p>
            <a:pPr marL="285750" indent="-285750">
              <a:lnSpc>
                <a:spcPct val="150000"/>
              </a:lnSpc>
              <a:buFont typeface="Arial" charset="0"/>
              <a:buChar char="•"/>
            </a:pPr>
            <a:r>
              <a:rPr kumimoji="1" lang="en-US" altLang="zh-CN" b="1" dirty="0">
                <a:latin typeface="Arial" panose="020B0604020202020204" pitchFamily="34" charset="0"/>
                <a:ea typeface="Microsoft YaHei" charset="-122"/>
                <a:cs typeface="Arial" panose="020B0604020202020204" pitchFamily="34" charset="0"/>
              </a:rPr>
              <a:t>Redundancy protection: </a:t>
            </a:r>
            <a:r>
              <a:rPr kumimoji="1" lang="en-US" altLang="zh-CN" dirty="0">
                <a:latin typeface="Arial" panose="020B0604020202020204" pitchFamily="34" charset="0"/>
                <a:ea typeface="Microsoft YaHei" charset="-122"/>
                <a:cs typeface="Arial" panose="020B0604020202020204" pitchFamily="34" charset="0"/>
              </a:rPr>
              <a:t>main control module HA, real-time synchronization</a:t>
            </a:r>
          </a:p>
          <a:p>
            <a:pPr marL="285750" indent="-285750">
              <a:lnSpc>
                <a:spcPct val="150000"/>
              </a:lnSpc>
              <a:buFont typeface="Arial" charset="0"/>
              <a:buChar char="•"/>
            </a:pPr>
            <a:r>
              <a:rPr kumimoji="1" lang="en-US" altLang="zh-CN" b="1" dirty="0">
                <a:latin typeface="Arial" panose="020B0604020202020204" pitchFamily="34" charset="0"/>
                <a:ea typeface="Microsoft YaHei" charset="-122"/>
                <a:cs typeface="Arial" panose="020B0604020202020204" pitchFamily="34" charset="0"/>
              </a:rPr>
              <a:t>Support migration: </a:t>
            </a:r>
            <a:r>
              <a:rPr kumimoji="1" lang="en-US" altLang="zh-CN" dirty="0">
                <a:latin typeface="Arial" panose="020B0604020202020204" pitchFamily="34" charset="0"/>
                <a:ea typeface="Microsoft YaHei" charset="-122"/>
                <a:cs typeface="Arial" panose="020B0604020202020204" pitchFamily="34" charset="0"/>
              </a:rPr>
              <a:t>HA based on universal mature virtualization migration technology (</a:t>
            </a:r>
            <a:r>
              <a:rPr kumimoji="1" lang="en-US" altLang="zh-CN" dirty="0" err="1">
                <a:latin typeface="Arial" panose="020B0604020202020204" pitchFamily="34" charset="0"/>
                <a:ea typeface="Microsoft YaHei" charset="-122"/>
                <a:cs typeface="Arial" panose="020B0604020202020204" pitchFamily="34" charset="0"/>
              </a:rPr>
              <a:t>vSOM</a:t>
            </a:r>
            <a:r>
              <a:rPr kumimoji="1" lang="en-US" altLang="zh-CN" dirty="0">
                <a:latin typeface="Arial" panose="020B0604020202020204" pitchFamily="34" charset="0"/>
                <a:ea typeface="Microsoft YaHei" charset="-122"/>
                <a:cs typeface="Arial" panose="020B0604020202020204" pitchFamily="34" charset="0"/>
              </a:rPr>
              <a:t> and </a:t>
            </a:r>
            <a:r>
              <a:rPr kumimoji="1" lang="en-US" altLang="zh-CN" dirty="0" err="1">
                <a:latin typeface="Arial" panose="020B0604020202020204" pitchFamily="34" charset="0"/>
                <a:ea typeface="Microsoft YaHei" charset="-122"/>
                <a:cs typeface="Arial" panose="020B0604020202020204" pitchFamily="34" charset="0"/>
              </a:rPr>
              <a:t>vSCM</a:t>
            </a:r>
            <a:r>
              <a:rPr kumimoji="1" lang="en-US" altLang="zh-CN" dirty="0">
                <a:latin typeface="Arial" panose="020B0604020202020204" pitchFamily="34" charset="0"/>
                <a:ea typeface="Microsoft YaHei" charset="-122"/>
                <a:cs typeface="Arial" panose="020B0604020202020204" pitchFamily="34" charset="0"/>
              </a:rPr>
              <a:t> only)</a:t>
            </a:r>
          </a:p>
          <a:p>
            <a:pPr marL="285750" indent="-285750">
              <a:lnSpc>
                <a:spcPct val="150000"/>
              </a:lnSpc>
              <a:buFont typeface="Arial" charset="0"/>
              <a:buChar char="•"/>
            </a:pPr>
            <a:r>
              <a:rPr kumimoji="1" lang="en-US" altLang="zh-CN" b="1" dirty="0">
                <a:latin typeface="Arial" panose="020B0604020202020204" pitchFamily="34" charset="0"/>
                <a:ea typeface="Microsoft YaHei" charset="-122"/>
                <a:cs typeface="Arial" panose="020B0604020202020204" pitchFamily="34" charset="0"/>
              </a:rPr>
              <a:t>Bypass function: </a:t>
            </a:r>
            <a:r>
              <a:rPr kumimoji="1" lang="en-US" altLang="zh-CN" dirty="0" err="1">
                <a:latin typeface="Arial" panose="020B0604020202020204" pitchFamily="34" charset="0"/>
                <a:ea typeface="Microsoft YaHei" charset="-122"/>
                <a:cs typeface="Arial" panose="020B0604020202020204" pitchFamily="34" charset="0"/>
              </a:rPr>
              <a:t>vSSM</a:t>
            </a:r>
            <a:r>
              <a:rPr kumimoji="1" lang="en-US" altLang="zh-CN" dirty="0">
                <a:latin typeface="Arial" panose="020B0604020202020204" pitchFamily="34" charset="0"/>
                <a:ea typeface="Microsoft YaHei" charset="-122"/>
                <a:cs typeface="Arial" panose="020B0604020202020204" pitchFamily="34" charset="0"/>
              </a:rPr>
              <a:t> module failure leads to unlock protection</a:t>
            </a:r>
          </a:p>
          <a:p>
            <a:pPr marL="285750" indent="-285750">
              <a:lnSpc>
                <a:spcPct val="150000"/>
              </a:lnSpc>
              <a:buFont typeface="Arial" charset="0"/>
              <a:buChar char="•"/>
            </a:pPr>
            <a:r>
              <a:rPr kumimoji="1" lang="en-US" altLang="zh-CN" b="1" dirty="0">
                <a:latin typeface="Arial" panose="020B0604020202020204" pitchFamily="34" charset="0"/>
                <a:ea typeface="Microsoft YaHei" charset="-122"/>
                <a:cs typeface="Arial" panose="020B0604020202020204" pitchFamily="34" charset="0"/>
              </a:rPr>
              <a:t>Self-recovery capability: </a:t>
            </a:r>
            <a:r>
              <a:rPr kumimoji="1" lang="en-US" altLang="zh-CN" dirty="0">
                <a:latin typeface="Arial" panose="020B0604020202020204" pitchFamily="34" charset="0"/>
                <a:ea typeface="Microsoft YaHei" charset="-122"/>
                <a:cs typeface="Arial" panose="020B0604020202020204" pitchFamily="34" charset="0"/>
              </a:rPr>
              <a:t>system automatically rebuilt after the </a:t>
            </a:r>
            <a:r>
              <a:rPr kumimoji="1" lang="en-US" altLang="zh-CN" dirty="0" err="1">
                <a:latin typeface="Arial" panose="020B0604020202020204" pitchFamily="34" charset="0"/>
                <a:ea typeface="Microsoft YaHei" charset="-122"/>
                <a:cs typeface="Arial" panose="020B0604020202020204" pitchFamily="34" charset="0"/>
              </a:rPr>
              <a:t>vSSM</a:t>
            </a:r>
            <a:r>
              <a:rPr kumimoji="1" lang="en-US" altLang="zh-CN" dirty="0">
                <a:latin typeface="Arial" panose="020B0604020202020204" pitchFamily="34" charset="0"/>
                <a:ea typeface="Microsoft YaHei" charset="-122"/>
                <a:cs typeface="Arial" panose="020B0604020202020204" pitchFamily="34" charset="0"/>
              </a:rPr>
              <a:t> module lost</a:t>
            </a:r>
          </a:p>
          <a:p>
            <a:pPr marL="285750" indent="-285750">
              <a:lnSpc>
                <a:spcPct val="150000"/>
              </a:lnSpc>
              <a:buFont typeface="Arial" charset="0"/>
              <a:buChar char="•"/>
            </a:pPr>
            <a:r>
              <a:rPr kumimoji="1" lang="en-US" altLang="zh-CN" b="1" dirty="0">
                <a:latin typeface="Arial" panose="020B0604020202020204" pitchFamily="34" charset="0"/>
                <a:ea typeface="Microsoft YaHei" charset="-122"/>
                <a:cs typeface="Arial" panose="020B0604020202020204" pitchFamily="34" charset="0"/>
              </a:rPr>
              <a:t>Security Service Following: </a:t>
            </a:r>
            <a:r>
              <a:rPr kumimoji="1" lang="en-US" altLang="zh-CN" dirty="0">
                <a:latin typeface="Arial" panose="020B0604020202020204" pitchFamily="34" charset="0"/>
                <a:ea typeface="Microsoft YaHei" charset="-122"/>
                <a:cs typeface="Arial" panose="020B0604020202020204" pitchFamily="34" charset="0"/>
              </a:rPr>
              <a:t>automated Session and Policy Following in Virtual Machine Migration</a:t>
            </a:r>
            <a:endParaRPr kumimoji="1" lang="en-US" altLang="zh-CN" sz="1600" dirty="0">
              <a:latin typeface="Arial" panose="020B0604020202020204" pitchFamily="34" charset="0"/>
              <a:ea typeface="Microsoft YaHei" charset="-122"/>
              <a:cs typeface="Arial" panose="020B0604020202020204" pitchFamily="34" charset="0"/>
            </a:endParaRPr>
          </a:p>
        </p:txBody>
      </p:sp>
      <p:sp>
        <p:nvSpPr>
          <p:cNvPr id="5" name="Title 4">
            <a:extLst>
              <a:ext uri="{FF2B5EF4-FFF2-40B4-BE49-F238E27FC236}">
                <a16:creationId xmlns="" xmlns:a16="http://schemas.microsoft.com/office/drawing/2014/main" id="{56F9F082-AC60-2F43-AD4E-C44688F8014A}"/>
              </a:ext>
            </a:extLst>
          </p:cNvPr>
          <p:cNvSpPr>
            <a:spLocks noGrp="1"/>
          </p:cNvSpPr>
          <p:nvPr>
            <p:ph type="title"/>
          </p:nvPr>
        </p:nvSpPr>
        <p:spPr/>
        <p:txBody>
          <a:bodyPr>
            <a:normAutofit/>
          </a:bodyPr>
          <a:lstStyle/>
          <a:p>
            <a:r>
              <a:rPr lang="en-US" altLang="zh-CN" b="1" dirty="0"/>
              <a:t>HA of Distributed Architecture</a:t>
            </a:r>
            <a:endParaRPr lang="en-US" b="1" dirty="0"/>
          </a:p>
        </p:txBody>
      </p:sp>
      <p:sp>
        <p:nvSpPr>
          <p:cNvPr id="2" name="灯片编号占位符 1"/>
          <p:cNvSpPr>
            <a:spLocks noGrp="1"/>
          </p:cNvSpPr>
          <p:nvPr>
            <p:ph type="sldNum" sz="quarter" idx="4"/>
          </p:nvPr>
        </p:nvSpPr>
        <p:spPr/>
        <p:txBody>
          <a:bodyPr/>
          <a:lstStyle/>
          <a:p>
            <a:fld id="{E98FCA07-3125-49EB-99F1-64DCEC752C04}" type="slidenum">
              <a:rPr lang="en-US" smtClean="0"/>
              <a:pPr/>
              <a:t>51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5994841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3110890" y="2363665"/>
            <a:ext cx="2466768" cy="1152128"/>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Deep</a:t>
            </a:r>
          </a:p>
          <a:p>
            <a:pPr algn="ctr"/>
            <a:r>
              <a:rPr lang="en-US" altLang="zh-CN" b="1" dirty="0">
                <a:latin typeface="Arial" panose="020B0604020202020204" pitchFamily="34" charset="0"/>
                <a:cs typeface="Arial" panose="020B0604020202020204" pitchFamily="34" charset="0"/>
              </a:rPr>
              <a:t>Visibility</a:t>
            </a:r>
            <a:endParaRPr lang="zh-CN" altLang="en-US" b="1" dirty="0">
              <a:latin typeface="Arial" panose="020B0604020202020204" pitchFamily="34" charset="0"/>
              <a:cs typeface="Arial" panose="020B0604020202020204" pitchFamily="34" charset="0"/>
            </a:endParaRPr>
          </a:p>
        </p:txBody>
      </p:sp>
      <p:pic>
        <p:nvPicPr>
          <p:cNvPr id="14" name="Picture 17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7709" y="2365299"/>
            <a:ext cx="2246189" cy="2366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六边形 5"/>
          <p:cNvSpPr/>
          <p:nvPr/>
        </p:nvSpPr>
        <p:spPr>
          <a:xfrm>
            <a:off x="3168944" y="3960949"/>
            <a:ext cx="7980003" cy="863970"/>
          </a:xfrm>
          <a:prstGeom prst="hexagon">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b="1" dirty="0">
                <a:latin typeface="Arial" panose="020B0604020202020204" pitchFamily="34" charset="0"/>
                <a:cs typeface="Arial" panose="020B0604020202020204" pitchFamily="34" charset="0"/>
              </a:rPr>
              <a:t>Highly Available Distributed Architecture </a:t>
            </a:r>
            <a:endParaRPr lang="zh-CN" altLang="en-US" sz="2000" b="1" dirty="0">
              <a:latin typeface="Arial" panose="020B0604020202020204" pitchFamily="34" charset="0"/>
              <a:cs typeface="Arial" panose="020B0604020202020204" pitchFamily="34" charset="0"/>
            </a:endParaRPr>
          </a:p>
        </p:txBody>
      </p:sp>
      <p:sp>
        <p:nvSpPr>
          <p:cNvPr id="20" name="六边形 3"/>
          <p:cNvSpPr/>
          <p:nvPr/>
        </p:nvSpPr>
        <p:spPr>
          <a:xfrm>
            <a:off x="8682179" y="2363665"/>
            <a:ext cx="2466768" cy="1152128"/>
          </a:xfrm>
          <a:prstGeom prst="hexagon">
            <a:avLst/>
          </a:prstGeom>
          <a:solidFill>
            <a:srgbClr val="00307D"/>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Micro-Segmentation</a:t>
            </a:r>
            <a:endParaRPr lang="zh-CN" altLang="en-US" b="1" dirty="0">
              <a:latin typeface="Arial" panose="020B0604020202020204" pitchFamily="34" charset="0"/>
              <a:cs typeface="Arial" panose="020B0604020202020204" pitchFamily="34" charset="0"/>
            </a:endParaRPr>
          </a:p>
        </p:txBody>
      </p:sp>
      <p:sp>
        <p:nvSpPr>
          <p:cNvPr id="26" name="六边形 4"/>
          <p:cNvSpPr/>
          <p:nvPr/>
        </p:nvSpPr>
        <p:spPr>
          <a:xfrm>
            <a:off x="5894650" y="2363665"/>
            <a:ext cx="2466768" cy="1152128"/>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latin typeface="Arial" panose="020B0604020202020204" pitchFamily="34" charset="0"/>
                <a:cs typeface="Arial" panose="020B0604020202020204" pitchFamily="34" charset="0"/>
              </a:rPr>
              <a:t>Improved</a:t>
            </a:r>
          </a:p>
          <a:p>
            <a:pPr algn="ctr"/>
            <a:r>
              <a:rPr lang="en-US" altLang="zh-CN" b="1" dirty="0">
                <a:latin typeface="Arial" panose="020B0604020202020204" pitchFamily="34" charset="0"/>
                <a:cs typeface="Arial" panose="020B0604020202020204" pitchFamily="34" charset="0"/>
              </a:rPr>
              <a:t>Productivity</a:t>
            </a:r>
            <a:endParaRPr lang="zh-CN" altLang="en-US" b="1" dirty="0">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en-US" altLang="zh-CN" dirty="0" smtClean="0"/>
              <a:t>Micro-Segmentation</a:t>
            </a:r>
            <a:endParaRPr lang="zh-CN" alt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52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023202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 4"/>
          <p:cNvGrpSpPr/>
          <p:nvPr/>
        </p:nvGrpSpPr>
        <p:grpSpPr>
          <a:xfrm>
            <a:off x="983433" y="2352309"/>
            <a:ext cx="10363369" cy="3098231"/>
            <a:chOff x="2549527" y="2512979"/>
            <a:chExt cx="8180617" cy="2370171"/>
          </a:xfrm>
        </p:grpSpPr>
        <p:pic>
          <p:nvPicPr>
            <p:cNvPr id="58370" name="Picture 8" descr="DGRM_Server_VMs_detail_6_ESX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4289" y="3086100"/>
              <a:ext cx="169703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组合 58"/>
            <p:cNvGrpSpPr>
              <a:grpSpLocks/>
            </p:cNvGrpSpPr>
            <p:nvPr/>
          </p:nvGrpSpPr>
          <p:grpSpPr bwMode="auto">
            <a:xfrm>
              <a:off x="7872414" y="3824289"/>
              <a:ext cx="904875" cy="573087"/>
              <a:chOff x="2917257" y="1803948"/>
              <a:chExt cx="1435216" cy="857794"/>
            </a:xfrm>
          </p:grpSpPr>
          <p:pic>
            <p:nvPicPr>
              <p:cNvPr id="58387" name="图片 59" descr="X6150-02.e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17257" y="1803948"/>
                <a:ext cx="1435216" cy="8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Picture 13" descr="F:\山石网科\内部文件\icon\新建文件夹\防火墙-01.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1857" y="2248955"/>
                <a:ext cx="308101" cy="30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9" name="Picture 13" descr="F:\山石网科\内部文件\icon\新建文件夹\防火墙-01.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5742" y="2248955"/>
                <a:ext cx="308101" cy="30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任意多边形 8"/>
            <p:cNvSpPr/>
            <p:nvPr/>
          </p:nvSpPr>
          <p:spPr>
            <a:xfrm>
              <a:off x="5856288" y="3678239"/>
              <a:ext cx="2532062" cy="598487"/>
            </a:xfrm>
            <a:custGeom>
              <a:avLst/>
              <a:gdLst>
                <a:gd name="connsiteX0" fmla="*/ 0 w 3375718"/>
                <a:gd name="connsiteY0" fmla="*/ 457200 h 798223"/>
                <a:gd name="connsiteX1" fmla="*/ 3362633 w 3375718"/>
                <a:gd name="connsiteY1" fmla="*/ 781665 h 798223"/>
                <a:gd name="connsiteX2" fmla="*/ 943897 w 3375718"/>
                <a:gd name="connsiteY2" fmla="*/ 0 h 798223"/>
              </a:gdLst>
              <a:ahLst/>
              <a:cxnLst>
                <a:cxn ang="0">
                  <a:pos x="connsiteX0" y="connsiteY0"/>
                </a:cxn>
                <a:cxn ang="0">
                  <a:pos x="connsiteX1" y="connsiteY1"/>
                </a:cxn>
                <a:cxn ang="0">
                  <a:pos x="connsiteX2" y="connsiteY2"/>
                </a:cxn>
              </a:cxnLst>
              <a:rect l="l" t="t" r="r" b="b"/>
              <a:pathLst>
                <a:path w="3375718" h="798223">
                  <a:moveTo>
                    <a:pt x="0" y="457200"/>
                  </a:moveTo>
                  <a:cubicBezTo>
                    <a:pt x="1602658" y="657532"/>
                    <a:pt x="3205317" y="857865"/>
                    <a:pt x="3362633" y="781665"/>
                  </a:cubicBezTo>
                  <a:cubicBezTo>
                    <a:pt x="3519949" y="705465"/>
                    <a:pt x="2231923" y="352732"/>
                    <a:pt x="943897" y="0"/>
                  </a:cubicBezTo>
                </a:path>
              </a:pathLst>
            </a:custGeom>
            <a:noFill/>
            <a:ln w="50800">
              <a:solidFill>
                <a:srgbClr val="FF000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8373" name="文本框 9"/>
            <p:cNvSpPr txBox="1">
              <a:spLocks noChangeArrowheads="1"/>
            </p:cNvSpPr>
            <p:nvPr/>
          </p:nvSpPr>
          <p:spPr bwMode="auto">
            <a:xfrm>
              <a:off x="7892631" y="3367088"/>
              <a:ext cx="2837513" cy="282542"/>
            </a:xfrm>
            <a:prstGeom prst="rect">
              <a:avLst/>
            </a:prstGeom>
            <a:solidFill>
              <a:srgbClr val="0030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rPr>
                <a:t>① </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Centralized physical protection</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8374" name="Picture 23" descr="F:\山石网科\内部文件\icon\新建文件夹\Infranet Icons-0507-4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6100" y="2957514"/>
              <a:ext cx="2301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文本框 11"/>
            <p:cNvSpPr txBox="1">
              <a:spLocks noChangeArrowheads="1"/>
            </p:cNvSpPr>
            <p:nvPr/>
          </p:nvSpPr>
          <p:spPr bwMode="auto">
            <a:xfrm>
              <a:off x="2549527" y="4070350"/>
              <a:ext cx="2501028" cy="494448"/>
            </a:xfrm>
            <a:prstGeom prst="rect">
              <a:avLst/>
            </a:prstGeom>
            <a:solidFill>
              <a:srgbClr val="0030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④ </a:t>
              </a:r>
              <a:r>
                <a:rPr lang="en-US" altLang="zh-CN"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Virtual </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Machine Monitor Agent Software</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8376" name="Picture 23" descr="F:\山石网科\内部文件\icon\新建文件夹\Infranet Icons-0507-4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2501" y="3773489"/>
              <a:ext cx="2317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接箭头连接符 14"/>
            <p:cNvCxnSpPr/>
            <p:nvPr/>
          </p:nvCxnSpPr>
          <p:spPr>
            <a:xfrm flipV="1">
              <a:off x="5856289" y="2847976"/>
              <a:ext cx="1266825" cy="830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378" name="Picture 15" descr="ICON_NetSwitch_SM_Q408_Comm.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86626" y="2533650"/>
              <a:ext cx="8096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ICON_VM_basic_Q408_Comm.png"/>
            <p:cNvPicPr>
              <a:picLocks noChangeAspect="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17320" y="3306908"/>
              <a:ext cx="450254" cy="529548"/>
            </a:xfrm>
            <a:prstGeom prst="rect">
              <a:avLst/>
            </a:prstGeom>
            <a:noFill/>
            <a:ln w="9525">
              <a:noFill/>
              <a:miter lim="800000"/>
              <a:headEnd/>
              <a:tailEnd/>
            </a:ln>
          </p:spPr>
        </p:pic>
        <p:sp>
          <p:nvSpPr>
            <p:cNvPr id="58381" name="文本框 18"/>
            <p:cNvSpPr txBox="1">
              <a:spLocks noChangeArrowheads="1"/>
            </p:cNvSpPr>
            <p:nvPr/>
          </p:nvSpPr>
          <p:spPr bwMode="auto">
            <a:xfrm>
              <a:off x="2549528" y="2922397"/>
              <a:ext cx="2501029" cy="494448"/>
            </a:xfrm>
            <a:prstGeom prst="rect">
              <a:avLst/>
            </a:prstGeom>
            <a:solidFill>
              <a:srgbClr val="0030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⑤ </a:t>
              </a:r>
              <a:r>
                <a:rPr lang="en-US" altLang="zh-CN"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Does </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not rely on virtual machine monitors</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8382" name="文本框 19"/>
            <p:cNvSpPr txBox="1">
              <a:spLocks noChangeArrowheads="1"/>
            </p:cNvSpPr>
            <p:nvPr/>
          </p:nvSpPr>
          <p:spPr bwMode="auto">
            <a:xfrm>
              <a:off x="5085437" y="2512979"/>
              <a:ext cx="2181937" cy="282542"/>
            </a:xfrm>
            <a:prstGeom prst="rect">
              <a:avLst/>
            </a:prstGeom>
            <a:solidFill>
              <a:srgbClr val="0030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rPr>
                <a:t>②</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 Host agent protection</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8379" name="文本框 16"/>
          <p:cNvSpPr txBox="1">
            <a:spLocks noChangeArrowheads="1"/>
          </p:cNvSpPr>
          <p:nvPr/>
        </p:nvSpPr>
        <p:spPr bwMode="auto">
          <a:xfrm>
            <a:off x="8009794" y="2335443"/>
            <a:ext cx="2880320" cy="369332"/>
          </a:xfrm>
          <a:prstGeom prst="rect">
            <a:avLst/>
          </a:prstGeom>
          <a:solidFill>
            <a:srgbClr val="00307D"/>
          </a:solidFill>
          <a:ln>
            <a:noFill/>
          </a:ln>
          <a:extLst/>
        </p:spPr>
        <p:txBody>
          <a:bodyPr wrap="square">
            <a:spAutoFit/>
          </a:bodyPr>
          <a:lstStyle/>
          <a:p>
            <a:r>
              <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rPr>
              <a:t>③</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 Network switch control</a:t>
            </a:r>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文本框 1"/>
          <p:cNvSpPr txBox="1"/>
          <p:nvPr/>
        </p:nvSpPr>
        <p:spPr>
          <a:xfrm>
            <a:off x="2007338" y="1980420"/>
            <a:ext cx="495118" cy="646331"/>
          </a:xfrm>
          <a:prstGeom prst="rect">
            <a:avLst/>
          </a:prstGeom>
          <a:noFill/>
        </p:spPr>
        <p:txBody>
          <a:bodyPr wrap="square" rtlCol="0">
            <a:spAutoFit/>
          </a:bodyPr>
          <a:lstStyle/>
          <a:p>
            <a:pPr algn="ctr"/>
            <a:r>
              <a:rPr kumimoji="1" lang="en-US" altLang="zh-CN" sz="3600" dirty="0">
                <a:latin typeface="Arial" panose="020B0604020202020204" pitchFamily="34" charset="0"/>
                <a:ea typeface="微软雅黑" panose="020B0503020204020204" pitchFamily="34" charset="-122"/>
                <a:cs typeface="Arial" panose="020B0604020202020204" pitchFamily="34" charset="0"/>
              </a:rPr>
              <a:t>+</a:t>
            </a:r>
            <a:endParaRPr kumimoji="1" lang="zh-CN" altLang="en-US" sz="3600" dirty="0">
              <a:latin typeface="Arial" panose="020B0604020202020204" pitchFamily="34" charset="0"/>
              <a:ea typeface="微软雅黑" panose="020B0503020204020204" pitchFamily="34" charset="-122"/>
              <a:cs typeface="Arial" panose="020B0604020202020204" pitchFamily="34" charset="0"/>
            </a:endParaRPr>
          </a:p>
        </p:txBody>
      </p:sp>
      <p:sp>
        <p:nvSpPr>
          <p:cNvPr id="23" name="文本框 22"/>
          <p:cNvSpPr txBox="1"/>
          <p:nvPr/>
        </p:nvSpPr>
        <p:spPr>
          <a:xfrm>
            <a:off x="2361287" y="1861225"/>
            <a:ext cx="1828584" cy="830997"/>
          </a:xfrm>
          <a:prstGeom prst="rect">
            <a:avLst/>
          </a:prstGeom>
          <a:noFill/>
        </p:spPr>
        <p:txBody>
          <a:bodyPr wrap="square" rtlCol="0">
            <a:spAutoFit/>
          </a:bodyPr>
          <a:lstStyle/>
          <a:p>
            <a:pPr algn="ctr"/>
            <a:r>
              <a:rPr kumimoji="1" lang="en-US" altLang="zh-CN" sz="2400" dirty="0">
                <a:latin typeface="Arial" panose="020B0604020202020204" pitchFamily="34" charset="0"/>
                <a:ea typeface="微软雅黑" panose="020B0503020204020204" pitchFamily="34" charset="-122"/>
                <a:cs typeface="Arial" panose="020B0604020202020204" pitchFamily="34" charset="0"/>
              </a:rPr>
              <a:t>VDS&amp;VSS</a:t>
            </a:r>
          </a:p>
          <a:p>
            <a:pPr algn="ctr"/>
            <a:r>
              <a:rPr kumimoji="1" lang="en-US" altLang="zh-CN" sz="2400" dirty="0">
                <a:latin typeface="Arial" panose="020B0604020202020204" pitchFamily="34" charset="0"/>
                <a:ea typeface="微软雅黑" panose="020B0503020204020204" pitchFamily="34" charset="-122"/>
                <a:cs typeface="Arial" panose="020B0604020202020204" pitchFamily="34" charset="0"/>
              </a:rPr>
              <a:t>OVS</a:t>
            </a:r>
            <a:endParaRPr kumimoji="1" lang="zh-CN" altLang="en-US" sz="2400" dirty="0">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1984933" y="3603127"/>
            <a:ext cx="495118" cy="646331"/>
          </a:xfrm>
          <a:prstGeom prst="rect">
            <a:avLst/>
          </a:prstGeom>
          <a:noFill/>
        </p:spPr>
        <p:txBody>
          <a:bodyPr wrap="square" rtlCol="0">
            <a:spAutoFit/>
          </a:bodyPr>
          <a:lstStyle/>
          <a:p>
            <a:pPr algn="ctr"/>
            <a:r>
              <a:rPr kumimoji="1" lang="en-US" altLang="zh-CN" sz="3600" dirty="0">
                <a:latin typeface="Arial" panose="020B0604020202020204" pitchFamily="34" charset="0"/>
                <a:ea typeface="微软雅黑" panose="020B0503020204020204" pitchFamily="34" charset="-122"/>
                <a:cs typeface="Arial" panose="020B0604020202020204" pitchFamily="34" charset="0"/>
              </a:rPr>
              <a:t>+</a:t>
            </a:r>
            <a:endParaRPr kumimoji="1" lang="zh-CN" altLang="en-US" sz="3600" dirty="0">
              <a:latin typeface="Arial" panose="020B0604020202020204" pitchFamily="34" charset="0"/>
              <a:ea typeface="微软雅黑" panose="020B0503020204020204" pitchFamily="34" charset="-122"/>
              <a:cs typeface="Arial" panose="020B0604020202020204" pitchFamily="34" charset="0"/>
            </a:endParaRPr>
          </a:p>
        </p:txBody>
      </p:sp>
      <p:sp>
        <p:nvSpPr>
          <p:cNvPr id="26" name="文本框 25"/>
          <p:cNvSpPr txBox="1"/>
          <p:nvPr/>
        </p:nvSpPr>
        <p:spPr>
          <a:xfrm>
            <a:off x="2044409" y="3695459"/>
            <a:ext cx="1586472" cy="461665"/>
          </a:xfrm>
          <a:prstGeom prst="rect">
            <a:avLst/>
          </a:prstGeom>
          <a:noFill/>
        </p:spPr>
        <p:txBody>
          <a:bodyPr wrap="square" rtlCol="0">
            <a:spAutoFit/>
          </a:bodyPr>
          <a:lstStyle/>
          <a:p>
            <a:pPr algn="ctr"/>
            <a:r>
              <a:rPr kumimoji="1" lang="en-US" altLang="zh-CN" sz="2400">
                <a:latin typeface="Arial" panose="020B0604020202020204" pitchFamily="34" charset="0"/>
                <a:ea typeface="微软雅黑" panose="020B0503020204020204" pitchFamily="34" charset="-122"/>
                <a:cs typeface="Arial" panose="020B0604020202020204" pitchFamily="34" charset="0"/>
              </a:rPr>
              <a:t>NSX</a:t>
            </a:r>
            <a:endParaRPr kumimoji="1" lang="zh-CN" altLang="en-US" sz="2400" dirty="0">
              <a:latin typeface="Arial" panose="020B0604020202020204" pitchFamily="34" charset="0"/>
              <a:ea typeface="微软雅黑" panose="020B0503020204020204" pitchFamily="34" charset="-122"/>
              <a:cs typeface="Arial" panose="020B0604020202020204" pitchFamily="34" charset="0"/>
            </a:endParaRPr>
          </a:p>
        </p:txBody>
      </p:sp>
      <p:pic>
        <p:nvPicPr>
          <p:cNvPr id="27" name="Picture 13" descr="F:\山石网科\内部文件\icon\新建文件夹\防火墙-01.emf">
            <a:extLst>
              <a:ext uri="{FF2B5EF4-FFF2-40B4-BE49-F238E27FC236}">
                <a16:creationId xmlns="" xmlns:a16="http://schemas.microsoft.com/office/drawing/2014/main" id="{B511C02B-DBC5-4BF9-937E-6078A422BE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1718" y="2498666"/>
            <a:ext cx="322605" cy="35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05255" y="1834578"/>
            <a:ext cx="823643" cy="870197"/>
          </a:xfrm>
          <a:prstGeom prst="rect">
            <a:avLst/>
          </a:prstGeom>
        </p:spPr>
      </p:pic>
      <p:pic>
        <p:nvPicPr>
          <p:cNvPr id="29"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6838" y="3525846"/>
            <a:ext cx="823643" cy="870197"/>
          </a:xfrm>
          <a:prstGeom prst="rect">
            <a:avLst/>
          </a:prstGeom>
        </p:spPr>
      </p:pic>
      <p:sp>
        <p:nvSpPr>
          <p:cNvPr id="7" name="Title 6">
            <a:extLst>
              <a:ext uri="{FF2B5EF4-FFF2-40B4-BE49-F238E27FC236}">
                <a16:creationId xmlns="" xmlns:a16="http://schemas.microsoft.com/office/drawing/2014/main" id="{1B8D1C67-59ED-914C-9CF0-2CA84FCCE03D}"/>
              </a:ext>
            </a:extLst>
          </p:cNvPr>
          <p:cNvSpPr>
            <a:spLocks noGrp="1"/>
          </p:cNvSpPr>
          <p:nvPr>
            <p:ph type="title"/>
          </p:nvPr>
        </p:nvSpPr>
        <p:spPr/>
        <p:txBody>
          <a:bodyPr>
            <a:normAutofit/>
          </a:bodyPr>
          <a:lstStyle/>
          <a:p>
            <a:r>
              <a:rPr lang="en-US" altLang="zh-CN" dirty="0">
                <a:ea typeface="微软雅黑" pitchFamily="34" charset="-122"/>
              </a:rPr>
              <a:t>Common Micro-Segmentation Solutions</a:t>
            </a:r>
            <a:endParaRPr lang="en-US" dirty="0"/>
          </a:p>
        </p:txBody>
      </p:sp>
      <p:sp>
        <p:nvSpPr>
          <p:cNvPr id="4" name="灯片编号占位符 3"/>
          <p:cNvSpPr>
            <a:spLocks noGrp="1"/>
          </p:cNvSpPr>
          <p:nvPr>
            <p:ph type="sldNum" sz="quarter" idx="4"/>
          </p:nvPr>
        </p:nvSpPr>
        <p:spPr/>
        <p:txBody>
          <a:bodyPr/>
          <a:lstStyle/>
          <a:p>
            <a:fld id="{E98FCA07-3125-49EB-99F1-64DCEC752C04}" type="slidenum">
              <a:rPr lang="en-US" smtClean="0"/>
              <a:pPr/>
              <a:t>53</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6422357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组合 179"/>
          <p:cNvGrpSpPr/>
          <p:nvPr/>
        </p:nvGrpSpPr>
        <p:grpSpPr>
          <a:xfrm>
            <a:off x="6555179" y="2348880"/>
            <a:ext cx="5146098" cy="3925291"/>
            <a:chOff x="6555179" y="2137181"/>
            <a:chExt cx="5146098" cy="4109240"/>
          </a:xfrm>
        </p:grpSpPr>
        <p:sp>
          <p:nvSpPr>
            <p:cNvPr id="83" name="圆角矩形 82"/>
            <p:cNvSpPr/>
            <p:nvPr/>
          </p:nvSpPr>
          <p:spPr>
            <a:xfrm>
              <a:off x="6555179" y="2137181"/>
              <a:ext cx="5146098" cy="4109240"/>
            </a:xfrm>
            <a:prstGeom prst="round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7" name="文本框 86"/>
            <p:cNvSpPr txBox="1"/>
            <p:nvPr/>
          </p:nvSpPr>
          <p:spPr>
            <a:xfrm>
              <a:off x="10777352" y="5248515"/>
              <a:ext cx="851515" cy="322200"/>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Firewall</a:t>
              </a:r>
            </a:p>
          </p:txBody>
        </p:sp>
        <p:grpSp>
          <p:nvGrpSpPr>
            <p:cNvPr id="86" name="组合 85"/>
            <p:cNvGrpSpPr/>
            <p:nvPr/>
          </p:nvGrpSpPr>
          <p:grpSpPr>
            <a:xfrm>
              <a:off x="7539685" y="3845160"/>
              <a:ext cx="3986295" cy="2297395"/>
              <a:chOff x="1067633" y="3868634"/>
              <a:chExt cx="3986295" cy="2297395"/>
            </a:xfrm>
          </p:grpSpPr>
          <p:grpSp>
            <p:nvGrpSpPr>
              <p:cNvPr id="47" name="组合 46"/>
              <p:cNvGrpSpPr/>
              <p:nvPr/>
            </p:nvGrpSpPr>
            <p:grpSpPr>
              <a:xfrm>
                <a:off x="1067633" y="3868634"/>
                <a:ext cx="2923365" cy="2297395"/>
                <a:chOff x="902869" y="2411309"/>
                <a:chExt cx="2923365" cy="2297395"/>
              </a:xfrm>
            </p:grpSpPr>
            <p:pic>
              <p:nvPicPr>
                <p:cNvPr id="34"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3070" y="4016733"/>
                  <a:ext cx="588355" cy="691971"/>
                </a:xfrm>
                <a:prstGeom prst="rect">
                  <a:avLst/>
                </a:prstGeom>
                <a:noFill/>
                <a:ln w="9525">
                  <a:noFill/>
                  <a:miter lim="800000"/>
                  <a:headEnd/>
                  <a:tailEnd/>
                </a:ln>
              </p:spPr>
            </p:pic>
            <p:sp>
              <p:nvSpPr>
                <p:cNvPr id="35" name="圆柱形 12"/>
                <p:cNvSpPr/>
                <p:nvPr/>
              </p:nvSpPr>
              <p:spPr>
                <a:xfrm>
                  <a:off x="3303833" y="3640519"/>
                  <a:ext cx="354071" cy="567616"/>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3"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2869" y="3968553"/>
                  <a:ext cx="588355" cy="691971"/>
                </a:xfrm>
                <a:prstGeom prst="rect">
                  <a:avLst/>
                </a:prstGeom>
                <a:noFill/>
                <a:ln w="9525">
                  <a:noFill/>
                  <a:miter lim="800000"/>
                  <a:headEnd/>
                  <a:tailEnd/>
                </a:ln>
              </p:spPr>
            </p:pic>
            <p:pic>
              <p:nvPicPr>
                <p:cNvPr id="4"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46038" y="3968553"/>
                  <a:ext cx="588355" cy="691971"/>
                </a:xfrm>
                <a:prstGeom prst="rect">
                  <a:avLst/>
                </a:prstGeom>
                <a:noFill/>
                <a:ln w="9525">
                  <a:noFill/>
                  <a:miter lim="800000"/>
                  <a:headEnd/>
                  <a:tailEnd/>
                </a:ln>
              </p:spPr>
            </p:pic>
            <p:sp>
              <p:nvSpPr>
                <p:cNvPr id="5" name="圆柱形 12"/>
                <p:cNvSpPr/>
                <p:nvPr/>
              </p:nvSpPr>
              <p:spPr>
                <a:xfrm>
                  <a:off x="1015906" y="3640520"/>
                  <a:ext cx="354071" cy="567616"/>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6" name="圆柱形 15"/>
                <p:cNvSpPr/>
                <p:nvPr/>
              </p:nvSpPr>
              <p:spPr>
                <a:xfrm>
                  <a:off x="1768744" y="3605568"/>
                  <a:ext cx="354071" cy="567616"/>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7" name="立方体 6"/>
                <p:cNvSpPr/>
                <p:nvPr/>
              </p:nvSpPr>
              <p:spPr>
                <a:xfrm>
                  <a:off x="971721" y="3277349"/>
                  <a:ext cx="2854513" cy="517136"/>
                </a:xfrm>
                <a:prstGeom prst="cube">
                  <a:avLst>
                    <a:gd name="adj" fmla="val 44389"/>
                  </a:avLst>
                </a:prstGeom>
                <a:solidFill>
                  <a:srgbClr val="7AA3D5"/>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8" name="圆柱形 17"/>
                <p:cNvSpPr/>
                <p:nvPr/>
              </p:nvSpPr>
              <p:spPr>
                <a:xfrm>
                  <a:off x="1524548" y="2862852"/>
                  <a:ext cx="627260" cy="780752"/>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grpSp>
              <p:nvGrpSpPr>
                <p:cNvPr id="31" name="组合 30"/>
                <p:cNvGrpSpPr/>
                <p:nvPr/>
              </p:nvGrpSpPr>
              <p:grpSpPr>
                <a:xfrm>
                  <a:off x="1174781" y="3082435"/>
                  <a:ext cx="840871" cy="934297"/>
                  <a:chOff x="1174781" y="3082435"/>
                  <a:chExt cx="840871" cy="934297"/>
                </a:xfrm>
              </p:grpSpPr>
              <p:cxnSp>
                <p:nvCxnSpPr>
                  <p:cNvPr id="20" name="肘形连接符 19"/>
                  <p:cNvCxnSpPr/>
                  <p:nvPr/>
                </p:nvCxnSpPr>
                <p:spPr>
                  <a:xfrm rot="5400000" flipH="1" flipV="1">
                    <a:off x="915333" y="3341883"/>
                    <a:ext cx="934297" cy="415402"/>
                  </a:xfrm>
                  <a:prstGeom prst="bentConnector3">
                    <a:avLst>
                      <a:gd name="adj1" fmla="val 50000"/>
                    </a:avLst>
                  </a:prstGeom>
                  <a:ln w="38100">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nvCxnSpPr>
                <p:spPr>
                  <a:xfrm rot="16200000" flipH="1">
                    <a:off x="1407569" y="3408650"/>
                    <a:ext cx="932537" cy="283628"/>
                  </a:xfrm>
                  <a:prstGeom prst="bentConnector3">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577871" y="3096723"/>
                    <a:ext cx="169417" cy="0"/>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3" name="圆柱形 12"/>
                <p:cNvSpPr/>
                <p:nvPr/>
              </p:nvSpPr>
              <p:spPr>
                <a:xfrm>
                  <a:off x="3303833" y="2812915"/>
                  <a:ext cx="354071" cy="567616"/>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32"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690" y="2411309"/>
                  <a:ext cx="588355" cy="691971"/>
                </a:xfrm>
                <a:prstGeom prst="rect">
                  <a:avLst/>
                </a:prstGeom>
                <a:noFill/>
                <a:ln w="9525">
                  <a:noFill/>
                  <a:miter lim="800000"/>
                  <a:headEnd/>
                  <a:tailEnd/>
                </a:ln>
              </p:spPr>
            </p:pic>
            <p:grpSp>
              <p:nvGrpSpPr>
                <p:cNvPr id="46" name="组合 45"/>
                <p:cNvGrpSpPr/>
                <p:nvPr/>
              </p:nvGrpSpPr>
              <p:grpSpPr>
                <a:xfrm>
                  <a:off x="2050545" y="3083963"/>
                  <a:ext cx="1430323" cy="810351"/>
                  <a:chOff x="2050545" y="3083963"/>
                  <a:chExt cx="1430323" cy="810351"/>
                </a:xfrm>
              </p:grpSpPr>
              <p:cxnSp>
                <p:nvCxnSpPr>
                  <p:cNvPr id="40" name="直接连接符 39"/>
                  <p:cNvCxnSpPr/>
                  <p:nvPr/>
                </p:nvCxnSpPr>
                <p:spPr>
                  <a:xfrm flipH="1">
                    <a:off x="3477247" y="3083963"/>
                    <a:ext cx="3621" cy="295495"/>
                  </a:xfrm>
                  <a:prstGeom prst="line">
                    <a:avLst/>
                  </a:prstGeom>
                  <a:ln w="3810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2050545" y="3361143"/>
                    <a:ext cx="1425501" cy="187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3469001" y="3501009"/>
                    <a:ext cx="3621" cy="393305"/>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2054704" y="3515223"/>
                    <a:ext cx="1425501" cy="187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H="1">
                    <a:off x="2065348" y="3351891"/>
                    <a:ext cx="3621" cy="1667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cxnSp>
            <p:nvCxnSpPr>
              <p:cNvPr id="85" name="直接连接符 84"/>
              <p:cNvCxnSpPr/>
              <p:nvPr/>
            </p:nvCxnSpPr>
            <p:spPr>
              <a:xfrm>
                <a:off x="3822668" y="4995363"/>
                <a:ext cx="482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4" name="图片 8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928" y="4698600"/>
                <a:ext cx="796000" cy="547250"/>
              </a:xfrm>
              <a:prstGeom prst="rect">
                <a:avLst/>
              </a:prstGeom>
            </p:spPr>
          </p:pic>
        </p:grpSp>
        <p:sp>
          <p:nvSpPr>
            <p:cNvPr id="178" name="圆角矩形 177"/>
            <p:cNvSpPr/>
            <p:nvPr/>
          </p:nvSpPr>
          <p:spPr>
            <a:xfrm>
              <a:off x="6999037" y="2267990"/>
              <a:ext cx="4459691" cy="1200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Threat/ application/ traffic visibility Provide 2 layers of network control</a:t>
              </a:r>
            </a:p>
            <a:p>
              <a:pPr marL="285750" indent="-285750">
                <a:buFont typeface="Arial" panose="020B0604020202020204" pitchFamily="34" charset="0"/>
                <a:buChar char="•"/>
              </a:pP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Provide L2-L7 security service for VMs</a:t>
              </a:r>
              <a:endParaRPr lang="zh-CN" altLang="en-US" sz="14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1" name="组合 180"/>
          <p:cNvGrpSpPr/>
          <p:nvPr/>
        </p:nvGrpSpPr>
        <p:grpSpPr>
          <a:xfrm>
            <a:off x="589497" y="1268760"/>
            <a:ext cx="5416369" cy="4273510"/>
            <a:chOff x="589497" y="984878"/>
            <a:chExt cx="5416369" cy="4273510"/>
          </a:xfrm>
        </p:grpSpPr>
        <p:pic>
          <p:nvPicPr>
            <p:cNvPr id="53"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5235" y="2816810"/>
              <a:ext cx="588355" cy="691971"/>
            </a:xfrm>
            <a:prstGeom prst="rect">
              <a:avLst/>
            </a:prstGeom>
            <a:noFill/>
            <a:ln w="9525">
              <a:noFill/>
              <a:miter lim="800000"/>
              <a:headEnd/>
              <a:tailEnd/>
            </a:ln>
          </p:spPr>
        </p:pic>
        <p:sp>
          <p:nvSpPr>
            <p:cNvPr id="54" name="圆柱形 12"/>
            <p:cNvSpPr/>
            <p:nvPr/>
          </p:nvSpPr>
          <p:spPr>
            <a:xfrm>
              <a:off x="3315998" y="2453301"/>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55"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8897" y="2816810"/>
              <a:ext cx="588355" cy="691971"/>
            </a:xfrm>
            <a:prstGeom prst="rect">
              <a:avLst/>
            </a:prstGeom>
            <a:noFill/>
            <a:ln w="9525">
              <a:noFill/>
              <a:miter lim="800000"/>
              <a:headEnd/>
              <a:tailEnd/>
            </a:ln>
          </p:spPr>
        </p:pic>
        <p:pic>
          <p:nvPicPr>
            <p:cNvPr id="56"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2066" y="2816810"/>
              <a:ext cx="588355" cy="691971"/>
            </a:xfrm>
            <a:prstGeom prst="rect">
              <a:avLst/>
            </a:prstGeom>
            <a:noFill/>
            <a:ln w="9525">
              <a:noFill/>
              <a:miter lim="800000"/>
              <a:headEnd/>
              <a:tailEnd/>
            </a:ln>
          </p:spPr>
        </p:pic>
        <p:sp>
          <p:nvSpPr>
            <p:cNvPr id="57" name="圆柱形 12"/>
            <p:cNvSpPr/>
            <p:nvPr/>
          </p:nvSpPr>
          <p:spPr>
            <a:xfrm>
              <a:off x="1821934" y="2501482"/>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58" name="圆柱形 15"/>
            <p:cNvSpPr/>
            <p:nvPr/>
          </p:nvSpPr>
          <p:spPr>
            <a:xfrm>
              <a:off x="2574772" y="2466529"/>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59" name="立方体 58"/>
            <p:cNvSpPr/>
            <p:nvPr/>
          </p:nvSpPr>
          <p:spPr>
            <a:xfrm>
              <a:off x="1478874" y="2137180"/>
              <a:ext cx="2595012" cy="493987"/>
            </a:xfrm>
            <a:prstGeom prst="cube">
              <a:avLst>
                <a:gd name="adj" fmla="val 44389"/>
              </a:avLst>
            </a:prstGeom>
            <a:solidFill>
              <a:srgbClr val="7AA3D5"/>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62" name="圆柱形 12"/>
            <p:cNvSpPr/>
            <p:nvPr/>
          </p:nvSpPr>
          <p:spPr>
            <a:xfrm>
              <a:off x="3315998" y="1625696"/>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63"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8855" y="1211386"/>
              <a:ext cx="588355" cy="691971"/>
            </a:xfrm>
            <a:prstGeom prst="rect">
              <a:avLst/>
            </a:prstGeom>
            <a:noFill/>
            <a:ln w="9525">
              <a:noFill/>
              <a:miter lim="800000"/>
              <a:headEnd/>
              <a:tailEnd/>
            </a:ln>
          </p:spPr>
        </p:pic>
        <p:sp>
          <p:nvSpPr>
            <p:cNvPr id="52" name="文本框 51"/>
            <p:cNvSpPr txBox="1"/>
            <p:nvPr/>
          </p:nvSpPr>
          <p:spPr>
            <a:xfrm>
              <a:off x="872859" y="2329084"/>
              <a:ext cx="1366015"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Virtual Switch</a:t>
              </a:r>
            </a:p>
          </p:txBody>
        </p:sp>
        <p:sp>
          <p:nvSpPr>
            <p:cNvPr id="75" name="任意多边形 74"/>
            <p:cNvSpPr/>
            <p:nvPr/>
          </p:nvSpPr>
          <p:spPr>
            <a:xfrm>
              <a:off x="2025228" y="2391417"/>
              <a:ext cx="647700" cy="257315"/>
            </a:xfrm>
            <a:custGeom>
              <a:avLst/>
              <a:gdLst>
                <a:gd name="connsiteX0" fmla="*/ 0 w 647700"/>
                <a:gd name="connsiteY0" fmla="*/ 257315 h 257315"/>
                <a:gd name="connsiteX1" fmla="*/ 257175 w 647700"/>
                <a:gd name="connsiteY1" fmla="*/ 140 h 257315"/>
                <a:gd name="connsiteX2" fmla="*/ 647700 w 647700"/>
                <a:gd name="connsiteY2" fmla="*/ 228740 h 257315"/>
              </a:gdLst>
              <a:ahLst/>
              <a:cxnLst>
                <a:cxn ang="0">
                  <a:pos x="connsiteX0" y="connsiteY0"/>
                </a:cxn>
                <a:cxn ang="0">
                  <a:pos x="connsiteX1" y="connsiteY1"/>
                </a:cxn>
                <a:cxn ang="0">
                  <a:pos x="connsiteX2" y="connsiteY2"/>
                </a:cxn>
              </a:cxnLst>
              <a:rect l="l" t="t" r="r" b="b"/>
              <a:pathLst>
                <a:path w="647700" h="257315">
                  <a:moveTo>
                    <a:pt x="0" y="257315"/>
                  </a:moveTo>
                  <a:cubicBezTo>
                    <a:pt x="74612" y="131108"/>
                    <a:pt x="149225" y="4902"/>
                    <a:pt x="257175" y="140"/>
                  </a:cubicBezTo>
                  <a:cubicBezTo>
                    <a:pt x="365125" y="-4622"/>
                    <a:pt x="506412" y="112059"/>
                    <a:pt x="647700" y="228740"/>
                  </a:cubicBezTo>
                </a:path>
              </a:pathLst>
            </a:custGeom>
            <a:noFill/>
            <a:ln>
              <a:solidFill>
                <a:srgbClr val="FFFF0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6" name="任意多边形 75"/>
            <p:cNvSpPr/>
            <p:nvPr/>
          </p:nvSpPr>
          <p:spPr>
            <a:xfrm>
              <a:off x="2796753" y="1953407"/>
              <a:ext cx="723900" cy="657225"/>
            </a:xfrm>
            <a:custGeom>
              <a:avLst/>
              <a:gdLst>
                <a:gd name="connsiteX0" fmla="*/ 0 w 723900"/>
                <a:gd name="connsiteY0" fmla="*/ 657225 h 657225"/>
                <a:gd name="connsiteX1" fmla="*/ 571500 w 723900"/>
                <a:gd name="connsiteY1" fmla="*/ 419100 h 657225"/>
                <a:gd name="connsiteX2" fmla="*/ 723900 w 723900"/>
                <a:gd name="connsiteY2" fmla="*/ 0 h 657225"/>
                <a:gd name="connsiteX3" fmla="*/ 723900 w 723900"/>
                <a:gd name="connsiteY3" fmla="*/ 0 h 657225"/>
              </a:gdLst>
              <a:ahLst/>
              <a:cxnLst>
                <a:cxn ang="0">
                  <a:pos x="connsiteX0" y="connsiteY0"/>
                </a:cxn>
                <a:cxn ang="0">
                  <a:pos x="connsiteX1" y="connsiteY1"/>
                </a:cxn>
                <a:cxn ang="0">
                  <a:pos x="connsiteX2" y="connsiteY2"/>
                </a:cxn>
                <a:cxn ang="0">
                  <a:pos x="connsiteX3" y="connsiteY3"/>
                </a:cxn>
              </a:cxnLst>
              <a:rect l="l" t="t" r="r" b="b"/>
              <a:pathLst>
                <a:path w="723900" h="657225">
                  <a:moveTo>
                    <a:pt x="0" y="657225"/>
                  </a:moveTo>
                  <a:cubicBezTo>
                    <a:pt x="225425" y="592931"/>
                    <a:pt x="450850" y="528637"/>
                    <a:pt x="571500" y="419100"/>
                  </a:cubicBezTo>
                  <a:cubicBezTo>
                    <a:pt x="692150" y="309563"/>
                    <a:pt x="723900" y="0"/>
                    <a:pt x="723900" y="0"/>
                  </a:cubicBezTo>
                  <a:lnTo>
                    <a:pt x="723900" y="0"/>
                  </a:lnTo>
                </a:path>
              </a:pathLst>
            </a:custGeom>
            <a:noFill/>
            <a:ln>
              <a:solidFill>
                <a:srgbClr val="FFFF0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7" name="任意多边形 76"/>
            <p:cNvSpPr/>
            <p:nvPr/>
          </p:nvSpPr>
          <p:spPr>
            <a:xfrm>
              <a:off x="2139528" y="2295677"/>
              <a:ext cx="1400175" cy="438780"/>
            </a:xfrm>
            <a:custGeom>
              <a:avLst/>
              <a:gdLst>
                <a:gd name="connsiteX0" fmla="*/ 1400175 w 1400175"/>
                <a:gd name="connsiteY0" fmla="*/ 438780 h 438780"/>
                <a:gd name="connsiteX1" fmla="*/ 1038225 w 1400175"/>
                <a:gd name="connsiteY1" fmla="*/ 630 h 438780"/>
                <a:gd name="connsiteX2" fmla="*/ 0 w 1400175"/>
                <a:gd name="connsiteY2" fmla="*/ 334005 h 438780"/>
                <a:gd name="connsiteX3" fmla="*/ 0 w 1400175"/>
                <a:gd name="connsiteY3" fmla="*/ 334005 h 438780"/>
              </a:gdLst>
              <a:ahLst/>
              <a:cxnLst>
                <a:cxn ang="0">
                  <a:pos x="connsiteX0" y="connsiteY0"/>
                </a:cxn>
                <a:cxn ang="0">
                  <a:pos x="connsiteX1" y="connsiteY1"/>
                </a:cxn>
                <a:cxn ang="0">
                  <a:pos x="connsiteX2" y="connsiteY2"/>
                </a:cxn>
                <a:cxn ang="0">
                  <a:pos x="connsiteX3" y="connsiteY3"/>
                </a:cxn>
              </a:cxnLst>
              <a:rect l="l" t="t" r="r" b="b"/>
              <a:pathLst>
                <a:path w="1400175" h="438780">
                  <a:moveTo>
                    <a:pt x="1400175" y="438780"/>
                  </a:moveTo>
                  <a:cubicBezTo>
                    <a:pt x="1335881" y="228436"/>
                    <a:pt x="1271587" y="18092"/>
                    <a:pt x="1038225" y="630"/>
                  </a:cubicBezTo>
                  <a:cubicBezTo>
                    <a:pt x="804863" y="-16832"/>
                    <a:pt x="0" y="334005"/>
                    <a:pt x="0" y="334005"/>
                  </a:cubicBezTo>
                  <a:lnTo>
                    <a:pt x="0" y="334005"/>
                  </a:lnTo>
                </a:path>
              </a:pathLst>
            </a:custGeom>
            <a:noFill/>
            <a:ln>
              <a:solidFill>
                <a:srgbClr val="FFFF0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80" name="直接连接符 79"/>
            <p:cNvCxnSpPr/>
            <p:nvPr/>
          </p:nvCxnSpPr>
          <p:spPr>
            <a:xfrm>
              <a:off x="3960365" y="2384173"/>
              <a:ext cx="482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8" name="图片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111" y="2063382"/>
              <a:ext cx="796000" cy="547250"/>
            </a:xfrm>
            <a:prstGeom prst="rect">
              <a:avLst/>
            </a:prstGeom>
          </p:spPr>
        </p:pic>
        <p:sp>
          <p:nvSpPr>
            <p:cNvPr id="81" name="文本框 80"/>
            <p:cNvSpPr txBox="1"/>
            <p:nvPr/>
          </p:nvSpPr>
          <p:spPr>
            <a:xfrm>
              <a:off x="4442997" y="2691148"/>
              <a:ext cx="879472"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Firewall</a:t>
              </a:r>
            </a:p>
          </p:txBody>
        </p:sp>
        <p:sp>
          <p:nvSpPr>
            <p:cNvPr id="82" name="圆角矩形 81"/>
            <p:cNvSpPr/>
            <p:nvPr/>
          </p:nvSpPr>
          <p:spPr>
            <a:xfrm>
              <a:off x="589497" y="984878"/>
              <a:ext cx="5134245" cy="427351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9" name="文本框 88"/>
            <p:cNvSpPr txBox="1"/>
            <p:nvPr/>
          </p:nvSpPr>
          <p:spPr>
            <a:xfrm>
              <a:off x="3904353" y="1412951"/>
              <a:ext cx="2101513" cy="461665"/>
            </a:xfrm>
            <a:prstGeom prst="rect">
              <a:avLst/>
            </a:prstGeom>
            <a:noFill/>
          </p:spPr>
          <p:txBody>
            <a:bodyPr wrap="square" rtlCol="0">
              <a:spAutoFit/>
            </a:bodyPr>
            <a:lstStyle/>
            <a:p>
              <a:r>
                <a:rPr lang="en-US" altLang="zh-CN" sz="1200" b="1" dirty="0">
                  <a:latin typeface="Arial" panose="020B0604020202020204" pitchFamily="34" charset="0"/>
                  <a:ea typeface="微软雅黑" panose="020B0503020204020204" pitchFamily="34" charset="-122"/>
                  <a:cs typeface="Arial" panose="020B0604020202020204" pitchFamily="34" charset="0"/>
                </a:rPr>
                <a:t>Traditional perimeter protection</a:t>
              </a:r>
            </a:p>
          </p:txBody>
        </p:sp>
        <p:cxnSp>
          <p:nvCxnSpPr>
            <p:cNvPr id="91" name="直接连接符 90"/>
            <p:cNvCxnSpPr>
              <a:stCxn id="75" idx="1"/>
            </p:cNvCxnSpPr>
            <p:nvPr/>
          </p:nvCxnSpPr>
          <p:spPr>
            <a:xfrm flipH="1" flipV="1">
              <a:off x="1793685" y="1855984"/>
              <a:ext cx="488718" cy="535573"/>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flipV="1">
              <a:off x="1793685" y="1860942"/>
              <a:ext cx="957541" cy="494759"/>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flipV="1">
              <a:off x="1793685" y="1862184"/>
              <a:ext cx="1644369" cy="388636"/>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891892" y="1289589"/>
              <a:ext cx="2129264" cy="523220"/>
            </a:xfrm>
            <a:prstGeom prst="rect">
              <a:avLst/>
            </a:prstGeom>
            <a:solidFill>
              <a:srgbClr val="00307D"/>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ltLang="zh-CN" sz="1400" b="1" dirty="0">
                  <a:latin typeface="Arial" panose="020B0604020202020204" pitchFamily="34" charset="0"/>
                  <a:ea typeface="微软雅黑" panose="020B0503020204020204" pitchFamily="34" charset="-122"/>
                  <a:cs typeface="Arial" panose="020B0604020202020204" pitchFamily="34" charset="0"/>
                </a:rPr>
                <a:t>You cannot manage what you cannot see</a:t>
              </a:r>
            </a:p>
          </p:txBody>
        </p:sp>
        <p:sp>
          <p:nvSpPr>
            <p:cNvPr id="179" name="圆角矩形 178"/>
            <p:cNvSpPr/>
            <p:nvPr/>
          </p:nvSpPr>
          <p:spPr>
            <a:xfrm>
              <a:off x="945170" y="3753570"/>
              <a:ext cx="4284570" cy="137794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Internal communication is not visible</a:t>
              </a:r>
            </a:p>
            <a:p>
              <a:pPr marL="285750" indent="-285750">
                <a:buFont typeface="Arial" panose="020B0604020202020204" pitchFamily="34" charset="0"/>
                <a:buChar char="•"/>
              </a:pP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Difficult to control internal risk propagation</a:t>
              </a:r>
            </a:p>
            <a:p>
              <a:pPr marL="285750" indent="-285750">
                <a:buFont typeface="Arial" panose="020B0604020202020204" pitchFamily="34" charset="0"/>
                <a:buChar char="•"/>
              </a:pP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Perimeter protection has limits</a:t>
              </a:r>
              <a:endParaRPr lang="zh-CN" altLang="en-US" sz="14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Limited endpoint protection</a:t>
              </a:r>
            </a:p>
          </p:txBody>
        </p:sp>
      </p:grpSp>
      <p:sp>
        <p:nvSpPr>
          <p:cNvPr id="2" name="右箭头 1"/>
          <p:cNvSpPr/>
          <p:nvPr/>
        </p:nvSpPr>
        <p:spPr>
          <a:xfrm>
            <a:off x="5822953" y="3173222"/>
            <a:ext cx="639223" cy="1905654"/>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6"/>
          <a:stretch>
            <a:fillRect/>
          </a:stretch>
        </p:blipFill>
        <p:spPr>
          <a:xfrm>
            <a:off x="8168940" y="3356992"/>
            <a:ext cx="1219306" cy="1292464"/>
          </a:xfrm>
          <a:prstGeom prst="rect">
            <a:avLst/>
          </a:prstGeom>
        </p:spPr>
      </p:pic>
      <p:sp>
        <p:nvSpPr>
          <p:cNvPr id="61" name="文本框 51"/>
          <p:cNvSpPr txBox="1"/>
          <p:nvPr/>
        </p:nvSpPr>
        <p:spPr>
          <a:xfrm>
            <a:off x="6696138" y="4494469"/>
            <a:ext cx="1366015"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Virtual Switch</a:t>
            </a:r>
          </a:p>
        </p:txBody>
      </p:sp>
      <p:sp>
        <p:nvSpPr>
          <p:cNvPr id="11" name="Title 10">
            <a:extLst>
              <a:ext uri="{FF2B5EF4-FFF2-40B4-BE49-F238E27FC236}">
                <a16:creationId xmlns="" xmlns:a16="http://schemas.microsoft.com/office/drawing/2014/main" id="{9C86F71A-D669-2F43-9A77-691667C5958E}"/>
              </a:ext>
            </a:extLst>
          </p:cNvPr>
          <p:cNvSpPr>
            <a:spLocks noGrp="1"/>
          </p:cNvSpPr>
          <p:nvPr>
            <p:ph type="title"/>
          </p:nvPr>
        </p:nvSpPr>
        <p:spPr/>
        <p:txBody>
          <a:bodyPr>
            <a:normAutofit/>
          </a:bodyPr>
          <a:lstStyle/>
          <a:p>
            <a:r>
              <a:rPr lang="en-US" altLang="zh-CN" dirty="0">
                <a:ea typeface="微软雅黑" pitchFamily="34" charset="-122"/>
              </a:rPr>
              <a:t>CloudHive Micro-Segmentation</a:t>
            </a:r>
            <a:endParaRPr lang="en-US" dirty="0"/>
          </a:p>
        </p:txBody>
      </p:sp>
      <p:sp>
        <p:nvSpPr>
          <p:cNvPr id="9" name="灯片编号占位符 8"/>
          <p:cNvSpPr>
            <a:spLocks noGrp="1"/>
          </p:cNvSpPr>
          <p:nvPr>
            <p:ph type="sldNum" sz="quarter" idx="4"/>
          </p:nvPr>
        </p:nvSpPr>
        <p:spPr/>
        <p:txBody>
          <a:bodyPr/>
          <a:lstStyle/>
          <a:p>
            <a:fld id="{E98FCA07-3125-49EB-99F1-64DCEC752C04}" type="slidenum">
              <a:rPr lang="en-US" smtClean="0"/>
              <a:pPr/>
              <a:t>54</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6692517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p:cNvGrpSpPr/>
          <p:nvPr/>
        </p:nvGrpSpPr>
        <p:grpSpPr>
          <a:xfrm>
            <a:off x="5117840" y="3284027"/>
            <a:ext cx="6568709" cy="2881277"/>
            <a:chOff x="5402584" y="3427082"/>
            <a:chExt cx="6603804" cy="2896671"/>
          </a:xfrm>
        </p:grpSpPr>
        <p:sp>
          <p:nvSpPr>
            <p:cNvPr id="19" name="矩形 18"/>
            <p:cNvSpPr/>
            <p:nvPr/>
          </p:nvSpPr>
          <p:spPr>
            <a:xfrm>
              <a:off x="5402584" y="4554408"/>
              <a:ext cx="1613686" cy="688699"/>
            </a:xfrm>
            <a:prstGeom prst="rect">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FF00"/>
                  </a:solidFill>
                  <a:latin typeface="Arial" panose="020B0604020202020204" pitchFamily="34" charset="0"/>
                  <a:ea typeface="微软雅黑" panose="020B0503020204020204" pitchFamily="34" charset="-122"/>
                  <a:cs typeface="Arial" panose="020B0604020202020204" pitchFamily="34" charset="0"/>
                </a:rPr>
                <a:t>Precise Control</a:t>
              </a:r>
              <a:endParaRPr lang="zh-CN" altLang="en-US" sz="1400" b="1" dirty="0">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70" name="矩形 69"/>
            <p:cNvSpPr/>
            <p:nvPr/>
          </p:nvSpPr>
          <p:spPr>
            <a:xfrm>
              <a:off x="7194603" y="3761075"/>
              <a:ext cx="3005235" cy="1596111"/>
            </a:xfrm>
            <a:prstGeom prst="rect">
              <a:avLst/>
            </a:prstGeom>
            <a:solidFill>
              <a:schemeClr val="accent1">
                <a:lumMod val="75000"/>
              </a:schemeClr>
            </a:solid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71"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0780" y="3737460"/>
              <a:ext cx="486244" cy="519888"/>
            </a:xfrm>
            <a:prstGeom prst="rect">
              <a:avLst/>
            </a:prstGeom>
            <a:noFill/>
            <a:ln w="9525">
              <a:noFill/>
              <a:miter lim="800000"/>
              <a:headEnd/>
              <a:tailEnd/>
            </a:ln>
          </p:spPr>
        </p:pic>
        <p:pic>
          <p:nvPicPr>
            <p:cNvPr id="72"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43882" y="3737459"/>
              <a:ext cx="486244" cy="519888"/>
            </a:xfrm>
            <a:prstGeom prst="rect">
              <a:avLst/>
            </a:prstGeom>
            <a:noFill/>
            <a:ln w="9525">
              <a:noFill/>
              <a:miter lim="800000"/>
              <a:headEnd/>
              <a:tailEnd/>
            </a:ln>
          </p:spPr>
        </p:pic>
        <p:pic>
          <p:nvPicPr>
            <p:cNvPr id="73"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6295" y="3737459"/>
              <a:ext cx="486244" cy="519888"/>
            </a:xfrm>
            <a:prstGeom prst="rect">
              <a:avLst/>
            </a:prstGeom>
            <a:noFill/>
            <a:ln w="9525">
              <a:noFill/>
              <a:miter lim="800000"/>
              <a:headEnd/>
              <a:tailEnd/>
            </a:ln>
          </p:spPr>
        </p:pic>
        <p:pic>
          <p:nvPicPr>
            <p:cNvPr id="74"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4736" y="4412211"/>
              <a:ext cx="486244" cy="519888"/>
            </a:xfrm>
            <a:prstGeom prst="rect">
              <a:avLst/>
            </a:prstGeom>
            <a:noFill/>
            <a:ln w="9525">
              <a:noFill/>
              <a:miter lim="800000"/>
              <a:headEnd/>
              <a:tailEnd/>
            </a:ln>
          </p:spPr>
        </p:pic>
        <p:pic>
          <p:nvPicPr>
            <p:cNvPr id="75"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0096" y="4412211"/>
              <a:ext cx="486244" cy="519888"/>
            </a:xfrm>
            <a:prstGeom prst="rect">
              <a:avLst/>
            </a:prstGeom>
            <a:noFill/>
            <a:ln w="9525">
              <a:noFill/>
              <a:miter lim="800000"/>
              <a:headEnd/>
              <a:tailEnd/>
            </a:ln>
          </p:spPr>
        </p:pic>
        <p:pic>
          <p:nvPicPr>
            <p:cNvPr id="76"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43881" y="4412211"/>
              <a:ext cx="486244" cy="519888"/>
            </a:xfrm>
            <a:prstGeom prst="rect">
              <a:avLst/>
            </a:prstGeom>
            <a:noFill/>
            <a:ln w="9525">
              <a:noFill/>
              <a:miter lim="800000"/>
              <a:headEnd/>
              <a:tailEnd/>
            </a:ln>
          </p:spPr>
        </p:pic>
        <p:cxnSp>
          <p:nvCxnSpPr>
            <p:cNvPr id="66" name="直接连接符 65"/>
            <p:cNvCxnSpPr/>
            <p:nvPr/>
          </p:nvCxnSpPr>
          <p:spPr>
            <a:xfrm flipH="1">
              <a:off x="7190905" y="4313797"/>
              <a:ext cx="2975056"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10037949" y="3971029"/>
              <a:ext cx="1388106" cy="261610"/>
            </a:xfrm>
            <a:prstGeom prst="rect">
              <a:avLst/>
            </a:prstGeom>
            <a:noFill/>
          </p:spPr>
          <p:txBody>
            <a:bodyPr wrap="square" rtlCol="0">
              <a:spAutoFit/>
            </a:bodyPr>
            <a:lstStyle/>
            <a:p>
              <a:pPr algn="ctr"/>
              <a:r>
                <a:rPr lang="en-US" altLang="zh-CN" sz="1100" b="1" dirty="0">
                  <a:latin typeface="Arial" panose="020B0604020202020204" pitchFamily="34" charset="0"/>
                  <a:ea typeface="微软雅黑" panose="020B0503020204020204" pitchFamily="34" charset="-122"/>
                  <a:cs typeface="Arial" panose="020B0604020202020204" pitchFamily="34" charset="0"/>
                </a:rPr>
                <a:t>Application A</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sp>
          <p:nvSpPr>
            <p:cNvPr id="100" name="椭圆 99"/>
            <p:cNvSpPr/>
            <p:nvPr/>
          </p:nvSpPr>
          <p:spPr>
            <a:xfrm>
              <a:off x="7249779" y="3741407"/>
              <a:ext cx="2906050" cy="498061"/>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1" name="椭圆 100"/>
            <p:cNvSpPr/>
            <p:nvPr/>
          </p:nvSpPr>
          <p:spPr>
            <a:xfrm>
              <a:off x="8241113" y="4379012"/>
              <a:ext cx="1915745" cy="504093"/>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4" name="椭圆 103"/>
            <p:cNvSpPr/>
            <p:nvPr/>
          </p:nvSpPr>
          <p:spPr>
            <a:xfrm>
              <a:off x="7204808" y="4379012"/>
              <a:ext cx="993326" cy="504093"/>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48" name="直接连接符 47"/>
            <p:cNvCxnSpPr/>
            <p:nvPr/>
          </p:nvCxnSpPr>
          <p:spPr>
            <a:xfrm flipH="1" flipV="1">
              <a:off x="10052100" y="4091039"/>
              <a:ext cx="852589" cy="1313345"/>
            </a:xfrm>
            <a:prstGeom prst="line">
              <a:avLst/>
            </a:prstGeom>
            <a:ln w="1905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H="1" flipV="1">
              <a:off x="9708415" y="4930175"/>
              <a:ext cx="357485" cy="501340"/>
            </a:xfrm>
            <a:prstGeom prst="line">
              <a:avLst/>
            </a:prstGeom>
            <a:ln w="1905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flipV="1">
              <a:off x="7983530" y="4891551"/>
              <a:ext cx="344592" cy="547118"/>
            </a:xfrm>
            <a:prstGeom prst="line">
              <a:avLst/>
            </a:prstGeom>
            <a:ln w="1905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文本框 110"/>
            <p:cNvSpPr txBox="1"/>
            <p:nvPr/>
          </p:nvSpPr>
          <p:spPr>
            <a:xfrm>
              <a:off x="7328698" y="4898681"/>
              <a:ext cx="1048190" cy="307777"/>
            </a:xfrm>
            <a:prstGeom prst="rect">
              <a:avLst/>
            </a:prstGeom>
            <a:noFill/>
          </p:spPr>
          <p:txBody>
            <a:bodyPr wrap="square" rtlCol="0">
              <a:spAutoFit/>
            </a:bodyPr>
            <a:lstStyle/>
            <a:p>
              <a:pPr algn="ctr"/>
              <a:r>
                <a:rPr lang="en-US" altLang="zh-CN" sz="1400" b="1" dirty="0">
                  <a:latin typeface="Arial" panose="020B0604020202020204" pitchFamily="34" charset="0"/>
                  <a:ea typeface="微软雅黑" panose="020B0503020204020204" pitchFamily="34" charset="-122"/>
                  <a:cs typeface="Arial" panose="020B0604020202020204" pitchFamily="34" charset="0"/>
                </a:rPr>
                <a:t>Database</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112" name="文本框 111"/>
            <p:cNvSpPr txBox="1"/>
            <p:nvPr/>
          </p:nvSpPr>
          <p:spPr>
            <a:xfrm>
              <a:off x="8827173" y="4920018"/>
              <a:ext cx="1311935" cy="307777"/>
            </a:xfrm>
            <a:prstGeom prst="rect">
              <a:avLst/>
            </a:prstGeom>
            <a:noFill/>
          </p:spPr>
          <p:txBody>
            <a:bodyPr wrap="square" rtlCol="0">
              <a:spAutoFit/>
            </a:bodyPr>
            <a:lstStyle/>
            <a:p>
              <a:pPr algn="ctr"/>
              <a:r>
                <a:rPr lang="en-US" altLang="zh-CN" sz="1400" b="1" dirty="0">
                  <a:latin typeface="Arial" panose="020B0604020202020204" pitchFamily="34" charset="0"/>
                  <a:ea typeface="微软雅黑" panose="020B0503020204020204" pitchFamily="34" charset="-122"/>
                  <a:cs typeface="Arial" panose="020B0604020202020204" pitchFamily="34" charset="0"/>
                </a:rPr>
                <a:t>Front web</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113" name="文本框 112"/>
            <p:cNvSpPr txBox="1"/>
            <p:nvPr/>
          </p:nvSpPr>
          <p:spPr>
            <a:xfrm>
              <a:off x="8136378" y="3427082"/>
              <a:ext cx="953286" cy="307777"/>
            </a:xfrm>
            <a:prstGeom prst="rect">
              <a:avLst/>
            </a:prstGeom>
            <a:noFill/>
          </p:spPr>
          <p:txBody>
            <a:bodyPr wrap="square" rtlCol="0">
              <a:spAutoFit/>
            </a:bodyPr>
            <a:lstStyle/>
            <a:p>
              <a:pPr algn="ctr"/>
              <a:r>
                <a:rPr lang="en-US" altLang="zh-CN" sz="1400" b="1" dirty="0">
                  <a:latin typeface="Arial" panose="020B0604020202020204" pitchFamily="34" charset="0"/>
                  <a:ea typeface="微软雅黑" panose="020B0503020204020204" pitchFamily="34" charset="-122"/>
                  <a:cs typeface="Arial" panose="020B0604020202020204" pitchFamily="34" charset="0"/>
                </a:rPr>
                <a:t>Website</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114" name="矩形 113"/>
            <p:cNvSpPr/>
            <p:nvPr/>
          </p:nvSpPr>
          <p:spPr>
            <a:xfrm>
              <a:off x="7381697" y="5479356"/>
              <a:ext cx="1340680" cy="357155"/>
            </a:xfrm>
            <a:prstGeom prst="rect">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Outsourcer A</a:t>
              </a:r>
              <a:endParaRPr lang="zh-CN" altLang="en-US"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15" name="矩形 114"/>
            <p:cNvSpPr/>
            <p:nvPr/>
          </p:nvSpPr>
          <p:spPr>
            <a:xfrm>
              <a:off x="9016663" y="5479356"/>
              <a:ext cx="1340680" cy="357155"/>
            </a:xfrm>
            <a:prstGeom prst="rect">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Outsourcer B</a:t>
              </a:r>
            </a:p>
          </p:txBody>
        </p:sp>
        <p:sp>
          <p:nvSpPr>
            <p:cNvPr id="116" name="矩形 115"/>
            <p:cNvSpPr/>
            <p:nvPr/>
          </p:nvSpPr>
          <p:spPr>
            <a:xfrm>
              <a:off x="10568244" y="5477293"/>
              <a:ext cx="1340680" cy="357155"/>
            </a:xfrm>
            <a:prstGeom prst="rect">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Outsourcer C</a:t>
              </a:r>
            </a:p>
          </p:txBody>
        </p:sp>
        <p:sp>
          <p:nvSpPr>
            <p:cNvPr id="120" name="矩形 119"/>
            <p:cNvSpPr/>
            <p:nvPr/>
          </p:nvSpPr>
          <p:spPr>
            <a:xfrm>
              <a:off x="6473759" y="5955618"/>
              <a:ext cx="5532629" cy="3681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Manage and control network access</a:t>
              </a:r>
            </a:p>
          </p:txBody>
        </p:sp>
      </p:grpSp>
      <p:grpSp>
        <p:nvGrpSpPr>
          <p:cNvPr id="128" name="组合 127"/>
          <p:cNvGrpSpPr/>
          <p:nvPr/>
        </p:nvGrpSpPr>
        <p:grpSpPr>
          <a:xfrm>
            <a:off x="5043806" y="1232051"/>
            <a:ext cx="6841995" cy="2283369"/>
            <a:chOff x="5286859" y="992985"/>
            <a:chExt cx="7033653" cy="2283369"/>
          </a:xfrm>
        </p:grpSpPr>
        <p:sp>
          <p:nvSpPr>
            <p:cNvPr id="18" name="矩形 17"/>
            <p:cNvSpPr/>
            <p:nvPr/>
          </p:nvSpPr>
          <p:spPr>
            <a:xfrm>
              <a:off x="5286859" y="1646196"/>
              <a:ext cx="1670047" cy="654005"/>
            </a:xfrm>
            <a:prstGeom prst="rect">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FF00"/>
                  </a:solidFill>
                  <a:latin typeface="Arial" panose="020B0604020202020204" pitchFamily="34" charset="0"/>
                  <a:ea typeface="微软雅黑" panose="020B0503020204020204" pitchFamily="34" charset="-122"/>
                  <a:cs typeface="Arial" panose="020B0604020202020204" pitchFamily="34" charset="0"/>
                </a:rPr>
                <a:t>Logical </a:t>
              </a:r>
            </a:p>
            <a:p>
              <a:pPr algn="ctr"/>
              <a:r>
                <a:rPr lang="en-US" altLang="zh-CN" sz="1400" b="1" dirty="0">
                  <a:solidFill>
                    <a:srgbClr val="FFFF00"/>
                  </a:solidFill>
                  <a:latin typeface="Arial" panose="020B0604020202020204" pitchFamily="34" charset="0"/>
                  <a:ea typeface="微软雅黑" panose="020B0503020204020204" pitchFamily="34" charset="-122"/>
                  <a:cs typeface="Arial" panose="020B0604020202020204" pitchFamily="34" charset="0"/>
                </a:rPr>
                <a:t>Segmentation</a:t>
              </a:r>
              <a:endParaRPr lang="zh-CN" altLang="en-US" sz="1400" b="1" dirty="0">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p:cNvSpPr/>
            <p:nvPr/>
          </p:nvSpPr>
          <p:spPr>
            <a:xfrm>
              <a:off x="6473759" y="2591999"/>
              <a:ext cx="5532630" cy="5169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Segment applications between different departments using longitudinal logic, without physical/logical network changes</a:t>
              </a:r>
              <a:endParaRPr lang="zh-CN" altLang="en-US" sz="1200"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42" name="组合 41"/>
            <p:cNvGrpSpPr/>
            <p:nvPr/>
          </p:nvGrpSpPr>
          <p:grpSpPr>
            <a:xfrm>
              <a:off x="6841023" y="992985"/>
              <a:ext cx="3172559" cy="1596414"/>
              <a:chOff x="5462364" y="969441"/>
              <a:chExt cx="3172559" cy="1596414"/>
            </a:xfrm>
          </p:grpSpPr>
          <p:grpSp>
            <p:nvGrpSpPr>
              <p:cNvPr id="23" name="组合 22"/>
              <p:cNvGrpSpPr/>
              <p:nvPr/>
            </p:nvGrpSpPr>
            <p:grpSpPr>
              <a:xfrm>
                <a:off x="5629688" y="969441"/>
                <a:ext cx="3005235" cy="1596414"/>
                <a:chOff x="6832222" y="2971625"/>
                <a:chExt cx="3636335" cy="2124827"/>
              </a:xfrm>
            </p:grpSpPr>
            <p:sp>
              <p:nvSpPr>
                <p:cNvPr id="27" name="矩形 26"/>
                <p:cNvSpPr/>
                <p:nvPr/>
              </p:nvSpPr>
              <p:spPr>
                <a:xfrm>
                  <a:off x="6832222" y="3089292"/>
                  <a:ext cx="3636335" cy="2007160"/>
                </a:xfrm>
                <a:prstGeom prst="rect">
                  <a:avLst/>
                </a:prstGeom>
                <a:solidFill>
                  <a:schemeClr val="accent1">
                    <a:lumMod val="75000"/>
                  </a:schemeClr>
                </a:solid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28"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6396" y="2971626"/>
                  <a:ext cx="588355" cy="691971"/>
                </a:xfrm>
                <a:prstGeom prst="rect">
                  <a:avLst/>
                </a:prstGeom>
                <a:noFill/>
                <a:ln w="9525">
                  <a:noFill/>
                  <a:miter lim="800000"/>
                  <a:headEnd/>
                  <a:tailEnd/>
                </a:ln>
              </p:spPr>
            </p:pic>
            <p:pic>
              <p:nvPicPr>
                <p:cNvPr id="29"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53850" y="2971625"/>
                  <a:ext cx="588355" cy="691971"/>
                </a:xfrm>
                <a:prstGeom prst="rect">
                  <a:avLst/>
                </a:prstGeom>
                <a:noFill/>
                <a:ln w="9525">
                  <a:noFill/>
                  <a:miter lim="800000"/>
                  <a:headEnd/>
                  <a:tailEnd/>
                </a:ln>
              </p:spPr>
            </p:pic>
            <p:pic>
              <p:nvPicPr>
                <p:cNvPr id="30"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34669" y="2971625"/>
                  <a:ext cx="588355" cy="691971"/>
                </a:xfrm>
                <a:prstGeom prst="rect">
                  <a:avLst/>
                </a:prstGeom>
                <a:noFill/>
                <a:ln w="9525">
                  <a:noFill/>
                  <a:miter lim="800000"/>
                  <a:headEnd/>
                  <a:tailEnd/>
                </a:ln>
              </p:spPr>
            </p:pic>
            <p:pic>
              <p:nvPicPr>
                <p:cNvPr id="31"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1183" y="3869720"/>
                  <a:ext cx="588355" cy="691971"/>
                </a:xfrm>
                <a:prstGeom prst="rect">
                  <a:avLst/>
                </a:prstGeom>
                <a:noFill/>
                <a:ln w="9525">
                  <a:noFill/>
                  <a:miter lim="800000"/>
                  <a:headEnd/>
                  <a:tailEnd/>
                </a:ln>
              </p:spPr>
            </p:pic>
            <p:pic>
              <p:nvPicPr>
                <p:cNvPr id="32"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51369" y="3869720"/>
                  <a:ext cx="588355" cy="691971"/>
                </a:xfrm>
                <a:prstGeom prst="rect">
                  <a:avLst/>
                </a:prstGeom>
                <a:noFill/>
                <a:ln w="9525">
                  <a:noFill/>
                  <a:miter lim="800000"/>
                  <a:headEnd/>
                  <a:tailEnd/>
                </a:ln>
              </p:spPr>
            </p:pic>
            <p:pic>
              <p:nvPicPr>
                <p:cNvPr id="33" name="Picture 16" descr="ICON_VM_basic_Q408_Com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53849" y="3869720"/>
                  <a:ext cx="588355" cy="691971"/>
                </a:xfrm>
                <a:prstGeom prst="rect">
                  <a:avLst/>
                </a:prstGeom>
                <a:noFill/>
                <a:ln w="9525">
                  <a:noFill/>
                  <a:miter lim="800000"/>
                  <a:headEnd/>
                  <a:tailEnd/>
                </a:ln>
              </p:spPr>
            </p:pic>
          </p:grpSp>
          <p:cxnSp>
            <p:nvCxnSpPr>
              <p:cNvPr id="35" name="直接连接符 34"/>
              <p:cNvCxnSpPr/>
              <p:nvPr/>
            </p:nvCxnSpPr>
            <p:spPr>
              <a:xfrm flipH="1">
                <a:off x="6498947" y="1229385"/>
                <a:ext cx="110735" cy="1227179"/>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619322" y="1229284"/>
                <a:ext cx="142194" cy="122728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5462364" y="2209101"/>
                <a:ext cx="1142507" cy="230832"/>
              </a:xfrm>
              <a:prstGeom prst="rect">
                <a:avLst/>
              </a:prstGeom>
              <a:noFill/>
            </p:spPr>
            <p:txBody>
              <a:bodyPr wrap="square" rtlCol="0">
                <a:spAutoFit/>
              </a:bodyPr>
              <a:lstStyle/>
              <a:p>
                <a:pPr algn="ctr"/>
                <a:r>
                  <a:rPr lang="en-US"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Department A</a:t>
                </a:r>
                <a:endParaRPr lang="zh-CN" alt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cxnSp>
          <p:nvCxnSpPr>
            <p:cNvPr id="122" name="直接连接符 121"/>
            <p:cNvCxnSpPr/>
            <p:nvPr/>
          </p:nvCxnSpPr>
          <p:spPr>
            <a:xfrm flipV="1">
              <a:off x="5409782" y="3264151"/>
              <a:ext cx="6910730" cy="122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7" name="组合 126"/>
          <p:cNvGrpSpPr/>
          <p:nvPr/>
        </p:nvGrpSpPr>
        <p:grpSpPr>
          <a:xfrm>
            <a:off x="407368" y="1298569"/>
            <a:ext cx="3241964" cy="4729148"/>
            <a:chOff x="475013" y="748145"/>
            <a:chExt cx="3241964" cy="4729148"/>
          </a:xfrm>
        </p:grpSpPr>
        <p:sp>
          <p:nvSpPr>
            <p:cNvPr id="126" name="矩形 125"/>
            <p:cNvSpPr/>
            <p:nvPr/>
          </p:nvSpPr>
          <p:spPr>
            <a:xfrm>
              <a:off x="475013" y="748145"/>
              <a:ext cx="3241964" cy="472914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 name="组合 1"/>
            <p:cNvGrpSpPr/>
            <p:nvPr/>
          </p:nvGrpSpPr>
          <p:grpSpPr>
            <a:xfrm>
              <a:off x="592592" y="2572610"/>
              <a:ext cx="3005235" cy="2540068"/>
              <a:chOff x="6832222" y="2971625"/>
              <a:chExt cx="3636335" cy="3380830"/>
            </a:xfrm>
          </p:grpSpPr>
          <p:grpSp>
            <p:nvGrpSpPr>
              <p:cNvPr id="3" name="组合 2"/>
              <p:cNvGrpSpPr/>
              <p:nvPr/>
            </p:nvGrpSpPr>
            <p:grpSpPr>
              <a:xfrm>
                <a:off x="6832222" y="2971625"/>
                <a:ext cx="3636335" cy="2124827"/>
                <a:chOff x="6832222" y="2971625"/>
                <a:chExt cx="3636335" cy="2124827"/>
              </a:xfrm>
            </p:grpSpPr>
            <p:sp>
              <p:nvSpPr>
                <p:cNvPr id="7" name="矩形 6"/>
                <p:cNvSpPr/>
                <p:nvPr/>
              </p:nvSpPr>
              <p:spPr>
                <a:xfrm>
                  <a:off x="6832222" y="3089292"/>
                  <a:ext cx="3636335" cy="2007160"/>
                </a:xfrm>
                <a:prstGeom prst="rect">
                  <a:avLst/>
                </a:prstGeom>
                <a:solidFill>
                  <a:schemeClr val="accent1">
                    <a:lumMod val="75000"/>
                  </a:schemeClr>
                </a:solid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8"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6396" y="2971626"/>
                  <a:ext cx="588355" cy="691971"/>
                </a:xfrm>
                <a:prstGeom prst="rect">
                  <a:avLst/>
                </a:prstGeom>
                <a:noFill/>
                <a:ln w="9525">
                  <a:noFill/>
                  <a:miter lim="800000"/>
                  <a:headEnd/>
                  <a:tailEnd/>
                </a:ln>
              </p:spPr>
            </p:pic>
            <p:pic>
              <p:nvPicPr>
                <p:cNvPr id="9"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3850" y="2971625"/>
                  <a:ext cx="588355" cy="691971"/>
                </a:xfrm>
                <a:prstGeom prst="rect">
                  <a:avLst/>
                </a:prstGeom>
                <a:noFill/>
                <a:ln w="9525">
                  <a:noFill/>
                  <a:miter lim="800000"/>
                  <a:headEnd/>
                  <a:tailEnd/>
                </a:ln>
              </p:spPr>
            </p:pic>
            <p:pic>
              <p:nvPicPr>
                <p:cNvPr id="10"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34669" y="2971625"/>
                  <a:ext cx="588355" cy="691971"/>
                </a:xfrm>
                <a:prstGeom prst="rect">
                  <a:avLst/>
                </a:prstGeom>
                <a:noFill/>
                <a:ln w="9525">
                  <a:noFill/>
                  <a:miter lim="800000"/>
                  <a:headEnd/>
                  <a:tailEnd/>
                </a:ln>
              </p:spPr>
            </p:pic>
            <p:pic>
              <p:nvPicPr>
                <p:cNvPr id="11"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1183" y="3869720"/>
                  <a:ext cx="588355" cy="691971"/>
                </a:xfrm>
                <a:prstGeom prst="rect">
                  <a:avLst/>
                </a:prstGeom>
                <a:noFill/>
                <a:ln w="9525">
                  <a:noFill/>
                  <a:miter lim="800000"/>
                  <a:headEnd/>
                  <a:tailEnd/>
                </a:ln>
              </p:spPr>
            </p:pic>
            <p:pic>
              <p:nvPicPr>
                <p:cNvPr id="12"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51369" y="3869720"/>
                  <a:ext cx="588355" cy="691971"/>
                </a:xfrm>
                <a:prstGeom prst="rect">
                  <a:avLst/>
                </a:prstGeom>
                <a:noFill/>
                <a:ln w="9525">
                  <a:noFill/>
                  <a:miter lim="800000"/>
                  <a:headEnd/>
                  <a:tailEnd/>
                </a:ln>
              </p:spPr>
            </p:pic>
            <p:pic>
              <p:nvPicPr>
                <p:cNvPr id="13"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3849" y="3869720"/>
                  <a:ext cx="588355" cy="691971"/>
                </a:xfrm>
                <a:prstGeom prst="rect">
                  <a:avLst/>
                </a:prstGeom>
                <a:noFill/>
                <a:ln w="9525">
                  <a:noFill/>
                  <a:miter lim="800000"/>
                  <a:headEnd/>
                  <a:tailEnd/>
                </a:ln>
              </p:spPr>
            </p:pic>
            <p:sp>
              <p:nvSpPr>
                <p:cNvPr id="14" name="文本框 13"/>
                <p:cNvSpPr txBox="1"/>
                <p:nvPr/>
              </p:nvSpPr>
              <p:spPr>
                <a:xfrm>
                  <a:off x="7052843" y="4604730"/>
                  <a:ext cx="3207440" cy="409651"/>
                </a:xfrm>
                <a:prstGeom prst="rect">
                  <a:avLst/>
                </a:prstGeom>
                <a:noFill/>
              </p:spPr>
              <p:txBody>
                <a:bodyPr wrap="square" rtlCol="0">
                  <a:spAutoFit/>
                </a:bodyPr>
                <a:lstStyle/>
                <a:p>
                  <a:pPr algn="ct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Department</a:t>
                  </a:r>
                  <a:r>
                    <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A/B/C</a:t>
                  </a:r>
                  <a:endPar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 name="组合 3"/>
              <p:cNvGrpSpPr/>
              <p:nvPr/>
            </p:nvGrpSpPr>
            <p:grpSpPr>
              <a:xfrm>
                <a:off x="7435116" y="4974505"/>
                <a:ext cx="2387453" cy="1377950"/>
                <a:chOff x="7435116" y="4736997"/>
                <a:chExt cx="2387453" cy="1377950"/>
              </a:xfrm>
            </p:grpSpPr>
            <p:pic>
              <p:nvPicPr>
                <p:cNvPr id="5" name="Picture 17" descr="ICON_Server_Q408_Com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67067" y="4736997"/>
                  <a:ext cx="1752600" cy="1377950"/>
                </a:xfrm>
                <a:prstGeom prst="rect">
                  <a:avLst/>
                </a:prstGeom>
                <a:noFill/>
                <a:ln w="9525">
                  <a:noFill/>
                  <a:miter lim="800000"/>
                  <a:headEnd/>
                  <a:tailEnd/>
                </a:ln>
              </p:spPr>
            </p:pic>
            <p:sp>
              <p:nvSpPr>
                <p:cNvPr id="6" name="等腰三角形 5"/>
                <p:cNvSpPr/>
                <p:nvPr/>
              </p:nvSpPr>
              <p:spPr>
                <a:xfrm rot="10800000">
                  <a:off x="7435116" y="4736997"/>
                  <a:ext cx="2387453" cy="557783"/>
                </a:xfrm>
                <a:prstGeom prst="triangle">
                  <a:avLst/>
                </a:prstGeom>
                <a:gradFill>
                  <a:gsLst>
                    <a:gs pos="0">
                      <a:srgbClr val="FF7692"/>
                    </a:gs>
                    <a:gs pos="85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pic>
          <p:nvPicPr>
            <p:cNvPr id="125" name="图片 1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4579" y="1901805"/>
              <a:ext cx="625643" cy="620755"/>
            </a:xfrm>
            <a:prstGeom prst="rect">
              <a:avLst/>
            </a:prstGeom>
          </p:spPr>
        </p:pic>
      </p:grpSp>
      <p:pic>
        <p:nvPicPr>
          <p:cNvPr id="64" name="Picture 63"/>
          <p:cNvPicPr>
            <a:picLocks noChangeAspect="1"/>
          </p:cNvPicPr>
          <p:nvPr/>
        </p:nvPicPr>
        <p:blipFill>
          <a:blip r:embed="rId7"/>
          <a:stretch>
            <a:fillRect/>
          </a:stretch>
        </p:blipFill>
        <p:spPr>
          <a:xfrm>
            <a:off x="1324726" y="1196752"/>
            <a:ext cx="1219306" cy="1292464"/>
          </a:xfrm>
          <a:prstGeom prst="rect">
            <a:avLst/>
          </a:prstGeom>
        </p:spPr>
      </p:pic>
      <p:sp>
        <p:nvSpPr>
          <p:cNvPr id="69" name="文本框 39"/>
          <p:cNvSpPr txBox="1"/>
          <p:nvPr/>
        </p:nvSpPr>
        <p:spPr>
          <a:xfrm>
            <a:off x="7681915" y="2466746"/>
            <a:ext cx="1142507" cy="230832"/>
          </a:xfrm>
          <a:prstGeom prst="rect">
            <a:avLst/>
          </a:prstGeom>
          <a:noFill/>
        </p:spPr>
        <p:txBody>
          <a:bodyPr wrap="square" rtlCol="0">
            <a:spAutoFit/>
          </a:bodyPr>
          <a:lstStyle/>
          <a:p>
            <a:pPr algn="ctr"/>
            <a:r>
              <a:rPr lang="en-US"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Department B</a:t>
            </a:r>
            <a:endParaRPr lang="zh-CN" alt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79" name="文本框 39"/>
          <p:cNvSpPr txBox="1"/>
          <p:nvPr/>
        </p:nvSpPr>
        <p:spPr>
          <a:xfrm>
            <a:off x="8824422" y="2456638"/>
            <a:ext cx="1142507"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Department C</a:t>
            </a:r>
            <a:endParaRPr lang="zh-CN" alt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0" name="文本框 67"/>
          <p:cNvSpPr txBox="1"/>
          <p:nvPr/>
        </p:nvSpPr>
        <p:spPr>
          <a:xfrm>
            <a:off x="9882026" y="4687460"/>
            <a:ext cx="1388106" cy="261610"/>
          </a:xfrm>
          <a:prstGeom prst="rect">
            <a:avLst/>
          </a:prstGeom>
          <a:noFill/>
        </p:spPr>
        <p:txBody>
          <a:bodyPr wrap="square" rtlCol="0">
            <a:spAutoFit/>
          </a:bodyPr>
          <a:lstStyle/>
          <a:p>
            <a:pPr algn="ctr"/>
            <a:r>
              <a:rPr lang="en-US" altLang="zh-CN" sz="1100" b="1" dirty="0">
                <a:latin typeface="Arial" panose="020B0604020202020204" pitchFamily="34" charset="0"/>
                <a:ea typeface="微软雅黑" panose="020B0503020204020204" pitchFamily="34" charset="-122"/>
                <a:cs typeface="Arial" panose="020B0604020202020204" pitchFamily="34" charset="0"/>
              </a:rPr>
              <a:t>Application B</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sp>
        <p:nvSpPr>
          <p:cNvPr id="17" name="Title 16">
            <a:extLst>
              <a:ext uri="{FF2B5EF4-FFF2-40B4-BE49-F238E27FC236}">
                <a16:creationId xmlns="" xmlns:a16="http://schemas.microsoft.com/office/drawing/2014/main" id="{6E6B758D-68FD-904B-B82A-5E7D310E16C4}"/>
              </a:ext>
            </a:extLst>
          </p:cNvPr>
          <p:cNvSpPr>
            <a:spLocks noGrp="1"/>
          </p:cNvSpPr>
          <p:nvPr>
            <p:ph type="title"/>
          </p:nvPr>
        </p:nvSpPr>
        <p:spPr/>
        <p:txBody>
          <a:bodyPr>
            <a:normAutofit/>
          </a:bodyPr>
          <a:lstStyle/>
          <a:p>
            <a:r>
              <a:rPr lang="en-US" altLang="zh-CN" dirty="0">
                <a:ea typeface="微软雅黑" pitchFamily="34" charset="-122"/>
              </a:rPr>
              <a:t>CloudHive Micro-Segmentation</a:t>
            </a:r>
            <a:endParaRPr lang="en-US" dirty="0"/>
          </a:p>
        </p:txBody>
      </p:sp>
      <p:sp>
        <p:nvSpPr>
          <p:cNvPr id="15" name="灯片编号占位符 14"/>
          <p:cNvSpPr>
            <a:spLocks noGrp="1"/>
          </p:cNvSpPr>
          <p:nvPr>
            <p:ph type="sldNum" sz="quarter" idx="4"/>
          </p:nvPr>
        </p:nvSpPr>
        <p:spPr/>
        <p:txBody>
          <a:bodyPr/>
          <a:lstStyle/>
          <a:p>
            <a:fld id="{E98FCA07-3125-49EB-99F1-64DCEC752C04}" type="slidenum">
              <a:rPr lang="en-US" smtClean="0"/>
              <a:pPr/>
              <a:t>55</a:t>
            </a:fld>
            <a:endParaRPr lang="en-US" sz="1152" b="0" spc="0" baseline="0" dirty="0">
              <a:solidFill>
                <a:srgbClr val="000000"/>
              </a:solidFill>
              <a:latin typeface="Arial"/>
              <a:cs typeface="Arial"/>
              <a:rtl val="0"/>
            </a:endParaRPr>
          </a:p>
        </p:txBody>
      </p:sp>
      <p:sp>
        <p:nvSpPr>
          <p:cNvPr id="65" name="三角形 15"/>
          <p:cNvSpPr/>
          <p:nvPr/>
        </p:nvSpPr>
        <p:spPr>
          <a:xfrm rot="16200000">
            <a:off x="3499295" y="2907315"/>
            <a:ext cx="1779841" cy="1191802"/>
          </a:xfrm>
          <a:prstGeom prst="triangle">
            <a:avLst/>
          </a:prstGeom>
          <a:gradFill>
            <a:gsLst>
              <a:gs pos="0">
                <a:schemeClr val="accent5"/>
              </a:gs>
              <a:gs pos="0">
                <a:schemeClr val="accent5"/>
              </a:gs>
              <a:gs pos="71000">
                <a:srgbClr val="00B0F0">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501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542000" y="5738809"/>
            <a:ext cx="11057628" cy="400110"/>
          </a:xfrm>
          <a:prstGeom prst="rect">
            <a:avLst/>
          </a:prstGeom>
          <a:solidFill>
            <a:srgbClr val="00307D"/>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kumimoji="1" lang="en-US" altLang="zh-CN" sz="2000" dirty="0">
                <a:solidFill>
                  <a:schemeClr val="bg1"/>
                </a:solidFill>
                <a:latin typeface="Arial" panose="020B0604020202020204" pitchFamily="34" charset="0"/>
                <a:ea typeface="微软雅黑"/>
                <a:cs typeface="Arial" panose="020B0604020202020204" pitchFamily="34" charset="0"/>
              </a:rPr>
              <a:t>Integrated, critical security features to protect East-West traffic</a:t>
            </a:r>
            <a:endParaRPr kumimoji="1" lang="zh-CN" altLang="en-US" sz="2000" dirty="0">
              <a:solidFill>
                <a:schemeClr val="bg1"/>
              </a:solidFill>
              <a:latin typeface="Arial" panose="020B0604020202020204" pitchFamily="34" charset="0"/>
              <a:ea typeface="微软雅黑"/>
              <a:cs typeface="Arial" panose="020B0604020202020204" pitchFamily="34" charset="0"/>
            </a:endParaRPr>
          </a:p>
        </p:txBody>
      </p:sp>
      <p:grpSp>
        <p:nvGrpSpPr>
          <p:cNvPr id="17" name="组 16"/>
          <p:cNvGrpSpPr/>
          <p:nvPr/>
        </p:nvGrpSpPr>
        <p:grpSpPr>
          <a:xfrm>
            <a:off x="1891704" y="1404053"/>
            <a:ext cx="9707924" cy="4318127"/>
            <a:chOff x="1914491" y="1170649"/>
            <a:chExt cx="9707924" cy="4318127"/>
          </a:xfrm>
        </p:grpSpPr>
        <p:sp>
          <p:nvSpPr>
            <p:cNvPr id="11" name="虚尾箭头 10"/>
            <p:cNvSpPr/>
            <p:nvPr/>
          </p:nvSpPr>
          <p:spPr>
            <a:xfrm>
              <a:off x="9207304" y="2475832"/>
              <a:ext cx="1142783" cy="1471508"/>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 name="虚尾箭头 9"/>
            <p:cNvSpPr/>
            <p:nvPr/>
          </p:nvSpPr>
          <p:spPr>
            <a:xfrm>
              <a:off x="1914491" y="2493817"/>
              <a:ext cx="3862101" cy="1471508"/>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2"/>
            <a:stretch>
              <a:fillRect/>
            </a:stretch>
          </p:blipFill>
          <p:spPr>
            <a:xfrm>
              <a:off x="2604493" y="1170649"/>
              <a:ext cx="2182114" cy="4318127"/>
            </a:xfrm>
            <a:prstGeom prst="rect">
              <a:avLst/>
            </a:prstGeom>
          </p:spPr>
        </p:pic>
        <p:pic>
          <p:nvPicPr>
            <p:cNvPr id="12" name="图片 11"/>
            <p:cNvPicPr>
              <a:picLocks noChangeAspect="1"/>
            </p:cNvPicPr>
            <p:nvPr/>
          </p:nvPicPr>
          <p:blipFill>
            <a:blip r:embed="rId3"/>
            <a:stretch>
              <a:fillRect/>
            </a:stretch>
          </p:blipFill>
          <p:spPr>
            <a:xfrm>
              <a:off x="10654294" y="1753737"/>
              <a:ext cx="968121" cy="2935097"/>
            </a:xfrm>
            <a:prstGeom prst="rect">
              <a:avLst/>
            </a:prstGeom>
          </p:spPr>
        </p:pic>
        <p:grpSp>
          <p:nvGrpSpPr>
            <p:cNvPr id="16" name="组 15"/>
            <p:cNvGrpSpPr/>
            <p:nvPr/>
          </p:nvGrpSpPr>
          <p:grpSpPr>
            <a:xfrm>
              <a:off x="5780816" y="2100125"/>
              <a:ext cx="3325091" cy="2286000"/>
              <a:chOff x="5780816" y="2100125"/>
              <a:chExt cx="3325091" cy="2286000"/>
            </a:xfrm>
          </p:grpSpPr>
          <p:grpSp>
            <p:nvGrpSpPr>
              <p:cNvPr id="8" name="组 7"/>
              <p:cNvGrpSpPr/>
              <p:nvPr/>
            </p:nvGrpSpPr>
            <p:grpSpPr>
              <a:xfrm>
                <a:off x="5780816" y="2100125"/>
                <a:ext cx="3325091" cy="2286000"/>
                <a:chOff x="3937877" y="2007188"/>
                <a:chExt cx="3325091" cy="2286000"/>
              </a:xfrm>
            </p:grpSpPr>
            <p:pic>
              <p:nvPicPr>
                <p:cNvPr id="2" name="图片 1"/>
                <p:cNvPicPr>
                  <a:picLocks noChangeAspect="1"/>
                </p:cNvPicPr>
                <p:nvPr/>
              </p:nvPicPr>
              <p:blipFill>
                <a:blip r:embed="rId4"/>
                <a:stretch>
                  <a:fillRect/>
                </a:stretch>
              </p:blipFill>
              <p:spPr>
                <a:xfrm>
                  <a:off x="3937877" y="2007188"/>
                  <a:ext cx="3325091" cy="2286000"/>
                </a:xfrm>
                <a:prstGeom prst="rect">
                  <a:avLst/>
                </a:prstGeom>
              </p:spPr>
            </p:pic>
            <p:sp>
              <p:nvSpPr>
                <p:cNvPr id="3" name="文本框 2"/>
                <p:cNvSpPr txBox="1"/>
                <p:nvPr/>
              </p:nvSpPr>
              <p:spPr>
                <a:xfrm>
                  <a:off x="5807968" y="2636912"/>
                  <a:ext cx="598241" cy="400110"/>
                </a:xfrm>
                <a:prstGeom prst="rect">
                  <a:avLst/>
                </a:prstGeom>
                <a:noFill/>
              </p:spPr>
              <p:txBody>
                <a:bodyPr wrap="none" rtlCol="0">
                  <a:spAutoFit/>
                </a:bodyPr>
                <a:lstStyle/>
                <a:p>
                  <a:r>
                    <a:rPr kumimoji="1" lang="en-US" altLang="zh-CN" sz="2000" dirty="0">
                      <a:solidFill>
                        <a:srgbClr val="FFFFFF"/>
                      </a:solidFill>
                      <a:latin typeface="Arial" panose="020B0604020202020204" pitchFamily="34" charset="0"/>
                      <a:cs typeface="Arial" panose="020B0604020202020204" pitchFamily="34" charset="0"/>
                    </a:rPr>
                    <a:t>IPS</a:t>
                  </a:r>
                  <a:endParaRPr kumimoji="1" lang="zh-CN" altLang="en-US" sz="2000" dirty="0">
                    <a:solidFill>
                      <a:srgbClr val="FFFFFF"/>
                    </a:solidFill>
                    <a:latin typeface="Arial" panose="020B0604020202020204" pitchFamily="34" charset="0"/>
                    <a:cs typeface="Arial" panose="020B0604020202020204" pitchFamily="34" charset="0"/>
                  </a:endParaRPr>
                </a:p>
              </p:txBody>
            </p:sp>
            <p:sp>
              <p:nvSpPr>
                <p:cNvPr id="4" name="文本框 3"/>
                <p:cNvSpPr txBox="1"/>
                <p:nvPr/>
              </p:nvSpPr>
              <p:spPr>
                <a:xfrm>
                  <a:off x="5309921" y="2107771"/>
                  <a:ext cx="583814" cy="400110"/>
                </a:xfrm>
                <a:prstGeom prst="rect">
                  <a:avLst/>
                </a:prstGeom>
                <a:noFill/>
              </p:spPr>
              <p:txBody>
                <a:bodyPr wrap="none" rtlCol="0">
                  <a:spAutoFit/>
                </a:bodyPr>
                <a:lstStyle/>
                <a:p>
                  <a:r>
                    <a:rPr kumimoji="1" lang="en-US" altLang="zh-CN" sz="2000" dirty="0">
                      <a:solidFill>
                        <a:srgbClr val="FFFFFF"/>
                      </a:solidFill>
                      <a:latin typeface="Arial" panose="020B0604020202020204" pitchFamily="34" charset="0"/>
                      <a:cs typeface="Arial" panose="020B0604020202020204" pitchFamily="34" charset="0"/>
                    </a:rPr>
                    <a:t>FW</a:t>
                  </a:r>
                  <a:endParaRPr kumimoji="1" lang="zh-CN" altLang="en-US" sz="2000" dirty="0">
                    <a:solidFill>
                      <a:srgbClr val="FFFFFF"/>
                    </a:solidFill>
                    <a:latin typeface="Arial" panose="020B0604020202020204" pitchFamily="34" charset="0"/>
                    <a:cs typeface="Arial" panose="020B0604020202020204" pitchFamily="34" charset="0"/>
                  </a:endParaRPr>
                </a:p>
              </p:txBody>
            </p:sp>
            <p:sp>
              <p:nvSpPr>
                <p:cNvPr id="5" name="文本框 4"/>
                <p:cNvSpPr txBox="1"/>
                <p:nvPr/>
              </p:nvSpPr>
              <p:spPr>
                <a:xfrm>
                  <a:off x="6393999" y="3161061"/>
                  <a:ext cx="508665" cy="400110"/>
                </a:xfrm>
                <a:prstGeom prst="rect">
                  <a:avLst/>
                </a:prstGeom>
                <a:noFill/>
              </p:spPr>
              <p:txBody>
                <a:bodyPr wrap="none" rtlCol="0">
                  <a:spAutoFit/>
                </a:bodyPr>
                <a:lstStyle/>
                <a:p>
                  <a:r>
                    <a:rPr kumimoji="1" lang="en-US" altLang="zh-CN" sz="2000" dirty="0">
                      <a:solidFill>
                        <a:srgbClr val="FFFFFF"/>
                      </a:solidFill>
                      <a:latin typeface="Arial" panose="020B0604020202020204" pitchFamily="34" charset="0"/>
                      <a:cs typeface="Arial" panose="020B0604020202020204" pitchFamily="34" charset="0"/>
                    </a:rPr>
                    <a:t>AV</a:t>
                  </a:r>
                  <a:endParaRPr kumimoji="1" lang="zh-CN" altLang="en-US" sz="2000" dirty="0">
                    <a:solidFill>
                      <a:srgbClr val="FFFFFF"/>
                    </a:solidFill>
                    <a:latin typeface="Arial" panose="020B0604020202020204" pitchFamily="34" charset="0"/>
                    <a:cs typeface="Arial" panose="020B0604020202020204" pitchFamily="34" charset="0"/>
                  </a:endParaRPr>
                </a:p>
              </p:txBody>
            </p:sp>
            <p:sp>
              <p:nvSpPr>
                <p:cNvPr id="6" name="文本框 5"/>
                <p:cNvSpPr txBox="1"/>
                <p:nvPr/>
              </p:nvSpPr>
              <p:spPr>
                <a:xfrm>
                  <a:off x="5820987" y="3718686"/>
                  <a:ext cx="713657" cy="400110"/>
                </a:xfrm>
                <a:prstGeom prst="rect">
                  <a:avLst/>
                </a:prstGeom>
                <a:noFill/>
              </p:spPr>
              <p:txBody>
                <a:bodyPr wrap="none" rtlCol="0">
                  <a:spAutoFit/>
                </a:bodyPr>
                <a:lstStyle/>
                <a:p>
                  <a:r>
                    <a:rPr kumimoji="1" lang="en-US" altLang="zh-CN" sz="2000" dirty="0">
                      <a:solidFill>
                        <a:srgbClr val="FFFFFF"/>
                      </a:solidFill>
                      <a:latin typeface="Arial" panose="020B0604020202020204" pitchFamily="34" charset="0"/>
                      <a:cs typeface="Arial" panose="020B0604020202020204" pitchFamily="34" charset="0"/>
                    </a:rPr>
                    <a:t>ARP</a:t>
                  </a:r>
                  <a:endParaRPr kumimoji="1" lang="zh-CN" altLang="en-US" sz="2000" dirty="0">
                    <a:solidFill>
                      <a:srgbClr val="FFFFFF"/>
                    </a:solidFill>
                    <a:latin typeface="Arial" panose="020B0604020202020204" pitchFamily="34" charset="0"/>
                    <a:cs typeface="Arial" panose="020B0604020202020204" pitchFamily="34" charset="0"/>
                  </a:endParaRPr>
                </a:p>
              </p:txBody>
            </p:sp>
            <p:sp>
              <p:nvSpPr>
                <p:cNvPr id="7" name="文本框 6"/>
                <p:cNvSpPr txBox="1"/>
                <p:nvPr/>
              </p:nvSpPr>
              <p:spPr>
                <a:xfrm>
                  <a:off x="5462322" y="3174056"/>
                  <a:ext cx="542136" cy="400110"/>
                </a:xfrm>
                <a:prstGeom prst="rect">
                  <a:avLst/>
                </a:prstGeom>
                <a:noFill/>
              </p:spPr>
              <p:txBody>
                <a:bodyPr wrap="none" rtlCol="0">
                  <a:spAutoFit/>
                </a:bodyPr>
                <a:lstStyle/>
                <a:p>
                  <a:r>
                    <a:rPr kumimoji="1" lang="en-US" altLang="zh-CN" sz="2000" dirty="0">
                      <a:solidFill>
                        <a:srgbClr val="FFFFFF"/>
                      </a:solidFill>
                      <a:latin typeface="Arial" panose="020B0604020202020204" pitchFamily="34" charset="0"/>
                      <a:cs typeface="Arial" panose="020B0604020202020204" pitchFamily="34" charset="0"/>
                    </a:rPr>
                    <a:t>AD</a:t>
                  </a:r>
                  <a:endParaRPr kumimoji="1" lang="zh-CN" altLang="en-US" sz="2000" dirty="0">
                    <a:solidFill>
                      <a:srgbClr val="FFFFFF"/>
                    </a:solidFill>
                    <a:latin typeface="Arial" panose="020B0604020202020204" pitchFamily="34" charset="0"/>
                    <a:cs typeface="Arial" panose="020B0604020202020204" pitchFamily="34" charset="0"/>
                  </a:endParaRPr>
                </a:p>
              </p:txBody>
            </p:sp>
          </p:grpSp>
          <p:sp>
            <p:nvSpPr>
              <p:cNvPr id="15" name="文本框 14"/>
              <p:cNvSpPr txBox="1"/>
              <p:nvPr/>
            </p:nvSpPr>
            <p:spPr>
              <a:xfrm>
                <a:off x="8205964" y="2185219"/>
                <a:ext cx="745845" cy="400110"/>
              </a:xfrm>
              <a:prstGeom prst="rect">
                <a:avLst/>
              </a:prstGeom>
              <a:noFill/>
            </p:spPr>
            <p:txBody>
              <a:bodyPr wrap="none" rtlCol="0">
                <a:spAutoFit/>
              </a:bodyPr>
              <a:lstStyle/>
              <a:p>
                <a:r>
                  <a:rPr kumimoji="1" lang="en-US" altLang="zh-CN" sz="2000" dirty="0">
                    <a:solidFill>
                      <a:srgbClr val="FFFFFF"/>
                    </a:solidFill>
                    <a:latin typeface="Arial" panose="020B0604020202020204" pitchFamily="34" charset="0"/>
                    <a:cs typeface="Arial" panose="020B0604020202020204" pitchFamily="34" charset="0"/>
                  </a:rPr>
                  <a:t>WAF</a:t>
                </a:r>
                <a:endParaRPr kumimoji="1" lang="zh-CN" altLang="en-US" sz="2000" dirty="0">
                  <a:solidFill>
                    <a:srgbClr val="FFFFFF"/>
                  </a:solidFill>
                  <a:latin typeface="Arial" panose="020B0604020202020204" pitchFamily="34" charset="0"/>
                  <a:cs typeface="Arial" panose="020B0604020202020204" pitchFamily="34" charset="0"/>
                </a:endParaRPr>
              </a:p>
            </p:txBody>
          </p:sp>
        </p:grpSp>
      </p:grpSp>
      <p:grpSp>
        <p:nvGrpSpPr>
          <p:cNvPr id="26" name="组合 25"/>
          <p:cNvGrpSpPr/>
          <p:nvPr/>
        </p:nvGrpSpPr>
        <p:grpSpPr>
          <a:xfrm>
            <a:off x="541999" y="1987141"/>
            <a:ext cx="1302205" cy="2935097"/>
            <a:chOff x="589499" y="1719565"/>
            <a:chExt cx="1302205" cy="2935097"/>
          </a:xfrm>
        </p:grpSpPr>
        <p:pic>
          <p:nvPicPr>
            <p:cNvPr id="19" name="Picture 15" descr="ICON_VM_detailed_Q408_Com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8197" y="1838788"/>
              <a:ext cx="769300" cy="916004"/>
            </a:xfrm>
            <a:prstGeom prst="rect">
              <a:avLst/>
            </a:prstGeom>
            <a:noFill/>
            <a:ln w="9525">
              <a:noFill/>
              <a:miter lim="800000"/>
              <a:headEnd/>
              <a:tailEnd/>
            </a:ln>
          </p:spPr>
        </p:pic>
        <p:pic>
          <p:nvPicPr>
            <p:cNvPr id="20" name="Picture 15" descr="ICON_VM_detailed_Q408_Com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8197" y="3526857"/>
              <a:ext cx="769300" cy="916004"/>
            </a:xfrm>
            <a:prstGeom prst="rect">
              <a:avLst/>
            </a:prstGeom>
            <a:noFill/>
            <a:ln w="9525">
              <a:noFill/>
              <a:miter lim="800000"/>
              <a:headEnd/>
              <a:tailEnd/>
            </a:ln>
          </p:spPr>
        </p:pic>
        <p:cxnSp>
          <p:nvCxnSpPr>
            <p:cNvPr id="22" name="直接箭头连接符 21"/>
            <p:cNvCxnSpPr>
              <a:stCxn id="19" idx="2"/>
              <a:endCxn id="20" idx="0"/>
            </p:cNvCxnSpPr>
            <p:nvPr/>
          </p:nvCxnSpPr>
          <p:spPr>
            <a:xfrm>
              <a:off x="1202847" y="2754792"/>
              <a:ext cx="0" cy="77206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589499" y="1719565"/>
              <a:ext cx="1302205" cy="293509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文本框 23"/>
            <p:cNvSpPr txBox="1"/>
            <p:nvPr/>
          </p:nvSpPr>
          <p:spPr>
            <a:xfrm>
              <a:off x="1213720" y="2638423"/>
              <a:ext cx="626838"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VM A</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1224012" y="3373956"/>
              <a:ext cx="633507"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VM B</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grpSp>
      <p:pic>
        <p:nvPicPr>
          <p:cNvPr id="27" name="Picture 26"/>
          <p:cNvPicPr>
            <a:picLocks noChangeAspect="1"/>
          </p:cNvPicPr>
          <p:nvPr/>
        </p:nvPicPr>
        <p:blipFill>
          <a:blip r:embed="rId6"/>
          <a:stretch>
            <a:fillRect/>
          </a:stretch>
        </p:blipFill>
        <p:spPr>
          <a:xfrm>
            <a:off x="7215875" y="1142319"/>
            <a:ext cx="1219306" cy="1292464"/>
          </a:xfrm>
          <a:prstGeom prst="rect">
            <a:avLst/>
          </a:prstGeom>
        </p:spPr>
      </p:pic>
      <p:sp>
        <p:nvSpPr>
          <p:cNvPr id="29" name="Title 28">
            <a:extLst>
              <a:ext uri="{FF2B5EF4-FFF2-40B4-BE49-F238E27FC236}">
                <a16:creationId xmlns="" xmlns:a16="http://schemas.microsoft.com/office/drawing/2014/main" id="{175D9D2A-0375-5F45-95B9-604F8C289568}"/>
              </a:ext>
            </a:extLst>
          </p:cNvPr>
          <p:cNvSpPr>
            <a:spLocks noGrp="1"/>
          </p:cNvSpPr>
          <p:nvPr>
            <p:ph type="title"/>
          </p:nvPr>
        </p:nvSpPr>
        <p:spPr/>
        <p:txBody>
          <a:bodyPr>
            <a:normAutofit/>
          </a:bodyPr>
          <a:lstStyle/>
          <a:p>
            <a:r>
              <a:rPr lang="en-US" altLang="zh-CN" dirty="0">
                <a:ea typeface="微软雅黑" pitchFamily="34" charset="-122"/>
              </a:rPr>
              <a:t>Security Protection Features</a:t>
            </a:r>
            <a:endParaRPr lang="en-US" dirty="0"/>
          </a:p>
        </p:txBody>
      </p:sp>
      <p:sp>
        <p:nvSpPr>
          <p:cNvPr id="13" name="灯片编号占位符 12"/>
          <p:cNvSpPr>
            <a:spLocks noGrp="1"/>
          </p:cNvSpPr>
          <p:nvPr>
            <p:ph type="sldNum" sz="quarter" idx="4"/>
          </p:nvPr>
        </p:nvSpPr>
        <p:spPr/>
        <p:txBody>
          <a:bodyPr/>
          <a:lstStyle/>
          <a:p>
            <a:fld id="{E98FCA07-3125-49EB-99F1-64DCEC752C04}" type="slidenum">
              <a:rPr lang="en-US" smtClean="0"/>
              <a:pPr/>
              <a:t>56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2269653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712284" y="1688561"/>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a:latin typeface="Arial" panose="020B0604020202020204" pitchFamily="34" charset="0"/>
                <a:ea typeface="微软雅黑"/>
                <a:cs typeface="Arial" panose="020B0604020202020204" pitchFamily="34" charset="0"/>
              </a:rPr>
              <a:t>Application</a:t>
            </a:r>
            <a:r>
              <a:rPr kumimoji="1" lang="zh-CN" altLang="en-US" sz="1200" dirty="0">
                <a:latin typeface="Arial" panose="020B0604020202020204" pitchFamily="34" charset="0"/>
                <a:ea typeface="微软雅黑"/>
                <a:cs typeface="Arial" panose="020B0604020202020204" pitchFamily="34" charset="0"/>
              </a:rPr>
              <a:t>／</a:t>
            </a:r>
            <a:r>
              <a:rPr kumimoji="1" lang="en-US" altLang="zh-CN" sz="1200" dirty="0">
                <a:latin typeface="Arial" panose="020B0604020202020204" pitchFamily="34" charset="0"/>
                <a:ea typeface="微软雅黑"/>
                <a:cs typeface="Arial" panose="020B0604020202020204" pitchFamily="34" charset="0"/>
              </a:rPr>
              <a:t>Service</a:t>
            </a:r>
            <a:endParaRPr kumimoji="1" lang="zh-CN" altLang="en-US" sz="1200" dirty="0">
              <a:latin typeface="Arial" panose="020B0604020202020204" pitchFamily="34" charset="0"/>
              <a:ea typeface="微软雅黑"/>
              <a:cs typeface="Arial" panose="020B0604020202020204" pitchFamily="34" charset="0"/>
            </a:endParaRPr>
          </a:p>
        </p:txBody>
      </p:sp>
      <p:sp>
        <p:nvSpPr>
          <p:cNvPr id="3" name="圆角矩形 2"/>
          <p:cNvSpPr/>
          <p:nvPr/>
        </p:nvSpPr>
        <p:spPr>
          <a:xfrm>
            <a:off x="4709815" y="2212709"/>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a:latin typeface="Arial" panose="020B0604020202020204" pitchFamily="34" charset="0"/>
                <a:ea typeface="微软雅黑"/>
                <a:cs typeface="Arial" panose="020B0604020202020204" pitchFamily="34" charset="0"/>
              </a:rPr>
              <a:t>Abnormal behavior</a:t>
            </a:r>
            <a:endParaRPr kumimoji="1" lang="zh-CN" altLang="en-US" sz="1200" dirty="0">
              <a:latin typeface="Arial" panose="020B0604020202020204" pitchFamily="34" charset="0"/>
              <a:ea typeface="微软雅黑"/>
              <a:cs typeface="Arial" panose="020B0604020202020204" pitchFamily="34" charset="0"/>
            </a:endParaRPr>
          </a:p>
        </p:txBody>
      </p:sp>
      <p:sp>
        <p:nvSpPr>
          <p:cNvPr id="4" name="圆角矩形 3"/>
          <p:cNvSpPr/>
          <p:nvPr/>
        </p:nvSpPr>
        <p:spPr>
          <a:xfrm>
            <a:off x="4707347" y="2752347"/>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a:latin typeface="Arial" panose="020B0604020202020204" pitchFamily="34" charset="0"/>
                <a:ea typeface="微软雅黑"/>
                <a:cs typeface="Arial" panose="020B0604020202020204" pitchFamily="34" charset="0"/>
              </a:rPr>
              <a:t>Antivirus</a:t>
            </a:r>
            <a:endParaRPr kumimoji="1" lang="zh-CN" altLang="en-US" sz="1200" dirty="0">
              <a:latin typeface="Arial" panose="020B0604020202020204" pitchFamily="34" charset="0"/>
              <a:ea typeface="微软雅黑"/>
              <a:cs typeface="Arial" panose="020B0604020202020204" pitchFamily="34" charset="0"/>
            </a:endParaRPr>
          </a:p>
        </p:txBody>
      </p:sp>
      <p:sp>
        <p:nvSpPr>
          <p:cNvPr id="5" name="圆角矩形 4"/>
          <p:cNvSpPr/>
          <p:nvPr/>
        </p:nvSpPr>
        <p:spPr>
          <a:xfrm>
            <a:off x="4707346" y="3821126"/>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a:latin typeface="Arial" panose="020B0604020202020204" pitchFamily="34" charset="0"/>
                <a:ea typeface="微软雅黑"/>
                <a:cs typeface="Arial" panose="020B0604020202020204" pitchFamily="34" charset="0"/>
              </a:rPr>
              <a:t>User</a:t>
            </a:r>
            <a:endParaRPr kumimoji="1" lang="zh-CN" altLang="en-US" sz="1200" dirty="0">
              <a:latin typeface="Arial" panose="020B0604020202020204" pitchFamily="34" charset="0"/>
              <a:ea typeface="微软雅黑"/>
              <a:cs typeface="Arial" panose="020B0604020202020204" pitchFamily="34" charset="0"/>
            </a:endParaRPr>
          </a:p>
        </p:txBody>
      </p:sp>
      <p:sp>
        <p:nvSpPr>
          <p:cNvPr id="6" name="圆角矩形 5"/>
          <p:cNvSpPr/>
          <p:nvPr/>
        </p:nvSpPr>
        <p:spPr>
          <a:xfrm>
            <a:off x="4704877" y="4909044"/>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a:latin typeface="Arial" panose="020B0604020202020204" pitchFamily="34" charset="0"/>
                <a:ea typeface="微软雅黑"/>
                <a:cs typeface="Arial" panose="020B0604020202020204" pitchFamily="34" charset="0"/>
              </a:rPr>
              <a:t>VM</a:t>
            </a:r>
            <a:r>
              <a:rPr kumimoji="1" lang="zh-CN" altLang="en-US" sz="1200" dirty="0">
                <a:latin typeface="Arial" panose="020B0604020202020204" pitchFamily="34" charset="0"/>
                <a:ea typeface="微软雅黑"/>
                <a:cs typeface="Arial" panose="020B0604020202020204" pitchFamily="34" charset="0"/>
              </a:rPr>
              <a:t>／</a:t>
            </a:r>
            <a:r>
              <a:rPr kumimoji="1" lang="en-US" altLang="zh-CN" sz="1200" dirty="0">
                <a:latin typeface="Arial" panose="020B0604020202020204" pitchFamily="34" charset="0"/>
                <a:ea typeface="微软雅黑"/>
                <a:cs typeface="Arial" panose="020B0604020202020204" pitchFamily="34" charset="0"/>
              </a:rPr>
              <a:t>Port group</a:t>
            </a:r>
            <a:endParaRPr kumimoji="1" lang="zh-CN" altLang="en-US" sz="1200" dirty="0">
              <a:latin typeface="Arial" panose="020B0604020202020204" pitchFamily="34" charset="0"/>
              <a:ea typeface="微软雅黑"/>
              <a:cs typeface="Arial" panose="020B0604020202020204" pitchFamily="34" charset="0"/>
            </a:endParaRPr>
          </a:p>
        </p:txBody>
      </p:sp>
      <p:sp>
        <p:nvSpPr>
          <p:cNvPr id="7" name="圆角矩形 6"/>
          <p:cNvSpPr/>
          <p:nvPr/>
        </p:nvSpPr>
        <p:spPr>
          <a:xfrm>
            <a:off x="4707346" y="5442780"/>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smtClean="0">
                <a:latin typeface="Arial" panose="020B0604020202020204" pitchFamily="34" charset="0"/>
                <a:ea typeface="微软雅黑"/>
                <a:cs typeface="Arial" panose="020B0604020202020204" pitchFamily="34" charset="0"/>
              </a:rPr>
              <a:t>Source IP/Destination IP/Source port/Destination port/Protocol</a:t>
            </a:r>
            <a:endParaRPr kumimoji="1" lang="zh-CN" altLang="en-US" sz="1200" dirty="0">
              <a:latin typeface="Arial" panose="020B0604020202020204" pitchFamily="34" charset="0"/>
              <a:ea typeface="微软雅黑"/>
              <a:cs typeface="Arial" panose="020B0604020202020204" pitchFamily="34" charset="0"/>
            </a:endParaRPr>
          </a:p>
        </p:txBody>
      </p:sp>
      <p:sp>
        <p:nvSpPr>
          <p:cNvPr id="8" name="圆角矩形 7"/>
          <p:cNvSpPr/>
          <p:nvPr/>
        </p:nvSpPr>
        <p:spPr>
          <a:xfrm>
            <a:off x="4704879" y="3291986"/>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a:latin typeface="Arial" panose="020B0604020202020204" pitchFamily="34" charset="0"/>
                <a:ea typeface="微软雅黑"/>
                <a:cs typeface="Arial" panose="020B0604020202020204" pitchFamily="34" charset="0"/>
              </a:rPr>
              <a:t>Network attack defense</a:t>
            </a:r>
            <a:endParaRPr kumimoji="1" lang="zh-CN" altLang="en-US" sz="1200" dirty="0">
              <a:latin typeface="Arial" panose="020B0604020202020204" pitchFamily="34" charset="0"/>
              <a:ea typeface="微软雅黑"/>
              <a:cs typeface="Arial" panose="020B0604020202020204" pitchFamily="34" charset="0"/>
            </a:endParaRPr>
          </a:p>
        </p:txBody>
      </p:sp>
      <p:grpSp>
        <p:nvGrpSpPr>
          <p:cNvPr id="45" name="组 44"/>
          <p:cNvGrpSpPr/>
          <p:nvPr/>
        </p:nvGrpSpPr>
        <p:grpSpPr>
          <a:xfrm>
            <a:off x="1096632" y="1427559"/>
            <a:ext cx="3692596" cy="882769"/>
            <a:chOff x="106606" y="745819"/>
            <a:chExt cx="3692596" cy="882769"/>
          </a:xfrm>
        </p:grpSpPr>
        <p:cxnSp>
          <p:nvCxnSpPr>
            <p:cNvPr id="10" name="直线连接符 9"/>
            <p:cNvCxnSpPr/>
            <p:nvPr/>
          </p:nvCxnSpPr>
          <p:spPr>
            <a:xfrm>
              <a:off x="2690470" y="1270143"/>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椭圆 12"/>
            <p:cNvSpPr/>
            <p:nvPr/>
          </p:nvSpPr>
          <p:spPr>
            <a:xfrm>
              <a:off x="3680935" y="1218746"/>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14" name="直线连接符 13"/>
            <p:cNvCxnSpPr/>
            <p:nvPr/>
          </p:nvCxnSpPr>
          <p:spPr>
            <a:xfrm flipH="1">
              <a:off x="2673312" y="745819"/>
              <a:ext cx="8882" cy="831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文本框 17"/>
            <p:cNvSpPr txBox="1"/>
            <p:nvPr/>
          </p:nvSpPr>
          <p:spPr>
            <a:xfrm>
              <a:off x="106606" y="1351589"/>
              <a:ext cx="2239716" cy="276999"/>
            </a:xfrm>
            <a:prstGeom prst="rect">
              <a:avLst/>
            </a:prstGeom>
            <a:noFill/>
          </p:spPr>
          <p:txBody>
            <a:bodyPr wrap="none" rtlCol="0">
              <a:spAutoFit/>
            </a:bodyPr>
            <a:lstStyle/>
            <a:p>
              <a:r>
                <a:rPr kumimoji="1" lang="en-US" altLang="zh-CN" sz="1200" b="1" dirty="0">
                  <a:solidFill>
                    <a:srgbClr val="FF0000"/>
                  </a:solidFill>
                  <a:latin typeface="Arial" panose="020B0604020202020204" pitchFamily="34" charset="0"/>
                  <a:ea typeface="微软雅黑"/>
                  <a:cs typeface="Arial" panose="020B0604020202020204" pitchFamily="34" charset="0"/>
                </a:rPr>
                <a:t>3000+</a:t>
              </a:r>
              <a:r>
                <a:rPr kumimoji="1" lang="en-US" altLang="zh-CN" sz="1200" dirty="0">
                  <a:latin typeface="Arial" panose="020B0604020202020204" pitchFamily="34" charset="0"/>
                  <a:ea typeface="微软雅黑"/>
                  <a:cs typeface="Arial" panose="020B0604020202020204" pitchFamily="34" charset="0"/>
                </a:rPr>
                <a:t>application identification</a:t>
              </a:r>
              <a:endParaRPr kumimoji="1" lang="zh-CN" altLang="en-US" sz="1200" dirty="0">
                <a:latin typeface="Arial" panose="020B0604020202020204" pitchFamily="34" charset="0"/>
                <a:ea typeface="微软雅黑"/>
                <a:cs typeface="Arial" panose="020B0604020202020204" pitchFamily="34" charset="0"/>
              </a:endParaRPr>
            </a:p>
          </p:txBody>
        </p:sp>
      </p:grpSp>
      <p:grpSp>
        <p:nvGrpSpPr>
          <p:cNvPr id="46" name="组 45"/>
          <p:cNvGrpSpPr/>
          <p:nvPr/>
        </p:nvGrpSpPr>
        <p:grpSpPr>
          <a:xfrm>
            <a:off x="457207" y="2346436"/>
            <a:ext cx="4314066" cy="1366411"/>
            <a:chOff x="-532819" y="1664696"/>
            <a:chExt cx="4314066" cy="1366411"/>
          </a:xfrm>
        </p:grpSpPr>
        <p:cxnSp>
          <p:nvCxnSpPr>
            <p:cNvPr id="22" name="直线连接符 21"/>
            <p:cNvCxnSpPr/>
            <p:nvPr/>
          </p:nvCxnSpPr>
          <p:spPr>
            <a:xfrm>
              <a:off x="2672515" y="2336427"/>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椭圆 22"/>
            <p:cNvSpPr/>
            <p:nvPr/>
          </p:nvSpPr>
          <p:spPr>
            <a:xfrm>
              <a:off x="3662980" y="2285030"/>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24" name="直线连接符 23"/>
            <p:cNvCxnSpPr/>
            <p:nvPr/>
          </p:nvCxnSpPr>
          <p:spPr>
            <a:xfrm flipH="1">
              <a:off x="2670844" y="1812103"/>
              <a:ext cx="8882" cy="831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5" name="图片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560" y="1675977"/>
              <a:ext cx="539072" cy="701253"/>
            </a:xfrm>
            <a:prstGeom prst="rect">
              <a:avLst/>
            </a:prstGeom>
          </p:spPr>
        </p:pic>
        <p:pic>
          <p:nvPicPr>
            <p:cNvPr id="27"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977" y="1664696"/>
              <a:ext cx="806325" cy="767493"/>
            </a:xfrm>
            <a:prstGeom prst="rect">
              <a:avLst/>
            </a:prstGeom>
          </p:spPr>
        </p:pic>
        <p:pic>
          <p:nvPicPr>
            <p:cNvPr id="28" name="图片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984" y="1710138"/>
              <a:ext cx="823639" cy="632931"/>
            </a:xfrm>
            <a:prstGeom prst="rect">
              <a:avLst/>
            </a:prstGeom>
          </p:spPr>
        </p:pic>
        <p:sp>
          <p:nvSpPr>
            <p:cNvPr id="29" name="文本框 28"/>
            <p:cNvSpPr txBox="1"/>
            <p:nvPr/>
          </p:nvSpPr>
          <p:spPr>
            <a:xfrm>
              <a:off x="-532819" y="2384776"/>
              <a:ext cx="3490360" cy="646331"/>
            </a:xfrm>
            <a:prstGeom prst="rect">
              <a:avLst/>
            </a:prstGeom>
            <a:noFill/>
          </p:spPr>
          <p:txBody>
            <a:bodyPr wrap="square" rtlCol="0">
              <a:spAutoFit/>
            </a:bodyPr>
            <a:lstStyle/>
            <a:p>
              <a:r>
                <a:rPr kumimoji="1" lang="zh-CN" altLang="zh-CN" sz="1200" b="1" dirty="0">
                  <a:solidFill>
                    <a:srgbClr val="FF0000"/>
                  </a:solidFill>
                  <a:latin typeface="Arial" panose="020B0604020202020204" pitchFamily="34" charset="0"/>
                  <a:ea typeface="微软雅黑"/>
                  <a:cs typeface="Arial" panose="020B0604020202020204" pitchFamily="34" charset="0"/>
                </a:rPr>
                <a:t>3</a:t>
              </a:r>
              <a:r>
                <a:rPr kumimoji="1" lang="en-US" altLang="zh-CN" sz="1200" b="1" dirty="0">
                  <a:solidFill>
                    <a:srgbClr val="FF0000"/>
                  </a:solidFill>
                  <a:latin typeface="Arial" panose="020B0604020202020204" pitchFamily="34" charset="0"/>
                  <a:ea typeface="微软雅黑"/>
                  <a:cs typeface="Arial" panose="020B0604020202020204" pitchFamily="34" charset="0"/>
                </a:rPr>
                <a:t>.2 Million </a:t>
              </a:r>
              <a:r>
                <a:rPr kumimoji="1" lang="en-US" altLang="zh-CN" sz="1200" dirty="0">
                  <a:latin typeface="Arial" panose="020B0604020202020204" pitchFamily="34" charset="0"/>
                  <a:ea typeface="微软雅黑"/>
                  <a:cs typeface="Arial" panose="020B0604020202020204" pitchFamily="34" charset="0"/>
                </a:rPr>
                <a:t>virus signature </a:t>
              </a:r>
              <a:r>
                <a:rPr kumimoji="1" lang="en-US" altLang="zh-CN" sz="1200" dirty="0" smtClean="0">
                  <a:latin typeface="Arial" panose="020B0604020202020204" pitchFamily="34" charset="0"/>
                  <a:ea typeface="微软雅黑"/>
                  <a:cs typeface="Arial" panose="020B0604020202020204" pitchFamily="34" charset="0"/>
                </a:rPr>
                <a:t>detection;</a:t>
              </a:r>
            </a:p>
            <a:p>
              <a:r>
                <a:rPr kumimoji="1" lang="en-US" altLang="zh-CN" sz="1200" dirty="0" smtClean="0">
                  <a:latin typeface="Arial" panose="020B0604020202020204" pitchFamily="34" charset="0"/>
                  <a:ea typeface="微软雅黑"/>
                  <a:cs typeface="Arial" panose="020B0604020202020204" pitchFamily="34" charset="0"/>
                </a:rPr>
                <a:t>Enhanced AV capability through uploading malicious files to Cloud sandbox for analysis</a:t>
              </a:r>
              <a:endParaRPr kumimoji="1" lang="zh-CN" altLang="en-US" sz="1200" dirty="0">
                <a:latin typeface="Arial" panose="020B0604020202020204" pitchFamily="34" charset="0"/>
                <a:ea typeface="微软雅黑"/>
                <a:cs typeface="Arial" panose="020B0604020202020204" pitchFamily="34" charset="0"/>
              </a:endParaRPr>
            </a:p>
          </p:txBody>
        </p:sp>
      </p:grpSp>
      <p:grpSp>
        <p:nvGrpSpPr>
          <p:cNvPr id="71" name="组 70"/>
          <p:cNvGrpSpPr/>
          <p:nvPr/>
        </p:nvGrpSpPr>
        <p:grpSpPr>
          <a:xfrm>
            <a:off x="7097456" y="1637872"/>
            <a:ext cx="4156866" cy="1096416"/>
            <a:chOff x="6107430" y="956132"/>
            <a:chExt cx="4156866" cy="1096416"/>
          </a:xfrm>
        </p:grpSpPr>
        <p:pic>
          <p:nvPicPr>
            <p:cNvPr id="26" name="图片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6492" y="956132"/>
              <a:ext cx="764171" cy="595969"/>
            </a:xfrm>
            <a:prstGeom prst="rect">
              <a:avLst/>
            </a:prstGeom>
          </p:spPr>
        </p:pic>
        <p:pic>
          <p:nvPicPr>
            <p:cNvPr id="44" name="图片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37534" y="970668"/>
              <a:ext cx="969750" cy="566897"/>
            </a:xfrm>
            <a:prstGeom prst="rect">
              <a:avLst/>
            </a:prstGeom>
          </p:spPr>
        </p:pic>
        <p:cxnSp>
          <p:nvCxnSpPr>
            <p:cNvPr id="47" name="直线连接符 46"/>
            <p:cNvCxnSpPr/>
            <p:nvPr/>
          </p:nvCxnSpPr>
          <p:spPr>
            <a:xfrm>
              <a:off x="6232015" y="1776307"/>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椭圆 47"/>
            <p:cNvSpPr/>
            <p:nvPr/>
          </p:nvSpPr>
          <p:spPr>
            <a:xfrm>
              <a:off x="6107430" y="1709421"/>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49" name="直线连接符 48"/>
            <p:cNvCxnSpPr/>
            <p:nvPr/>
          </p:nvCxnSpPr>
          <p:spPr>
            <a:xfrm flipH="1">
              <a:off x="7221501" y="1221005"/>
              <a:ext cx="8882" cy="831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文本框 53"/>
            <p:cNvSpPr txBox="1"/>
            <p:nvPr/>
          </p:nvSpPr>
          <p:spPr>
            <a:xfrm>
              <a:off x="7316053" y="1684805"/>
              <a:ext cx="2948243" cy="276999"/>
            </a:xfrm>
            <a:prstGeom prst="rect">
              <a:avLst/>
            </a:prstGeom>
            <a:noFill/>
          </p:spPr>
          <p:txBody>
            <a:bodyPr wrap="none" rtlCol="0">
              <a:spAutoFit/>
            </a:bodyPr>
            <a:lstStyle/>
            <a:p>
              <a:r>
                <a:rPr kumimoji="1" lang="en-US" altLang="zh-CN" sz="1200" b="1" dirty="0" smtClean="0">
                  <a:solidFill>
                    <a:srgbClr val="FF0000"/>
                  </a:solidFill>
                  <a:latin typeface="Arial" panose="020B0604020202020204" pitchFamily="34" charset="0"/>
                  <a:ea typeface="微软雅黑"/>
                  <a:cs typeface="Arial" panose="020B0604020202020204" pitchFamily="34" charset="0"/>
                </a:rPr>
                <a:t>12,000+ </a:t>
              </a:r>
              <a:r>
                <a:rPr kumimoji="1" lang="en-US" altLang="zh-CN" sz="1200" dirty="0" smtClean="0">
                  <a:solidFill>
                    <a:srgbClr val="000000"/>
                  </a:solidFill>
                  <a:latin typeface="Arial" panose="020B0604020202020204" pitchFamily="34" charset="0"/>
                  <a:ea typeface="微软雅黑"/>
                  <a:cs typeface="Arial" panose="020B0604020202020204" pitchFamily="34" charset="0"/>
                </a:rPr>
                <a:t>abnormal </a:t>
              </a:r>
              <a:r>
                <a:rPr kumimoji="1" lang="en-US" altLang="zh-CN" sz="1200" dirty="0">
                  <a:solidFill>
                    <a:srgbClr val="000000"/>
                  </a:solidFill>
                  <a:latin typeface="Arial" panose="020B0604020202020204" pitchFamily="34" charset="0"/>
                  <a:ea typeface="微软雅黑"/>
                  <a:cs typeface="Arial" panose="020B0604020202020204" pitchFamily="34" charset="0"/>
                </a:rPr>
                <a:t>behavior identification</a:t>
              </a:r>
              <a:endParaRPr kumimoji="1" lang="zh-CN" altLang="en-US" sz="1200" dirty="0">
                <a:solidFill>
                  <a:srgbClr val="000000"/>
                </a:solidFill>
                <a:latin typeface="Arial" panose="020B0604020202020204" pitchFamily="34" charset="0"/>
                <a:ea typeface="微软雅黑"/>
                <a:cs typeface="Arial" panose="020B0604020202020204" pitchFamily="34" charset="0"/>
              </a:endParaRPr>
            </a:p>
          </p:txBody>
        </p:sp>
      </p:grpSp>
      <p:grpSp>
        <p:nvGrpSpPr>
          <p:cNvPr id="72" name="组 71"/>
          <p:cNvGrpSpPr/>
          <p:nvPr/>
        </p:nvGrpSpPr>
        <p:grpSpPr>
          <a:xfrm>
            <a:off x="7110475" y="3046476"/>
            <a:ext cx="1122953" cy="831543"/>
            <a:chOff x="6120449" y="2364736"/>
            <a:chExt cx="1122953" cy="831543"/>
          </a:xfrm>
        </p:grpSpPr>
        <p:cxnSp>
          <p:nvCxnSpPr>
            <p:cNvPr id="57" name="直线连接符 56"/>
            <p:cNvCxnSpPr/>
            <p:nvPr/>
          </p:nvCxnSpPr>
          <p:spPr>
            <a:xfrm>
              <a:off x="6245034" y="2920038"/>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椭圆 57"/>
            <p:cNvSpPr/>
            <p:nvPr/>
          </p:nvSpPr>
          <p:spPr>
            <a:xfrm>
              <a:off x="6120449" y="2853152"/>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59" name="直线连接符 58"/>
            <p:cNvCxnSpPr/>
            <p:nvPr/>
          </p:nvCxnSpPr>
          <p:spPr>
            <a:xfrm flipH="1">
              <a:off x="7234520" y="2364736"/>
              <a:ext cx="8882" cy="831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0" name="文本框 59"/>
          <p:cNvSpPr txBox="1"/>
          <p:nvPr/>
        </p:nvSpPr>
        <p:spPr>
          <a:xfrm>
            <a:off x="8309864" y="3140265"/>
            <a:ext cx="3356714" cy="646331"/>
          </a:xfrm>
          <a:prstGeom prst="rect">
            <a:avLst/>
          </a:prstGeom>
          <a:noFill/>
        </p:spPr>
        <p:txBody>
          <a:bodyPr wrap="square" rtlCol="0">
            <a:spAutoFit/>
          </a:bodyPr>
          <a:lstStyle/>
          <a:p>
            <a:r>
              <a:rPr kumimoji="1" lang="en-US" altLang="zh-CN" sz="1200" b="1" dirty="0">
                <a:solidFill>
                  <a:srgbClr val="FF0000"/>
                </a:solidFill>
                <a:latin typeface="Arial" panose="020B0604020202020204" pitchFamily="34" charset="0"/>
                <a:ea typeface="微软雅黑"/>
                <a:cs typeface="Arial" panose="020B0604020202020204" pitchFamily="34" charset="0"/>
              </a:rPr>
              <a:t>Attack Defense</a:t>
            </a:r>
          </a:p>
          <a:p>
            <a:r>
              <a:rPr kumimoji="1" lang="en-US" altLang="zh-CN" sz="1200" dirty="0">
                <a:latin typeface="Arial" panose="020B0604020202020204" pitchFamily="34" charset="0"/>
                <a:ea typeface="微软雅黑"/>
                <a:cs typeface="Arial" panose="020B0604020202020204" pitchFamily="34" charset="0"/>
              </a:rPr>
              <a:t>Anti-</a:t>
            </a:r>
            <a:r>
              <a:rPr kumimoji="1" lang="en-US" altLang="zh-CN" sz="1200" dirty="0" err="1">
                <a:latin typeface="Arial" panose="020B0604020202020204" pitchFamily="34" charset="0"/>
                <a:ea typeface="微软雅黑"/>
                <a:cs typeface="Arial" panose="020B0604020202020204" pitchFamily="34" charset="0"/>
              </a:rPr>
              <a:t>DoS</a:t>
            </a:r>
            <a:r>
              <a:rPr kumimoji="1" lang="en-US" altLang="zh-CN" sz="1200" dirty="0">
                <a:latin typeface="Arial" panose="020B0604020202020204" pitchFamily="34" charset="0"/>
                <a:ea typeface="微软雅黑"/>
                <a:cs typeface="Arial" panose="020B0604020202020204" pitchFamily="34" charset="0"/>
              </a:rPr>
              <a:t>/</a:t>
            </a:r>
            <a:r>
              <a:rPr kumimoji="1" lang="en-US" altLang="zh-CN" sz="1200" dirty="0" err="1">
                <a:latin typeface="Arial" panose="020B0604020202020204" pitchFamily="34" charset="0"/>
                <a:ea typeface="微软雅黑"/>
                <a:cs typeface="Arial" panose="020B0604020202020204" pitchFamily="34" charset="0"/>
              </a:rPr>
              <a:t>DDoS</a:t>
            </a:r>
            <a:r>
              <a:rPr kumimoji="1" lang="en-US" altLang="zh-CN" sz="1200" dirty="0">
                <a:latin typeface="Arial" panose="020B0604020202020204" pitchFamily="34" charset="0"/>
                <a:ea typeface="微软雅黑"/>
                <a:cs typeface="Arial" panose="020B0604020202020204" pitchFamily="34" charset="0"/>
              </a:rPr>
              <a:t>, including SYN Flood, DNS Query Flood defense</a:t>
            </a:r>
            <a:endParaRPr kumimoji="1" lang="zh-CN" altLang="en-US" sz="1200" dirty="0">
              <a:latin typeface="Arial" panose="020B0604020202020204" pitchFamily="34" charset="0"/>
              <a:ea typeface="微软雅黑"/>
              <a:cs typeface="Arial" panose="020B0604020202020204" pitchFamily="34" charset="0"/>
            </a:endParaRPr>
          </a:p>
        </p:txBody>
      </p:sp>
      <p:pic>
        <p:nvPicPr>
          <p:cNvPr id="61" name="图片 6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2886" y="3754153"/>
            <a:ext cx="771725" cy="902949"/>
          </a:xfrm>
          <a:prstGeom prst="rect">
            <a:avLst/>
          </a:prstGeom>
        </p:spPr>
      </p:pic>
      <p:grpSp>
        <p:nvGrpSpPr>
          <p:cNvPr id="70" name="组 69"/>
          <p:cNvGrpSpPr/>
          <p:nvPr/>
        </p:nvGrpSpPr>
        <p:grpSpPr>
          <a:xfrm>
            <a:off x="3614409" y="3819149"/>
            <a:ext cx="1125890" cy="831543"/>
            <a:chOff x="9035927" y="3880908"/>
            <a:chExt cx="1125890" cy="831543"/>
          </a:xfrm>
        </p:grpSpPr>
        <p:cxnSp>
          <p:nvCxnSpPr>
            <p:cNvPr id="63" name="直线连接符 62"/>
            <p:cNvCxnSpPr/>
            <p:nvPr/>
          </p:nvCxnSpPr>
          <p:spPr>
            <a:xfrm>
              <a:off x="9053085" y="4210663"/>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4" name="椭圆 63"/>
            <p:cNvSpPr/>
            <p:nvPr/>
          </p:nvSpPr>
          <p:spPr>
            <a:xfrm>
              <a:off x="10043550" y="4159266"/>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65" name="直线连接符 64"/>
            <p:cNvCxnSpPr/>
            <p:nvPr/>
          </p:nvCxnSpPr>
          <p:spPr>
            <a:xfrm flipH="1">
              <a:off x="9035927" y="3880908"/>
              <a:ext cx="8882" cy="831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6" name="文本框 65"/>
          <p:cNvSpPr txBox="1"/>
          <p:nvPr/>
        </p:nvSpPr>
        <p:spPr>
          <a:xfrm>
            <a:off x="994970" y="3930612"/>
            <a:ext cx="1838501" cy="646331"/>
          </a:xfrm>
          <a:prstGeom prst="rect">
            <a:avLst/>
          </a:prstGeom>
          <a:noFill/>
        </p:spPr>
        <p:txBody>
          <a:bodyPr wrap="square" rtlCol="0">
            <a:spAutoFit/>
          </a:bodyPr>
          <a:lstStyle/>
          <a:p>
            <a:r>
              <a:rPr kumimoji="1" lang="en-US" altLang="zh-CN" sz="1200" dirty="0">
                <a:solidFill>
                  <a:srgbClr val="000000"/>
                </a:solidFill>
                <a:latin typeface="Arial" panose="020B0604020202020204" pitchFamily="34" charset="0"/>
                <a:ea typeface="微软雅黑"/>
                <a:cs typeface="Arial" panose="020B0604020202020204" pitchFamily="34" charset="0"/>
              </a:rPr>
              <a:t>Combined with AD authentication account</a:t>
            </a:r>
          </a:p>
          <a:p>
            <a:endParaRPr kumimoji="1" lang="zh-CN" altLang="en-US" sz="1200" dirty="0">
              <a:solidFill>
                <a:srgbClr val="000000"/>
              </a:solidFill>
              <a:latin typeface="Arial" panose="020B0604020202020204" pitchFamily="34" charset="0"/>
              <a:ea typeface="微软雅黑"/>
              <a:cs typeface="Arial" panose="020B0604020202020204" pitchFamily="34" charset="0"/>
            </a:endParaRPr>
          </a:p>
        </p:txBody>
      </p:sp>
      <p:sp>
        <p:nvSpPr>
          <p:cNvPr id="77" name="文本框 76"/>
          <p:cNvSpPr txBox="1"/>
          <p:nvPr/>
        </p:nvSpPr>
        <p:spPr>
          <a:xfrm>
            <a:off x="1353974" y="5093567"/>
            <a:ext cx="2525889" cy="276999"/>
          </a:xfrm>
          <a:prstGeom prst="rect">
            <a:avLst/>
          </a:prstGeom>
          <a:noFill/>
        </p:spPr>
        <p:txBody>
          <a:bodyPr wrap="square" rtlCol="0">
            <a:spAutoFit/>
          </a:bodyPr>
          <a:lstStyle/>
          <a:p>
            <a:r>
              <a:rPr kumimoji="1" lang="en-US" altLang="zh-CN" sz="1200" b="1" dirty="0">
                <a:solidFill>
                  <a:srgbClr val="FF0000"/>
                </a:solidFill>
                <a:latin typeface="Arial" panose="020B0604020202020204" pitchFamily="34" charset="0"/>
                <a:ea typeface="微软雅黑"/>
                <a:cs typeface="Arial" panose="020B0604020202020204" pitchFamily="34" charset="0"/>
              </a:rPr>
              <a:t>Automatic</a:t>
            </a:r>
            <a:r>
              <a:rPr kumimoji="1" lang="en-US" altLang="zh-CN" sz="1200" dirty="0">
                <a:latin typeface="Arial" panose="020B0604020202020204" pitchFamily="34" charset="0"/>
                <a:ea typeface="微软雅黑"/>
                <a:cs typeface="Arial" panose="020B0604020202020204" pitchFamily="34" charset="0"/>
              </a:rPr>
              <a:t> IP address change</a:t>
            </a:r>
            <a:endParaRPr kumimoji="1" lang="zh-CN" altLang="en-US" sz="1200" dirty="0">
              <a:latin typeface="Arial" panose="020B0604020202020204" pitchFamily="34" charset="0"/>
              <a:ea typeface="微软雅黑"/>
              <a:cs typeface="Arial" panose="020B0604020202020204" pitchFamily="34" charset="0"/>
            </a:endParaRPr>
          </a:p>
        </p:txBody>
      </p:sp>
      <p:grpSp>
        <p:nvGrpSpPr>
          <p:cNvPr id="62" name="组 40"/>
          <p:cNvGrpSpPr/>
          <p:nvPr/>
        </p:nvGrpSpPr>
        <p:grpSpPr>
          <a:xfrm>
            <a:off x="745239" y="5249071"/>
            <a:ext cx="652623" cy="638119"/>
            <a:chOff x="7380316" y="1556793"/>
            <a:chExt cx="1296145" cy="1152129"/>
          </a:xfrm>
        </p:grpSpPr>
        <p:sp>
          <p:nvSpPr>
            <p:cNvPr id="67" name="椭圆 66"/>
            <p:cNvSpPr/>
            <p:nvPr/>
          </p:nvSpPr>
          <p:spPr>
            <a:xfrm>
              <a:off x="7380316" y="1556793"/>
              <a:ext cx="1296145"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grpSp>
          <p:nvGrpSpPr>
            <p:cNvPr id="68" name="组 38"/>
            <p:cNvGrpSpPr/>
            <p:nvPr/>
          </p:nvGrpSpPr>
          <p:grpSpPr>
            <a:xfrm>
              <a:off x="7596337" y="1757516"/>
              <a:ext cx="864096" cy="735379"/>
              <a:chOff x="7596336" y="1757517"/>
              <a:chExt cx="1311073" cy="1055354"/>
            </a:xfrm>
          </p:grpSpPr>
          <p:pic>
            <p:nvPicPr>
              <p:cNvPr id="69" name="图片 6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6336" y="1772816"/>
                <a:ext cx="647700" cy="508000"/>
              </a:xfrm>
              <a:prstGeom prst="rect">
                <a:avLst/>
              </a:prstGeom>
            </p:spPr>
          </p:pic>
          <p:pic>
            <p:nvPicPr>
              <p:cNvPr id="80" name="图片 7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96336" y="2292171"/>
                <a:ext cx="647700" cy="520700"/>
              </a:xfrm>
              <a:prstGeom prst="rect">
                <a:avLst/>
              </a:prstGeom>
            </p:spPr>
          </p:pic>
          <p:pic>
            <p:nvPicPr>
              <p:cNvPr id="81" name="图片 8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59709" y="1757517"/>
                <a:ext cx="647700" cy="520700"/>
              </a:xfrm>
              <a:prstGeom prst="rect">
                <a:avLst/>
              </a:prstGeom>
            </p:spPr>
          </p:pic>
          <p:pic>
            <p:nvPicPr>
              <p:cNvPr id="82" name="图片 8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9709" y="2292171"/>
                <a:ext cx="647700" cy="508000"/>
              </a:xfrm>
              <a:prstGeom prst="rect">
                <a:avLst/>
              </a:prstGeom>
            </p:spPr>
          </p:pic>
        </p:grpSp>
      </p:grpSp>
      <p:grpSp>
        <p:nvGrpSpPr>
          <p:cNvPr id="83" name="组 44"/>
          <p:cNvGrpSpPr/>
          <p:nvPr/>
        </p:nvGrpSpPr>
        <p:grpSpPr>
          <a:xfrm>
            <a:off x="745239" y="4506676"/>
            <a:ext cx="670669" cy="625958"/>
            <a:chOff x="845586" y="2324585"/>
            <a:chExt cx="1188132" cy="1108923"/>
          </a:xfrm>
        </p:grpSpPr>
        <p:sp>
          <p:nvSpPr>
            <p:cNvPr id="84" name="椭圆 83"/>
            <p:cNvSpPr/>
            <p:nvPr/>
          </p:nvSpPr>
          <p:spPr>
            <a:xfrm>
              <a:off x="845586" y="2324585"/>
              <a:ext cx="1188132" cy="1108923"/>
            </a:xfrm>
            <a:prstGeom prst="ellipse">
              <a:avLst/>
            </a:prstGeom>
            <a:solidFill>
              <a:srgbClr val="8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pic>
          <p:nvPicPr>
            <p:cNvPr id="85" name="图片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3608" y="2492896"/>
              <a:ext cx="792088" cy="798350"/>
            </a:xfrm>
            <a:prstGeom prst="rect">
              <a:avLst/>
            </a:prstGeom>
          </p:spPr>
        </p:pic>
      </p:grpSp>
      <p:pic>
        <p:nvPicPr>
          <p:cNvPr id="11" name="Picture 10">
            <a:extLst>
              <a:ext uri="{FF2B5EF4-FFF2-40B4-BE49-F238E27FC236}">
                <a16:creationId xmlns="" xmlns:a16="http://schemas.microsoft.com/office/drawing/2014/main" id="{DF91E6CC-3D67-314D-952F-1D9BC5DB57A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01710" y="1406302"/>
            <a:ext cx="594237" cy="594237"/>
          </a:xfrm>
          <a:prstGeom prst="rect">
            <a:avLst/>
          </a:prstGeom>
        </p:spPr>
      </p:pic>
      <p:pic>
        <p:nvPicPr>
          <p:cNvPr id="87" name="Picture 86">
            <a:extLst>
              <a:ext uri="{FF2B5EF4-FFF2-40B4-BE49-F238E27FC236}">
                <a16:creationId xmlns="" xmlns:a16="http://schemas.microsoft.com/office/drawing/2014/main" id="{4C449B2C-4E5F-6E42-A769-A4D1D3D8BF7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43655" y="1196752"/>
            <a:ext cx="1005840" cy="1005840"/>
          </a:xfrm>
          <a:prstGeom prst="rect">
            <a:avLst/>
          </a:prstGeom>
        </p:spPr>
      </p:pic>
      <p:sp>
        <p:nvSpPr>
          <p:cNvPr id="16" name="Title 15">
            <a:extLst>
              <a:ext uri="{FF2B5EF4-FFF2-40B4-BE49-F238E27FC236}">
                <a16:creationId xmlns="" xmlns:a16="http://schemas.microsoft.com/office/drawing/2014/main" id="{439FEB09-F23F-0645-A473-683B0A71962D}"/>
              </a:ext>
            </a:extLst>
          </p:cNvPr>
          <p:cNvSpPr>
            <a:spLocks noGrp="1"/>
          </p:cNvSpPr>
          <p:nvPr>
            <p:ph type="title"/>
          </p:nvPr>
        </p:nvSpPr>
        <p:spPr/>
        <p:txBody>
          <a:bodyPr>
            <a:normAutofit/>
          </a:bodyPr>
          <a:lstStyle/>
          <a:p>
            <a:r>
              <a:rPr lang="en-US" altLang="zh-CN" dirty="0">
                <a:ea typeface="微软雅黑" pitchFamily="34" charset="-122"/>
              </a:rPr>
              <a:t>Multiple Dimension Security Control</a:t>
            </a:r>
            <a:endParaRPr lang="en-US" dirty="0"/>
          </a:p>
        </p:txBody>
      </p:sp>
      <p:sp>
        <p:nvSpPr>
          <p:cNvPr id="79" name="圆角矩形 78"/>
          <p:cNvSpPr/>
          <p:nvPr/>
        </p:nvSpPr>
        <p:spPr>
          <a:xfrm>
            <a:off x="4701283" y="4366918"/>
            <a:ext cx="2436077" cy="5421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CN" sz="1200" dirty="0" smtClean="0">
                <a:latin typeface="Arial" panose="020B0604020202020204" pitchFamily="34" charset="0"/>
                <a:ea typeface="微软雅黑"/>
                <a:cs typeface="Arial" panose="020B0604020202020204" pitchFamily="34" charset="0"/>
              </a:rPr>
              <a:t>Domain name control</a:t>
            </a:r>
            <a:endParaRPr kumimoji="1" lang="zh-CN" altLang="en-US" sz="1200" dirty="0">
              <a:latin typeface="Arial" panose="020B0604020202020204" pitchFamily="34" charset="0"/>
              <a:ea typeface="微软雅黑"/>
              <a:cs typeface="Arial" panose="020B0604020202020204" pitchFamily="34" charset="0"/>
            </a:endParaRPr>
          </a:p>
        </p:txBody>
      </p:sp>
      <p:sp>
        <p:nvSpPr>
          <p:cNvPr id="90" name="文本框 89"/>
          <p:cNvSpPr txBox="1"/>
          <p:nvPr/>
        </p:nvSpPr>
        <p:spPr>
          <a:xfrm>
            <a:off x="8294272" y="4382278"/>
            <a:ext cx="3490360" cy="461665"/>
          </a:xfrm>
          <a:prstGeom prst="rect">
            <a:avLst/>
          </a:prstGeom>
          <a:noFill/>
        </p:spPr>
        <p:txBody>
          <a:bodyPr wrap="square" rtlCol="0">
            <a:spAutoFit/>
          </a:bodyPr>
          <a:lstStyle/>
          <a:p>
            <a:r>
              <a:rPr kumimoji="1" lang="en-US" altLang="zh-CN" sz="1200" dirty="0" smtClean="0">
                <a:latin typeface="Arial" panose="020B0604020202020204" pitchFamily="34" charset="0"/>
                <a:ea typeface="微软雅黑"/>
                <a:cs typeface="Arial" panose="020B0604020202020204" pitchFamily="34" charset="0"/>
              </a:rPr>
              <a:t>Domain name based access control;</a:t>
            </a:r>
          </a:p>
          <a:p>
            <a:r>
              <a:rPr kumimoji="1" lang="en-US" altLang="zh-CN" sz="1200" dirty="0" smtClean="0">
                <a:latin typeface="Arial" panose="020B0604020202020204" pitchFamily="34" charset="0"/>
                <a:ea typeface="微软雅黑"/>
                <a:cs typeface="Arial" panose="020B0604020202020204" pitchFamily="34" charset="0"/>
              </a:rPr>
              <a:t>Active/Passive learning mode of DNS</a:t>
            </a:r>
            <a:endParaRPr kumimoji="1" lang="zh-CN" altLang="en-US" sz="1200" dirty="0">
              <a:latin typeface="Arial" panose="020B0604020202020204" pitchFamily="34" charset="0"/>
              <a:ea typeface="微软雅黑"/>
              <a:cs typeface="Arial" panose="020B0604020202020204" pitchFamily="34" charset="0"/>
            </a:endParaRPr>
          </a:p>
        </p:txBody>
      </p:sp>
      <p:sp>
        <p:nvSpPr>
          <p:cNvPr id="12" name="灯片编号占位符 11"/>
          <p:cNvSpPr>
            <a:spLocks noGrp="1"/>
          </p:cNvSpPr>
          <p:nvPr>
            <p:ph type="sldNum" sz="quarter" idx="4"/>
          </p:nvPr>
        </p:nvSpPr>
        <p:spPr/>
        <p:txBody>
          <a:bodyPr/>
          <a:lstStyle/>
          <a:p>
            <a:fld id="{E98FCA07-3125-49EB-99F1-64DCEC752C04}" type="slidenum">
              <a:rPr lang="en-US" smtClean="0"/>
              <a:pPr/>
              <a:t>57</a:t>
            </a:fld>
            <a:endParaRPr lang="en-US" sz="1152" b="0" spc="0" baseline="0" dirty="0">
              <a:solidFill>
                <a:srgbClr val="000000"/>
              </a:solidFill>
              <a:latin typeface="Arial"/>
              <a:cs typeface="Arial"/>
              <a:rtl val="0"/>
            </a:endParaRPr>
          </a:p>
        </p:txBody>
      </p:sp>
      <p:grpSp>
        <p:nvGrpSpPr>
          <p:cNvPr id="91" name="组 69"/>
          <p:cNvGrpSpPr/>
          <p:nvPr/>
        </p:nvGrpSpPr>
        <p:grpSpPr>
          <a:xfrm>
            <a:off x="3610166" y="4843943"/>
            <a:ext cx="1125890" cy="831543"/>
            <a:chOff x="9035927" y="3880908"/>
            <a:chExt cx="1125890" cy="831543"/>
          </a:xfrm>
        </p:grpSpPr>
        <p:cxnSp>
          <p:nvCxnSpPr>
            <p:cNvPr id="92" name="直线连接符 62"/>
            <p:cNvCxnSpPr/>
            <p:nvPr/>
          </p:nvCxnSpPr>
          <p:spPr>
            <a:xfrm>
              <a:off x="9053085" y="4210663"/>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椭圆 92"/>
            <p:cNvSpPr/>
            <p:nvPr/>
          </p:nvSpPr>
          <p:spPr>
            <a:xfrm>
              <a:off x="10043550" y="4159266"/>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94" name="直线连接符 64"/>
            <p:cNvCxnSpPr/>
            <p:nvPr/>
          </p:nvCxnSpPr>
          <p:spPr>
            <a:xfrm flipH="1">
              <a:off x="9035927" y="3880908"/>
              <a:ext cx="8882" cy="831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5" name="组 71"/>
          <p:cNvGrpSpPr/>
          <p:nvPr/>
        </p:nvGrpSpPr>
        <p:grpSpPr>
          <a:xfrm>
            <a:off x="7106874" y="4234920"/>
            <a:ext cx="1114590" cy="678720"/>
            <a:chOff x="6120449" y="2517559"/>
            <a:chExt cx="1114590" cy="678720"/>
          </a:xfrm>
        </p:grpSpPr>
        <p:cxnSp>
          <p:nvCxnSpPr>
            <p:cNvPr id="96" name="直线连接符 56"/>
            <p:cNvCxnSpPr/>
            <p:nvPr/>
          </p:nvCxnSpPr>
          <p:spPr>
            <a:xfrm>
              <a:off x="6245034" y="2920038"/>
              <a:ext cx="990005" cy="7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椭圆 96"/>
            <p:cNvSpPr/>
            <p:nvPr/>
          </p:nvSpPr>
          <p:spPr>
            <a:xfrm>
              <a:off x="6120449" y="2853152"/>
              <a:ext cx="118267" cy="1182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cxnSp>
          <p:nvCxnSpPr>
            <p:cNvPr id="98" name="直线连接符 58"/>
            <p:cNvCxnSpPr/>
            <p:nvPr/>
          </p:nvCxnSpPr>
          <p:spPr>
            <a:xfrm>
              <a:off x="7234520" y="2517559"/>
              <a:ext cx="0" cy="67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503600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554493" y="2122734"/>
            <a:ext cx="7104404" cy="3506296"/>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rgbClr val="002060"/>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rgbClr val="002060"/>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200" b="1" dirty="0" smtClean="0">
                <a:latin typeface="Arial" panose="020B0604020202020204" pitchFamily="34" charset="0"/>
                <a:cs typeface="Arial" panose="020B0604020202020204" pitchFamily="34" charset="0"/>
              </a:rPr>
              <a:t>    Risk </a:t>
            </a:r>
            <a:r>
              <a:rPr lang="zh-CN" altLang="en-US" sz="1200" b="1" dirty="0">
                <a:latin typeface="Arial" panose="020B0604020202020204" pitchFamily="34" charset="0"/>
                <a:cs typeface="Arial" panose="020B0604020202020204" pitchFamily="34" charset="0"/>
              </a:rPr>
              <a:t>：</a:t>
            </a:r>
            <a:endParaRPr lang="en-US" altLang="zh-CN" sz="12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Internal sniffing after VM is compromised</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Critical asset is not protected</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Abuse of cloud computing resources</a:t>
            </a:r>
          </a:p>
          <a:p>
            <a:pPr marL="0" indent="0">
              <a:buNone/>
            </a:pPr>
            <a:r>
              <a:rPr lang="en-US" altLang="zh-CN" sz="1200" b="1" dirty="0" smtClean="0">
                <a:latin typeface="Arial" panose="020B0604020202020204" pitchFamily="34" charset="0"/>
                <a:cs typeface="Arial" panose="020B0604020202020204" pitchFamily="34" charset="0"/>
              </a:rPr>
              <a:t>    Influence</a:t>
            </a:r>
            <a:r>
              <a:rPr lang="zh-CN" altLang="en-US" sz="1200" b="1" dirty="0">
                <a:latin typeface="Arial" panose="020B0604020202020204" pitchFamily="34" charset="0"/>
                <a:cs typeface="Arial" panose="020B0604020202020204" pitchFamily="34" charset="0"/>
              </a:rPr>
              <a:t>：</a:t>
            </a:r>
            <a:endParaRPr lang="en-US" altLang="zh-CN" sz="12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Provide feasible channels for authority control and data breach</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Using cloud resources, generate external attack</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Quality of cloud services are impacted </a:t>
            </a:r>
          </a:p>
          <a:p>
            <a:pPr marL="0" indent="0">
              <a:buNone/>
            </a:pPr>
            <a:r>
              <a:rPr lang="en-US" altLang="zh-CN" sz="1200" b="1" dirty="0" smtClean="0">
                <a:latin typeface="Arial" panose="020B0604020202020204" pitchFamily="34" charset="0"/>
                <a:cs typeface="Arial" panose="020B0604020202020204" pitchFamily="34" charset="0"/>
              </a:rPr>
              <a:t>    Solution</a:t>
            </a:r>
            <a:endParaRPr lang="en-US" altLang="zh-CN" sz="12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Limit </a:t>
            </a:r>
            <a:r>
              <a:rPr lang="en-US" altLang="zh-CN" sz="1200" b="1" dirty="0">
                <a:solidFill>
                  <a:srgbClr val="FF0000"/>
                </a:solidFill>
                <a:latin typeface="Arial" panose="020B0604020202020204" pitchFamily="34" charset="0"/>
                <a:cs typeface="Arial" panose="020B0604020202020204" pitchFamily="34" charset="0"/>
              </a:rPr>
              <a:t>high frequency visits</a:t>
            </a:r>
            <a:r>
              <a:rPr lang="en-US" altLang="zh-CN" sz="1200" dirty="0">
                <a:latin typeface="Arial" panose="020B0604020202020204" pitchFamily="34" charset="0"/>
                <a:cs typeface="Arial" panose="020B0604020202020204" pitchFamily="34" charset="0"/>
              </a:rPr>
              <a:t> of internal virtual machines </a:t>
            </a:r>
            <a:endParaRPr lang="en-US" altLang="zh-CN" sz="1200" b="1" dirty="0">
              <a:solidFill>
                <a:srgbClr val="FF000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Mitigate depth damage caused from </a:t>
            </a:r>
            <a:r>
              <a:rPr lang="en-US" altLang="zh-CN" sz="1200" b="1" dirty="0">
                <a:solidFill>
                  <a:srgbClr val="FF0000"/>
                </a:solidFill>
                <a:latin typeface="Arial" panose="020B0604020202020204" pitchFamily="34" charset="0"/>
                <a:cs typeface="Arial" panose="020B0604020202020204" pitchFamily="34" charset="0"/>
              </a:rPr>
              <a:t>proximal attack</a:t>
            </a:r>
            <a:endParaRPr lang="en-US" altLang="zh-CN" sz="1200" dirty="0">
              <a:solidFill>
                <a:srgbClr val="FF0000"/>
              </a:solidFill>
              <a:latin typeface="Arial" panose="020B0604020202020204" pitchFamily="34" charset="0"/>
              <a:cs typeface="Arial" panose="020B0604020202020204" pitchFamily="34" charset="0"/>
            </a:endParaRPr>
          </a:p>
          <a:p>
            <a:pPr marL="0" indent="0">
              <a:buNone/>
            </a:pPr>
            <a:r>
              <a:rPr lang="en-US" altLang="zh-CN" sz="1200" b="1" dirty="0" smtClean="0">
                <a:latin typeface="Arial" panose="020B0604020202020204" pitchFamily="34" charset="0"/>
                <a:cs typeface="Arial" panose="020B0604020202020204" pitchFamily="34" charset="0"/>
              </a:rPr>
              <a:t>    Highlights</a:t>
            </a:r>
            <a:r>
              <a:rPr lang="zh-CN" altLang="en-US" sz="1200" b="1" dirty="0">
                <a:latin typeface="Arial" panose="020B0604020202020204" pitchFamily="34" charset="0"/>
                <a:cs typeface="Arial" panose="020B0604020202020204" pitchFamily="34" charset="0"/>
              </a:rPr>
              <a:t>：</a:t>
            </a:r>
            <a:endParaRPr lang="en-US" altLang="zh-CN" sz="12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Abnormal protocol attack defense</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Anti-</a:t>
            </a:r>
            <a:r>
              <a:rPr lang="en-US" altLang="zh-CN" sz="1200" dirty="0" err="1">
                <a:latin typeface="Arial" panose="020B0604020202020204" pitchFamily="34" charset="0"/>
                <a:cs typeface="Arial" panose="020B0604020202020204" pitchFamily="34" charset="0"/>
              </a:rPr>
              <a:t>DoS</a:t>
            </a:r>
            <a:r>
              <a:rPr lang="en-US" altLang="zh-CN" sz="1200" dirty="0">
                <a:latin typeface="Arial" panose="020B0604020202020204" pitchFamily="34" charset="0"/>
                <a:cs typeface="Arial" panose="020B0604020202020204" pitchFamily="34" charset="0"/>
              </a:rPr>
              <a:t>/</a:t>
            </a:r>
            <a:r>
              <a:rPr lang="en-US" altLang="zh-CN" sz="1200" dirty="0" err="1">
                <a:latin typeface="Arial" panose="020B0604020202020204" pitchFamily="34" charset="0"/>
                <a:cs typeface="Arial" panose="020B0604020202020204" pitchFamily="34" charset="0"/>
              </a:rPr>
              <a:t>DDoS</a:t>
            </a:r>
            <a:r>
              <a:rPr lang="en-US" altLang="zh-CN" sz="1200" dirty="0">
                <a:latin typeface="Arial" panose="020B0604020202020204" pitchFamily="34" charset="0"/>
                <a:cs typeface="Arial" panose="020B0604020202020204" pitchFamily="34" charset="0"/>
              </a:rPr>
              <a:t>, including SYN Flood, DNS Query Flood defense</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Port scan detect and defense</a:t>
            </a:r>
            <a:endParaRPr lang="zh-CN" altLang="en-US" sz="12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5331" y="1824930"/>
            <a:ext cx="6020540" cy="2136845"/>
          </a:xfrm>
          <a:prstGeom prst="rect">
            <a:avLst/>
          </a:prstGeom>
        </p:spPr>
      </p:pic>
      <p:sp>
        <p:nvSpPr>
          <p:cNvPr id="5" name="矩形 4"/>
          <p:cNvSpPr/>
          <p:nvPr/>
        </p:nvSpPr>
        <p:spPr>
          <a:xfrm>
            <a:off x="88133" y="1412776"/>
            <a:ext cx="6223458" cy="55232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Distributed </a:t>
            </a:r>
            <a:r>
              <a:rPr lang="en-US" altLang="zh-CN" b="1" dirty="0" smtClean="0">
                <a:latin typeface="Arial" panose="020B0604020202020204" pitchFamily="34" charset="0"/>
                <a:ea typeface="微软雅黑" panose="020B0503020204020204" pitchFamily="34" charset="-122"/>
                <a:cs typeface="Arial" panose="020B0604020202020204" pitchFamily="34" charset="0"/>
              </a:rPr>
              <a:t>Processing </a:t>
            </a:r>
            <a:r>
              <a:rPr lang="en-US" altLang="zh-CN" b="1" dirty="0">
                <a:latin typeface="Arial" panose="020B0604020202020204" pitchFamily="34" charset="0"/>
                <a:ea typeface="微软雅黑" panose="020B0503020204020204" pitchFamily="34" charset="-122"/>
                <a:cs typeface="Arial" panose="020B0604020202020204" pitchFamily="34" charset="0"/>
              </a:rPr>
              <a:t>G</a:t>
            </a:r>
            <a:r>
              <a:rPr lang="en-US" altLang="zh-CN" b="1" dirty="0" smtClean="0">
                <a:latin typeface="Arial" panose="020B0604020202020204" pitchFamily="34" charset="0"/>
                <a:ea typeface="微软雅黑" panose="020B0503020204020204" pitchFamily="34" charset="-122"/>
                <a:cs typeface="Arial" panose="020B0604020202020204" pitchFamily="34" charset="0"/>
              </a:rPr>
              <a:t>uarantees </a:t>
            </a:r>
            <a:r>
              <a:rPr lang="en-US" altLang="zh-CN" b="1" dirty="0">
                <a:latin typeface="Arial" panose="020B0604020202020204" pitchFamily="34" charset="0"/>
                <a:ea typeface="微软雅黑" panose="020B0503020204020204" pitchFamily="34" charset="-122"/>
                <a:cs typeface="Arial" panose="020B0604020202020204" pitchFamily="34" charset="0"/>
              </a:rPr>
              <a:t>H</a:t>
            </a:r>
            <a:r>
              <a:rPr lang="en-US" altLang="zh-CN" b="1" dirty="0" smtClean="0">
                <a:latin typeface="Arial" panose="020B0604020202020204" pitchFamily="34" charset="0"/>
                <a:ea typeface="微软雅黑" panose="020B0503020204020204" pitchFamily="34" charset="-122"/>
                <a:cs typeface="Arial" panose="020B0604020202020204" pitchFamily="34" charset="0"/>
              </a:rPr>
              <a:t>igh </a:t>
            </a:r>
            <a:r>
              <a:rPr lang="en-US" altLang="zh-CN" b="1" dirty="0">
                <a:latin typeface="Arial" panose="020B0604020202020204" pitchFamily="34" charset="0"/>
                <a:ea typeface="微软雅黑" panose="020B0503020204020204" pitchFamily="34" charset="-122"/>
                <a:cs typeface="Arial" panose="020B0604020202020204" pitchFamily="34" charset="0"/>
              </a:rPr>
              <a:t>E</a:t>
            </a:r>
            <a:r>
              <a:rPr lang="en-US" altLang="zh-CN" b="1" dirty="0" smtClean="0">
                <a:latin typeface="Arial" panose="020B0604020202020204" pitchFamily="34" charset="0"/>
                <a:ea typeface="微软雅黑" panose="020B0503020204020204" pitchFamily="34" charset="-122"/>
                <a:cs typeface="Arial" panose="020B0604020202020204" pitchFamily="34" charset="0"/>
              </a:rPr>
              <a:t>fficiency</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p:txBody>
      </p:sp>
      <p:sp>
        <p:nvSpPr>
          <p:cNvPr id="9" name="Title 8">
            <a:extLst>
              <a:ext uri="{FF2B5EF4-FFF2-40B4-BE49-F238E27FC236}">
                <a16:creationId xmlns="" xmlns:a16="http://schemas.microsoft.com/office/drawing/2014/main" id="{78370A26-C9AB-0945-9A74-1C37BEAE13CE}"/>
              </a:ext>
            </a:extLst>
          </p:cNvPr>
          <p:cNvSpPr>
            <a:spLocks noGrp="1"/>
          </p:cNvSpPr>
          <p:nvPr>
            <p:ph type="title"/>
          </p:nvPr>
        </p:nvSpPr>
        <p:spPr/>
        <p:txBody>
          <a:bodyPr>
            <a:normAutofit/>
          </a:bodyPr>
          <a:lstStyle/>
          <a:p>
            <a:r>
              <a:rPr lang="en-US" altLang="zh-CN" dirty="0">
                <a:ea typeface="微软雅黑" pitchFamily="34" charset="-122"/>
              </a:rPr>
              <a:t>Attack Defense</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58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0018778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1651819" y="2056433"/>
            <a:ext cx="4559793" cy="3734747"/>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rgbClr val="002060"/>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rgbClr val="002060"/>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400" b="1" dirty="0" smtClean="0">
                <a:latin typeface="Arial" panose="020B0604020202020204" pitchFamily="34" charset="0"/>
                <a:cs typeface="Arial" panose="020B0604020202020204" pitchFamily="34" charset="0"/>
              </a:rPr>
              <a:t>    Risks </a:t>
            </a:r>
            <a:r>
              <a:rPr lang="en-US" altLang="zh-CN" sz="1400" b="1" dirty="0">
                <a:latin typeface="Arial" panose="020B0604020202020204" pitchFamily="34" charset="0"/>
                <a:cs typeface="Arial" panose="020B0604020202020204" pitchFamily="34" charset="0"/>
              </a:rPr>
              <a:t>and problems:</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Internal virtual machine is infected by malware</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The internal virtual machine was breached to steal or tamper with sensitive data</a:t>
            </a:r>
          </a:p>
          <a:p>
            <a:pPr marL="0" indent="0">
              <a:buNone/>
            </a:pPr>
            <a:r>
              <a:rPr lang="en-US" altLang="zh-CN" sz="1400" b="1" dirty="0" smtClean="0">
                <a:latin typeface="Arial" panose="020B0604020202020204" pitchFamily="34" charset="0"/>
                <a:cs typeface="Arial" panose="020B0604020202020204" pitchFamily="34" charset="0"/>
              </a:rPr>
              <a:t>    Impacts</a:t>
            </a:r>
            <a:r>
              <a:rPr lang="zh-CN" altLang="en-US" sz="1400" b="1" dirty="0">
                <a:latin typeface="Arial" panose="020B0604020202020204" pitchFamily="34" charset="0"/>
                <a:cs typeface="Arial" panose="020B0604020202020204" pitchFamily="34" charset="0"/>
              </a:rPr>
              <a:t>：</a:t>
            </a:r>
            <a:endParaRPr lang="en-US" altLang="zh-CN" sz="14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Tamper with switch MAC table to make it unable to forward data</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Perimeter equipment can only protect itself</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Network management loss</a:t>
            </a:r>
          </a:p>
          <a:p>
            <a:pPr marL="0" indent="0">
              <a:buNone/>
            </a:pPr>
            <a:r>
              <a:rPr lang="en-US" altLang="zh-CN" sz="1400" b="1" dirty="0" smtClean="0">
                <a:latin typeface="Arial" panose="020B0604020202020204" pitchFamily="34" charset="0"/>
                <a:cs typeface="Arial" panose="020B0604020202020204" pitchFamily="34" charset="0"/>
              </a:rPr>
              <a:t>    Solutions</a:t>
            </a:r>
            <a:r>
              <a:rPr lang="zh-CN" altLang="en-US" sz="1400" b="1" dirty="0">
                <a:latin typeface="Arial" panose="020B0604020202020204" pitchFamily="34" charset="0"/>
                <a:cs typeface="Arial" panose="020B0604020202020204" pitchFamily="34" charset="0"/>
              </a:rPr>
              <a:t>：</a:t>
            </a:r>
            <a:endParaRPr lang="en-US" altLang="zh-CN" sz="14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Virtual machine as control unit</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Restric</a:t>
            </a:r>
            <a:r>
              <a:rPr lang="en-US" altLang="zh-CN" sz="1200" b="1" dirty="0">
                <a:solidFill>
                  <a:srgbClr val="C00000"/>
                </a:solidFill>
                <a:latin typeface="Arial" panose="020B0604020202020204" pitchFamily="34" charset="0"/>
                <a:cs typeface="Arial" panose="020B0604020202020204" pitchFamily="34" charset="0"/>
              </a:rPr>
              <a:t>t </a:t>
            </a:r>
            <a:r>
              <a:rPr lang="en-US" altLang="zh-CN" sz="1200" dirty="0">
                <a:latin typeface="Arial" panose="020B0604020202020204" pitchFamily="34" charset="0"/>
                <a:cs typeface="Arial" panose="020B0604020202020204" pitchFamily="34" charset="0"/>
              </a:rPr>
              <a:t>outgoing ARP information </a:t>
            </a:r>
            <a:r>
              <a:rPr lang="en-US" altLang="zh-CN" sz="1200" b="1" dirty="0">
                <a:solidFill>
                  <a:srgbClr val="FF0000"/>
                </a:solidFill>
                <a:latin typeface="Arial" panose="020B0604020202020204" pitchFamily="34" charset="0"/>
                <a:cs typeface="Arial" panose="020B0604020202020204" pitchFamily="34" charset="0"/>
              </a:rPr>
              <a:t>that does not match the characteristics of the virtual machine itself</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Improve </a:t>
            </a:r>
            <a:r>
              <a:rPr lang="en-US" altLang="zh-CN" sz="1200" b="1" dirty="0">
                <a:solidFill>
                  <a:srgbClr val="FF0000"/>
                </a:solidFill>
                <a:latin typeface="Arial" panose="020B0604020202020204" pitchFamily="34" charset="0"/>
                <a:cs typeface="Arial" panose="020B0604020202020204" pitchFamily="34" charset="0"/>
              </a:rPr>
              <a:t>the basic reliability </a:t>
            </a:r>
            <a:r>
              <a:rPr lang="en-US" altLang="zh-CN" sz="1200" dirty="0">
                <a:latin typeface="Arial" panose="020B0604020202020204" pitchFamily="34" charset="0"/>
                <a:cs typeface="Arial" panose="020B0604020202020204" pitchFamily="34" charset="0"/>
              </a:rPr>
              <a:t>of the cloud platform network</a:t>
            </a:r>
            <a:endParaRPr lang="zh-CN" altLang="en-US" sz="1200" b="1" dirty="0">
              <a:solidFill>
                <a:srgbClr val="C00000"/>
              </a:solidFill>
              <a:latin typeface="Arial" panose="020B0604020202020204" pitchFamily="34" charset="0"/>
              <a:cs typeface="Arial" panose="020B0604020202020204" pitchFamily="34" charset="0"/>
            </a:endParaRPr>
          </a:p>
        </p:txBody>
      </p:sp>
      <p:sp>
        <p:nvSpPr>
          <p:cNvPr id="26" name="矩形 25"/>
          <p:cNvSpPr/>
          <p:nvPr/>
        </p:nvSpPr>
        <p:spPr>
          <a:xfrm>
            <a:off x="450040" y="1844824"/>
            <a:ext cx="1100317" cy="3880046"/>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Basic </a:t>
            </a:r>
            <a:r>
              <a:rPr lang="en-US" altLang="zh-CN" b="1" dirty="0" smtClean="0">
                <a:latin typeface="Arial" panose="020B0604020202020204" pitchFamily="34" charset="0"/>
                <a:ea typeface="微软雅黑" panose="020B0503020204020204" pitchFamily="34" charset="-122"/>
                <a:cs typeface="Arial" panose="020B0604020202020204" pitchFamily="34" charset="0"/>
              </a:rPr>
              <a:t>Defense </a:t>
            </a:r>
            <a:r>
              <a:rPr lang="en-US" altLang="zh-CN" b="1" dirty="0">
                <a:latin typeface="Arial" panose="020B0604020202020204" pitchFamily="34" charset="0"/>
                <a:ea typeface="微软雅黑" panose="020B0503020204020204" pitchFamily="34" charset="-122"/>
                <a:cs typeface="Arial" panose="020B0604020202020204" pitchFamily="34" charset="0"/>
              </a:rPr>
              <a:t>is </a:t>
            </a:r>
            <a:r>
              <a:rPr lang="en-US" altLang="zh-CN" b="1" dirty="0" smtClean="0">
                <a:latin typeface="Arial" panose="020B0604020202020204" pitchFamily="34" charset="0"/>
                <a:ea typeface="微软雅黑" panose="020B0503020204020204" pitchFamily="34" charset="-122"/>
                <a:cs typeface="Arial" panose="020B0604020202020204" pitchFamily="34" charset="0"/>
              </a:rPr>
              <a:t>Never </a:t>
            </a:r>
            <a:r>
              <a:rPr lang="en-US" altLang="zh-CN" b="1" dirty="0">
                <a:latin typeface="Arial" panose="020B0604020202020204" pitchFamily="34" charset="0"/>
                <a:ea typeface="微软雅黑" panose="020B0503020204020204" pitchFamily="34" charset="-122"/>
                <a:cs typeface="Arial" panose="020B0604020202020204" pitchFamily="34" charset="0"/>
              </a:rPr>
              <a:t>out of </a:t>
            </a:r>
            <a:r>
              <a:rPr lang="en-US" altLang="zh-CN" b="1" dirty="0" smtClean="0">
                <a:latin typeface="Arial" panose="020B0604020202020204" pitchFamily="34" charset="0"/>
                <a:ea typeface="微软雅黑" panose="020B0503020204020204" pitchFamily="34" charset="-122"/>
                <a:cs typeface="Arial" panose="020B0604020202020204" pitchFamily="34" charset="0"/>
              </a:rPr>
              <a:t>Date</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p:nvPr/>
        </p:nvGrpSpPr>
        <p:grpSpPr>
          <a:xfrm>
            <a:off x="6146543" y="1485570"/>
            <a:ext cx="5866457" cy="4175678"/>
            <a:chOff x="6146543" y="999485"/>
            <a:chExt cx="5866457" cy="4175678"/>
          </a:xfrm>
        </p:grpSpPr>
        <p:sp>
          <p:nvSpPr>
            <p:cNvPr id="15" name="云形 14"/>
            <p:cNvSpPr/>
            <p:nvPr/>
          </p:nvSpPr>
          <p:spPr>
            <a:xfrm>
              <a:off x="6146543" y="2323962"/>
              <a:ext cx="5332021" cy="285007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圆柱形 12"/>
            <p:cNvSpPr/>
            <p:nvPr/>
          </p:nvSpPr>
          <p:spPr>
            <a:xfrm rot="5400000">
              <a:off x="8558710" y="3234495"/>
              <a:ext cx="389478" cy="568996"/>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5"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5666" y="2653963"/>
              <a:ext cx="486244" cy="519888"/>
            </a:xfrm>
            <a:prstGeom prst="rect">
              <a:avLst/>
            </a:prstGeom>
            <a:noFill/>
            <a:ln w="9525">
              <a:noFill/>
              <a:miter lim="800000"/>
              <a:headEnd/>
              <a:tailEnd/>
            </a:ln>
          </p:spPr>
        </p:pic>
        <p:pic>
          <p:nvPicPr>
            <p:cNvPr id="6"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10327" y="3031003"/>
              <a:ext cx="486244" cy="519888"/>
            </a:xfrm>
            <a:prstGeom prst="rect">
              <a:avLst/>
            </a:prstGeom>
            <a:noFill/>
            <a:ln w="9525">
              <a:noFill/>
              <a:miter lim="800000"/>
              <a:headEnd/>
              <a:tailEnd/>
            </a:ln>
          </p:spPr>
        </p:pic>
        <p:pic>
          <p:nvPicPr>
            <p:cNvPr id="7"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0487" y="2717792"/>
              <a:ext cx="486244" cy="519888"/>
            </a:xfrm>
            <a:prstGeom prst="rect">
              <a:avLst/>
            </a:prstGeom>
            <a:noFill/>
            <a:ln w="9525">
              <a:noFill/>
              <a:miter lim="800000"/>
              <a:headEnd/>
              <a:tailEnd/>
            </a:ln>
          </p:spPr>
        </p:pic>
        <p:pic>
          <p:nvPicPr>
            <p:cNvPr id="8"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67360" y="3550891"/>
              <a:ext cx="486244" cy="519888"/>
            </a:xfrm>
            <a:prstGeom prst="rect">
              <a:avLst/>
            </a:prstGeom>
            <a:noFill/>
            <a:ln w="9525">
              <a:noFill/>
              <a:miter lim="800000"/>
              <a:headEnd/>
              <a:tailEnd/>
            </a:ln>
          </p:spPr>
        </p:pic>
        <p:pic>
          <p:nvPicPr>
            <p:cNvPr id="9"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69432" y="4008945"/>
              <a:ext cx="486244" cy="519888"/>
            </a:xfrm>
            <a:prstGeom prst="rect">
              <a:avLst/>
            </a:prstGeom>
            <a:noFill/>
            <a:ln w="9525">
              <a:noFill/>
              <a:miter lim="800000"/>
              <a:headEnd/>
              <a:tailEnd/>
            </a:ln>
          </p:spPr>
        </p:pic>
        <p:pic>
          <p:nvPicPr>
            <p:cNvPr id="10"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0066" y="3290947"/>
              <a:ext cx="486244" cy="519888"/>
            </a:xfrm>
            <a:prstGeom prst="rect">
              <a:avLst/>
            </a:prstGeom>
            <a:noFill/>
            <a:ln w="9525">
              <a:noFill/>
              <a:miter lim="800000"/>
              <a:headEnd/>
              <a:tailEnd/>
            </a:ln>
          </p:spPr>
        </p:pic>
        <p:pic>
          <p:nvPicPr>
            <p:cNvPr id="11"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6582" y="4079684"/>
              <a:ext cx="486244" cy="519888"/>
            </a:xfrm>
            <a:prstGeom prst="rect">
              <a:avLst/>
            </a:prstGeom>
            <a:noFill/>
            <a:ln w="9525">
              <a:noFill/>
              <a:miter lim="800000"/>
              <a:headEnd/>
              <a:tailEnd/>
            </a:ln>
          </p:spPr>
        </p:pic>
        <p:pic>
          <p:nvPicPr>
            <p:cNvPr id="12"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12282" y="4124046"/>
              <a:ext cx="486244" cy="519888"/>
            </a:xfrm>
            <a:prstGeom prst="rect">
              <a:avLst/>
            </a:prstGeom>
            <a:noFill/>
            <a:ln w="9525">
              <a:noFill/>
              <a:miter lim="800000"/>
              <a:headEnd/>
              <a:tailEnd/>
            </a:ln>
          </p:spPr>
        </p:pic>
        <p:pic>
          <p:nvPicPr>
            <p:cNvPr id="17" name="Picture 16" descr="F:\山石网科\内部文件\icon\新建文件夹\Infranet Icons-0507-19.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4512" y="1828103"/>
              <a:ext cx="815975"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图片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0035084" y="2906191"/>
              <a:ext cx="1063062" cy="1063062"/>
            </a:xfrm>
            <a:prstGeom prst="rect">
              <a:avLst/>
            </a:prstGeom>
          </p:spPr>
        </p:pic>
        <p:pic>
          <p:nvPicPr>
            <p:cNvPr id="14"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90094" y="3290947"/>
              <a:ext cx="486244" cy="519888"/>
            </a:xfrm>
            <a:prstGeom prst="rect">
              <a:avLst/>
            </a:prstGeom>
            <a:noFill/>
            <a:ln w="9525">
              <a:noFill/>
              <a:miter lim="800000"/>
              <a:headEnd/>
              <a:tailEnd/>
            </a:ln>
          </p:spPr>
        </p:pic>
        <p:sp>
          <p:nvSpPr>
            <p:cNvPr id="20" name="文本框 19"/>
            <p:cNvSpPr txBox="1"/>
            <p:nvPr/>
          </p:nvSpPr>
          <p:spPr>
            <a:xfrm>
              <a:off x="10035083" y="2684430"/>
              <a:ext cx="1977917" cy="523220"/>
            </a:xfrm>
            <a:prstGeom prst="rect">
              <a:avLst/>
            </a:prstGeom>
            <a:noFill/>
          </p:spPr>
          <p:txBody>
            <a:bodyPr wrap="squar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Gateway address is xx</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6729079" y="3761595"/>
              <a:ext cx="1793174" cy="307777"/>
            </a:xfrm>
            <a:prstGeom prst="rect">
              <a:avLst/>
            </a:prstGeom>
            <a:noFill/>
          </p:spPr>
          <p:txBody>
            <a:bodyPr wrap="squar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I’m xx VM</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23" name="云形标注 22"/>
            <p:cNvSpPr/>
            <p:nvPr/>
          </p:nvSpPr>
          <p:spPr>
            <a:xfrm>
              <a:off x="10368024" y="4383990"/>
              <a:ext cx="1547989" cy="791173"/>
            </a:xfrm>
            <a:prstGeom prst="cloudCallout">
              <a:avLst>
                <a:gd name="adj1" fmla="val -10782"/>
                <a:gd name="adj2" fmla="val -13528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FF0000"/>
                  </a:solidFill>
                  <a:latin typeface="Arial" panose="020B0604020202020204" pitchFamily="34" charset="0"/>
                  <a:cs typeface="Arial" panose="020B0604020202020204" pitchFamily="34" charset="0"/>
                </a:rPr>
                <a:t>I don’t care whether it exists!</a:t>
              </a:r>
              <a:endParaRPr lang="zh-CN" altLang="en-US" sz="1200" dirty="0">
                <a:solidFill>
                  <a:srgbClr val="FF0000"/>
                </a:solidFill>
                <a:latin typeface="Arial" panose="020B0604020202020204" pitchFamily="34" charset="0"/>
                <a:cs typeface="Arial" panose="020B0604020202020204" pitchFamily="34" charset="0"/>
              </a:endParaRPr>
            </a:p>
          </p:txBody>
        </p:sp>
        <p:sp>
          <p:nvSpPr>
            <p:cNvPr id="25" name="文本框 24"/>
            <p:cNvSpPr txBox="1"/>
            <p:nvPr/>
          </p:nvSpPr>
          <p:spPr>
            <a:xfrm>
              <a:off x="9500648" y="3300835"/>
              <a:ext cx="671979" cy="369332"/>
            </a:xfrm>
            <a:prstGeom prst="rect">
              <a:avLst/>
            </a:prstGeom>
            <a:noFill/>
          </p:spPr>
          <p:txBody>
            <a:bodyPr wrap="none" rtlCol="0">
              <a:spAutoFit/>
            </a:bodyPr>
            <a:lstStyle/>
            <a:p>
              <a:r>
                <a:rPr lang="en-US" altLang="zh-CN" dirty="0" err="1">
                  <a:latin typeface="Arial" panose="020B0604020202020204" pitchFamily="34" charset="0"/>
                  <a:cs typeface="Arial" panose="020B0604020202020204" pitchFamily="34" charset="0"/>
                </a:rPr>
                <a:t>vSW</a:t>
              </a:r>
              <a:endParaRPr lang="zh-CN" altLang="en-US" dirty="0">
                <a:latin typeface="Arial" panose="020B0604020202020204" pitchFamily="34" charset="0"/>
                <a:cs typeface="Arial" panose="020B0604020202020204" pitchFamily="34" charset="0"/>
              </a:endParaRPr>
            </a:p>
          </p:txBody>
        </p:sp>
        <p:sp>
          <p:nvSpPr>
            <p:cNvPr id="28" name="矩形 27"/>
            <p:cNvSpPr/>
            <p:nvPr/>
          </p:nvSpPr>
          <p:spPr>
            <a:xfrm>
              <a:off x="6503138" y="999485"/>
              <a:ext cx="2534809" cy="646331"/>
            </a:xfrm>
            <a:prstGeom prst="rect">
              <a:avLst/>
            </a:prstGeom>
          </p:spPr>
          <p:txBody>
            <a:bodyPr wrap="square">
              <a:spAutoFit/>
            </a:bodyPr>
            <a:lstStyle/>
            <a:p>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rPr>
                <a:t>IP/IC/IQ card, tell me all the passwords</a:t>
              </a:r>
              <a:endParaRPr lang="zh-CN"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0" name="图片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30673">
              <a:off x="6485556" y="2792723"/>
              <a:ext cx="1063062" cy="1063062"/>
            </a:xfrm>
            <a:prstGeom prst="rect">
              <a:avLst/>
            </a:prstGeom>
          </p:spPr>
        </p:pic>
        <p:pic>
          <p:nvPicPr>
            <p:cNvPr id="13" name="Picture 16" descr="ICON_VM_basic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59334" y="3311096"/>
              <a:ext cx="486244" cy="519888"/>
            </a:xfrm>
            <a:prstGeom prst="rect">
              <a:avLst/>
            </a:prstGeom>
            <a:noFill/>
            <a:ln w="9525">
              <a:noFill/>
              <a:miter lim="800000"/>
              <a:headEnd/>
              <a:tailEnd/>
            </a:ln>
          </p:spPr>
        </p:pic>
        <p:sp>
          <p:nvSpPr>
            <p:cNvPr id="22" name="云形标注 21"/>
            <p:cNvSpPr/>
            <p:nvPr/>
          </p:nvSpPr>
          <p:spPr>
            <a:xfrm>
              <a:off x="6146543" y="1700029"/>
              <a:ext cx="2190256" cy="895763"/>
            </a:xfrm>
            <a:prstGeom prst="cloudCallout">
              <a:avLst>
                <a:gd name="adj1" fmla="val 23739"/>
                <a:gd name="adj2" fmla="val 14089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FF0000"/>
                  </a:solidFill>
                  <a:latin typeface="Arial" panose="020B0604020202020204" pitchFamily="34" charset="0"/>
                  <a:cs typeface="Arial" panose="020B0604020202020204" pitchFamily="34" charset="0"/>
                </a:rPr>
                <a:t>Let me take a look at your account password</a:t>
              </a:r>
              <a:endParaRPr lang="zh-CN" altLang="en-US" sz="1200" dirty="0">
                <a:solidFill>
                  <a:srgbClr val="FF0000"/>
                </a:solidFill>
                <a:latin typeface="Arial" panose="020B0604020202020204" pitchFamily="34" charset="0"/>
                <a:cs typeface="Arial" panose="020B0604020202020204" pitchFamily="34" charset="0"/>
              </a:endParaRPr>
            </a:p>
          </p:txBody>
        </p:sp>
      </p:grpSp>
      <p:sp>
        <p:nvSpPr>
          <p:cNvPr id="16" name="Title 15">
            <a:extLst>
              <a:ext uri="{FF2B5EF4-FFF2-40B4-BE49-F238E27FC236}">
                <a16:creationId xmlns="" xmlns:a16="http://schemas.microsoft.com/office/drawing/2014/main" id="{BA4780E3-3B5E-424A-988E-E09E3768E10A}"/>
              </a:ext>
            </a:extLst>
          </p:cNvPr>
          <p:cNvSpPr>
            <a:spLocks noGrp="1"/>
          </p:cNvSpPr>
          <p:nvPr>
            <p:ph type="title"/>
          </p:nvPr>
        </p:nvSpPr>
        <p:spPr/>
        <p:txBody>
          <a:bodyPr>
            <a:normAutofit/>
          </a:bodyPr>
          <a:lstStyle/>
          <a:p>
            <a:r>
              <a:rPr lang="en-US" altLang="zh-CN" b="1" dirty="0">
                <a:ea typeface="微软雅黑" pitchFamily="34" charset="-122"/>
              </a:rPr>
              <a:t>ARP Attack Protection - Escort the Underlying Network of the Cloud </a:t>
            </a:r>
            <a:r>
              <a:rPr lang="en-US" altLang="zh-CN" dirty="0">
                <a:ea typeface="微软雅黑" pitchFamily="34" charset="-122"/>
              </a:rPr>
              <a:t>P</a:t>
            </a:r>
            <a:r>
              <a:rPr lang="en-US" altLang="zh-CN" b="1" dirty="0">
                <a:ea typeface="微软雅黑" pitchFamily="34" charset="-122"/>
              </a:rPr>
              <a:t>latform</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59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718452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The</a:t>
            </a:r>
            <a:r>
              <a:rPr lang="zh-CN" altLang="en-US" b="1" dirty="0">
                <a:latin typeface="Arial" charset="0"/>
                <a:cs typeface="Arial" charset="0"/>
              </a:rPr>
              <a:t> </a:t>
            </a:r>
            <a:r>
              <a:rPr lang="en-US" altLang="zh-CN" b="1" dirty="0">
                <a:latin typeface="Arial" charset="0"/>
                <a:cs typeface="Arial" charset="0"/>
              </a:rPr>
              <a:t>Challenges of Cloud Security</a:t>
            </a:r>
            <a:endParaRPr lang="zh-CN" altLang="en-US" b="1" dirty="0">
              <a:latin typeface="Arial" charset="0"/>
              <a:cs typeface="Arial" charset="0"/>
            </a:endParaRPr>
          </a:p>
        </p:txBody>
      </p:sp>
      <p:sp>
        <p:nvSpPr>
          <p:cNvPr id="3" name="内容占位符 2"/>
          <p:cNvSpPr>
            <a:spLocks noGrp="1"/>
          </p:cNvSpPr>
          <p:nvPr>
            <p:ph idx="1"/>
          </p:nvPr>
        </p:nvSpPr>
        <p:spPr>
          <a:xfrm>
            <a:off x="587375" y="2052662"/>
            <a:ext cx="5580633" cy="4184650"/>
          </a:xfrm>
        </p:spPr>
        <p:txBody>
          <a:bodyPr>
            <a:noAutofit/>
          </a:bodyPr>
          <a:lstStyle/>
          <a:p>
            <a:pPr marL="285750" indent="-285750">
              <a:buFont typeface="Arial" charset="0"/>
              <a:buChar char="•"/>
            </a:pPr>
            <a:r>
              <a:rPr kumimoji="1" lang="en-US" altLang="zh-CN" sz="2000" dirty="0">
                <a:solidFill>
                  <a:srgbClr val="FFC000"/>
                </a:solidFill>
                <a:ea typeface="Microsoft YaHei" charset="-122"/>
              </a:rPr>
              <a:t>Virtualization technology amplifies the traditional security domain</a:t>
            </a:r>
          </a:p>
          <a:p>
            <a:pPr marL="285750" indent="-285750">
              <a:buFont typeface="Arial" charset="0"/>
              <a:buChar char="•"/>
            </a:pPr>
            <a:r>
              <a:rPr kumimoji="1" lang="en-US" altLang="zh-CN" sz="2000" dirty="0">
                <a:ea typeface="Microsoft YaHei" charset="-122"/>
              </a:rPr>
              <a:t>Virtualization technology leads to lack of clear boundaries </a:t>
            </a:r>
          </a:p>
          <a:p>
            <a:pPr marL="285750" indent="-285750">
              <a:buFont typeface="Arial" charset="0"/>
              <a:buChar char="•"/>
            </a:pPr>
            <a:r>
              <a:rPr kumimoji="1" lang="en-US" altLang="zh-CN" sz="2000" dirty="0">
                <a:ea typeface="Microsoft YaHei" charset="-122"/>
              </a:rPr>
              <a:t>Invisible within the cloud</a:t>
            </a:r>
          </a:p>
          <a:p>
            <a:pPr marL="285750" indent="-285750">
              <a:buFont typeface="Arial" charset="0"/>
              <a:buChar char="•"/>
            </a:pPr>
            <a:r>
              <a:rPr kumimoji="1" lang="en-US" altLang="zh-CN" sz="2000" dirty="0">
                <a:ea typeface="Microsoft YaHei" charset="-122"/>
              </a:rPr>
              <a:t>Unclear division of security responsibilities</a:t>
            </a:r>
          </a:p>
          <a:p>
            <a:pPr marL="285750" indent="-285750">
              <a:buFont typeface="Arial" charset="0"/>
              <a:buChar char="•"/>
            </a:pPr>
            <a:r>
              <a:rPr kumimoji="1" lang="en-US" altLang="zh-CN" sz="2000" dirty="0">
                <a:solidFill>
                  <a:srgbClr val="FFC000"/>
                </a:solidFill>
                <a:ea typeface="Microsoft YaHei" charset="-122"/>
              </a:rPr>
              <a:t>Huge maintenance workload</a:t>
            </a:r>
            <a:endParaRPr kumimoji="1" lang="zh-CN" altLang="en-US" sz="2000" dirty="0">
              <a:solidFill>
                <a:srgbClr val="FFC000"/>
              </a:solidFill>
              <a:ea typeface="Microsoft YaHei" charset="-122"/>
            </a:endParaRPr>
          </a:p>
        </p:txBody>
      </p:sp>
      <p:pic>
        <p:nvPicPr>
          <p:cNvPr id="4" name="Picture 7" descr="DGRM_Trad_Arch_Q109_Comm.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74574" y="1783205"/>
            <a:ext cx="1190762" cy="1319276"/>
          </a:xfrm>
          <a:prstGeom prst="rect">
            <a:avLst/>
          </a:prstGeom>
          <a:noFill/>
          <a:ln w="9525">
            <a:noFill/>
            <a:miter lim="800000"/>
            <a:headEnd/>
            <a:tailEnd/>
          </a:ln>
        </p:spPr>
      </p:pic>
      <p:pic>
        <p:nvPicPr>
          <p:cNvPr id="5" name="Picture 7" descr="DGRM_Trad_Arch_Q109_Comm.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888115" y="1783205"/>
            <a:ext cx="1190762" cy="1319276"/>
          </a:xfrm>
          <a:prstGeom prst="rect">
            <a:avLst/>
          </a:prstGeom>
          <a:noFill/>
          <a:ln w="9525">
            <a:noFill/>
            <a:miter lim="800000"/>
            <a:headEnd/>
            <a:tailEnd/>
          </a:ln>
        </p:spPr>
      </p:pic>
      <p:pic>
        <p:nvPicPr>
          <p:cNvPr id="6" name="Picture 5" descr="C:\Users\testuser\AppData\Local\Temp\VMwareDnD\564d9b81\DGRM_Server_VMs_detail_6_ESX_Q408_Comm.png"/>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24267" y="3805850"/>
            <a:ext cx="1141069" cy="1218339"/>
          </a:xfrm>
          <a:prstGeom prst="rect">
            <a:avLst/>
          </a:prstGeom>
          <a:noFill/>
        </p:spPr>
      </p:pic>
      <p:pic>
        <p:nvPicPr>
          <p:cNvPr id="7" name="Picture 5" descr="C:\Users\testuser\AppData\Local\Temp\VMwareDnD\564d9b81\DGRM_Server_VMs_detail_6_ESX_Q408_Comm.png"/>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37808" y="3805849"/>
            <a:ext cx="1141069" cy="1218339"/>
          </a:xfrm>
          <a:prstGeom prst="rect">
            <a:avLst/>
          </a:prstGeom>
          <a:noFill/>
        </p:spPr>
      </p:pic>
      <p:sp>
        <p:nvSpPr>
          <p:cNvPr id="8" name="文本框 7"/>
          <p:cNvSpPr txBox="1"/>
          <p:nvPr/>
        </p:nvSpPr>
        <p:spPr>
          <a:xfrm>
            <a:off x="7590955" y="2258177"/>
            <a:ext cx="2321469" cy="523220"/>
          </a:xfrm>
          <a:prstGeom prst="rect">
            <a:avLst/>
          </a:prstGeom>
          <a:noFill/>
        </p:spPr>
        <p:txBody>
          <a:bodyPr wrap="none" rtlCol="0">
            <a:spAutoFit/>
          </a:bodyPr>
          <a:lstStyle/>
          <a:p>
            <a:r>
              <a:rPr kumimoji="1" lang="en-US" altLang="zh-CN" sz="1400" dirty="0">
                <a:latin typeface="Arial" panose="020B0604020202020204" pitchFamily="34" charset="0"/>
                <a:cs typeface="Arial" panose="020B0604020202020204" pitchFamily="34" charset="0"/>
              </a:rPr>
              <a:t>100 physical servers</a:t>
            </a:r>
          </a:p>
          <a:p>
            <a:r>
              <a:rPr kumimoji="1" lang="en-US" altLang="zh-CN" sz="1400" dirty="0">
                <a:latin typeface="Arial" panose="020B0604020202020204" pitchFamily="34" charset="0"/>
                <a:cs typeface="Arial" panose="020B0604020202020204" pitchFamily="34" charset="0"/>
              </a:rPr>
              <a:t>100 targets to be protected</a:t>
            </a:r>
            <a:endParaRPr kumimoji="1" lang="zh-CN" altLang="en-US" sz="1400" dirty="0">
              <a:latin typeface="Arial" panose="020B0604020202020204" pitchFamily="34" charset="0"/>
              <a:cs typeface="Arial" panose="020B0604020202020204" pitchFamily="34" charset="0"/>
            </a:endParaRPr>
          </a:p>
        </p:txBody>
      </p:sp>
      <p:cxnSp>
        <p:nvCxnSpPr>
          <p:cNvPr id="10" name="直线连接符 9"/>
          <p:cNvCxnSpPr/>
          <p:nvPr/>
        </p:nvCxnSpPr>
        <p:spPr>
          <a:xfrm>
            <a:off x="6239817" y="3559680"/>
            <a:ext cx="4839060" cy="25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145783" y="3177192"/>
            <a:ext cx="1950662"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en-US" altLang="zh-CN" sz="1400" dirty="0">
                <a:latin typeface="Arial" panose="020B0604020202020204" pitchFamily="34" charset="0"/>
                <a:cs typeface="Arial" panose="020B0604020202020204" pitchFamily="34" charset="0"/>
              </a:rPr>
              <a:t>Traditional data center</a:t>
            </a:r>
            <a:endParaRPr kumimoji="1" lang="zh-CN" altLang="en-US" sz="1400" dirty="0">
              <a:latin typeface="Arial" panose="020B0604020202020204" pitchFamily="34" charset="0"/>
              <a:cs typeface="Arial" panose="020B0604020202020204" pitchFamily="34" charset="0"/>
            </a:endParaRPr>
          </a:p>
        </p:txBody>
      </p:sp>
      <p:sp>
        <p:nvSpPr>
          <p:cNvPr id="12" name="文本框 11"/>
          <p:cNvSpPr txBox="1"/>
          <p:nvPr/>
        </p:nvSpPr>
        <p:spPr>
          <a:xfrm>
            <a:off x="7536160" y="3659791"/>
            <a:ext cx="2582758"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en-US" altLang="zh-CN" sz="1400" dirty="0">
                <a:latin typeface="Arial" panose="020B0604020202020204" pitchFamily="34" charset="0"/>
                <a:cs typeface="Arial" panose="020B0604020202020204" pitchFamily="34" charset="0"/>
              </a:rPr>
              <a:t>Cloud Computing Data Center</a:t>
            </a:r>
            <a:endParaRPr kumimoji="1" lang="zh-CN" altLang="en-US" sz="1400" dirty="0">
              <a:latin typeface="Arial" panose="020B0604020202020204" pitchFamily="34" charset="0"/>
              <a:cs typeface="Arial" panose="020B0604020202020204" pitchFamily="34" charset="0"/>
            </a:endParaRPr>
          </a:p>
        </p:txBody>
      </p:sp>
      <p:sp>
        <p:nvSpPr>
          <p:cNvPr id="13" name="文本框 12"/>
          <p:cNvSpPr txBox="1"/>
          <p:nvPr/>
        </p:nvSpPr>
        <p:spPr>
          <a:xfrm>
            <a:off x="7536160" y="4467864"/>
            <a:ext cx="2590774" cy="523220"/>
          </a:xfrm>
          <a:prstGeom prst="rect">
            <a:avLst/>
          </a:prstGeom>
          <a:noFill/>
        </p:spPr>
        <p:txBody>
          <a:bodyPr wrap="none" rtlCol="0">
            <a:spAutoFit/>
          </a:bodyPr>
          <a:lstStyle/>
          <a:p>
            <a:r>
              <a:rPr kumimoji="1" lang="en-US" altLang="zh-CN" sz="1400" dirty="0">
                <a:latin typeface="Arial" panose="020B0604020202020204" pitchFamily="34" charset="0"/>
                <a:cs typeface="Arial" panose="020B0604020202020204" pitchFamily="34" charset="0"/>
              </a:rPr>
              <a:t>100 physical servers</a:t>
            </a:r>
          </a:p>
          <a:p>
            <a:r>
              <a:rPr kumimoji="1" lang="en-US" altLang="zh-CN" sz="1400" dirty="0">
                <a:latin typeface="Arial" panose="020B0604020202020204" pitchFamily="34" charset="0"/>
                <a:cs typeface="Arial" panose="020B0604020202020204" pitchFamily="34" charset="0"/>
              </a:rPr>
              <a:t>100*10 targets to be protected</a:t>
            </a:r>
            <a:endParaRPr kumimoji="1" lang="zh-CN" altLang="en-US" dirty="0">
              <a:latin typeface="Arial" panose="020B0604020202020204" pitchFamily="34" charset="0"/>
              <a:cs typeface="Arial" panose="020B0604020202020204" pitchFamily="34" charset="0"/>
            </a:endParaRPr>
          </a:p>
        </p:txBody>
      </p:sp>
      <p:sp>
        <p:nvSpPr>
          <p:cNvPr id="14" name="文本框 13"/>
          <p:cNvSpPr txBox="1"/>
          <p:nvPr/>
        </p:nvSpPr>
        <p:spPr>
          <a:xfrm>
            <a:off x="6643825" y="5287418"/>
            <a:ext cx="4215727" cy="584775"/>
          </a:xfrm>
          <a:prstGeom prst="rect">
            <a:avLst/>
          </a:prstGeom>
          <a:solidFill>
            <a:schemeClr val="bg1"/>
          </a:solidFill>
          <a:ln>
            <a:solidFill>
              <a:schemeClr val="bg2"/>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en-US" altLang="zh-CN" sz="1600" dirty="0">
                <a:latin typeface="Arial" panose="020B0604020202020204" pitchFamily="34" charset="0"/>
                <a:cs typeface="Arial" panose="020B0604020202020204" pitchFamily="34" charset="0"/>
              </a:rPr>
              <a:t>Note: A server in the public cloud can even be sold up to 100 virtual machines!</a:t>
            </a:r>
          </a:p>
        </p:txBody>
      </p:sp>
      <p:sp>
        <p:nvSpPr>
          <p:cNvPr id="9" name="灯片编号占位符 8"/>
          <p:cNvSpPr>
            <a:spLocks noGrp="1"/>
          </p:cNvSpPr>
          <p:nvPr>
            <p:ph type="sldNum" sz="quarter" idx="4"/>
          </p:nvPr>
        </p:nvSpPr>
        <p:spPr/>
        <p:txBody>
          <a:bodyPr/>
          <a:lstStyle/>
          <a:p>
            <a:fld id="{E98FCA07-3125-49EB-99F1-64DCEC752C04}" type="slidenum">
              <a:rPr lang="en-US" smtClean="0"/>
              <a:pPr/>
              <a:t>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2798209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244553" y="1628800"/>
            <a:ext cx="6211487" cy="4357416"/>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rgbClr val="002060"/>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rgbClr val="002060"/>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200" b="1" dirty="0" smtClean="0">
                <a:latin typeface="Arial" panose="020B0604020202020204" pitchFamily="34" charset="0"/>
                <a:cs typeface="Arial" panose="020B0604020202020204" pitchFamily="34" charset="0"/>
              </a:rPr>
              <a:t>    Risk</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Lack internal segmentation </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Single access point problem easy to spread globally  </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Does not meet classified data protection policies (China)</a:t>
            </a:r>
          </a:p>
          <a:p>
            <a:pPr marL="0" indent="0">
              <a:buNone/>
            </a:pPr>
            <a:r>
              <a:rPr lang="en-US" altLang="zh-CN" sz="1200" b="1" dirty="0" smtClean="0">
                <a:latin typeface="Arial" panose="020B0604020202020204" pitchFamily="34" charset="0"/>
                <a:cs typeface="Arial" panose="020B0604020202020204" pitchFamily="34" charset="0"/>
              </a:rPr>
              <a:t>    Influence</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Springboard access lead to limits in traditional security protection</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Flood attack is easy to spread internally, decreasing the quality and security of network and application </a:t>
            </a:r>
          </a:p>
          <a:p>
            <a:pPr marL="0" lvl="1" indent="0">
              <a:buNone/>
            </a:pPr>
            <a:r>
              <a:rPr lang="en-US" altLang="zh-CN" sz="1200" b="1" dirty="0" smtClean="0">
                <a:latin typeface="Arial" panose="020B0604020202020204" pitchFamily="34" charset="0"/>
                <a:cs typeface="Arial" panose="020B0604020202020204" pitchFamily="34" charset="0"/>
              </a:rPr>
              <a:t>    Solution</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Low threshold - With unique drainage technology, achieve network drainage </a:t>
            </a:r>
            <a:r>
              <a:rPr lang="en-US" altLang="zh-CN" sz="1200" b="1" dirty="0">
                <a:solidFill>
                  <a:srgbClr val="FF0000"/>
                </a:solidFill>
                <a:latin typeface="Arial" panose="020B0604020202020204" pitchFamily="34" charset="0"/>
                <a:cs typeface="Arial" panose="020B0604020202020204" pitchFamily="34" charset="0"/>
              </a:rPr>
              <a:t>without additional plugins</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No network changes necessary - deployed on the </a:t>
            </a:r>
            <a:r>
              <a:rPr lang="en-US" altLang="zh-CN" sz="1200" b="1" dirty="0">
                <a:solidFill>
                  <a:srgbClr val="FF0000"/>
                </a:solidFill>
                <a:latin typeface="Arial" panose="020B0604020202020204" pitchFamily="34" charset="0"/>
                <a:cs typeface="Arial" panose="020B0604020202020204" pitchFamily="34" charset="0"/>
              </a:rPr>
              <a:t>second layer</a:t>
            </a:r>
            <a:r>
              <a:rPr lang="en-US" altLang="zh-CN" sz="1200"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Multidimensional - based on traditional protection, provide virtual machine and port group dimensions of access control for </a:t>
            </a:r>
            <a:r>
              <a:rPr lang="en-US" altLang="zh-CN" sz="1200" b="1" dirty="0">
                <a:solidFill>
                  <a:srgbClr val="FF0000"/>
                </a:solidFill>
                <a:latin typeface="Arial" panose="020B0604020202020204" pitchFamily="34" charset="0"/>
                <a:cs typeface="Arial" panose="020B0604020202020204" pitchFamily="34" charset="0"/>
              </a:rPr>
              <a:t>the cloud environment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Versatile - suitable for </a:t>
            </a:r>
            <a:r>
              <a:rPr lang="en-US" altLang="zh-CN" sz="1200" b="1" dirty="0">
                <a:solidFill>
                  <a:srgbClr val="FF0000"/>
                </a:solidFill>
                <a:latin typeface="Arial" panose="020B0604020202020204" pitchFamily="34" charset="0"/>
                <a:cs typeface="Arial" panose="020B0604020202020204" pitchFamily="34" charset="0"/>
              </a:rPr>
              <a:t>server virtualization </a:t>
            </a:r>
            <a:r>
              <a:rPr lang="en-US" altLang="zh-CN" sz="1200" dirty="0">
                <a:latin typeface="Arial" panose="020B0604020202020204" pitchFamily="34" charset="0"/>
                <a:cs typeface="Arial" panose="020B0604020202020204" pitchFamily="34" charset="0"/>
              </a:rPr>
              <a:t>scenarios, also applies to </a:t>
            </a:r>
            <a:r>
              <a:rPr lang="en-US" altLang="zh-CN" sz="1200" b="1" dirty="0">
                <a:solidFill>
                  <a:srgbClr val="FF0000"/>
                </a:solidFill>
                <a:latin typeface="Arial" panose="020B0604020202020204" pitchFamily="34" charset="0"/>
                <a:cs typeface="Arial" panose="020B0604020202020204" pitchFamily="34" charset="0"/>
              </a:rPr>
              <a:t>VDI desktop virtualization</a:t>
            </a:r>
            <a:r>
              <a:rPr lang="en-US" altLang="zh-CN" sz="1200" b="1" dirty="0">
                <a:solidFill>
                  <a:srgbClr val="C00000"/>
                </a:solidFill>
                <a:latin typeface="Arial" panose="020B0604020202020204" pitchFamily="34" charset="0"/>
                <a:cs typeface="Arial" panose="020B0604020202020204" pitchFamily="34" charset="0"/>
              </a:rPr>
              <a:t> </a:t>
            </a:r>
            <a:r>
              <a:rPr lang="en-US" altLang="zh-CN" sz="1200" dirty="0" smtClean="0">
                <a:latin typeface="Arial" panose="020B0604020202020204" pitchFamily="34" charset="0"/>
                <a:cs typeface="Arial" panose="020B0604020202020204" pitchFamily="34" charset="0"/>
              </a:rPr>
              <a:t>scenarios</a:t>
            </a:r>
            <a:endParaRPr lang="en-US" altLang="zh-CN" sz="1200" dirty="0">
              <a:latin typeface="Arial" panose="020B0604020202020204" pitchFamily="34" charset="0"/>
              <a:cs typeface="Arial" panose="020B0604020202020204" pitchFamily="34" charset="0"/>
            </a:endParaRPr>
          </a:p>
          <a:p>
            <a:pPr marL="0" indent="0">
              <a:buNone/>
            </a:pPr>
            <a:r>
              <a:rPr lang="en-US" altLang="zh-CN" sz="1200" b="1" dirty="0" smtClean="0">
                <a:latin typeface="Arial" panose="020B0604020202020204" pitchFamily="34" charset="0"/>
                <a:cs typeface="Arial" panose="020B0604020202020204" pitchFamily="34" charset="0"/>
              </a:rPr>
              <a:t>    Highlights:</a:t>
            </a:r>
            <a:endParaRPr lang="en-US" altLang="zh-CN" sz="1200" b="1"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smtClean="0">
                <a:latin typeface="Arial" panose="020B0604020202020204" pitchFamily="34" charset="0"/>
                <a:cs typeface="Arial" panose="020B0604020202020204" pitchFamily="34" charset="0"/>
              </a:rPr>
              <a:t>Access control based on L2-L7, VM and port group, AD account, time table, domain name, geo-location and IP</a:t>
            </a:r>
          </a:p>
          <a:p>
            <a:pPr lvl="1">
              <a:buFont typeface="Arial" panose="020B0604020202020204" pitchFamily="34" charset="0"/>
              <a:buChar char="•"/>
            </a:pPr>
            <a:r>
              <a:rPr lang="en-US" altLang="zh-CN" sz="1200" dirty="0" smtClean="0">
                <a:latin typeface="Arial" panose="020B0604020202020204" pitchFamily="34" charset="0"/>
                <a:cs typeface="Arial" panose="020B0604020202020204" pitchFamily="34" charset="0"/>
              </a:rPr>
              <a:t>Application Layer Gateway (ALG)</a:t>
            </a:r>
          </a:p>
          <a:p>
            <a:pPr lvl="1">
              <a:buFont typeface="Arial" panose="020B0604020202020204" pitchFamily="34" charset="0"/>
              <a:buChar char="•"/>
            </a:pPr>
            <a:r>
              <a:rPr lang="en-US" altLang="zh-CN" sz="1200" dirty="0" smtClean="0">
                <a:latin typeface="Arial" panose="020B0604020202020204" pitchFamily="34" charset="0"/>
                <a:cs typeface="Arial" panose="020B0604020202020204" pitchFamily="34" charset="0"/>
              </a:rPr>
              <a:t>Session limit</a:t>
            </a:r>
          </a:p>
          <a:p>
            <a:pPr lvl="1">
              <a:buFont typeface="Arial" panose="020B0604020202020204" pitchFamily="34" charset="0"/>
              <a:buChar char="•"/>
            </a:pPr>
            <a:r>
              <a:rPr lang="en-US" altLang="zh-CN" sz="1200" dirty="0" smtClean="0">
                <a:latin typeface="Arial" panose="020B0604020202020204" pitchFamily="34" charset="0"/>
                <a:cs typeface="Arial" panose="020B0604020202020204" pitchFamily="34" charset="0"/>
              </a:rPr>
              <a:t>Various protocols support</a:t>
            </a:r>
            <a:endParaRPr lang="en-US" altLang="zh-CN" sz="1200" dirty="0">
              <a:latin typeface="Arial" panose="020B0604020202020204" pitchFamily="34" charset="0"/>
              <a:cs typeface="Arial" panose="020B0604020202020204" pitchFamily="34" charset="0"/>
            </a:endParaRPr>
          </a:p>
        </p:txBody>
      </p:sp>
      <p:grpSp>
        <p:nvGrpSpPr>
          <p:cNvPr id="181" name="组合 180"/>
          <p:cNvGrpSpPr/>
          <p:nvPr/>
        </p:nvGrpSpPr>
        <p:grpSpPr>
          <a:xfrm>
            <a:off x="6683532" y="1124744"/>
            <a:ext cx="5101100" cy="4485261"/>
            <a:chOff x="6235572" y="842972"/>
            <a:chExt cx="5101100" cy="4485261"/>
          </a:xfrm>
        </p:grpSpPr>
        <p:grpSp>
          <p:nvGrpSpPr>
            <p:cNvPr id="178" name="组合 177"/>
            <p:cNvGrpSpPr/>
            <p:nvPr/>
          </p:nvGrpSpPr>
          <p:grpSpPr>
            <a:xfrm>
              <a:off x="6235572" y="1323546"/>
              <a:ext cx="5101100" cy="4004687"/>
              <a:chOff x="6235572" y="1323546"/>
              <a:chExt cx="5101100" cy="4004687"/>
            </a:xfrm>
          </p:grpSpPr>
          <p:sp>
            <p:nvSpPr>
              <p:cNvPr id="175" name="三角形 75"/>
              <p:cNvSpPr/>
              <p:nvPr/>
            </p:nvSpPr>
            <p:spPr>
              <a:xfrm rot="10800000" flipH="1">
                <a:off x="6235572" y="1325993"/>
                <a:ext cx="3676390" cy="1954486"/>
              </a:xfrm>
              <a:prstGeom prst="triangle">
                <a:avLst>
                  <a:gd name="adj" fmla="val 47990"/>
                </a:avLst>
              </a:prstGeom>
              <a:gradFill>
                <a:gsLst>
                  <a:gs pos="23000">
                    <a:schemeClr val="bg1">
                      <a:alpha val="40000"/>
                    </a:schemeClr>
                  </a:gs>
                  <a:gs pos="91000">
                    <a:srgbClr val="FF6E8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atin typeface="Arial" panose="020B0604020202020204" pitchFamily="34" charset="0"/>
                  <a:cs typeface="Arial" panose="020B0604020202020204" pitchFamily="34" charset="0"/>
                </a:endParaRPr>
              </a:p>
            </p:txBody>
          </p:sp>
          <p:grpSp>
            <p:nvGrpSpPr>
              <p:cNvPr id="176" name="组合 175"/>
              <p:cNvGrpSpPr/>
              <p:nvPr/>
            </p:nvGrpSpPr>
            <p:grpSpPr>
              <a:xfrm>
                <a:off x="6250685" y="3030838"/>
                <a:ext cx="5085987" cy="2297395"/>
                <a:chOff x="6250685" y="3030838"/>
                <a:chExt cx="5085987" cy="2297395"/>
              </a:xfrm>
            </p:grpSpPr>
            <p:sp>
              <p:nvSpPr>
                <p:cNvPr id="29" name="文本框 28"/>
                <p:cNvSpPr txBox="1"/>
                <p:nvPr/>
              </p:nvSpPr>
              <p:spPr>
                <a:xfrm>
                  <a:off x="10457200" y="3553027"/>
                  <a:ext cx="879472"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Firewall</a:t>
                  </a:r>
                </a:p>
              </p:txBody>
            </p:sp>
            <p:grpSp>
              <p:nvGrpSpPr>
                <p:cNvPr id="30" name="组合 29"/>
                <p:cNvGrpSpPr/>
                <p:nvPr/>
              </p:nvGrpSpPr>
              <p:grpSpPr>
                <a:xfrm>
                  <a:off x="6250685" y="3030838"/>
                  <a:ext cx="4859110" cy="2297395"/>
                  <a:chOff x="194818" y="3868634"/>
                  <a:chExt cx="4859110" cy="2297395"/>
                </a:xfrm>
              </p:grpSpPr>
              <p:grpSp>
                <p:nvGrpSpPr>
                  <p:cNvPr id="33" name="组合 32"/>
                  <p:cNvGrpSpPr/>
                  <p:nvPr/>
                </p:nvGrpSpPr>
                <p:grpSpPr>
                  <a:xfrm>
                    <a:off x="194818" y="3868634"/>
                    <a:ext cx="3796180" cy="2297395"/>
                    <a:chOff x="30054" y="2411309"/>
                    <a:chExt cx="3796180" cy="2297395"/>
                  </a:xfrm>
                </p:grpSpPr>
                <p:grpSp>
                  <p:nvGrpSpPr>
                    <p:cNvPr id="36" name="组合 35"/>
                    <p:cNvGrpSpPr/>
                    <p:nvPr/>
                  </p:nvGrpSpPr>
                  <p:grpSpPr>
                    <a:xfrm>
                      <a:off x="902869" y="2411309"/>
                      <a:ext cx="2923365" cy="2297395"/>
                      <a:chOff x="902869" y="2411309"/>
                      <a:chExt cx="2923365" cy="2297395"/>
                    </a:xfrm>
                  </p:grpSpPr>
                  <p:pic>
                    <p:nvPicPr>
                      <p:cNvPr id="38"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3070" y="4016733"/>
                        <a:ext cx="588355" cy="691971"/>
                      </a:xfrm>
                      <a:prstGeom prst="rect">
                        <a:avLst/>
                      </a:prstGeom>
                      <a:noFill/>
                      <a:ln w="9525">
                        <a:noFill/>
                        <a:miter lim="800000"/>
                        <a:headEnd/>
                        <a:tailEnd/>
                      </a:ln>
                    </p:spPr>
                  </p:pic>
                  <p:sp>
                    <p:nvSpPr>
                      <p:cNvPr id="39" name="圆柱形 12"/>
                      <p:cNvSpPr/>
                      <p:nvPr/>
                    </p:nvSpPr>
                    <p:spPr>
                      <a:xfrm>
                        <a:off x="3303833" y="3653224"/>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40"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2869" y="3968553"/>
                        <a:ext cx="588355" cy="691971"/>
                      </a:xfrm>
                      <a:prstGeom prst="rect">
                        <a:avLst/>
                      </a:prstGeom>
                      <a:noFill/>
                      <a:ln w="9525">
                        <a:noFill/>
                        <a:miter lim="800000"/>
                        <a:headEnd/>
                        <a:tailEnd/>
                      </a:ln>
                    </p:spPr>
                  </p:pic>
                  <p:pic>
                    <p:nvPicPr>
                      <p:cNvPr id="41"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6038" y="3968553"/>
                        <a:ext cx="588355" cy="691971"/>
                      </a:xfrm>
                      <a:prstGeom prst="rect">
                        <a:avLst/>
                      </a:prstGeom>
                      <a:noFill/>
                      <a:ln w="9525">
                        <a:noFill/>
                        <a:miter lim="800000"/>
                        <a:headEnd/>
                        <a:tailEnd/>
                      </a:ln>
                    </p:spPr>
                  </p:pic>
                  <p:sp>
                    <p:nvSpPr>
                      <p:cNvPr id="42" name="圆柱形 12"/>
                      <p:cNvSpPr/>
                      <p:nvPr/>
                    </p:nvSpPr>
                    <p:spPr>
                      <a:xfrm>
                        <a:off x="1015906" y="3653225"/>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43" name="圆柱形 15"/>
                      <p:cNvSpPr/>
                      <p:nvPr/>
                    </p:nvSpPr>
                    <p:spPr>
                      <a:xfrm>
                        <a:off x="1768744" y="3618272"/>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44" name="立方体 43"/>
                      <p:cNvSpPr/>
                      <p:nvPr/>
                    </p:nvSpPr>
                    <p:spPr>
                      <a:xfrm>
                        <a:off x="971721" y="3288923"/>
                        <a:ext cx="2854513" cy="493987"/>
                      </a:xfrm>
                      <a:prstGeom prst="cube">
                        <a:avLst>
                          <a:gd name="adj" fmla="val 44389"/>
                        </a:avLst>
                      </a:prstGeom>
                      <a:solidFill>
                        <a:srgbClr val="7AA3D5"/>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45" name="圆柱形 17"/>
                      <p:cNvSpPr/>
                      <p:nvPr/>
                    </p:nvSpPr>
                    <p:spPr>
                      <a:xfrm>
                        <a:off x="1524548" y="2880327"/>
                        <a:ext cx="627260" cy="745802"/>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grpSp>
                    <p:nvGrpSpPr>
                      <p:cNvPr id="46" name="组合 45"/>
                      <p:cNvGrpSpPr/>
                      <p:nvPr/>
                    </p:nvGrpSpPr>
                    <p:grpSpPr>
                      <a:xfrm>
                        <a:off x="1174781" y="3082435"/>
                        <a:ext cx="840871" cy="934297"/>
                        <a:chOff x="1174781" y="3082435"/>
                        <a:chExt cx="840871" cy="934297"/>
                      </a:xfrm>
                    </p:grpSpPr>
                    <p:cxnSp>
                      <p:nvCxnSpPr>
                        <p:cNvPr id="56" name="肘形连接符 55"/>
                        <p:cNvCxnSpPr/>
                        <p:nvPr/>
                      </p:nvCxnSpPr>
                      <p:spPr>
                        <a:xfrm rot="5400000" flipH="1" flipV="1">
                          <a:off x="915333" y="3341883"/>
                          <a:ext cx="934297" cy="415402"/>
                        </a:xfrm>
                        <a:prstGeom prst="bentConnector3">
                          <a:avLst>
                            <a:gd name="adj1" fmla="val 50000"/>
                          </a:avLst>
                        </a:prstGeom>
                        <a:ln w="38100">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肘形连接符 56"/>
                        <p:cNvCxnSpPr/>
                        <p:nvPr/>
                      </p:nvCxnSpPr>
                      <p:spPr>
                        <a:xfrm rot="16200000" flipH="1">
                          <a:off x="1407569" y="3408650"/>
                          <a:ext cx="932537" cy="283628"/>
                        </a:xfrm>
                        <a:prstGeom prst="bentConnector3">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577871" y="3096723"/>
                          <a:ext cx="169417" cy="0"/>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7" name="圆柱形 12"/>
                      <p:cNvSpPr/>
                      <p:nvPr/>
                    </p:nvSpPr>
                    <p:spPr>
                      <a:xfrm>
                        <a:off x="3303833" y="2825619"/>
                        <a:ext cx="354071" cy="542207"/>
                      </a:xfrm>
                      <a:prstGeom prst="can">
                        <a:avLst>
                          <a:gd name="adj" fmla="val 50000"/>
                        </a:avLst>
                      </a:prstGeom>
                      <a:solidFill>
                        <a:srgbClr val="FFC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48" name="Picture 16" descr="ICON_VM_basic_Q408_Com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6690" y="2411309"/>
                        <a:ext cx="588355" cy="691971"/>
                      </a:xfrm>
                      <a:prstGeom prst="rect">
                        <a:avLst/>
                      </a:prstGeom>
                      <a:noFill/>
                      <a:ln w="9525">
                        <a:noFill/>
                        <a:miter lim="800000"/>
                        <a:headEnd/>
                        <a:tailEnd/>
                      </a:ln>
                    </p:spPr>
                  </p:pic>
                  <p:grpSp>
                    <p:nvGrpSpPr>
                      <p:cNvPr id="50" name="组合 49"/>
                      <p:cNvGrpSpPr/>
                      <p:nvPr/>
                    </p:nvGrpSpPr>
                    <p:grpSpPr>
                      <a:xfrm>
                        <a:off x="2050545" y="3083963"/>
                        <a:ext cx="1430323" cy="810351"/>
                        <a:chOff x="2050545" y="3083963"/>
                        <a:chExt cx="1430323" cy="810351"/>
                      </a:xfrm>
                    </p:grpSpPr>
                    <p:cxnSp>
                      <p:nvCxnSpPr>
                        <p:cNvPr id="51" name="直接连接符 50"/>
                        <p:cNvCxnSpPr/>
                        <p:nvPr/>
                      </p:nvCxnSpPr>
                      <p:spPr>
                        <a:xfrm flipH="1">
                          <a:off x="3477247" y="3083963"/>
                          <a:ext cx="3621" cy="295495"/>
                        </a:xfrm>
                        <a:prstGeom prst="line">
                          <a:avLst/>
                        </a:prstGeom>
                        <a:ln w="3810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a:off x="2050545" y="3361143"/>
                          <a:ext cx="1425501" cy="187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3469001" y="3501009"/>
                          <a:ext cx="3621" cy="393305"/>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2054704" y="3515223"/>
                          <a:ext cx="1425501" cy="187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2065348" y="3351891"/>
                          <a:ext cx="3621" cy="1667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37" name="文本框 36"/>
                    <p:cNvSpPr txBox="1"/>
                    <p:nvPr/>
                  </p:nvSpPr>
                  <p:spPr>
                    <a:xfrm>
                      <a:off x="30054" y="3038578"/>
                      <a:ext cx="1366015"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Virtual Switch</a:t>
                      </a:r>
                    </a:p>
                  </p:txBody>
                </p:sp>
              </p:grpSp>
              <p:cxnSp>
                <p:nvCxnSpPr>
                  <p:cNvPr id="34" name="直接连接符 33"/>
                  <p:cNvCxnSpPr/>
                  <p:nvPr/>
                </p:nvCxnSpPr>
                <p:spPr>
                  <a:xfrm>
                    <a:off x="3822668" y="4995363"/>
                    <a:ext cx="482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图片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7928" y="4698600"/>
                    <a:ext cx="796000" cy="547250"/>
                  </a:xfrm>
                  <a:prstGeom prst="rect">
                    <a:avLst/>
                  </a:prstGeom>
                </p:spPr>
              </p:pic>
            </p:grpSp>
          </p:grpSp>
          <p:grpSp>
            <p:nvGrpSpPr>
              <p:cNvPr id="135" name="组合 134"/>
              <p:cNvGrpSpPr/>
              <p:nvPr/>
            </p:nvGrpSpPr>
            <p:grpSpPr>
              <a:xfrm>
                <a:off x="8114107" y="1333908"/>
                <a:ext cx="605642" cy="593766"/>
                <a:chOff x="4690753" y="581891"/>
                <a:chExt cx="605642" cy="593766"/>
              </a:xfrm>
            </p:grpSpPr>
            <p:sp>
              <p:nvSpPr>
                <p:cNvPr id="136" name="椭圆 135"/>
                <p:cNvSpPr/>
                <p:nvPr/>
              </p:nvSpPr>
              <p:spPr>
                <a:xfrm>
                  <a:off x="4690753" y="581891"/>
                  <a:ext cx="605642" cy="593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37" name="文本框 136"/>
                <p:cNvSpPr txBox="1"/>
                <p:nvPr/>
              </p:nvSpPr>
              <p:spPr>
                <a:xfrm>
                  <a:off x="4743461" y="788294"/>
                  <a:ext cx="523646" cy="261610"/>
                </a:xfrm>
                <a:prstGeom prst="rect">
                  <a:avLst/>
                </a:prstGeom>
                <a:noFill/>
              </p:spPr>
              <p:txBody>
                <a:bodyPr wrap="square" rtlCol="0">
                  <a:spAutoFit/>
                </a:bodyPr>
                <a:lstStyle/>
                <a:p>
                  <a:r>
                    <a:rPr lang="en-US"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APP</a:t>
                  </a:r>
                  <a:endParaRPr lang="zh-CN" altLang="en-US" sz="11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44" name="组合 143"/>
              <p:cNvGrpSpPr/>
              <p:nvPr/>
            </p:nvGrpSpPr>
            <p:grpSpPr>
              <a:xfrm>
                <a:off x="7428747" y="1341163"/>
                <a:ext cx="605642" cy="593766"/>
                <a:chOff x="4690753" y="581891"/>
                <a:chExt cx="605642" cy="593766"/>
              </a:xfrm>
            </p:grpSpPr>
            <p:sp>
              <p:nvSpPr>
                <p:cNvPr id="145" name="椭圆 144"/>
                <p:cNvSpPr/>
                <p:nvPr/>
              </p:nvSpPr>
              <p:spPr>
                <a:xfrm>
                  <a:off x="4690753" y="581891"/>
                  <a:ext cx="605642" cy="593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46" name="文本框 145"/>
                <p:cNvSpPr txBox="1"/>
                <p:nvPr/>
              </p:nvSpPr>
              <p:spPr>
                <a:xfrm>
                  <a:off x="4751953" y="782632"/>
                  <a:ext cx="503664" cy="261610"/>
                </a:xfrm>
                <a:prstGeom prst="rect">
                  <a:avLst/>
                </a:prstGeom>
                <a:noFill/>
              </p:spPr>
              <p:txBody>
                <a:bodyPr wrap="none" rtlCol="0">
                  <a:spAutoFit/>
                </a:bodyPr>
                <a:lstStyle/>
                <a:p>
                  <a:r>
                    <a:rPr lang="en-US"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User</a:t>
                  </a:r>
                  <a:endParaRPr lang="zh-CN" altLang="en-US" sz="11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3" name="组合 152"/>
              <p:cNvGrpSpPr/>
              <p:nvPr/>
            </p:nvGrpSpPr>
            <p:grpSpPr>
              <a:xfrm>
                <a:off x="6722221" y="1323546"/>
                <a:ext cx="690868" cy="600204"/>
                <a:chOff x="4690753" y="575453"/>
                <a:chExt cx="690868" cy="600204"/>
              </a:xfrm>
            </p:grpSpPr>
            <p:sp>
              <p:nvSpPr>
                <p:cNvPr id="154" name="椭圆 153"/>
                <p:cNvSpPr/>
                <p:nvPr/>
              </p:nvSpPr>
              <p:spPr>
                <a:xfrm>
                  <a:off x="4690753" y="581891"/>
                  <a:ext cx="605642" cy="593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55" name="文本框 154"/>
                <p:cNvSpPr txBox="1"/>
                <p:nvPr/>
              </p:nvSpPr>
              <p:spPr>
                <a:xfrm>
                  <a:off x="4717826" y="575453"/>
                  <a:ext cx="663795" cy="577081"/>
                </a:xfrm>
                <a:prstGeom prst="rect">
                  <a:avLst/>
                </a:prstGeom>
                <a:noFill/>
              </p:spPr>
              <p:txBody>
                <a:bodyPr wrap="square" rtlCol="0">
                  <a:spAutoFit/>
                </a:bodyPr>
                <a:lstStyle/>
                <a:p>
                  <a:r>
                    <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rPr>
                    <a:t>VM/</a:t>
                  </a:r>
                </a:p>
                <a:p>
                  <a:r>
                    <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rPr>
                    <a:t>Port Group</a:t>
                  </a:r>
                </a:p>
              </p:txBody>
            </p:sp>
          </p:grpSp>
          <p:grpSp>
            <p:nvGrpSpPr>
              <p:cNvPr id="156" name="组合 155"/>
              <p:cNvGrpSpPr/>
              <p:nvPr/>
            </p:nvGrpSpPr>
            <p:grpSpPr>
              <a:xfrm>
                <a:off x="8760077" y="1354528"/>
                <a:ext cx="688009" cy="593766"/>
                <a:chOff x="4663341" y="581891"/>
                <a:chExt cx="688009" cy="593766"/>
              </a:xfrm>
            </p:grpSpPr>
            <p:sp>
              <p:nvSpPr>
                <p:cNvPr id="157" name="椭圆 156"/>
                <p:cNvSpPr/>
                <p:nvPr/>
              </p:nvSpPr>
              <p:spPr>
                <a:xfrm>
                  <a:off x="4690753" y="581891"/>
                  <a:ext cx="605642" cy="593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58" name="文本框 157"/>
                <p:cNvSpPr txBox="1"/>
                <p:nvPr/>
              </p:nvSpPr>
              <p:spPr>
                <a:xfrm>
                  <a:off x="4663341" y="768147"/>
                  <a:ext cx="688009" cy="261610"/>
                </a:xfrm>
                <a:prstGeom prst="rect">
                  <a:avLst/>
                </a:prstGeom>
                <a:noFill/>
              </p:spPr>
              <p:txBody>
                <a:bodyPr wrap="none" rtlCol="0">
                  <a:spAutoFit/>
                </a:bodyPr>
                <a:lstStyle/>
                <a:p>
                  <a:r>
                    <a:rPr lang="en-US"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Service</a:t>
                  </a:r>
                  <a:endPar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2" name="组合 161"/>
              <p:cNvGrpSpPr/>
              <p:nvPr/>
            </p:nvGrpSpPr>
            <p:grpSpPr>
              <a:xfrm>
                <a:off x="7125520" y="2006432"/>
                <a:ext cx="605642" cy="593766"/>
                <a:chOff x="3108145" y="2005128"/>
                <a:chExt cx="605642" cy="593766"/>
              </a:xfrm>
            </p:grpSpPr>
            <p:sp>
              <p:nvSpPr>
                <p:cNvPr id="163" name="椭圆 162"/>
                <p:cNvSpPr/>
                <p:nvPr/>
              </p:nvSpPr>
              <p:spPr>
                <a:xfrm>
                  <a:off x="3108145" y="2005128"/>
                  <a:ext cx="605642" cy="593766"/>
                </a:xfrm>
                <a:prstGeom prst="ellipse">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64" name="文本框 163"/>
                <p:cNvSpPr txBox="1"/>
                <p:nvPr/>
              </p:nvSpPr>
              <p:spPr>
                <a:xfrm>
                  <a:off x="3261372" y="2200608"/>
                  <a:ext cx="325730" cy="261610"/>
                </a:xfrm>
                <a:prstGeom prst="rect">
                  <a:avLst/>
                </a:prstGeom>
                <a:noFill/>
              </p:spPr>
              <p:txBody>
                <a:bodyPr wrap="none" rtlCol="0">
                  <a:spAutoFit/>
                </a:bodyPr>
                <a:lstStyle/>
                <a:p>
                  <a:r>
                    <a:rPr lang="en-US"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IP</a:t>
                  </a:r>
                  <a:endParaRPr lang="zh-CN" altLang="en-US" sz="11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5" name="组合 164"/>
              <p:cNvGrpSpPr/>
              <p:nvPr/>
            </p:nvGrpSpPr>
            <p:grpSpPr>
              <a:xfrm>
                <a:off x="7798982" y="2009522"/>
                <a:ext cx="605642" cy="593766"/>
                <a:chOff x="3108145" y="2005128"/>
                <a:chExt cx="605642" cy="593766"/>
              </a:xfrm>
            </p:grpSpPr>
            <p:sp>
              <p:nvSpPr>
                <p:cNvPr id="166" name="椭圆 165"/>
                <p:cNvSpPr/>
                <p:nvPr/>
              </p:nvSpPr>
              <p:spPr>
                <a:xfrm>
                  <a:off x="3108145" y="2005128"/>
                  <a:ext cx="605642" cy="593766"/>
                </a:xfrm>
                <a:prstGeom prst="ellipse">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67" name="文本框 166"/>
                <p:cNvSpPr txBox="1"/>
                <p:nvPr/>
              </p:nvSpPr>
              <p:spPr>
                <a:xfrm>
                  <a:off x="3167149" y="2198033"/>
                  <a:ext cx="466794" cy="261610"/>
                </a:xfrm>
                <a:prstGeom prst="rect">
                  <a:avLst/>
                </a:prstGeom>
                <a:noFill/>
              </p:spPr>
              <p:txBody>
                <a:bodyPr wrap="none" rtlCol="0">
                  <a:spAutoFit/>
                </a:bodyPr>
                <a:lstStyle/>
                <a:p>
                  <a:r>
                    <a:rPr lang="en-US"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Port</a:t>
                  </a:r>
                  <a:endParaRPr lang="zh-CN" altLang="en-US" sz="11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8" name="组合 167"/>
              <p:cNvGrpSpPr/>
              <p:nvPr/>
            </p:nvGrpSpPr>
            <p:grpSpPr>
              <a:xfrm>
                <a:off x="8404624" y="1985487"/>
                <a:ext cx="882350" cy="593766"/>
                <a:chOff x="3016575" y="2005128"/>
                <a:chExt cx="882350" cy="593766"/>
              </a:xfrm>
            </p:grpSpPr>
            <p:sp>
              <p:nvSpPr>
                <p:cNvPr id="169" name="椭圆 168"/>
                <p:cNvSpPr/>
                <p:nvPr/>
              </p:nvSpPr>
              <p:spPr>
                <a:xfrm>
                  <a:off x="3084395" y="2005128"/>
                  <a:ext cx="605642" cy="593766"/>
                </a:xfrm>
                <a:prstGeom prst="ellipse">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cs typeface="Arial" panose="020B0604020202020204" pitchFamily="34" charset="0"/>
                  </a:endParaRPr>
                </a:p>
              </p:txBody>
            </p:sp>
            <p:sp>
              <p:nvSpPr>
                <p:cNvPr id="170" name="文本框 169"/>
                <p:cNvSpPr txBox="1"/>
                <p:nvPr/>
              </p:nvSpPr>
              <p:spPr>
                <a:xfrm>
                  <a:off x="3016575" y="2203842"/>
                  <a:ext cx="882350" cy="261610"/>
                </a:xfrm>
                <a:prstGeom prst="rect">
                  <a:avLst/>
                </a:prstGeom>
                <a:noFill/>
              </p:spPr>
              <p:txBody>
                <a:bodyPr wrap="square" rtlCol="0">
                  <a:spAutoFit/>
                </a:bodyPr>
                <a:lstStyle/>
                <a:p>
                  <a:r>
                    <a:rPr lang="en-US"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Protocol</a:t>
                  </a:r>
                  <a:endParaRPr lang="zh-CN" altLang="en-US" sz="11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179" name="矩形 178"/>
            <p:cNvSpPr/>
            <p:nvPr/>
          </p:nvSpPr>
          <p:spPr>
            <a:xfrm>
              <a:off x="6235572" y="842972"/>
              <a:ext cx="3642963" cy="4472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Micro-Segmentation · cloud firewall</a:t>
              </a:r>
            </a:p>
          </p:txBody>
        </p:sp>
      </p:grpSp>
      <p:sp>
        <p:nvSpPr>
          <p:cNvPr id="180" name="矩形 179"/>
          <p:cNvSpPr/>
          <p:nvPr/>
        </p:nvSpPr>
        <p:spPr>
          <a:xfrm>
            <a:off x="345243" y="1124744"/>
            <a:ext cx="4238590" cy="480471"/>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Tailored </a:t>
            </a:r>
            <a:r>
              <a:rPr lang="en-US" altLang="zh-CN" b="1" dirty="0" smtClean="0">
                <a:latin typeface="Arial" panose="020B0604020202020204" pitchFamily="34" charset="0"/>
                <a:ea typeface="微软雅黑" panose="020B0503020204020204" pitchFamily="34" charset="-122"/>
                <a:cs typeface="Arial" panose="020B0604020202020204" pitchFamily="34" charset="0"/>
              </a:rPr>
              <a:t>Cloud </a:t>
            </a:r>
            <a:r>
              <a:rPr lang="en-US" altLang="zh-CN" b="1" dirty="0">
                <a:latin typeface="Arial" panose="020B0604020202020204" pitchFamily="34" charset="0"/>
                <a:ea typeface="微软雅黑" panose="020B0503020204020204" pitchFamily="34" charset="-122"/>
                <a:cs typeface="Arial" panose="020B0604020202020204" pitchFamily="34" charset="0"/>
              </a:rPr>
              <a:t>S</a:t>
            </a:r>
            <a:r>
              <a:rPr lang="en-US" altLang="zh-CN" b="1" dirty="0" smtClean="0">
                <a:latin typeface="Arial" panose="020B0604020202020204" pitchFamily="34" charset="0"/>
                <a:ea typeface="微软雅黑" panose="020B0503020204020204" pitchFamily="34" charset="-122"/>
                <a:cs typeface="Arial" panose="020B0604020202020204" pitchFamily="34" charset="0"/>
              </a:rPr>
              <a:t>ecurity </a:t>
            </a:r>
            <a:r>
              <a:rPr lang="en-US" altLang="zh-CN" b="1" dirty="0">
                <a:latin typeface="Arial" panose="020B0604020202020204" pitchFamily="34" charset="0"/>
                <a:ea typeface="微软雅黑" panose="020B0503020204020204" pitchFamily="34" charset="-122"/>
                <a:cs typeface="Arial" panose="020B0604020202020204" pitchFamily="34" charset="0"/>
              </a:rPr>
              <a:t>P</a:t>
            </a:r>
            <a:r>
              <a:rPr lang="en-US" altLang="zh-CN" b="1" dirty="0" smtClean="0">
                <a:latin typeface="Arial" panose="020B0604020202020204" pitchFamily="34" charset="0"/>
                <a:ea typeface="微软雅黑" panose="020B0503020204020204" pitchFamily="34" charset="-122"/>
                <a:cs typeface="Arial" panose="020B0604020202020204" pitchFamily="34" charset="0"/>
              </a:rPr>
              <a:t>rotection</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p:txBody>
      </p:sp>
      <p:pic>
        <p:nvPicPr>
          <p:cNvPr id="59" name="Picture 58"/>
          <p:cNvPicPr>
            <a:picLocks noChangeAspect="1"/>
          </p:cNvPicPr>
          <p:nvPr/>
        </p:nvPicPr>
        <p:blipFill>
          <a:blip r:embed="rId5"/>
          <a:stretch>
            <a:fillRect/>
          </a:stretch>
        </p:blipFill>
        <p:spPr>
          <a:xfrm>
            <a:off x="7904308" y="2686812"/>
            <a:ext cx="1219306" cy="1292464"/>
          </a:xfrm>
          <a:prstGeom prst="rect">
            <a:avLst/>
          </a:prstGeom>
        </p:spPr>
      </p:pic>
      <p:sp>
        <p:nvSpPr>
          <p:cNvPr id="6" name="Title 5">
            <a:extLst>
              <a:ext uri="{FF2B5EF4-FFF2-40B4-BE49-F238E27FC236}">
                <a16:creationId xmlns="" xmlns:a16="http://schemas.microsoft.com/office/drawing/2014/main" id="{6BACBA03-58F4-384F-B3AC-5DA2C55ADC0B}"/>
              </a:ext>
            </a:extLst>
          </p:cNvPr>
          <p:cNvSpPr>
            <a:spLocks noGrp="1"/>
          </p:cNvSpPr>
          <p:nvPr>
            <p:ph type="title"/>
          </p:nvPr>
        </p:nvSpPr>
        <p:spPr/>
        <p:txBody>
          <a:bodyPr>
            <a:normAutofit/>
          </a:bodyPr>
          <a:lstStyle/>
          <a:p>
            <a:r>
              <a:rPr lang="en-US" altLang="zh-CN" dirty="0">
                <a:ea typeface="微软雅黑" pitchFamily="34" charset="-122"/>
              </a:rPr>
              <a:t>Firewall</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60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0076296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528933" y="2076972"/>
            <a:ext cx="5948524" cy="4592388"/>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rgbClr val="002060"/>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rgbClr val="002060"/>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200" b="1" dirty="0" smtClean="0">
                <a:latin typeface="Arial" panose="020B0604020202020204" pitchFamily="34" charset="0"/>
                <a:cs typeface="Arial" panose="020B0604020202020204" pitchFamily="34" charset="0"/>
              </a:rPr>
              <a:t>    Risk</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Network layer attack</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vulnerability scan, buffer overflows, and network worm</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Application layer attack/spread</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Trojan, SQL injection</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XSS attack</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CC attack</a:t>
            </a:r>
          </a:p>
          <a:p>
            <a:pPr marL="0" indent="0">
              <a:buNone/>
            </a:pPr>
            <a:r>
              <a:rPr lang="en-US" altLang="zh-CN" sz="1200" b="1" dirty="0" smtClean="0">
                <a:latin typeface="Arial" panose="020B0604020202020204" pitchFamily="34" charset="0"/>
                <a:cs typeface="Arial" panose="020B0604020202020204" pitchFamily="34" charset="0"/>
              </a:rPr>
              <a:t>    Influence</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Abnormal access between VM</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Indirectly influencing network quality of service  </a:t>
            </a:r>
          </a:p>
          <a:p>
            <a:pPr marL="0" lvl="1" indent="0">
              <a:buNone/>
            </a:pPr>
            <a:r>
              <a:rPr lang="en-US" altLang="zh-CN" sz="1200" b="1" dirty="0" smtClean="0">
                <a:latin typeface="Arial" panose="020B0604020202020204" pitchFamily="34" charset="0"/>
                <a:cs typeface="Arial" panose="020B0604020202020204" pitchFamily="34" charset="0"/>
              </a:rPr>
              <a:t>    Solution</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Recognize, locate and visualize </a:t>
            </a:r>
            <a:r>
              <a:rPr lang="en-US" altLang="zh-CN" sz="1200" dirty="0">
                <a:latin typeface="Arial" panose="020B0604020202020204" pitchFamily="34" charset="0"/>
                <a:cs typeface="Arial" panose="020B0604020202020204" pitchFamily="34" charset="0"/>
              </a:rPr>
              <a:t>VM with abnormal behavior, </a:t>
            </a:r>
            <a:r>
              <a:rPr lang="en-US" altLang="zh-CN" sz="1200" b="1" dirty="0">
                <a:solidFill>
                  <a:srgbClr val="FF0000"/>
                </a:solidFill>
                <a:latin typeface="Arial" panose="020B0604020202020204" pitchFamily="34" charset="0"/>
                <a:cs typeface="Arial" panose="020B0604020202020204" pitchFamily="34" charset="0"/>
              </a:rPr>
              <a:t>reduce </a:t>
            </a:r>
            <a:r>
              <a:rPr lang="en-US" altLang="zh-CN" sz="1200" dirty="0">
                <a:latin typeface="Arial" panose="020B0604020202020204" pitchFamily="34" charset="0"/>
                <a:cs typeface="Arial" panose="020B0604020202020204" pitchFamily="34" charset="0"/>
              </a:rPr>
              <a:t>possibility of compromising internal VM</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Interception/blocking</a:t>
            </a:r>
            <a:r>
              <a:rPr lang="en-US" altLang="zh-CN" sz="1200" b="1" dirty="0">
                <a:solidFill>
                  <a:srgbClr val="C00000"/>
                </a:solidFill>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 spread of the abnormal behavior, </a:t>
            </a:r>
            <a:r>
              <a:rPr lang="en-US" altLang="zh-CN" sz="1200" b="1" dirty="0">
                <a:solidFill>
                  <a:srgbClr val="FF0000"/>
                </a:solidFill>
                <a:latin typeface="Arial" panose="020B0604020202020204" pitchFamily="34" charset="0"/>
                <a:cs typeface="Arial" panose="020B0604020202020204" pitchFamily="34" charset="0"/>
              </a:rPr>
              <a:t>mitigate </a:t>
            </a:r>
            <a:r>
              <a:rPr lang="en-US" altLang="zh-CN" sz="1200" dirty="0">
                <a:latin typeface="Arial" panose="020B0604020202020204" pitchFamily="34" charset="0"/>
                <a:cs typeface="Arial" panose="020B0604020202020204" pitchFamily="34" charset="0"/>
              </a:rPr>
              <a:t>internal risk spread after the virtual machine is compromised</a:t>
            </a:r>
          </a:p>
          <a:p>
            <a:pPr marL="0" indent="0">
              <a:buNone/>
            </a:pPr>
            <a:r>
              <a:rPr lang="en-US" altLang="zh-CN" sz="1200" b="1" dirty="0" smtClean="0">
                <a:latin typeface="Arial" panose="020B0604020202020204" pitchFamily="34" charset="0"/>
                <a:cs typeface="Arial" panose="020B0604020202020204" pitchFamily="34" charset="0"/>
              </a:rPr>
              <a:t>    Highlights</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Distributed detection mechanism, </a:t>
            </a:r>
            <a:r>
              <a:rPr lang="en-US" altLang="zh-CN" sz="1200" dirty="0">
                <a:latin typeface="Arial" panose="020B0604020202020204" pitchFamily="34" charset="0"/>
                <a:cs typeface="Arial" panose="020B0604020202020204" pitchFamily="34" charset="0"/>
              </a:rPr>
              <a:t>avoid access bottlenecks</a:t>
            </a:r>
          </a:p>
          <a:p>
            <a:pPr lvl="1">
              <a:buFont typeface="Arial" panose="020B0604020202020204" pitchFamily="34" charset="0"/>
              <a:buChar char="•"/>
            </a:pPr>
            <a:r>
              <a:rPr lang="en-US" altLang="zh-CN" sz="1200" b="1" dirty="0" smtClean="0">
                <a:solidFill>
                  <a:srgbClr val="FF0000"/>
                </a:solidFill>
                <a:latin typeface="Arial" panose="020B0604020202020204" pitchFamily="34" charset="0"/>
                <a:cs typeface="Arial" panose="020B0604020202020204" pitchFamily="34" charset="0"/>
              </a:rPr>
              <a:t>12,000+</a:t>
            </a:r>
            <a:r>
              <a:rPr lang="en-US" altLang="zh-CN" sz="1200" b="1" dirty="0" smtClean="0">
                <a:solidFill>
                  <a:srgbClr val="C00000"/>
                </a:solidFill>
                <a:latin typeface="Arial" panose="020B0604020202020204" pitchFamily="34" charset="0"/>
                <a:cs typeface="Arial" panose="020B0604020202020204" pitchFamily="34" charset="0"/>
              </a:rPr>
              <a:t> </a:t>
            </a:r>
            <a:r>
              <a:rPr lang="en-US" altLang="zh-CN" sz="1200" dirty="0" smtClean="0">
                <a:latin typeface="Arial" panose="020B0604020202020204" pitchFamily="34" charset="0"/>
                <a:cs typeface="Arial" panose="020B0604020202020204" pitchFamily="34" charset="0"/>
              </a:rPr>
              <a:t>abnormal </a:t>
            </a:r>
            <a:r>
              <a:rPr lang="en-US" altLang="zh-CN" sz="1200" dirty="0">
                <a:latin typeface="Arial" panose="020B0604020202020204" pitchFamily="34" charset="0"/>
                <a:cs typeface="Arial" panose="020B0604020202020204" pitchFamily="34" charset="0"/>
              </a:rPr>
              <a:t>behavior signature base</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NSS Labs</a:t>
            </a:r>
            <a:r>
              <a:rPr lang="en-US" altLang="zh-CN" sz="1200" dirty="0">
                <a:solidFill>
                  <a:srgbClr val="FF0000"/>
                </a:solidFill>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recommended  </a:t>
            </a:r>
          </a:p>
          <a:p>
            <a:pPr lvl="1">
              <a:buFont typeface="Arial" panose="020B0604020202020204" pitchFamily="34" charset="0"/>
              <a:buChar char="•"/>
            </a:pPr>
            <a:r>
              <a:rPr lang="en-US" altLang="zh-CN" sz="1200" dirty="0" smtClean="0">
                <a:latin typeface="Arial" panose="020B0604020202020204" pitchFamily="34" charset="0"/>
                <a:cs typeface="Arial" panose="020B0604020202020204" pitchFamily="34" charset="0"/>
              </a:rPr>
              <a:t>Forensics</a:t>
            </a:r>
          </a:p>
          <a:p>
            <a:pPr lvl="1">
              <a:buFont typeface="Arial" panose="020B0604020202020204" pitchFamily="34" charset="0"/>
              <a:buChar char="•"/>
            </a:pPr>
            <a:r>
              <a:rPr lang="en-US" altLang="zh-CN" sz="1200" dirty="0" smtClean="0">
                <a:latin typeface="Arial" panose="020B0604020202020204" pitchFamily="34" charset="0"/>
                <a:cs typeface="Arial" panose="020B0604020202020204" pitchFamily="34" charset="0"/>
              </a:rPr>
              <a:t>Whitelist</a:t>
            </a:r>
            <a:endParaRPr lang="en-US" altLang="zh-CN" sz="1200" dirty="0">
              <a:latin typeface="Arial" panose="020B0604020202020204" pitchFamily="34" charset="0"/>
              <a:cs typeface="Arial" panose="020B0604020202020204" pitchFamily="34" charset="0"/>
            </a:endParaRPr>
          </a:p>
        </p:txBody>
      </p:sp>
      <p:sp>
        <p:nvSpPr>
          <p:cNvPr id="17" name="矩形 16"/>
          <p:cNvSpPr/>
          <p:nvPr/>
        </p:nvSpPr>
        <p:spPr>
          <a:xfrm>
            <a:off x="528932" y="1389792"/>
            <a:ext cx="6359156" cy="539678"/>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Powerful and </a:t>
            </a:r>
            <a:r>
              <a:rPr lang="en-US" altLang="zh-CN" b="1" dirty="0" smtClean="0">
                <a:latin typeface="Arial" panose="020B0604020202020204" pitchFamily="34" charset="0"/>
                <a:ea typeface="微软雅黑" panose="020B0503020204020204" pitchFamily="34" charset="-122"/>
                <a:cs typeface="Arial" panose="020B0604020202020204" pitchFamily="34" charset="0"/>
              </a:rPr>
              <a:t>Trustworthy </a:t>
            </a:r>
            <a:r>
              <a:rPr lang="en-US" altLang="zh-CN" b="1" dirty="0">
                <a:latin typeface="Arial" panose="020B0604020202020204" pitchFamily="34" charset="0"/>
                <a:ea typeface="微软雅黑" panose="020B0503020204020204" pitchFamily="34" charset="-122"/>
                <a:cs typeface="Arial" panose="020B0604020202020204" pitchFamily="34" charset="0"/>
              </a:rPr>
              <a:t>A</a:t>
            </a:r>
            <a:r>
              <a:rPr lang="en-US" altLang="zh-CN" b="1" dirty="0" smtClean="0">
                <a:latin typeface="Arial" panose="020B0604020202020204" pitchFamily="34" charset="0"/>
                <a:ea typeface="微软雅黑" panose="020B0503020204020204" pitchFamily="34" charset="-122"/>
                <a:cs typeface="Arial" panose="020B0604020202020204" pitchFamily="34" charset="0"/>
              </a:rPr>
              <a:t>bnormal </a:t>
            </a:r>
            <a:r>
              <a:rPr lang="en-US" altLang="zh-CN" b="1" dirty="0">
                <a:latin typeface="Arial" panose="020B0604020202020204" pitchFamily="34" charset="0"/>
                <a:ea typeface="微软雅黑" panose="020B0503020204020204" pitchFamily="34" charset="-122"/>
                <a:cs typeface="Arial" panose="020B0604020202020204" pitchFamily="34" charset="0"/>
              </a:rPr>
              <a:t>B</a:t>
            </a:r>
            <a:r>
              <a:rPr lang="en-US" altLang="zh-CN" b="1" dirty="0" smtClean="0">
                <a:latin typeface="Arial" panose="020B0604020202020204" pitchFamily="34" charset="0"/>
                <a:ea typeface="微软雅黑" panose="020B0503020204020204" pitchFamily="34" charset="-122"/>
                <a:cs typeface="Arial" panose="020B0604020202020204" pitchFamily="34" charset="0"/>
              </a:rPr>
              <a:t>ehavior </a:t>
            </a:r>
            <a:r>
              <a:rPr lang="en-US" altLang="zh-CN" b="1" dirty="0">
                <a:latin typeface="Arial" panose="020B0604020202020204" pitchFamily="34" charset="0"/>
                <a:ea typeface="微软雅黑" panose="020B0503020204020204" pitchFamily="34" charset="-122"/>
                <a:cs typeface="Arial" panose="020B0604020202020204" pitchFamily="34" charset="0"/>
              </a:rPr>
              <a:t>D</a:t>
            </a:r>
            <a:r>
              <a:rPr lang="en-US" altLang="zh-CN" b="1" dirty="0" smtClean="0">
                <a:latin typeface="Arial" panose="020B0604020202020204" pitchFamily="34" charset="0"/>
                <a:ea typeface="微软雅黑" panose="020B0503020204020204" pitchFamily="34" charset="-122"/>
                <a:cs typeface="Arial" panose="020B0604020202020204" pitchFamily="34" charset="0"/>
              </a:rPr>
              <a:t>etection</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22" name="组合 21"/>
          <p:cNvGrpSpPr/>
          <p:nvPr/>
        </p:nvGrpSpPr>
        <p:grpSpPr>
          <a:xfrm>
            <a:off x="7282679" y="1372099"/>
            <a:ext cx="4410218" cy="4745654"/>
            <a:chOff x="7282679" y="770965"/>
            <a:chExt cx="4410218" cy="5024192"/>
          </a:xfrm>
        </p:grpSpPr>
        <p:sp>
          <p:nvSpPr>
            <p:cNvPr id="4" name="矩形 3"/>
            <p:cNvSpPr/>
            <p:nvPr/>
          </p:nvSpPr>
          <p:spPr>
            <a:xfrm>
              <a:off x="7282679" y="770965"/>
              <a:ext cx="2095074" cy="2343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1846" y="3449758"/>
              <a:ext cx="1831531" cy="1366240"/>
            </a:xfrm>
            <a:prstGeom prst="rect">
              <a:avLst/>
            </a:prstGeom>
          </p:spPr>
        </p:pic>
        <p:pic>
          <p:nvPicPr>
            <p:cNvPr id="7" name="图片 6"/>
            <p:cNvPicPr>
              <a:picLocks noChangeAspect="1"/>
            </p:cNvPicPr>
            <p:nvPr/>
          </p:nvPicPr>
          <p:blipFill>
            <a:blip r:embed="rId4"/>
            <a:stretch>
              <a:fillRect/>
            </a:stretch>
          </p:blipFill>
          <p:spPr>
            <a:xfrm>
              <a:off x="7640767" y="1019988"/>
              <a:ext cx="1465676" cy="1003349"/>
            </a:xfrm>
            <a:prstGeom prst="rect">
              <a:avLst/>
            </a:prstGeom>
          </p:spPr>
        </p:pic>
        <p:sp>
          <p:nvSpPr>
            <p:cNvPr id="8" name="矩形 7"/>
            <p:cNvSpPr/>
            <p:nvPr/>
          </p:nvSpPr>
          <p:spPr>
            <a:xfrm>
              <a:off x="9581820" y="770965"/>
              <a:ext cx="2103499" cy="2343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 name="矩形 8"/>
            <p:cNvSpPr/>
            <p:nvPr/>
          </p:nvSpPr>
          <p:spPr>
            <a:xfrm>
              <a:off x="7282679" y="3216133"/>
              <a:ext cx="2111077" cy="2579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文本框 10"/>
            <p:cNvSpPr txBox="1"/>
            <p:nvPr/>
          </p:nvSpPr>
          <p:spPr>
            <a:xfrm>
              <a:off x="7282679" y="2161931"/>
              <a:ext cx="2111077" cy="456177"/>
            </a:xfrm>
            <a:prstGeom prst="rect">
              <a:avLst/>
            </a:prstGeom>
            <a:noFill/>
          </p:spPr>
          <p:txBody>
            <a:bodyPr wrap="square" rtlCol="0">
              <a:spAutoFit/>
            </a:bodyPr>
            <a:lstStyle/>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Detect malicious action from compromised host</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9581820" y="2161931"/>
              <a:ext cx="2111077" cy="814602"/>
            </a:xfrm>
            <a:prstGeom prst="rect">
              <a:avLst/>
            </a:prstGeom>
            <a:noFill/>
          </p:spPr>
          <p:txBody>
            <a:bodyPr wrap="square" rtlCol="0">
              <a:spAutoFit/>
            </a:bodyPr>
            <a:lstStyle/>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Known vulnerability attack</a:t>
              </a:r>
            </a:p>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Unusual protocol access</a:t>
              </a:r>
            </a:p>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SQL injection</a:t>
              </a:r>
              <a:r>
                <a:rPr lang="zh-CN" altLang="en-US" sz="1100" dirty="0">
                  <a:latin typeface="Arial" panose="020B0604020202020204" pitchFamily="34" charset="0"/>
                  <a:ea typeface="微软雅黑" panose="020B0503020204020204" pitchFamily="34" charset="-122"/>
                  <a:cs typeface="Arial" panose="020B0604020202020204" pitchFamily="34" charset="0"/>
                </a:rPr>
                <a:t>，</a:t>
              </a:r>
              <a:r>
                <a:rPr lang="en-US" altLang="zh-CN" sz="1100" dirty="0">
                  <a:latin typeface="Arial" panose="020B0604020202020204" pitchFamily="34" charset="0"/>
                  <a:ea typeface="微软雅黑" panose="020B0503020204020204" pitchFamily="34" charset="-122"/>
                  <a:cs typeface="Arial" panose="020B0604020202020204" pitchFamily="34" charset="0"/>
                </a:rPr>
                <a:t>XSS attack</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7282680" y="4932593"/>
              <a:ext cx="2095074" cy="635390"/>
            </a:xfrm>
            <a:prstGeom prst="rect">
              <a:avLst/>
            </a:prstGeom>
            <a:noFill/>
          </p:spPr>
          <p:txBody>
            <a:bodyPr wrap="square" rtlCol="0">
              <a:spAutoFit/>
            </a:bodyPr>
            <a:lstStyle/>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Network congestion caused by internal violation/exception</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pic>
          <p:nvPicPr>
            <p:cNvPr id="15" name="图片 14"/>
            <p:cNvPicPr>
              <a:picLocks noChangeAspect="1"/>
            </p:cNvPicPr>
            <p:nvPr/>
          </p:nvPicPr>
          <p:blipFill>
            <a:blip r:embed="rId5"/>
            <a:stretch>
              <a:fillRect/>
            </a:stretch>
          </p:blipFill>
          <p:spPr>
            <a:xfrm>
              <a:off x="9759591" y="1019988"/>
              <a:ext cx="1706515" cy="994444"/>
            </a:xfrm>
            <a:prstGeom prst="rect">
              <a:avLst/>
            </a:prstGeom>
          </p:spPr>
        </p:pic>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7565" y="3363912"/>
              <a:ext cx="863584" cy="1452086"/>
            </a:xfrm>
            <a:prstGeom prst="rect">
              <a:avLst/>
            </a:prstGeom>
          </p:spPr>
        </p:pic>
        <p:sp>
          <p:nvSpPr>
            <p:cNvPr id="20" name="矩形 19"/>
            <p:cNvSpPr/>
            <p:nvPr/>
          </p:nvSpPr>
          <p:spPr>
            <a:xfrm>
              <a:off x="9581820" y="3205945"/>
              <a:ext cx="2095074" cy="25892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文本框 20"/>
            <p:cNvSpPr txBox="1"/>
            <p:nvPr/>
          </p:nvSpPr>
          <p:spPr>
            <a:xfrm>
              <a:off x="9574242" y="4932593"/>
              <a:ext cx="2111077" cy="456177"/>
            </a:xfrm>
            <a:prstGeom prst="rect">
              <a:avLst/>
            </a:prstGeom>
            <a:noFill/>
          </p:spPr>
          <p:txBody>
            <a:bodyPr wrap="square" rtlCol="0">
              <a:spAutoFit/>
            </a:bodyPr>
            <a:lstStyle/>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Phishing</a:t>
              </a:r>
            </a:p>
            <a:p>
              <a:pPr marL="285750" indent="-285750">
                <a:buFont typeface="Arial" panose="020B0604020202020204" pitchFamily="34" charset="0"/>
                <a:buChar char="•"/>
              </a:pPr>
              <a:r>
                <a:rPr lang="en-US" altLang="zh-CN" sz="1100" dirty="0">
                  <a:latin typeface="Arial" panose="020B0604020202020204" pitchFamily="34" charset="0"/>
                  <a:ea typeface="微软雅黑" panose="020B0503020204020204" pitchFamily="34" charset="-122"/>
                  <a:cs typeface="Arial" panose="020B0604020202020204" pitchFamily="34" charset="0"/>
                </a:rPr>
                <a:t>Trojan</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grpSp>
      <p:sp>
        <p:nvSpPr>
          <p:cNvPr id="13" name="Title 12">
            <a:extLst>
              <a:ext uri="{FF2B5EF4-FFF2-40B4-BE49-F238E27FC236}">
                <a16:creationId xmlns="" xmlns:a16="http://schemas.microsoft.com/office/drawing/2014/main" id="{5A668F5C-D414-8A43-9127-6AF4C5F9504F}"/>
              </a:ext>
            </a:extLst>
          </p:cNvPr>
          <p:cNvSpPr>
            <a:spLocks noGrp="1"/>
          </p:cNvSpPr>
          <p:nvPr>
            <p:ph type="title"/>
          </p:nvPr>
        </p:nvSpPr>
        <p:spPr/>
        <p:txBody>
          <a:bodyPr>
            <a:normAutofit/>
          </a:bodyPr>
          <a:lstStyle/>
          <a:p>
            <a:r>
              <a:rPr lang="en-US" altLang="zh-CN" dirty="0">
                <a:ea typeface="微软雅黑" pitchFamily="34" charset="-122"/>
              </a:rPr>
              <a:t>Intrusion Prevention</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61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4989023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7380285" y="1438039"/>
            <a:ext cx="4081928" cy="4369104"/>
            <a:chOff x="7490011" y="605232"/>
            <a:chExt cx="4580456" cy="5313130"/>
          </a:xfrm>
        </p:grpSpPr>
        <p:grpSp>
          <p:nvGrpSpPr>
            <p:cNvPr id="19" name="组合 18"/>
            <p:cNvGrpSpPr/>
            <p:nvPr/>
          </p:nvGrpSpPr>
          <p:grpSpPr>
            <a:xfrm>
              <a:off x="7490011" y="605232"/>
              <a:ext cx="4196857" cy="1878750"/>
              <a:chOff x="7490011" y="605232"/>
              <a:chExt cx="4196857" cy="1878750"/>
            </a:xfrm>
          </p:grpSpPr>
          <p:sp>
            <p:nvSpPr>
              <p:cNvPr id="42" name="三角形 75"/>
              <p:cNvSpPr/>
              <p:nvPr/>
            </p:nvSpPr>
            <p:spPr>
              <a:xfrm rot="10800000" flipH="1">
                <a:off x="7722652" y="1339197"/>
                <a:ext cx="3676390" cy="1144785"/>
              </a:xfrm>
              <a:prstGeom prst="triangle">
                <a:avLst>
                  <a:gd name="adj" fmla="val 40045"/>
                </a:avLst>
              </a:prstGeom>
              <a:gradFill flip="none" rotWithShape="1">
                <a:gsLst>
                  <a:gs pos="0">
                    <a:schemeClr val="accent6">
                      <a:lumMod val="67000"/>
                    </a:schemeClr>
                  </a:gs>
                  <a:gs pos="29000">
                    <a:schemeClr val="accent6">
                      <a:lumMod val="97000"/>
                      <a:lumOff val="3000"/>
                    </a:schemeClr>
                  </a:gs>
                  <a:gs pos="100000">
                    <a:schemeClr val="accent6">
                      <a:lumMod val="60000"/>
                      <a:lumOff val="40000"/>
                    </a:schemeClr>
                  </a:gs>
                </a:gsLst>
                <a:lin ang="16200000" scaled="1"/>
                <a:tileRect/>
              </a:gra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kumimoji="1" lang="zh-CN" altLang="en-US">
                  <a:latin typeface="Arial" panose="020B0604020202020204" pitchFamily="34" charset="0"/>
                  <a:cs typeface="Arial" panose="020B0604020202020204" pitchFamily="34" charset="0"/>
                </a:endParaRPr>
              </a:p>
            </p:txBody>
          </p:sp>
          <p:pic>
            <p:nvPicPr>
              <p:cNvPr id="43" name="图片 42"/>
              <p:cNvPicPr>
                <a:picLocks noChangeAspect="1"/>
              </p:cNvPicPr>
              <p:nvPr/>
            </p:nvPicPr>
            <p:blipFill>
              <a:blip r:embed="rId3"/>
              <a:stretch>
                <a:fillRect/>
              </a:stretch>
            </p:blipFill>
            <p:spPr>
              <a:xfrm>
                <a:off x="8881084" y="701788"/>
                <a:ext cx="733425" cy="609600"/>
              </a:xfrm>
              <a:prstGeom prst="rect">
                <a:avLst/>
              </a:prstGeom>
            </p:spPr>
          </p:pic>
          <p:pic>
            <p:nvPicPr>
              <p:cNvPr id="44" name="图片 43"/>
              <p:cNvPicPr>
                <a:picLocks noChangeAspect="1"/>
              </p:cNvPicPr>
              <p:nvPr/>
            </p:nvPicPr>
            <p:blipFill>
              <a:blip r:embed="rId4"/>
              <a:stretch>
                <a:fillRect/>
              </a:stretch>
            </p:blipFill>
            <p:spPr>
              <a:xfrm>
                <a:off x="9683835" y="761829"/>
                <a:ext cx="586740" cy="576264"/>
              </a:xfrm>
              <a:prstGeom prst="rect">
                <a:avLst/>
              </a:prstGeom>
            </p:spPr>
          </p:pic>
          <p:pic>
            <p:nvPicPr>
              <p:cNvPr id="45" name="图片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9840" y="605232"/>
                <a:ext cx="757028" cy="757028"/>
              </a:xfrm>
              <a:prstGeom prst="rect">
                <a:avLst/>
              </a:prstGeom>
            </p:spPr>
          </p:pic>
          <p:pic>
            <p:nvPicPr>
              <p:cNvPr id="46" name="图片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94706" y="774887"/>
                <a:ext cx="510810" cy="510810"/>
              </a:xfrm>
              <a:prstGeom prst="rect">
                <a:avLst/>
              </a:prstGeom>
            </p:spPr>
          </p:pic>
          <p:pic>
            <p:nvPicPr>
              <p:cNvPr id="47" name="图片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0011" y="783933"/>
                <a:ext cx="1335382" cy="513184"/>
              </a:xfrm>
              <a:prstGeom prst="rect">
                <a:avLst/>
              </a:prstGeom>
            </p:spPr>
          </p:pic>
        </p:grpSp>
        <p:grpSp>
          <p:nvGrpSpPr>
            <p:cNvPr id="20" name="组合 19"/>
            <p:cNvGrpSpPr/>
            <p:nvPr/>
          </p:nvGrpSpPr>
          <p:grpSpPr>
            <a:xfrm>
              <a:off x="7722652" y="2356012"/>
              <a:ext cx="4125216" cy="3562350"/>
              <a:chOff x="7278152" y="1403512"/>
              <a:chExt cx="4125216" cy="3562350"/>
            </a:xfrm>
          </p:grpSpPr>
          <p:grpSp>
            <p:nvGrpSpPr>
              <p:cNvPr id="23" name="组合 22"/>
              <p:cNvGrpSpPr/>
              <p:nvPr/>
            </p:nvGrpSpPr>
            <p:grpSpPr>
              <a:xfrm>
                <a:off x="7278152" y="1403512"/>
                <a:ext cx="3571875" cy="3562350"/>
                <a:chOff x="5931952" y="1124112"/>
                <a:chExt cx="3571875" cy="3562350"/>
              </a:xfrm>
            </p:grpSpPr>
            <p:pic>
              <p:nvPicPr>
                <p:cNvPr id="25" name="图片 24"/>
                <p:cNvPicPr>
                  <a:picLocks noChangeAspect="1"/>
                </p:cNvPicPr>
                <p:nvPr/>
              </p:nvPicPr>
              <p:blipFill>
                <a:blip r:embed="rId8"/>
                <a:stretch>
                  <a:fillRect/>
                </a:stretch>
              </p:blipFill>
              <p:spPr>
                <a:xfrm>
                  <a:off x="5931952" y="1124112"/>
                  <a:ext cx="3571875" cy="3562350"/>
                </a:xfrm>
                <a:prstGeom prst="rect">
                  <a:avLst/>
                </a:prstGeom>
              </p:spPr>
            </p:pic>
            <p:grpSp>
              <p:nvGrpSpPr>
                <p:cNvPr id="26" name="组合 25"/>
                <p:cNvGrpSpPr/>
                <p:nvPr/>
              </p:nvGrpSpPr>
              <p:grpSpPr>
                <a:xfrm>
                  <a:off x="6219665" y="1944372"/>
                  <a:ext cx="3200031" cy="1859431"/>
                  <a:chOff x="5432265" y="1258572"/>
                  <a:chExt cx="3200031" cy="1859431"/>
                </a:xfrm>
              </p:grpSpPr>
              <p:grpSp>
                <p:nvGrpSpPr>
                  <p:cNvPr id="27" name="组合 26"/>
                  <p:cNvGrpSpPr/>
                  <p:nvPr/>
                </p:nvGrpSpPr>
                <p:grpSpPr>
                  <a:xfrm>
                    <a:off x="5432265" y="2536717"/>
                    <a:ext cx="883560" cy="581286"/>
                    <a:chOff x="5432265" y="2536717"/>
                    <a:chExt cx="883560" cy="581286"/>
                  </a:xfrm>
                </p:grpSpPr>
                <p:sp>
                  <p:nvSpPr>
                    <p:cNvPr id="40" name="矩形 39"/>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1" name="文本框 40"/>
                    <p:cNvSpPr txBox="1"/>
                    <p:nvPr/>
                  </p:nvSpPr>
                  <p:spPr>
                    <a:xfrm>
                      <a:off x="5432265" y="2604594"/>
                      <a:ext cx="883560" cy="449133"/>
                    </a:xfrm>
                    <a:prstGeom prst="rect">
                      <a:avLst/>
                    </a:prstGeom>
                    <a:noFill/>
                  </p:spPr>
                  <p:txBody>
                    <a:bodyPr wrap="none" rtlCol="0">
                      <a:spAutoFit/>
                    </a:bodyPr>
                    <a:lstStyle/>
                    <a:p>
                      <a:r>
                        <a:rPr lang="en-US" altLang="zh-CN" b="1" dirty="0">
                          <a:solidFill>
                            <a:schemeClr val="bg1"/>
                          </a:solidFill>
                          <a:latin typeface="Arial" panose="020B0604020202020204" pitchFamily="34" charset="0"/>
                          <a:cs typeface="Arial" panose="020B0604020202020204" pitchFamily="34" charset="0"/>
                        </a:rPr>
                        <a:t>HTTP</a:t>
                      </a:r>
                    </a:p>
                  </p:txBody>
                </p:sp>
              </p:grpSp>
              <p:grpSp>
                <p:nvGrpSpPr>
                  <p:cNvPr id="28" name="组合 27"/>
                  <p:cNvGrpSpPr/>
                  <p:nvPr/>
                </p:nvGrpSpPr>
                <p:grpSpPr>
                  <a:xfrm>
                    <a:off x="6575265" y="1896308"/>
                    <a:ext cx="854779" cy="581286"/>
                    <a:chOff x="5432265" y="2536717"/>
                    <a:chExt cx="854779" cy="581286"/>
                  </a:xfrm>
                </p:grpSpPr>
                <p:sp>
                  <p:nvSpPr>
                    <p:cNvPr id="38" name="矩形 37"/>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9" name="文本框 38"/>
                    <p:cNvSpPr txBox="1"/>
                    <p:nvPr/>
                  </p:nvSpPr>
                  <p:spPr>
                    <a:xfrm>
                      <a:off x="5432265" y="2604594"/>
                      <a:ext cx="854779" cy="449133"/>
                    </a:xfrm>
                    <a:prstGeom prst="rect">
                      <a:avLst/>
                    </a:prstGeom>
                    <a:noFill/>
                  </p:spPr>
                  <p:txBody>
                    <a:bodyPr wrap="none" rtlCol="0">
                      <a:spAutoFit/>
                    </a:bodyPr>
                    <a:lstStyle/>
                    <a:p>
                      <a:r>
                        <a:rPr lang="en-US" altLang="zh-CN" b="1" dirty="0">
                          <a:solidFill>
                            <a:schemeClr val="bg1"/>
                          </a:solidFill>
                          <a:latin typeface="Arial" panose="020B0604020202020204" pitchFamily="34" charset="0"/>
                          <a:cs typeface="Arial" panose="020B0604020202020204" pitchFamily="34" charset="0"/>
                        </a:rPr>
                        <a:t>IMAP</a:t>
                      </a:r>
                    </a:p>
                  </p:txBody>
                </p:sp>
              </p:grpSp>
              <p:grpSp>
                <p:nvGrpSpPr>
                  <p:cNvPr id="29" name="组合 28"/>
                  <p:cNvGrpSpPr/>
                  <p:nvPr/>
                </p:nvGrpSpPr>
                <p:grpSpPr>
                  <a:xfrm>
                    <a:off x="7146765" y="1578807"/>
                    <a:ext cx="897950" cy="581286"/>
                    <a:chOff x="5432265" y="2536717"/>
                    <a:chExt cx="897950" cy="581286"/>
                  </a:xfrm>
                </p:grpSpPr>
                <p:sp>
                  <p:nvSpPr>
                    <p:cNvPr id="36" name="矩形 35"/>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7" name="文本框 36"/>
                    <p:cNvSpPr txBox="1"/>
                    <p:nvPr/>
                  </p:nvSpPr>
                  <p:spPr>
                    <a:xfrm>
                      <a:off x="5432265" y="2604594"/>
                      <a:ext cx="897950" cy="449133"/>
                    </a:xfrm>
                    <a:prstGeom prst="rect">
                      <a:avLst/>
                    </a:prstGeom>
                    <a:noFill/>
                  </p:spPr>
                  <p:txBody>
                    <a:bodyPr wrap="none" rtlCol="0">
                      <a:spAutoFit/>
                    </a:bodyPr>
                    <a:lstStyle/>
                    <a:p>
                      <a:r>
                        <a:rPr lang="en-US" altLang="zh-CN" b="1" dirty="0">
                          <a:solidFill>
                            <a:schemeClr val="bg1"/>
                          </a:solidFill>
                          <a:latin typeface="Arial" panose="020B0604020202020204" pitchFamily="34" charset="0"/>
                          <a:cs typeface="Arial" panose="020B0604020202020204" pitchFamily="34" charset="0"/>
                        </a:rPr>
                        <a:t>POP3</a:t>
                      </a:r>
                    </a:p>
                  </p:txBody>
                </p:sp>
              </p:grpSp>
              <p:grpSp>
                <p:nvGrpSpPr>
                  <p:cNvPr id="30" name="组合 29"/>
                  <p:cNvGrpSpPr/>
                  <p:nvPr/>
                </p:nvGrpSpPr>
                <p:grpSpPr>
                  <a:xfrm>
                    <a:off x="7705565" y="1258572"/>
                    <a:ext cx="926731" cy="581286"/>
                    <a:chOff x="5432265" y="2536717"/>
                    <a:chExt cx="926731" cy="581286"/>
                  </a:xfrm>
                </p:grpSpPr>
                <p:sp>
                  <p:nvSpPr>
                    <p:cNvPr id="34" name="矩形 33"/>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5" name="文本框 34"/>
                    <p:cNvSpPr txBox="1"/>
                    <p:nvPr/>
                  </p:nvSpPr>
                  <p:spPr>
                    <a:xfrm>
                      <a:off x="5432265" y="2604594"/>
                      <a:ext cx="926731" cy="449133"/>
                    </a:xfrm>
                    <a:prstGeom prst="rect">
                      <a:avLst/>
                    </a:prstGeom>
                    <a:noFill/>
                  </p:spPr>
                  <p:txBody>
                    <a:bodyPr wrap="none" rtlCol="0">
                      <a:spAutoFit/>
                    </a:bodyPr>
                    <a:lstStyle/>
                    <a:p>
                      <a:r>
                        <a:rPr lang="en-US" altLang="zh-CN" b="1" dirty="0">
                          <a:solidFill>
                            <a:schemeClr val="bg1"/>
                          </a:solidFill>
                          <a:latin typeface="Arial" panose="020B0604020202020204" pitchFamily="34" charset="0"/>
                          <a:cs typeface="Arial" panose="020B0604020202020204" pitchFamily="34" charset="0"/>
                        </a:rPr>
                        <a:t>SMTP</a:t>
                      </a:r>
                    </a:p>
                  </p:txBody>
                </p:sp>
              </p:grpSp>
              <p:grpSp>
                <p:nvGrpSpPr>
                  <p:cNvPr id="31" name="组合 30"/>
                  <p:cNvGrpSpPr/>
                  <p:nvPr/>
                </p:nvGrpSpPr>
                <p:grpSpPr>
                  <a:xfrm>
                    <a:off x="6052332" y="2219487"/>
                    <a:ext cx="717632" cy="581286"/>
                    <a:chOff x="5487321" y="2536717"/>
                    <a:chExt cx="717632" cy="581286"/>
                  </a:xfrm>
                </p:grpSpPr>
                <p:sp>
                  <p:nvSpPr>
                    <p:cNvPr id="32" name="矩形 31"/>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3" name="文本框 32"/>
                    <p:cNvSpPr txBox="1"/>
                    <p:nvPr/>
                  </p:nvSpPr>
                  <p:spPr>
                    <a:xfrm>
                      <a:off x="5508465" y="2604594"/>
                      <a:ext cx="696488" cy="449133"/>
                    </a:xfrm>
                    <a:prstGeom prst="rect">
                      <a:avLst/>
                    </a:prstGeom>
                    <a:noFill/>
                  </p:spPr>
                  <p:txBody>
                    <a:bodyPr wrap="none" rtlCol="0">
                      <a:spAutoFit/>
                    </a:bodyPr>
                    <a:lstStyle/>
                    <a:p>
                      <a:r>
                        <a:rPr lang="en-US" altLang="zh-CN" b="1" dirty="0">
                          <a:solidFill>
                            <a:schemeClr val="bg1"/>
                          </a:solidFill>
                          <a:latin typeface="Arial" panose="020B0604020202020204" pitchFamily="34" charset="0"/>
                          <a:cs typeface="Arial" panose="020B0604020202020204" pitchFamily="34" charset="0"/>
                        </a:rPr>
                        <a:t>FTP</a:t>
                      </a:r>
                    </a:p>
                  </p:txBody>
                </p:sp>
              </p:grpSp>
            </p:grpSp>
          </p:grpSp>
          <p:sp>
            <p:nvSpPr>
              <p:cNvPr id="24" name="圆角矩形 23"/>
              <p:cNvSpPr/>
              <p:nvPr/>
            </p:nvSpPr>
            <p:spPr>
              <a:xfrm rot="18719099">
                <a:off x="10660582" y="4181090"/>
                <a:ext cx="291771" cy="11938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pic>
          <p:nvPicPr>
            <p:cNvPr id="21" name="图片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25393" y="2136117"/>
              <a:ext cx="910241" cy="840222"/>
            </a:xfrm>
            <a:prstGeom prst="ellipse">
              <a:avLst/>
            </a:prstGeom>
            <a:ln w="6350" cap="rnd">
              <a:solidFill>
                <a:srgbClr val="D47C0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文本框 21"/>
            <p:cNvSpPr txBox="1"/>
            <p:nvPr/>
          </p:nvSpPr>
          <p:spPr>
            <a:xfrm>
              <a:off x="10518589" y="2005126"/>
              <a:ext cx="1551878" cy="701770"/>
            </a:xfrm>
            <a:prstGeom prst="rect">
              <a:avLst/>
            </a:prstGeom>
            <a:noFill/>
          </p:spPr>
          <p:txBody>
            <a:bodyPr wrap="square" rtlCol="0">
              <a:spAutoFit/>
            </a:bodyPr>
            <a:lstStyle/>
            <a:p>
              <a:r>
                <a:rPr kumimoji="1" lang="en-US" altLang="zh-CN" sz="1050" b="1" dirty="0">
                  <a:latin typeface="Arial" panose="020B0604020202020204" pitchFamily="34" charset="0"/>
                  <a:ea typeface="微软雅黑" panose="020B0503020204020204" pitchFamily="34" charset="-122"/>
                  <a:cs typeface="Arial" panose="020B0604020202020204" pitchFamily="34" charset="0"/>
                </a:rPr>
                <a:t>File type</a:t>
              </a:r>
              <a:r>
                <a:rPr kumimoji="1" lang="zh-CN" altLang="en-US" sz="1050" b="1" dirty="0">
                  <a:latin typeface="Arial" panose="020B0604020202020204" pitchFamily="34" charset="0"/>
                  <a:ea typeface="微软雅黑" panose="020B0503020204020204" pitchFamily="34" charset="-122"/>
                  <a:cs typeface="Arial" panose="020B0604020202020204" pitchFamily="34" charset="0"/>
                </a:rPr>
                <a:t>：</a:t>
              </a:r>
              <a:endParaRPr kumimoji="1" lang="en-US" altLang="zh-CN" sz="1050" b="1" dirty="0">
                <a:latin typeface="Arial" panose="020B0604020202020204" pitchFamily="34" charset="0"/>
                <a:ea typeface="微软雅黑" panose="020B0503020204020204" pitchFamily="34" charset="-122"/>
                <a:cs typeface="Arial" panose="020B0604020202020204" pitchFamily="34" charset="0"/>
              </a:endParaRPr>
            </a:p>
            <a:p>
              <a:r>
                <a:rPr kumimoji="1" lang="en-US" altLang="zh-CN" sz="1050" b="1" dirty="0">
                  <a:latin typeface="Arial" panose="020B0604020202020204" pitchFamily="34" charset="0"/>
                  <a:ea typeface="微软雅黑" panose="020B0503020204020204" pitchFamily="34" charset="-122"/>
                  <a:cs typeface="Arial" panose="020B0604020202020204" pitchFamily="34" charset="0"/>
                </a:rPr>
                <a:t>RAR</a:t>
              </a:r>
              <a:r>
                <a:rPr kumimoji="1" lang="zh-CN" altLang="en-US" sz="1050" b="1" dirty="0">
                  <a:latin typeface="Arial" panose="020B0604020202020204" pitchFamily="34" charset="0"/>
                  <a:ea typeface="微软雅黑" panose="020B0503020204020204" pitchFamily="34" charset="-122"/>
                  <a:cs typeface="Arial" panose="020B0604020202020204" pitchFamily="34" charset="0"/>
                </a:rPr>
                <a:t>、</a:t>
              </a:r>
              <a:r>
                <a:rPr kumimoji="1" lang="en-US" altLang="zh-CN" sz="1050" b="1" dirty="0">
                  <a:latin typeface="Arial" panose="020B0604020202020204" pitchFamily="34" charset="0"/>
                  <a:ea typeface="微软雅黑" panose="020B0503020204020204" pitchFamily="34" charset="-122"/>
                  <a:cs typeface="Arial" panose="020B0604020202020204" pitchFamily="34" charset="0"/>
                </a:rPr>
                <a:t>ZIP</a:t>
              </a:r>
              <a:r>
                <a:rPr kumimoji="1" lang="zh-CN" altLang="en-US" sz="1050" b="1" dirty="0">
                  <a:latin typeface="Arial" panose="020B0604020202020204" pitchFamily="34" charset="0"/>
                  <a:ea typeface="微软雅黑" panose="020B0503020204020204" pitchFamily="34" charset="-122"/>
                  <a:cs typeface="Arial" panose="020B0604020202020204" pitchFamily="34" charset="0"/>
                </a:rPr>
                <a:t>、</a:t>
              </a:r>
              <a:r>
                <a:rPr kumimoji="1" lang="en-US" altLang="zh-CN" sz="1050" b="1" dirty="0">
                  <a:latin typeface="Arial" panose="020B0604020202020204" pitchFamily="34" charset="0"/>
                  <a:ea typeface="微软雅黑" panose="020B0503020204020204" pitchFamily="34" charset="-122"/>
                  <a:cs typeface="Arial" panose="020B0604020202020204" pitchFamily="34" charset="0"/>
                </a:rPr>
                <a:t>GZIP</a:t>
              </a:r>
              <a:r>
                <a:rPr kumimoji="1" lang="zh-CN" altLang="en-US" sz="1050" b="1" dirty="0">
                  <a:latin typeface="Arial" panose="020B0604020202020204" pitchFamily="34" charset="0"/>
                  <a:ea typeface="微软雅黑" panose="020B0503020204020204" pitchFamily="34" charset="-122"/>
                  <a:cs typeface="Arial" panose="020B0604020202020204" pitchFamily="34" charset="0"/>
                </a:rPr>
                <a:t>、</a:t>
              </a:r>
              <a:r>
                <a:rPr kumimoji="1" lang="en-US" altLang="zh-CN" sz="1050" b="1" dirty="0">
                  <a:latin typeface="Arial" panose="020B0604020202020204" pitchFamily="34" charset="0"/>
                  <a:ea typeface="微软雅黑" panose="020B0503020204020204" pitchFamily="34" charset="-122"/>
                  <a:cs typeface="Arial" panose="020B0604020202020204" pitchFamily="34" charset="0"/>
                </a:rPr>
                <a:t>BZIP2</a:t>
              </a:r>
              <a:r>
                <a:rPr kumimoji="1" lang="zh-CN" altLang="en-US" sz="1050" b="1" dirty="0">
                  <a:latin typeface="Arial" panose="020B0604020202020204" pitchFamily="34" charset="0"/>
                  <a:ea typeface="微软雅黑" panose="020B0503020204020204" pitchFamily="34" charset="-122"/>
                  <a:cs typeface="Arial" panose="020B0604020202020204" pitchFamily="34" charset="0"/>
                </a:rPr>
                <a:t>、</a:t>
              </a:r>
              <a:r>
                <a:rPr kumimoji="1" lang="en-US" altLang="zh-CN" sz="1050" b="1" dirty="0">
                  <a:latin typeface="Arial" panose="020B0604020202020204" pitchFamily="34" charset="0"/>
                  <a:ea typeface="微软雅黑" panose="020B0503020204020204" pitchFamily="34" charset="-122"/>
                  <a:cs typeface="Arial" panose="020B0604020202020204" pitchFamily="34" charset="0"/>
                </a:rPr>
                <a:t>TAR</a:t>
              </a:r>
              <a:endParaRPr kumimoji="1" lang="zh-CN" altLang="en-US" sz="105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50" name="三角形 75"/>
          <p:cNvSpPr/>
          <p:nvPr/>
        </p:nvSpPr>
        <p:spPr>
          <a:xfrm rot="9018471" flipH="1">
            <a:off x="8675310" y="4644917"/>
            <a:ext cx="2603789" cy="1071615"/>
          </a:xfrm>
          <a:prstGeom prst="triangle">
            <a:avLst>
              <a:gd name="adj" fmla="val 47990"/>
            </a:avLst>
          </a:prstGeom>
          <a:gradFill>
            <a:gsLst>
              <a:gs pos="23000">
                <a:schemeClr val="bg1">
                  <a:alpha val="40000"/>
                </a:schemeClr>
              </a:gs>
              <a:gs pos="91000">
                <a:srgbClr val="FF6E8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atin typeface="Arial" panose="020B0604020202020204" pitchFamily="34" charset="0"/>
              <a:cs typeface="Arial" panose="020B0604020202020204" pitchFamily="34" charset="0"/>
            </a:endParaRPr>
          </a:p>
        </p:txBody>
      </p:sp>
      <p:pic>
        <p:nvPicPr>
          <p:cNvPr id="49" name="Picture 16" descr="ICON_VM_basic_Q408_Comm.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35634" y="5226219"/>
            <a:ext cx="783101" cy="837286"/>
          </a:xfrm>
          <a:prstGeom prst="rect">
            <a:avLst/>
          </a:prstGeom>
          <a:noFill/>
          <a:ln w="9525">
            <a:noFill/>
            <a:miter lim="800000"/>
            <a:headEnd/>
            <a:tailEnd/>
          </a:ln>
        </p:spPr>
      </p:pic>
      <p:sp>
        <p:nvSpPr>
          <p:cNvPr id="52" name="内容占位符 2"/>
          <p:cNvSpPr txBox="1">
            <a:spLocks/>
          </p:cNvSpPr>
          <p:nvPr/>
        </p:nvSpPr>
        <p:spPr>
          <a:xfrm>
            <a:off x="508445" y="1972337"/>
            <a:ext cx="6273492" cy="4383728"/>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rgbClr val="002060"/>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rgbClr val="002060"/>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200" b="1" dirty="0" smtClean="0">
                <a:latin typeface="Arial" panose="020B0604020202020204" pitchFamily="34" charset="0"/>
                <a:cs typeface="Arial" panose="020B0604020202020204" pitchFamily="34" charset="0"/>
              </a:rPr>
              <a:t>    Risk</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Application layer threats: Worm, Trojan, malware, etc.</a:t>
            </a:r>
          </a:p>
          <a:p>
            <a:pPr marL="0" indent="0">
              <a:buNone/>
            </a:pPr>
            <a:r>
              <a:rPr lang="en-US" altLang="zh-CN" sz="1200" b="1" dirty="0" smtClean="0">
                <a:latin typeface="Arial" panose="020B0604020202020204" pitchFamily="34" charset="0"/>
                <a:cs typeface="Arial" panose="020B0604020202020204" pitchFamily="34" charset="0"/>
              </a:rPr>
              <a:t>    Influence</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Direct/indirect influence of network quality of service</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Compromised confidential data  </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Damage to network assets </a:t>
            </a:r>
          </a:p>
          <a:p>
            <a:pPr marL="0" indent="0">
              <a:buNone/>
            </a:pPr>
            <a:r>
              <a:rPr lang="en-US" altLang="zh-CN" sz="1200" b="1" dirty="0" smtClean="0">
                <a:latin typeface="Arial" panose="020B0604020202020204" pitchFamily="34" charset="0"/>
                <a:cs typeface="Arial" panose="020B0604020202020204" pitchFamily="34" charset="0"/>
              </a:rPr>
              <a:t>    Solution</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Detect</a:t>
            </a:r>
            <a:r>
              <a:rPr lang="zh-CN" altLang="en-US" sz="1200" b="1" dirty="0">
                <a:solidFill>
                  <a:srgbClr val="FF0000"/>
                </a:solidFill>
                <a:latin typeface="Arial" panose="020B0604020202020204" pitchFamily="34" charset="0"/>
                <a:cs typeface="Arial" panose="020B0604020202020204" pitchFamily="34" charset="0"/>
              </a:rPr>
              <a:t>：</a:t>
            </a:r>
            <a:r>
              <a:rPr lang="en-US" altLang="zh-CN" sz="1200" b="1" dirty="0">
                <a:solidFill>
                  <a:srgbClr val="FF0000"/>
                </a:solidFill>
                <a:latin typeface="Arial" panose="020B0604020202020204" pitchFamily="34" charset="0"/>
                <a:cs typeface="Arial" panose="020B0604020202020204" pitchFamily="34" charset="0"/>
              </a:rPr>
              <a:t>Recognize, locate and visualize </a:t>
            </a:r>
            <a:r>
              <a:rPr lang="en-US" altLang="zh-CN" sz="1200" dirty="0">
                <a:latin typeface="Arial" panose="020B0604020202020204" pitchFamily="34" charset="0"/>
                <a:cs typeface="Arial" panose="020B0604020202020204" pitchFamily="34" charset="0"/>
              </a:rPr>
              <a:t>threats, </a:t>
            </a:r>
            <a:r>
              <a:rPr lang="en-US" altLang="zh-CN" sz="1200" b="1" dirty="0">
                <a:solidFill>
                  <a:srgbClr val="FF0000"/>
                </a:solidFill>
                <a:latin typeface="Arial" panose="020B0604020202020204" pitchFamily="34" charset="0"/>
                <a:cs typeface="Arial" panose="020B0604020202020204" pitchFamily="34" charset="0"/>
              </a:rPr>
              <a:t>reduce</a:t>
            </a:r>
            <a:r>
              <a:rPr lang="en-US" altLang="zh-CN" sz="1200" b="1" dirty="0">
                <a:solidFill>
                  <a:srgbClr val="C00000"/>
                </a:solidFill>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possibility of compromising internal </a:t>
            </a:r>
            <a:r>
              <a:rPr lang="en-US" altLang="zh-CN" sz="1200" dirty="0" smtClean="0">
                <a:latin typeface="Arial" panose="020B0604020202020204" pitchFamily="34" charset="0"/>
                <a:cs typeface="Arial" panose="020B0604020202020204" pitchFamily="34" charset="0"/>
              </a:rPr>
              <a:t>VMs</a:t>
            </a:r>
            <a:endParaRPr lang="en-US" altLang="zh-CN" sz="1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Control:</a:t>
            </a:r>
            <a:r>
              <a:rPr lang="en-US" altLang="zh-CN" sz="1200" b="1" dirty="0">
                <a:solidFill>
                  <a:srgbClr val="C00000"/>
                </a:solidFill>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Intercept virus transmission in </a:t>
            </a:r>
            <a:r>
              <a:rPr lang="en-US" altLang="zh-CN" sz="1200" b="1" dirty="0">
                <a:solidFill>
                  <a:srgbClr val="FF0000"/>
                </a:solidFill>
                <a:latin typeface="Arial" panose="020B0604020202020204" pitchFamily="34" charset="0"/>
                <a:cs typeface="Arial" panose="020B0604020202020204" pitchFamily="34" charset="0"/>
              </a:rPr>
              <a:t>network layer</a:t>
            </a:r>
            <a:endParaRPr lang="en-US" altLang="zh-CN" sz="1200" dirty="0">
              <a:solidFill>
                <a:srgbClr val="FF000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Assistant</a:t>
            </a:r>
            <a:r>
              <a:rPr lang="zh-CN" altLang="en-US" sz="1200" b="1" dirty="0">
                <a:solidFill>
                  <a:srgbClr val="FF0000"/>
                </a:solidFill>
                <a:latin typeface="Arial" panose="020B0604020202020204" pitchFamily="34" charset="0"/>
                <a:cs typeface="Arial" panose="020B0604020202020204" pitchFamily="34" charset="0"/>
              </a:rPr>
              <a:t>：</a:t>
            </a:r>
            <a:r>
              <a:rPr lang="en-US" altLang="zh-CN" sz="1200" b="1" dirty="0">
                <a:solidFill>
                  <a:srgbClr val="FF0000"/>
                </a:solidFill>
                <a:latin typeface="Arial" panose="020B0604020202020204" pitchFamily="34" charset="0"/>
                <a:cs typeface="Arial" panose="020B0604020202020204" pitchFamily="34" charset="0"/>
              </a:rPr>
              <a:t>Assist the host antivirus software solution </a:t>
            </a:r>
            <a:r>
              <a:rPr lang="en-US" altLang="zh-CN" sz="1200" dirty="0">
                <a:latin typeface="Arial" panose="020B0604020202020204" pitchFamily="34" charset="0"/>
                <a:cs typeface="Arial" panose="020B0604020202020204" pitchFamily="34" charset="0"/>
              </a:rPr>
              <a:t>to prevent the spread of the virus to the network</a:t>
            </a:r>
          </a:p>
          <a:p>
            <a:pPr marL="0" indent="0">
              <a:buNone/>
            </a:pPr>
            <a:r>
              <a:rPr lang="en-US" altLang="zh-CN" sz="1200" b="1" dirty="0" smtClean="0">
                <a:latin typeface="Arial" panose="020B0604020202020204" pitchFamily="34" charset="0"/>
                <a:cs typeface="Arial" panose="020B0604020202020204" pitchFamily="34" charset="0"/>
              </a:rPr>
              <a:t>    Highlights</a:t>
            </a:r>
            <a:r>
              <a:rPr lang="en-US" altLang="zh-CN" sz="1200" b="1"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Distributed detection mechanism, </a:t>
            </a:r>
            <a:r>
              <a:rPr lang="en-US" altLang="zh-CN" sz="1200" dirty="0">
                <a:latin typeface="Arial" panose="020B0604020202020204" pitchFamily="34" charset="0"/>
                <a:cs typeface="Arial" panose="020B0604020202020204" pitchFamily="34" charset="0"/>
              </a:rPr>
              <a:t>high performance, low </a:t>
            </a:r>
            <a:r>
              <a:rPr lang="en-US" sz="1200" dirty="0">
                <a:latin typeface="Arial" panose="020B0604020202020204" pitchFamily="34" charset="0"/>
                <a:cs typeface="Arial" panose="020B0604020202020204" pitchFamily="34" charset="0"/>
              </a:rPr>
              <a:t>latency</a:t>
            </a:r>
            <a:endParaRPr lang="en-US" altLang="zh-CN" sz="1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Virus detection on various file transmission protocols</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Virus detection on various file types</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Support for </a:t>
            </a:r>
            <a:r>
              <a:rPr lang="en-US" altLang="zh-CN" sz="1200" b="1" dirty="0">
                <a:solidFill>
                  <a:srgbClr val="FF0000"/>
                </a:solidFill>
                <a:latin typeface="Arial" panose="020B0604020202020204" pitchFamily="34" charset="0"/>
                <a:cs typeface="Arial" panose="020B0604020202020204" pitchFamily="34" charset="0"/>
              </a:rPr>
              <a:t>compressed</a:t>
            </a:r>
            <a:r>
              <a:rPr lang="en-US" altLang="zh-CN" sz="1200" dirty="0">
                <a:latin typeface="Arial" panose="020B0604020202020204" pitchFamily="34" charset="0"/>
                <a:cs typeface="Arial" panose="020B0604020202020204" pitchFamily="34" charset="0"/>
              </a:rPr>
              <a:t> file virus scanning</a:t>
            </a:r>
          </a:p>
          <a:p>
            <a:pPr lvl="1">
              <a:buFont typeface="Arial" panose="020B0604020202020204" pitchFamily="34" charset="0"/>
              <a:buChar char="•"/>
            </a:pPr>
            <a:r>
              <a:rPr lang="en-US" altLang="zh-CN" sz="1200" b="1" dirty="0">
                <a:solidFill>
                  <a:srgbClr val="FF0000"/>
                </a:solidFill>
                <a:latin typeface="Arial" panose="020B0604020202020204" pitchFamily="34" charset="0"/>
                <a:cs typeface="Arial" panose="020B0604020202020204" pitchFamily="34" charset="0"/>
              </a:rPr>
              <a:t>3.2 millio</a:t>
            </a:r>
            <a:r>
              <a:rPr lang="en-US" altLang="zh-CN" sz="1200" b="1" dirty="0">
                <a:solidFill>
                  <a:srgbClr val="C00000"/>
                </a:solidFill>
                <a:latin typeface="Arial" panose="020B0604020202020204" pitchFamily="34" charset="0"/>
                <a:cs typeface="Arial" panose="020B0604020202020204" pitchFamily="34" charset="0"/>
              </a:rPr>
              <a:t>n </a:t>
            </a:r>
            <a:r>
              <a:rPr lang="en-US" altLang="zh-CN" sz="1200" dirty="0">
                <a:latin typeface="Arial" panose="020B0604020202020204" pitchFamily="34" charset="0"/>
                <a:cs typeface="Arial" panose="020B0604020202020204" pitchFamily="34" charset="0"/>
              </a:rPr>
              <a:t>virus signature library</a:t>
            </a:r>
          </a:p>
          <a:p>
            <a:pPr lvl="1">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Forensics</a:t>
            </a:r>
          </a:p>
        </p:txBody>
      </p:sp>
      <p:sp>
        <p:nvSpPr>
          <p:cNvPr id="53" name="矩形 52"/>
          <p:cNvSpPr/>
          <p:nvPr/>
        </p:nvSpPr>
        <p:spPr>
          <a:xfrm>
            <a:off x="586055" y="1418470"/>
            <a:ext cx="5149905" cy="469294"/>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Necessary feature for business assurance</a:t>
            </a:r>
          </a:p>
        </p:txBody>
      </p:sp>
      <p:sp>
        <p:nvSpPr>
          <p:cNvPr id="5" name="Title 4">
            <a:extLst>
              <a:ext uri="{FF2B5EF4-FFF2-40B4-BE49-F238E27FC236}">
                <a16:creationId xmlns="" xmlns:a16="http://schemas.microsoft.com/office/drawing/2014/main" id="{709CBDB3-D433-F14F-9BA9-681645FD8902}"/>
              </a:ext>
            </a:extLst>
          </p:cNvPr>
          <p:cNvSpPr>
            <a:spLocks noGrp="1"/>
          </p:cNvSpPr>
          <p:nvPr>
            <p:ph type="title"/>
          </p:nvPr>
        </p:nvSpPr>
        <p:spPr/>
        <p:txBody>
          <a:bodyPr>
            <a:normAutofit/>
          </a:bodyPr>
          <a:lstStyle/>
          <a:p>
            <a:r>
              <a:rPr lang="en-US" altLang="zh-CN" dirty="0">
                <a:ea typeface="微软雅黑" pitchFamily="34" charset="-122"/>
              </a:rPr>
              <a:t>Anti-Virus</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62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5839752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9B9675-FC71-724D-B6F4-A292D02ED551}"/>
              </a:ext>
            </a:extLst>
          </p:cNvPr>
          <p:cNvSpPr>
            <a:spLocks noGrp="1"/>
          </p:cNvSpPr>
          <p:nvPr>
            <p:ph type="ctrTitle"/>
          </p:nvPr>
        </p:nvSpPr>
        <p:spPr>
          <a:xfrm>
            <a:off x="573589" y="2819485"/>
            <a:ext cx="11044822" cy="1329595"/>
          </a:xfrm>
        </p:spPr>
        <p:txBody>
          <a:bodyPr>
            <a:normAutofit fontScale="90000"/>
          </a:bodyPr>
          <a:lstStyle/>
          <a:p>
            <a:r>
              <a:rPr lang="en-US" altLang="zh-CN" sz="5400" dirty="0"/>
              <a:t>Hillstone</a:t>
            </a:r>
            <a:r>
              <a:rPr lang="zh-CN" altLang="en-US" sz="5400" dirty="0"/>
              <a:t> </a:t>
            </a:r>
            <a:r>
              <a:rPr lang="en-US" altLang="zh-CN" sz="5400" dirty="0"/>
              <a:t>CloudHive</a:t>
            </a:r>
            <a:br>
              <a:rPr lang="en-US" altLang="zh-CN" sz="5400" dirty="0"/>
            </a:br>
            <a:r>
              <a:rPr lang="en-US" altLang="zh-CN" sz="5400" dirty="0"/>
              <a:t>Value</a:t>
            </a:r>
            <a:r>
              <a:rPr lang="zh-CN" altLang="en-US" sz="5400" dirty="0"/>
              <a:t> </a:t>
            </a:r>
            <a:r>
              <a:rPr lang="en-US" altLang="zh-CN" sz="5400" dirty="0"/>
              <a:t>Proposition:</a:t>
            </a:r>
            <a:br>
              <a:rPr lang="en-US" altLang="zh-CN" sz="5400" dirty="0"/>
            </a:br>
            <a:r>
              <a:rPr lang="en-US" altLang="zh-CN" sz="5400" dirty="0"/>
              <a:t>Joint Solution</a:t>
            </a:r>
            <a:r>
              <a:rPr lang="zh-CN" altLang="en-US" sz="5400" dirty="0"/>
              <a:t> </a:t>
            </a:r>
            <a:r>
              <a:rPr lang="en-US" altLang="zh-CN" sz="5400" dirty="0"/>
              <a:t>with</a:t>
            </a:r>
            <a:r>
              <a:rPr lang="zh-CN" altLang="en-US" sz="5400" dirty="0"/>
              <a:t> </a:t>
            </a:r>
            <a:r>
              <a:rPr lang="en-US" altLang="zh-CN" sz="5400" dirty="0"/>
              <a:t>NSX</a:t>
            </a:r>
            <a:endParaRPr 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63</a:t>
            </a:fld>
            <a:endParaRPr lang="en-US" dirty="0"/>
          </a:p>
        </p:txBody>
      </p:sp>
    </p:spTree>
    <p:extLst>
      <p:ext uri="{BB962C8B-B14F-4D97-AF65-F5344CB8AC3E}">
        <p14:creationId xmlns:p14="http://schemas.microsoft.com/office/powerpoint/2010/main" val="24804036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b="1" dirty="0"/>
              <a:t>What is NSX</a:t>
            </a:r>
            <a:r>
              <a:rPr lang="zh-CN" altLang="en-US" b="1" dirty="0"/>
              <a:t>？</a:t>
            </a:r>
          </a:p>
        </p:txBody>
      </p:sp>
      <p:pic>
        <p:nvPicPr>
          <p:cNvPr id="7" name="图片 6"/>
          <p:cNvPicPr>
            <a:picLocks noChangeAspect="1"/>
          </p:cNvPicPr>
          <p:nvPr/>
        </p:nvPicPr>
        <p:blipFill>
          <a:blip r:embed="rId3"/>
          <a:stretch>
            <a:fillRect/>
          </a:stretch>
        </p:blipFill>
        <p:spPr>
          <a:xfrm>
            <a:off x="2636584" y="1671222"/>
            <a:ext cx="6154650" cy="3814239"/>
          </a:xfrm>
          <a:prstGeom prst="rect">
            <a:avLst/>
          </a:prstGeom>
        </p:spPr>
      </p:pic>
      <p:pic>
        <p:nvPicPr>
          <p:cNvPr id="8" name="图片 7"/>
          <p:cNvPicPr>
            <a:picLocks noChangeAspect="1"/>
          </p:cNvPicPr>
          <p:nvPr/>
        </p:nvPicPr>
        <p:blipFill>
          <a:blip r:embed="rId4"/>
          <a:stretch>
            <a:fillRect/>
          </a:stretch>
        </p:blipFill>
        <p:spPr>
          <a:xfrm>
            <a:off x="8976320" y="1671222"/>
            <a:ext cx="1917364" cy="3750700"/>
          </a:xfrm>
          <a:prstGeom prst="rect">
            <a:avLst/>
          </a:prstGeom>
        </p:spPr>
      </p:pic>
      <p:sp>
        <p:nvSpPr>
          <p:cNvPr id="3" name="灯片编号占位符 2"/>
          <p:cNvSpPr>
            <a:spLocks noGrp="1"/>
          </p:cNvSpPr>
          <p:nvPr>
            <p:ph type="sldNum" sz="quarter" idx="4"/>
          </p:nvPr>
        </p:nvSpPr>
        <p:spPr/>
        <p:txBody>
          <a:bodyPr/>
          <a:lstStyle/>
          <a:p>
            <a:fld id="{E98FCA07-3125-49EB-99F1-64DCEC752C04}" type="slidenum">
              <a:rPr lang="en-US" smtClean="0"/>
              <a:pPr/>
              <a:t>64</a:t>
            </a:fld>
            <a:endParaRPr lang="en-US" sz="1152" b="0" spc="0" baseline="0" dirty="0">
              <a:solidFill>
                <a:srgbClr val="000000"/>
              </a:solidFill>
              <a:latin typeface="Arial"/>
              <a:cs typeface="Arial"/>
              <a:rtl val="0"/>
            </a:endParaRPr>
          </a:p>
        </p:txBody>
      </p:sp>
      <p:sp>
        <p:nvSpPr>
          <p:cNvPr id="10" name="矩形 9"/>
          <p:cNvSpPr/>
          <p:nvPr/>
        </p:nvSpPr>
        <p:spPr>
          <a:xfrm>
            <a:off x="1055440" y="1662753"/>
            <a:ext cx="1296143" cy="3998495"/>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b="1" dirty="0">
                <a:solidFill>
                  <a:schemeClr val="bg1"/>
                </a:solidFill>
              </a:rPr>
              <a:t>NSX is a </a:t>
            </a:r>
            <a:r>
              <a:rPr lang="en-US" altLang="zh-CN" b="1" dirty="0" smtClean="0">
                <a:solidFill>
                  <a:schemeClr val="bg1"/>
                </a:solidFill>
              </a:rPr>
              <a:t>Pure </a:t>
            </a:r>
            <a:r>
              <a:rPr lang="en-US" altLang="zh-CN" b="1" dirty="0">
                <a:solidFill>
                  <a:schemeClr val="bg1"/>
                </a:solidFill>
              </a:rPr>
              <a:t>Software Defined Network </a:t>
            </a:r>
            <a:r>
              <a:rPr lang="en-US" altLang="zh-CN" b="1" dirty="0" smtClean="0">
                <a:solidFill>
                  <a:schemeClr val="bg1"/>
                </a:solidFill>
              </a:rPr>
              <a:t>Solution</a:t>
            </a:r>
            <a:endParaRPr lang="en-US" altLang="zh-CN" b="1" dirty="0">
              <a:solidFill>
                <a:schemeClr val="bg1"/>
              </a:solidFill>
            </a:endParaRPr>
          </a:p>
        </p:txBody>
      </p:sp>
    </p:spTree>
    <p:extLst>
      <p:ext uri="{BB962C8B-B14F-4D97-AF65-F5344CB8AC3E}">
        <p14:creationId xmlns:p14="http://schemas.microsoft.com/office/powerpoint/2010/main" val="33997212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855640" y="1677775"/>
            <a:ext cx="6255311" cy="4124206"/>
          </a:xfrm>
          <a:prstGeom prst="rect">
            <a:avLst/>
          </a:prstGeom>
          <a:noFill/>
        </p:spPr>
        <p:txBody>
          <a:bodyPr wrap="square" rtlCol="0">
            <a:spAutoFit/>
          </a:bodyPr>
          <a:lstStyle/>
          <a:p>
            <a:r>
              <a:rPr lang="en-US" b="1" dirty="0" smtClean="0">
                <a:solidFill>
                  <a:srgbClr val="00307D"/>
                </a:solidFill>
                <a:latin typeface="Arial" panose="020B0604020202020204" pitchFamily="34" charset="0"/>
                <a:cs typeface="Arial" panose="020B0604020202020204" pitchFamily="34" charset="0"/>
              </a:rPr>
              <a:t>VMware </a:t>
            </a:r>
            <a:r>
              <a:rPr lang="en-US" b="1" dirty="0">
                <a:solidFill>
                  <a:srgbClr val="00307D"/>
                </a:solidFill>
                <a:latin typeface="Arial" panose="020B0604020202020204" pitchFamily="34" charset="0"/>
                <a:cs typeface="Arial" panose="020B0604020202020204" pitchFamily="34" charset="0"/>
              </a:rPr>
              <a:t>Network Extensibility (NetX) for vSphere</a:t>
            </a: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NetX APIs are used to build networking and security services over VMware infrastructure. NetX APIs allows partners to integrate their existing or new solutions inside the VMware work flow management and tap valuable information inside vSphere to provide services. Currently, solutions supported by these APIs include load-balancing (LB), WAN Optimization and intrusion detection and prevention (IDS/IPS) service integration.</a:t>
            </a:r>
          </a:p>
          <a:p>
            <a:endParaRPr lang="en-US" sz="1400" b="1"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 </a:t>
            </a:r>
            <a:r>
              <a:rPr lang="en-US" b="1" dirty="0">
                <a:solidFill>
                  <a:srgbClr val="00307D"/>
                </a:solidFill>
                <a:latin typeface="Arial" panose="020B0604020202020204" pitchFamily="34" charset="0"/>
                <a:cs typeface="Arial" panose="020B0604020202020204" pitchFamily="34" charset="0"/>
              </a:rPr>
              <a:t>VMware Endpoint security (EPSec) for vSphere</a:t>
            </a: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EPSec APIs are used to deliver endpoint security solutions in a more efficient manner that does not require the management of resource-intensive agents inside the guest VM. The VMware EPSec APIs allows partners to eliminate the requirement for these agents and instead consolidate security intelligence into a single Security Virtual Appliance (SVA) per ESXi host. Currently, solutions supported by these APIs include anti-virus (AV), and file integrity monitoring (FIM).</a:t>
            </a:r>
          </a:p>
        </p:txBody>
      </p:sp>
      <p:graphicFrame>
        <p:nvGraphicFramePr>
          <p:cNvPr id="11" name="对象 10"/>
          <p:cNvGraphicFramePr>
            <a:graphicFrameLocks noChangeAspect="1"/>
          </p:cNvGraphicFramePr>
          <p:nvPr>
            <p:extLst>
              <p:ext uri="{D42A27DB-BD31-4B8C-83A1-F6EECF244321}">
                <p14:modId xmlns:p14="http://schemas.microsoft.com/office/powerpoint/2010/main" val="1323250520"/>
              </p:ext>
            </p:extLst>
          </p:nvPr>
        </p:nvGraphicFramePr>
        <p:xfrm>
          <a:off x="8472264" y="2996952"/>
          <a:ext cx="2793104" cy="1079941"/>
        </p:xfrm>
        <a:graphic>
          <a:graphicData uri="http://schemas.openxmlformats.org/presentationml/2006/ole">
            <mc:AlternateContent xmlns:mc="http://schemas.openxmlformats.org/markup-compatibility/2006">
              <mc:Choice xmlns:v="urn:schemas-microsoft-com:vml" Requires="v">
                <p:oleObj spid="_x0000_s1330" name="Packager Shell Object" showAsIcon="1" r:id="rId4" imgW="1022040" imgH="394920" progId="Package">
                  <p:embed/>
                </p:oleObj>
              </mc:Choice>
              <mc:Fallback>
                <p:oleObj name="Packager Shell Object" showAsIcon="1" r:id="rId4" imgW="1022040" imgH="394920" progId="Package">
                  <p:embed/>
                  <p:pic>
                    <p:nvPicPr>
                      <p:cNvPr id="11" name="对象 10"/>
                      <p:cNvPicPr/>
                      <p:nvPr/>
                    </p:nvPicPr>
                    <p:blipFill>
                      <a:blip r:embed="rId5"/>
                      <a:stretch>
                        <a:fillRect/>
                      </a:stretch>
                    </p:blipFill>
                    <p:spPr>
                      <a:xfrm>
                        <a:off x="8472264" y="2996952"/>
                        <a:ext cx="2793104" cy="1079941"/>
                      </a:xfrm>
                      <a:prstGeom prst="rect">
                        <a:avLst/>
                      </a:prstGeom>
                    </p:spPr>
                  </p:pic>
                </p:oleObj>
              </mc:Fallback>
            </mc:AlternateContent>
          </a:graphicData>
        </a:graphic>
      </p:graphicFrame>
      <p:sp>
        <p:nvSpPr>
          <p:cNvPr id="125" name="标题 1"/>
          <p:cNvSpPr>
            <a:spLocks noGrp="1"/>
          </p:cNvSpPr>
          <p:nvPr>
            <p:ph type="title"/>
          </p:nvPr>
        </p:nvSpPr>
        <p:spPr/>
        <p:txBody>
          <a:bodyPr vert="horz" lIns="91440" tIns="45720" rIns="91440" bIns="45720" rtlCol="0" anchor="t">
            <a:normAutofit/>
          </a:bodyPr>
          <a:lstStyle/>
          <a:p>
            <a:r>
              <a:rPr lang="en-US" altLang="zh-CN" b="1" dirty="0"/>
              <a:t>NSX Partner Ecosystem</a:t>
            </a:r>
            <a:endParaRPr lang="zh-CN" altLang="en-US" b="1" dirty="0"/>
          </a:p>
        </p:txBody>
      </p:sp>
      <p:sp>
        <p:nvSpPr>
          <p:cNvPr id="2" name="灯片编号占位符 1"/>
          <p:cNvSpPr>
            <a:spLocks noGrp="1"/>
          </p:cNvSpPr>
          <p:nvPr>
            <p:ph type="sldNum" sz="quarter" idx="4"/>
          </p:nvPr>
        </p:nvSpPr>
        <p:spPr/>
        <p:txBody>
          <a:bodyPr/>
          <a:lstStyle/>
          <a:p>
            <a:fld id="{E98FCA07-3125-49EB-99F1-64DCEC752C04}" type="slidenum">
              <a:rPr lang="en-US" smtClean="0"/>
              <a:pPr/>
              <a:t>65</a:t>
            </a:fld>
            <a:endParaRPr lang="en-US" sz="1152" b="0" spc="0" baseline="0" dirty="0">
              <a:solidFill>
                <a:srgbClr val="000000"/>
              </a:solidFill>
              <a:latin typeface="Arial"/>
              <a:cs typeface="Arial"/>
              <a:rtl val="0"/>
            </a:endParaRPr>
          </a:p>
        </p:txBody>
      </p:sp>
      <p:sp>
        <p:nvSpPr>
          <p:cNvPr id="7" name="矩形 6"/>
          <p:cNvSpPr/>
          <p:nvPr/>
        </p:nvSpPr>
        <p:spPr>
          <a:xfrm>
            <a:off x="1055440" y="1662753"/>
            <a:ext cx="1440160" cy="3998495"/>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b="1" dirty="0" err="1">
                <a:solidFill>
                  <a:schemeClr val="bg1"/>
                </a:solidFill>
              </a:rPr>
              <a:t>CloudHive</a:t>
            </a:r>
            <a:r>
              <a:rPr lang="en-US" altLang="zh-CN" b="1" dirty="0">
                <a:solidFill>
                  <a:schemeClr val="bg1"/>
                </a:solidFill>
              </a:rPr>
              <a:t> </a:t>
            </a:r>
            <a:r>
              <a:rPr lang="en-US" altLang="zh-CN" b="1" dirty="0" smtClean="0">
                <a:solidFill>
                  <a:schemeClr val="bg1"/>
                </a:solidFill>
              </a:rPr>
              <a:t>Uses </a:t>
            </a:r>
            <a:r>
              <a:rPr lang="en-US" altLang="zh-CN" b="1" dirty="0">
                <a:solidFill>
                  <a:schemeClr val="bg1"/>
                </a:solidFill>
              </a:rPr>
              <a:t>the </a:t>
            </a:r>
            <a:r>
              <a:rPr lang="en-US" altLang="zh-CN" b="1" dirty="0" err="1">
                <a:solidFill>
                  <a:schemeClr val="bg1"/>
                </a:solidFill>
              </a:rPr>
              <a:t>NetX</a:t>
            </a:r>
            <a:r>
              <a:rPr lang="en-US" altLang="zh-CN" b="1" dirty="0">
                <a:solidFill>
                  <a:schemeClr val="bg1"/>
                </a:solidFill>
              </a:rPr>
              <a:t> </a:t>
            </a:r>
            <a:r>
              <a:rPr lang="en-US" altLang="zh-CN" b="1" dirty="0" smtClean="0">
                <a:solidFill>
                  <a:schemeClr val="bg1"/>
                </a:solidFill>
              </a:rPr>
              <a:t>Interface </a:t>
            </a:r>
            <a:r>
              <a:rPr lang="en-US" altLang="zh-CN" b="1" dirty="0">
                <a:solidFill>
                  <a:schemeClr val="bg1"/>
                </a:solidFill>
              </a:rPr>
              <a:t>to </a:t>
            </a:r>
            <a:r>
              <a:rPr lang="en-US" altLang="zh-CN" b="1" dirty="0" smtClean="0">
                <a:solidFill>
                  <a:schemeClr val="bg1"/>
                </a:solidFill>
              </a:rPr>
              <a:t>Provide NGFW</a:t>
            </a:r>
            <a:endParaRPr lang="en-US" altLang="zh-CN" b="1" dirty="0">
              <a:solidFill>
                <a:schemeClr val="bg1"/>
              </a:solidFill>
            </a:endParaRPr>
          </a:p>
        </p:txBody>
      </p:sp>
    </p:spTree>
    <p:extLst>
      <p:ext uri="{BB962C8B-B14F-4D97-AF65-F5344CB8AC3E}">
        <p14:creationId xmlns:p14="http://schemas.microsoft.com/office/powerpoint/2010/main" val="12295224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t">
            <a:normAutofit/>
          </a:bodyPr>
          <a:lstStyle/>
          <a:p>
            <a:r>
              <a:rPr lang="en-US" altLang="zh-CN" b="1" dirty="0"/>
              <a:t>System Architecture Process</a:t>
            </a:r>
            <a:endParaRPr lang="zh-CN" altLang="en-US" b="1" dirty="0"/>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544" y="1052736"/>
            <a:ext cx="7810306" cy="504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sz="quarter" idx="4"/>
          </p:nvPr>
        </p:nvSpPr>
        <p:spPr/>
        <p:txBody>
          <a:bodyPr/>
          <a:lstStyle/>
          <a:p>
            <a:fld id="{E98FCA07-3125-49EB-99F1-64DCEC752C04}" type="slidenum">
              <a:rPr lang="en-US" smtClean="0"/>
              <a:pPr/>
              <a:t>66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1727006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 26"/>
          <p:cNvGrpSpPr/>
          <p:nvPr/>
        </p:nvGrpSpPr>
        <p:grpSpPr>
          <a:xfrm>
            <a:off x="3257420" y="1878378"/>
            <a:ext cx="5023806" cy="3710862"/>
            <a:chOff x="1802970" y="1690688"/>
            <a:chExt cx="5023806" cy="3710862"/>
          </a:xfrm>
        </p:grpSpPr>
        <p:sp>
          <p:nvSpPr>
            <p:cNvPr id="3" name="罐形 2"/>
            <p:cNvSpPr/>
            <p:nvPr/>
          </p:nvSpPr>
          <p:spPr>
            <a:xfrm>
              <a:off x="2380910" y="3051226"/>
              <a:ext cx="1477925" cy="876697"/>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 name="罐形 6"/>
            <p:cNvSpPr/>
            <p:nvPr/>
          </p:nvSpPr>
          <p:spPr>
            <a:xfrm>
              <a:off x="2380910" y="4127039"/>
              <a:ext cx="1477925" cy="876697"/>
            </a:xfrm>
            <a:prstGeom prst="can">
              <a:avLst/>
            </a:prstGeom>
            <a:solidFill>
              <a:srgbClr val="2B7CBA"/>
            </a:solidFill>
            <a:ln>
              <a:solidFill>
                <a:srgbClr val="2B7CBA"/>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b="1" dirty="0">
                  <a:latin typeface="Arial" panose="020B0604020202020204" pitchFamily="34" charset="0"/>
                  <a:cs typeface="Arial" panose="020B0604020202020204" pitchFamily="34" charset="0"/>
                </a:rPr>
                <a:t>NSX</a:t>
              </a:r>
              <a:endParaRPr kumimoji="1" lang="zh-CN" altLang="en-US" b="1" dirty="0">
                <a:latin typeface="Arial" panose="020B0604020202020204" pitchFamily="34" charset="0"/>
                <a:cs typeface="Arial" panose="020B0604020202020204" pitchFamily="34" charset="0"/>
              </a:endParaRPr>
            </a:p>
          </p:txBody>
        </p:sp>
        <p:pic>
          <p:nvPicPr>
            <p:cNvPr id="9" name="Picture 10" descr="F:\山石网科\内部文件\icon\SG产品\未标题-44.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9314" y="1690688"/>
              <a:ext cx="661113" cy="9300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 20"/>
            <p:cNvGrpSpPr/>
            <p:nvPr/>
          </p:nvGrpSpPr>
          <p:grpSpPr>
            <a:xfrm>
              <a:off x="4378669" y="1727938"/>
              <a:ext cx="2448106" cy="535904"/>
              <a:chOff x="4378669" y="1734331"/>
              <a:chExt cx="2448106" cy="535904"/>
            </a:xfrm>
          </p:grpSpPr>
          <p:sp>
            <p:nvSpPr>
              <p:cNvPr id="20" name="圆角矩形标注 19"/>
              <p:cNvSpPr/>
              <p:nvPr/>
            </p:nvSpPr>
            <p:spPr>
              <a:xfrm>
                <a:off x="4378669" y="1734331"/>
                <a:ext cx="2448106" cy="535904"/>
              </a:xfrm>
              <a:prstGeom prst="wedgeRoundRectCallout">
                <a:avLst>
                  <a:gd name="adj1" fmla="val -57170"/>
                  <a:gd name="adj2" fmla="val 2212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 name="文本框 10"/>
              <p:cNvSpPr txBox="1"/>
              <p:nvPr/>
            </p:nvSpPr>
            <p:spPr>
              <a:xfrm>
                <a:off x="4480601" y="1911702"/>
                <a:ext cx="1946367" cy="276999"/>
              </a:xfrm>
              <a:prstGeom prst="rect">
                <a:avLst/>
              </a:prstGeom>
              <a:noFill/>
            </p:spPr>
            <p:txBody>
              <a:bodyPr wrap="none" rtlCol="0">
                <a:spAutoFit/>
              </a:bodyPr>
              <a:lstStyle/>
              <a:p>
                <a:pPr marL="285750" indent="-285750">
                  <a:buFont typeface="Arial" charset="0"/>
                  <a:buChar char="•"/>
                </a:pPr>
                <a:r>
                  <a:rPr kumimoji="1" lang="en-US" altLang="zh-CN" sz="1200" dirty="0">
                    <a:latin typeface="Arial" panose="020B0604020202020204" pitchFamily="34" charset="0"/>
                    <a:cs typeface="Arial" panose="020B0604020202020204" pitchFamily="34" charset="0"/>
                  </a:rPr>
                  <a:t>Analysis and decision</a:t>
                </a:r>
              </a:p>
            </p:txBody>
          </p:sp>
        </p:grpSp>
        <p:sp>
          <p:nvSpPr>
            <p:cNvPr id="12" name="文本框 11"/>
            <p:cNvSpPr txBox="1"/>
            <p:nvPr/>
          </p:nvSpPr>
          <p:spPr>
            <a:xfrm>
              <a:off x="1802970" y="2646919"/>
              <a:ext cx="2633799" cy="307777"/>
            </a:xfrm>
            <a:prstGeom prst="rect">
              <a:avLst/>
            </a:prstGeom>
            <a:noFill/>
          </p:spPr>
          <p:txBody>
            <a:bodyPr wrap="none" rtlCol="0">
              <a:spAutoFit/>
            </a:bodyPr>
            <a:lstStyle/>
            <a:p>
              <a:pPr algn="ctr"/>
              <a:r>
                <a:rPr kumimoji="1" lang="en-US" altLang="zh-CN" sz="1400" dirty="0">
                  <a:latin typeface="Arial" panose="020B0604020202020204" pitchFamily="34" charset="0"/>
                  <a:cs typeface="Arial" panose="020B0604020202020204" pitchFamily="34" charset="0"/>
                </a:rPr>
                <a:t>Network Security Administrator</a:t>
              </a:r>
              <a:endParaRPr kumimoji="1" lang="zh-CN" altLang="en-US" sz="1400" dirty="0">
                <a:latin typeface="Arial" panose="020B0604020202020204" pitchFamily="34" charset="0"/>
                <a:cs typeface="Arial" panose="020B0604020202020204" pitchFamily="34" charset="0"/>
              </a:endParaRPr>
            </a:p>
          </p:txBody>
        </p:sp>
        <p:grpSp>
          <p:nvGrpSpPr>
            <p:cNvPr id="17" name="组 16"/>
            <p:cNvGrpSpPr/>
            <p:nvPr/>
          </p:nvGrpSpPr>
          <p:grpSpPr>
            <a:xfrm>
              <a:off x="4378669" y="4375555"/>
              <a:ext cx="2448106" cy="1025995"/>
              <a:chOff x="7527851" y="4231757"/>
              <a:chExt cx="2448106" cy="1025995"/>
            </a:xfrm>
          </p:grpSpPr>
          <p:sp>
            <p:nvSpPr>
              <p:cNvPr id="16" name="圆角矩形标注 15"/>
              <p:cNvSpPr/>
              <p:nvPr/>
            </p:nvSpPr>
            <p:spPr>
              <a:xfrm>
                <a:off x="7527851" y="4231757"/>
                <a:ext cx="2448106" cy="1025995"/>
              </a:xfrm>
              <a:prstGeom prst="wedgeRoundRectCallout">
                <a:avLst>
                  <a:gd name="adj1" fmla="val -58697"/>
                  <a:gd name="adj2" fmla="val -2570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 name="文本框 9"/>
              <p:cNvSpPr txBox="1"/>
              <p:nvPr/>
            </p:nvSpPr>
            <p:spPr>
              <a:xfrm>
                <a:off x="7629783" y="4414774"/>
                <a:ext cx="2169184" cy="646331"/>
              </a:xfrm>
              <a:prstGeom prst="rect">
                <a:avLst/>
              </a:prstGeom>
              <a:noFill/>
            </p:spPr>
            <p:txBody>
              <a:bodyPr wrap="none" rtlCol="0">
                <a:spAutoFit/>
              </a:bodyPr>
              <a:lstStyle/>
              <a:p>
                <a:r>
                  <a:rPr kumimoji="1" lang="en-US" altLang="zh-CN" sz="1200" dirty="0">
                    <a:latin typeface="Arial" panose="020B0604020202020204" pitchFamily="34" charset="0"/>
                    <a:cs typeface="Arial" panose="020B0604020202020204" pitchFamily="34" charset="0"/>
                  </a:rPr>
                  <a:t>High speed</a:t>
                </a:r>
              </a:p>
              <a:p>
                <a:pPr marL="285750" indent="-285750">
                  <a:buFont typeface="Arial" panose="020B0604020202020204" pitchFamily="34" charset="0"/>
                  <a:buChar char="•"/>
                </a:pPr>
                <a:r>
                  <a:rPr kumimoji="1" lang="en-US" altLang="zh-CN" sz="1200" dirty="0">
                    <a:latin typeface="Arial" panose="020B0604020202020204" pitchFamily="34" charset="0"/>
                    <a:cs typeface="Arial" panose="020B0604020202020204" pitchFamily="34" charset="0"/>
                  </a:rPr>
                  <a:t>Layer 2-4 access control</a:t>
                </a:r>
              </a:p>
              <a:p>
                <a:pPr marL="285750" indent="-285750">
                  <a:buFont typeface="Arial" charset="0"/>
                  <a:buChar char="•"/>
                </a:pPr>
                <a:r>
                  <a:rPr kumimoji="1" lang="en-US" altLang="zh-CN" sz="1200" dirty="0">
                    <a:latin typeface="Arial" panose="020B0604020202020204" pitchFamily="34" charset="0"/>
                    <a:cs typeface="Arial" panose="020B0604020202020204" pitchFamily="34" charset="0"/>
                  </a:rPr>
                  <a:t>Layer 2 network isolation</a:t>
                </a:r>
              </a:p>
            </p:txBody>
          </p:sp>
        </p:grpSp>
        <p:grpSp>
          <p:nvGrpSpPr>
            <p:cNvPr id="19" name="组 18"/>
            <p:cNvGrpSpPr/>
            <p:nvPr/>
          </p:nvGrpSpPr>
          <p:grpSpPr>
            <a:xfrm>
              <a:off x="4378669" y="2901928"/>
              <a:ext cx="2448107" cy="1225111"/>
              <a:chOff x="6337566" y="2693655"/>
              <a:chExt cx="2448107" cy="1225111"/>
            </a:xfrm>
          </p:grpSpPr>
          <p:sp>
            <p:nvSpPr>
              <p:cNvPr id="18" name="圆角矩形标注 17"/>
              <p:cNvSpPr/>
              <p:nvPr/>
            </p:nvSpPr>
            <p:spPr>
              <a:xfrm>
                <a:off x="6337566" y="2693655"/>
                <a:ext cx="2448106" cy="1225111"/>
              </a:xfrm>
              <a:prstGeom prst="wedgeRoundRectCallout">
                <a:avLst>
                  <a:gd name="adj1" fmla="val -57170"/>
                  <a:gd name="adj2" fmla="val 2212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 name="文本框 4"/>
              <p:cNvSpPr txBox="1"/>
              <p:nvPr/>
            </p:nvSpPr>
            <p:spPr>
              <a:xfrm>
                <a:off x="6337567" y="2838131"/>
                <a:ext cx="2448106" cy="1015663"/>
              </a:xfrm>
              <a:prstGeom prst="rect">
                <a:avLst/>
              </a:prstGeom>
              <a:noFill/>
            </p:spPr>
            <p:txBody>
              <a:bodyPr wrap="square" rtlCol="0">
                <a:spAutoFit/>
              </a:bodyPr>
              <a:lstStyle/>
              <a:p>
                <a:r>
                  <a:rPr kumimoji="1" lang="en-US" altLang="zh-CN" sz="1200" dirty="0">
                    <a:latin typeface="Arial" panose="020B0604020202020204" pitchFamily="34" charset="0"/>
                    <a:cs typeface="Arial" panose="020B0604020202020204" pitchFamily="34" charset="0"/>
                  </a:rPr>
                  <a:t>In-depth</a:t>
                </a:r>
              </a:p>
              <a:p>
                <a:pPr marL="285750" indent="-285750">
                  <a:buFont typeface="Arial" charset="0"/>
                  <a:buChar char="•"/>
                </a:pPr>
                <a:r>
                  <a:rPr kumimoji="1" lang="en-US" altLang="zh-CN" sz="1200" dirty="0">
                    <a:latin typeface="Arial" panose="020B0604020202020204" pitchFamily="34" charset="0"/>
                    <a:cs typeface="Arial" panose="020B0604020202020204" pitchFamily="34" charset="0"/>
                  </a:rPr>
                  <a:t>Threats, application visibility</a:t>
                </a:r>
              </a:p>
              <a:p>
                <a:pPr marL="285750" indent="-285750">
                  <a:buFont typeface="Arial" charset="0"/>
                  <a:buChar char="•"/>
                </a:pPr>
                <a:r>
                  <a:rPr kumimoji="1" lang="en-US" altLang="zh-CN" sz="1200" dirty="0">
                    <a:latin typeface="Arial" panose="020B0604020202020204" pitchFamily="34" charset="0"/>
                    <a:cs typeface="Arial" panose="020B0604020202020204" pitchFamily="34" charset="0"/>
                  </a:rPr>
                  <a:t>Cloud security report</a:t>
                </a:r>
              </a:p>
              <a:p>
                <a:pPr marL="285750" indent="-285750">
                  <a:buFont typeface="Arial" charset="0"/>
                  <a:buChar char="•"/>
                </a:pPr>
                <a:r>
                  <a:rPr kumimoji="1" lang="en-US" altLang="zh-CN" sz="1200" dirty="0">
                    <a:latin typeface="Arial" panose="020B0604020202020204" pitchFamily="34" charset="0"/>
                    <a:cs typeface="Arial" panose="020B0604020202020204" pitchFamily="34" charset="0"/>
                  </a:rPr>
                  <a:t>Layer 5-7 advanced threat protection</a:t>
                </a:r>
              </a:p>
            </p:txBody>
          </p:sp>
        </p:grpSp>
      </p:grpSp>
      <p:sp>
        <p:nvSpPr>
          <p:cNvPr id="29" name="文本框 28"/>
          <p:cNvSpPr txBox="1"/>
          <p:nvPr/>
        </p:nvSpPr>
        <p:spPr>
          <a:xfrm>
            <a:off x="878657" y="3192403"/>
            <a:ext cx="2666114" cy="584775"/>
          </a:xfrm>
          <a:prstGeom prst="rect">
            <a:avLst/>
          </a:prstGeom>
          <a:noFill/>
        </p:spPr>
        <p:txBody>
          <a:bodyPr wrap="none" rtlCol="0">
            <a:spAutoFit/>
          </a:bodyPr>
          <a:lstStyle/>
          <a:p>
            <a:r>
              <a:rPr kumimoji="1" lang="en-US" altLang="zh-CN" sz="3200" b="1" dirty="0">
                <a:solidFill>
                  <a:srgbClr val="00307D"/>
                </a:solidFill>
                <a:latin typeface="Arial" panose="020B0604020202020204" pitchFamily="34" charset="0"/>
                <a:cs typeface="Arial" panose="020B0604020202020204" pitchFamily="34" charset="0"/>
              </a:rPr>
              <a:t>Optimization</a:t>
            </a:r>
            <a:endParaRPr kumimoji="1" lang="zh-CN" altLang="en-US" sz="3200" b="1" dirty="0">
              <a:solidFill>
                <a:srgbClr val="00307D"/>
              </a:solidFill>
              <a:latin typeface="Arial" panose="020B0604020202020204" pitchFamily="34" charset="0"/>
              <a:cs typeface="Arial" panose="020B0604020202020204" pitchFamily="34" charset="0"/>
            </a:endParaRPr>
          </a:p>
        </p:txBody>
      </p:sp>
      <p:sp>
        <p:nvSpPr>
          <p:cNvPr id="31" name="右弧形箭头 30"/>
          <p:cNvSpPr/>
          <p:nvPr/>
        </p:nvSpPr>
        <p:spPr>
          <a:xfrm>
            <a:off x="2269377" y="2003165"/>
            <a:ext cx="1322707" cy="30730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32" name="右弧形箭头 31"/>
          <p:cNvSpPr/>
          <p:nvPr/>
        </p:nvSpPr>
        <p:spPr>
          <a:xfrm flipH="1" flipV="1">
            <a:off x="8664648" y="1878378"/>
            <a:ext cx="1322707" cy="30730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33" name="文本框 32"/>
          <p:cNvSpPr txBox="1"/>
          <p:nvPr/>
        </p:nvSpPr>
        <p:spPr>
          <a:xfrm>
            <a:off x="9404546" y="3238915"/>
            <a:ext cx="1861985" cy="584775"/>
          </a:xfrm>
          <a:prstGeom prst="rect">
            <a:avLst/>
          </a:prstGeom>
          <a:noFill/>
        </p:spPr>
        <p:txBody>
          <a:bodyPr wrap="none" rtlCol="0">
            <a:spAutoFit/>
          </a:bodyPr>
          <a:lstStyle/>
          <a:p>
            <a:r>
              <a:rPr kumimoji="1" lang="en-US" altLang="zh-CN" sz="3200" b="1" dirty="0">
                <a:solidFill>
                  <a:srgbClr val="00307D"/>
                </a:solidFill>
                <a:latin typeface="Arial" panose="020B0604020202020204" pitchFamily="34" charset="0"/>
                <a:cs typeface="Arial" panose="020B0604020202020204" pitchFamily="34" charset="0"/>
              </a:rPr>
              <a:t>Visibility</a:t>
            </a:r>
            <a:endParaRPr kumimoji="1" lang="zh-CN" altLang="en-US" sz="3200" b="1" dirty="0">
              <a:solidFill>
                <a:srgbClr val="00307D"/>
              </a:solidFill>
              <a:latin typeface="Arial" panose="020B0604020202020204" pitchFamily="34" charset="0"/>
              <a:cs typeface="Arial" panose="020B0604020202020204" pitchFamily="34" charset="0"/>
            </a:endParaRPr>
          </a:p>
        </p:txBody>
      </p:sp>
      <p:pic>
        <p:nvPicPr>
          <p:cNvPr id="23" name="Picture 4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9776" y="3306102"/>
            <a:ext cx="922565" cy="9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 xmlns:a16="http://schemas.microsoft.com/office/drawing/2014/main" id="{20675482-51E6-3D40-BD06-D8585F588BF9}"/>
              </a:ext>
            </a:extLst>
          </p:cNvPr>
          <p:cNvSpPr>
            <a:spLocks noGrp="1"/>
          </p:cNvSpPr>
          <p:nvPr>
            <p:ph type="title"/>
          </p:nvPr>
        </p:nvSpPr>
        <p:spPr/>
        <p:txBody>
          <a:bodyPr>
            <a:normAutofit/>
          </a:bodyPr>
          <a:lstStyle/>
          <a:p>
            <a:r>
              <a:rPr lang="en-US" altLang="zh-CN" dirty="0"/>
              <a:t>NSX(SDN)</a:t>
            </a:r>
            <a:r>
              <a:rPr lang="zh-CN" altLang="en-US" dirty="0"/>
              <a:t> </a:t>
            </a:r>
            <a:r>
              <a:rPr lang="en-US" altLang="zh-CN" dirty="0"/>
              <a:t>and CloudHive Integration Solution</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67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1111521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1">
            <a:extLst>
              <a:ext uri="{FF2B5EF4-FFF2-40B4-BE49-F238E27FC236}">
                <a16:creationId xmlns:a16="http://schemas.microsoft.com/office/drawing/2014/main" xmlns="" id="{DC2EFEBC-721E-4D2A-AB99-7BB1E00687D6}"/>
              </a:ext>
            </a:extLst>
          </p:cNvPr>
          <p:cNvGrpSpPr/>
          <p:nvPr/>
        </p:nvGrpSpPr>
        <p:grpSpPr>
          <a:xfrm>
            <a:off x="4436666" y="4641174"/>
            <a:ext cx="942373" cy="908927"/>
            <a:chOff x="2399713" y="3385005"/>
            <a:chExt cx="942373" cy="908927"/>
          </a:xfrm>
        </p:grpSpPr>
        <p:pic>
          <p:nvPicPr>
            <p:cNvPr id="139" name="Picture 2" descr="C:\Users\testuser\AppData\Local\Temp\VMwareDnD\aff9d7a7\ICON_Data_3D_blank_Q408.png">
              <a:extLst>
                <a:ext uri="{FF2B5EF4-FFF2-40B4-BE49-F238E27FC236}">
                  <a16:creationId xmlns:a16="http://schemas.microsoft.com/office/drawing/2014/main" xmlns="" id="{348AB916-269F-48D0-90EB-8AB9FAC0A0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140" name="Picture 2" descr="C:\Users\testuser\AppData\Local\Temp\VMwareDnD\aff9d7a7\ICON_Data_3D_blank_Q408.png">
              <a:extLst>
                <a:ext uri="{FF2B5EF4-FFF2-40B4-BE49-F238E27FC236}">
                  <a16:creationId xmlns:a16="http://schemas.microsoft.com/office/drawing/2014/main" xmlns="" id="{F1B2A4FA-D313-41FD-9333-FB8908B7096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141" name="Picture 2" descr="C:\Users\testuser\AppData\Local\Temp\VMwareDnD\aff9d7a7\ICON_Data_3D_blank_Q408.png">
              <a:extLst>
                <a:ext uri="{FF2B5EF4-FFF2-40B4-BE49-F238E27FC236}">
                  <a16:creationId xmlns:a16="http://schemas.microsoft.com/office/drawing/2014/main" xmlns="" id="{B6670922-CF30-43AF-B65A-60F11C2667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142" name="Curved Connector 341">
              <a:extLst>
                <a:ext uri="{FF2B5EF4-FFF2-40B4-BE49-F238E27FC236}">
                  <a16:creationId xmlns:a16="http://schemas.microsoft.com/office/drawing/2014/main" xmlns="" id="{AC6C6069-65CD-48E4-B971-71C7774D91B1}"/>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143" name="Curved Connector 342">
              <a:extLst>
                <a:ext uri="{FF2B5EF4-FFF2-40B4-BE49-F238E27FC236}">
                  <a16:creationId xmlns:a16="http://schemas.microsoft.com/office/drawing/2014/main" xmlns="" id="{2E3637CA-10D1-4002-AE89-C748D4999FDB}"/>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144" name="Rectangle 343">
              <a:extLst>
                <a:ext uri="{FF2B5EF4-FFF2-40B4-BE49-F238E27FC236}">
                  <a16:creationId xmlns:a16="http://schemas.microsoft.com/office/drawing/2014/main" xmlns="" id="{996B120B-4DB0-41F5-A541-7B0EA52273F5}"/>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45" name="Rectangle 344">
              <a:extLst>
                <a:ext uri="{FF2B5EF4-FFF2-40B4-BE49-F238E27FC236}">
                  <a16:creationId xmlns:a16="http://schemas.microsoft.com/office/drawing/2014/main" xmlns="" id="{7992012B-39B2-4B2B-A9FD-7D451FC8B4E9}"/>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46" name="Rectangle 345">
              <a:extLst>
                <a:ext uri="{FF2B5EF4-FFF2-40B4-BE49-F238E27FC236}">
                  <a16:creationId xmlns:a16="http://schemas.microsoft.com/office/drawing/2014/main" xmlns="" id="{75D3BA11-F5BD-42FC-BF80-A1F9F919E1E7}"/>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47" name="Rectangle 346">
              <a:extLst>
                <a:ext uri="{FF2B5EF4-FFF2-40B4-BE49-F238E27FC236}">
                  <a16:creationId xmlns:a16="http://schemas.microsoft.com/office/drawing/2014/main" xmlns="" id="{E28FE229-6DE5-4447-B442-EDB1C85EAF94}"/>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48" name="Rectangle 347">
              <a:extLst>
                <a:ext uri="{FF2B5EF4-FFF2-40B4-BE49-F238E27FC236}">
                  <a16:creationId xmlns:a16="http://schemas.microsoft.com/office/drawing/2014/main" xmlns="" id="{AA0823CE-703B-4BBA-896A-2D1FEB7DE0EC}"/>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49" name="Rectangle 348">
              <a:extLst>
                <a:ext uri="{FF2B5EF4-FFF2-40B4-BE49-F238E27FC236}">
                  <a16:creationId xmlns:a16="http://schemas.microsoft.com/office/drawing/2014/main" xmlns="" id="{A409E531-564C-47A7-8DFB-180B3ED9B26B}"/>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0" name="Rectangle 349">
              <a:extLst>
                <a:ext uri="{FF2B5EF4-FFF2-40B4-BE49-F238E27FC236}">
                  <a16:creationId xmlns:a16="http://schemas.microsoft.com/office/drawing/2014/main" xmlns="" id="{077AFD80-5249-468C-BF30-6632D77D4F98}"/>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1" name="Rectangle 350">
              <a:extLst>
                <a:ext uri="{FF2B5EF4-FFF2-40B4-BE49-F238E27FC236}">
                  <a16:creationId xmlns:a16="http://schemas.microsoft.com/office/drawing/2014/main" xmlns="" id="{8EBF8F26-424C-4918-9875-55BC3A9B88C2}"/>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2" name="Rectangle 351">
              <a:extLst>
                <a:ext uri="{FF2B5EF4-FFF2-40B4-BE49-F238E27FC236}">
                  <a16:creationId xmlns:a16="http://schemas.microsoft.com/office/drawing/2014/main" xmlns="" id="{E4F4C027-22C5-4905-A854-BFD872016F5F}"/>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3" name="Rectangle 352">
              <a:extLst>
                <a:ext uri="{FF2B5EF4-FFF2-40B4-BE49-F238E27FC236}">
                  <a16:creationId xmlns:a16="http://schemas.microsoft.com/office/drawing/2014/main" xmlns="" id="{A1E43F61-31C7-43B4-95AD-21C88B226B4C}"/>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4" name="Rectangle 353">
              <a:extLst>
                <a:ext uri="{FF2B5EF4-FFF2-40B4-BE49-F238E27FC236}">
                  <a16:creationId xmlns:a16="http://schemas.microsoft.com/office/drawing/2014/main" xmlns="" id="{2C169EE6-E4FD-4DBB-AE7C-238578E55A1A}"/>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5" name="Rectangle 354">
              <a:extLst>
                <a:ext uri="{FF2B5EF4-FFF2-40B4-BE49-F238E27FC236}">
                  <a16:creationId xmlns:a16="http://schemas.microsoft.com/office/drawing/2014/main" xmlns="" id="{514B0103-AF1E-4256-AACC-B42CEADE25E2}"/>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6" name="Rectangle 355">
              <a:extLst>
                <a:ext uri="{FF2B5EF4-FFF2-40B4-BE49-F238E27FC236}">
                  <a16:creationId xmlns:a16="http://schemas.microsoft.com/office/drawing/2014/main" xmlns="" id="{516D58C7-340A-4FC9-9390-37DC288C97AA}"/>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7" name="Rectangle 356">
              <a:extLst>
                <a:ext uri="{FF2B5EF4-FFF2-40B4-BE49-F238E27FC236}">
                  <a16:creationId xmlns:a16="http://schemas.microsoft.com/office/drawing/2014/main" xmlns="" id="{E57FFCCD-E1F0-4436-B4B1-3CB8443AB4ED}"/>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8" name="Rectangle 357">
              <a:extLst>
                <a:ext uri="{FF2B5EF4-FFF2-40B4-BE49-F238E27FC236}">
                  <a16:creationId xmlns:a16="http://schemas.microsoft.com/office/drawing/2014/main" xmlns="" id="{AD96116D-5641-48C3-A77A-3DB7309D6163}"/>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59" name="Rectangle 358">
              <a:extLst>
                <a:ext uri="{FF2B5EF4-FFF2-40B4-BE49-F238E27FC236}">
                  <a16:creationId xmlns:a16="http://schemas.microsoft.com/office/drawing/2014/main" xmlns="" id="{341E52F3-ADB2-4712-B09E-677680C7604A}"/>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60" name="Rectangle 359">
              <a:extLst>
                <a:ext uri="{FF2B5EF4-FFF2-40B4-BE49-F238E27FC236}">
                  <a16:creationId xmlns:a16="http://schemas.microsoft.com/office/drawing/2014/main" xmlns="" id="{B52FCB91-122E-408E-82AA-F847AFC0BE32}"/>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61" name="Rectangle 360">
              <a:extLst>
                <a:ext uri="{FF2B5EF4-FFF2-40B4-BE49-F238E27FC236}">
                  <a16:creationId xmlns:a16="http://schemas.microsoft.com/office/drawing/2014/main" xmlns="" id="{9C3D6508-4F42-49F6-9046-FDBF71F627F0}"/>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grpSp>
      <p:grpSp>
        <p:nvGrpSpPr>
          <p:cNvPr id="4" name="Group 361">
            <a:extLst>
              <a:ext uri="{FF2B5EF4-FFF2-40B4-BE49-F238E27FC236}">
                <a16:creationId xmlns:a16="http://schemas.microsoft.com/office/drawing/2014/main" xmlns="" id="{E5306BC1-8C6B-436D-93CC-A47E95B2BC90}"/>
              </a:ext>
            </a:extLst>
          </p:cNvPr>
          <p:cNvGrpSpPr/>
          <p:nvPr/>
        </p:nvGrpSpPr>
        <p:grpSpPr>
          <a:xfrm>
            <a:off x="5593676" y="4127696"/>
            <a:ext cx="942373" cy="908927"/>
            <a:chOff x="2399713" y="3385005"/>
            <a:chExt cx="942373" cy="908927"/>
          </a:xfrm>
        </p:grpSpPr>
        <p:pic>
          <p:nvPicPr>
            <p:cNvPr id="116" name="Picture 2" descr="C:\Users\testuser\AppData\Local\Temp\VMwareDnD\aff9d7a7\ICON_Data_3D_blank_Q408.png">
              <a:extLst>
                <a:ext uri="{FF2B5EF4-FFF2-40B4-BE49-F238E27FC236}">
                  <a16:creationId xmlns:a16="http://schemas.microsoft.com/office/drawing/2014/main" xmlns="" id="{5A125CAE-FDEA-440E-8D01-522E0536F5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117" name="Picture 2" descr="C:\Users\testuser\AppData\Local\Temp\VMwareDnD\aff9d7a7\ICON_Data_3D_blank_Q408.png">
              <a:extLst>
                <a:ext uri="{FF2B5EF4-FFF2-40B4-BE49-F238E27FC236}">
                  <a16:creationId xmlns:a16="http://schemas.microsoft.com/office/drawing/2014/main" xmlns="" id="{96A5FD57-2CC9-454D-B74E-CC887A5A870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118" name="Picture 2" descr="C:\Users\testuser\AppData\Local\Temp\VMwareDnD\aff9d7a7\ICON_Data_3D_blank_Q408.png">
              <a:extLst>
                <a:ext uri="{FF2B5EF4-FFF2-40B4-BE49-F238E27FC236}">
                  <a16:creationId xmlns:a16="http://schemas.microsoft.com/office/drawing/2014/main" xmlns="" id="{8D509329-1949-44E2-8546-B6464C7FC8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119" name="Curved Connector 365">
              <a:extLst>
                <a:ext uri="{FF2B5EF4-FFF2-40B4-BE49-F238E27FC236}">
                  <a16:creationId xmlns:a16="http://schemas.microsoft.com/office/drawing/2014/main" xmlns="" id="{52974982-359E-408D-8E2C-A90D3C240F7B}"/>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120" name="Curved Connector 366">
              <a:extLst>
                <a:ext uri="{FF2B5EF4-FFF2-40B4-BE49-F238E27FC236}">
                  <a16:creationId xmlns:a16="http://schemas.microsoft.com/office/drawing/2014/main" xmlns="" id="{3D5DE068-939B-46F8-AA58-C277B1B352FF}"/>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121" name="Rectangle 367">
              <a:extLst>
                <a:ext uri="{FF2B5EF4-FFF2-40B4-BE49-F238E27FC236}">
                  <a16:creationId xmlns:a16="http://schemas.microsoft.com/office/drawing/2014/main" xmlns="" id="{E4F94BA8-B43B-4D80-B2EB-EBBA36F70CF6}"/>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2" name="Rectangle 368">
              <a:extLst>
                <a:ext uri="{FF2B5EF4-FFF2-40B4-BE49-F238E27FC236}">
                  <a16:creationId xmlns:a16="http://schemas.microsoft.com/office/drawing/2014/main" xmlns="" id="{4E79EC0A-3093-4942-8623-8EFDEC7F3127}"/>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3" name="Rectangle 369">
              <a:extLst>
                <a:ext uri="{FF2B5EF4-FFF2-40B4-BE49-F238E27FC236}">
                  <a16:creationId xmlns:a16="http://schemas.microsoft.com/office/drawing/2014/main" xmlns="" id="{9E2706AD-0657-4551-8758-31FB9656148F}"/>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4" name="Rectangle 370">
              <a:extLst>
                <a:ext uri="{FF2B5EF4-FFF2-40B4-BE49-F238E27FC236}">
                  <a16:creationId xmlns:a16="http://schemas.microsoft.com/office/drawing/2014/main" xmlns="" id="{7C5A64C2-2556-4ECF-92B2-74CCAF815BC7}"/>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5" name="Rectangle 371">
              <a:extLst>
                <a:ext uri="{FF2B5EF4-FFF2-40B4-BE49-F238E27FC236}">
                  <a16:creationId xmlns:a16="http://schemas.microsoft.com/office/drawing/2014/main" xmlns="" id="{1197357A-31A2-4F77-9856-3D4D5BC3AFBF}"/>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6" name="Rectangle 372">
              <a:extLst>
                <a:ext uri="{FF2B5EF4-FFF2-40B4-BE49-F238E27FC236}">
                  <a16:creationId xmlns:a16="http://schemas.microsoft.com/office/drawing/2014/main" xmlns="" id="{B4A3D3FB-50FF-4795-8C2D-DF5F468F5D72}"/>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7" name="Rectangle 373">
              <a:extLst>
                <a:ext uri="{FF2B5EF4-FFF2-40B4-BE49-F238E27FC236}">
                  <a16:creationId xmlns:a16="http://schemas.microsoft.com/office/drawing/2014/main" xmlns="" id="{A10417A3-E43C-478B-9113-A63E28DBD670}"/>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8" name="Rectangle 374">
              <a:extLst>
                <a:ext uri="{FF2B5EF4-FFF2-40B4-BE49-F238E27FC236}">
                  <a16:creationId xmlns:a16="http://schemas.microsoft.com/office/drawing/2014/main" xmlns="" id="{60666D8A-0E70-44F3-A1E9-79B93C8FEF1A}"/>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29" name="Rectangle 375">
              <a:extLst>
                <a:ext uri="{FF2B5EF4-FFF2-40B4-BE49-F238E27FC236}">
                  <a16:creationId xmlns:a16="http://schemas.microsoft.com/office/drawing/2014/main" xmlns="" id="{36D92793-8817-4243-B495-F35AD3EA00C0}"/>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0" name="Rectangle 376">
              <a:extLst>
                <a:ext uri="{FF2B5EF4-FFF2-40B4-BE49-F238E27FC236}">
                  <a16:creationId xmlns:a16="http://schemas.microsoft.com/office/drawing/2014/main" xmlns="" id="{897D82E4-0B16-4957-AB12-A3DD63E1FC0C}"/>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1" name="Rectangle 377">
              <a:extLst>
                <a:ext uri="{FF2B5EF4-FFF2-40B4-BE49-F238E27FC236}">
                  <a16:creationId xmlns:a16="http://schemas.microsoft.com/office/drawing/2014/main" xmlns="" id="{9291FDF7-542B-4CB5-BBB1-C88E1DF2CCFF}"/>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2" name="Rectangle 378">
              <a:extLst>
                <a:ext uri="{FF2B5EF4-FFF2-40B4-BE49-F238E27FC236}">
                  <a16:creationId xmlns:a16="http://schemas.microsoft.com/office/drawing/2014/main" xmlns="" id="{E6D9215B-1EE3-4CC0-9D5A-BFE54AFC04D8}"/>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3" name="Rectangle 379">
              <a:extLst>
                <a:ext uri="{FF2B5EF4-FFF2-40B4-BE49-F238E27FC236}">
                  <a16:creationId xmlns:a16="http://schemas.microsoft.com/office/drawing/2014/main" xmlns="" id="{CBA9724D-1E6B-4BBA-8B44-BA72B635118E}"/>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4" name="Rectangle 380">
              <a:extLst>
                <a:ext uri="{FF2B5EF4-FFF2-40B4-BE49-F238E27FC236}">
                  <a16:creationId xmlns:a16="http://schemas.microsoft.com/office/drawing/2014/main" xmlns="" id="{E9C791D3-30FB-4751-B3B5-9ABA264CD5E5}"/>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5" name="Rectangle 381">
              <a:extLst>
                <a:ext uri="{FF2B5EF4-FFF2-40B4-BE49-F238E27FC236}">
                  <a16:creationId xmlns:a16="http://schemas.microsoft.com/office/drawing/2014/main" xmlns="" id="{85CE07B4-E6FE-4E0D-87F0-9E94928B18D0}"/>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6" name="Rectangle 382">
              <a:extLst>
                <a:ext uri="{FF2B5EF4-FFF2-40B4-BE49-F238E27FC236}">
                  <a16:creationId xmlns:a16="http://schemas.microsoft.com/office/drawing/2014/main" xmlns="" id="{15C65442-816C-41D0-B31E-6178A34DA271}"/>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7" name="Rectangle 383">
              <a:extLst>
                <a:ext uri="{FF2B5EF4-FFF2-40B4-BE49-F238E27FC236}">
                  <a16:creationId xmlns:a16="http://schemas.microsoft.com/office/drawing/2014/main" xmlns="" id="{3F72E715-8F5A-4005-BC4F-7EB3E05778E7}"/>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38" name="Rectangle 384">
              <a:extLst>
                <a:ext uri="{FF2B5EF4-FFF2-40B4-BE49-F238E27FC236}">
                  <a16:creationId xmlns:a16="http://schemas.microsoft.com/office/drawing/2014/main" xmlns="" id="{327E2F62-399D-4E07-A5E9-CA6630231A09}"/>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grpSp>
      <p:grpSp>
        <p:nvGrpSpPr>
          <p:cNvPr id="5" name="Group 385">
            <a:extLst>
              <a:ext uri="{FF2B5EF4-FFF2-40B4-BE49-F238E27FC236}">
                <a16:creationId xmlns:a16="http://schemas.microsoft.com/office/drawing/2014/main" xmlns="" id="{CBACA4A6-4230-429E-ACA5-14BED656F186}"/>
              </a:ext>
            </a:extLst>
          </p:cNvPr>
          <p:cNvGrpSpPr/>
          <p:nvPr/>
        </p:nvGrpSpPr>
        <p:grpSpPr>
          <a:xfrm>
            <a:off x="5353690" y="5040353"/>
            <a:ext cx="942373" cy="908927"/>
            <a:chOff x="2399713" y="3385005"/>
            <a:chExt cx="942373" cy="908927"/>
          </a:xfrm>
        </p:grpSpPr>
        <p:pic>
          <p:nvPicPr>
            <p:cNvPr id="93" name="Picture 2" descr="C:\Users\testuser\AppData\Local\Temp\VMwareDnD\aff9d7a7\ICON_Data_3D_blank_Q408.png">
              <a:extLst>
                <a:ext uri="{FF2B5EF4-FFF2-40B4-BE49-F238E27FC236}">
                  <a16:creationId xmlns:a16="http://schemas.microsoft.com/office/drawing/2014/main" xmlns="" id="{75505590-586C-487B-A797-A72B87E4989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94" name="Picture 2" descr="C:\Users\testuser\AppData\Local\Temp\VMwareDnD\aff9d7a7\ICON_Data_3D_blank_Q408.png">
              <a:extLst>
                <a:ext uri="{FF2B5EF4-FFF2-40B4-BE49-F238E27FC236}">
                  <a16:creationId xmlns:a16="http://schemas.microsoft.com/office/drawing/2014/main" xmlns="" id="{819153A7-9E5A-415E-9D27-A736F0ABC8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95" name="Picture 2" descr="C:\Users\testuser\AppData\Local\Temp\VMwareDnD\aff9d7a7\ICON_Data_3D_blank_Q408.png">
              <a:extLst>
                <a:ext uri="{FF2B5EF4-FFF2-40B4-BE49-F238E27FC236}">
                  <a16:creationId xmlns:a16="http://schemas.microsoft.com/office/drawing/2014/main" xmlns="" id="{4D7402E5-24B1-49DC-A4C1-948F6853E3C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96" name="Curved Connector 389">
              <a:extLst>
                <a:ext uri="{FF2B5EF4-FFF2-40B4-BE49-F238E27FC236}">
                  <a16:creationId xmlns:a16="http://schemas.microsoft.com/office/drawing/2014/main" xmlns="" id="{411311F9-26A9-4346-810D-E2937DD100B1}"/>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97" name="Curved Connector 390">
              <a:extLst>
                <a:ext uri="{FF2B5EF4-FFF2-40B4-BE49-F238E27FC236}">
                  <a16:creationId xmlns:a16="http://schemas.microsoft.com/office/drawing/2014/main" xmlns="" id="{E74EC912-BDF2-4804-A496-243CAE9C99A6}"/>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98" name="Rectangle 391">
              <a:extLst>
                <a:ext uri="{FF2B5EF4-FFF2-40B4-BE49-F238E27FC236}">
                  <a16:creationId xmlns:a16="http://schemas.microsoft.com/office/drawing/2014/main" xmlns="" id="{17232788-5EC1-45C9-B6A2-D021D44F5012}"/>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99" name="Rectangle 392">
              <a:extLst>
                <a:ext uri="{FF2B5EF4-FFF2-40B4-BE49-F238E27FC236}">
                  <a16:creationId xmlns:a16="http://schemas.microsoft.com/office/drawing/2014/main" xmlns="" id="{CA6DBE1D-DBD7-4402-8DFA-8A5C2AC2A436}"/>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0" name="Rectangle 393">
              <a:extLst>
                <a:ext uri="{FF2B5EF4-FFF2-40B4-BE49-F238E27FC236}">
                  <a16:creationId xmlns:a16="http://schemas.microsoft.com/office/drawing/2014/main" xmlns="" id="{974430EE-EA92-448D-A29C-D4D935847292}"/>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1" name="Rectangle 394">
              <a:extLst>
                <a:ext uri="{FF2B5EF4-FFF2-40B4-BE49-F238E27FC236}">
                  <a16:creationId xmlns:a16="http://schemas.microsoft.com/office/drawing/2014/main" xmlns="" id="{61A6C462-83CB-4CD1-99EC-3CA03CDEEA1F}"/>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2" name="Rectangle 395">
              <a:extLst>
                <a:ext uri="{FF2B5EF4-FFF2-40B4-BE49-F238E27FC236}">
                  <a16:creationId xmlns:a16="http://schemas.microsoft.com/office/drawing/2014/main" xmlns="" id="{829C2163-B5CB-484E-845B-1528E071401B}"/>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3" name="Rectangle 396">
              <a:extLst>
                <a:ext uri="{FF2B5EF4-FFF2-40B4-BE49-F238E27FC236}">
                  <a16:creationId xmlns:a16="http://schemas.microsoft.com/office/drawing/2014/main" xmlns="" id="{83D74283-FAFF-4F14-8A8B-AB948B3FC741}"/>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4" name="Rectangle 397">
              <a:extLst>
                <a:ext uri="{FF2B5EF4-FFF2-40B4-BE49-F238E27FC236}">
                  <a16:creationId xmlns:a16="http://schemas.microsoft.com/office/drawing/2014/main" xmlns="" id="{61007588-9D66-421F-A372-17246E604BCB}"/>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5" name="Rectangle 398">
              <a:extLst>
                <a:ext uri="{FF2B5EF4-FFF2-40B4-BE49-F238E27FC236}">
                  <a16:creationId xmlns:a16="http://schemas.microsoft.com/office/drawing/2014/main" xmlns="" id="{6741CA68-C682-44F1-8116-0CB1A161CFBC}"/>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6" name="Rectangle 399">
              <a:extLst>
                <a:ext uri="{FF2B5EF4-FFF2-40B4-BE49-F238E27FC236}">
                  <a16:creationId xmlns:a16="http://schemas.microsoft.com/office/drawing/2014/main" xmlns="" id="{5EB00B51-F0A9-406B-BB8F-19F41E76F814}"/>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7" name="Rectangle 400">
              <a:extLst>
                <a:ext uri="{FF2B5EF4-FFF2-40B4-BE49-F238E27FC236}">
                  <a16:creationId xmlns:a16="http://schemas.microsoft.com/office/drawing/2014/main" xmlns="" id="{53B5679B-EAA7-4238-95BD-72B4C2397E57}"/>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8" name="Rectangle 401">
              <a:extLst>
                <a:ext uri="{FF2B5EF4-FFF2-40B4-BE49-F238E27FC236}">
                  <a16:creationId xmlns:a16="http://schemas.microsoft.com/office/drawing/2014/main" xmlns="" id="{52FA3DEE-59C9-45B9-8453-48DB10DD860E}"/>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09" name="Rectangle 402">
              <a:extLst>
                <a:ext uri="{FF2B5EF4-FFF2-40B4-BE49-F238E27FC236}">
                  <a16:creationId xmlns:a16="http://schemas.microsoft.com/office/drawing/2014/main" xmlns="" id="{0C1E644C-F4EA-445E-B6EB-9E240FBC605D}"/>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10" name="Rectangle 403">
              <a:extLst>
                <a:ext uri="{FF2B5EF4-FFF2-40B4-BE49-F238E27FC236}">
                  <a16:creationId xmlns:a16="http://schemas.microsoft.com/office/drawing/2014/main" xmlns="" id="{50AC189A-8CD5-4572-8B16-809C90C0AF27}"/>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11" name="Rectangle 404">
              <a:extLst>
                <a:ext uri="{FF2B5EF4-FFF2-40B4-BE49-F238E27FC236}">
                  <a16:creationId xmlns:a16="http://schemas.microsoft.com/office/drawing/2014/main" xmlns="" id="{38C9A771-5B2B-4981-A2BC-E0ECD9AA6133}"/>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12" name="Rectangle 405">
              <a:extLst>
                <a:ext uri="{FF2B5EF4-FFF2-40B4-BE49-F238E27FC236}">
                  <a16:creationId xmlns:a16="http://schemas.microsoft.com/office/drawing/2014/main" xmlns="" id="{D4927887-B321-4A3D-93F7-572B81C90C3D}"/>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13" name="Rectangle 406">
              <a:extLst>
                <a:ext uri="{FF2B5EF4-FFF2-40B4-BE49-F238E27FC236}">
                  <a16:creationId xmlns:a16="http://schemas.microsoft.com/office/drawing/2014/main" xmlns="" id="{B8B9BD75-749A-43BE-A752-7946410FA1DC}"/>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14" name="Rectangle 407">
              <a:extLst>
                <a:ext uri="{FF2B5EF4-FFF2-40B4-BE49-F238E27FC236}">
                  <a16:creationId xmlns:a16="http://schemas.microsoft.com/office/drawing/2014/main" xmlns="" id="{53F0F2FD-8D21-48DE-AD72-2D0E3C847047}"/>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115" name="Rectangle 408">
              <a:extLst>
                <a:ext uri="{FF2B5EF4-FFF2-40B4-BE49-F238E27FC236}">
                  <a16:creationId xmlns:a16="http://schemas.microsoft.com/office/drawing/2014/main" xmlns="" id="{A00571B4-EFF3-421D-9DC5-AFB2DE962091}"/>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grpSp>
      <p:grpSp>
        <p:nvGrpSpPr>
          <p:cNvPr id="6" name="Group 409">
            <a:extLst>
              <a:ext uri="{FF2B5EF4-FFF2-40B4-BE49-F238E27FC236}">
                <a16:creationId xmlns:a16="http://schemas.microsoft.com/office/drawing/2014/main" xmlns="" id="{1042B197-1645-4B61-B106-F71D8863F2EA}"/>
              </a:ext>
            </a:extLst>
          </p:cNvPr>
          <p:cNvGrpSpPr/>
          <p:nvPr/>
        </p:nvGrpSpPr>
        <p:grpSpPr>
          <a:xfrm>
            <a:off x="6527188" y="4523474"/>
            <a:ext cx="942373" cy="908927"/>
            <a:chOff x="2399713" y="3385005"/>
            <a:chExt cx="942373" cy="908927"/>
          </a:xfrm>
        </p:grpSpPr>
        <p:pic>
          <p:nvPicPr>
            <p:cNvPr id="70" name="Picture 2" descr="C:\Users\testuser\AppData\Local\Temp\VMwareDnD\aff9d7a7\ICON_Data_3D_blank_Q408.png">
              <a:extLst>
                <a:ext uri="{FF2B5EF4-FFF2-40B4-BE49-F238E27FC236}">
                  <a16:creationId xmlns:a16="http://schemas.microsoft.com/office/drawing/2014/main" xmlns="" id="{42642EBA-D050-48CD-B2F2-88CA85A768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71" name="Picture 2" descr="C:\Users\testuser\AppData\Local\Temp\VMwareDnD\aff9d7a7\ICON_Data_3D_blank_Q408.png">
              <a:extLst>
                <a:ext uri="{FF2B5EF4-FFF2-40B4-BE49-F238E27FC236}">
                  <a16:creationId xmlns:a16="http://schemas.microsoft.com/office/drawing/2014/main" xmlns="" id="{1853DE87-924A-41CD-9266-83E33BC6C10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72" name="Picture 2" descr="C:\Users\testuser\AppData\Local\Temp\VMwareDnD\aff9d7a7\ICON_Data_3D_blank_Q408.png">
              <a:extLst>
                <a:ext uri="{FF2B5EF4-FFF2-40B4-BE49-F238E27FC236}">
                  <a16:creationId xmlns:a16="http://schemas.microsoft.com/office/drawing/2014/main" xmlns="" id="{417A3C0D-A3EA-4C68-8BF6-C91CF38BBF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73" name="Curved Connector 413">
              <a:extLst>
                <a:ext uri="{FF2B5EF4-FFF2-40B4-BE49-F238E27FC236}">
                  <a16:creationId xmlns:a16="http://schemas.microsoft.com/office/drawing/2014/main" xmlns="" id="{EEDF35A8-6D62-438D-A1E8-CC3B206208A5}"/>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74" name="Curved Connector 414">
              <a:extLst>
                <a:ext uri="{FF2B5EF4-FFF2-40B4-BE49-F238E27FC236}">
                  <a16:creationId xmlns:a16="http://schemas.microsoft.com/office/drawing/2014/main" xmlns="" id="{FB04855D-9831-42AA-87CC-D2EE0B1EB7AF}"/>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75" name="Rectangle 415">
              <a:extLst>
                <a:ext uri="{FF2B5EF4-FFF2-40B4-BE49-F238E27FC236}">
                  <a16:creationId xmlns:a16="http://schemas.microsoft.com/office/drawing/2014/main" xmlns="" id="{F48CA3F6-13CC-4FE2-B5DA-A8C46A983661}"/>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76" name="Rectangle 416">
              <a:extLst>
                <a:ext uri="{FF2B5EF4-FFF2-40B4-BE49-F238E27FC236}">
                  <a16:creationId xmlns:a16="http://schemas.microsoft.com/office/drawing/2014/main" xmlns="" id="{C46F528F-BCA7-49F7-B5E7-7BCA5833F917}"/>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77" name="Rectangle 417">
              <a:extLst>
                <a:ext uri="{FF2B5EF4-FFF2-40B4-BE49-F238E27FC236}">
                  <a16:creationId xmlns:a16="http://schemas.microsoft.com/office/drawing/2014/main" xmlns="" id="{A90142EE-931A-43E5-AE5D-D3B2F29DE26A}"/>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78" name="Rectangle 418">
              <a:extLst>
                <a:ext uri="{FF2B5EF4-FFF2-40B4-BE49-F238E27FC236}">
                  <a16:creationId xmlns:a16="http://schemas.microsoft.com/office/drawing/2014/main" xmlns="" id="{7CC1EB76-A927-4A7F-B36B-254A68F2CF8B}"/>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79" name="Rectangle 419">
              <a:extLst>
                <a:ext uri="{FF2B5EF4-FFF2-40B4-BE49-F238E27FC236}">
                  <a16:creationId xmlns:a16="http://schemas.microsoft.com/office/drawing/2014/main" xmlns="" id="{3ECEDD2B-BEFC-4B95-BC1B-3CE77B75D9EA}"/>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0" name="Rectangle 420">
              <a:extLst>
                <a:ext uri="{FF2B5EF4-FFF2-40B4-BE49-F238E27FC236}">
                  <a16:creationId xmlns:a16="http://schemas.microsoft.com/office/drawing/2014/main" xmlns="" id="{B02D4F1B-0810-494E-A4EA-60E2B38B3AC5}"/>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1" name="Rectangle 421">
              <a:extLst>
                <a:ext uri="{FF2B5EF4-FFF2-40B4-BE49-F238E27FC236}">
                  <a16:creationId xmlns:a16="http://schemas.microsoft.com/office/drawing/2014/main" xmlns="" id="{205CA4FF-4F13-4826-9FFC-60E26A0B4B0E}"/>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2" name="Rectangle 422">
              <a:extLst>
                <a:ext uri="{FF2B5EF4-FFF2-40B4-BE49-F238E27FC236}">
                  <a16:creationId xmlns:a16="http://schemas.microsoft.com/office/drawing/2014/main" xmlns="" id="{DFAE7FFB-181C-4290-A218-3DA39B8B03F1}"/>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3" name="Rectangle 423">
              <a:extLst>
                <a:ext uri="{FF2B5EF4-FFF2-40B4-BE49-F238E27FC236}">
                  <a16:creationId xmlns:a16="http://schemas.microsoft.com/office/drawing/2014/main" xmlns="" id="{8BF268F4-CEB2-43EE-AC4F-38B1A21CAE9F}"/>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4" name="Rectangle 424">
              <a:extLst>
                <a:ext uri="{FF2B5EF4-FFF2-40B4-BE49-F238E27FC236}">
                  <a16:creationId xmlns:a16="http://schemas.microsoft.com/office/drawing/2014/main" xmlns="" id="{0798EA88-9D1B-4FB2-91F9-DF672B83F0D5}"/>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5" name="Rectangle 425">
              <a:extLst>
                <a:ext uri="{FF2B5EF4-FFF2-40B4-BE49-F238E27FC236}">
                  <a16:creationId xmlns:a16="http://schemas.microsoft.com/office/drawing/2014/main" xmlns="" id="{0B6F655A-D895-4ECA-9EC9-3EF1F120B21A}"/>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6" name="Rectangle 426">
              <a:extLst>
                <a:ext uri="{FF2B5EF4-FFF2-40B4-BE49-F238E27FC236}">
                  <a16:creationId xmlns:a16="http://schemas.microsoft.com/office/drawing/2014/main" xmlns="" id="{1F676B92-ABB8-445E-A6C5-025A11FA257B}"/>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7" name="Rectangle 427">
              <a:extLst>
                <a:ext uri="{FF2B5EF4-FFF2-40B4-BE49-F238E27FC236}">
                  <a16:creationId xmlns:a16="http://schemas.microsoft.com/office/drawing/2014/main" xmlns="" id="{6CEE7E94-C299-4249-AD26-42BA21995339}"/>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8" name="Rectangle 428">
              <a:extLst>
                <a:ext uri="{FF2B5EF4-FFF2-40B4-BE49-F238E27FC236}">
                  <a16:creationId xmlns:a16="http://schemas.microsoft.com/office/drawing/2014/main" xmlns="" id="{42D28220-9FA5-4813-87E9-93C8823B5112}"/>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89" name="Rectangle 429">
              <a:extLst>
                <a:ext uri="{FF2B5EF4-FFF2-40B4-BE49-F238E27FC236}">
                  <a16:creationId xmlns:a16="http://schemas.microsoft.com/office/drawing/2014/main" xmlns="" id="{32105EBC-84DB-479D-9C5B-D8B279A8F8F3}"/>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90" name="Rectangle 430">
              <a:extLst>
                <a:ext uri="{FF2B5EF4-FFF2-40B4-BE49-F238E27FC236}">
                  <a16:creationId xmlns:a16="http://schemas.microsoft.com/office/drawing/2014/main" xmlns="" id="{D492A3BA-D6A3-4FB3-AE19-4FD305BA24B9}"/>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91" name="Rectangle 431">
              <a:extLst>
                <a:ext uri="{FF2B5EF4-FFF2-40B4-BE49-F238E27FC236}">
                  <a16:creationId xmlns:a16="http://schemas.microsoft.com/office/drawing/2014/main" xmlns="" id="{07E58E21-AD77-46CE-8223-ED09DC754D50}"/>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sp>
          <p:nvSpPr>
            <p:cNvPr id="92" name="Rectangle 432">
              <a:extLst>
                <a:ext uri="{FF2B5EF4-FFF2-40B4-BE49-F238E27FC236}">
                  <a16:creationId xmlns:a16="http://schemas.microsoft.com/office/drawing/2014/main" xmlns="" id="{842D6856-280E-4EE4-A7E0-A5806C49B129}"/>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cs typeface="Arial" panose="020B0604020202020204" pitchFamily="34" charset="0"/>
              </a:endParaRPr>
            </a:p>
          </p:txBody>
        </p:sp>
      </p:grpSp>
      <p:cxnSp>
        <p:nvCxnSpPr>
          <p:cNvPr id="7" name="Straight Connector 269">
            <a:extLst>
              <a:ext uri="{FF2B5EF4-FFF2-40B4-BE49-F238E27FC236}">
                <a16:creationId xmlns:a16="http://schemas.microsoft.com/office/drawing/2014/main" xmlns="" id="{B211F7C7-0BDD-4837-871B-F90B14F8D379}"/>
              </a:ext>
            </a:extLst>
          </p:cNvPr>
          <p:cNvCxnSpPr/>
          <p:nvPr/>
        </p:nvCxnSpPr>
        <p:spPr bwMode="auto">
          <a:xfrm>
            <a:off x="5183780" y="4799790"/>
            <a:ext cx="914162" cy="914400"/>
          </a:xfrm>
          <a:prstGeom prst="line">
            <a:avLst/>
          </a:prstGeom>
          <a:solidFill>
            <a:srgbClr val="0095D3"/>
          </a:solidFill>
          <a:ln w="9525" cap="flat" cmpd="sng" algn="ctr">
            <a:noFill/>
            <a:prstDash val="solid"/>
            <a:round/>
            <a:headEnd type="none" w="med" len="med"/>
            <a:tailEnd type="none" w="med" len="med"/>
          </a:ln>
          <a:effectLst/>
        </p:spPr>
      </p:cxnSp>
      <p:cxnSp>
        <p:nvCxnSpPr>
          <p:cNvPr id="8" name="Straight Connector 270">
            <a:extLst>
              <a:ext uri="{FF2B5EF4-FFF2-40B4-BE49-F238E27FC236}">
                <a16:creationId xmlns:a16="http://schemas.microsoft.com/office/drawing/2014/main" xmlns="" id="{FB71142A-A46C-4626-BD77-B79F53286E0A}"/>
              </a:ext>
            </a:extLst>
          </p:cNvPr>
          <p:cNvCxnSpPr/>
          <p:nvPr/>
        </p:nvCxnSpPr>
        <p:spPr bwMode="auto">
          <a:xfrm flipV="1">
            <a:off x="6212573" y="5015279"/>
            <a:ext cx="608552" cy="253923"/>
          </a:xfrm>
          <a:prstGeom prst="line">
            <a:avLst/>
          </a:prstGeom>
          <a:solidFill>
            <a:srgbClr val="0095D3"/>
          </a:solidFill>
          <a:ln w="28575" cap="flat" cmpd="sng" algn="ctr">
            <a:solidFill>
              <a:schemeClr val="tx1"/>
            </a:solidFill>
            <a:prstDash val="solid"/>
            <a:round/>
            <a:headEnd type="none" w="med" len="med"/>
            <a:tailEnd type="none" w="med" len="med"/>
          </a:ln>
          <a:effectLst/>
        </p:spPr>
      </p:cxnSp>
      <p:cxnSp>
        <p:nvCxnSpPr>
          <p:cNvPr id="9" name="Straight Connector 271">
            <a:extLst>
              <a:ext uri="{FF2B5EF4-FFF2-40B4-BE49-F238E27FC236}">
                <a16:creationId xmlns:a16="http://schemas.microsoft.com/office/drawing/2014/main" xmlns="" id="{7A763FF4-E114-4AF2-AA9A-F8EF99904526}"/>
              </a:ext>
            </a:extLst>
          </p:cNvPr>
          <p:cNvCxnSpPr/>
          <p:nvPr/>
        </p:nvCxnSpPr>
        <p:spPr bwMode="auto">
          <a:xfrm>
            <a:off x="5367067" y="4961175"/>
            <a:ext cx="1411802" cy="135400"/>
          </a:xfrm>
          <a:prstGeom prst="line">
            <a:avLst/>
          </a:prstGeom>
          <a:solidFill>
            <a:srgbClr val="0095D3"/>
          </a:solidFill>
          <a:ln w="28575" cap="flat" cmpd="sng" algn="ctr">
            <a:solidFill>
              <a:schemeClr val="tx1"/>
            </a:solidFill>
            <a:prstDash val="solid"/>
            <a:round/>
            <a:headEnd type="none" w="med" len="med"/>
            <a:tailEnd type="none" w="med" len="med"/>
          </a:ln>
          <a:effectLst/>
        </p:spPr>
      </p:cxnSp>
      <p:cxnSp>
        <p:nvCxnSpPr>
          <p:cNvPr id="10" name="Straight Connector 272">
            <a:extLst>
              <a:ext uri="{FF2B5EF4-FFF2-40B4-BE49-F238E27FC236}">
                <a16:creationId xmlns:a16="http://schemas.microsoft.com/office/drawing/2014/main" xmlns="" id="{D4D00504-5E23-469A-9EAC-E090DEBB693B}"/>
              </a:ext>
            </a:extLst>
          </p:cNvPr>
          <p:cNvCxnSpPr/>
          <p:nvPr/>
        </p:nvCxnSpPr>
        <p:spPr bwMode="auto">
          <a:xfrm flipV="1">
            <a:off x="5941724" y="4784947"/>
            <a:ext cx="37873" cy="351687"/>
          </a:xfrm>
          <a:prstGeom prst="line">
            <a:avLst/>
          </a:prstGeom>
          <a:solidFill>
            <a:srgbClr val="0095D3"/>
          </a:solidFill>
          <a:ln w="28575" cap="flat" cmpd="sng" algn="ctr">
            <a:solidFill>
              <a:schemeClr val="tx1"/>
            </a:solidFill>
            <a:prstDash val="solid"/>
            <a:round/>
            <a:headEnd type="none" w="med" len="med"/>
            <a:tailEnd type="none" w="med" len="med"/>
          </a:ln>
          <a:effectLst/>
        </p:spPr>
      </p:cxnSp>
      <p:sp>
        <p:nvSpPr>
          <p:cNvPr id="12" name="Freeform 276">
            <a:extLst>
              <a:ext uri="{FF2B5EF4-FFF2-40B4-BE49-F238E27FC236}">
                <a16:creationId xmlns:a16="http://schemas.microsoft.com/office/drawing/2014/main" xmlns="" id="{02D8C213-F060-42C4-BB42-4B403A303834}"/>
              </a:ext>
            </a:extLst>
          </p:cNvPr>
          <p:cNvSpPr/>
          <p:nvPr/>
        </p:nvSpPr>
        <p:spPr>
          <a:xfrm>
            <a:off x="4778607" y="5136633"/>
            <a:ext cx="642463" cy="291436"/>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40000"/>
              </a:spcAft>
            </a:pPr>
            <a:endParaRPr lang="en-US" sz="2400">
              <a:solidFill>
                <a:srgbClr val="0095D3"/>
              </a:solidFill>
              <a:latin typeface="Arial" panose="020B0604020202020204" pitchFamily="34" charset="0"/>
              <a:ea typeface="ＭＳ Ｐゴシック" pitchFamily="34" charset="-128"/>
              <a:cs typeface="Arial" panose="020B0604020202020204" pitchFamily="34" charset="0"/>
            </a:endParaRPr>
          </a:p>
        </p:txBody>
      </p:sp>
      <p:cxnSp>
        <p:nvCxnSpPr>
          <p:cNvPr id="13" name="Straight Connector 277">
            <a:extLst>
              <a:ext uri="{FF2B5EF4-FFF2-40B4-BE49-F238E27FC236}">
                <a16:creationId xmlns:a16="http://schemas.microsoft.com/office/drawing/2014/main" xmlns="" id="{114EB1E1-7CE8-4D8A-AF25-D7F98A308537}"/>
              </a:ext>
            </a:extLst>
          </p:cNvPr>
          <p:cNvCxnSpPr/>
          <p:nvPr/>
        </p:nvCxnSpPr>
        <p:spPr bwMode="auto">
          <a:xfrm flipV="1">
            <a:off x="5317586" y="4596534"/>
            <a:ext cx="608552" cy="253923"/>
          </a:xfrm>
          <a:prstGeom prst="line">
            <a:avLst/>
          </a:prstGeom>
          <a:solidFill>
            <a:srgbClr val="0095D3"/>
          </a:solidFill>
          <a:ln w="28575" cap="flat" cmpd="sng" algn="ctr">
            <a:solidFill>
              <a:schemeClr val="tx1"/>
            </a:solidFill>
            <a:prstDash val="solid"/>
            <a:round/>
            <a:headEnd type="none" w="med" len="med"/>
            <a:tailEnd type="none" w="med" len="med"/>
          </a:ln>
          <a:effectLst/>
        </p:spPr>
      </p:cxnSp>
      <p:sp>
        <p:nvSpPr>
          <p:cNvPr id="14" name="Freeform 278">
            <a:extLst>
              <a:ext uri="{FF2B5EF4-FFF2-40B4-BE49-F238E27FC236}">
                <a16:creationId xmlns:a16="http://schemas.microsoft.com/office/drawing/2014/main" xmlns="" id="{73DD9145-8EAB-4AF8-BDF8-094898C05455}"/>
              </a:ext>
            </a:extLst>
          </p:cNvPr>
          <p:cNvSpPr/>
          <p:nvPr/>
        </p:nvSpPr>
        <p:spPr>
          <a:xfrm>
            <a:off x="5946703" y="4628346"/>
            <a:ext cx="642463" cy="291436"/>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40000"/>
              </a:spcAft>
            </a:pPr>
            <a:endParaRPr lang="en-US" sz="2400">
              <a:solidFill>
                <a:srgbClr val="0095D3"/>
              </a:solidFill>
              <a:latin typeface="Arial" panose="020B0604020202020204" pitchFamily="34" charset="0"/>
              <a:ea typeface="ＭＳ Ｐゴシック" pitchFamily="34" charset="-128"/>
              <a:cs typeface="Arial" panose="020B0604020202020204" pitchFamily="34" charset="0"/>
            </a:endParaRPr>
          </a:p>
        </p:txBody>
      </p:sp>
      <p:pic>
        <p:nvPicPr>
          <p:cNvPr id="15" name="Picture 27" descr="ICON_Cloud_Q308">
            <a:extLst>
              <a:ext uri="{FF2B5EF4-FFF2-40B4-BE49-F238E27FC236}">
                <a16:creationId xmlns:a16="http://schemas.microsoft.com/office/drawing/2014/main" xmlns="" id="{36D2D495-459C-4CB8-BC8A-2259268D840C}"/>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5569454" y="2678402"/>
            <a:ext cx="1000083" cy="650381"/>
          </a:xfrm>
          <a:prstGeom prst="rect">
            <a:avLst/>
          </a:prstGeom>
          <a:noFill/>
          <a:ln w="9525">
            <a:noFill/>
            <a:miter lim="800000"/>
            <a:headEnd/>
            <a:tailEnd/>
          </a:ln>
          <a:effectLst/>
        </p:spPr>
      </p:pic>
      <p:sp>
        <p:nvSpPr>
          <p:cNvPr id="16" name="Down Arrow 280">
            <a:extLst>
              <a:ext uri="{FF2B5EF4-FFF2-40B4-BE49-F238E27FC236}">
                <a16:creationId xmlns:a16="http://schemas.microsoft.com/office/drawing/2014/main" xmlns="" id="{49688ECF-63CC-4CAD-9C8B-94E015656B55}"/>
              </a:ext>
            </a:extLst>
          </p:cNvPr>
          <p:cNvSpPr/>
          <p:nvPr/>
        </p:nvSpPr>
        <p:spPr>
          <a:xfrm rot="10800000">
            <a:off x="6071128" y="3324957"/>
            <a:ext cx="408899" cy="569068"/>
          </a:xfrm>
          <a:prstGeom prst="downArrow">
            <a:avLst/>
          </a:prstGeom>
          <a:gradFill rotWithShape="1">
            <a:gsLst>
              <a:gs pos="0">
                <a:srgbClr val="000000">
                  <a:tint val="50000"/>
                  <a:satMod val="300000"/>
                </a:srgbClr>
              </a:gs>
              <a:gs pos="35000">
                <a:sysClr val="window" lastClr="FFFFFF">
                  <a:lumMod val="85000"/>
                </a:sysClr>
              </a:gs>
              <a:gs pos="100000">
                <a:sysClr val="window" lastClr="FFFFFF">
                  <a:lumMod val="65000"/>
                  <a:alpha val="0"/>
                </a:sysClr>
              </a:gs>
            </a:gsLst>
            <a:lin ang="16200000" scaled="0"/>
          </a:gradFill>
          <a:ln w="952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kern="0">
              <a:solidFill>
                <a:srgbClr val="000000"/>
              </a:solidFill>
              <a:latin typeface="Arial" panose="020B0604020202020204" pitchFamily="34" charset="0"/>
              <a:ea typeface="ＭＳ Ｐゴシック"/>
              <a:cs typeface="Arial" panose="020B0604020202020204" pitchFamily="34" charset="0"/>
            </a:endParaRPr>
          </a:p>
        </p:txBody>
      </p:sp>
      <p:sp>
        <p:nvSpPr>
          <p:cNvPr id="17" name="Down Arrow 281">
            <a:extLst>
              <a:ext uri="{FF2B5EF4-FFF2-40B4-BE49-F238E27FC236}">
                <a16:creationId xmlns:a16="http://schemas.microsoft.com/office/drawing/2014/main" xmlns="" id="{3BF5D142-3F65-4F66-BA55-8023D147CC00}"/>
              </a:ext>
            </a:extLst>
          </p:cNvPr>
          <p:cNvSpPr/>
          <p:nvPr/>
        </p:nvSpPr>
        <p:spPr>
          <a:xfrm>
            <a:off x="5683464" y="3257092"/>
            <a:ext cx="408899" cy="569068"/>
          </a:xfrm>
          <a:prstGeom prst="downArrow">
            <a:avLst/>
          </a:prstGeom>
          <a:gradFill rotWithShape="1">
            <a:gsLst>
              <a:gs pos="0">
                <a:srgbClr val="000000">
                  <a:tint val="50000"/>
                  <a:satMod val="300000"/>
                </a:srgbClr>
              </a:gs>
              <a:gs pos="35000">
                <a:sysClr val="window" lastClr="FFFFFF">
                  <a:lumMod val="85000"/>
                </a:sysClr>
              </a:gs>
              <a:gs pos="100000">
                <a:sysClr val="window" lastClr="FFFFFF">
                  <a:lumMod val="65000"/>
                  <a:alpha val="0"/>
                </a:sysClr>
              </a:gs>
            </a:gsLst>
            <a:lin ang="16200000" scaled="0"/>
          </a:gradFill>
          <a:ln w="952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kern="0">
              <a:solidFill>
                <a:srgbClr val="000000"/>
              </a:solidFill>
              <a:latin typeface="Arial" panose="020B0604020202020204" pitchFamily="34" charset="0"/>
              <a:ea typeface="ＭＳ Ｐゴシック"/>
              <a:cs typeface="Arial" panose="020B0604020202020204" pitchFamily="34" charset="0"/>
            </a:endParaRPr>
          </a:p>
        </p:txBody>
      </p:sp>
      <p:sp>
        <p:nvSpPr>
          <p:cNvPr id="18" name="TextBox 282">
            <a:extLst>
              <a:ext uri="{FF2B5EF4-FFF2-40B4-BE49-F238E27FC236}">
                <a16:creationId xmlns:a16="http://schemas.microsoft.com/office/drawing/2014/main" xmlns="" id="{6E7B7AB2-FC81-45EA-A3F4-22D3D36C110C}"/>
              </a:ext>
            </a:extLst>
          </p:cNvPr>
          <p:cNvSpPr txBox="1"/>
          <p:nvPr/>
        </p:nvSpPr>
        <p:spPr>
          <a:xfrm>
            <a:off x="5784517" y="2918882"/>
            <a:ext cx="620521"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FFFFFF">
                    <a:lumMod val="50000"/>
                  </a:srgbClr>
                </a:solidFill>
                <a:latin typeface="Arial" panose="020B0604020202020204" pitchFamily="34" charset="0"/>
                <a:ea typeface="ＭＳ Ｐゴシック"/>
                <a:cs typeface="Arial" panose="020B0604020202020204" pitchFamily="34" charset="0"/>
              </a:rPr>
              <a:t>Internet</a:t>
            </a:r>
          </a:p>
        </p:txBody>
      </p:sp>
      <p:pic>
        <p:nvPicPr>
          <p:cNvPr id="19" name="Picture 357" descr="ICON_NIC_Q308">
            <a:extLst>
              <a:ext uri="{FF2B5EF4-FFF2-40B4-BE49-F238E27FC236}">
                <a16:creationId xmlns:a16="http://schemas.microsoft.com/office/drawing/2014/main" xmlns="" id="{F3D6342F-8E21-4E7F-B7E5-783911D2D6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736176" y="4202401"/>
            <a:ext cx="516526" cy="609958"/>
          </a:xfrm>
          <a:prstGeom prst="rect">
            <a:avLst/>
          </a:prstGeom>
          <a:noFill/>
          <a:ln w="9525">
            <a:noFill/>
            <a:miter lim="800000"/>
            <a:headEnd/>
            <a:tailEnd/>
          </a:ln>
        </p:spPr>
      </p:pic>
      <p:pic>
        <p:nvPicPr>
          <p:cNvPr id="20" name="Picture 384" descr="ICON_Server_Rack_Q308">
            <a:extLst>
              <a:ext uri="{FF2B5EF4-FFF2-40B4-BE49-F238E27FC236}">
                <a16:creationId xmlns:a16="http://schemas.microsoft.com/office/drawing/2014/main" xmlns="" id="{8BD97861-8587-4844-9320-A41A53DBB408}"/>
              </a:ext>
            </a:extLst>
          </p:cNvPr>
          <p:cNvPicPr>
            <a:picLocks noChangeAspect="1" noChangeArrowheads="1"/>
          </p:cNvPicPr>
          <p:nvPr/>
        </p:nvPicPr>
        <p:blipFill>
          <a:blip r:embed="rId5">
            <a:alphaModFix amt="48000"/>
          </a:blip>
          <a:srcRect/>
          <a:stretch>
            <a:fillRect/>
          </a:stretch>
        </p:blipFill>
        <p:spPr bwMode="auto">
          <a:xfrm>
            <a:off x="7662521" y="3788079"/>
            <a:ext cx="2568422" cy="1596031"/>
          </a:xfrm>
          <a:prstGeom prst="rect">
            <a:avLst/>
          </a:prstGeom>
          <a:noFill/>
          <a:ln w="9525">
            <a:noFill/>
            <a:miter lim="800000"/>
            <a:headEnd/>
            <a:tailEnd/>
          </a:ln>
        </p:spPr>
      </p:pic>
      <p:pic>
        <p:nvPicPr>
          <p:cNvPr id="21" name="Picture 3" descr="C:\Users\Abject-3D\Desktop\VMWare Files\FINAL diagrams\Basic Virtualization\3D PNGs\ICON_ThinApp_3D_Q408_Comm_0.png">
            <a:extLst>
              <a:ext uri="{FF2B5EF4-FFF2-40B4-BE49-F238E27FC236}">
                <a16:creationId xmlns:a16="http://schemas.microsoft.com/office/drawing/2014/main" xmlns="" id="{796F7498-2CBC-4402-B34A-5698D2B3D08B}"/>
              </a:ext>
            </a:extLst>
          </p:cNvPr>
          <p:cNvPicPr>
            <a:picLocks noChangeAspect="1" noChangeArrowheads="1"/>
          </p:cNvPicPr>
          <p:nvPr/>
        </p:nvPicPr>
        <p:blipFill>
          <a:blip r:embed="rId6">
            <a:alphaModFix/>
          </a:blip>
          <a:srcRect/>
          <a:stretch>
            <a:fillRect/>
          </a:stretch>
        </p:blipFill>
        <p:spPr bwMode="auto">
          <a:xfrm>
            <a:off x="7644210" y="2510769"/>
            <a:ext cx="2586733" cy="2258467"/>
          </a:xfrm>
          <a:prstGeom prst="rect">
            <a:avLst/>
          </a:prstGeom>
          <a:noFill/>
        </p:spPr>
      </p:pic>
      <p:cxnSp>
        <p:nvCxnSpPr>
          <p:cNvPr id="22" name="Straight Connector 286">
            <a:extLst>
              <a:ext uri="{FF2B5EF4-FFF2-40B4-BE49-F238E27FC236}">
                <a16:creationId xmlns:a16="http://schemas.microsoft.com/office/drawing/2014/main" xmlns="" id="{4E1A8DF8-DCF2-4887-9E16-B203CC8EBDD3}"/>
              </a:ext>
            </a:extLst>
          </p:cNvPr>
          <p:cNvCxnSpPr/>
          <p:nvPr/>
        </p:nvCxnSpPr>
        <p:spPr bwMode="auto">
          <a:xfrm flipH="1">
            <a:off x="8937576" y="2241308"/>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cxnSp>
        <p:nvCxnSpPr>
          <p:cNvPr id="23" name="Straight Connector 287">
            <a:extLst>
              <a:ext uri="{FF2B5EF4-FFF2-40B4-BE49-F238E27FC236}">
                <a16:creationId xmlns:a16="http://schemas.microsoft.com/office/drawing/2014/main" xmlns="" id="{77331AAD-14B7-4674-9F14-DEA85C140130}"/>
              </a:ext>
            </a:extLst>
          </p:cNvPr>
          <p:cNvCxnSpPr/>
          <p:nvPr/>
        </p:nvCxnSpPr>
        <p:spPr bwMode="auto">
          <a:xfrm flipH="1">
            <a:off x="8950424" y="3543887"/>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pic>
        <p:nvPicPr>
          <p:cNvPr id="24" name="Picture 9" descr="C:\Users\Abject-3D\Desktop\VMWare Files\FINAL diagrams\Basic Virtualization\3D PNGs\ICON_ThinApp_3D_Q408_Comm_6.png">
            <a:extLst>
              <a:ext uri="{FF2B5EF4-FFF2-40B4-BE49-F238E27FC236}">
                <a16:creationId xmlns:a16="http://schemas.microsoft.com/office/drawing/2014/main" xmlns="" id="{32767474-2A13-4003-BEE5-2F7FAF7C0E40}"/>
              </a:ext>
            </a:extLst>
          </p:cNvPr>
          <p:cNvPicPr>
            <a:picLocks noChangeAspect="1" noChangeArrowheads="1"/>
          </p:cNvPicPr>
          <p:nvPr/>
        </p:nvPicPr>
        <p:blipFill>
          <a:blip r:embed="rId7"/>
          <a:srcRect/>
          <a:stretch>
            <a:fillRect/>
          </a:stretch>
        </p:blipFill>
        <p:spPr bwMode="auto">
          <a:xfrm>
            <a:off x="7736176" y="2907002"/>
            <a:ext cx="2402801" cy="1581371"/>
          </a:xfrm>
          <a:prstGeom prst="rect">
            <a:avLst/>
          </a:prstGeom>
          <a:noFill/>
        </p:spPr>
      </p:pic>
      <p:sp>
        <p:nvSpPr>
          <p:cNvPr id="25" name="TextBox 289">
            <a:extLst>
              <a:ext uri="{FF2B5EF4-FFF2-40B4-BE49-F238E27FC236}">
                <a16:creationId xmlns:a16="http://schemas.microsoft.com/office/drawing/2014/main" xmlns="" id="{28514EE8-21D6-471E-AB18-49097A756983}"/>
              </a:ext>
            </a:extLst>
          </p:cNvPr>
          <p:cNvSpPr txBox="1"/>
          <p:nvPr/>
        </p:nvSpPr>
        <p:spPr>
          <a:xfrm>
            <a:off x="7490468" y="4069596"/>
            <a:ext cx="1133349"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ＭＳ Ｐゴシック"/>
                <a:cs typeface="Arial" panose="020B0604020202020204" pitchFamily="34" charset="0"/>
              </a:rPr>
              <a:t>Hypervisor</a:t>
            </a:r>
          </a:p>
        </p:txBody>
      </p:sp>
      <p:sp>
        <p:nvSpPr>
          <p:cNvPr id="26" name="TextBox 290">
            <a:extLst>
              <a:ext uri="{FF2B5EF4-FFF2-40B4-BE49-F238E27FC236}">
                <a16:creationId xmlns:a16="http://schemas.microsoft.com/office/drawing/2014/main" xmlns="" id="{EE707359-B9CF-4BD5-B741-A7529DFAD143}"/>
              </a:ext>
            </a:extLst>
          </p:cNvPr>
          <p:cNvSpPr txBox="1"/>
          <p:nvPr/>
        </p:nvSpPr>
        <p:spPr>
          <a:xfrm>
            <a:off x="7659995" y="4735802"/>
            <a:ext cx="1364121"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AAA9AC"/>
                </a:solidFill>
                <a:latin typeface="Arial" panose="020B0604020202020204" pitchFamily="34" charset="0"/>
                <a:ea typeface="ＭＳ Ｐゴシック"/>
                <a:cs typeface="Arial" panose="020B0604020202020204" pitchFamily="34" charset="0"/>
              </a:rPr>
              <a:t>Physical Host</a:t>
            </a:r>
          </a:p>
        </p:txBody>
      </p:sp>
      <p:pic>
        <p:nvPicPr>
          <p:cNvPr id="27" name="Picture 3" descr="C:\Users\Abject-3D\Desktop\VMWare Files\FINAL diagrams\Basic Virtualization\3D PNGs\ICON_ThinApp_3D_Q408_Comm_0.png">
            <a:extLst>
              <a:ext uri="{FF2B5EF4-FFF2-40B4-BE49-F238E27FC236}">
                <a16:creationId xmlns:a16="http://schemas.microsoft.com/office/drawing/2014/main" xmlns="" id="{8379D2C6-DC46-41C4-AEE5-451D9FE31A8C}"/>
              </a:ext>
            </a:extLst>
          </p:cNvPr>
          <p:cNvPicPr>
            <a:picLocks noChangeAspect="1" noChangeArrowheads="1"/>
          </p:cNvPicPr>
          <p:nvPr/>
        </p:nvPicPr>
        <p:blipFill>
          <a:blip r:embed="rId8" cstate="screen">
            <a:alphaModFix/>
            <a:grayscl/>
            <a:extLst>
              <a:ext uri="{28A0092B-C50C-407E-A947-70E740481C1C}">
                <a14:useLocalDpi xmlns:a14="http://schemas.microsoft.com/office/drawing/2010/main"/>
              </a:ext>
            </a:extLst>
          </a:blip>
          <a:srcRect/>
          <a:stretch>
            <a:fillRect/>
          </a:stretch>
        </p:blipFill>
        <p:spPr bwMode="auto">
          <a:xfrm>
            <a:off x="8411649" y="1984307"/>
            <a:ext cx="1061155" cy="926490"/>
          </a:xfrm>
          <a:prstGeom prst="rect">
            <a:avLst/>
          </a:prstGeom>
          <a:noFill/>
        </p:spPr>
      </p:pic>
      <p:pic>
        <p:nvPicPr>
          <p:cNvPr id="28" name="Picture 3" descr="C:\Users\Abject-3D\Desktop\VMWare Files\FINAL diagrams\Basic Virtualization\3D PNGs\ICON_ThinApp_3D_Q408_Comm_0.png">
            <a:extLst>
              <a:ext uri="{FF2B5EF4-FFF2-40B4-BE49-F238E27FC236}">
                <a16:creationId xmlns:a16="http://schemas.microsoft.com/office/drawing/2014/main" xmlns="" id="{D3A1D071-C47E-4B33-A9CC-BFF6BCF8D274}"/>
              </a:ext>
            </a:extLst>
          </p:cNvPr>
          <p:cNvPicPr>
            <a:picLocks noChangeAspect="1" noChangeArrowheads="1"/>
          </p:cNvPicPr>
          <p:nvPr/>
        </p:nvPicPr>
        <p:blipFill>
          <a:blip r:embed="rId8" cstate="screen">
            <a:alphaModFix/>
            <a:grayscl/>
            <a:extLst>
              <a:ext uri="{28A0092B-C50C-407E-A947-70E740481C1C}">
                <a14:useLocalDpi xmlns:a14="http://schemas.microsoft.com/office/drawing/2010/main"/>
              </a:ext>
            </a:extLst>
          </a:blip>
          <a:srcRect/>
          <a:stretch>
            <a:fillRect/>
          </a:stretch>
        </p:blipFill>
        <p:spPr bwMode="auto">
          <a:xfrm>
            <a:off x="7775980" y="2270800"/>
            <a:ext cx="1061155" cy="926490"/>
          </a:xfrm>
          <a:prstGeom prst="rect">
            <a:avLst/>
          </a:prstGeom>
          <a:noFill/>
        </p:spPr>
      </p:pic>
      <p:sp>
        <p:nvSpPr>
          <p:cNvPr id="29" name="TextBox 293">
            <a:extLst>
              <a:ext uri="{FF2B5EF4-FFF2-40B4-BE49-F238E27FC236}">
                <a16:creationId xmlns:a16="http://schemas.microsoft.com/office/drawing/2014/main" xmlns="" id="{5F309FF9-06C1-4FA5-BC4E-0408EB179C6E}"/>
              </a:ext>
            </a:extLst>
          </p:cNvPr>
          <p:cNvSpPr txBox="1"/>
          <p:nvPr/>
        </p:nvSpPr>
        <p:spPr>
          <a:xfrm>
            <a:off x="7775980" y="2687975"/>
            <a:ext cx="453852"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ＭＳ Ｐゴシック"/>
                <a:cs typeface="Arial" panose="020B0604020202020204" pitchFamily="34" charset="0"/>
              </a:rPr>
              <a:t>VM</a:t>
            </a:r>
          </a:p>
        </p:txBody>
      </p:sp>
      <p:pic>
        <p:nvPicPr>
          <p:cNvPr id="30" name="Picture 3" descr="C:\Users\Abject-3D\Desktop\VMWare Files\FINAL diagrams\Basic Virtualization\3D PNGs\ICON_ThinApp_3D_Q408_Comm_0.png">
            <a:extLst>
              <a:ext uri="{FF2B5EF4-FFF2-40B4-BE49-F238E27FC236}">
                <a16:creationId xmlns:a16="http://schemas.microsoft.com/office/drawing/2014/main" xmlns="" id="{3F628B17-45E6-46A1-9B03-CA4F29FB344A}"/>
              </a:ext>
            </a:extLst>
          </p:cNvPr>
          <p:cNvPicPr>
            <a:picLocks noChangeAspect="1" noChangeArrowheads="1"/>
          </p:cNvPicPr>
          <p:nvPr/>
        </p:nvPicPr>
        <p:blipFill>
          <a:blip r:embed="rId8" cstate="screen">
            <a:alphaModFix/>
            <a:grayscl/>
            <a:extLst>
              <a:ext uri="{28A0092B-C50C-407E-A947-70E740481C1C}">
                <a14:useLocalDpi xmlns:a14="http://schemas.microsoft.com/office/drawing/2010/main"/>
              </a:ext>
            </a:extLst>
          </a:blip>
          <a:srcRect/>
          <a:stretch>
            <a:fillRect/>
          </a:stretch>
        </p:blipFill>
        <p:spPr bwMode="auto">
          <a:xfrm>
            <a:off x="9044476" y="2251783"/>
            <a:ext cx="1061155" cy="926490"/>
          </a:xfrm>
          <a:prstGeom prst="rect">
            <a:avLst/>
          </a:prstGeom>
          <a:noFill/>
        </p:spPr>
      </p:pic>
      <p:sp>
        <p:nvSpPr>
          <p:cNvPr id="31" name="TextBox 295">
            <a:extLst>
              <a:ext uri="{FF2B5EF4-FFF2-40B4-BE49-F238E27FC236}">
                <a16:creationId xmlns:a16="http://schemas.microsoft.com/office/drawing/2014/main" xmlns="" id="{80CE4498-0560-4A75-A6BD-FB341F102945}"/>
              </a:ext>
            </a:extLst>
          </p:cNvPr>
          <p:cNvSpPr txBox="1"/>
          <p:nvPr/>
        </p:nvSpPr>
        <p:spPr>
          <a:xfrm>
            <a:off x="9321529" y="2694381"/>
            <a:ext cx="1018693" cy="307777"/>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kern="0" dirty="0">
                <a:solidFill>
                  <a:srgbClr val="333333"/>
                </a:solidFill>
                <a:latin typeface="Arial" panose="020B0604020202020204" pitchFamily="34" charset="0"/>
                <a:ea typeface="ＭＳ Ｐゴシック"/>
                <a:cs typeface="Arial" panose="020B0604020202020204" pitchFamily="34" charset="0"/>
              </a:rPr>
              <a:t>VM</a:t>
            </a:r>
          </a:p>
        </p:txBody>
      </p:sp>
      <p:sp>
        <p:nvSpPr>
          <p:cNvPr id="33" name="TextBox 299">
            <a:extLst>
              <a:ext uri="{FF2B5EF4-FFF2-40B4-BE49-F238E27FC236}">
                <a16:creationId xmlns:a16="http://schemas.microsoft.com/office/drawing/2014/main" xmlns="" id="{09FB2142-3C61-487D-9708-FF43FAA7416E}"/>
              </a:ext>
            </a:extLst>
          </p:cNvPr>
          <p:cNvSpPr txBox="1"/>
          <p:nvPr/>
        </p:nvSpPr>
        <p:spPr>
          <a:xfrm>
            <a:off x="7793155" y="3819039"/>
            <a:ext cx="1056662" cy="369332"/>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rgbClr val="FFFFFF"/>
                </a:solidFill>
                <a:latin typeface="Arial" panose="020B0604020202020204" pitchFamily="34" charset="0"/>
                <a:ea typeface="ＭＳ Ｐゴシック"/>
                <a:cs typeface="Arial" panose="020B0604020202020204" pitchFamily="34" charset="0"/>
              </a:rPr>
              <a:t>vSwitch</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cxnSp>
        <p:nvCxnSpPr>
          <p:cNvPr id="34" name="Straight Connector 300">
            <a:extLst>
              <a:ext uri="{FF2B5EF4-FFF2-40B4-BE49-F238E27FC236}">
                <a16:creationId xmlns:a16="http://schemas.microsoft.com/office/drawing/2014/main" xmlns="" id="{1C313430-DD42-4E97-9065-F565BE43A813}"/>
              </a:ext>
            </a:extLst>
          </p:cNvPr>
          <p:cNvCxnSpPr/>
          <p:nvPr/>
        </p:nvCxnSpPr>
        <p:spPr bwMode="auto">
          <a:xfrm flipV="1">
            <a:off x="8937576" y="3055515"/>
            <a:ext cx="1280670" cy="576633"/>
          </a:xfrm>
          <a:prstGeom prst="line">
            <a:avLst/>
          </a:prstGeom>
          <a:solidFill>
            <a:srgbClr val="0095D3"/>
          </a:solidFill>
          <a:ln w="28575" cap="flat" cmpd="sng" algn="ctr">
            <a:solidFill>
              <a:srgbClr val="FFFFFF"/>
            </a:solidFill>
            <a:prstDash val="solid"/>
            <a:round/>
            <a:headEnd type="none" w="med" len="med"/>
            <a:tailEnd type="none" w="med" len="med"/>
          </a:ln>
          <a:effectLst/>
        </p:spPr>
      </p:cxnSp>
      <p:cxnSp>
        <p:nvCxnSpPr>
          <p:cNvPr id="35" name="Straight Connector 301">
            <a:extLst>
              <a:ext uri="{FF2B5EF4-FFF2-40B4-BE49-F238E27FC236}">
                <a16:creationId xmlns:a16="http://schemas.microsoft.com/office/drawing/2014/main" xmlns="" id="{599B4DA1-2C6D-42E2-8B1E-ABEF5E0B5CF1}"/>
              </a:ext>
            </a:extLst>
          </p:cNvPr>
          <p:cNvCxnSpPr/>
          <p:nvPr/>
        </p:nvCxnSpPr>
        <p:spPr bwMode="auto">
          <a:xfrm flipH="1" flipV="1">
            <a:off x="7649827" y="3055515"/>
            <a:ext cx="1304454" cy="584615"/>
          </a:xfrm>
          <a:prstGeom prst="line">
            <a:avLst/>
          </a:prstGeom>
          <a:solidFill>
            <a:srgbClr val="0095D3"/>
          </a:solidFill>
          <a:ln w="28575" cap="flat" cmpd="sng" algn="ctr">
            <a:solidFill>
              <a:srgbClr val="FFFFFF"/>
            </a:solidFill>
            <a:prstDash val="solid"/>
            <a:round/>
            <a:headEnd type="none" w="med" len="med"/>
            <a:tailEnd type="none" w="med" len="med"/>
          </a:ln>
          <a:effectLst/>
        </p:spPr>
      </p:cxnSp>
      <p:pic>
        <p:nvPicPr>
          <p:cNvPr id="36" name="Picture 357" descr="ICON_NIC_Q308">
            <a:extLst>
              <a:ext uri="{FF2B5EF4-FFF2-40B4-BE49-F238E27FC236}">
                <a16:creationId xmlns:a16="http://schemas.microsoft.com/office/drawing/2014/main" xmlns="" id="{35F10728-CE26-4088-818A-B9E2A7B17C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98628" y="4354801"/>
            <a:ext cx="516526" cy="609958"/>
          </a:xfrm>
          <a:prstGeom prst="rect">
            <a:avLst/>
          </a:prstGeom>
          <a:noFill/>
          <a:ln w="9525">
            <a:noFill/>
            <a:miter lim="800000"/>
            <a:headEnd/>
            <a:tailEnd/>
          </a:ln>
        </p:spPr>
      </p:pic>
      <p:pic>
        <p:nvPicPr>
          <p:cNvPr id="37" name="Picture 384" descr="ICON_Server_Rack_Q308">
            <a:extLst>
              <a:ext uri="{FF2B5EF4-FFF2-40B4-BE49-F238E27FC236}">
                <a16:creationId xmlns:a16="http://schemas.microsoft.com/office/drawing/2014/main" xmlns="" id="{97F44736-2D69-4102-B3E1-FA49F1072A89}"/>
              </a:ext>
            </a:extLst>
          </p:cNvPr>
          <p:cNvPicPr>
            <a:picLocks noChangeAspect="1" noChangeArrowheads="1"/>
          </p:cNvPicPr>
          <p:nvPr/>
        </p:nvPicPr>
        <p:blipFill>
          <a:blip r:embed="rId5">
            <a:alphaModFix amt="48000"/>
          </a:blip>
          <a:srcRect/>
          <a:stretch>
            <a:fillRect/>
          </a:stretch>
        </p:blipFill>
        <p:spPr bwMode="auto">
          <a:xfrm>
            <a:off x="1728077" y="3791265"/>
            <a:ext cx="2568422" cy="1596031"/>
          </a:xfrm>
          <a:prstGeom prst="rect">
            <a:avLst/>
          </a:prstGeom>
          <a:noFill/>
          <a:ln w="9525">
            <a:noFill/>
            <a:miter lim="800000"/>
            <a:headEnd/>
            <a:tailEnd/>
          </a:ln>
        </p:spPr>
      </p:pic>
      <p:pic>
        <p:nvPicPr>
          <p:cNvPr id="38" name="Picture 3" descr="C:\Users\Abject-3D\Desktop\VMWare Files\FINAL diagrams\Basic Virtualization\3D PNGs\ICON_ThinApp_3D_Q408_Comm_0.png">
            <a:extLst>
              <a:ext uri="{FF2B5EF4-FFF2-40B4-BE49-F238E27FC236}">
                <a16:creationId xmlns:a16="http://schemas.microsoft.com/office/drawing/2014/main" xmlns="" id="{4D28441D-3620-42E9-970A-EE847EB071D3}"/>
              </a:ext>
            </a:extLst>
          </p:cNvPr>
          <p:cNvPicPr>
            <a:picLocks noChangeAspect="1" noChangeArrowheads="1"/>
          </p:cNvPicPr>
          <p:nvPr/>
        </p:nvPicPr>
        <p:blipFill>
          <a:blip r:embed="rId6">
            <a:alphaModFix/>
          </a:blip>
          <a:srcRect/>
          <a:stretch>
            <a:fillRect/>
          </a:stretch>
        </p:blipFill>
        <p:spPr bwMode="auto">
          <a:xfrm>
            <a:off x="1709766" y="2513955"/>
            <a:ext cx="2586733" cy="2258467"/>
          </a:xfrm>
          <a:prstGeom prst="rect">
            <a:avLst/>
          </a:prstGeom>
          <a:noFill/>
        </p:spPr>
      </p:pic>
      <p:cxnSp>
        <p:nvCxnSpPr>
          <p:cNvPr id="39" name="Straight Connector 305">
            <a:extLst>
              <a:ext uri="{FF2B5EF4-FFF2-40B4-BE49-F238E27FC236}">
                <a16:creationId xmlns:a16="http://schemas.microsoft.com/office/drawing/2014/main" xmlns="" id="{E43CAE31-3BC8-4BB9-81DC-7F9E7E7D1B8B}"/>
              </a:ext>
            </a:extLst>
          </p:cNvPr>
          <p:cNvCxnSpPr/>
          <p:nvPr/>
        </p:nvCxnSpPr>
        <p:spPr bwMode="auto">
          <a:xfrm flipH="1">
            <a:off x="3003132" y="2244493"/>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pic>
        <p:nvPicPr>
          <p:cNvPr id="40" name="Picture 9" descr="C:\Users\Abject-3D\Desktop\VMWare Files\FINAL diagrams\Basic Virtualization\3D PNGs\ICON_ThinApp_3D_Q408_Comm_6.png">
            <a:extLst>
              <a:ext uri="{FF2B5EF4-FFF2-40B4-BE49-F238E27FC236}">
                <a16:creationId xmlns:a16="http://schemas.microsoft.com/office/drawing/2014/main" xmlns="" id="{D216A176-B93B-401B-8678-EF1414F31F9E}"/>
              </a:ext>
            </a:extLst>
          </p:cNvPr>
          <p:cNvPicPr>
            <a:picLocks noChangeAspect="1" noChangeArrowheads="1"/>
          </p:cNvPicPr>
          <p:nvPr/>
        </p:nvPicPr>
        <p:blipFill>
          <a:blip r:embed="rId7"/>
          <a:srcRect/>
          <a:stretch>
            <a:fillRect/>
          </a:stretch>
        </p:blipFill>
        <p:spPr bwMode="auto">
          <a:xfrm>
            <a:off x="1805589" y="2934440"/>
            <a:ext cx="2402801" cy="1581371"/>
          </a:xfrm>
          <a:prstGeom prst="rect">
            <a:avLst/>
          </a:prstGeom>
          <a:noFill/>
        </p:spPr>
      </p:pic>
      <p:sp>
        <p:nvSpPr>
          <p:cNvPr id="41" name="TextBox 307">
            <a:extLst>
              <a:ext uri="{FF2B5EF4-FFF2-40B4-BE49-F238E27FC236}">
                <a16:creationId xmlns:a16="http://schemas.microsoft.com/office/drawing/2014/main" xmlns="" id="{3D20863C-D24B-4E03-A127-DF08F33CE18A}"/>
              </a:ext>
            </a:extLst>
          </p:cNvPr>
          <p:cNvSpPr txBox="1"/>
          <p:nvPr/>
        </p:nvSpPr>
        <p:spPr>
          <a:xfrm>
            <a:off x="1556024" y="4072782"/>
            <a:ext cx="1133349"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ＭＳ Ｐゴシック"/>
                <a:cs typeface="Arial" panose="020B0604020202020204" pitchFamily="34" charset="0"/>
              </a:rPr>
              <a:t>Hypervisor</a:t>
            </a:r>
          </a:p>
        </p:txBody>
      </p:sp>
      <p:sp>
        <p:nvSpPr>
          <p:cNvPr id="42" name="TextBox 308">
            <a:extLst>
              <a:ext uri="{FF2B5EF4-FFF2-40B4-BE49-F238E27FC236}">
                <a16:creationId xmlns:a16="http://schemas.microsoft.com/office/drawing/2014/main" xmlns="" id="{2FABEB88-C2FD-4B9E-AEE1-21B38C3F9437}"/>
              </a:ext>
            </a:extLst>
          </p:cNvPr>
          <p:cNvSpPr txBox="1"/>
          <p:nvPr/>
        </p:nvSpPr>
        <p:spPr>
          <a:xfrm>
            <a:off x="1573235" y="4613148"/>
            <a:ext cx="1364121"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AAA9AC"/>
                </a:solidFill>
                <a:latin typeface="Arial" panose="020B0604020202020204" pitchFamily="34" charset="0"/>
                <a:ea typeface="ＭＳ Ｐゴシック"/>
                <a:cs typeface="Arial" panose="020B0604020202020204" pitchFamily="34" charset="0"/>
              </a:rPr>
              <a:t>Physical Host</a:t>
            </a:r>
          </a:p>
        </p:txBody>
      </p:sp>
      <p:sp>
        <p:nvSpPr>
          <p:cNvPr id="43" name="TextBox 309">
            <a:extLst>
              <a:ext uri="{FF2B5EF4-FFF2-40B4-BE49-F238E27FC236}">
                <a16:creationId xmlns:a16="http://schemas.microsoft.com/office/drawing/2014/main" xmlns="" id="{EADB3D41-9A7D-4D6B-AD8D-78D5A7102520}"/>
              </a:ext>
            </a:extLst>
          </p:cNvPr>
          <p:cNvSpPr txBox="1"/>
          <p:nvPr/>
        </p:nvSpPr>
        <p:spPr>
          <a:xfrm>
            <a:off x="1874591" y="3808907"/>
            <a:ext cx="1056662" cy="369332"/>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rgbClr val="FFFFFF"/>
                </a:solidFill>
                <a:latin typeface="Arial" panose="020B0604020202020204" pitchFamily="34" charset="0"/>
                <a:ea typeface="ＭＳ Ｐゴシック"/>
                <a:cs typeface="Arial" panose="020B0604020202020204" pitchFamily="34" charset="0"/>
              </a:rPr>
              <a:t>vSwitch</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pic>
        <p:nvPicPr>
          <p:cNvPr id="44" name="Picture 3" descr="C:\Users\Abject-3D\Desktop\VMWare Files\FINAL diagrams\Basic Virtualization\3D PNGs\ICON_ThinApp_3D_Q408_Comm_0.png">
            <a:extLst>
              <a:ext uri="{FF2B5EF4-FFF2-40B4-BE49-F238E27FC236}">
                <a16:creationId xmlns:a16="http://schemas.microsoft.com/office/drawing/2014/main" xmlns="" id="{528DA087-1D0F-4020-8B2D-F01FC071851E}"/>
              </a:ext>
            </a:extLst>
          </p:cNvPr>
          <p:cNvPicPr>
            <a:picLocks noChangeAspect="1" noChangeArrowheads="1"/>
          </p:cNvPicPr>
          <p:nvPr/>
        </p:nvPicPr>
        <p:blipFill>
          <a:blip r:embed="rId8" cstate="screen">
            <a:alphaModFix/>
            <a:grayscl/>
            <a:extLst>
              <a:ext uri="{28A0092B-C50C-407E-A947-70E740481C1C}">
                <a14:useLocalDpi xmlns:a14="http://schemas.microsoft.com/office/drawing/2010/main"/>
              </a:ext>
            </a:extLst>
          </a:blip>
          <a:srcRect/>
          <a:stretch>
            <a:fillRect/>
          </a:stretch>
        </p:blipFill>
        <p:spPr bwMode="auto">
          <a:xfrm>
            <a:off x="2463107" y="1941152"/>
            <a:ext cx="1061155" cy="926490"/>
          </a:xfrm>
          <a:prstGeom prst="rect">
            <a:avLst/>
          </a:prstGeom>
          <a:noFill/>
        </p:spPr>
      </p:pic>
      <p:pic>
        <p:nvPicPr>
          <p:cNvPr id="45" name="Picture 3" descr="C:\Users\Abject-3D\Desktop\VMWare Files\FINAL diagrams\Basic Virtualization\3D PNGs\ICON_ThinApp_3D_Q408_Comm_0.png">
            <a:extLst>
              <a:ext uri="{FF2B5EF4-FFF2-40B4-BE49-F238E27FC236}">
                <a16:creationId xmlns:a16="http://schemas.microsoft.com/office/drawing/2014/main" xmlns="" id="{FDBBE831-2FBE-47D9-AE5B-68B153F5C576}"/>
              </a:ext>
            </a:extLst>
          </p:cNvPr>
          <p:cNvPicPr>
            <a:picLocks noChangeAspect="1" noChangeArrowheads="1"/>
          </p:cNvPicPr>
          <p:nvPr/>
        </p:nvPicPr>
        <p:blipFill>
          <a:blip r:embed="rId8" cstate="screen">
            <a:alphaModFix/>
            <a:grayscl/>
            <a:extLst>
              <a:ext uri="{28A0092B-C50C-407E-A947-70E740481C1C}">
                <a14:useLocalDpi xmlns:a14="http://schemas.microsoft.com/office/drawing/2010/main"/>
              </a:ext>
            </a:extLst>
          </a:blip>
          <a:srcRect/>
          <a:stretch>
            <a:fillRect/>
          </a:stretch>
        </p:blipFill>
        <p:spPr bwMode="auto">
          <a:xfrm>
            <a:off x="1827438" y="2227645"/>
            <a:ext cx="1061155" cy="926490"/>
          </a:xfrm>
          <a:prstGeom prst="rect">
            <a:avLst/>
          </a:prstGeom>
          <a:noFill/>
        </p:spPr>
      </p:pic>
      <p:sp>
        <p:nvSpPr>
          <p:cNvPr id="46" name="TextBox 312">
            <a:extLst>
              <a:ext uri="{FF2B5EF4-FFF2-40B4-BE49-F238E27FC236}">
                <a16:creationId xmlns:a16="http://schemas.microsoft.com/office/drawing/2014/main" xmlns="" id="{4294948C-4B96-49E4-9C78-7CE803840CF9}"/>
              </a:ext>
            </a:extLst>
          </p:cNvPr>
          <p:cNvSpPr txBox="1"/>
          <p:nvPr/>
        </p:nvSpPr>
        <p:spPr>
          <a:xfrm>
            <a:off x="1827437" y="2644820"/>
            <a:ext cx="453852"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ＭＳ Ｐゴシック"/>
                <a:cs typeface="Arial" panose="020B0604020202020204" pitchFamily="34" charset="0"/>
              </a:rPr>
              <a:t>VM</a:t>
            </a:r>
          </a:p>
        </p:txBody>
      </p:sp>
      <p:pic>
        <p:nvPicPr>
          <p:cNvPr id="47" name="Picture 3" descr="C:\Users\Abject-3D\Desktop\VMWare Files\FINAL diagrams\Basic Virtualization\3D PNGs\ICON_ThinApp_3D_Q408_Comm_0.png">
            <a:extLst>
              <a:ext uri="{FF2B5EF4-FFF2-40B4-BE49-F238E27FC236}">
                <a16:creationId xmlns:a16="http://schemas.microsoft.com/office/drawing/2014/main" xmlns="" id="{0096E4D4-CA95-474D-BCBC-5D239B44902A}"/>
              </a:ext>
            </a:extLst>
          </p:cNvPr>
          <p:cNvPicPr>
            <a:picLocks noChangeAspect="1" noChangeArrowheads="1"/>
          </p:cNvPicPr>
          <p:nvPr/>
        </p:nvPicPr>
        <p:blipFill>
          <a:blip r:embed="rId8" cstate="screen">
            <a:alphaModFix/>
            <a:grayscl/>
            <a:extLst>
              <a:ext uri="{28A0092B-C50C-407E-A947-70E740481C1C}">
                <a14:useLocalDpi xmlns:a14="http://schemas.microsoft.com/office/drawing/2010/main"/>
              </a:ext>
            </a:extLst>
          </a:blip>
          <a:srcRect/>
          <a:stretch>
            <a:fillRect/>
          </a:stretch>
        </p:blipFill>
        <p:spPr bwMode="auto">
          <a:xfrm>
            <a:off x="3115026" y="2227724"/>
            <a:ext cx="1061155" cy="926490"/>
          </a:xfrm>
          <a:prstGeom prst="rect">
            <a:avLst/>
          </a:prstGeom>
          <a:noFill/>
        </p:spPr>
      </p:pic>
      <p:sp>
        <p:nvSpPr>
          <p:cNvPr id="48" name="TextBox 314">
            <a:extLst>
              <a:ext uri="{FF2B5EF4-FFF2-40B4-BE49-F238E27FC236}">
                <a16:creationId xmlns:a16="http://schemas.microsoft.com/office/drawing/2014/main" xmlns="" id="{90C9AD50-C7FE-4B7C-9049-C3C59640C128}"/>
              </a:ext>
            </a:extLst>
          </p:cNvPr>
          <p:cNvSpPr txBox="1"/>
          <p:nvPr/>
        </p:nvSpPr>
        <p:spPr>
          <a:xfrm>
            <a:off x="3448728" y="2616176"/>
            <a:ext cx="1018693" cy="307777"/>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kern="0" dirty="0">
                <a:solidFill>
                  <a:srgbClr val="333333"/>
                </a:solidFill>
                <a:latin typeface="Arial" panose="020B0604020202020204" pitchFamily="34" charset="0"/>
                <a:ea typeface="ＭＳ Ｐゴシック"/>
                <a:cs typeface="Arial" panose="020B0604020202020204" pitchFamily="34" charset="0"/>
              </a:rPr>
              <a:t>VM</a:t>
            </a:r>
          </a:p>
        </p:txBody>
      </p:sp>
      <p:cxnSp>
        <p:nvCxnSpPr>
          <p:cNvPr id="50" name="Straight Connector 318">
            <a:extLst>
              <a:ext uri="{FF2B5EF4-FFF2-40B4-BE49-F238E27FC236}">
                <a16:creationId xmlns:a16="http://schemas.microsoft.com/office/drawing/2014/main" xmlns="" id="{BF7F53EE-6AFE-4E04-81B9-C5DACF076E7F}"/>
              </a:ext>
            </a:extLst>
          </p:cNvPr>
          <p:cNvCxnSpPr/>
          <p:nvPr/>
        </p:nvCxnSpPr>
        <p:spPr bwMode="auto">
          <a:xfrm flipV="1">
            <a:off x="3019837" y="3064874"/>
            <a:ext cx="1280670" cy="576633"/>
          </a:xfrm>
          <a:prstGeom prst="line">
            <a:avLst/>
          </a:prstGeom>
          <a:solidFill>
            <a:srgbClr val="0095D3"/>
          </a:solidFill>
          <a:ln w="28575" cap="flat" cmpd="sng" algn="ctr">
            <a:solidFill>
              <a:srgbClr val="FFFFFF"/>
            </a:solidFill>
            <a:prstDash val="solid"/>
            <a:round/>
            <a:headEnd type="none" w="med" len="med"/>
            <a:tailEnd type="none" w="med" len="med"/>
          </a:ln>
          <a:effectLst/>
        </p:spPr>
      </p:cxnSp>
      <p:cxnSp>
        <p:nvCxnSpPr>
          <p:cNvPr id="51" name="Straight Connector 319">
            <a:extLst>
              <a:ext uri="{FF2B5EF4-FFF2-40B4-BE49-F238E27FC236}">
                <a16:creationId xmlns:a16="http://schemas.microsoft.com/office/drawing/2014/main" xmlns="" id="{C8FEF3C9-749D-4691-AAD3-62A7C937E435}"/>
              </a:ext>
            </a:extLst>
          </p:cNvPr>
          <p:cNvCxnSpPr/>
          <p:nvPr/>
        </p:nvCxnSpPr>
        <p:spPr bwMode="auto">
          <a:xfrm flipH="1" flipV="1">
            <a:off x="1732087" y="3064874"/>
            <a:ext cx="1275055" cy="576633"/>
          </a:xfrm>
          <a:prstGeom prst="line">
            <a:avLst/>
          </a:prstGeom>
          <a:solidFill>
            <a:srgbClr val="0095D3"/>
          </a:solidFill>
          <a:ln w="28575" cap="flat" cmpd="sng" algn="ctr">
            <a:solidFill>
              <a:srgbClr val="FFFFFF"/>
            </a:solidFill>
            <a:prstDash val="solid"/>
            <a:round/>
            <a:headEnd type="none" w="med" len="med"/>
            <a:tailEnd type="none" w="med" len="med"/>
          </a:ln>
          <a:effectLst/>
        </p:spPr>
      </p:cxnSp>
      <p:cxnSp>
        <p:nvCxnSpPr>
          <p:cNvPr id="53" name="Straight Connector 321">
            <a:extLst>
              <a:ext uri="{FF2B5EF4-FFF2-40B4-BE49-F238E27FC236}">
                <a16:creationId xmlns:a16="http://schemas.microsoft.com/office/drawing/2014/main" xmlns="" id="{F25A2AD0-D4F4-40DE-AC4A-D1BEB90B58EA}"/>
              </a:ext>
            </a:extLst>
          </p:cNvPr>
          <p:cNvCxnSpPr/>
          <p:nvPr/>
        </p:nvCxnSpPr>
        <p:spPr bwMode="auto">
          <a:xfrm flipV="1">
            <a:off x="3037721" y="3503544"/>
            <a:ext cx="1139528" cy="514350"/>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54" name="Straight Connector 322">
            <a:extLst>
              <a:ext uri="{FF2B5EF4-FFF2-40B4-BE49-F238E27FC236}">
                <a16:creationId xmlns:a16="http://schemas.microsoft.com/office/drawing/2014/main" xmlns="" id="{22FC2251-DD28-480B-B01A-ECD91E7D6269}"/>
              </a:ext>
            </a:extLst>
          </p:cNvPr>
          <p:cNvCxnSpPr/>
          <p:nvPr/>
        </p:nvCxnSpPr>
        <p:spPr bwMode="auto">
          <a:xfrm flipH="1">
            <a:off x="3015980" y="3630815"/>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cxnSp>
        <p:nvCxnSpPr>
          <p:cNvPr id="55" name="Straight Connector 323">
            <a:extLst>
              <a:ext uri="{FF2B5EF4-FFF2-40B4-BE49-F238E27FC236}">
                <a16:creationId xmlns:a16="http://schemas.microsoft.com/office/drawing/2014/main" xmlns="" id="{7727E4F4-5C25-43D4-BE2F-6B6214E6E412}"/>
              </a:ext>
            </a:extLst>
          </p:cNvPr>
          <p:cNvCxnSpPr/>
          <p:nvPr/>
        </p:nvCxnSpPr>
        <p:spPr bwMode="auto">
          <a:xfrm>
            <a:off x="1791570" y="3470399"/>
            <a:ext cx="1201761" cy="542920"/>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58" name="Straight Connector 327">
            <a:extLst>
              <a:ext uri="{FF2B5EF4-FFF2-40B4-BE49-F238E27FC236}">
                <a16:creationId xmlns:a16="http://schemas.microsoft.com/office/drawing/2014/main" xmlns="" id="{D33C0F40-EF0A-45F5-BB48-0F1BE4C7F1E0}"/>
              </a:ext>
            </a:extLst>
          </p:cNvPr>
          <p:cNvCxnSpPr/>
          <p:nvPr/>
        </p:nvCxnSpPr>
        <p:spPr bwMode="auto">
          <a:xfrm flipH="1">
            <a:off x="8946567" y="3619057"/>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cxnSp>
        <p:nvCxnSpPr>
          <p:cNvPr id="59" name="Straight Connector 328">
            <a:extLst>
              <a:ext uri="{FF2B5EF4-FFF2-40B4-BE49-F238E27FC236}">
                <a16:creationId xmlns:a16="http://schemas.microsoft.com/office/drawing/2014/main" xmlns="" id="{18C4C5AC-D922-4BDA-813C-35F0459BEF02}"/>
              </a:ext>
            </a:extLst>
          </p:cNvPr>
          <p:cNvCxnSpPr/>
          <p:nvPr/>
        </p:nvCxnSpPr>
        <p:spPr bwMode="auto">
          <a:xfrm flipV="1">
            <a:off x="8970796" y="3478145"/>
            <a:ext cx="1139528" cy="514351"/>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60" name="Straight Connector 329">
            <a:extLst>
              <a:ext uri="{FF2B5EF4-FFF2-40B4-BE49-F238E27FC236}">
                <a16:creationId xmlns:a16="http://schemas.microsoft.com/office/drawing/2014/main" xmlns="" id="{844CCC2E-549F-448B-9A85-0836AFAA2FE3}"/>
              </a:ext>
            </a:extLst>
          </p:cNvPr>
          <p:cNvCxnSpPr/>
          <p:nvPr/>
        </p:nvCxnSpPr>
        <p:spPr bwMode="auto">
          <a:xfrm>
            <a:off x="7749209" y="3448289"/>
            <a:ext cx="1201761" cy="542920"/>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61" name="Straight Connector 330">
            <a:extLst>
              <a:ext uri="{FF2B5EF4-FFF2-40B4-BE49-F238E27FC236}">
                <a16:creationId xmlns:a16="http://schemas.microsoft.com/office/drawing/2014/main" xmlns="" id="{EBEE729C-6F5D-4AD1-B05B-97B4C7329E54}"/>
              </a:ext>
            </a:extLst>
          </p:cNvPr>
          <p:cNvCxnSpPr/>
          <p:nvPr/>
        </p:nvCxnSpPr>
        <p:spPr bwMode="auto">
          <a:xfrm flipV="1">
            <a:off x="7432344" y="4735803"/>
            <a:ext cx="303832" cy="126775"/>
          </a:xfrm>
          <a:prstGeom prst="line">
            <a:avLst/>
          </a:prstGeom>
          <a:solidFill>
            <a:srgbClr val="0095D3"/>
          </a:solidFill>
          <a:ln w="28575" cap="flat" cmpd="sng" algn="ctr">
            <a:solidFill>
              <a:schemeClr val="tx1"/>
            </a:solidFill>
            <a:prstDash val="solid"/>
            <a:round/>
            <a:headEnd type="none" w="med" len="med"/>
            <a:tailEnd type="none" w="med" len="med"/>
          </a:ln>
          <a:effectLst/>
        </p:spPr>
      </p:cxnSp>
      <p:sp>
        <p:nvSpPr>
          <p:cNvPr id="62" name="Freeform 331">
            <a:extLst>
              <a:ext uri="{FF2B5EF4-FFF2-40B4-BE49-F238E27FC236}">
                <a16:creationId xmlns:a16="http://schemas.microsoft.com/office/drawing/2014/main" xmlns="" id="{07ACB78F-F499-42A6-B380-DCAF861F64CF}"/>
              </a:ext>
            </a:extLst>
          </p:cNvPr>
          <p:cNvSpPr/>
          <p:nvPr/>
        </p:nvSpPr>
        <p:spPr>
          <a:xfrm>
            <a:off x="3451805" y="4837402"/>
            <a:ext cx="1037811" cy="611277"/>
          </a:xfrm>
          <a:custGeom>
            <a:avLst/>
            <a:gdLst>
              <a:gd name="connsiteX0" fmla="*/ 0 w 731194"/>
              <a:gd name="connsiteY0" fmla="*/ 0 h 508023"/>
              <a:gd name="connsiteX1" fmla="*/ 115451 w 731194"/>
              <a:gd name="connsiteY1" fmla="*/ 461818 h 508023"/>
              <a:gd name="connsiteX2" fmla="*/ 423323 w 731194"/>
              <a:gd name="connsiteY2" fmla="*/ 492606 h 508023"/>
              <a:gd name="connsiteX3" fmla="*/ 731194 w 731194"/>
              <a:gd name="connsiteY3" fmla="*/ 469515 h 508023"/>
              <a:gd name="connsiteX0" fmla="*/ 308663 w 1039857"/>
              <a:gd name="connsiteY0" fmla="*/ 0 h 501080"/>
              <a:gd name="connsiteX1" fmla="*/ 8487 w 1039857"/>
              <a:gd name="connsiteY1" fmla="*/ 300182 h 501080"/>
              <a:gd name="connsiteX2" fmla="*/ 731986 w 1039857"/>
              <a:gd name="connsiteY2" fmla="*/ 492606 h 501080"/>
              <a:gd name="connsiteX3" fmla="*/ 1039857 w 1039857"/>
              <a:gd name="connsiteY3" fmla="*/ 469515 h 501080"/>
              <a:gd name="connsiteX0" fmla="*/ 307120 w 1038314"/>
              <a:gd name="connsiteY0" fmla="*/ 0 h 501080"/>
              <a:gd name="connsiteX1" fmla="*/ 6944 w 1038314"/>
              <a:gd name="connsiteY1" fmla="*/ 300182 h 501080"/>
              <a:gd name="connsiteX2" fmla="*/ 730443 w 1038314"/>
              <a:gd name="connsiteY2" fmla="*/ 492606 h 501080"/>
              <a:gd name="connsiteX3" fmla="*/ 1038314 w 1038314"/>
              <a:gd name="connsiteY3" fmla="*/ 469515 h 501080"/>
              <a:gd name="connsiteX0" fmla="*/ 312622 w 1043816"/>
              <a:gd name="connsiteY0" fmla="*/ 0 h 501080"/>
              <a:gd name="connsiteX1" fmla="*/ 12446 w 1043816"/>
              <a:gd name="connsiteY1" fmla="*/ 300182 h 501080"/>
              <a:gd name="connsiteX2" fmla="*/ 735945 w 1043816"/>
              <a:gd name="connsiteY2" fmla="*/ 492606 h 501080"/>
              <a:gd name="connsiteX3" fmla="*/ 1043816 w 1043816"/>
              <a:gd name="connsiteY3" fmla="*/ 469515 h 501080"/>
              <a:gd name="connsiteX0" fmla="*/ 315090 w 1046284"/>
              <a:gd name="connsiteY0" fmla="*/ 0 h 501080"/>
              <a:gd name="connsiteX1" fmla="*/ 14914 w 1046284"/>
              <a:gd name="connsiteY1" fmla="*/ 300182 h 501080"/>
              <a:gd name="connsiteX2" fmla="*/ 738413 w 1046284"/>
              <a:gd name="connsiteY2" fmla="*/ 492606 h 501080"/>
              <a:gd name="connsiteX3" fmla="*/ 1046284 w 1046284"/>
              <a:gd name="connsiteY3" fmla="*/ 469515 h 501080"/>
              <a:gd name="connsiteX0" fmla="*/ 301533 w 1032727"/>
              <a:gd name="connsiteY0" fmla="*/ 0 h 476722"/>
              <a:gd name="connsiteX1" fmla="*/ 1357 w 1032727"/>
              <a:gd name="connsiteY1" fmla="*/ 300182 h 476722"/>
              <a:gd name="connsiteX2" fmla="*/ 401591 w 1032727"/>
              <a:gd name="connsiteY2" fmla="*/ 461818 h 476722"/>
              <a:gd name="connsiteX3" fmla="*/ 1032727 w 1032727"/>
              <a:gd name="connsiteY3" fmla="*/ 469515 h 476722"/>
              <a:gd name="connsiteX0" fmla="*/ 306887 w 1038081"/>
              <a:gd name="connsiteY0" fmla="*/ 0 h 611277"/>
              <a:gd name="connsiteX1" fmla="*/ 6711 w 1038081"/>
              <a:gd name="connsiteY1" fmla="*/ 300182 h 611277"/>
              <a:gd name="connsiteX2" fmla="*/ 560881 w 1038081"/>
              <a:gd name="connsiteY2" fmla="*/ 608061 h 611277"/>
              <a:gd name="connsiteX3" fmla="*/ 1038081 w 1038081"/>
              <a:gd name="connsiteY3" fmla="*/ 469515 h 611277"/>
            </a:gdLst>
            <a:ahLst/>
            <a:cxnLst>
              <a:cxn ang="0">
                <a:pos x="connsiteX0" y="connsiteY0"/>
              </a:cxn>
              <a:cxn ang="0">
                <a:pos x="connsiteX1" y="connsiteY1"/>
              </a:cxn>
              <a:cxn ang="0">
                <a:pos x="connsiteX2" y="connsiteY2"/>
              </a:cxn>
              <a:cxn ang="0">
                <a:pos x="connsiteX3" y="connsiteY3"/>
              </a:cxn>
            </a:cxnLst>
            <a:rect l="l" t="t" r="r" b="b"/>
            <a:pathLst>
              <a:path w="1038081" h="611277">
                <a:moveTo>
                  <a:pt x="306887" y="0"/>
                </a:moveTo>
                <a:cubicBezTo>
                  <a:pt x="129219" y="66707"/>
                  <a:pt x="-35621" y="198839"/>
                  <a:pt x="6711" y="300182"/>
                </a:cubicBezTo>
                <a:cubicBezTo>
                  <a:pt x="49043" y="401525"/>
                  <a:pt x="388986" y="579839"/>
                  <a:pt x="560881" y="608061"/>
                </a:cubicBezTo>
                <a:cubicBezTo>
                  <a:pt x="732776" y="636283"/>
                  <a:pt x="1038081" y="469515"/>
                  <a:pt x="1038081" y="469515"/>
                </a:cubicBezTo>
              </a:path>
            </a:pathLst>
          </a:custGeom>
          <a:ln w="28575" cmpd="sng">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rgbClr val="717074"/>
              </a:solidFill>
              <a:latin typeface="Arial" panose="020B0604020202020204" pitchFamily="34" charset="0"/>
              <a:cs typeface="Arial" panose="020B0604020202020204" pitchFamily="34" charset="0"/>
            </a:endParaRPr>
          </a:p>
        </p:txBody>
      </p:sp>
      <p:grpSp>
        <p:nvGrpSpPr>
          <p:cNvPr id="163" name="组合 162">
            <a:extLst>
              <a:ext uri="{FF2B5EF4-FFF2-40B4-BE49-F238E27FC236}">
                <a16:creationId xmlns:a16="http://schemas.microsoft.com/office/drawing/2014/main" xmlns="" id="{B88FD92B-3C4B-489E-8DDC-05D05011CC5B}"/>
              </a:ext>
            </a:extLst>
          </p:cNvPr>
          <p:cNvGrpSpPr/>
          <p:nvPr/>
        </p:nvGrpSpPr>
        <p:grpSpPr>
          <a:xfrm>
            <a:off x="3160478" y="3449549"/>
            <a:ext cx="1111559" cy="849909"/>
            <a:chOff x="3261223" y="3032054"/>
            <a:chExt cx="1111559" cy="849909"/>
          </a:xfrm>
        </p:grpSpPr>
        <p:grpSp>
          <p:nvGrpSpPr>
            <p:cNvPr id="11" name="Group 273">
              <a:extLst>
                <a:ext uri="{FF2B5EF4-FFF2-40B4-BE49-F238E27FC236}">
                  <a16:creationId xmlns:a16="http://schemas.microsoft.com/office/drawing/2014/main" xmlns="" id="{C0B5D8D9-8042-4BD1-934D-CEBAFAB3CADF}"/>
                </a:ext>
              </a:extLst>
            </p:cNvPr>
            <p:cNvGrpSpPr/>
            <p:nvPr/>
          </p:nvGrpSpPr>
          <p:grpSpPr>
            <a:xfrm>
              <a:off x="3261223" y="3032054"/>
              <a:ext cx="980409" cy="849909"/>
              <a:chOff x="6351178" y="4244265"/>
              <a:chExt cx="1143000" cy="990600"/>
            </a:xfrm>
          </p:grpSpPr>
          <p:pic>
            <p:nvPicPr>
              <p:cNvPr id="68" name="Picture 274" descr="firewall.png">
                <a:extLst>
                  <a:ext uri="{FF2B5EF4-FFF2-40B4-BE49-F238E27FC236}">
                    <a16:creationId xmlns:a16="http://schemas.microsoft.com/office/drawing/2014/main" xmlns="" id="{63CF3BC9-CEC5-49E9-970A-E3D2144B50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9778" y="4244265"/>
                <a:ext cx="914400" cy="914400"/>
              </a:xfrm>
              <a:prstGeom prst="rect">
                <a:avLst/>
              </a:prstGeom>
            </p:spPr>
          </p:pic>
          <p:pic>
            <p:nvPicPr>
              <p:cNvPr id="69" name="Picture 275" descr="firewall.png">
                <a:extLst>
                  <a:ext uri="{FF2B5EF4-FFF2-40B4-BE49-F238E27FC236}">
                    <a16:creationId xmlns:a16="http://schemas.microsoft.com/office/drawing/2014/main" xmlns="" id="{48186BB4-8A44-4A55-B7A9-5F2E024A4C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1178" y="4320465"/>
                <a:ext cx="914400" cy="914400"/>
              </a:xfrm>
              <a:prstGeom prst="rect">
                <a:avLst/>
              </a:prstGeom>
            </p:spPr>
          </p:pic>
        </p:grpSp>
        <p:sp>
          <p:nvSpPr>
            <p:cNvPr id="162" name="文本框 161">
              <a:extLst>
                <a:ext uri="{FF2B5EF4-FFF2-40B4-BE49-F238E27FC236}">
                  <a16:creationId xmlns:a16="http://schemas.microsoft.com/office/drawing/2014/main" xmlns="" id="{5A389B28-634D-43B7-81AA-6804C9EBFE8E}"/>
                </a:ext>
              </a:extLst>
            </p:cNvPr>
            <p:cNvSpPr txBox="1"/>
            <p:nvPr/>
          </p:nvSpPr>
          <p:spPr>
            <a:xfrm rot="760553">
              <a:off x="3317795" y="3303062"/>
              <a:ext cx="1054987"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DFW</a:t>
              </a:r>
              <a:endParaRPr lang="zh-CN" altLang="en-US" b="1" dirty="0">
                <a:solidFill>
                  <a:schemeClr val="bg1"/>
                </a:solidFill>
                <a:latin typeface="Arial" panose="020B0604020202020204" pitchFamily="34" charset="0"/>
                <a:cs typeface="Arial" panose="020B0604020202020204" pitchFamily="34" charset="0"/>
              </a:endParaRPr>
            </a:p>
          </p:txBody>
        </p:sp>
      </p:grpSp>
      <p:grpSp>
        <p:nvGrpSpPr>
          <p:cNvPr id="164" name="组合 163">
            <a:extLst>
              <a:ext uri="{FF2B5EF4-FFF2-40B4-BE49-F238E27FC236}">
                <a16:creationId xmlns:a16="http://schemas.microsoft.com/office/drawing/2014/main" xmlns="" id="{1AF822DD-0B27-4D5C-ACA3-A432A68B5659}"/>
              </a:ext>
            </a:extLst>
          </p:cNvPr>
          <p:cNvGrpSpPr/>
          <p:nvPr/>
        </p:nvGrpSpPr>
        <p:grpSpPr>
          <a:xfrm>
            <a:off x="9120026" y="3425172"/>
            <a:ext cx="1111559" cy="849909"/>
            <a:chOff x="3261223" y="3032054"/>
            <a:chExt cx="1111559" cy="849909"/>
          </a:xfrm>
        </p:grpSpPr>
        <p:grpSp>
          <p:nvGrpSpPr>
            <p:cNvPr id="165" name="Group 273">
              <a:extLst>
                <a:ext uri="{FF2B5EF4-FFF2-40B4-BE49-F238E27FC236}">
                  <a16:creationId xmlns:a16="http://schemas.microsoft.com/office/drawing/2014/main" xmlns="" id="{A60235A6-E06F-48D4-8ECD-29E38E9B0839}"/>
                </a:ext>
              </a:extLst>
            </p:cNvPr>
            <p:cNvGrpSpPr/>
            <p:nvPr/>
          </p:nvGrpSpPr>
          <p:grpSpPr>
            <a:xfrm>
              <a:off x="3261223" y="3032054"/>
              <a:ext cx="980409" cy="849909"/>
              <a:chOff x="6351178" y="4244265"/>
              <a:chExt cx="1143000" cy="990600"/>
            </a:xfrm>
          </p:grpSpPr>
          <p:pic>
            <p:nvPicPr>
              <p:cNvPr id="167" name="Picture 274" descr="firewall.png">
                <a:extLst>
                  <a:ext uri="{FF2B5EF4-FFF2-40B4-BE49-F238E27FC236}">
                    <a16:creationId xmlns:a16="http://schemas.microsoft.com/office/drawing/2014/main" xmlns="" id="{CDB60A4D-1F6F-4FED-8329-1FEF886B75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9778" y="4244265"/>
                <a:ext cx="914400" cy="914400"/>
              </a:xfrm>
              <a:prstGeom prst="rect">
                <a:avLst/>
              </a:prstGeom>
            </p:spPr>
          </p:pic>
          <p:pic>
            <p:nvPicPr>
              <p:cNvPr id="168" name="Picture 275" descr="firewall.png">
                <a:extLst>
                  <a:ext uri="{FF2B5EF4-FFF2-40B4-BE49-F238E27FC236}">
                    <a16:creationId xmlns:a16="http://schemas.microsoft.com/office/drawing/2014/main" xmlns="" id="{54C07FEF-49C6-45A9-A814-024B5479BF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1178" y="4320465"/>
                <a:ext cx="914400" cy="914400"/>
              </a:xfrm>
              <a:prstGeom prst="rect">
                <a:avLst/>
              </a:prstGeom>
            </p:spPr>
          </p:pic>
        </p:grpSp>
        <p:sp>
          <p:nvSpPr>
            <p:cNvPr id="166" name="文本框 165">
              <a:extLst>
                <a:ext uri="{FF2B5EF4-FFF2-40B4-BE49-F238E27FC236}">
                  <a16:creationId xmlns:a16="http://schemas.microsoft.com/office/drawing/2014/main" xmlns="" id="{90A921BF-92C2-45C9-AE4F-F7ABC8A57A4C}"/>
                </a:ext>
              </a:extLst>
            </p:cNvPr>
            <p:cNvSpPr txBox="1"/>
            <p:nvPr/>
          </p:nvSpPr>
          <p:spPr>
            <a:xfrm rot="760553">
              <a:off x="3317795" y="3303062"/>
              <a:ext cx="1054987"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DFW</a:t>
              </a:r>
              <a:endParaRPr lang="zh-CN" altLang="en-US" b="1" dirty="0">
                <a:solidFill>
                  <a:schemeClr val="bg1"/>
                </a:solidFill>
                <a:latin typeface="Arial" panose="020B0604020202020204" pitchFamily="34" charset="0"/>
                <a:cs typeface="Arial" panose="020B0604020202020204" pitchFamily="34" charset="0"/>
              </a:endParaRPr>
            </a:p>
          </p:txBody>
        </p:sp>
      </p:grpSp>
      <p:cxnSp>
        <p:nvCxnSpPr>
          <p:cNvPr id="170" name="连接符: 曲线 169">
            <a:extLst>
              <a:ext uri="{FF2B5EF4-FFF2-40B4-BE49-F238E27FC236}">
                <a16:creationId xmlns:a16="http://schemas.microsoft.com/office/drawing/2014/main" xmlns="" id="{D0DEB692-F82C-43C0-9360-E079237B65B7}"/>
              </a:ext>
            </a:extLst>
          </p:cNvPr>
          <p:cNvCxnSpPr>
            <a:cxnSpLocks/>
            <a:stCxn id="46" idx="3"/>
            <a:endCxn id="30" idx="2"/>
          </p:cNvCxnSpPr>
          <p:nvPr/>
        </p:nvCxnSpPr>
        <p:spPr>
          <a:xfrm>
            <a:off x="2281289" y="2798709"/>
            <a:ext cx="7293765" cy="379564"/>
          </a:xfrm>
          <a:prstGeom prst="curvedConnector4">
            <a:avLst>
              <a:gd name="adj1" fmla="val 16766"/>
              <a:gd name="adj2" fmla="val 579953"/>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78" name="文本框 177">
            <a:extLst>
              <a:ext uri="{FF2B5EF4-FFF2-40B4-BE49-F238E27FC236}">
                <a16:creationId xmlns:a16="http://schemas.microsoft.com/office/drawing/2014/main" xmlns="" id="{E01C245D-4D48-489F-896E-7FFD97AB224E}"/>
              </a:ext>
            </a:extLst>
          </p:cNvPr>
          <p:cNvSpPr txBox="1"/>
          <p:nvPr/>
        </p:nvSpPr>
        <p:spPr>
          <a:xfrm>
            <a:off x="10266180" y="3396016"/>
            <a:ext cx="1141650" cy="738664"/>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Permit 3306,1433</a:t>
            </a:r>
          </a:p>
          <a:p>
            <a:r>
              <a:rPr lang="en-US" altLang="zh-CN" sz="1400" dirty="0">
                <a:latin typeface="Arial" panose="020B0604020202020204" pitchFamily="34" charset="0"/>
                <a:ea typeface="微软雅黑" panose="020B0503020204020204" pitchFamily="34" charset="-122"/>
                <a:cs typeface="Arial" panose="020B0604020202020204" pitchFamily="34" charset="0"/>
              </a:rPr>
              <a:t>Deny All</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79" name="文本框 178">
            <a:extLst>
              <a:ext uri="{FF2B5EF4-FFF2-40B4-BE49-F238E27FC236}">
                <a16:creationId xmlns:a16="http://schemas.microsoft.com/office/drawing/2014/main" xmlns="" id="{9FDA38B6-1421-409D-9098-02DED292FA79}"/>
              </a:ext>
            </a:extLst>
          </p:cNvPr>
          <p:cNvSpPr txBox="1"/>
          <p:nvPr/>
        </p:nvSpPr>
        <p:spPr>
          <a:xfrm>
            <a:off x="479376" y="1621483"/>
            <a:ext cx="5446762" cy="369332"/>
          </a:xfrm>
          <a:prstGeom prst="rect">
            <a:avLst/>
          </a:prstGeom>
          <a:solidFill>
            <a:srgbClr val="00307D"/>
          </a:solidFill>
        </p:spPr>
        <p:txBody>
          <a:bodyPr wrap="square" rtlCol="0">
            <a:spAutoFit/>
          </a:bodyPr>
          <a:lstStyle/>
          <a:p>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http://192.168.1.1/showdetail.asp?id=49 and 1=1</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80" name="文本框 179">
            <a:extLst>
              <a:ext uri="{FF2B5EF4-FFF2-40B4-BE49-F238E27FC236}">
                <a16:creationId xmlns:a16="http://schemas.microsoft.com/office/drawing/2014/main" xmlns="" id="{D0BE9752-EC37-47C1-B74E-DB942F540F2C}"/>
              </a:ext>
            </a:extLst>
          </p:cNvPr>
          <p:cNvSpPr txBox="1"/>
          <p:nvPr/>
        </p:nvSpPr>
        <p:spPr>
          <a:xfrm>
            <a:off x="4291714" y="3387498"/>
            <a:ext cx="1424516" cy="523220"/>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Permit 80 443</a:t>
            </a:r>
          </a:p>
          <a:p>
            <a:r>
              <a:rPr lang="en-US" altLang="zh-CN" sz="1400" dirty="0">
                <a:latin typeface="Arial" panose="020B0604020202020204" pitchFamily="34" charset="0"/>
                <a:ea typeface="微软雅黑" panose="020B0503020204020204" pitchFamily="34" charset="-122"/>
                <a:cs typeface="Arial" panose="020B0604020202020204" pitchFamily="34" charset="0"/>
              </a:rPr>
              <a:t>Deny All</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pic>
        <p:nvPicPr>
          <p:cNvPr id="181" name="Picture 23" descr="F:\山石网科\内部文件\icon\新建文件夹\Infranet Icons-0507-46.png">
            <a:extLst>
              <a:ext uri="{FF2B5EF4-FFF2-40B4-BE49-F238E27FC236}">
                <a16:creationId xmlns:a16="http://schemas.microsoft.com/office/drawing/2014/main" xmlns="" id="{D388A9A7-9CF7-4E8A-B30C-89F63E30B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338087" y="2930985"/>
            <a:ext cx="476513" cy="59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2" name="连接符: 曲线 181">
            <a:extLst>
              <a:ext uri="{FF2B5EF4-FFF2-40B4-BE49-F238E27FC236}">
                <a16:creationId xmlns:a16="http://schemas.microsoft.com/office/drawing/2014/main" xmlns="" id="{A0AD31B0-13A1-4499-B25E-3B58A4A189B4}"/>
              </a:ext>
            </a:extLst>
          </p:cNvPr>
          <p:cNvCxnSpPr>
            <a:cxnSpLocks/>
          </p:cNvCxnSpPr>
          <p:nvPr/>
        </p:nvCxnSpPr>
        <p:spPr>
          <a:xfrm>
            <a:off x="2297847" y="2785915"/>
            <a:ext cx="7293765" cy="379564"/>
          </a:xfrm>
          <a:prstGeom prst="curvedConnector4">
            <a:avLst>
              <a:gd name="adj1" fmla="val 16766"/>
              <a:gd name="adj2" fmla="val 579953"/>
            </a:avLst>
          </a:prstGeom>
          <a:ln w="22225">
            <a:headEnd type="triangle"/>
            <a:tailEnd type="none"/>
          </a:ln>
        </p:spPr>
        <p:style>
          <a:lnRef idx="1">
            <a:schemeClr val="accent1"/>
          </a:lnRef>
          <a:fillRef idx="0">
            <a:schemeClr val="accent1"/>
          </a:fillRef>
          <a:effectRef idx="0">
            <a:schemeClr val="accent1"/>
          </a:effectRef>
          <a:fontRef idx="minor">
            <a:schemeClr val="tx1"/>
          </a:fontRef>
        </p:style>
      </p:cxnSp>
      <p:sp>
        <p:nvSpPr>
          <p:cNvPr id="183" name="文本框 182">
            <a:extLst>
              <a:ext uri="{FF2B5EF4-FFF2-40B4-BE49-F238E27FC236}">
                <a16:creationId xmlns:a16="http://schemas.microsoft.com/office/drawing/2014/main" xmlns="" id="{75D19184-B074-4D0B-A98B-983020DBC8C4}"/>
              </a:ext>
            </a:extLst>
          </p:cNvPr>
          <p:cNvSpPr txBox="1"/>
          <p:nvPr/>
        </p:nvSpPr>
        <p:spPr>
          <a:xfrm>
            <a:off x="6212298" y="1610981"/>
            <a:ext cx="5572334" cy="369332"/>
          </a:xfrm>
          <a:prstGeom prst="rect">
            <a:avLst/>
          </a:prstGeom>
          <a:solidFill>
            <a:srgbClr val="00307D"/>
          </a:solidFill>
        </p:spPr>
        <p:txBody>
          <a:bodyPr wrap="square" rtlCol="0">
            <a:spAutoFit/>
          </a:bodyPr>
          <a:lstStyle/>
          <a:p>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http://192.168.1.1/showdetail.asp?id=49 and 1=1</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5" name="Picture 20" descr="F:\山石网科\内部文件\icon\新建文件夹\黑客-01.emf">
            <a:extLst>
              <a:ext uri="{FF2B5EF4-FFF2-40B4-BE49-F238E27FC236}">
                <a16:creationId xmlns:a16="http://schemas.microsoft.com/office/drawing/2014/main" xmlns="" id="{8B3309B1-126E-4ECC-B88F-F99638637860}"/>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86898" y="2198226"/>
            <a:ext cx="668318" cy="1176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itle 48">
            <a:extLst>
              <a:ext uri="{FF2B5EF4-FFF2-40B4-BE49-F238E27FC236}">
                <a16:creationId xmlns:a16="http://schemas.microsoft.com/office/drawing/2014/main" xmlns="" id="{CCD3B3BA-BF93-EC44-B95F-5E9577803A78}"/>
              </a:ext>
            </a:extLst>
          </p:cNvPr>
          <p:cNvSpPr>
            <a:spLocks noGrp="1"/>
          </p:cNvSpPr>
          <p:nvPr>
            <p:ph type="title"/>
          </p:nvPr>
        </p:nvSpPr>
        <p:spPr/>
        <p:txBody>
          <a:bodyPr>
            <a:normAutofit/>
          </a:bodyPr>
          <a:lstStyle/>
          <a:p>
            <a:r>
              <a:rPr lang="en-US" altLang="zh-CN" dirty="0"/>
              <a:t>NSX DFW Protects the Internal Network Separately</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68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592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left)">
                                      <p:cBhvr>
                                        <p:cTn id="7" dur="500"/>
                                        <p:tgtEl>
                                          <p:spTgt spid="170"/>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fade">
                                      <p:cBhvr>
                                        <p:cTn id="14" dur="1000"/>
                                        <p:tgtEl>
                                          <p:spTgt spid="181"/>
                                        </p:tgtEl>
                                      </p:cBhvr>
                                    </p:animEffect>
                                    <p:anim calcmode="lin" valueType="num">
                                      <p:cBhvr>
                                        <p:cTn id="15" dur="1000" fill="hold"/>
                                        <p:tgtEl>
                                          <p:spTgt spid="181"/>
                                        </p:tgtEl>
                                        <p:attrNameLst>
                                          <p:attrName>ppt_x</p:attrName>
                                        </p:attrNameLst>
                                      </p:cBhvr>
                                      <p:tavLst>
                                        <p:tav tm="0">
                                          <p:val>
                                            <p:strVal val="#ppt_x"/>
                                          </p:val>
                                        </p:tav>
                                        <p:tav tm="100000">
                                          <p:val>
                                            <p:strVal val="#ppt_x"/>
                                          </p:val>
                                        </p:tav>
                                      </p:tavLst>
                                    </p:anim>
                                    <p:anim calcmode="lin" valueType="num">
                                      <p:cBhvr>
                                        <p:cTn id="16"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8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82"/>
                                        </p:tgtEl>
                                        <p:attrNameLst>
                                          <p:attrName>style.visibility</p:attrName>
                                        </p:attrNameLst>
                                      </p:cBhvr>
                                      <p:to>
                                        <p:strVal val="visible"/>
                                      </p:to>
                                    </p:set>
                                    <p:animEffect transition="in" filter="wipe(right)">
                                      <p:cBhvr>
                                        <p:cTn id="29" dur="500"/>
                                        <p:tgtEl>
                                          <p:spTgt spid="182"/>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18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79" grpId="1" animBg="1"/>
      <p:bldP spid="18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1">
            <a:extLst>
              <a:ext uri="{FF2B5EF4-FFF2-40B4-BE49-F238E27FC236}">
                <a16:creationId xmlns="" xmlns:a16="http://schemas.microsoft.com/office/drawing/2014/main" id="{DC2EFEBC-721E-4D2A-AB99-7BB1E00687D6}"/>
              </a:ext>
            </a:extLst>
          </p:cNvPr>
          <p:cNvGrpSpPr/>
          <p:nvPr/>
        </p:nvGrpSpPr>
        <p:grpSpPr>
          <a:xfrm>
            <a:off x="4353376" y="4702632"/>
            <a:ext cx="942373" cy="908927"/>
            <a:chOff x="2399713" y="3385005"/>
            <a:chExt cx="942373" cy="908927"/>
          </a:xfrm>
        </p:grpSpPr>
        <p:pic>
          <p:nvPicPr>
            <p:cNvPr id="139" name="Picture 2" descr="C:\Users\testuser\AppData\Local\Temp\VMwareDnD\aff9d7a7\ICON_Data_3D_blank_Q408.png">
              <a:extLst>
                <a:ext uri="{FF2B5EF4-FFF2-40B4-BE49-F238E27FC236}">
                  <a16:creationId xmlns="" xmlns:a16="http://schemas.microsoft.com/office/drawing/2014/main" id="{348AB916-269F-48D0-90EB-8AB9FAC0A07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140" name="Picture 2" descr="C:\Users\testuser\AppData\Local\Temp\VMwareDnD\aff9d7a7\ICON_Data_3D_blank_Q408.png">
              <a:extLst>
                <a:ext uri="{FF2B5EF4-FFF2-40B4-BE49-F238E27FC236}">
                  <a16:creationId xmlns="" xmlns:a16="http://schemas.microsoft.com/office/drawing/2014/main" id="{F1B2A4FA-D313-41FD-9333-FB8908B709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141" name="Picture 2" descr="C:\Users\testuser\AppData\Local\Temp\VMwareDnD\aff9d7a7\ICON_Data_3D_blank_Q408.png">
              <a:extLst>
                <a:ext uri="{FF2B5EF4-FFF2-40B4-BE49-F238E27FC236}">
                  <a16:creationId xmlns="" xmlns:a16="http://schemas.microsoft.com/office/drawing/2014/main" id="{B6670922-CF30-43AF-B65A-60F11C2667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142" name="Curved Connector 341">
              <a:extLst>
                <a:ext uri="{FF2B5EF4-FFF2-40B4-BE49-F238E27FC236}">
                  <a16:creationId xmlns="" xmlns:a16="http://schemas.microsoft.com/office/drawing/2014/main" id="{AC6C6069-65CD-48E4-B971-71C7774D91B1}"/>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143" name="Curved Connector 342">
              <a:extLst>
                <a:ext uri="{FF2B5EF4-FFF2-40B4-BE49-F238E27FC236}">
                  <a16:creationId xmlns="" xmlns:a16="http://schemas.microsoft.com/office/drawing/2014/main" id="{2E3637CA-10D1-4002-AE89-C748D4999FDB}"/>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144" name="Rectangle 343">
              <a:extLst>
                <a:ext uri="{FF2B5EF4-FFF2-40B4-BE49-F238E27FC236}">
                  <a16:creationId xmlns="" xmlns:a16="http://schemas.microsoft.com/office/drawing/2014/main" id="{996B120B-4DB0-41F5-A541-7B0EA52273F5}"/>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45" name="Rectangle 344">
              <a:extLst>
                <a:ext uri="{FF2B5EF4-FFF2-40B4-BE49-F238E27FC236}">
                  <a16:creationId xmlns="" xmlns:a16="http://schemas.microsoft.com/office/drawing/2014/main" id="{7992012B-39B2-4B2B-A9FD-7D451FC8B4E9}"/>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46" name="Rectangle 345">
              <a:extLst>
                <a:ext uri="{FF2B5EF4-FFF2-40B4-BE49-F238E27FC236}">
                  <a16:creationId xmlns="" xmlns:a16="http://schemas.microsoft.com/office/drawing/2014/main" id="{75D3BA11-F5BD-42FC-BF80-A1F9F919E1E7}"/>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47" name="Rectangle 346">
              <a:extLst>
                <a:ext uri="{FF2B5EF4-FFF2-40B4-BE49-F238E27FC236}">
                  <a16:creationId xmlns="" xmlns:a16="http://schemas.microsoft.com/office/drawing/2014/main" id="{E28FE229-6DE5-4447-B442-EDB1C85EAF94}"/>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48" name="Rectangle 347">
              <a:extLst>
                <a:ext uri="{FF2B5EF4-FFF2-40B4-BE49-F238E27FC236}">
                  <a16:creationId xmlns="" xmlns:a16="http://schemas.microsoft.com/office/drawing/2014/main" id="{AA0823CE-703B-4BBA-896A-2D1FEB7DE0EC}"/>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49" name="Rectangle 348">
              <a:extLst>
                <a:ext uri="{FF2B5EF4-FFF2-40B4-BE49-F238E27FC236}">
                  <a16:creationId xmlns="" xmlns:a16="http://schemas.microsoft.com/office/drawing/2014/main" id="{A409E531-564C-47A7-8DFB-180B3ED9B26B}"/>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0" name="Rectangle 349">
              <a:extLst>
                <a:ext uri="{FF2B5EF4-FFF2-40B4-BE49-F238E27FC236}">
                  <a16:creationId xmlns="" xmlns:a16="http://schemas.microsoft.com/office/drawing/2014/main" id="{077AFD80-5249-468C-BF30-6632D77D4F98}"/>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1" name="Rectangle 350">
              <a:extLst>
                <a:ext uri="{FF2B5EF4-FFF2-40B4-BE49-F238E27FC236}">
                  <a16:creationId xmlns="" xmlns:a16="http://schemas.microsoft.com/office/drawing/2014/main" id="{8EBF8F26-424C-4918-9875-55BC3A9B88C2}"/>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2" name="Rectangle 351">
              <a:extLst>
                <a:ext uri="{FF2B5EF4-FFF2-40B4-BE49-F238E27FC236}">
                  <a16:creationId xmlns="" xmlns:a16="http://schemas.microsoft.com/office/drawing/2014/main" id="{E4F4C027-22C5-4905-A854-BFD872016F5F}"/>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3" name="Rectangle 352">
              <a:extLst>
                <a:ext uri="{FF2B5EF4-FFF2-40B4-BE49-F238E27FC236}">
                  <a16:creationId xmlns="" xmlns:a16="http://schemas.microsoft.com/office/drawing/2014/main" id="{A1E43F61-31C7-43B4-95AD-21C88B226B4C}"/>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4" name="Rectangle 353">
              <a:extLst>
                <a:ext uri="{FF2B5EF4-FFF2-40B4-BE49-F238E27FC236}">
                  <a16:creationId xmlns="" xmlns:a16="http://schemas.microsoft.com/office/drawing/2014/main" id="{2C169EE6-E4FD-4DBB-AE7C-238578E55A1A}"/>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5" name="Rectangle 354">
              <a:extLst>
                <a:ext uri="{FF2B5EF4-FFF2-40B4-BE49-F238E27FC236}">
                  <a16:creationId xmlns="" xmlns:a16="http://schemas.microsoft.com/office/drawing/2014/main" id="{514B0103-AF1E-4256-AACC-B42CEADE25E2}"/>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6" name="Rectangle 355">
              <a:extLst>
                <a:ext uri="{FF2B5EF4-FFF2-40B4-BE49-F238E27FC236}">
                  <a16:creationId xmlns="" xmlns:a16="http://schemas.microsoft.com/office/drawing/2014/main" id="{516D58C7-340A-4FC9-9390-37DC288C97AA}"/>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7" name="Rectangle 356">
              <a:extLst>
                <a:ext uri="{FF2B5EF4-FFF2-40B4-BE49-F238E27FC236}">
                  <a16:creationId xmlns="" xmlns:a16="http://schemas.microsoft.com/office/drawing/2014/main" id="{E57FFCCD-E1F0-4436-B4B1-3CB8443AB4ED}"/>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8" name="Rectangle 357">
              <a:extLst>
                <a:ext uri="{FF2B5EF4-FFF2-40B4-BE49-F238E27FC236}">
                  <a16:creationId xmlns="" xmlns:a16="http://schemas.microsoft.com/office/drawing/2014/main" id="{AD96116D-5641-48C3-A77A-3DB7309D6163}"/>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9" name="Rectangle 358">
              <a:extLst>
                <a:ext uri="{FF2B5EF4-FFF2-40B4-BE49-F238E27FC236}">
                  <a16:creationId xmlns="" xmlns:a16="http://schemas.microsoft.com/office/drawing/2014/main" id="{341E52F3-ADB2-4712-B09E-677680C7604A}"/>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60" name="Rectangle 359">
              <a:extLst>
                <a:ext uri="{FF2B5EF4-FFF2-40B4-BE49-F238E27FC236}">
                  <a16:creationId xmlns="" xmlns:a16="http://schemas.microsoft.com/office/drawing/2014/main" id="{B52FCB91-122E-408E-82AA-F847AFC0BE32}"/>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61" name="Rectangle 360">
              <a:extLst>
                <a:ext uri="{FF2B5EF4-FFF2-40B4-BE49-F238E27FC236}">
                  <a16:creationId xmlns="" xmlns:a16="http://schemas.microsoft.com/office/drawing/2014/main" id="{9C3D6508-4F42-49F6-9046-FDBF71F627F0}"/>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 name="Group 361">
            <a:extLst>
              <a:ext uri="{FF2B5EF4-FFF2-40B4-BE49-F238E27FC236}">
                <a16:creationId xmlns="" xmlns:a16="http://schemas.microsoft.com/office/drawing/2014/main" id="{E5306BC1-8C6B-436D-93CC-A47E95B2BC90}"/>
              </a:ext>
            </a:extLst>
          </p:cNvPr>
          <p:cNvGrpSpPr/>
          <p:nvPr/>
        </p:nvGrpSpPr>
        <p:grpSpPr>
          <a:xfrm>
            <a:off x="5510386" y="4189154"/>
            <a:ext cx="942373" cy="908927"/>
            <a:chOff x="2399713" y="3385005"/>
            <a:chExt cx="942373" cy="908927"/>
          </a:xfrm>
        </p:grpSpPr>
        <p:pic>
          <p:nvPicPr>
            <p:cNvPr id="116" name="Picture 2" descr="C:\Users\testuser\AppData\Local\Temp\VMwareDnD\aff9d7a7\ICON_Data_3D_blank_Q408.png">
              <a:extLst>
                <a:ext uri="{FF2B5EF4-FFF2-40B4-BE49-F238E27FC236}">
                  <a16:creationId xmlns="" xmlns:a16="http://schemas.microsoft.com/office/drawing/2014/main" id="{5A125CAE-FDEA-440E-8D01-522E0536F5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117" name="Picture 2" descr="C:\Users\testuser\AppData\Local\Temp\VMwareDnD\aff9d7a7\ICON_Data_3D_blank_Q408.png">
              <a:extLst>
                <a:ext uri="{FF2B5EF4-FFF2-40B4-BE49-F238E27FC236}">
                  <a16:creationId xmlns="" xmlns:a16="http://schemas.microsoft.com/office/drawing/2014/main" id="{96A5FD57-2CC9-454D-B74E-CC887A5A8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118" name="Picture 2" descr="C:\Users\testuser\AppData\Local\Temp\VMwareDnD\aff9d7a7\ICON_Data_3D_blank_Q408.png">
              <a:extLst>
                <a:ext uri="{FF2B5EF4-FFF2-40B4-BE49-F238E27FC236}">
                  <a16:creationId xmlns="" xmlns:a16="http://schemas.microsoft.com/office/drawing/2014/main" id="{8D509329-1949-44E2-8546-B6464C7FC8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119" name="Curved Connector 365">
              <a:extLst>
                <a:ext uri="{FF2B5EF4-FFF2-40B4-BE49-F238E27FC236}">
                  <a16:creationId xmlns="" xmlns:a16="http://schemas.microsoft.com/office/drawing/2014/main" id="{52974982-359E-408D-8E2C-A90D3C240F7B}"/>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120" name="Curved Connector 366">
              <a:extLst>
                <a:ext uri="{FF2B5EF4-FFF2-40B4-BE49-F238E27FC236}">
                  <a16:creationId xmlns="" xmlns:a16="http://schemas.microsoft.com/office/drawing/2014/main" id="{3D5DE068-939B-46F8-AA58-C277B1B352FF}"/>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121" name="Rectangle 367">
              <a:extLst>
                <a:ext uri="{FF2B5EF4-FFF2-40B4-BE49-F238E27FC236}">
                  <a16:creationId xmlns="" xmlns:a16="http://schemas.microsoft.com/office/drawing/2014/main" id="{E4F94BA8-B43B-4D80-B2EB-EBBA36F70CF6}"/>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2" name="Rectangle 368">
              <a:extLst>
                <a:ext uri="{FF2B5EF4-FFF2-40B4-BE49-F238E27FC236}">
                  <a16:creationId xmlns="" xmlns:a16="http://schemas.microsoft.com/office/drawing/2014/main" id="{4E79EC0A-3093-4942-8623-8EFDEC7F3127}"/>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3" name="Rectangle 369">
              <a:extLst>
                <a:ext uri="{FF2B5EF4-FFF2-40B4-BE49-F238E27FC236}">
                  <a16:creationId xmlns="" xmlns:a16="http://schemas.microsoft.com/office/drawing/2014/main" id="{9E2706AD-0657-4551-8758-31FB9656148F}"/>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4" name="Rectangle 370">
              <a:extLst>
                <a:ext uri="{FF2B5EF4-FFF2-40B4-BE49-F238E27FC236}">
                  <a16:creationId xmlns="" xmlns:a16="http://schemas.microsoft.com/office/drawing/2014/main" id="{7C5A64C2-2556-4ECF-92B2-74CCAF815BC7}"/>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5" name="Rectangle 371">
              <a:extLst>
                <a:ext uri="{FF2B5EF4-FFF2-40B4-BE49-F238E27FC236}">
                  <a16:creationId xmlns="" xmlns:a16="http://schemas.microsoft.com/office/drawing/2014/main" id="{1197357A-31A2-4F77-9856-3D4D5BC3AFBF}"/>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6" name="Rectangle 372">
              <a:extLst>
                <a:ext uri="{FF2B5EF4-FFF2-40B4-BE49-F238E27FC236}">
                  <a16:creationId xmlns="" xmlns:a16="http://schemas.microsoft.com/office/drawing/2014/main" id="{B4A3D3FB-50FF-4795-8C2D-DF5F468F5D72}"/>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7" name="Rectangle 373">
              <a:extLst>
                <a:ext uri="{FF2B5EF4-FFF2-40B4-BE49-F238E27FC236}">
                  <a16:creationId xmlns="" xmlns:a16="http://schemas.microsoft.com/office/drawing/2014/main" id="{A10417A3-E43C-478B-9113-A63E28DBD670}"/>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8" name="Rectangle 374">
              <a:extLst>
                <a:ext uri="{FF2B5EF4-FFF2-40B4-BE49-F238E27FC236}">
                  <a16:creationId xmlns="" xmlns:a16="http://schemas.microsoft.com/office/drawing/2014/main" id="{60666D8A-0E70-44F3-A1E9-79B93C8FEF1A}"/>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9" name="Rectangle 375">
              <a:extLst>
                <a:ext uri="{FF2B5EF4-FFF2-40B4-BE49-F238E27FC236}">
                  <a16:creationId xmlns="" xmlns:a16="http://schemas.microsoft.com/office/drawing/2014/main" id="{36D92793-8817-4243-B495-F35AD3EA00C0}"/>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0" name="Rectangle 376">
              <a:extLst>
                <a:ext uri="{FF2B5EF4-FFF2-40B4-BE49-F238E27FC236}">
                  <a16:creationId xmlns="" xmlns:a16="http://schemas.microsoft.com/office/drawing/2014/main" id="{897D82E4-0B16-4957-AB12-A3DD63E1FC0C}"/>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1" name="Rectangle 377">
              <a:extLst>
                <a:ext uri="{FF2B5EF4-FFF2-40B4-BE49-F238E27FC236}">
                  <a16:creationId xmlns="" xmlns:a16="http://schemas.microsoft.com/office/drawing/2014/main" id="{9291FDF7-542B-4CB5-BBB1-C88E1DF2CCFF}"/>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2" name="Rectangle 378">
              <a:extLst>
                <a:ext uri="{FF2B5EF4-FFF2-40B4-BE49-F238E27FC236}">
                  <a16:creationId xmlns="" xmlns:a16="http://schemas.microsoft.com/office/drawing/2014/main" id="{E6D9215B-1EE3-4CC0-9D5A-BFE54AFC04D8}"/>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3" name="Rectangle 379">
              <a:extLst>
                <a:ext uri="{FF2B5EF4-FFF2-40B4-BE49-F238E27FC236}">
                  <a16:creationId xmlns="" xmlns:a16="http://schemas.microsoft.com/office/drawing/2014/main" id="{CBA9724D-1E6B-4BBA-8B44-BA72B635118E}"/>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4" name="Rectangle 380">
              <a:extLst>
                <a:ext uri="{FF2B5EF4-FFF2-40B4-BE49-F238E27FC236}">
                  <a16:creationId xmlns="" xmlns:a16="http://schemas.microsoft.com/office/drawing/2014/main" id="{E9C791D3-30FB-4751-B3B5-9ABA264CD5E5}"/>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5" name="Rectangle 381">
              <a:extLst>
                <a:ext uri="{FF2B5EF4-FFF2-40B4-BE49-F238E27FC236}">
                  <a16:creationId xmlns="" xmlns:a16="http://schemas.microsoft.com/office/drawing/2014/main" id="{85CE07B4-E6FE-4E0D-87F0-9E94928B18D0}"/>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6" name="Rectangle 382">
              <a:extLst>
                <a:ext uri="{FF2B5EF4-FFF2-40B4-BE49-F238E27FC236}">
                  <a16:creationId xmlns="" xmlns:a16="http://schemas.microsoft.com/office/drawing/2014/main" id="{15C65442-816C-41D0-B31E-6178A34DA271}"/>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7" name="Rectangle 383">
              <a:extLst>
                <a:ext uri="{FF2B5EF4-FFF2-40B4-BE49-F238E27FC236}">
                  <a16:creationId xmlns="" xmlns:a16="http://schemas.microsoft.com/office/drawing/2014/main" id="{3F72E715-8F5A-4005-BC4F-7EB3E05778E7}"/>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38" name="Rectangle 384">
              <a:extLst>
                <a:ext uri="{FF2B5EF4-FFF2-40B4-BE49-F238E27FC236}">
                  <a16:creationId xmlns="" xmlns:a16="http://schemas.microsoft.com/office/drawing/2014/main" id="{327E2F62-399D-4E07-A5E9-CA6630231A09}"/>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 name="Group 385">
            <a:extLst>
              <a:ext uri="{FF2B5EF4-FFF2-40B4-BE49-F238E27FC236}">
                <a16:creationId xmlns="" xmlns:a16="http://schemas.microsoft.com/office/drawing/2014/main" id="{CBACA4A6-4230-429E-ACA5-14BED656F186}"/>
              </a:ext>
            </a:extLst>
          </p:cNvPr>
          <p:cNvGrpSpPr/>
          <p:nvPr/>
        </p:nvGrpSpPr>
        <p:grpSpPr>
          <a:xfrm>
            <a:off x="5270400" y="5101811"/>
            <a:ext cx="942373" cy="908927"/>
            <a:chOff x="2399713" y="3385005"/>
            <a:chExt cx="942373" cy="908927"/>
          </a:xfrm>
        </p:grpSpPr>
        <p:pic>
          <p:nvPicPr>
            <p:cNvPr id="93" name="Picture 2" descr="C:\Users\testuser\AppData\Local\Temp\VMwareDnD\aff9d7a7\ICON_Data_3D_blank_Q408.png">
              <a:extLst>
                <a:ext uri="{FF2B5EF4-FFF2-40B4-BE49-F238E27FC236}">
                  <a16:creationId xmlns="" xmlns:a16="http://schemas.microsoft.com/office/drawing/2014/main" id="{75505590-586C-487B-A797-A72B87E498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94" name="Picture 2" descr="C:\Users\testuser\AppData\Local\Temp\VMwareDnD\aff9d7a7\ICON_Data_3D_blank_Q408.png">
              <a:extLst>
                <a:ext uri="{FF2B5EF4-FFF2-40B4-BE49-F238E27FC236}">
                  <a16:creationId xmlns="" xmlns:a16="http://schemas.microsoft.com/office/drawing/2014/main" id="{819153A7-9E5A-415E-9D27-A736F0ABC8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95" name="Picture 2" descr="C:\Users\testuser\AppData\Local\Temp\VMwareDnD\aff9d7a7\ICON_Data_3D_blank_Q408.png">
              <a:extLst>
                <a:ext uri="{FF2B5EF4-FFF2-40B4-BE49-F238E27FC236}">
                  <a16:creationId xmlns="" xmlns:a16="http://schemas.microsoft.com/office/drawing/2014/main" id="{4D7402E5-24B1-49DC-A4C1-948F6853E3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96" name="Curved Connector 389">
              <a:extLst>
                <a:ext uri="{FF2B5EF4-FFF2-40B4-BE49-F238E27FC236}">
                  <a16:creationId xmlns="" xmlns:a16="http://schemas.microsoft.com/office/drawing/2014/main" id="{411311F9-26A9-4346-810D-E2937DD100B1}"/>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97" name="Curved Connector 390">
              <a:extLst>
                <a:ext uri="{FF2B5EF4-FFF2-40B4-BE49-F238E27FC236}">
                  <a16:creationId xmlns="" xmlns:a16="http://schemas.microsoft.com/office/drawing/2014/main" id="{E74EC912-BDF2-4804-A496-243CAE9C99A6}"/>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98" name="Rectangle 391">
              <a:extLst>
                <a:ext uri="{FF2B5EF4-FFF2-40B4-BE49-F238E27FC236}">
                  <a16:creationId xmlns="" xmlns:a16="http://schemas.microsoft.com/office/drawing/2014/main" id="{17232788-5EC1-45C9-B6A2-D021D44F5012}"/>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99" name="Rectangle 392">
              <a:extLst>
                <a:ext uri="{FF2B5EF4-FFF2-40B4-BE49-F238E27FC236}">
                  <a16:creationId xmlns="" xmlns:a16="http://schemas.microsoft.com/office/drawing/2014/main" id="{CA6DBE1D-DBD7-4402-8DFA-8A5C2AC2A436}"/>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0" name="Rectangle 393">
              <a:extLst>
                <a:ext uri="{FF2B5EF4-FFF2-40B4-BE49-F238E27FC236}">
                  <a16:creationId xmlns="" xmlns:a16="http://schemas.microsoft.com/office/drawing/2014/main" id="{974430EE-EA92-448D-A29C-D4D935847292}"/>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1" name="Rectangle 394">
              <a:extLst>
                <a:ext uri="{FF2B5EF4-FFF2-40B4-BE49-F238E27FC236}">
                  <a16:creationId xmlns="" xmlns:a16="http://schemas.microsoft.com/office/drawing/2014/main" id="{61A6C462-83CB-4CD1-99EC-3CA03CDEEA1F}"/>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2" name="Rectangle 395">
              <a:extLst>
                <a:ext uri="{FF2B5EF4-FFF2-40B4-BE49-F238E27FC236}">
                  <a16:creationId xmlns="" xmlns:a16="http://schemas.microsoft.com/office/drawing/2014/main" id="{829C2163-B5CB-484E-845B-1528E071401B}"/>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3" name="Rectangle 396">
              <a:extLst>
                <a:ext uri="{FF2B5EF4-FFF2-40B4-BE49-F238E27FC236}">
                  <a16:creationId xmlns="" xmlns:a16="http://schemas.microsoft.com/office/drawing/2014/main" id="{83D74283-FAFF-4F14-8A8B-AB948B3FC741}"/>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4" name="Rectangle 397">
              <a:extLst>
                <a:ext uri="{FF2B5EF4-FFF2-40B4-BE49-F238E27FC236}">
                  <a16:creationId xmlns="" xmlns:a16="http://schemas.microsoft.com/office/drawing/2014/main" id="{61007588-9D66-421F-A372-17246E604BCB}"/>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5" name="Rectangle 398">
              <a:extLst>
                <a:ext uri="{FF2B5EF4-FFF2-40B4-BE49-F238E27FC236}">
                  <a16:creationId xmlns="" xmlns:a16="http://schemas.microsoft.com/office/drawing/2014/main" id="{6741CA68-C682-44F1-8116-0CB1A161CFBC}"/>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6" name="Rectangle 399">
              <a:extLst>
                <a:ext uri="{FF2B5EF4-FFF2-40B4-BE49-F238E27FC236}">
                  <a16:creationId xmlns="" xmlns:a16="http://schemas.microsoft.com/office/drawing/2014/main" id="{5EB00B51-F0A9-406B-BB8F-19F41E76F814}"/>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7" name="Rectangle 400">
              <a:extLst>
                <a:ext uri="{FF2B5EF4-FFF2-40B4-BE49-F238E27FC236}">
                  <a16:creationId xmlns="" xmlns:a16="http://schemas.microsoft.com/office/drawing/2014/main" id="{53B5679B-EAA7-4238-95BD-72B4C2397E57}"/>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8" name="Rectangle 401">
              <a:extLst>
                <a:ext uri="{FF2B5EF4-FFF2-40B4-BE49-F238E27FC236}">
                  <a16:creationId xmlns="" xmlns:a16="http://schemas.microsoft.com/office/drawing/2014/main" id="{52FA3DEE-59C9-45B9-8453-48DB10DD860E}"/>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09" name="Rectangle 402">
              <a:extLst>
                <a:ext uri="{FF2B5EF4-FFF2-40B4-BE49-F238E27FC236}">
                  <a16:creationId xmlns="" xmlns:a16="http://schemas.microsoft.com/office/drawing/2014/main" id="{0C1E644C-F4EA-445E-B6EB-9E240FBC605D}"/>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0" name="Rectangle 403">
              <a:extLst>
                <a:ext uri="{FF2B5EF4-FFF2-40B4-BE49-F238E27FC236}">
                  <a16:creationId xmlns="" xmlns:a16="http://schemas.microsoft.com/office/drawing/2014/main" id="{50AC189A-8CD5-4572-8B16-809C90C0AF27}"/>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1" name="Rectangle 404">
              <a:extLst>
                <a:ext uri="{FF2B5EF4-FFF2-40B4-BE49-F238E27FC236}">
                  <a16:creationId xmlns="" xmlns:a16="http://schemas.microsoft.com/office/drawing/2014/main" id="{38C9A771-5B2B-4981-A2BC-E0ECD9AA6133}"/>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2" name="Rectangle 405">
              <a:extLst>
                <a:ext uri="{FF2B5EF4-FFF2-40B4-BE49-F238E27FC236}">
                  <a16:creationId xmlns="" xmlns:a16="http://schemas.microsoft.com/office/drawing/2014/main" id="{D4927887-B321-4A3D-93F7-572B81C90C3D}"/>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3" name="Rectangle 406">
              <a:extLst>
                <a:ext uri="{FF2B5EF4-FFF2-40B4-BE49-F238E27FC236}">
                  <a16:creationId xmlns="" xmlns:a16="http://schemas.microsoft.com/office/drawing/2014/main" id="{B8B9BD75-749A-43BE-A752-7946410FA1DC}"/>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4" name="Rectangle 407">
              <a:extLst>
                <a:ext uri="{FF2B5EF4-FFF2-40B4-BE49-F238E27FC236}">
                  <a16:creationId xmlns="" xmlns:a16="http://schemas.microsoft.com/office/drawing/2014/main" id="{53F0F2FD-8D21-48DE-AD72-2D0E3C847047}"/>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5" name="Rectangle 408">
              <a:extLst>
                <a:ext uri="{FF2B5EF4-FFF2-40B4-BE49-F238E27FC236}">
                  <a16:creationId xmlns="" xmlns:a16="http://schemas.microsoft.com/office/drawing/2014/main" id="{A00571B4-EFF3-421D-9DC5-AFB2DE962091}"/>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 name="Group 409">
            <a:extLst>
              <a:ext uri="{FF2B5EF4-FFF2-40B4-BE49-F238E27FC236}">
                <a16:creationId xmlns="" xmlns:a16="http://schemas.microsoft.com/office/drawing/2014/main" id="{1042B197-1645-4B61-B106-F71D8863F2EA}"/>
              </a:ext>
            </a:extLst>
          </p:cNvPr>
          <p:cNvGrpSpPr/>
          <p:nvPr/>
        </p:nvGrpSpPr>
        <p:grpSpPr>
          <a:xfrm>
            <a:off x="6443898" y="4584932"/>
            <a:ext cx="942373" cy="908927"/>
            <a:chOff x="2399713" y="3385005"/>
            <a:chExt cx="942373" cy="908927"/>
          </a:xfrm>
        </p:grpSpPr>
        <p:pic>
          <p:nvPicPr>
            <p:cNvPr id="70" name="Picture 2" descr="C:\Users\testuser\AppData\Local\Temp\VMwareDnD\aff9d7a7\ICON_Data_3D_blank_Q408.png">
              <a:extLst>
                <a:ext uri="{FF2B5EF4-FFF2-40B4-BE49-F238E27FC236}">
                  <a16:creationId xmlns="" xmlns:a16="http://schemas.microsoft.com/office/drawing/2014/main" id="{42642EBA-D050-48CD-B2F2-88CA85A768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710302"/>
              <a:ext cx="942373" cy="555869"/>
            </a:xfrm>
            <a:prstGeom prst="rect">
              <a:avLst/>
            </a:prstGeom>
            <a:noFill/>
          </p:spPr>
        </p:pic>
        <p:pic>
          <p:nvPicPr>
            <p:cNvPr id="71" name="Picture 2" descr="C:\Users\testuser\AppData\Local\Temp\VMwareDnD\aff9d7a7\ICON_Data_3D_blank_Q408.png">
              <a:extLst>
                <a:ext uri="{FF2B5EF4-FFF2-40B4-BE49-F238E27FC236}">
                  <a16:creationId xmlns="" xmlns:a16="http://schemas.microsoft.com/office/drawing/2014/main" id="{1853DE87-924A-41CD-9266-83E33BC6C1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547391"/>
              <a:ext cx="942373" cy="555869"/>
            </a:xfrm>
            <a:prstGeom prst="rect">
              <a:avLst/>
            </a:prstGeom>
            <a:noFill/>
          </p:spPr>
        </p:pic>
        <p:pic>
          <p:nvPicPr>
            <p:cNvPr id="72" name="Picture 2" descr="C:\Users\testuser\AppData\Local\Temp\VMwareDnD\aff9d7a7\ICON_Data_3D_blank_Q408.png">
              <a:extLst>
                <a:ext uri="{FF2B5EF4-FFF2-40B4-BE49-F238E27FC236}">
                  <a16:creationId xmlns="" xmlns:a16="http://schemas.microsoft.com/office/drawing/2014/main" id="{417A3C0D-A3EA-4C68-8BF6-C91CF38BBF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9713" y="3385005"/>
              <a:ext cx="942373" cy="555869"/>
            </a:xfrm>
            <a:prstGeom prst="rect">
              <a:avLst/>
            </a:prstGeom>
            <a:noFill/>
          </p:spPr>
        </p:pic>
        <p:cxnSp>
          <p:nvCxnSpPr>
            <p:cNvPr id="73" name="Curved Connector 413">
              <a:extLst>
                <a:ext uri="{FF2B5EF4-FFF2-40B4-BE49-F238E27FC236}">
                  <a16:creationId xmlns="" xmlns:a16="http://schemas.microsoft.com/office/drawing/2014/main" id="{EEDF35A8-6D62-438D-A1E8-CC3B206208A5}"/>
                </a:ext>
              </a:extLst>
            </p:cNvPr>
            <p:cNvCxnSpPr/>
            <p:nvPr/>
          </p:nvCxnSpPr>
          <p:spPr bwMode="auto">
            <a:xfrm>
              <a:off x="2600325" y="3393525"/>
              <a:ext cx="551094" cy="398430"/>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cxnSp>
          <p:nvCxnSpPr>
            <p:cNvPr id="74" name="Curved Connector 414">
              <a:extLst>
                <a:ext uri="{FF2B5EF4-FFF2-40B4-BE49-F238E27FC236}">
                  <a16:creationId xmlns="" xmlns:a16="http://schemas.microsoft.com/office/drawing/2014/main" id="{FB04855D-9831-42AA-87CC-D2EE0B1EB7AF}"/>
                </a:ext>
              </a:extLst>
            </p:cNvPr>
            <p:cNvCxnSpPr/>
            <p:nvPr/>
          </p:nvCxnSpPr>
          <p:spPr bwMode="auto">
            <a:xfrm rot="10800000" flipV="1">
              <a:off x="2602146" y="3388179"/>
              <a:ext cx="553805" cy="406949"/>
            </a:xfrm>
            <a:prstGeom prst="curvedConnector3">
              <a:avLst>
                <a:gd name="adj1" fmla="val 50000"/>
              </a:avLst>
            </a:prstGeom>
            <a:solidFill>
              <a:srgbClr val="0095D3"/>
            </a:solidFill>
            <a:ln w="69850" cap="flat" cmpd="sng" algn="ctr">
              <a:solidFill>
                <a:schemeClr val="bg1"/>
              </a:solidFill>
              <a:prstDash val="solid"/>
              <a:round/>
              <a:headEnd type="triangle" w="sm" len="sm"/>
              <a:tailEnd type="triangle" w="sm" len="sm"/>
            </a:ln>
            <a:effectLst>
              <a:innerShdw blurRad="63500" dist="50800" dir="13500000">
                <a:prstClr val="black">
                  <a:alpha val="50000"/>
                </a:prstClr>
              </a:innerShdw>
            </a:effectLst>
            <a:scene3d>
              <a:camera prst="isometricTopUp">
                <a:rot lat="19208655" lon="18204191" rev="4025411"/>
              </a:camera>
              <a:lightRig rig="threePt" dir="t"/>
            </a:scene3d>
          </p:spPr>
        </p:cxnSp>
        <p:sp>
          <p:nvSpPr>
            <p:cNvPr id="75" name="Rectangle 415">
              <a:extLst>
                <a:ext uri="{FF2B5EF4-FFF2-40B4-BE49-F238E27FC236}">
                  <a16:creationId xmlns="" xmlns:a16="http://schemas.microsoft.com/office/drawing/2014/main" id="{F48CA3F6-13CC-4FE2-B5DA-A8C46A983661}"/>
                </a:ext>
              </a:extLst>
            </p:cNvPr>
            <p:cNvSpPr/>
            <p:nvPr/>
          </p:nvSpPr>
          <p:spPr>
            <a:xfrm>
              <a:off x="2444750" y="355211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76" name="Rectangle 416">
              <a:extLst>
                <a:ext uri="{FF2B5EF4-FFF2-40B4-BE49-F238E27FC236}">
                  <a16:creationId xmlns="" xmlns:a16="http://schemas.microsoft.com/office/drawing/2014/main" id="{C46F528F-BCA7-49F7-B5E7-7BCA5833F917}"/>
                </a:ext>
              </a:extLst>
            </p:cNvPr>
            <p:cNvSpPr/>
            <p:nvPr/>
          </p:nvSpPr>
          <p:spPr>
            <a:xfrm>
              <a:off x="2505675" y="358132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77" name="Rectangle 417">
              <a:extLst>
                <a:ext uri="{FF2B5EF4-FFF2-40B4-BE49-F238E27FC236}">
                  <a16:creationId xmlns="" xmlns:a16="http://schemas.microsoft.com/office/drawing/2014/main" id="{A90142EE-931A-43E5-AE5D-D3B2F29DE26A}"/>
                </a:ext>
              </a:extLst>
            </p:cNvPr>
            <p:cNvSpPr/>
            <p:nvPr/>
          </p:nvSpPr>
          <p:spPr>
            <a:xfrm>
              <a:off x="2566600" y="361053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78" name="Rectangle 418">
              <a:extLst>
                <a:ext uri="{FF2B5EF4-FFF2-40B4-BE49-F238E27FC236}">
                  <a16:creationId xmlns="" xmlns:a16="http://schemas.microsoft.com/office/drawing/2014/main" id="{7CC1EB76-A927-4A7F-B36B-254A68F2CF8B}"/>
                </a:ext>
              </a:extLst>
            </p:cNvPr>
            <p:cNvSpPr/>
            <p:nvPr/>
          </p:nvSpPr>
          <p:spPr>
            <a:xfrm>
              <a:off x="2627525" y="363974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79" name="Rectangle 419">
              <a:extLst>
                <a:ext uri="{FF2B5EF4-FFF2-40B4-BE49-F238E27FC236}">
                  <a16:creationId xmlns="" xmlns:a16="http://schemas.microsoft.com/office/drawing/2014/main" id="{3ECEDD2B-BEFC-4B95-BC1B-3CE77B75D9EA}"/>
                </a:ext>
              </a:extLst>
            </p:cNvPr>
            <p:cNvSpPr/>
            <p:nvPr/>
          </p:nvSpPr>
          <p:spPr>
            <a:xfrm>
              <a:off x="2688450" y="366895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0" name="Rectangle 420">
              <a:extLst>
                <a:ext uri="{FF2B5EF4-FFF2-40B4-BE49-F238E27FC236}">
                  <a16:creationId xmlns="" xmlns:a16="http://schemas.microsoft.com/office/drawing/2014/main" id="{B02D4F1B-0810-494E-A4EA-60E2B38B3AC5}"/>
                </a:ext>
              </a:extLst>
            </p:cNvPr>
            <p:cNvSpPr/>
            <p:nvPr/>
          </p:nvSpPr>
          <p:spPr>
            <a:xfrm>
              <a:off x="2749375" y="369816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1" name="Rectangle 421">
              <a:extLst>
                <a:ext uri="{FF2B5EF4-FFF2-40B4-BE49-F238E27FC236}">
                  <a16:creationId xmlns="" xmlns:a16="http://schemas.microsoft.com/office/drawing/2014/main" id="{205CA4FF-4F13-4826-9FFC-60E26A0B4B0E}"/>
                </a:ext>
              </a:extLst>
            </p:cNvPr>
            <p:cNvSpPr/>
            <p:nvPr/>
          </p:nvSpPr>
          <p:spPr>
            <a:xfrm>
              <a:off x="2447925" y="371150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2" name="Rectangle 422">
              <a:extLst>
                <a:ext uri="{FF2B5EF4-FFF2-40B4-BE49-F238E27FC236}">
                  <a16:creationId xmlns="" xmlns:a16="http://schemas.microsoft.com/office/drawing/2014/main" id="{DFAE7FFB-181C-4290-A218-3DA39B8B03F1}"/>
                </a:ext>
              </a:extLst>
            </p:cNvPr>
            <p:cNvSpPr/>
            <p:nvPr/>
          </p:nvSpPr>
          <p:spPr>
            <a:xfrm>
              <a:off x="2508850" y="3740712"/>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3" name="Rectangle 423">
              <a:extLst>
                <a:ext uri="{FF2B5EF4-FFF2-40B4-BE49-F238E27FC236}">
                  <a16:creationId xmlns="" xmlns:a16="http://schemas.microsoft.com/office/drawing/2014/main" id="{8BF268F4-CEB2-43EE-AC4F-38B1A21CAE9F}"/>
                </a:ext>
              </a:extLst>
            </p:cNvPr>
            <p:cNvSpPr/>
            <p:nvPr/>
          </p:nvSpPr>
          <p:spPr>
            <a:xfrm>
              <a:off x="2569775" y="3769921"/>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4" name="Rectangle 424">
              <a:extLst>
                <a:ext uri="{FF2B5EF4-FFF2-40B4-BE49-F238E27FC236}">
                  <a16:creationId xmlns="" xmlns:a16="http://schemas.microsoft.com/office/drawing/2014/main" id="{0798EA88-9D1B-4FB2-91F9-DF672B83F0D5}"/>
                </a:ext>
              </a:extLst>
            </p:cNvPr>
            <p:cNvSpPr/>
            <p:nvPr/>
          </p:nvSpPr>
          <p:spPr>
            <a:xfrm>
              <a:off x="2630700" y="3799130"/>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5" name="Rectangle 425">
              <a:extLst>
                <a:ext uri="{FF2B5EF4-FFF2-40B4-BE49-F238E27FC236}">
                  <a16:creationId xmlns="" xmlns:a16="http://schemas.microsoft.com/office/drawing/2014/main" id="{0B6F655A-D895-4ECA-9EC9-3EF1F120B21A}"/>
                </a:ext>
              </a:extLst>
            </p:cNvPr>
            <p:cNvSpPr/>
            <p:nvPr/>
          </p:nvSpPr>
          <p:spPr>
            <a:xfrm>
              <a:off x="2691625" y="3828339"/>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6" name="Rectangle 426">
              <a:extLst>
                <a:ext uri="{FF2B5EF4-FFF2-40B4-BE49-F238E27FC236}">
                  <a16:creationId xmlns="" xmlns:a16="http://schemas.microsoft.com/office/drawing/2014/main" id="{1F676B92-ABB8-445E-A6C5-025A11FA257B}"/>
                </a:ext>
              </a:extLst>
            </p:cNvPr>
            <p:cNvSpPr/>
            <p:nvPr/>
          </p:nvSpPr>
          <p:spPr>
            <a:xfrm>
              <a:off x="2752550" y="385754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7" name="Rectangle 427">
              <a:extLst>
                <a:ext uri="{FF2B5EF4-FFF2-40B4-BE49-F238E27FC236}">
                  <a16:creationId xmlns="" xmlns:a16="http://schemas.microsoft.com/office/drawing/2014/main" id="{6CEE7E94-C299-4249-AD26-42BA21995339}"/>
                </a:ext>
              </a:extLst>
            </p:cNvPr>
            <p:cNvSpPr/>
            <p:nvPr/>
          </p:nvSpPr>
          <p:spPr>
            <a:xfrm>
              <a:off x="2451100" y="3870888"/>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8" name="Rectangle 428">
              <a:extLst>
                <a:ext uri="{FF2B5EF4-FFF2-40B4-BE49-F238E27FC236}">
                  <a16:creationId xmlns="" xmlns:a16="http://schemas.microsoft.com/office/drawing/2014/main" id="{42D28220-9FA5-4813-87E9-93C8823B5112}"/>
                </a:ext>
              </a:extLst>
            </p:cNvPr>
            <p:cNvSpPr/>
            <p:nvPr/>
          </p:nvSpPr>
          <p:spPr>
            <a:xfrm>
              <a:off x="2512025" y="3900097"/>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89" name="Rectangle 429">
              <a:extLst>
                <a:ext uri="{FF2B5EF4-FFF2-40B4-BE49-F238E27FC236}">
                  <a16:creationId xmlns="" xmlns:a16="http://schemas.microsoft.com/office/drawing/2014/main" id="{32105EBC-84DB-479D-9C5B-D8B279A8F8F3}"/>
                </a:ext>
              </a:extLst>
            </p:cNvPr>
            <p:cNvSpPr/>
            <p:nvPr/>
          </p:nvSpPr>
          <p:spPr>
            <a:xfrm>
              <a:off x="2572950" y="3929306"/>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Rectangle 430">
              <a:extLst>
                <a:ext uri="{FF2B5EF4-FFF2-40B4-BE49-F238E27FC236}">
                  <a16:creationId xmlns="" xmlns:a16="http://schemas.microsoft.com/office/drawing/2014/main" id="{D492A3BA-D6A3-4FB3-AE19-4FD305BA24B9}"/>
                </a:ext>
              </a:extLst>
            </p:cNvPr>
            <p:cNvSpPr/>
            <p:nvPr/>
          </p:nvSpPr>
          <p:spPr>
            <a:xfrm>
              <a:off x="2633875" y="3958515"/>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91" name="Rectangle 431">
              <a:extLst>
                <a:ext uri="{FF2B5EF4-FFF2-40B4-BE49-F238E27FC236}">
                  <a16:creationId xmlns="" xmlns:a16="http://schemas.microsoft.com/office/drawing/2014/main" id="{07E58E21-AD77-46CE-8223-ED09DC754D50}"/>
                </a:ext>
              </a:extLst>
            </p:cNvPr>
            <p:cNvSpPr/>
            <p:nvPr/>
          </p:nvSpPr>
          <p:spPr>
            <a:xfrm>
              <a:off x="2694800" y="3987724"/>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sp>
          <p:nvSpPr>
            <p:cNvPr id="92" name="Rectangle 432">
              <a:extLst>
                <a:ext uri="{FF2B5EF4-FFF2-40B4-BE49-F238E27FC236}">
                  <a16:creationId xmlns="" xmlns:a16="http://schemas.microsoft.com/office/drawing/2014/main" id="{842D6856-280E-4EE4-A7E0-A5806C49B129}"/>
                </a:ext>
              </a:extLst>
            </p:cNvPr>
            <p:cNvSpPr/>
            <p:nvPr/>
          </p:nvSpPr>
          <p:spPr>
            <a:xfrm>
              <a:off x="2755725" y="4016933"/>
              <a:ext cx="57750" cy="276999"/>
            </a:xfrm>
            <a:prstGeom prst="rect">
              <a:avLst/>
            </a:prstGeom>
            <a:solidFill>
              <a:schemeClr val="tx1"/>
            </a:solidFill>
            <a:ln>
              <a:solidFill>
                <a:schemeClr val="bg2"/>
              </a:solidFill>
            </a:ln>
            <a:scene3d>
              <a:camera prst="isometricLeftDown">
                <a:rot lat="2100000" lon="2700000" rev="300000"/>
              </a:camera>
              <a:lightRig rig="threePt" dir="t"/>
            </a:scene3d>
          </p:spPr>
          <p:txBody>
            <a:bodyPr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endParaRPr lang="en-US" sz="1200" b="1"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cxnSp>
        <p:nvCxnSpPr>
          <p:cNvPr id="7" name="Straight Connector 269">
            <a:extLst>
              <a:ext uri="{FF2B5EF4-FFF2-40B4-BE49-F238E27FC236}">
                <a16:creationId xmlns="" xmlns:a16="http://schemas.microsoft.com/office/drawing/2014/main" id="{B211F7C7-0BDD-4837-871B-F90B14F8D379}"/>
              </a:ext>
            </a:extLst>
          </p:cNvPr>
          <p:cNvCxnSpPr/>
          <p:nvPr/>
        </p:nvCxnSpPr>
        <p:spPr bwMode="auto">
          <a:xfrm>
            <a:off x="5100490" y="4861248"/>
            <a:ext cx="914162" cy="914400"/>
          </a:xfrm>
          <a:prstGeom prst="line">
            <a:avLst/>
          </a:prstGeom>
          <a:solidFill>
            <a:srgbClr val="0095D3"/>
          </a:solidFill>
          <a:ln w="9525" cap="flat" cmpd="sng" algn="ctr">
            <a:noFill/>
            <a:prstDash val="solid"/>
            <a:round/>
            <a:headEnd type="none" w="med" len="med"/>
            <a:tailEnd type="none" w="med" len="med"/>
          </a:ln>
          <a:effectLst/>
        </p:spPr>
      </p:cxnSp>
      <p:cxnSp>
        <p:nvCxnSpPr>
          <p:cNvPr id="8" name="Straight Connector 270">
            <a:extLst>
              <a:ext uri="{FF2B5EF4-FFF2-40B4-BE49-F238E27FC236}">
                <a16:creationId xmlns="" xmlns:a16="http://schemas.microsoft.com/office/drawing/2014/main" id="{FB71142A-A46C-4626-BD77-B79F53286E0A}"/>
              </a:ext>
            </a:extLst>
          </p:cNvPr>
          <p:cNvCxnSpPr/>
          <p:nvPr/>
        </p:nvCxnSpPr>
        <p:spPr bwMode="auto">
          <a:xfrm flipV="1">
            <a:off x="6129283" y="5076737"/>
            <a:ext cx="608552" cy="253923"/>
          </a:xfrm>
          <a:prstGeom prst="line">
            <a:avLst/>
          </a:prstGeom>
          <a:solidFill>
            <a:srgbClr val="0095D3"/>
          </a:solidFill>
          <a:ln w="28575" cap="flat" cmpd="sng" algn="ctr">
            <a:solidFill>
              <a:schemeClr val="tx1"/>
            </a:solidFill>
            <a:prstDash val="solid"/>
            <a:round/>
            <a:headEnd type="none" w="med" len="med"/>
            <a:tailEnd type="none" w="med" len="med"/>
          </a:ln>
          <a:effectLst/>
        </p:spPr>
      </p:cxnSp>
      <p:cxnSp>
        <p:nvCxnSpPr>
          <p:cNvPr id="9" name="Straight Connector 271">
            <a:extLst>
              <a:ext uri="{FF2B5EF4-FFF2-40B4-BE49-F238E27FC236}">
                <a16:creationId xmlns="" xmlns:a16="http://schemas.microsoft.com/office/drawing/2014/main" id="{7A763FF4-E114-4AF2-AA9A-F8EF99904526}"/>
              </a:ext>
            </a:extLst>
          </p:cNvPr>
          <p:cNvCxnSpPr/>
          <p:nvPr/>
        </p:nvCxnSpPr>
        <p:spPr bwMode="auto">
          <a:xfrm>
            <a:off x="5283777" y="5022633"/>
            <a:ext cx="1411802" cy="135400"/>
          </a:xfrm>
          <a:prstGeom prst="line">
            <a:avLst/>
          </a:prstGeom>
          <a:solidFill>
            <a:srgbClr val="0095D3"/>
          </a:solidFill>
          <a:ln w="28575" cap="flat" cmpd="sng" algn="ctr">
            <a:solidFill>
              <a:schemeClr val="tx1"/>
            </a:solidFill>
            <a:prstDash val="solid"/>
            <a:round/>
            <a:headEnd type="none" w="med" len="med"/>
            <a:tailEnd type="none" w="med" len="med"/>
          </a:ln>
          <a:effectLst/>
        </p:spPr>
      </p:cxnSp>
      <p:cxnSp>
        <p:nvCxnSpPr>
          <p:cNvPr id="10" name="Straight Connector 272">
            <a:extLst>
              <a:ext uri="{FF2B5EF4-FFF2-40B4-BE49-F238E27FC236}">
                <a16:creationId xmlns="" xmlns:a16="http://schemas.microsoft.com/office/drawing/2014/main" id="{D4D00504-5E23-469A-9EAC-E090DEBB693B}"/>
              </a:ext>
            </a:extLst>
          </p:cNvPr>
          <p:cNvCxnSpPr/>
          <p:nvPr/>
        </p:nvCxnSpPr>
        <p:spPr bwMode="auto">
          <a:xfrm flipV="1">
            <a:off x="5858434" y="4846405"/>
            <a:ext cx="37873" cy="351687"/>
          </a:xfrm>
          <a:prstGeom prst="line">
            <a:avLst/>
          </a:prstGeom>
          <a:solidFill>
            <a:srgbClr val="0095D3"/>
          </a:solidFill>
          <a:ln w="28575" cap="flat" cmpd="sng" algn="ctr">
            <a:solidFill>
              <a:schemeClr val="tx1"/>
            </a:solidFill>
            <a:prstDash val="solid"/>
            <a:round/>
            <a:headEnd type="none" w="med" len="med"/>
            <a:tailEnd type="none" w="med" len="med"/>
          </a:ln>
          <a:effectLst/>
        </p:spPr>
      </p:cxnSp>
      <p:sp>
        <p:nvSpPr>
          <p:cNvPr id="12" name="Freeform 276">
            <a:extLst>
              <a:ext uri="{FF2B5EF4-FFF2-40B4-BE49-F238E27FC236}">
                <a16:creationId xmlns="" xmlns:a16="http://schemas.microsoft.com/office/drawing/2014/main" id="{02D8C213-F060-42C4-BB42-4B403A303834}"/>
              </a:ext>
            </a:extLst>
          </p:cNvPr>
          <p:cNvSpPr/>
          <p:nvPr/>
        </p:nvSpPr>
        <p:spPr>
          <a:xfrm>
            <a:off x="4695317" y="5198091"/>
            <a:ext cx="642463" cy="291436"/>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40000"/>
              </a:spcAft>
            </a:pPr>
            <a:endParaRPr lang="en-US" sz="2400">
              <a:solidFill>
                <a:srgbClr val="0095D3"/>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3" name="Straight Connector 277">
            <a:extLst>
              <a:ext uri="{FF2B5EF4-FFF2-40B4-BE49-F238E27FC236}">
                <a16:creationId xmlns="" xmlns:a16="http://schemas.microsoft.com/office/drawing/2014/main" id="{114EB1E1-7CE8-4D8A-AF25-D7F98A308537}"/>
              </a:ext>
            </a:extLst>
          </p:cNvPr>
          <p:cNvCxnSpPr/>
          <p:nvPr/>
        </p:nvCxnSpPr>
        <p:spPr bwMode="auto">
          <a:xfrm flipV="1">
            <a:off x="5234296" y="4657992"/>
            <a:ext cx="608552" cy="253923"/>
          </a:xfrm>
          <a:prstGeom prst="line">
            <a:avLst/>
          </a:prstGeom>
          <a:solidFill>
            <a:srgbClr val="0095D3"/>
          </a:solidFill>
          <a:ln w="28575" cap="flat" cmpd="sng" algn="ctr">
            <a:solidFill>
              <a:schemeClr val="tx1"/>
            </a:solidFill>
            <a:prstDash val="solid"/>
            <a:round/>
            <a:headEnd type="none" w="med" len="med"/>
            <a:tailEnd type="none" w="med" len="med"/>
          </a:ln>
          <a:effectLst/>
        </p:spPr>
      </p:cxnSp>
      <p:sp>
        <p:nvSpPr>
          <p:cNvPr id="14" name="Freeform 278">
            <a:extLst>
              <a:ext uri="{FF2B5EF4-FFF2-40B4-BE49-F238E27FC236}">
                <a16:creationId xmlns="" xmlns:a16="http://schemas.microsoft.com/office/drawing/2014/main" id="{73DD9145-8EAB-4AF8-BDF8-094898C05455}"/>
              </a:ext>
            </a:extLst>
          </p:cNvPr>
          <p:cNvSpPr/>
          <p:nvPr/>
        </p:nvSpPr>
        <p:spPr>
          <a:xfrm>
            <a:off x="5863413" y="4689804"/>
            <a:ext cx="642463" cy="291436"/>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40000"/>
              </a:spcAft>
            </a:pPr>
            <a:endParaRPr lang="en-US" sz="2400">
              <a:solidFill>
                <a:srgbClr val="0095D3"/>
              </a:solidFill>
              <a:latin typeface="Arial" panose="020B0604020202020204" pitchFamily="34" charset="0"/>
              <a:ea typeface="微软雅黑" panose="020B0503020204020204" pitchFamily="34" charset="-122"/>
              <a:cs typeface="Arial" panose="020B0604020202020204" pitchFamily="34" charset="0"/>
            </a:endParaRPr>
          </a:p>
        </p:txBody>
      </p:sp>
      <p:pic>
        <p:nvPicPr>
          <p:cNvPr id="15" name="Picture 27" descr="ICON_Cloud_Q308">
            <a:extLst>
              <a:ext uri="{FF2B5EF4-FFF2-40B4-BE49-F238E27FC236}">
                <a16:creationId xmlns="" xmlns:a16="http://schemas.microsoft.com/office/drawing/2014/main" id="{36D2D495-459C-4CB8-BC8A-2259268D840C}"/>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5486164" y="2739860"/>
            <a:ext cx="1000083" cy="650381"/>
          </a:xfrm>
          <a:prstGeom prst="rect">
            <a:avLst/>
          </a:prstGeom>
          <a:noFill/>
          <a:ln w="9525">
            <a:noFill/>
            <a:miter lim="800000"/>
            <a:headEnd/>
            <a:tailEnd/>
          </a:ln>
          <a:effectLst/>
        </p:spPr>
      </p:pic>
      <p:sp>
        <p:nvSpPr>
          <p:cNvPr id="16" name="Down Arrow 280">
            <a:extLst>
              <a:ext uri="{FF2B5EF4-FFF2-40B4-BE49-F238E27FC236}">
                <a16:creationId xmlns="" xmlns:a16="http://schemas.microsoft.com/office/drawing/2014/main" id="{49688ECF-63CC-4CAD-9C8B-94E015656B55}"/>
              </a:ext>
            </a:extLst>
          </p:cNvPr>
          <p:cNvSpPr/>
          <p:nvPr/>
        </p:nvSpPr>
        <p:spPr>
          <a:xfrm rot="10800000">
            <a:off x="5987838" y="3386415"/>
            <a:ext cx="408899" cy="569068"/>
          </a:xfrm>
          <a:prstGeom prst="downArrow">
            <a:avLst/>
          </a:prstGeom>
          <a:gradFill rotWithShape="1">
            <a:gsLst>
              <a:gs pos="0">
                <a:srgbClr val="000000">
                  <a:tint val="50000"/>
                  <a:satMod val="300000"/>
                </a:srgbClr>
              </a:gs>
              <a:gs pos="35000">
                <a:sysClr val="window" lastClr="FFFFFF">
                  <a:lumMod val="85000"/>
                </a:sysClr>
              </a:gs>
              <a:gs pos="100000">
                <a:sysClr val="window" lastClr="FFFFFF">
                  <a:lumMod val="65000"/>
                  <a:alpha val="0"/>
                </a:sysClr>
              </a:gs>
            </a:gsLst>
            <a:lin ang="16200000" scaled="0"/>
          </a:gradFill>
          <a:ln w="952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kern="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Down Arrow 281">
            <a:extLst>
              <a:ext uri="{FF2B5EF4-FFF2-40B4-BE49-F238E27FC236}">
                <a16:creationId xmlns="" xmlns:a16="http://schemas.microsoft.com/office/drawing/2014/main" id="{3BF5D142-3F65-4F66-BA55-8023D147CC00}"/>
              </a:ext>
            </a:extLst>
          </p:cNvPr>
          <p:cNvSpPr/>
          <p:nvPr/>
        </p:nvSpPr>
        <p:spPr>
          <a:xfrm>
            <a:off x="5600174" y="3318550"/>
            <a:ext cx="408899" cy="569068"/>
          </a:xfrm>
          <a:prstGeom prst="downArrow">
            <a:avLst/>
          </a:prstGeom>
          <a:gradFill rotWithShape="1">
            <a:gsLst>
              <a:gs pos="0">
                <a:srgbClr val="000000">
                  <a:tint val="50000"/>
                  <a:satMod val="300000"/>
                </a:srgbClr>
              </a:gs>
              <a:gs pos="35000">
                <a:sysClr val="window" lastClr="FFFFFF">
                  <a:lumMod val="85000"/>
                </a:sysClr>
              </a:gs>
              <a:gs pos="100000">
                <a:sysClr val="window" lastClr="FFFFFF">
                  <a:lumMod val="65000"/>
                  <a:alpha val="0"/>
                </a:sysClr>
              </a:gs>
            </a:gsLst>
            <a:lin ang="16200000" scaled="0"/>
          </a:gradFill>
          <a:ln w="952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kern="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TextBox 282">
            <a:extLst>
              <a:ext uri="{FF2B5EF4-FFF2-40B4-BE49-F238E27FC236}">
                <a16:creationId xmlns="" xmlns:a16="http://schemas.microsoft.com/office/drawing/2014/main" id="{6E7B7AB2-FC81-45EA-A3F4-22D3D36C110C}"/>
              </a:ext>
            </a:extLst>
          </p:cNvPr>
          <p:cNvSpPr txBox="1"/>
          <p:nvPr/>
        </p:nvSpPr>
        <p:spPr>
          <a:xfrm>
            <a:off x="5701227" y="2980340"/>
            <a:ext cx="615874"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rPr>
              <a:t>Internet</a:t>
            </a:r>
          </a:p>
        </p:txBody>
      </p:sp>
      <p:pic>
        <p:nvPicPr>
          <p:cNvPr id="19" name="Picture 357" descr="ICON_NIC_Q308">
            <a:extLst>
              <a:ext uri="{FF2B5EF4-FFF2-40B4-BE49-F238E27FC236}">
                <a16:creationId xmlns="" xmlns:a16="http://schemas.microsoft.com/office/drawing/2014/main" id="{F3D6342F-8E21-4E7F-B7E5-783911D2D6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52886" y="4263859"/>
            <a:ext cx="516526" cy="609958"/>
          </a:xfrm>
          <a:prstGeom prst="rect">
            <a:avLst/>
          </a:prstGeom>
          <a:noFill/>
          <a:ln w="9525">
            <a:noFill/>
            <a:miter lim="800000"/>
            <a:headEnd/>
            <a:tailEnd/>
          </a:ln>
        </p:spPr>
      </p:pic>
      <p:pic>
        <p:nvPicPr>
          <p:cNvPr id="20" name="Picture 384" descr="ICON_Server_Rack_Q308">
            <a:extLst>
              <a:ext uri="{FF2B5EF4-FFF2-40B4-BE49-F238E27FC236}">
                <a16:creationId xmlns="" xmlns:a16="http://schemas.microsoft.com/office/drawing/2014/main" id="{8BD97861-8587-4844-9320-A41A53DBB408}"/>
              </a:ext>
            </a:extLst>
          </p:cNvPr>
          <p:cNvPicPr>
            <a:picLocks noChangeAspect="1" noChangeArrowheads="1"/>
          </p:cNvPicPr>
          <p:nvPr/>
        </p:nvPicPr>
        <p:blipFill>
          <a:blip r:embed="rId6">
            <a:alphaModFix amt="48000"/>
          </a:blip>
          <a:srcRect/>
          <a:stretch>
            <a:fillRect/>
          </a:stretch>
        </p:blipFill>
        <p:spPr bwMode="auto">
          <a:xfrm>
            <a:off x="7579231" y="3849537"/>
            <a:ext cx="2568422" cy="1596031"/>
          </a:xfrm>
          <a:prstGeom prst="rect">
            <a:avLst/>
          </a:prstGeom>
          <a:noFill/>
          <a:ln w="9525">
            <a:noFill/>
            <a:miter lim="800000"/>
            <a:headEnd/>
            <a:tailEnd/>
          </a:ln>
        </p:spPr>
      </p:pic>
      <p:pic>
        <p:nvPicPr>
          <p:cNvPr id="21" name="Picture 3" descr="C:\Users\Abject-3D\Desktop\VMWare Files\FINAL diagrams\Basic Virtualization\3D PNGs\ICON_ThinApp_3D_Q408_Comm_0.png">
            <a:extLst>
              <a:ext uri="{FF2B5EF4-FFF2-40B4-BE49-F238E27FC236}">
                <a16:creationId xmlns="" xmlns:a16="http://schemas.microsoft.com/office/drawing/2014/main" id="{796F7498-2CBC-4402-B34A-5698D2B3D08B}"/>
              </a:ext>
            </a:extLst>
          </p:cNvPr>
          <p:cNvPicPr>
            <a:picLocks noChangeAspect="1" noChangeArrowheads="1"/>
          </p:cNvPicPr>
          <p:nvPr/>
        </p:nvPicPr>
        <p:blipFill>
          <a:blip r:embed="rId7">
            <a:alphaModFix/>
          </a:blip>
          <a:srcRect/>
          <a:stretch>
            <a:fillRect/>
          </a:stretch>
        </p:blipFill>
        <p:spPr bwMode="auto">
          <a:xfrm>
            <a:off x="7560920" y="2572227"/>
            <a:ext cx="2586733" cy="2258467"/>
          </a:xfrm>
          <a:prstGeom prst="rect">
            <a:avLst/>
          </a:prstGeom>
          <a:noFill/>
        </p:spPr>
      </p:pic>
      <p:cxnSp>
        <p:nvCxnSpPr>
          <p:cNvPr id="22" name="Straight Connector 286">
            <a:extLst>
              <a:ext uri="{FF2B5EF4-FFF2-40B4-BE49-F238E27FC236}">
                <a16:creationId xmlns="" xmlns:a16="http://schemas.microsoft.com/office/drawing/2014/main" id="{4E1A8DF8-DCF2-4887-9E16-B203CC8EBDD3}"/>
              </a:ext>
            </a:extLst>
          </p:cNvPr>
          <p:cNvCxnSpPr/>
          <p:nvPr/>
        </p:nvCxnSpPr>
        <p:spPr bwMode="auto">
          <a:xfrm flipH="1">
            <a:off x="8854286" y="2302766"/>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cxnSp>
        <p:nvCxnSpPr>
          <p:cNvPr id="23" name="Straight Connector 287">
            <a:extLst>
              <a:ext uri="{FF2B5EF4-FFF2-40B4-BE49-F238E27FC236}">
                <a16:creationId xmlns="" xmlns:a16="http://schemas.microsoft.com/office/drawing/2014/main" id="{77331AAD-14B7-4674-9F14-DEA85C140130}"/>
              </a:ext>
            </a:extLst>
          </p:cNvPr>
          <p:cNvCxnSpPr/>
          <p:nvPr/>
        </p:nvCxnSpPr>
        <p:spPr bwMode="auto">
          <a:xfrm flipH="1">
            <a:off x="8867134" y="3605345"/>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pic>
        <p:nvPicPr>
          <p:cNvPr id="24" name="Picture 9" descr="C:\Users\Abject-3D\Desktop\VMWare Files\FINAL diagrams\Basic Virtualization\3D PNGs\ICON_ThinApp_3D_Q408_Comm_6.png">
            <a:extLst>
              <a:ext uri="{FF2B5EF4-FFF2-40B4-BE49-F238E27FC236}">
                <a16:creationId xmlns="" xmlns:a16="http://schemas.microsoft.com/office/drawing/2014/main" id="{32767474-2A13-4003-BEE5-2F7FAF7C0E40}"/>
              </a:ext>
            </a:extLst>
          </p:cNvPr>
          <p:cNvPicPr>
            <a:picLocks noChangeAspect="1" noChangeArrowheads="1"/>
          </p:cNvPicPr>
          <p:nvPr/>
        </p:nvPicPr>
        <p:blipFill>
          <a:blip r:embed="rId8"/>
          <a:srcRect/>
          <a:stretch>
            <a:fillRect/>
          </a:stretch>
        </p:blipFill>
        <p:spPr bwMode="auto">
          <a:xfrm>
            <a:off x="7652886" y="2968460"/>
            <a:ext cx="2402801" cy="1581371"/>
          </a:xfrm>
          <a:prstGeom prst="rect">
            <a:avLst/>
          </a:prstGeom>
          <a:noFill/>
        </p:spPr>
      </p:pic>
      <p:sp>
        <p:nvSpPr>
          <p:cNvPr id="25" name="TextBox 289">
            <a:extLst>
              <a:ext uri="{FF2B5EF4-FFF2-40B4-BE49-F238E27FC236}">
                <a16:creationId xmlns="" xmlns:a16="http://schemas.microsoft.com/office/drawing/2014/main" id="{28514EE8-21D6-471E-AB18-49097A756983}"/>
              </a:ext>
            </a:extLst>
          </p:cNvPr>
          <p:cNvSpPr txBox="1"/>
          <p:nvPr/>
        </p:nvSpPr>
        <p:spPr>
          <a:xfrm>
            <a:off x="7407178" y="4131054"/>
            <a:ext cx="1120820"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微软雅黑" panose="020B0503020204020204" pitchFamily="34" charset="-122"/>
                <a:cs typeface="Arial" panose="020B0604020202020204" pitchFamily="34" charset="0"/>
              </a:rPr>
              <a:t>Hypervisor</a:t>
            </a:r>
          </a:p>
        </p:txBody>
      </p:sp>
      <p:sp>
        <p:nvSpPr>
          <p:cNvPr id="26" name="TextBox 290">
            <a:extLst>
              <a:ext uri="{FF2B5EF4-FFF2-40B4-BE49-F238E27FC236}">
                <a16:creationId xmlns="" xmlns:a16="http://schemas.microsoft.com/office/drawing/2014/main" id="{EE707359-B9CF-4BD5-B741-A7529DFAD143}"/>
              </a:ext>
            </a:extLst>
          </p:cNvPr>
          <p:cNvSpPr txBox="1"/>
          <p:nvPr/>
        </p:nvSpPr>
        <p:spPr>
          <a:xfrm>
            <a:off x="7576705" y="4797260"/>
            <a:ext cx="1393330"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AAA9AC"/>
                </a:solidFill>
                <a:latin typeface="Arial" panose="020B0604020202020204" pitchFamily="34" charset="0"/>
                <a:ea typeface="微软雅黑" panose="020B0503020204020204" pitchFamily="34" charset="-122"/>
                <a:cs typeface="Arial" panose="020B0604020202020204" pitchFamily="34" charset="0"/>
              </a:rPr>
              <a:t>Physical Host</a:t>
            </a:r>
          </a:p>
        </p:txBody>
      </p:sp>
      <p:pic>
        <p:nvPicPr>
          <p:cNvPr id="27" name="Picture 3" descr="C:\Users\Abject-3D\Desktop\VMWare Files\FINAL diagrams\Basic Virtualization\3D PNGs\ICON_ThinApp_3D_Q408_Comm_0.png">
            <a:extLst>
              <a:ext uri="{FF2B5EF4-FFF2-40B4-BE49-F238E27FC236}">
                <a16:creationId xmlns="" xmlns:a16="http://schemas.microsoft.com/office/drawing/2014/main" id="{8379D2C6-DC46-41C4-AEE5-451D9FE31A8C}"/>
              </a:ext>
            </a:extLst>
          </p:cNvPr>
          <p:cNvPicPr>
            <a:picLocks noChangeAspect="1" noChangeArrowheads="1"/>
          </p:cNvPicPr>
          <p:nvPr/>
        </p:nvPicPr>
        <p:blipFill>
          <a:blip r:embed="rId9" cstate="screen">
            <a:alphaModFix/>
            <a:grayscl/>
            <a:extLst>
              <a:ext uri="{28A0092B-C50C-407E-A947-70E740481C1C}">
                <a14:useLocalDpi xmlns:a14="http://schemas.microsoft.com/office/drawing/2010/main"/>
              </a:ext>
            </a:extLst>
          </a:blip>
          <a:srcRect/>
          <a:stretch>
            <a:fillRect/>
          </a:stretch>
        </p:blipFill>
        <p:spPr bwMode="auto">
          <a:xfrm>
            <a:off x="8328359" y="2045765"/>
            <a:ext cx="1061155" cy="926490"/>
          </a:xfrm>
          <a:prstGeom prst="rect">
            <a:avLst/>
          </a:prstGeom>
          <a:noFill/>
        </p:spPr>
      </p:pic>
      <p:pic>
        <p:nvPicPr>
          <p:cNvPr id="28" name="Picture 3" descr="C:\Users\Abject-3D\Desktop\VMWare Files\FINAL diagrams\Basic Virtualization\3D PNGs\ICON_ThinApp_3D_Q408_Comm_0.png">
            <a:extLst>
              <a:ext uri="{FF2B5EF4-FFF2-40B4-BE49-F238E27FC236}">
                <a16:creationId xmlns="" xmlns:a16="http://schemas.microsoft.com/office/drawing/2014/main" id="{D3A1D071-C47E-4B33-A9CC-BFF6BCF8D274}"/>
              </a:ext>
            </a:extLst>
          </p:cNvPr>
          <p:cNvPicPr>
            <a:picLocks noChangeAspect="1" noChangeArrowheads="1"/>
          </p:cNvPicPr>
          <p:nvPr/>
        </p:nvPicPr>
        <p:blipFill>
          <a:blip r:embed="rId9" cstate="screen">
            <a:alphaModFix/>
            <a:grayscl/>
            <a:extLst>
              <a:ext uri="{28A0092B-C50C-407E-A947-70E740481C1C}">
                <a14:useLocalDpi xmlns:a14="http://schemas.microsoft.com/office/drawing/2010/main"/>
              </a:ext>
            </a:extLst>
          </a:blip>
          <a:srcRect/>
          <a:stretch>
            <a:fillRect/>
          </a:stretch>
        </p:blipFill>
        <p:spPr bwMode="auto">
          <a:xfrm>
            <a:off x="7692690" y="2332258"/>
            <a:ext cx="1061155" cy="926490"/>
          </a:xfrm>
          <a:prstGeom prst="rect">
            <a:avLst/>
          </a:prstGeom>
          <a:noFill/>
        </p:spPr>
      </p:pic>
      <p:sp>
        <p:nvSpPr>
          <p:cNvPr id="29" name="TextBox 293">
            <a:extLst>
              <a:ext uri="{FF2B5EF4-FFF2-40B4-BE49-F238E27FC236}">
                <a16:creationId xmlns="" xmlns:a16="http://schemas.microsoft.com/office/drawing/2014/main" id="{5F309FF9-06C1-4FA5-BC4E-0408EB179C6E}"/>
              </a:ext>
            </a:extLst>
          </p:cNvPr>
          <p:cNvSpPr txBox="1"/>
          <p:nvPr/>
        </p:nvSpPr>
        <p:spPr>
          <a:xfrm>
            <a:off x="7692690" y="2749433"/>
            <a:ext cx="453970"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微软雅黑" panose="020B0503020204020204" pitchFamily="34" charset="-122"/>
                <a:cs typeface="Arial" panose="020B0604020202020204" pitchFamily="34" charset="0"/>
              </a:rPr>
              <a:t>VM</a:t>
            </a:r>
          </a:p>
        </p:txBody>
      </p:sp>
      <p:pic>
        <p:nvPicPr>
          <p:cNvPr id="30" name="Picture 3" descr="C:\Users\Abject-3D\Desktop\VMWare Files\FINAL diagrams\Basic Virtualization\3D PNGs\ICON_ThinApp_3D_Q408_Comm_0.png">
            <a:extLst>
              <a:ext uri="{FF2B5EF4-FFF2-40B4-BE49-F238E27FC236}">
                <a16:creationId xmlns="" xmlns:a16="http://schemas.microsoft.com/office/drawing/2014/main" id="{3F628B17-45E6-46A1-9B03-CA4F29FB344A}"/>
              </a:ext>
            </a:extLst>
          </p:cNvPr>
          <p:cNvPicPr>
            <a:picLocks noChangeAspect="1" noChangeArrowheads="1"/>
          </p:cNvPicPr>
          <p:nvPr/>
        </p:nvPicPr>
        <p:blipFill>
          <a:blip r:embed="rId9" cstate="screen">
            <a:alphaModFix/>
            <a:grayscl/>
            <a:extLst>
              <a:ext uri="{28A0092B-C50C-407E-A947-70E740481C1C}">
                <a14:useLocalDpi xmlns:a14="http://schemas.microsoft.com/office/drawing/2010/main"/>
              </a:ext>
            </a:extLst>
          </a:blip>
          <a:srcRect/>
          <a:stretch>
            <a:fillRect/>
          </a:stretch>
        </p:blipFill>
        <p:spPr bwMode="auto">
          <a:xfrm>
            <a:off x="8961186" y="2313241"/>
            <a:ext cx="1061155" cy="926490"/>
          </a:xfrm>
          <a:prstGeom prst="rect">
            <a:avLst/>
          </a:prstGeom>
          <a:noFill/>
        </p:spPr>
      </p:pic>
      <p:sp>
        <p:nvSpPr>
          <p:cNvPr id="31" name="TextBox 295">
            <a:extLst>
              <a:ext uri="{FF2B5EF4-FFF2-40B4-BE49-F238E27FC236}">
                <a16:creationId xmlns="" xmlns:a16="http://schemas.microsoft.com/office/drawing/2014/main" id="{80CE4498-0560-4A75-A6BD-FB341F102945}"/>
              </a:ext>
            </a:extLst>
          </p:cNvPr>
          <p:cNvSpPr txBox="1"/>
          <p:nvPr/>
        </p:nvSpPr>
        <p:spPr>
          <a:xfrm>
            <a:off x="9238239" y="2755839"/>
            <a:ext cx="1018693" cy="307777"/>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kern="0" dirty="0">
                <a:solidFill>
                  <a:srgbClr val="333333"/>
                </a:solidFill>
                <a:latin typeface="Arial" panose="020B0604020202020204" pitchFamily="34" charset="0"/>
                <a:ea typeface="微软雅黑" panose="020B0503020204020204" pitchFamily="34" charset="-122"/>
                <a:cs typeface="Arial" panose="020B0604020202020204" pitchFamily="34" charset="0"/>
              </a:rPr>
              <a:t>VM</a:t>
            </a:r>
          </a:p>
        </p:txBody>
      </p:sp>
      <p:sp>
        <p:nvSpPr>
          <p:cNvPr id="33" name="TextBox 299">
            <a:extLst>
              <a:ext uri="{FF2B5EF4-FFF2-40B4-BE49-F238E27FC236}">
                <a16:creationId xmlns="" xmlns:a16="http://schemas.microsoft.com/office/drawing/2014/main" id="{09FB2142-3C61-487D-9708-FF43FAA7416E}"/>
              </a:ext>
            </a:extLst>
          </p:cNvPr>
          <p:cNvSpPr txBox="1"/>
          <p:nvPr/>
        </p:nvSpPr>
        <p:spPr>
          <a:xfrm>
            <a:off x="7696541" y="3880497"/>
            <a:ext cx="1083310" cy="369332"/>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rgbClr val="FFFFFF"/>
                </a:solidFill>
                <a:latin typeface="Arial" panose="020B0604020202020204" pitchFamily="34" charset="0"/>
                <a:ea typeface="微软雅黑" panose="020B0503020204020204" pitchFamily="34" charset="-122"/>
                <a:cs typeface="Arial" panose="020B0604020202020204" pitchFamily="34" charset="0"/>
              </a:rPr>
              <a:t>vSwitch</a:t>
            </a:r>
            <a:endParaRPr lang="en-US"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4" name="Straight Connector 300">
            <a:extLst>
              <a:ext uri="{FF2B5EF4-FFF2-40B4-BE49-F238E27FC236}">
                <a16:creationId xmlns="" xmlns:a16="http://schemas.microsoft.com/office/drawing/2014/main" id="{1C313430-DD42-4E97-9065-F565BE43A813}"/>
              </a:ext>
            </a:extLst>
          </p:cNvPr>
          <p:cNvCxnSpPr/>
          <p:nvPr/>
        </p:nvCxnSpPr>
        <p:spPr bwMode="auto">
          <a:xfrm flipV="1">
            <a:off x="8854286" y="3116973"/>
            <a:ext cx="1280670" cy="576633"/>
          </a:xfrm>
          <a:prstGeom prst="line">
            <a:avLst/>
          </a:prstGeom>
          <a:solidFill>
            <a:srgbClr val="0095D3"/>
          </a:solidFill>
          <a:ln w="28575" cap="flat" cmpd="sng" algn="ctr">
            <a:solidFill>
              <a:srgbClr val="FFFFFF"/>
            </a:solidFill>
            <a:prstDash val="solid"/>
            <a:round/>
            <a:headEnd type="none" w="med" len="med"/>
            <a:tailEnd type="none" w="med" len="med"/>
          </a:ln>
          <a:effectLst/>
        </p:spPr>
      </p:cxnSp>
      <p:cxnSp>
        <p:nvCxnSpPr>
          <p:cNvPr id="35" name="Straight Connector 301">
            <a:extLst>
              <a:ext uri="{FF2B5EF4-FFF2-40B4-BE49-F238E27FC236}">
                <a16:creationId xmlns="" xmlns:a16="http://schemas.microsoft.com/office/drawing/2014/main" id="{599B4DA1-2C6D-42E2-8B1E-ABEF5E0B5CF1}"/>
              </a:ext>
            </a:extLst>
          </p:cNvPr>
          <p:cNvCxnSpPr/>
          <p:nvPr/>
        </p:nvCxnSpPr>
        <p:spPr bwMode="auto">
          <a:xfrm flipH="1" flipV="1">
            <a:off x="7566537" y="3116973"/>
            <a:ext cx="1304454" cy="584615"/>
          </a:xfrm>
          <a:prstGeom prst="line">
            <a:avLst/>
          </a:prstGeom>
          <a:solidFill>
            <a:srgbClr val="0095D3"/>
          </a:solidFill>
          <a:ln w="28575" cap="flat" cmpd="sng" algn="ctr">
            <a:solidFill>
              <a:srgbClr val="FFFFFF"/>
            </a:solidFill>
            <a:prstDash val="solid"/>
            <a:round/>
            <a:headEnd type="none" w="med" len="med"/>
            <a:tailEnd type="none" w="med" len="med"/>
          </a:ln>
          <a:effectLst/>
        </p:spPr>
      </p:cxnSp>
      <p:pic>
        <p:nvPicPr>
          <p:cNvPr id="36" name="Picture 357" descr="ICON_NIC_Q308">
            <a:extLst>
              <a:ext uri="{FF2B5EF4-FFF2-40B4-BE49-F238E27FC236}">
                <a16:creationId xmlns="" xmlns:a16="http://schemas.microsoft.com/office/drawing/2014/main" id="{35F10728-CE26-4088-818A-B9E2A7B17C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615338" y="4416259"/>
            <a:ext cx="516526" cy="609958"/>
          </a:xfrm>
          <a:prstGeom prst="rect">
            <a:avLst/>
          </a:prstGeom>
          <a:noFill/>
          <a:ln w="9525">
            <a:noFill/>
            <a:miter lim="800000"/>
            <a:headEnd/>
            <a:tailEnd/>
          </a:ln>
        </p:spPr>
      </p:pic>
      <p:pic>
        <p:nvPicPr>
          <p:cNvPr id="37" name="Picture 384" descr="ICON_Server_Rack_Q308">
            <a:extLst>
              <a:ext uri="{FF2B5EF4-FFF2-40B4-BE49-F238E27FC236}">
                <a16:creationId xmlns="" xmlns:a16="http://schemas.microsoft.com/office/drawing/2014/main" id="{97F44736-2D69-4102-B3E1-FA49F1072A89}"/>
              </a:ext>
            </a:extLst>
          </p:cNvPr>
          <p:cNvPicPr>
            <a:picLocks noChangeAspect="1" noChangeArrowheads="1"/>
          </p:cNvPicPr>
          <p:nvPr/>
        </p:nvPicPr>
        <p:blipFill>
          <a:blip r:embed="rId6">
            <a:alphaModFix amt="48000"/>
          </a:blip>
          <a:srcRect/>
          <a:stretch>
            <a:fillRect/>
          </a:stretch>
        </p:blipFill>
        <p:spPr bwMode="auto">
          <a:xfrm>
            <a:off x="1644787" y="3852723"/>
            <a:ext cx="2568422" cy="1596031"/>
          </a:xfrm>
          <a:prstGeom prst="rect">
            <a:avLst/>
          </a:prstGeom>
          <a:noFill/>
          <a:ln w="9525">
            <a:noFill/>
            <a:miter lim="800000"/>
            <a:headEnd/>
            <a:tailEnd/>
          </a:ln>
        </p:spPr>
      </p:pic>
      <p:pic>
        <p:nvPicPr>
          <p:cNvPr id="38" name="Picture 3" descr="C:\Users\Abject-3D\Desktop\VMWare Files\FINAL diagrams\Basic Virtualization\3D PNGs\ICON_ThinApp_3D_Q408_Comm_0.png">
            <a:extLst>
              <a:ext uri="{FF2B5EF4-FFF2-40B4-BE49-F238E27FC236}">
                <a16:creationId xmlns="" xmlns:a16="http://schemas.microsoft.com/office/drawing/2014/main" id="{4D28441D-3620-42E9-970A-EE847EB071D3}"/>
              </a:ext>
            </a:extLst>
          </p:cNvPr>
          <p:cNvPicPr>
            <a:picLocks noChangeAspect="1" noChangeArrowheads="1"/>
          </p:cNvPicPr>
          <p:nvPr/>
        </p:nvPicPr>
        <p:blipFill>
          <a:blip r:embed="rId7">
            <a:alphaModFix/>
          </a:blip>
          <a:srcRect/>
          <a:stretch>
            <a:fillRect/>
          </a:stretch>
        </p:blipFill>
        <p:spPr bwMode="auto">
          <a:xfrm>
            <a:off x="1626476" y="2575413"/>
            <a:ext cx="2586733" cy="2258467"/>
          </a:xfrm>
          <a:prstGeom prst="rect">
            <a:avLst/>
          </a:prstGeom>
          <a:noFill/>
        </p:spPr>
      </p:pic>
      <p:cxnSp>
        <p:nvCxnSpPr>
          <p:cNvPr id="39" name="Straight Connector 305">
            <a:extLst>
              <a:ext uri="{FF2B5EF4-FFF2-40B4-BE49-F238E27FC236}">
                <a16:creationId xmlns="" xmlns:a16="http://schemas.microsoft.com/office/drawing/2014/main" id="{E43CAE31-3BC8-4BB9-81DC-7F9E7E7D1B8B}"/>
              </a:ext>
            </a:extLst>
          </p:cNvPr>
          <p:cNvCxnSpPr/>
          <p:nvPr/>
        </p:nvCxnSpPr>
        <p:spPr bwMode="auto">
          <a:xfrm flipH="1">
            <a:off x="2919842" y="2305951"/>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pic>
        <p:nvPicPr>
          <p:cNvPr id="40" name="Picture 9" descr="C:\Users\Abject-3D\Desktop\VMWare Files\FINAL diagrams\Basic Virtualization\3D PNGs\ICON_ThinApp_3D_Q408_Comm_6.png">
            <a:extLst>
              <a:ext uri="{FF2B5EF4-FFF2-40B4-BE49-F238E27FC236}">
                <a16:creationId xmlns="" xmlns:a16="http://schemas.microsoft.com/office/drawing/2014/main" id="{D216A176-B93B-401B-8678-EF1414F31F9E}"/>
              </a:ext>
            </a:extLst>
          </p:cNvPr>
          <p:cNvPicPr>
            <a:picLocks noChangeAspect="1" noChangeArrowheads="1"/>
          </p:cNvPicPr>
          <p:nvPr/>
        </p:nvPicPr>
        <p:blipFill>
          <a:blip r:embed="rId8"/>
          <a:srcRect/>
          <a:stretch>
            <a:fillRect/>
          </a:stretch>
        </p:blipFill>
        <p:spPr bwMode="auto">
          <a:xfrm>
            <a:off x="1722299" y="2995898"/>
            <a:ext cx="2402801" cy="1581371"/>
          </a:xfrm>
          <a:prstGeom prst="rect">
            <a:avLst/>
          </a:prstGeom>
          <a:noFill/>
        </p:spPr>
      </p:pic>
      <p:sp>
        <p:nvSpPr>
          <p:cNvPr id="41" name="TextBox 307">
            <a:extLst>
              <a:ext uri="{FF2B5EF4-FFF2-40B4-BE49-F238E27FC236}">
                <a16:creationId xmlns="" xmlns:a16="http://schemas.microsoft.com/office/drawing/2014/main" id="{3D20863C-D24B-4E03-A127-DF08F33CE18A}"/>
              </a:ext>
            </a:extLst>
          </p:cNvPr>
          <p:cNvSpPr txBox="1"/>
          <p:nvPr/>
        </p:nvSpPr>
        <p:spPr>
          <a:xfrm>
            <a:off x="1472734" y="4134240"/>
            <a:ext cx="1120820"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微软雅黑" panose="020B0503020204020204" pitchFamily="34" charset="-122"/>
                <a:cs typeface="Arial" panose="020B0604020202020204" pitchFamily="34" charset="0"/>
              </a:rPr>
              <a:t>Hypervisor</a:t>
            </a:r>
          </a:p>
        </p:txBody>
      </p:sp>
      <p:sp>
        <p:nvSpPr>
          <p:cNvPr id="42" name="TextBox 308">
            <a:extLst>
              <a:ext uri="{FF2B5EF4-FFF2-40B4-BE49-F238E27FC236}">
                <a16:creationId xmlns="" xmlns:a16="http://schemas.microsoft.com/office/drawing/2014/main" id="{2FABEB88-C2FD-4B9E-AEE1-21B38C3F9437}"/>
              </a:ext>
            </a:extLst>
          </p:cNvPr>
          <p:cNvSpPr txBox="1"/>
          <p:nvPr/>
        </p:nvSpPr>
        <p:spPr>
          <a:xfrm>
            <a:off x="1489945" y="4674606"/>
            <a:ext cx="1393330"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AAA9AC"/>
                </a:solidFill>
                <a:latin typeface="Arial" panose="020B0604020202020204" pitchFamily="34" charset="0"/>
                <a:ea typeface="微软雅黑" panose="020B0503020204020204" pitchFamily="34" charset="-122"/>
                <a:cs typeface="Arial" panose="020B0604020202020204" pitchFamily="34" charset="0"/>
              </a:rPr>
              <a:t>Physical Host</a:t>
            </a:r>
          </a:p>
        </p:txBody>
      </p:sp>
      <p:sp>
        <p:nvSpPr>
          <p:cNvPr id="43" name="TextBox 309">
            <a:extLst>
              <a:ext uri="{FF2B5EF4-FFF2-40B4-BE49-F238E27FC236}">
                <a16:creationId xmlns="" xmlns:a16="http://schemas.microsoft.com/office/drawing/2014/main" id="{EADB3D41-9A7D-4D6B-AD8D-78D5A7102520}"/>
              </a:ext>
            </a:extLst>
          </p:cNvPr>
          <p:cNvSpPr txBox="1"/>
          <p:nvPr/>
        </p:nvSpPr>
        <p:spPr>
          <a:xfrm>
            <a:off x="1777977" y="3870365"/>
            <a:ext cx="1083310" cy="369332"/>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rgbClr val="FFFFFF"/>
                </a:solidFill>
                <a:latin typeface="Arial" panose="020B0604020202020204" pitchFamily="34" charset="0"/>
                <a:ea typeface="微软雅黑" panose="020B0503020204020204" pitchFamily="34" charset="-122"/>
                <a:cs typeface="Arial" panose="020B0604020202020204" pitchFamily="34" charset="0"/>
              </a:rPr>
              <a:t>vSwitch</a:t>
            </a:r>
            <a:endParaRPr lang="en-US"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44" name="Picture 3" descr="C:\Users\Abject-3D\Desktop\VMWare Files\FINAL diagrams\Basic Virtualization\3D PNGs\ICON_ThinApp_3D_Q408_Comm_0.png">
            <a:extLst>
              <a:ext uri="{FF2B5EF4-FFF2-40B4-BE49-F238E27FC236}">
                <a16:creationId xmlns="" xmlns:a16="http://schemas.microsoft.com/office/drawing/2014/main" id="{528DA087-1D0F-4020-8B2D-F01FC071851E}"/>
              </a:ext>
            </a:extLst>
          </p:cNvPr>
          <p:cNvPicPr>
            <a:picLocks noChangeAspect="1" noChangeArrowheads="1"/>
          </p:cNvPicPr>
          <p:nvPr/>
        </p:nvPicPr>
        <p:blipFill>
          <a:blip r:embed="rId9" cstate="screen">
            <a:alphaModFix/>
            <a:grayscl/>
            <a:extLst>
              <a:ext uri="{28A0092B-C50C-407E-A947-70E740481C1C}">
                <a14:useLocalDpi xmlns:a14="http://schemas.microsoft.com/office/drawing/2010/main"/>
              </a:ext>
            </a:extLst>
          </a:blip>
          <a:srcRect/>
          <a:stretch>
            <a:fillRect/>
          </a:stretch>
        </p:blipFill>
        <p:spPr bwMode="auto">
          <a:xfrm>
            <a:off x="2379817" y="2002610"/>
            <a:ext cx="1061155" cy="926490"/>
          </a:xfrm>
          <a:prstGeom prst="rect">
            <a:avLst/>
          </a:prstGeom>
          <a:noFill/>
        </p:spPr>
      </p:pic>
      <p:pic>
        <p:nvPicPr>
          <p:cNvPr id="45" name="Picture 3" descr="C:\Users\Abject-3D\Desktop\VMWare Files\FINAL diagrams\Basic Virtualization\3D PNGs\ICON_ThinApp_3D_Q408_Comm_0.png">
            <a:extLst>
              <a:ext uri="{FF2B5EF4-FFF2-40B4-BE49-F238E27FC236}">
                <a16:creationId xmlns="" xmlns:a16="http://schemas.microsoft.com/office/drawing/2014/main" id="{FDBBE831-2FBE-47D9-AE5B-68B153F5C576}"/>
              </a:ext>
            </a:extLst>
          </p:cNvPr>
          <p:cNvPicPr>
            <a:picLocks noChangeAspect="1" noChangeArrowheads="1"/>
          </p:cNvPicPr>
          <p:nvPr/>
        </p:nvPicPr>
        <p:blipFill>
          <a:blip r:embed="rId9" cstate="screen">
            <a:alphaModFix/>
            <a:grayscl/>
            <a:extLst>
              <a:ext uri="{28A0092B-C50C-407E-A947-70E740481C1C}">
                <a14:useLocalDpi xmlns:a14="http://schemas.microsoft.com/office/drawing/2010/main"/>
              </a:ext>
            </a:extLst>
          </a:blip>
          <a:srcRect/>
          <a:stretch>
            <a:fillRect/>
          </a:stretch>
        </p:blipFill>
        <p:spPr bwMode="auto">
          <a:xfrm>
            <a:off x="1744148" y="2289103"/>
            <a:ext cx="1061155" cy="926490"/>
          </a:xfrm>
          <a:prstGeom prst="rect">
            <a:avLst/>
          </a:prstGeom>
          <a:noFill/>
        </p:spPr>
      </p:pic>
      <p:sp>
        <p:nvSpPr>
          <p:cNvPr id="46" name="TextBox 312">
            <a:extLst>
              <a:ext uri="{FF2B5EF4-FFF2-40B4-BE49-F238E27FC236}">
                <a16:creationId xmlns="" xmlns:a16="http://schemas.microsoft.com/office/drawing/2014/main" id="{4294948C-4B96-49E4-9C78-7CE803840CF9}"/>
              </a:ext>
            </a:extLst>
          </p:cNvPr>
          <p:cNvSpPr txBox="1"/>
          <p:nvPr/>
        </p:nvSpPr>
        <p:spPr>
          <a:xfrm>
            <a:off x="1744147" y="2706278"/>
            <a:ext cx="453970" cy="307777"/>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A3A3A"/>
                </a:solidFill>
                <a:latin typeface="Arial" panose="020B0604020202020204" pitchFamily="34" charset="0"/>
                <a:ea typeface="微软雅黑" panose="020B0503020204020204" pitchFamily="34" charset="-122"/>
                <a:cs typeface="Arial" panose="020B0604020202020204" pitchFamily="34" charset="0"/>
              </a:rPr>
              <a:t>VM</a:t>
            </a:r>
          </a:p>
        </p:txBody>
      </p:sp>
      <p:pic>
        <p:nvPicPr>
          <p:cNvPr id="47" name="Picture 3" descr="C:\Users\Abject-3D\Desktop\VMWare Files\FINAL diagrams\Basic Virtualization\3D PNGs\ICON_ThinApp_3D_Q408_Comm_0.png">
            <a:extLst>
              <a:ext uri="{FF2B5EF4-FFF2-40B4-BE49-F238E27FC236}">
                <a16:creationId xmlns="" xmlns:a16="http://schemas.microsoft.com/office/drawing/2014/main" id="{0096E4D4-CA95-474D-BCBC-5D239B44902A}"/>
              </a:ext>
            </a:extLst>
          </p:cNvPr>
          <p:cNvPicPr>
            <a:picLocks noChangeAspect="1" noChangeArrowheads="1"/>
          </p:cNvPicPr>
          <p:nvPr/>
        </p:nvPicPr>
        <p:blipFill>
          <a:blip r:embed="rId9" cstate="screen">
            <a:alphaModFix/>
            <a:grayscl/>
            <a:extLst>
              <a:ext uri="{28A0092B-C50C-407E-A947-70E740481C1C}">
                <a14:useLocalDpi xmlns:a14="http://schemas.microsoft.com/office/drawing/2010/main"/>
              </a:ext>
            </a:extLst>
          </a:blip>
          <a:srcRect/>
          <a:stretch>
            <a:fillRect/>
          </a:stretch>
        </p:blipFill>
        <p:spPr bwMode="auto">
          <a:xfrm>
            <a:off x="3031736" y="2289182"/>
            <a:ext cx="1061155" cy="926490"/>
          </a:xfrm>
          <a:prstGeom prst="rect">
            <a:avLst/>
          </a:prstGeom>
          <a:noFill/>
        </p:spPr>
      </p:pic>
      <p:sp>
        <p:nvSpPr>
          <p:cNvPr id="48" name="TextBox 314">
            <a:extLst>
              <a:ext uri="{FF2B5EF4-FFF2-40B4-BE49-F238E27FC236}">
                <a16:creationId xmlns="" xmlns:a16="http://schemas.microsoft.com/office/drawing/2014/main" id="{90C9AD50-C7FE-4B7C-9049-C3C59640C128}"/>
              </a:ext>
            </a:extLst>
          </p:cNvPr>
          <p:cNvSpPr txBox="1"/>
          <p:nvPr/>
        </p:nvSpPr>
        <p:spPr>
          <a:xfrm>
            <a:off x="3365438" y="2677634"/>
            <a:ext cx="1018693" cy="307777"/>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kern="0" dirty="0">
                <a:solidFill>
                  <a:srgbClr val="333333"/>
                </a:solidFill>
                <a:latin typeface="Arial" panose="020B0604020202020204" pitchFamily="34" charset="0"/>
                <a:ea typeface="微软雅黑" panose="020B0503020204020204" pitchFamily="34" charset="-122"/>
                <a:cs typeface="Arial" panose="020B0604020202020204" pitchFamily="34" charset="0"/>
              </a:rPr>
              <a:t>VM</a:t>
            </a:r>
          </a:p>
        </p:txBody>
      </p:sp>
      <p:cxnSp>
        <p:nvCxnSpPr>
          <p:cNvPr id="50" name="Straight Connector 318">
            <a:extLst>
              <a:ext uri="{FF2B5EF4-FFF2-40B4-BE49-F238E27FC236}">
                <a16:creationId xmlns="" xmlns:a16="http://schemas.microsoft.com/office/drawing/2014/main" id="{BF7F53EE-6AFE-4E04-81B9-C5DACF076E7F}"/>
              </a:ext>
            </a:extLst>
          </p:cNvPr>
          <p:cNvCxnSpPr/>
          <p:nvPr/>
        </p:nvCxnSpPr>
        <p:spPr bwMode="auto">
          <a:xfrm flipV="1">
            <a:off x="2936547" y="3126332"/>
            <a:ext cx="1280670" cy="576633"/>
          </a:xfrm>
          <a:prstGeom prst="line">
            <a:avLst/>
          </a:prstGeom>
          <a:solidFill>
            <a:srgbClr val="0095D3"/>
          </a:solidFill>
          <a:ln w="28575" cap="flat" cmpd="sng" algn="ctr">
            <a:solidFill>
              <a:srgbClr val="FFFFFF"/>
            </a:solidFill>
            <a:prstDash val="solid"/>
            <a:round/>
            <a:headEnd type="none" w="med" len="med"/>
            <a:tailEnd type="none" w="med" len="med"/>
          </a:ln>
          <a:effectLst/>
        </p:spPr>
      </p:cxnSp>
      <p:cxnSp>
        <p:nvCxnSpPr>
          <p:cNvPr id="51" name="Straight Connector 319">
            <a:extLst>
              <a:ext uri="{FF2B5EF4-FFF2-40B4-BE49-F238E27FC236}">
                <a16:creationId xmlns="" xmlns:a16="http://schemas.microsoft.com/office/drawing/2014/main" id="{C8FEF3C9-749D-4691-AAD3-62A7C937E435}"/>
              </a:ext>
            </a:extLst>
          </p:cNvPr>
          <p:cNvCxnSpPr/>
          <p:nvPr/>
        </p:nvCxnSpPr>
        <p:spPr bwMode="auto">
          <a:xfrm flipH="1" flipV="1">
            <a:off x="1648797" y="3126332"/>
            <a:ext cx="1275055" cy="576633"/>
          </a:xfrm>
          <a:prstGeom prst="line">
            <a:avLst/>
          </a:prstGeom>
          <a:solidFill>
            <a:srgbClr val="0095D3"/>
          </a:solidFill>
          <a:ln w="28575" cap="flat" cmpd="sng" algn="ctr">
            <a:solidFill>
              <a:srgbClr val="FFFFFF"/>
            </a:solidFill>
            <a:prstDash val="solid"/>
            <a:round/>
            <a:headEnd type="none" w="med" len="med"/>
            <a:tailEnd type="none" w="med" len="med"/>
          </a:ln>
          <a:effectLst/>
        </p:spPr>
      </p:cxnSp>
      <p:cxnSp>
        <p:nvCxnSpPr>
          <p:cNvPr id="53" name="Straight Connector 321">
            <a:extLst>
              <a:ext uri="{FF2B5EF4-FFF2-40B4-BE49-F238E27FC236}">
                <a16:creationId xmlns="" xmlns:a16="http://schemas.microsoft.com/office/drawing/2014/main" id="{F25A2AD0-D4F4-40DE-AC4A-D1BEB90B58EA}"/>
              </a:ext>
            </a:extLst>
          </p:cNvPr>
          <p:cNvCxnSpPr/>
          <p:nvPr/>
        </p:nvCxnSpPr>
        <p:spPr bwMode="auto">
          <a:xfrm flipV="1">
            <a:off x="2954431" y="3565002"/>
            <a:ext cx="1139528" cy="514350"/>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54" name="Straight Connector 322">
            <a:extLst>
              <a:ext uri="{FF2B5EF4-FFF2-40B4-BE49-F238E27FC236}">
                <a16:creationId xmlns="" xmlns:a16="http://schemas.microsoft.com/office/drawing/2014/main" id="{22FC2251-DD28-480B-B01A-ECD91E7D6269}"/>
              </a:ext>
            </a:extLst>
          </p:cNvPr>
          <p:cNvCxnSpPr/>
          <p:nvPr/>
        </p:nvCxnSpPr>
        <p:spPr bwMode="auto">
          <a:xfrm flipH="1">
            <a:off x="2932690" y="3692273"/>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cxnSp>
        <p:nvCxnSpPr>
          <p:cNvPr id="55" name="Straight Connector 323">
            <a:extLst>
              <a:ext uri="{FF2B5EF4-FFF2-40B4-BE49-F238E27FC236}">
                <a16:creationId xmlns="" xmlns:a16="http://schemas.microsoft.com/office/drawing/2014/main" id="{7727E4F4-5C25-43D4-BE2F-6B6214E6E412}"/>
              </a:ext>
            </a:extLst>
          </p:cNvPr>
          <p:cNvCxnSpPr/>
          <p:nvPr/>
        </p:nvCxnSpPr>
        <p:spPr bwMode="auto">
          <a:xfrm>
            <a:off x="1708280" y="3531857"/>
            <a:ext cx="1201761" cy="542920"/>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58" name="Straight Connector 327">
            <a:extLst>
              <a:ext uri="{FF2B5EF4-FFF2-40B4-BE49-F238E27FC236}">
                <a16:creationId xmlns="" xmlns:a16="http://schemas.microsoft.com/office/drawing/2014/main" id="{D33C0F40-EF0A-45F5-BB48-0F1BE4C7F1E0}"/>
              </a:ext>
            </a:extLst>
          </p:cNvPr>
          <p:cNvCxnSpPr/>
          <p:nvPr/>
        </p:nvCxnSpPr>
        <p:spPr bwMode="auto">
          <a:xfrm flipH="1">
            <a:off x="8863277" y="3680515"/>
            <a:ext cx="3857" cy="1150179"/>
          </a:xfrm>
          <a:prstGeom prst="line">
            <a:avLst/>
          </a:prstGeom>
          <a:solidFill>
            <a:srgbClr val="0095D3"/>
          </a:solidFill>
          <a:ln w="28575" cap="flat" cmpd="sng" algn="ctr">
            <a:gradFill flip="none" rotWithShape="1">
              <a:gsLst>
                <a:gs pos="0">
                  <a:schemeClr val="bg1"/>
                </a:gs>
                <a:gs pos="100000">
                  <a:schemeClr val="bg1">
                    <a:alpha val="4000"/>
                  </a:schemeClr>
                </a:gs>
                <a:gs pos="48000">
                  <a:schemeClr val="bg1"/>
                </a:gs>
              </a:gsLst>
              <a:lin ang="5400000" scaled="0"/>
              <a:tileRect/>
            </a:gradFill>
            <a:prstDash val="solid"/>
            <a:round/>
            <a:headEnd type="none" w="med" len="med"/>
            <a:tailEnd type="none" w="med" len="med"/>
          </a:ln>
          <a:effectLst/>
        </p:spPr>
      </p:cxnSp>
      <p:cxnSp>
        <p:nvCxnSpPr>
          <p:cNvPr id="59" name="Straight Connector 328">
            <a:extLst>
              <a:ext uri="{FF2B5EF4-FFF2-40B4-BE49-F238E27FC236}">
                <a16:creationId xmlns="" xmlns:a16="http://schemas.microsoft.com/office/drawing/2014/main" id="{18C4C5AC-D922-4BDA-813C-35F0459BEF02}"/>
              </a:ext>
            </a:extLst>
          </p:cNvPr>
          <p:cNvCxnSpPr/>
          <p:nvPr/>
        </p:nvCxnSpPr>
        <p:spPr bwMode="auto">
          <a:xfrm flipV="1">
            <a:off x="8887506" y="3539603"/>
            <a:ext cx="1139528" cy="514351"/>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60" name="Straight Connector 329">
            <a:extLst>
              <a:ext uri="{FF2B5EF4-FFF2-40B4-BE49-F238E27FC236}">
                <a16:creationId xmlns="" xmlns:a16="http://schemas.microsoft.com/office/drawing/2014/main" id="{844CCC2E-549F-448B-9A85-0836AFAA2FE3}"/>
              </a:ext>
            </a:extLst>
          </p:cNvPr>
          <p:cNvCxnSpPr/>
          <p:nvPr/>
        </p:nvCxnSpPr>
        <p:spPr bwMode="auto">
          <a:xfrm>
            <a:off x="7665919" y="3509747"/>
            <a:ext cx="1201761" cy="542920"/>
          </a:xfrm>
          <a:prstGeom prst="line">
            <a:avLst/>
          </a:prstGeom>
          <a:solidFill>
            <a:srgbClr val="0095D3"/>
          </a:solidFill>
          <a:ln w="19050" cap="flat" cmpd="sng" algn="ctr">
            <a:solidFill>
              <a:schemeClr val="accent1">
                <a:lumMod val="60000"/>
                <a:lumOff val="40000"/>
              </a:schemeClr>
            </a:solidFill>
            <a:prstDash val="solid"/>
            <a:round/>
            <a:headEnd type="none" w="med" len="med"/>
            <a:tailEnd type="none" w="med" len="med"/>
          </a:ln>
          <a:effectLst/>
        </p:spPr>
      </p:cxnSp>
      <p:cxnSp>
        <p:nvCxnSpPr>
          <p:cNvPr id="61" name="Straight Connector 330">
            <a:extLst>
              <a:ext uri="{FF2B5EF4-FFF2-40B4-BE49-F238E27FC236}">
                <a16:creationId xmlns="" xmlns:a16="http://schemas.microsoft.com/office/drawing/2014/main" id="{EBEE729C-6F5D-4AD1-B05B-97B4C7329E54}"/>
              </a:ext>
            </a:extLst>
          </p:cNvPr>
          <p:cNvCxnSpPr/>
          <p:nvPr/>
        </p:nvCxnSpPr>
        <p:spPr bwMode="auto">
          <a:xfrm flipV="1">
            <a:off x="7349054" y="4797261"/>
            <a:ext cx="303832" cy="126775"/>
          </a:xfrm>
          <a:prstGeom prst="line">
            <a:avLst/>
          </a:prstGeom>
          <a:solidFill>
            <a:srgbClr val="0095D3"/>
          </a:solidFill>
          <a:ln w="28575" cap="flat" cmpd="sng" algn="ctr">
            <a:solidFill>
              <a:schemeClr val="tx1"/>
            </a:solidFill>
            <a:prstDash val="solid"/>
            <a:round/>
            <a:headEnd type="none" w="med" len="med"/>
            <a:tailEnd type="none" w="med" len="med"/>
          </a:ln>
          <a:effectLst/>
        </p:spPr>
      </p:cxnSp>
      <p:sp>
        <p:nvSpPr>
          <p:cNvPr id="62" name="Freeform 331">
            <a:extLst>
              <a:ext uri="{FF2B5EF4-FFF2-40B4-BE49-F238E27FC236}">
                <a16:creationId xmlns="" xmlns:a16="http://schemas.microsoft.com/office/drawing/2014/main" id="{07ACB78F-F499-42A6-B380-DCAF861F64CF}"/>
              </a:ext>
            </a:extLst>
          </p:cNvPr>
          <p:cNvSpPr/>
          <p:nvPr/>
        </p:nvSpPr>
        <p:spPr>
          <a:xfrm>
            <a:off x="3368515" y="4898860"/>
            <a:ext cx="1037811" cy="611277"/>
          </a:xfrm>
          <a:custGeom>
            <a:avLst/>
            <a:gdLst>
              <a:gd name="connsiteX0" fmla="*/ 0 w 731194"/>
              <a:gd name="connsiteY0" fmla="*/ 0 h 508023"/>
              <a:gd name="connsiteX1" fmla="*/ 115451 w 731194"/>
              <a:gd name="connsiteY1" fmla="*/ 461818 h 508023"/>
              <a:gd name="connsiteX2" fmla="*/ 423323 w 731194"/>
              <a:gd name="connsiteY2" fmla="*/ 492606 h 508023"/>
              <a:gd name="connsiteX3" fmla="*/ 731194 w 731194"/>
              <a:gd name="connsiteY3" fmla="*/ 469515 h 508023"/>
              <a:gd name="connsiteX0" fmla="*/ 308663 w 1039857"/>
              <a:gd name="connsiteY0" fmla="*/ 0 h 501080"/>
              <a:gd name="connsiteX1" fmla="*/ 8487 w 1039857"/>
              <a:gd name="connsiteY1" fmla="*/ 300182 h 501080"/>
              <a:gd name="connsiteX2" fmla="*/ 731986 w 1039857"/>
              <a:gd name="connsiteY2" fmla="*/ 492606 h 501080"/>
              <a:gd name="connsiteX3" fmla="*/ 1039857 w 1039857"/>
              <a:gd name="connsiteY3" fmla="*/ 469515 h 501080"/>
              <a:gd name="connsiteX0" fmla="*/ 307120 w 1038314"/>
              <a:gd name="connsiteY0" fmla="*/ 0 h 501080"/>
              <a:gd name="connsiteX1" fmla="*/ 6944 w 1038314"/>
              <a:gd name="connsiteY1" fmla="*/ 300182 h 501080"/>
              <a:gd name="connsiteX2" fmla="*/ 730443 w 1038314"/>
              <a:gd name="connsiteY2" fmla="*/ 492606 h 501080"/>
              <a:gd name="connsiteX3" fmla="*/ 1038314 w 1038314"/>
              <a:gd name="connsiteY3" fmla="*/ 469515 h 501080"/>
              <a:gd name="connsiteX0" fmla="*/ 312622 w 1043816"/>
              <a:gd name="connsiteY0" fmla="*/ 0 h 501080"/>
              <a:gd name="connsiteX1" fmla="*/ 12446 w 1043816"/>
              <a:gd name="connsiteY1" fmla="*/ 300182 h 501080"/>
              <a:gd name="connsiteX2" fmla="*/ 735945 w 1043816"/>
              <a:gd name="connsiteY2" fmla="*/ 492606 h 501080"/>
              <a:gd name="connsiteX3" fmla="*/ 1043816 w 1043816"/>
              <a:gd name="connsiteY3" fmla="*/ 469515 h 501080"/>
              <a:gd name="connsiteX0" fmla="*/ 315090 w 1046284"/>
              <a:gd name="connsiteY0" fmla="*/ 0 h 501080"/>
              <a:gd name="connsiteX1" fmla="*/ 14914 w 1046284"/>
              <a:gd name="connsiteY1" fmla="*/ 300182 h 501080"/>
              <a:gd name="connsiteX2" fmla="*/ 738413 w 1046284"/>
              <a:gd name="connsiteY2" fmla="*/ 492606 h 501080"/>
              <a:gd name="connsiteX3" fmla="*/ 1046284 w 1046284"/>
              <a:gd name="connsiteY3" fmla="*/ 469515 h 501080"/>
              <a:gd name="connsiteX0" fmla="*/ 301533 w 1032727"/>
              <a:gd name="connsiteY0" fmla="*/ 0 h 476722"/>
              <a:gd name="connsiteX1" fmla="*/ 1357 w 1032727"/>
              <a:gd name="connsiteY1" fmla="*/ 300182 h 476722"/>
              <a:gd name="connsiteX2" fmla="*/ 401591 w 1032727"/>
              <a:gd name="connsiteY2" fmla="*/ 461818 h 476722"/>
              <a:gd name="connsiteX3" fmla="*/ 1032727 w 1032727"/>
              <a:gd name="connsiteY3" fmla="*/ 469515 h 476722"/>
              <a:gd name="connsiteX0" fmla="*/ 306887 w 1038081"/>
              <a:gd name="connsiteY0" fmla="*/ 0 h 611277"/>
              <a:gd name="connsiteX1" fmla="*/ 6711 w 1038081"/>
              <a:gd name="connsiteY1" fmla="*/ 300182 h 611277"/>
              <a:gd name="connsiteX2" fmla="*/ 560881 w 1038081"/>
              <a:gd name="connsiteY2" fmla="*/ 608061 h 611277"/>
              <a:gd name="connsiteX3" fmla="*/ 1038081 w 1038081"/>
              <a:gd name="connsiteY3" fmla="*/ 469515 h 611277"/>
            </a:gdLst>
            <a:ahLst/>
            <a:cxnLst>
              <a:cxn ang="0">
                <a:pos x="connsiteX0" y="connsiteY0"/>
              </a:cxn>
              <a:cxn ang="0">
                <a:pos x="connsiteX1" y="connsiteY1"/>
              </a:cxn>
              <a:cxn ang="0">
                <a:pos x="connsiteX2" y="connsiteY2"/>
              </a:cxn>
              <a:cxn ang="0">
                <a:pos x="connsiteX3" y="connsiteY3"/>
              </a:cxn>
            </a:cxnLst>
            <a:rect l="l" t="t" r="r" b="b"/>
            <a:pathLst>
              <a:path w="1038081" h="611277">
                <a:moveTo>
                  <a:pt x="306887" y="0"/>
                </a:moveTo>
                <a:cubicBezTo>
                  <a:pt x="129219" y="66707"/>
                  <a:pt x="-35621" y="198839"/>
                  <a:pt x="6711" y="300182"/>
                </a:cubicBezTo>
                <a:cubicBezTo>
                  <a:pt x="49043" y="401525"/>
                  <a:pt x="388986" y="579839"/>
                  <a:pt x="560881" y="608061"/>
                </a:cubicBezTo>
                <a:cubicBezTo>
                  <a:pt x="732776" y="636283"/>
                  <a:pt x="1038081" y="469515"/>
                  <a:pt x="1038081" y="469515"/>
                </a:cubicBezTo>
              </a:path>
            </a:pathLst>
          </a:custGeom>
          <a:ln w="28575" cmpd="sng">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rgbClr val="717074"/>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63" name="组合 162">
            <a:extLst>
              <a:ext uri="{FF2B5EF4-FFF2-40B4-BE49-F238E27FC236}">
                <a16:creationId xmlns="" xmlns:a16="http://schemas.microsoft.com/office/drawing/2014/main" id="{B88FD92B-3C4B-489E-8DDC-05D05011CC5B}"/>
              </a:ext>
            </a:extLst>
          </p:cNvPr>
          <p:cNvGrpSpPr/>
          <p:nvPr/>
        </p:nvGrpSpPr>
        <p:grpSpPr>
          <a:xfrm>
            <a:off x="3077188" y="3511007"/>
            <a:ext cx="1111559" cy="849909"/>
            <a:chOff x="3261223" y="3032054"/>
            <a:chExt cx="1111559" cy="849909"/>
          </a:xfrm>
        </p:grpSpPr>
        <p:grpSp>
          <p:nvGrpSpPr>
            <p:cNvPr id="11" name="Group 273">
              <a:extLst>
                <a:ext uri="{FF2B5EF4-FFF2-40B4-BE49-F238E27FC236}">
                  <a16:creationId xmlns="" xmlns:a16="http://schemas.microsoft.com/office/drawing/2014/main" id="{C0B5D8D9-8042-4BD1-934D-CEBAFAB3CADF}"/>
                </a:ext>
              </a:extLst>
            </p:cNvPr>
            <p:cNvGrpSpPr/>
            <p:nvPr/>
          </p:nvGrpSpPr>
          <p:grpSpPr>
            <a:xfrm>
              <a:off x="3261223" y="3032054"/>
              <a:ext cx="980409" cy="849909"/>
              <a:chOff x="6351178" y="4244265"/>
              <a:chExt cx="1143000" cy="990600"/>
            </a:xfrm>
          </p:grpSpPr>
          <p:pic>
            <p:nvPicPr>
              <p:cNvPr id="68" name="Picture 274" descr="firewall.png">
                <a:extLst>
                  <a:ext uri="{FF2B5EF4-FFF2-40B4-BE49-F238E27FC236}">
                    <a16:creationId xmlns="" xmlns:a16="http://schemas.microsoft.com/office/drawing/2014/main" id="{63CF3BC9-CEC5-49E9-970A-E3D2144B50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79778" y="4244265"/>
                <a:ext cx="914400" cy="914400"/>
              </a:xfrm>
              <a:prstGeom prst="rect">
                <a:avLst/>
              </a:prstGeom>
            </p:spPr>
          </p:pic>
          <p:pic>
            <p:nvPicPr>
              <p:cNvPr id="69" name="Picture 275" descr="firewall.png">
                <a:extLst>
                  <a:ext uri="{FF2B5EF4-FFF2-40B4-BE49-F238E27FC236}">
                    <a16:creationId xmlns="" xmlns:a16="http://schemas.microsoft.com/office/drawing/2014/main" id="{48186BB4-8A44-4A55-B7A9-5F2E024A4C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1178" y="4320465"/>
                <a:ext cx="914400" cy="914400"/>
              </a:xfrm>
              <a:prstGeom prst="rect">
                <a:avLst/>
              </a:prstGeom>
            </p:spPr>
          </p:pic>
        </p:grpSp>
        <p:sp>
          <p:nvSpPr>
            <p:cNvPr id="162" name="文本框 161">
              <a:extLst>
                <a:ext uri="{FF2B5EF4-FFF2-40B4-BE49-F238E27FC236}">
                  <a16:creationId xmlns="" xmlns:a16="http://schemas.microsoft.com/office/drawing/2014/main" id="{5A389B28-634D-43B7-81AA-6804C9EBFE8E}"/>
                </a:ext>
              </a:extLst>
            </p:cNvPr>
            <p:cNvSpPr txBox="1"/>
            <p:nvPr/>
          </p:nvSpPr>
          <p:spPr>
            <a:xfrm rot="760553">
              <a:off x="3317795" y="3303062"/>
              <a:ext cx="1054987"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DFW</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4" name="组合 163">
            <a:extLst>
              <a:ext uri="{FF2B5EF4-FFF2-40B4-BE49-F238E27FC236}">
                <a16:creationId xmlns="" xmlns:a16="http://schemas.microsoft.com/office/drawing/2014/main" id="{1AF822DD-0B27-4D5C-ACA3-A432A68B5659}"/>
              </a:ext>
            </a:extLst>
          </p:cNvPr>
          <p:cNvGrpSpPr/>
          <p:nvPr/>
        </p:nvGrpSpPr>
        <p:grpSpPr>
          <a:xfrm>
            <a:off x="9036736" y="3486630"/>
            <a:ext cx="1111559" cy="849909"/>
            <a:chOff x="3261223" y="3032054"/>
            <a:chExt cx="1111559" cy="849909"/>
          </a:xfrm>
        </p:grpSpPr>
        <p:grpSp>
          <p:nvGrpSpPr>
            <p:cNvPr id="165" name="Group 273">
              <a:extLst>
                <a:ext uri="{FF2B5EF4-FFF2-40B4-BE49-F238E27FC236}">
                  <a16:creationId xmlns="" xmlns:a16="http://schemas.microsoft.com/office/drawing/2014/main" id="{A60235A6-E06F-48D4-8ECD-29E38E9B0839}"/>
                </a:ext>
              </a:extLst>
            </p:cNvPr>
            <p:cNvGrpSpPr/>
            <p:nvPr/>
          </p:nvGrpSpPr>
          <p:grpSpPr>
            <a:xfrm>
              <a:off x="3261223" y="3032054"/>
              <a:ext cx="980409" cy="849909"/>
              <a:chOff x="6351178" y="4244265"/>
              <a:chExt cx="1143000" cy="990600"/>
            </a:xfrm>
          </p:grpSpPr>
          <p:pic>
            <p:nvPicPr>
              <p:cNvPr id="167" name="Picture 274" descr="firewall.png">
                <a:extLst>
                  <a:ext uri="{FF2B5EF4-FFF2-40B4-BE49-F238E27FC236}">
                    <a16:creationId xmlns="" xmlns:a16="http://schemas.microsoft.com/office/drawing/2014/main" id="{CDB60A4D-1F6F-4FED-8329-1FEF886B75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79778" y="4244265"/>
                <a:ext cx="914400" cy="914400"/>
              </a:xfrm>
              <a:prstGeom prst="rect">
                <a:avLst/>
              </a:prstGeom>
            </p:spPr>
          </p:pic>
          <p:pic>
            <p:nvPicPr>
              <p:cNvPr id="168" name="Picture 275" descr="firewall.png">
                <a:extLst>
                  <a:ext uri="{FF2B5EF4-FFF2-40B4-BE49-F238E27FC236}">
                    <a16:creationId xmlns="" xmlns:a16="http://schemas.microsoft.com/office/drawing/2014/main" id="{54C07FEF-49C6-45A9-A814-024B5479BF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1178" y="4320465"/>
                <a:ext cx="914400" cy="914400"/>
              </a:xfrm>
              <a:prstGeom prst="rect">
                <a:avLst/>
              </a:prstGeom>
            </p:spPr>
          </p:pic>
        </p:grpSp>
        <p:sp>
          <p:nvSpPr>
            <p:cNvPr id="166" name="文本框 165">
              <a:extLst>
                <a:ext uri="{FF2B5EF4-FFF2-40B4-BE49-F238E27FC236}">
                  <a16:creationId xmlns="" xmlns:a16="http://schemas.microsoft.com/office/drawing/2014/main" id="{90A921BF-92C2-45C9-AE4F-F7ABC8A57A4C}"/>
                </a:ext>
              </a:extLst>
            </p:cNvPr>
            <p:cNvSpPr txBox="1"/>
            <p:nvPr/>
          </p:nvSpPr>
          <p:spPr>
            <a:xfrm rot="760553">
              <a:off x="3317795" y="3303062"/>
              <a:ext cx="1054987"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DFW</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cxnSp>
        <p:nvCxnSpPr>
          <p:cNvPr id="170" name="连接符: 曲线 169">
            <a:extLst>
              <a:ext uri="{FF2B5EF4-FFF2-40B4-BE49-F238E27FC236}">
                <a16:creationId xmlns="" xmlns:a16="http://schemas.microsoft.com/office/drawing/2014/main" id="{D0DEB692-F82C-43C0-9360-E079237B65B7}"/>
              </a:ext>
            </a:extLst>
          </p:cNvPr>
          <p:cNvCxnSpPr>
            <a:cxnSpLocks/>
          </p:cNvCxnSpPr>
          <p:nvPr/>
        </p:nvCxnSpPr>
        <p:spPr>
          <a:xfrm>
            <a:off x="2315254" y="2782473"/>
            <a:ext cx="7293765" cy="379564"/>
          </a:xfrm>
          <a:prstGeom prst="curvedConnector4">
            <a:avLst>
              <a:gd name="adj1" fmla="val 16766"/>
              <a:gd name="adj2" fmla="val 655237"/>
            </a:avLst>
          </a:prstGeom>
          <a:ln w="22225">
            <a:headEnd type="triangle"/>
            <a:tailEnd type="none"/>
          </a:ln>
        </p:spPr>
        <p:style>
          <a:lnRef idx="1">
            <a:schemeClr val="accent1"/>
          </a:lnRef>
          <a:fillRef idx="0">
            <a:schemeClr val="accent1"/>
          </a:fillRef>
          <a:effectRef idx="0">
            <a:schemeClr val="accent1"/>
          </a:effectRef>
          <a:fontRef idx="minor">
            <a:schemeClr val="tx1"/>
          </a:fontRef>
        </p:style>
      </p:cxnSp>
      <p:sp>
        <p:nvSpPr>
          <p:cNvPr id="178" name="文本框 177">
            <a:extLst>
              <a:ext uri="{FF2B5EF4-FFF2-40B4-BE49-F238E27FC236}">
                <a16:creationId xmlns="" xmlns:a16="http://schemas.microsoft.com/office/drawing/2014/main" id="{E01C245D-4D48-489F-896E-7FFD97AB224E}"/>
              </a:ext>
            </a:extLst>
          </p:cNvPr>
          <p:cNvSpPr txBox="1"/>
          <p:nvPr/>
        </p:nvSpPr>
        <p:spPr>
          <a:xfrm>
            <a:off x="10182890" y="3457474"/>
            <a:ext cx="1141650" cy="738664"/>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Permit 3306,1433</a:t>
            </a:r>
          </a:p>
          <a:p>
            <a:r>
              <a:rPr lang="en-US" altLang="zh-CN" sz="1400" dirty="0">
                <a:latin typeface="Arial" panose="020B0604020202020204" pitchFamily="34" charset="0"/>
                <a:ea typeface="微软雅黑" panose="020B0503020204020204" pitchFamily="34" charset="-122"/>
                <a:cs typeface="Arial" panose="020B0604020202020204" pitchFamily="34" charset="0"/>
              </a:rPr>
              <a:t>Deny All</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80" name="文本框 179">
            <a:extLst>
              <a:ext uri="{FF2B5EF4-FFF2-40B4-BE49-F238E27FC236}">
                <a16:creationId xmlns="" xmlns:a16="http://schemas.microsoft.com/office/drawing/2014/main" id="{D0BE9752-EC37-47C1-B74E-DB942F540F2C}"/>
              </a:ext>
            </a:extLst>
          </p:cNvPr>
          <p:cNvSpPr txBox="1"/>
          <p:nvPr/>
        </p:nvSpPr>
        <p:spPr>
          <a:xfrm>
            <a:off x="4208424" y="3448956"/>
            <a:ext cx="1424516" cy="523220"/>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Permit 80 443</a:t>
            </a:r>
          </a:p>
          <a:p>
            <a:r>
              <a:rPr lang="en-US" altLang="zh-CN" sz="1400" dirty="0">
                <a:latin typeface="Arial" panose="020B0604020202020204" pitchFamily="34" charset="0"/>
                <a:ea typeface="微软雅黑" panose="020B0503020204020204" pitchFamily="34" charset="-122"/>
                <a:cs typeface="Arial" panose="020B0604020202020204" pitchFamily="34" charset="0"/>
              </a:rPr>
              <a:t>Deny All</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83" name="文本框 182">
            <a:extLst>
              <a:ext uri="{FF2B5EF4-FFF2-40B4-BE49-F238E27FC236}">
                <a16:creationId xmlns="" xmlns:a16="http://schemas.microsoft.com/office/drawing/2014/main" id="{75D19184-B074-4D0B-A98B-983020DBC8C4}"/>
              </a:ext>
            </a:extLst>
          </p:cNvPr>
          <p:cNvSpPr txBox="1"/>
          <p:nvPr/>
        </p:nvSpPr>
        <p:spPr>
          <a:xfrm>
            <a:off x="5977831" y="1556792"/>
            <a:ext cx="5446761" cy="369332"/>
          </a:xfrm>
          <a:prstGeom prst="rect">
            <a:avLst/>
          </a:prstGeom>
          <a:solidFill>
            <a:srgbClr val="00307D"/>
          </a:solidFill>
        </p:spPr>
        <p:txBody>
          <a:bodyPr wrap="square" rtlCol="0">
            <a:spAutoFit/>
          </a:bodyPr>
          <a:lstStyle/>
          <a:p>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http://192.168.1.1/showdetail.asp?id=49 and 1=1</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5" name="Picture 20" descr="F:\山石网科\内部文件\icon\新建文件夹\黑客-01.emf">
            <a:extLst>
              <a:ext uri="{FF2B5EF4-FFF2-40B4-BE49-F238E27FC236}">
                <a16:creationId xmlns="" xmlns:a16="http://schemas.microsoft.com/office/drawing/2014/main" id="{8B3309B1-126E-4ECC-B88F-F9963863786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12342" y="2399558"/>
            <a:ext cx="363172" cy="639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 name="Group 296">
            <a:extLst>
              <a:ext uri="{FF2B5EF4-FFF2-40B4-BE49-F238E27FC236}">
                <a16:creationId xmlns="" xmlns:a16="http://schemas.microsoft.com/office/drawing/2014/main" id="{BA17F5D4-5F75-413D-BE74-FBA470F6CA6F}"/>
              </a:ext>
            </a:extLst>
          </p:cNvPr>
          <p:cNvGrpSpPr/>
          <p:nvPr/>
        </p:nvGrpSpPr>
        <p:grpSpPr>
          <a:xfrm>
            <a:off x="2035933" y="2706278"/>
            <a:ext cx="1407414" cy="926490"/>
            <a:chOff x="8795656" y="3127670"/>
            <a:chExt cx="1407780" cy="926490"/>
          </a:xfrm>
        </p:grpSpPr>
        <p:pic>
          <p:nvPicPr>
            <p:cNvPr id="66" name="Picture 3" descr="C:\Users\Abject-3D\Desktop\VMWare Files\FINAL diagrams\Basic Virtualization\3D PNGs\ICON_ThinApp_3D_Q408_Comm_0.png">
              <a:extLst>
                <a:ext uri="{FF2B5EF4-FFF2-40B4-BE49-F238E27FC236}">
                  <a16:creationId xmlns="" xmlns:a16="http://schemas.microsoft.com/office/drawing/2014/main" id="{379EAA8A-8BB6-49F4-A976-E9A14C54CA2D}"/>
                </a:ext>
              </a:extLst>
            </p:cNvPr>
            <p:cNvPicPr>
              <a:picLocks noChangeAspect="1" noChangeArrowheads="1"/>
            </p:cNvPicPr>
            <p:nvPr/>
          </p:nvPicPr>
          <p:blipFill>
            <a:blip r:embed="rId9" cstate="screen">
              <a:alphaModFix/>
              <a:duotone>
                <a:prstClr val="black"/>
                <a:srgbClr val="FF0000">
                  <a:tint val="45000"/>
                  <a:satMod val="400000"/>
                </a:srgbClr>
              </a:duotone>
              <a:extLst>
                <a:ext uri="{28A0092B-C50C-407E-A947-70E740481C1C}">
                  <a14:useLocalDpi xmlns:a14="http://schemas.microsoft.com/office/drawing/2010/main"/>
                </a:ext>
              </a:extLst>
            </a:blip>
            <a:srcRect/>
            <a:stretch>
              <a:fillRect/>
            </a:stretch>
          </p:blipFill>
          <p:spPr bwMode="auto">
            <a:xfrm>
              <a:off x="9142005" y="3127670"/>
              <a:ext cx="1061431" cy="926490"/>
            </a:xfrm>
            <a:prstGeom prst="rect">
              <a:avLst/>
            </a:prstGeom>
            <a:noFill/>
          </p:spPr>
        </p:pic>
        <p:sp>
          <p:nvSpPr>
            <p:cNvPr id="67" name="TextBox 298">
              <a:extLst>
                <a:ext uri="{FF2B5EF4-FFF2-40B4-BE49-F238E27FC236}">
                  <a16:creationId xmlns="" xmlns:a16="http://schemas.microsoft.com/office/drawing/2014/main" id="{F5F43193-505F-400C-BB06-D27D7249C16A}"/>
                </a:ext>
              </a:extLst>
            </p:cNvPr>
            <p:cNvSpPr txBox="1"/>
            <p:nvPr/>
          </p:nvSpPr>
          <p:spPr>
            <a:xfrm flipH="1">
              <a:off x="8795656" y="3526610"/>
              <a:ext cx="1295633" cy="338554"/>
            </a:xfrm>
            <a:prstGeom prst="rect">
              <a:avLst/>
            </a:prstGeom>
            <a:noFill/>
          </p:spPr>
          <p:txBody>
            <a:bodyPr wrap="squar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rgbClr val="3A3A3A"/>
                  </a:solidFill>
                  <a:latin typeface="Arial" panose="020B0604020202020204" pitchFamily="34" charset="0"/>
                  <a:ea typeface="微软雅黑" panose="020B0503020204020204" pitchFamily="34" charset="-122"/>
                  <a:cs typeface="Arial" panose="020B0604020202020204" pitchFamily="34" charset="0"/>
                </a:rPr>
                <a:t>CloudHive</a:t>
              </a:r>
              <a:endParaRPr lang="en-US" sz="1600" b="1" dirty="0">
                <a:solidFill>
                  <a:srgbClr val="3A3A3A"/>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64" name="Picture 3" descr="C:\Users\Abject-3D\Desktop\VMWare Files\FINAL diagrams\Basic Virtualization\3D PNGs\ICON_ThinApp_3D_Q408_Comm_0.png">
            <a:extLst>
              <a:ext uri="{FF2B5EF4-FFF2-40B4-BE49-F238E27FC236}">
                <a16:creationId xmlns="" xmlns:a16="http://schemas.microsoft.com/office/drawing/2014/main" id="{B3DEA7F8-240E-4F6B-9274-A942B2A8B73C}"/>
              </a:ext>
            </a:extLst>
          </p:cNvPr>
          <p:cNvPicPr>
            <a:picLocks noChangeAspect="1" noChangeArrowheads="1"/>
          </p:cNvPicPr>
          <p:nvPr/>
        </p:nvPicPr>
        <p:blipFill>
          <a:blip r:embed="rId9" cstate="screen">
            <a:alphaModFix/>
            <a:duotone>
              <a:prstClr val="black"/>
              <a:srgbClr val="FF0000">
                <a:tint val="45000"/>
                <a:satMod val="400000"/>
              </a:srgbClr>
            </a:duotone>
            <a:extLst>
              <a:ext uri="{28A0092B-C50C-407E-A947-70E740481C1C}">
                <a14:useLocalDpi xmlns:a14="http://schemas.microsoft.com/office/drawing/2010/main"/>
              </a:ext>
            </a:extLst>
          </a:blip>
          <a:srcRect/>
          <a:stretch>
            <a:fillRect/>
          </a:stretch>
        </p:blipFill>
        <p:spPr bwMode="auto">
          <a:xfrm>
            <a:off x="8328275" y="2656787"/>
            <a:ext cx="1061155" cy="926490"/>
          </a:xfrm>
          <a:prstGeom prst="rect">
            <a:avLst/>
          </a:prstGeom>
          <a:noFill/>
        </p:spPr>
      </p:pic>
      <p:sp>
        <p:nvSpPr>
          <p:cNvPr id="65" name="TextBox 317">
            <a:extLst>
              <a:ext uri="{FF2B5EF4-FFF2-40B4-BE49-F238E27FC236}">
                <a16:creationId xmlns="" xmlns:a16="http://schemas.microsoft.com/office/drawing/2014/main" id="{97205901-4D8F-4042-A306-A847268EB189}"/>
              </a:ext>
            </a:extLst>
          </p:cNvPr>
          <p:cNvSpPr txBox="1"/>
          <p:nvPr/>
        </p:nvSpPr>
        <p:spPr>
          <a:xfrm>
            <a:off x="8040216" y="3090446"/>
            <a:ext cx="1197765" cy="338554"/>
          </a:xfrm>
          <a:prstGeom prst="rect">
            <a:avLst/>
          </a:prstGeom>
          <a:noFill/>
        </p:spPr>
        <p:txBody>
          <a:bodyPr wrap="none" rtlCol="0">
            <a:spAutoFit/>
            <a:scene3d>
              <a:camera prst="orthographicFront">
                <a:rot lat="1802011" lon="2459900" rev="21565380"/>
              </a:camera>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rgbClr val="3A3A3A"/>
                </a:solidFill>
                <a:latin typeface="Arial" panose="020B0604020202020204" pitchFamily="34" charset="0"/>
                <a:ea typeface="微软雅黑" panose="020B0503020204020204" pitchFamily="34" charset="-122"/>
                <a:cs typeface="Arial" panose="020B0604020202020204" pitchFamily="34" charset="0"/>
              </a:rPr>
              <a:t>CloudHive</a:t>
            </a:r>
            <a:endParaRPr lang="en-US" sz="1600" b="1" dirty="0">
              <a:solidFill>
                <a:srgbClr val="3A3A3A"/>
              </a:solidFill>
              <a:latin typeface="Arial" panose="020B0604020202020204" pitchFamily="34" charset="0"/>
              <a:ea typeface="微软雅黑" panose="020B0503020204020204" pitchFamily="34" charset="-122"/>
              <a:cs typeface="Arial" panose="020B0604020202020204" pitchFamily="34" charset="0"/>
            </a:endParaRPr>
          </a:p>
        </p:txBody>
      </p:sp>
      <p:sp>
        <p:nvSpPr>
          <p:cNvPr id="173" name="文本框 172">
            <a:extLst>
              <a:ext uri="{FF2B5EF4-FFF2-40B4-BE49-F238E27FC236}">
                <a16:creationId xmlns="" xmlns:a16="http://schemas.microsoft.com/office/drawing/2014/main" id="{7C578B61-D1B9-40E9-9E63-3EC68E0DFDAE}"/>
              </a:ext>
            </a:extLst>
          </p:cNvPr>
          <p:cNvSpPr txBox="1"/>
          <p:nvPr/>
        </p:nvSpPr>
        <p:spPr>
          <a:xfrm>
            <a:off x="4190147" y="2648751"/>
            <a:ext cx="1462931" cy="738664"/>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IPS</a:t>
            </a:r>
            <a:r>
              <a:rPr lang="zh-CN" altLang="en-US" sz="1400" dirty="0">
                <a:latin typeface="Arial" panose="020B0604020202020204" pitchFamily="34" charset="0"/>
                <a:ea typeface="微软雅黑" panose="020B0503020204020204" pitchFamily="34" charset="-122"/>
                <a:cs typeface="Arial" panose="020B0604020202020204" pitchFamily="34" charset="0"/>
              </a:rPr>
              <a:t> </a:t>
            </a:r>
            <a:r>
              <a:rPr lang="en-US" altLang="zh-CN" sz="1400" dirty="0">
                <a:latin typeface="Arial" panose="020B0604020202020204" pitchFamily="34" charset="0"/>
                <a:ea typeface="微软雅黑" panose="020B0503020204020204" pitchFamily="34" charset="-122"/>
                <a:cs typeface="Arial" panose="020B0604020202020204" pitchFamily="34" charset="0"/>
              </a:rPr>
              <a:t>AV</a:t>
            </a:r>
            <a:r>
              <a:rPr lang="zh-CN" altLang="en-US" sz="1400" dirty="0">
                <a:latin typeface="Arial" panose="020B0604020202020204" pitchFamily="34" charset="0"/>
                <a:ea typeface="微软雅黑" panose="020B0503020204020204" pitchFamily="34" charset="-122"/>
                <a:cs typeface="Arial" panose="020B0604020202020204" pitchFamily="34" charset="0"/>
              </a:rPr>
              <a:t> </a:t>
            </a:r>
            <a:r>
              <a:rPr lang="en-US" altLang="zh-CN" sz="1400" dirty="0">
                <a:latin typeface="Arial" panose="020B0604020202020204" pitchFamily="34" charset="0"/>
                <a:ea typeface="微软雅黑" panose="020B0503020204020204" pitchFamily="34" charset="-122"/>
                <a:cs typeface="Arial" panose="020B0604020202020204" pitchFamily="34" charset="0"/>
              </a:rPr>
              <a:t>Application Identification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74" name="文本框 173">
            <a:extLst>
              <a:ext uri="{FF2B5EF4-FFF2-40B4-BE49-F238E27FC236}">
                <a16:creationId xmlns="" xmlns:a16="http://schemas.microsoft.com/office/drawing/2014/main" id="{7BAF04FF-E065-48D9-887C-D9506BB9C7C6}"/>
              </a:ext>
            </a:extLst>
          </p:cNvPr>
          <p:cNvSpPr txBox="1"/>
          <p:nvPr/>
        </p:nvSpPr>
        <p:spPr>
          <a:xfrm>
            <a:off x="10225408" y="2563192"/>
            <a:ext cx="1415208" cy="738664"/>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IPS</a:t>
            </a:r>
            <a:r>
              <a:rPr lang="zh-CN" altLang="en-US" sz="1400" dirty="0">
                <a:latin typeface="Arial" panose="020B0604020202020204" pitchFamily="34" charset="0"/>
                <a:ea typeface="微软雅黑" panose="020B0503020204020204" pitchFamily="34" charset="-122"/>
                <a:cs typeface="Arial" panose="020B0604020202020204" pitchFamily="34" charset="0"/>
              </a:rPr>
              <a:t> </a:t>
            </a:r>
            <a:r>
              <a:rPr lang="en-US" altLang="zh-CN" sz="1400" dirty="0">
                <a:latin typeface="Arial" panose="020B0604020202020204" pitchFamily="34" charset="0"/>
                <a:ea typeface="微软雅黑" panose="020B0503020204020204" pitchFamily="34" charset="-122"/>
                <a:cs typeface="Arial" panose="020B0604020202020204" pitchFamily="34" charset="0"/>
              </a:rPr>
              <a:t>AV</a:t>
            </a:r>
            <a:r>
              <a:rPr lang="zh-CN" altLang="en-US" sz="1400" dirty="0">
                <a:latin typeface="Arial" panose="020B0604020202020204" pitchFamily="34" charset="0"/>
                <a:ea typeface="微软雅黑" panose="020B0503020204020204" pitchFamily="34" charset="-122"/>
                <a:cs typeface="Arial" panose="020B0604020202020204" pitchFamily="34" charset="0"/>
              </a:rPr>
              <a:t> </a:t>
            </a:r>
            <a:r>
              <a:rPr lang="en-US" altLang="zh-CN" sz="1400" dirty="0">
                <a:latin typeface="Arial" panose="020B0604020202020204" pitchFamily="34" charset="0"/>
                <a:ea typeface="微软雅黑" panose="020B0503020204020204" pitchFamily="34" charset="-122"/>
                <a:cs typeface="Arial" panose="020B0604020202020204" pitchFamily="34" charset="0"/>
              </a:rPr>
              <a:t>Application Identification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pic>
        <p:nvPicPr>
          <p:cNvPr id="181" name="Picture 23" descr="F:\山石网科\内部文件\icon\新建文件夹\Infranet Icons-0507-46.png">
            <a:extLst>
              <a:ext uri="{FF2B5EF4-FFF2-40B4-BE49-F238E27FC236}">
                <a16:creationId xmlns="" xmlns:a16="http://schemas.microsoft.com/office/drawing/2014/main" id="{D388A9A7-9CF7-4E8A-B30C-89F63E30BDB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88308" y="2814693"/>
            <a:ext cx="476513" cy="59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5">
            <a:extLst>
              <a:ext uri="{FF2B5EF4-FFF2-40B4-BE49-F238E27FC236}">
                <a16:creationId xmlns="" xmlns:a16="http://schemas.microsoft.com/office/drawing/2014/main" id="{34EC0935-08D9-B846-B698-A882290FCA93}"/>
              </a:ext>
            </a:extLst>
          </p:cNvPr>
          <p:cNvSpPr>
            <a:spLocks noGrp="1"/>
          </p:cNvSpPr>
          <p:nvPr>
            <p:ph type="title"/>
          </p:nvPr>
        </p:nvSpPr>
        <p:spPr/>
        <p:txBody>
          <a:bodyPr>
            <a:normAutofit/>
          </a:bodyPr>
          <a:lstStyle/>
          <a:p>
            <a:r>
              <a:rPr lang="en-US" altLang="zh-CN" dirty="0" err="1"/>
              <a:t>CloudHive+DFW</a:t>
            </a:r>
            <a:r>
              <a:rPr lang="en-US" altLang="zh-CN" dirty="0"/>
              <a:t> Intranet Protection</a:t>
            </a:r>
            <a:endParaRPr lang="en-US" dirty="0"/>
          </a:p>
        </p:txBody>
      </p:sp>
      <p:sp>
        <p:nvSpPr>
          <p:cNvPr id="49" name="灯片编号占位符 48"/>
          <p:cNvSpPr>
            <a:spLocks noGrp="1"/>
          </p:cNvSpPr>
          <p:nvPr>
            <p:ph type="sldNum" sz="quarter" idx="4"/>
          </p:nvPr>
        </p:nvSpPr>
        <p:spPr/>
        <p:txBody>
          <a:bodyPr/>
          <a:lstStyle/>
          <a:p>
            <a:fld id="{E98FCA07-3125-49EB-99F1-64DCEC752C04}" type="slidenum">
              <a:rPr lang="en-US" smtClean="0"/>
              <a:pPr/>
              <a:t>69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2565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right)">
                                      <p:cBhvr>
                                        <p:cTn id="7" dur="500"/>
                                        <p:tgtEl>
                                          <p:spTgt spid="170"/>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1"/>
                                        </p:tgtEl>
                                        <p:attrNameLst>
                                          <p:attrName>style.visibility</p:attrName>
                                        </p:attrNameLst>
                                      </p:cBhvr>
                                      <p:to>
                                        <p:strVal val="visible"/>
                                      </p:to>
                                    </p:set>
                                    <p:animEffect transition="in" filter="fade">
                                      <p:cBhvr>
                                        <p:cTn id="21"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Complete Protection for the Cloud</a:t>
            </a:r>
          </a:p>
        </p:txBody>
      </p:sp>
      <p:grpSp>
        <p:nvGrpSpPr>
          <p:cNvPr id="4" name="Group 1"/>
          <p:cNvGrpSpPr>
            <a:grpSpLocks/>
          </p:cNvGrpSpPr>
          <p:nvPr/>
        </p:nvGrpSpPr>
        <p:grpSpPr bwMode="auto">
          <a:xfrm>
            <a:off x="1488017" y="5156201"/>
            <a:ext cx="821267" cy="768351"/>
            <a:chOff x="4716016" y="843558"/>
            <a:chExt cx="687236" cy="631378"/>
          </a:xfrm>
        </p:grpSpPr>
        <p:sp>
          <p:nvSpPr>
            <p:cNvPr id="5" name="Cube 4"/>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 name="Cube 5"/>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 name="Cube 6"/>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 name="Cube 7"/>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662" name="Group 41"/>
            <p:cNvGrpSpPr>
              <a:grpSpLocks/>
            </p:cNvGrpSpPr>
            <p:nvPr/>
          </p:nvGrpSpPr>
          <p:grpSpPr bwMode="auto">
            <a:xfrm>
              <a:off x="4716016" y="987574"/>
              <a:ext cx="288354" cy="487362"/>
              <a:chOff x="5441463" y="2000739"/>
              <a:chExt cx="760676" cy="1505169"/>
            </a:xfrm>
          </p:grpSpPr>
          <p:sp>
            <p:nvSpPr>
              <p:cNvPr id="10" name="Rounded Rectangle 9"/>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 name="Rounded Rectangle 10"/>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 name="Rounded Rectangle 11"/>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3" name="Straight Connector 12"/>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4" name="Rounded Rectangle 13"/>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5" name="Straight Connector 14"/>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6" name="Group 1"/>
          <p:cNvGrpSpPr>
            <a:grpSpLocks/>
          </p:cNvGrpSpPr>
          <p:nvPr/>
        </p:nvGrpSpPr>
        <p:grpSpPr bwMode="auto">
          <a:xfrm>
            <a:off x="3024717" y="5156201"/>
            <a:ext cx="821267" cy="768351"/>
            <a:chOff x="4716016" y="843558"/>
            <a:chExt cx="687236" cy="631378"/>
          </a:xfrm>
        </p:grpSpPr>
        <p:sp>
          <p:nvSpPr>
            <p:cNvPr id="17" name="Cube 16"/>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8" name="Cube 17"/>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9" name="Cube 18"/>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0" name="Cube 19"/>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649" name="Group 41"/>
            <p:cNvGrpSpPr>
              <a:grpSpLocks/>
            </p:cNvGrpSpPr>
            <p:nvPr/>
          </p:nvGrpSpPr>
          <p:grpSpPr bwMode="auto">
            <a:xfrm>
              <a:off x="4716016" y="987574"/>
              <a:ext cx="288354" cy="487362"/>
              <a:chOff x="5441463" y="2000739"/>
              <a:chExt cx="760676" cy="1505169"/>
            </a:xfrm>
          </p:grpSpPr>
          <p:sp>
            <p:nvSpPr>
              <p:cNvPr id="22" name="Rounded Rectangle 21"/>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3" name="Rounded Rectangle 22"/>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4" name="Rounded Rectangle 23"/>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25" name="Straight Connector 24"/>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26" name="Rounded Rectangle 25"/>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27" name="Straight Connector 26"/>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28" name="Group 1"/>
          <p:cNvGrpSpPr>
            <a:grpSpLocks/>
          </p:cNvGrpSpPr>
          <p:nvPr/>
        </p:nvGrpSpPr>
        <p:grpSpPr bwMode="auto">
          <a:xfrm>
            <a:off x="4559300" y="5156201"/>
            <a:ext cx="821267" cy="768351"/>
            <a:chOff x="4716016" y="843558"/>
            <a:chExt cx="687236" cy="631378"/>
          </a:xfrm>
        </p:grpSpPr>
        <p:sp>
          <p:nvSpPr>
            <p:cNvPr id="29" name="Cube 28"/>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0" name="Cube 29"/>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1" name="Cube 30"/>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2" name="Cube 31"/>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636" name="Group 41"/>
            <p:cNvGrpSpPr>
              <a:grpSpLocks/>
            </p:cNvGrpSpPr>
            <p:nvPr/>
          </p:nvGrpSpPr>
          <p:grpSpPr bwMode="auto">
            <a:xfrm>
              <a:off x="4716016" y="987574"/>
              <a:ext cx="288354" cy="487362"/>
              <a:chOff x="5441463" y="2000739"/>
              <a:chExt cx="760676" cy="1505169"/>
            </a:xfrm>
          </p:grpSpPr>
          <p:sp>
            <p:nvSpPr>
              <p:cNvPr id="34" name="Rounded Rectangle 33"/>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5" name="Rounded Rectangle 34"/>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36" name="Rounded Rectangle 35"/>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37" name="Straight Connector 36"/>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38" name="Rounded Rectangle 37"/>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39" name="Straight Connector 38"/>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52" name="Group 1"/>
          <p:cNvGrpSpPr>
            <a:grpSpLocks/>
          </p:cNvGrpSpPr>
          <p:nvPr/>
        </p:nvGrpSpPr>
        <p:grpSpPr bwMode="auto">
          <a:xfrm>
            <a:off x="1488017" y="3716867"/>
            <a:ext cx="821267" cy="768351"/>
            <a:chOff x="4716016" y="843558"/>
            <a:chExt cx="687236" cy="631378"/>
          </a:xfrm>
        </p:grpSpPr>
        <p:sp>
          <p:nvSpPr>
            <p:cNvPr id="53" name="Cube 52"/>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54" name="Cube 53"/>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55" name="Cube 54"/>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56" name="Cube 55"/>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623" name="Group 41"/>
            <p:cNvGrpSpPr>
              <a:grpSpLocks/>
            </p:cNvGrpSpPr>
            <p:nvPr/>
          </p:nvGrpSpPr>
          <p:grpSpPr bwMode="auto">
            <a:xfrm>
              <a:off x="4716016" y="987574"/>
              <a:ext cx="288354" cy="487362"/>
              <a:chOff x="5441463" y="2000739"/>
              <a:chExt cx="760676" cy="1505169"/>
            </a:xfrm>
          </p:grpSpPr>
          <p:sp>
            <p:nvSpPr>
              <p:cNvPr id="58" name="Rounded Rectangle 57"/>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59" name="Rounded Rectangle 58"/>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0" name="Rounded Rectangle 59"/>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61" name="Straight Connector 60"/>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62" name="Rounded Rectangle 61"/>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63" name="Straight Connector 62"/>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64" name="Group 1"/>
          <p:cNvGrpSpPr>
            <a:grpSpLocks/>
          </p:cNvGrpSpPr>
          <p:nvPr/>
        </p:nvGrpSpPr>
        <p:grpSpPr bwMode="auto">
          <a:xfrm>
            <a:off x="3024717" y="3716867"/>
            <a:ext cx="821267" cy="768351"/>
            <a:chOff x="4716016" y="843558"/>
            <a:chExt cx="687236" cy="631378"/>
          </a:xfrm>
        </p:grpSpPr>
        <p:sp>
          <p:nvSpPr>
            <p:cNvPr id="65" name="Cube 64"/>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6" name="Cube 65"/>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7" name="Cube 66"/>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8" name="Cube 67"/>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610" name="Group 41"/>
            <p:cNvGrpSpPr>
              <a:grpSpLocks/>
            </p:cNvGrpSpPr>
            <p:nvPr/>
          </p:nvGrpSpPr>
          <p:grpSpPr bwMode="auto">
            <a:xfrm>
              <a:off x="4716016" y="987574"/>
              <a:ext cx="288354" cy="487362"/>
              <a:chOff x="5441463" y="2000739"/>
              <a:chExt cx="760676" cy="1505169"/>
            </a:xfrm>
          </p:grpSpPr>
          <p:sp>
            <p:nvSpPr>
              <p:cNvPr id="70" name="Rounded Rectangle 69"/>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1" name="Rounded Rectangle 70"/>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2" name="Rounded Rectangle 71"/>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73" name="Straight Connector 72"/>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74" name="Rounded Rectangle 73"/>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75" name="Straight Connector 74"/>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76" name="Group 1"/>
          <p:cNvGrpSpPr>
            <a:grpSpLocks/>
          </p:cNvGrpSpPr>
          <p:nvPr/>
        </p:nvGrpSpPr>
        <p:grpSpPr bwMode="auto">
          <a:xfrm>
            <a:off x="4559300" y="3716867"/>
            <a:ext cx="821267" cy="768351"/>
            <a:chOff x="4716016" y="843558"/>
            <a:chExt cx="687236" cy="631378"/>
          </a:xfrm>
        </p:grpSpPr>
        <p:sp>
          <p:nvSpPr>
            <p:cNvPr id="77" name="Cube 76"/>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8" name="Cube 77"/>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9" name="Cube 78"/>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0" name="Cube 79"/>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597" name="Group 41"/>
            <p:cNvGrpSpPr>
              <a:grpSpLocks/>
            </p:cNvGrpSpPr>
            <p:nvPr/>
          </p:nvGrpSpPr>
          <p:grpSpPr bwMode="auto">
            <a:xfrm>
              <a:off x="4716016" y="987574"/>
              <a:ext cx="288354" cy="487362"/>
              <a:chOff x="5441463" y="2000739"/>
              <a:chExt cx="760676" cy="1505169"/>
            </a:xfrm>
          </p:grpSpPr>
          <p:sp>
            <p:nvSpPr>
              <p:cNvPr id="82" name="Rounded Rectangle 81"/>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3" name="Rounded Rectangle 82"/>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4" name="Rounded Rectangle 83"/>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85" name="Straight Connector 84"/>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86" name="Rounded Rectangle 85"/>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87" name="Straight Connector 86"/>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24" name="Group 1"/>
          <p:cNvGrpSpPr>
            <a:grpSpLocks/>
          </p:cNvGrpSpPr>
          <p:nvPr/>
        </p:nvGrpSpPr>
        <p:grpSpPr bwMode="auto">
          <a:xfrm>
            <a:off x="6000751" y="4665134"/>
            <a:ext cx="821267" cy="768351"/>
            <a:chOff x="4716016" y="843558"/>
            <a:chExt cx="687236" cy="631378"/>
          </a:xfrm>
        </p:grpSpPr>
        <p:sp>
          <p:nvSpPr>
            <p:cNvPr id="125" name="Cube 124"/>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6" name="Cube 125"/>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7" name="Cube 126"/>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8" name="Cube 127"/>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584" name="Group 41"/>
            <p:cNvGrpSpPr>
              <a:grpSpLocks/>
            </p:cNvGrpSpPr>
            <p:nvPr/>
          </p:nvGrpSpPr>
          <p:grpSpPr bwMode="auto">
            <a:xfrm>
              <a:off x="4716016" y="987574"/>
              <a:ext cx="288354" cy="487362"/>
              <a:chOff x="5441463" y="2000739"/>
              <a:chExt cx="760676" cy="1505169"/>
            </a:xfrm>
          </p:grpSpPr>
          <p:sp>
            <p:nvSpPr>
              <p:cNvPr id="130" name="Rounded Rectangle 129"/>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1" name="Rounded Rectangle 130"/>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2" name="Rounded Rectangle 131"/>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33" name="Straight Connector 132"/>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34" name="Rounded Rectangle 133"/>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35" name="Straight Connector 134"/>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36" name="Group 1"/>
          <p:cNvGrpSpPr>
            <a:grpSpLocks/>
          </p:cNvGrpSpPr>
          <p:nvPr/>
        </p:nvGrpSpPr>
        <p:grpSpPr bwMode="auto">
          <a:xfrm>
            <a:off x="7099300" y="4665134"/>
            <a:ext cx="821267" cy="768351"/>
            <a:chOff x="4716016" y="843558"/>
            <a:chExt cx="687236" cy="631378"/>
          </a:xfrm>
        </p:grpSpPr>
        <p:sp>
          <p:nvSpPr>
            <p:cNvPr id="137" name="Cube 136"/>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8" name="Cube 137"/>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9" name="Cube 138"/>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40" name="Cube 139"/>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571" name="Group 41"/>
            <p:cNvGrpSpPr>
              <a:grpSpLocks/>
            </p:cNvGrpSpPr>
            <p:nvPr/>
          </p:nvGrpSpPr>
          <p:grpSpPr bwMode="auto">
            <a:xfrm>
              <a:off x="4716016" y="987574"/>
              <a:ext cx="288354" cy="487362"/>
              <a:chOff x="5441463" y="2000739"/>
              <a:chExt cx="760676" cy="1505169"/>
            </a:xfrm>
          </p:grpSpPr>
          <p:sp>
            <p:nvSpPr>
              <p:cNvPr id="142" name="Rounded Rectangle 141"/>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43" name="Rounded Rectangle 142"/>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44" name="Rounded Rectangle 143"/>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45" name="Straight Connector 144"/>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46" name="Rounded Rectangle 145"/>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47" name="Straight Connector 146"/>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sp>
        <p:nvSpPr>
          <p:cNvPr id="148" name="Rounded Rectangle 147"/>
          <p:cNvSpPr>
            <a:spLocks noChangeArrowheads="1"/>
          </p:cNvSpPr>
          <p:nvPr/>
        </p:nvSpPr>
        <p:spPr bwMode="auto">
          <a:xfrm>
            <a:off x="5808134" y="4377267"/>
            <a:ext cx="2400300" cy="1534584"/>
          </a:xfrm>
          <a:prstGeom prst="roundRect">
            <a:avLst>
              <a:gd name="adj" fmla="val 16667"/>
            </a:avLst>
          </a:prstGeom>
          <a:noFill/>
          <a:ln w="9525">
            <a:solidFill>
              <a:srgbClr val="3065A5"/>
            </a:solidFill>
            <a:prstDash val="sysDash"/>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212" name="Up-Down Arrow 211"/>
          <p:cNvSpPr>
            <a:spLocks noChangeArrowheads="1"/>
          </p:cNvSpPr>
          <p:nvPr/>
        </p:nvSpPr>
        <p:spPr bwMode="auto">
          <a:xfrm rot="5400000">
            <a:off x="2439459" y="3669242"/>
            <a:ext cx="383117" cy="673100"/>
          </a:xfrm>
          <a:prstGeom prst="upDownArrow">
            <a:avLst>
              <a:gd name="adj1" fmla="val 50000"/>
              <a:gd name="adj2" fmla="val 49999"/>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grpSp>
        <p:nvGrpSpPr>
          <p:cNvPr id="231" name="Group 230"/>
          <p:cNvGrpSpPr>
            <a:grpSpLocks/>
          </p:cNvGrpSpPr>
          <p:nvPr/>
        </p:nvGrpSpPr>
        <p:grpSpPr bwMode="auto">
          <a:xfrm>
            <a:off x="7152217" y="3429000"/>
            <a:ext cx="480483" cy="859367"/>
            <a:chOff x="1296528" y="1491630"/>
            <a:chExt cx="934320" cy="2038105"/>
          </a:xfrm>
        </p:grpSpPr>
        <p:sp>
          <p:nvSpPr>
            <p:cNvPr id="232" name="Up-Down Arrow 231"/>
            <p:cNvSpPr>
              <a:spLocks noChangeArrowheads="1"/>
            </p:cNvSpPr>
            <p:nvPr/>
          </p:nvSpPr>
          <p:spPr bwMode="auto">
            <a:xfrm>
              <a:off x="1296528" y="1491630"/>
              <a:ext cx="934320" cy="2038105"/>
            </a:xfrm>
            <a:prstGeom prst="upDownArrow">
              <a:avLst>
                <a:gd name="adj1" fmla="val 50000"/>
                <a:gd name="adj2" fmla="val 50000"/>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1333" b="1">
                <a:solidFill>
                  <a:srgbClr val="FFFFFF"/>
                </a:solidFill>
                <a:latin typeface="Arial" panose="020B0604020202020204" pitchFamily="34" charset="0"/>
                <a:ea typeface="微软雅黑" charset="0"/>
                <a:cs typeface="Arial" panose="020B0604020202020204" pitchFamily="34" charset="0"/>
              </a:endParaRPr>
            </a:p>
          </p:txBody>
        </p:sp>
        <p:sp>
          <p:nvSpPr>
            <p:cNvPr id="20556" name="TextBox 28"/>
            <p:cNvSpPr txBox="1">
              <a:spLocks noChangeArrowheads="1"/>
            </p:cNvSpPr>
            <p:nvPr/>
          </p:nvSpPr>
          <p:spPr bwMode="auto">
            <a:xfrm>
              <a:off x="1464132" y="1635645"/>
              <a:ext cx="599110" cy="705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a:solidFill>
                    <a:srgbClr val="FFFFFF"/>
                  </a:solidFill>
                  <a:latin typeface="Arial" panose="020B0604020202020204" pitchFamily="34" charset="0"/>
                  <a:ea typeface="Microsoft YaHei" pitchFamily="34" charset="-122"/>
                  <a:cs typeface="Arial" panose="020B0604020202020204" pitchFamily="34" charset="0"/>
                </a:rPr>
                <a:t>N</a:t>
              </a:r>
            </a:p>
          </p:txBody>
        </p:sp>
        <p:sp>
          <p:nvSpPr>
            <p:cNvPr id="20557" name="TextBox 29"/>
            <p:cNvSpPr txBox="1">
              <a:spLocks noChangeArrowheads="1"/>
            </p:cNvSpPr>
            <p:nvPr/>
          </p:nvSpPr>
          <p:spPr bwMode="auto">
            <a:xfrm>
              <a:off x="1473481" y="2731715"/>
              <a:ext cx="580407" cy="705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a:solidFill>
                    <a:schemeClr val="bg1"/>
                  </a:solidFill>
                  <a:latin typeface="Arial" panose="020B0604020202020204" pitchFamily="34" charset="0"/>
                  <a:ea typeface="Microsoft YaHei" pitchFamily="34" charset="-122"/>
                  <a:cs typeface="Arial" panose="020B0604020202020204" pitchFamily="34" charset="0"/>
                </a:rPr>
                <a:t>S</a:t>
              </a:r>
            </a:p>
          </p:txBody>
        </p:sp>
      </p:grpSp>
      <p:sp>
        <p:nvSpPr>
          <p:cNvPr id="20494" name="TextBox 234"/>
          <p:cNvSpPr txBox="1">
            <a:spLocks noChangeArrowheads="1"/>
          </p:cNvSpPr>
          <p:nvPr/>
        </p:nvSpPr>
        <p:spPr bwMode="auto">
          <a:xfrm>
            <a:off x="6383867" y="5486400"/>
            <a:ext cx="1151467" cy="379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altLang="zh-CN" sz="1867">
                <a:latin typeface="Arial" panose="020B0604020202020204" pitchFamily="34" charset="0"/>
                <a:ea typeface="Microsoft YaHei" pitchFamily="34" charset="-122"/>
                <a:cs typeface="Arial" panose="020B0604020202020204" pitchFamily="34" charset="0"/>
              </a:rPr>
              <a:t>VPC</a:t>
            </a:r>
          </a:p>
        </p:txBody>
      </p:sp>
      <p:grpSp>
        <p:nvGrpSpPr>
          <p:cNvPr id="236" name="Group 1"/>
          <p:cNvGrpSpPr>
            <a:grpSpLocks/>
          </p:cNvGrpSpPr>
          <p:nvPr/>
        </p:nvGrpSpPr>
        <p:grpSpPr bwMode="auto">
          <a:xfrm>
            <a:off x="8688917" y="4677834"/>
            <a:ext cx="821267" cy="768351"/>
            <a:chOff x="4716016" y="843558"/>
            <a:chExt cx="687236" cy="631378"/>
          </a:xfrm>
        </p:grpSpPr>
        <p:sp>
          <p:nvSpPr>
            <p:cNvPr id="237" name="Cube 236"/>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38" name="Cube 237"/>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39" name="Cube 238"/>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40" name="Cube 239"/>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546" name="Group 41"/>
            <p:cNvGrpSpPr>
              <a:grpSpLocks/>
            </p:cNvGrpSpPr>
            <p:nvPr/>
          </p:nvGrpSpPr>
          <p:grpSpPr bwMode="auto">
            <a:xfrm>
              <a:off x="4716016" y="987574"/>
              <a:ext cx="288354" cy="487362"/>
              <a:chOff x="5441463" y="2000739"/>
              <a:chExt cx="760676" cy="1505169"/>
            </a:xfrm>
          </p:grpSpPr>
          <p:sp>
            <p:nvSpPr>
              <p:cNvPr id="242" name="Rounded Rectangle 241"/>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43" name="Rounded Rectangle 242"/>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44" name="Rounded Rectangle 243"/>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245" name="Straight Connector 244"/>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246" name="Rounded Rectangle 245"/>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247" name="Straight Connector 246"/>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248" name="Group 1"/>
          <p:cNvGrpSpPr>
            <a:grpSpLocks/>
          </p:cNvGrpSpPr>
          <p:nvPr/>
        </p:nvGrpSpPr>
        <p:grpSpPr bwMode="auto">
          <a:xfrm>
            <a:off x="9787467" y="4677834"/>
            <a:ext cx="821267" cy="768351"/>
            <a:chOff x="4716016" y="843558"/>
            <a:chExt cx="687236" cy="631378"/>
          </a:xfrm>
        </p:grpSpPr>
        <p:sp>
          <p:nvSpPr>
            <p:cNvPr id="249" name="Cube 248"/>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50" name="Cube 249"/>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51" name="Cube 250"/>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52" name="Cube 251"/>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20533" name="Group 41"/>
            <p:cNvGrpSpPr>
              <a:grpSpLocks/>
            </p:cNvGrpSpPr>
            <p:nvPr/>
          </p:nvGrpSpPr>
          <p:grpSpPr bwMode="auto">
            <a:xfrm>
              <a:off x="4716016" y="987574"/>
              <a:ext cx="288354" cy="487362"/>
              <a:chOff x="5441463" y="2000739"/>
              <a:chExt cx="760676" cy="1505169"/>
            </a:xfrm>
          </p:grpSpPr>
          <p:sp>
            <p:nvSpPr>
              <p:cNvPr id="254" name="Rounded Rectangle 253"/>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55" name="Rounded Rectangle 254"/>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256" name="Rounded Rectangle 255"/>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257" name="Straight Connector 256"/>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258" name="Rounded Rectangle 257"/>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259" name="Straight Connector 258"/>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sp>
        <p:nvSpPr>
          <p:cNvPr id="260" name="Rounded Rectangle 259"/>
          <p:cNvSpPr>
            <a:spLocks noChangeArrowheads="1"/>
          </p:cNvSpPr>
          <p:nvPr/>
        </p:nvSpPr>
        <p:spPr bwMode="auto">
          <a:xfrm>
            <a:off x="8496301" y="4389967"/>
            <a:ext cx="2400300" cy="1534584"/>
          </a:xfrm>
          <a:prstGeom prst="roundRect">
            <a:avLst>
              <a:gd name="adj" fmla="val 16667"/>
            </a:avLst>
          </a:prstGeom>
          <a:noFill/>
          <a:ln w="9525">
            <a:solidFill>
              <a:srgbClr val="3065A5"/>
            </a:solidFill>
            <a:prstDash val="sysDash"/>
            <a:round/>
            <a:headEnd/>
            <a:tailEnd/>
          </a:ln>
          <a:effectLst>
            <a:outerShdw blurRad="40000" dist="23000" dir="5400000" rotWithShape="0">
              <a:srgbClr val="80808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grpSp>
        <p:nvGrpSpPr>
          <p:cNvPr id="262" name="Group 261"/>
          <p:cNvGrpSpPr>
            <a:grpSpLocks/>
          </p:cNvGrpSpPr>
          <p:nvPr/>
        </p:nvGrpSpPr>
        <p:grpSpPr bwMode="auto">
          <a:xfrm>
            <a:off x="9840384" y="3429001"/>
            <a:ext cx="480483" cy="870297"/>
            <a:chOff x="1296528" y="1491630"/>
            <a:chExt cx="934320" cy="2035330"/>
          </a:xfrm>
        </p:grpSpPr>
        <p:sp>
          <p:nvSpPr>
            <p:cNvPr id="263" name="Up-Down Arrow 262"/>
            <p:cNvSpPr>
              <a:spLocks noChangeArrowheads="1"/>
            </p:cNvSpPr>
            <p:nvPr/>
          </p:nvSpPr>
          <p:spPr bwMode="auto">
            <a:xfrm>
              <a:off x="1296528" y="1491630"/>
              <a:ext cx="934320" cy="2035330"/>
            </a:xfrm>
            <a:prstGeom prst="upDownArrow">
              <a:avLst>
                <a:gd name="adj1" fmla="val 50000"/>
                <a:gd name="adj2" fmla="val 50003"/>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1333" b="1">
                <a:solidFill>
                  <a:srgbClr val="FFFFFF"/>
                </a:solidFill>
                <a:latin typeface="Arial" panose="020B0604020202020204" pitchFamily="34" charset="0"/>
                <a:ea typeface="微软雅黑" charset="0"/>
                <a:cs typeface="Arial" panose="020B0604020202020204" pitchFamily="34" charset="0"/>
              </a:endParaRPr>
            </a:p>
          </p:txBody>
        </p:sp>
        <p:sp>
          <p:nvSpPr>
            <p:cNvPr id="20527" name="TextBox 28"/>
            <p:cNvSpPr txBox="1">
              <a:spLocks noChangeArrowheads="1"/>
            </p:cNvSpPr>
            <p:nvPr/>
          </p:nvSpPr>
          <p:spPr bwMode="auto">
            <a:xfrm>
              <a:off x="1464132" y="1635647"/>
              <a:ext cx="599110" cy="695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a:solidFill>
                    <a:srgbClr val="FFFFFF"/>
                  </a:solidFill>
                  <a:latin typeface="Arial" panose="020B0604020202020204" pitchFamily="34" charset="0"/>
                  <a:ea typeface="Microsoft YaHei" pitchFamily="34" charset="-122"/>
                  <a:cs typeface="Arial" panose="020B0604020202020204" pitchFamily="34" charset="0"/>
                </a:rPr>
                <a:t>N</a:t>
              </a:r>
            </a:p>
          </p:txBody>
        </p:sp>
        <p:sp>
          <p:nvSpPr>
            <p:cNvPr id="20528" name="TextBox 29"/>
            <p:cNvSpPr txBox="1">
              <a:spLocks noChangeArrowheads="1"/>
            </p:cNvSpPr>
            <p:nvPr/>
          </p:nvSpPr>
          <p:spPr bwMode="auto">
            <a:xfrm>
              <a:off x="1473481" y="2778233"/>
              <a:ext cx="580407" cy="695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a:solidFill>
                    <a:schemeClr val="bg1"/>
                  </a:solidFill>
                  <a:latin typeface="Arial" panose="020B0604020202020204" pitchFamily="34" charset="0"/>
                  <a:ea typeface="Microsoft YaHei" pitchFamily="34" charset="-122"/>
                  <a:cs typeface="Arial" panose="020B0604020202020204" pitchFamily="34" charset="0"/>
                </a:rPr>
                <a:t>S</a:t>
              </a:r>
            </a:p>
          </p:txBody>
        </p:sp>
      </p:grpSp>
      <p:sp>
        <p:nvSpPr>
          <p:cNvPr id="20499" name="TextBox 265"/>
          <p:cNvSpPr txBox="1">
            <a:spLocks noChangeArrowheads="1"/>
          </p:cNvSpPr>
          <p:nvPr/>
        </p:nvSpPr>
        <p:spPr bwMode="auto">
          <a:xfrm>
            <a:off x="9072033" y="5499100"/>
            <a:ext cx="1151467" cy="379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altLang="zh-CN" sz="1867">
                <a:latin typeface="Arial" panose="020B0604020202020204" pitchFamily="34" charset="0"/>
                <a:ea typeface="Microsoft YaHei" pitchFamily="34" charset="-122"/>
                <a:cs typeface="Arial" panose="020B0604020202020204" pitchFamily="34" charset="0"/>
              </a:rPr>
              <a:t>VPC</a:t>
            </a:r>
          </a:p>
        </p:txBody>
      </p:sp>
      <p:sp>
        <p:nvSpPr>
          <p:cNvPr id="267" name="Teardrop 21"/>
          <p:cNvSpPr>
            <a:spLocks/>
          </p:cNvSpPr>
          <p:nvPr/>
        </p:nvSpPr>
        <p:spPr bwMode="auto">
          <a:xfrm>
            <a:off x="4559300" y="1221318"/>
            <a:ext cx="2286000" cy="1432983"/>
          </a:xfrm>
          <a:custGeom>
            <a:avLst/>
            <a:gdLst>
              <a:gd name="T0" fmla="*/ 863562 w 1741008"/>
              <a:gd name="T1" fmla="*/ 532 h 1091056"/>
              <a:gd name="T2" fmla="*/ 1149321 w 1741008"/>
              <a:gd name="T3" fmla="*/ 192626 h 1091056"/>
              <a:gd name="T4" fmla="*/ 1164192 w 1741008"/>
              <a:gd name="T5" fmla="*/ 229213 h 1091056"/>
              <a:gd name="T6" fmla="*/ 1219916 w 1741008"/>
              <a:gd name="T7" fmla="*/ 225090 h 1091056"/>
              <a:gd name="T8" fmla="*/ 1582717 w 1741008"/>
              <a:gd name="T9" fmla="*/ 529231 h 1091056"/>
              <a:gd name="T10" fmla="*/ 1267289 w 1741008"/>
              <a:gd name="T11" fmla="*/ 957778 h 1091056"/>
              <a:gd name="T12" fmla="*/ 997044 w 1741008"/>
              <a:gd name="T13" fmla="*/ 907101 h 1091056"/>
              <a:gd name="T14" fmla="*/ 979311 w 1741008"/>
              <a:gd name="T15" fmla="*/ 894453 h 1091056"/>
              <a:gd name="T16" fmla="*/ 934973 w 1741008"/>
              <a:gd name="T17" fmla="*/ 933743 h 1091056"/>
              <a:gd name="T18" fmla="*/ 742984 w 1741008"/>
              <a:gd name="T19" fmla="*/ 996731 h 1091056"/>
              <a:gd name="T20" fmla="*/ 550991 w 1741008"/>
              <a:gd name="T21" fmla="*/ 933743 h 1091056"/>
              <a:gd name="T22" fmla="*/ 524137 w 1741008"/>
              <a:gd name="T23" fmla="*/ 909945 h 1091056"/>
              <a:gd name="T24" fmla="*/ 516399 w 1741008"/>
              <a:gd name="T25" fmla="*/ 914754 h 1091056"/>
              <a:gd name="T26" fmla="*/ 344781 w 1741008"/>
              <a:gd name="T27" fmla="*/ 955716 h 1091056"/>
              <a:gd name="T28" fmla="*/ 0 w 1741008"/>
              <a:gd name="T29" fmla="*/ 646549 h 1091056"/>
              <a:gd name="T30" fmla="*/ 1 w 1741008"/>
              <a:gd name="T31" fmla="*/ 646549 h 1091056"/>
              <a:gd name="T32" fmla="*/ 210579 w 1741008"/>
              <a:gd name="T33" fmla="*/ 361676 h 1091056"/>
              <a:gd name="T34" fmla="*/ 250339 w 1741008"/>
              <a:gd name="T35" fmla="*/ 350608 h 1091056"/>
              <a:gd name="T36" fmla="*/ 254238 w 1741008"/>
              <a:gd name="T37" fmla="*/ 328755 h 1091056"/>
              <a:gd name="T38" fmla="*/ 445353 w 1741008"/>
              <a:gd name="T39" fmla="*/ 159912 h 1091056"/>
              <a:gd name="T40" fmla="*/ 523972 w 1741008"/>
              <a:gd name="T41" fmla="*/ 166394 h 1091056"/>
              <a:gd name="T42" fmla="*/ 552948 w 1741008"/>
              <a:gd name="T43" fmla="*/ 180293 h 1091056"/>
              <a:gd name="T44" fmla="*/ 580925 w 1741008"/>
              <a:gd name="T45" fmla="*/ 134682 h 1091056"/>
              <a:gd name="T46" fmla="*/ 811112 w 1741008"/>
              <a:gd name="T47" fmla="*/ 1790 h 1091056"/>
              <a:gd name="T48" fmla="*/ 863562 w 1741008"/>
              <a:gd name="T49" fmla="*/ 532 h 10910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rotWithShape="1">
            <a:gsLst>
              <a:gs pos="0">
                <a:srgbClr val="F9E9DA"/>
              </a:gs>
              <a:gs pos="41000">
                <a:srgbClr val="6378BC"/>
              </a:gs>
              <a:gs pos="100000">
                <a:srgbClr val="6378BC"/>
              </a:gs>
            </a:gsLst>
            <a:lin ang="17880000"/>
          </a:gradFill>
          <a:ln>
            <a:noFill/>
          </a:ln>
          <a:effectLst>
            <a:outerShdw blurRad="76200" sy="23000" kx="1199993" algn="br" rotWithShape="0">
              <a:srgbClr val="000000">
                <a:alpha val="20000"/>
              </a:srgbClr>
            </a:outerShdw>
          </a:effectLst>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nchor="ctr"/>
          <a:lstStyle/>
          <a:p>
            <a:endParaRPr lang="en-US" sz="2400">
              <a:latin typeface="Arial" panose="020B0604020202020204" pitchFamily="34" charset="0"/>
              <a:cs typeface="Arial" panose="020B0604020202020204" pitchFamily="34" charset="0"/>
            </a:endParaRPr>
          </a:p>
        </p:txBody>
      </p:sp>
      <p:pic>
        <p:nvPicPr>
          <p:cNvPr id="26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701" y="1797051"/>
            <a:ext cx="1629833" cy="865716"/>
          </a:xfrm>
          <a:prstGeom prst="rect">
            <a:avLst/>
          </a:prstGeom>
          <a:noFill/>
          <a:ln>
            <a:noFill/>
          </a:ln>
          <a:effectLst>
            <a:outerShdw blurRad="76200" sy="23000" kx="1199993" algn="br" rotWithShape="0">
              <a:srgbClr val="808080">
                <a:alpha val="2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9" name="Group 268"/>
          <p:cNvGrpSpPr>
            <a:grpSpLocks/>
          </p:cNvGrpSpPr>
          <p:nvPr/>
        </p:nvGrpSpPr>
        <p:grpSpPr bwMode="auto">
          <a:xfrm>
            <a:off x="5410201" y="2305051"/>
            <a:ext cx="768351" cy="1335617"/>
            <a:chOff x="1296528" y="1491630"/>
            <a:chExt cx="934320" cy="2038231"/>
          </a:xfrm>
        </p:grpSpPr>
        <p:sp>
          <p:nvSpPr>
            <p:cNvPr id="270" name="Up-Down Arrow 269"/>
            <p:cNvSpPr>
              <a:spLocks noChangeArrowheads="1"/>
            </p:cNvSpPr>
            <p:nvPr/>
          </p:nvSpPr>
          <p:spPr bwMode="auto">
            <a:xfrm>
              <a:off x="1296528" y="1491630"/>
              <a:ext cx="934320" cy="2038231"/>
            </a:xfrm>
            <a:prstGeom prst="upDownArrow">
              <a:avLst>
                <a:gd name="adj1" fmla="val 50000"/>
                <a:gd name="adj2" fmla="val 50003"/>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1467">
                <a:solidFill>
                  <a:srgbClr val="FFFFFF"/>
                </a:solidFill>
                <a:latin typeface="Arial" panose="020B0604020202020204" pitchFamily="34" charset="0"/>
                <a:ea typeface="微软雅黑" charset="0"/>
                <a:cs typeface="Arial" panose="020B0604020202020204" pitchFamily="34" charset="0"/>
              </a:endParaRPr>
            </a:p>
          </p:txBody>
        </p:sp>
        <p:sp>
          <p:nvSpPr>
            <p:cNvPr id="271" name="TextBox 28"/>
            <p:cNvSpPr txBox="1">
              <a:spLocks noChangeArrowheads="1"/>
            </p:cNvSpPr>
            <p:nvPr/>
          </p:nvSpPr>
          <p:spPr bwMode="auto">
            <a:xfrm>
              <a:off x="1572467" y="1636986"/>
              <a:ext cx="382446" cy="469686"/>
            </a:xfrm>
            <a:prstGeom prst="rect">
              <a:avLst/>
            </a:prstGeom>
            <a:noFill/>
            <a:ln>
              <a:noFill/>
            </a:ln>
          </p:spPr>
          <p:txBody>
            <a:bodyPr wrap="none">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r>
                <a:rPr lang="en-US" altLang="zh-CN" sz="1400">
                  <a:solidFill>
                    <a:srgbClr val="FFFFFF"/>
                  </a:solidFill>
                  <a:latin typeface="Arial" panose="020B0604020202020204" pitchFamily="34" charset="0"/>
                  <a:ea typeface="微软雅黑" charset="0"/>
                  <a:cs typeface="Arial" panose="020B0604020202020204" pitchFamily="34" charset="0"/>
                </a:rPr>
                <a:t>N</a:t>
              </a:r>
            </a:p>
          </p:txBody>
        </p:sp>
        <p:sp>
          <p:nvSpPr>
            <p:cNvPr id="272" name="TextBox 29"/>
            <p:cNvSpPr txBox="1">
              <a:spLocks noChangeArrowheads="1"/>
            </p:cNvSpPr>
            <p:nvPr/>
          </p:nvSpPr>
          <p:spPr bwMode="auto">
            <a:xfrm>
              <a:off x="1578313" y="2951663"/>
              <a:ext cx="370751" cy="469686"/>
            </a:xfrm>
            <a:prstGeom prst="rect">
              <a:avLst/>
            </a:prstGeom>
            <a:noFill/>
            <a:ln>
              <a:noFill/>
            </a:ln>
          </p:spPr>
          <p:txBody>
            <a:bodyPr wrap="none">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r>
                <a:rPr lang="en-US" altLang="zh-CN" sz="1400" dirty="0">
                  <a:solidFill>
                    <a:schemeClr val="bg1"/>
                  </a:solidFill>
                  <a:latin typeface="Arial" panose="020B0604020202020204" pitchFamily="34" charset="0"/>
                  <a:ea typeface="微软雅黑" charset="0"/>
                  <a:cs typeface="Arial" panose="020B0604020202020204" pitchFamily="34" charset="0"/>
                </a:rPr>
                <a:t>S</a:t>
              </a:r>
            </a:p>
          </p:txBody>
        </p:sp>
      </p:grpSp>
      <p:pic>
        <p:nvPicPr>
          <p:cNvPr id="20503" name="Picture 16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00068" y="3498851"/>
            <a:ext cx="675217" cy="569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4" name="Picture 16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1901" y="3458633"/>
            <a:ext cx="675217" cy="567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5" name="TextBox 1"/>
          <p:cNvSpPr txBox="1">
            <a:spLocks noChangeArrowheads="1"/>
          </p:cNvSpPr>
          <p:nvPr/>
        </p:nvSpPr>
        <p:spPr bwMode="auto">
          <a:xfrm>
            <a:off x="2264834" y="3831167"/>
            <a:ext cx="383117"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20506" name="TextBox 161"/>
          <p:cNvSpPr txBox="1">
            <a:spLocks noChangeArrowheads="1"/>
          </p:cNvSpPr>
          <p:nvPr/>
        </p:nvSpPr>
        <p:spPr bwMode="auto">
          <a:xfrm>
            <a:off x="2658534" y="3831167"/>
            <a:ext cx="383117"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E</a:t>
            </a:r>
          </a:p>
        </p:txBody>
      </p:sp>
      <p:grpSp>
        <p:nvGrpSpPr>
          <p:cNvPr id="20507" name="Group 2"/>
          <p:cNvGrpSpPr>
            <a:grpSpLocks/>
          </p:cNvGrpSpPr>
          <p:nvPr/>
        </p:nvGrpSpPr>
        <p:grpSpPr bwMode="auto">
          <a:xfrm>
            <a:off x="3845984" y="3822705"/>
            <a:ext cx="776816" cy="383118"/>
            <a:chOff x="2870382" y="2922463"/>
            <a:chExt cx="583042" cy="287338"/>
          </a:xfrm>
        </p:grpSpPr>
        <p:sp>
          <p:nvSpPr>
            <p:cNvPr id="165" name="Up-Down Arrow 164"/>
            <p:cNvSpPr>
              <a:spLocks noChangeArrowheads="1"/>
            </p:cNvSpPr>
            <p:nvPr/>
          </p:nvSpPr>
          <p:spPr bwMode="auto">
            <a:xfrm rot="5400000">
              <a:off x="3001318" y="2813719"/>
              <a:ext cx="287338" cy="504825"/>
            </a:xfrm>
            <a:prstGeom prst="upDownArrow">
              <a:avLst>
                <a:gd name="adj1" fmla="val 50000"/>
                <a:gd name="adj2" fmla="val 49999"/>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20521" name="TextBox 166"/>
            <p:cNvSpPr txBox="1">
              <a:spLocks noChangeArrowheads="1"/>
            </p:cNvSpPr>
            <p:nvPr/>
          </p:nvSpPr>
          <p:spPr bwMode="auto">
            <a:xfrm>
              <a:off x="2870382" y="2935526"/>
              <a:ext cx="288032" cy="223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20522" name="TextBox 167"/>
            <p:cNvSpPr txBox="1">
              <a:spLocks noChangeArrowheads="1"/>
            </p:cNvSpPr>
            <p:nvPr/>
          </p:nvSpPr>
          <p:spPr bwMode="auto">
            <a:xfrm>
              <a:off x="3165392" y="2935526"/>
              <a:ext cx="288032" cy="223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E</a:t>
              </a:r>
            </a:p>
          </p:txBody>
        </p:sp>
      </p:grpSp>
      <p:grpSp>
        <p:nvGrpSpPr>
          <p:cNvPr id="20508" name="Group 173"/>
          <p:cNvGrpSpPr>
            <a:grpSpLocks/>
          </p:cNvGrpSpPr>
          <p:nvPr/>
        </p:nvGrpSpPr>
        <p:grpSpPr bwMode="auto">
          <a:xfrm>
            <a:off x="2313518" y="5321305"/>
            <a:ext cx="778933" cy="383118"/>
            <a:chOff x="2870382" y="2922463"/>
            <a:chExt cx="583042" cy="287338"/>
          </a:xfrm>
        </p:grpSpPr>
        <p:sp>
          <p:nvSpPr>
            <p:cNvPr id="175" name="Up-Down Arrow 174"/>
            <p:cNvSpPr>
              <a:spLocks noChangeArrowheads="1"/>
            </p:cNvSpPr>
            <p:nvPr/>
          </p:nvSpPr>
          <p:spPr bwMode="auto">
            <a:xfrm rot="5400000">
              <a:off x="3001318" y="2813719"/>
              <a:ext cx="287338" cy="504825"/>
            </a:xfrm>
            <a:prstGeom prst="upDownArrow">
              <a:avLst>
                <a:gd name="adj1" fmla="val 50000"/>
                <a:gd name="adj2" fmla="val 49999"/>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20518" name="TextBox 175"/>
            <p:cNvSpPr txBox="1">
              <a:spLocks noChangeArrowheads="1"/>
            </p:cNvSpPr>
            <p:nvPr/>
          </p:nvSpPr>
          <p:spPr bwMode="auto">
            <a:xfrm>
              <a:off x="2870382" y="2935526"/>
              <a:ext cx="288032" cy="223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20519" name="TextBox 176"/>
            <p:cNvSpPr txBox="1">
              <a:spLocks noChangeArrowheads="1"/>
            </p:cNvSpPr>
            <p:nvPr/>
          </p:nvSpPr>
          <p:spPr bwMode="auto">
            <a:xfrm>
              <a:off x="3165392" y="2935526"/>
              <a:ext cx="288032" cy="223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E</a:t>
              </a:r>
            </a:p>
          </p:txBody>
        </p:sp>
      </p:grpSp>
      <p:grpSp>
        <p:nvGrpSpPr>
          <p:cNvPr id="20509" name="Group 177"/>
          <p:cNvGrpSpPr>
            <a:grpSpLocks/>
          </p:cNvGrpSpPr>
          <p:nvPr/>
        </p:nvGrpSpPr>
        <p:grpSpPr bwMode="auto">
          <a:xfrm>
            <a:off x="3829051" y="5340349"/>
            <a:ext cx="776816" cy="383116"/>
            <a:chOff x="2870382" y="2922463"/>
            <a:chExt cx="583042" cy="287338"/>
          </a:xfrm>
        </p:grpSpPr>
        <p:sp>
          <p:nvSpPr>
            <p:cNvPr id="179" name="Up-Down Arrow 178"/>
            <p:cNvSpPr>
              <a:spLocks noChangeArrowheads="1"/>
            </p:cNvSpPr>
            <p:nvPr/>
          </p:nvSpPr>
          <p:spPr bwMode="auto">
            <a:xfrm rot="5400000">
              <a:off x="3001318" y="2813719"/>
              <a:ext cx="287338" cy="504825"/>
            </a:xfrm>
            <a:prstGeom prst="upDownArrow">
              <a:avLst>
                <a:gd name="adj1" fmla="val 50000"/>
                <a:gd name="adj2" fmla="val 49999"/>
              </a:avLst>
            </a:prstGeom>
            <a:solidFill>
              <a:srgbClr val="FF8000"/>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defRPr/>
              </a:pPr>
              <a:endParaRPr lang="en-US" altLang="zh-CN" sz="2400">
                <a:solidFill>
                  <a:srgbClr val="FFFFFF"/>
                </a:solidFill>
                <a:latin typeface="Arial" panose="020B0604020202020204" pitchFamily="34" charset="0"/>
                <a:ea typeface="微软雅黑" charset="0"/>
                <a:cs typeface="Arial" panose="020B0604020202020204" pitchFamily="34" charset="0"/>
              </a:endParaRPr>
            </a:p>
          </p:txBody>
        </p:sp>
        <p:sp>
          <p:nvSpPr>
            <p:cNvPr id="20515" name="TextBox 179"/>
            <p:cNvSpPr txBox="1">
              <a:spLocks noChangeArrowheads="1"/>
            </p:cNvSpPr>
            <p:nvPr/>
          </p:nvSpPr>
          <p:spPr bwMode="auto">
            <a:xfrm>
              <a:off x="2870382" y="2935526"/>
              <a:ext cx="288032" cy="223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20516" name="TextBox 180"/>
            <p:cNvSpPr txBox="1">
              <a:spLocks noChangeArrowheads="1"/>
            </p:cNvSpPr>
            <p:nvPr/>
          </p:nvSpPr>
          <p:spPr bwMode="auto">
            <a:xfrm>
              <a:off x="3165392" y="2935526"/>
              <a:ext cx="288032" cy="223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1333" b="1">
                  <a:solidFill>
                    <a:schemeClr val="bg1"/>
                  </a:solidFill>
                  <a:latin typeface="Arial" panose="020B0604020202020204" pitchFamily="34" charset="0"/>
                  <a:ea typeface="Microsoft YaHei" pitchFamily="34" charset="-122"/>
                  <a:cs typeface="Arial" panose="020B0604020202020204" pitchFamily="34" charset="0"/>
                </a:rPr>
                <a:t>E</a:t>
              </a:r>
            </a:p>
          </p:txBody>
        </p:sp>
      </p:grpSp>
      <p:pic>
        <p:nvPicPr>
          <p:cNvPr id="20510" name="Picture 17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5267" y="2961217"/>
            <a:ext cx="673100" cy="709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1" name="Picture 17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9500" y="4563533"/>
            <a:ext cx="670984"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2" name="Picture 17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37518" y="4629151"/>
            <a:ext cx="6731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3" name="Picture 17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801" y="2961217"/>
            <a:ext cx="673100" cy="709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灯片编号占位符 1"/>
          <p:cNvSpPr>
            <a:spLocks noGrp="1"/>
          </p:cNvSpPr>
          <p:nvPr>
            <p:ph type="sldNum" sz="quarter" idx="4"/>
          </p:nvPr>
        </p:nvSpPr>
        <p:spPr/>
        <p:txBody>
          <a:bodyPr/>
          <a:lstStyle/>
          <a:p>
            <a:fld id="{E98FCA07-3125-49EB-99F1-64DCEC752C04}" type="slidenum">
              <a:rPr lang="en-US" smtClean="0"/>
              <a:pPr/>
              <a:t>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5309041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t">
            <a:normAutofit/>
          </a:bodyPr>
          <a:lstStyle/>
          <a:p>
            <a:r>
              <a:rPr lang="en-US" altLang="zh-CN" b="1" dirty="0"/>
              <a:t>How VMware NSX</a:t>
            </a:r>
            <a:r>
              <a:rPr lang="zh-CN" altLang="en-US" b="1" dirty="0"/>
              <a:t> </a:t>
            </a:r>
            <a:r>
              <a:rPr lang="en-US" altLang="zh-CN" dirty="0"/>
              <a:t>R</a:t>
            </a:r>
            <a:r>
              <a:rPr lang="en-US" altLang="zh-CN" b="1" dirty="0"/>
              <a:t>edirects </a:t>
            </a:r>
            <a:r>
              <a:rPr lang="en-US" altLang="zh-CN" dirty="0"/>
              <a:t>T</a:t>
            </a:r>
            <a:r>
              <a:rPr lang="en-US" altLang="zh-CN" b="1" dirty="0"/>
              <a:t>raffic</a:t>
            </a:r>
            <a:endParaRPr lang="zh-CN" altLang="en-US" b="1" dirty="0"/>
          </a:p>
        </p:txBody>
      </p:sp>
      <p:sp>
        <p:nvSpPr>
          <p:cNvPr id="15" name="文本框 14"/>
          <p:cNvSpPr txBox="1"/>
          <p:nvPr/>
        </p:nvSpPr>
        <p:spPr>
          <a:xfrm>
            <a:off x="5821411" y="1731580"/>
            <a:ext cx="4968552" cy="3785652"/>
          </a:xfrm>
          <a:prstGeom prst="rect">
            <a:avLst/>
          </a:prstGeom>
          <a:noFill/>
        </p:spPr>
        <p:txBody>
          <a:bodyPr wrap="square" rtlCol="0">
            <a:spAutoFit/>
          </a:bodyPr>
          <a:lstStyle/>
          <a:p>
            <a:pPr marL="342900" indent="-342900">
              <a:buFont typeface="+mj-ea"/>
              <a:buAutoNum type="circleNumDbPlain"/>
            </a:pPr>
            <a:r>
              <a:rPr lang="en-US" altLang="zh-CN" sz="1600" dirty="0" smtClean="0">
                <a:latin typeface="Arial" panose="020B0604020202020204" pitchFamily="34" charset="0"/>
                <a:cs typeface="Arial" panose="020B0604020202020204" pitchFamily="34" charset="0"/>
              </a:rPr>
              <a:t>VM </a:t>
            </a:r>
            <a:r>
              <a:rPr lang="en-US" altLang="zh-CN" sz="1600" dirty="0">
                <a:latin typeface="Arial" panose="020B0604020202020204" pitchFamily="34" charset="0"/>
                <a:cs typeface="Arial" panose="020B0604020202020204" pitchFamily="34" charset="0"/>
              </a:rPr>
              <a:t>sends the </a:t>
            </a:r>
            <a:r>
              <a:rPr lang="en-US" altLang="zh-CN" sz="1600" dirty="0" smtClean="0">
                <a:latin typeface="Arial" panose="020B0604020202020204" pitchFamily="34" charset="0"/>
                <a:cs typeface="Arial" panose="020B0604020202020204" pitchFamily="34" charset="0"/>
              </a:rPr>
              <a:t>packet</a:t>
            </a:r>
          </a:p>
          <a:p>
            <a:pPr marL="342900" indent="-342900">
              <a:buFont typeface="+mj-ea"/>
              <a:buAutoNum type="circleNumDbPlain"/>
            </a:pPr>
            <a:endParaRPr lang="en-US" altLang="zh-CN" sz="1600" dirty="0">
              <a:latin typeface="Arial" panose="020B0604020202020204" pitchFamily="34" charset="0"/>
              <a:cs typeface="Arial" panose="020B0604020202020204" pitchFamily="34" charset="0"/>
            </a:endParaRPr>
          </a:p>
          <a:p>
            <a:pPr marL="342900" indent="-342900">
              <a:buFont typeface="+mj-ea"/>
              <a:buAutoNum type="circleNumDbPlain"/>
            </a:pPr>
            <a:r>
              <a:rPr lang="en-US" altLang="zh-CN" sz="1600" dirty="0" smtClean="0">
                <a:latin typeface="Arial" panose="020B0604020202020204" pitchFamily="34" charset="0"/>
                <a:cs typeface="Arial" panose="020B0604020202020204" pitchFamily="34" charset="0"/>
              </a:rPr>
              <a:t>Distributed </a:t>
            </a:r>
            <a:r>
              <a:rPr lang="en-US" altLang="zh-CN" sz="1600" dirty="0">
                <a:latin typeface="Arial" panose="020B0604020202020204" pitchFamily="34" charset="0"/>
                <a:cs typeface="Arial" panose="020B0604020202020204" pitchFamily="34" charset="0"/>
              </a:rPr>
              <a:t>FW module checks the policy; if permitted, the traffic goes to the redirect </a:t>
            </a:r>
            <a:r>
              <a:rPr lang="en-US" altLang="zh-CN" sz="1600" dirty="0" smtClean="0">
                <a:latin typeface="Arial" panose="020B0604020202020204" pitchFamily="34" charset="0"/>
                <a:cs typeface="Arial" panose="020B0604020202020204" pitchFamily="34" charset="0"/>
              </a:rPr>
              <a:t>module</a:t>
            </a:r>
          </a:p>
          <a:p>
            <a:pPr marL="342900" indent="-342900">
              <a:buFont typeface="+mj-ea"/>
              <a:buAutoNum type="circleNumDbPlain"/>
            </a:pPr>
            <a:endParaRPr lang="en-US" altLang="zh-CN" sz="1600" dirty="0">
              <a:latin typeface="Arial" panose="020B0604020202020204" pitchFamily="34" charset="0"/>
              <a:cs typeface="Arial" panose="020B0604020202020204" pitchFamily="34" charset="0"/>
            </a:endParaRPr>
          </a:p>
          <a:p>
            <a:pPr marL="342900" indent="-342900">
              <a:buFont typeface="+mj-ea"/>
              <a:buAutoNum type="circleNumDbPlain"/>
            </a:pPr>
            <a:r>
              <a:rPr lang="en-US" altLang="zh-CN" sz="1600" dirty="0" smtClean="0">
                <a:latin typeface="Arial" panose="020B0604020202020204" pitchFamily="34" charset="0"/>
                <a:cs typeface="Arial" panose="020B0604020202020204" pitchFamily="34" charset="0"/>
              </a:rPr>
              <a:t>Redirection </a:t>
            </a:r>
            <a:r>
              <a:rPr lang="en-US" altLang="zh-CN" sz="1600" dirty="0">
                <a:latin typeface="Arial" panose="020B0604020202020204" pitchFamily="34" charset="0"/>
                <a:cs typeface="Arial" panose="020B0604020202020204" pitchFamily="34" charset="0"/>
              </a:rPr>
              <a:t>module forwards the </a:t>
            </a:r>
            <a:r>
              <a:rPr lang="en-US" altLang="zh-CN" sz="1600" dirty="0" smtClean="0">
                <a:latin typeface="Arial" panose="020B0604020202020204" pitchFamily="34" charset="0"/>
                <a:cs typeface="Arial" panose="020B0604020202020204" pitchFamily="34" charset="0"/>
              </a:rPr>
              <a:t>traffic</a:t>
            </a:r>
          </a:p>
          <a:p>
            <a:pPr marL="342900" indent="-342900">
              <a:buFont typeface="+mj-ea"/>
              <a:buAutoNum type="circleNumDbPlain"/>
            </a:pPr>
            <a:endParaRPr lang="en-US" altLang="zh-CN" sz="1600" dirty="0">
              <a:latin typeface="Arial" panose="020B0604020202020204" pitchFamily="34" charset="0"/>
              <a:cs typeface="Arial" panose="020B0604020202020204" pitchFamily="34" charset="0"/>
            </a:endParaRPr>
          </a:p>
          <a:p>
            <a:pPr marL="342900" indent="-342900">
              <a:buFont typeface="+mj-ea"/>
              <a:buAutoNum type="circleNumDbPlain"/>
            </a:pPr>
            <a:r>
              <a:rPr lang="en-US" altLang="zh-CN" sz="1600" dirty="0" smtClean="0">
                <a:latin typeface="Arial" panose="020B0604020202020204" pitchFamily="34" charset="0"/>
                <a:cs typeface="Arial" panose="020B0604020202020204" pitchFamily="34" charset="0"/>
              </a:rPr>
              <a:t>Redirect </a:t>
            </a:r>
            <a:r>
              <a:rPr lang="en-US" altLang="zh-CN" sz="1600" dirty="0">
                <a:latin typeface="Arial" panose="020B0604020202020204" pitchFamily="34" charset="0"/>
                <a:cs typeface="Arial" panose="020B0604020202020204" pitchFamily="34" charset="0"/>
              </a:rPr>
              <a:t>the traffic to thirty-party security service VM ( </a:t>
            </a:r>
            <a:r>
              <a:rPr lang="en-US" altLang="zh-CN" sz="1600" dirty="0">
                <a:solidFill>
                  <a:srgbClr val="FF0000"/>
                </a:solidFill>
                <a:latin typeface="Arial" panose="020B0604020202020204" pitchFamily="34" charset="0"/>
                <a:cs typeface="Arial" panose="020B0604020202020204" pitchFamily="34" charset="0"/>
              </a:rPr>
              <a:t>shared memory copy</a:t>
            </a:r>
            <a:r>
              <a:rPr lang="zh-CN" altLang="en-US" sz="1600" dirty="0" smtClean="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a:p>
            <a:pPr marL="342900" indent="-342900">
              <a:buFont typeface="+mj-ea"/>
              <a:buAutoNum type="circleNumDbPlain"/>
            </a:pPr>
            <a:endParaRPr lang="en-US" altLang="zh-CN" sz="1600" dirty="0">
              <a:latin typeface="Arial" panose="020B0604020202020204" pitchFamily="34" charset="0"/>
              <a:cs typeface="Arial" panose="020B0604020202020204" pitchFamily="34" charset="0"/>
            </a:endParaRPr>
          </a:p>
          <a:p>
            <a:pPr marL="342900" indent="-342900">
              <a:buFont typeface="+mj-ea"/>
              <a:buAutoNum type="circleNumDbPlain"/>
            </a:pPr>
            <a:r>
              <a:rPr lang="en-US" altLang="zh-CN" sz="1600" dirty="0" smtClean="0">
                <a:latin typeface="Arial" panose="020B0604020202020204" pitchFamily="34" charset="0"/>
                <a:cs typeface="Arial" panose="020B0604020202020204" pitchFamily="34" charset="0"/>
              </a:rPr>
              <a:t>Thirty-party </a:t>
            </a:r>
            <a:r>
              <a:rPr lang="en-US" altLang="zh-CN" sz="1600" dirty="0">
                <a:latin typeface="Arial" panose="020B0604020202020204" pitchFamily="34" charset="0"/>
                <a:cs typeface="Arial" panose="020B0604020202020204" pitchFamily="34" charset="0"/>
              </a:rPr>
              <a:t>security service VM checks policy permit or denies it </a:t>
            </a:r>
            <a:endParaRPr lang="en-US" altLang="zh-CN" sz="1600" dirty="0" smtClean="0">
              <a:latin typeface="Arial" panose="020B0604020202020204" pitchFamily="34" charset="0"/>
              <a:cs typeface="Arial" panose="020B0604020202020204" pitchFamily="34" charset="0"/>
            </a:endParaRPr>
          </a:p>
          <a:p>
            <a:pPr marL="342900" indent="-342900">
              <a:buFont typeface="+mj-ea"/>
              <a:buAutoNum type="circleNumDbPlain"/>
            </a:pPr>
            <a:endParaRPr lang="en-US" altLang="zh-CN" sz="1600" dirty="0">
              <a:latin typeface="Arial" panose="020B0604020202020204" pitchFamily="34" charset="0"/>
              <a:cs typeface="Arial" panose="020B0604020202020204" pitchFamily="34" charset="0"/>
            </a:endParaRPr>
          </a:p>
          <a:p>
            <a:pPr marL="342900" indent="-342900">
              <a:buFont typeface="+mj-ea"/>
              <a:buAutoNum type="circleNumDbPlain"/>
            </a:pPr>
            <a:r>
              <a:rPr lang="en-US" altLang="zh-CN" sz="1600" dirty="0" smtClean="0">
                <a:latin typeface="Arial" panose="020B0604020202020204" pitchFamily="34" charset="0"/>
                <a:cs typeface="Arial" panose="020B0604020202020204" pitchFamily="34" charset="0"/>
              </a:rPr>
              <a:t>If </a:t>
            </a:r>
            <a:r>
              <a:rPr lang="en-US" altLang="zh-CN" sz="1600" dirty="0">
                <a:latin typeface="Arial" panose="020B0604020202020204" pitchFamily="34" charset="0"/>
                <a:cs typeface="Arial" panose="020B0604020202020204" pitchFamily="34" charset="0"/>
              </a:rPr>
              <a:t>permitted, the traffic will route to redirection module</a:t>
            </a:r>
          </a:p>
        </p:txBody>
      </p:sp>
      <p:pic>
        <p:nvPicPr>
          <p:cNvPr id="10" name="图片 9"/>
          <p:cNvPicPr>
            <a:picLocks noChangeAspect="1"/>
          </p:cNvPicPr>
          <p:nvPr/>
        </p:nvPicPr>
        <p:blipFill>
          <a:blip r:embed="rId3"/>
          <a:stretch>
            <a:fillRect/>
          </a:stretch>
        </p:blipFill>
        <p:spPr>
          <a:xfrm>
            <a:off x="1703512" y="1442815"/>
            <a:ext cx="3469827" cy="4074418"/>
          </a:xfrm>
          <a:prstGeom prst="rect">
            <a:avLst/>
          </a:prstGeom>
        </p:spPr>
      </p:pic>
      <p:sp>
        <p:nvSpPr>
          <p:cNvPr id="2" name="灯片编号占位符 1"/>
          <p:cNvSpPr>
            <a:spLocks noGrp="1"/>
          </p:cNvSpPr>
          <p:nvPr>
            <p:ph type="sldNum" sz="quarter" idx="4"/>
          </p:nvPr>
        </p:nvSpPr>
        <p:spPr/>
        <p:txBody>
          <a:bodyPr/>
          <a:lstStyle/>
          <a:p>
            <a:fld id="{E98FCA07-3125-49EB-99F1-64DCEC752C04}" type="slidenum">
              <a:rPr lang="en-US" smtClean="0"/>
              <a:pPr/>
              <a:t>70</a:t>
            </a:fld>
            <a:endParaRPr lang="en-US" sz="1152" b="0" spc="0" baseline="0" dirty="0">
              <a:solidFill>
                <a:srgbClr val="000000"/>
              </a:solidFill>
              <a:latin typeface="Arial"/>
              <a:cs typeface="Arial"/>
              <a:rtl val="0"/>
            </a:endParaRPr>
          </a:p>
        </p:txBody>
      </p:sp>
      <p:sp>
        <p:nvSpPr>
          <p:cNvPr id="7" name="矩形 6"/>
          <p:cNvSpPr/>
          <p:nvPr/>
        </p:nvSpPr>
        <p:spPr>
          <a:xfrm>
            <a:off x="1703512" y="5661248"/>
            <a:ext cx="8923096" cy="360040"/>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chemeClr val="bg1"/>
                </a:solidFill>
              </a:rPr>
              <a:t>NSX’s traffic redirection is not network based</a:t>
            </a:r>
            <a:r>
              <a:rPr lang="en-US" altLang="zh-CN" sz="1600" b="1" dirty="0">
                <a:solidFill>
                  <a:srgbClr val="00307D"/>
                </a:solidFill>
              </a:rPr>
              <a:t>.</a:t>
            </a:r>
          </a:p>
        </p:txBody>
      </p:sp>
    </p:spTree>
    <p:extLst>
      <p:ext uri="{BB962C8B-B14F-4D97-AF65-F5344CB8AC3E}">
        <p14:creationId xmlns:p14="http://schemas.microsoft.com/office/powerpoint/2010/main" val="38043066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t">
            <a:normAutofit/>
          </a:bodyPr>
          <a:lstStyle/>
          <a:p>
            <a:r>
              <a:rPr lang="en-US" altLang="zh-CN" b="1" dirty="0"/>
              <a:t>CloudHive Architecture and Components</a:t>
            </a:r>
            <a:endParaRPr lang="zh-CN" altLang="en-US" b="1" dirty="0"/>
          </a:p>
        </p:txBody>
      </p:sp>
      <p:sp>
        <p:nvSpPr>
          <p:cNvPr id="19" name="文本框 18"/>
          <p:cNvSpPr txBox="1"/>
          <p:nvPr/>
        </p:nvSpPr>
        <p:spPr>
          <a:xfrm>
            <a:off x="6240016" y="1844824"/>
            <a:ext cx="4680520" cy="3416320"/>
          </a:xfrm>
          <a:prstGeom prst="rect">
            <a:avLst/>
          </a:prstGeom>
          <a:noFill/>
        </p:spPr>
        <p:txBody>
          <a:bodyPr wrap="square" rtlCol="0">
            <a:spAutoFit/>
          </a:bodyPr>
          <a:lstStyle/>
          <a:p>
            <a:pPr algn="l"/>
            <a:r>
              <a:rPr lang="en-US" altLang="zh-CN" sz="1600" b="1" dirty="0">
                <a:solidFill>
                  <a:srgbClr val="00307D"/>
                </a:solidFill>
                <a:latin typeface="Arial" panose="020B0604020202020204" pitchFamily="34" charset="0"/>
                <a:cs typeface="Arial" panose="020B0604020202020204" pitchFamily="34" charset="0"/>
              </a:rPr>
              <a:t>Service </a:t>
            </a:r>
            <a:r>
              <a:rPr lang="en-US" altLang="zh-CN" sz="1600" b="1" dirty="0" smtClean="0">
                <a:solidFill>
                  <a:srgbClr val="00307D"/>
                </a:solidFill>
                <a:latin typeface="Arial" panose="020B0604020202020204" pitchFamily="34" charset="0"/>
                <a:cs typeface="Arial" panose="020B0604020202020204" pitchFamily="34" charset="0"/>
              </a:rPr>
              <a:t>Manager</a:t>
            </a:r>
            <a:endParaRPr lang="en-US" altLang="zh-CN" sz="1600" b="1" dirty="0" smtClean="0">
              <a:solidFill>
                <a:schemeClr val="tx1"/>
              </a:solidFill>
              <a:latin typeface="Arial" panose="020B0604020202020204" pitchFamily="34" charset="0"/>
              <a:cs typeface="Arial" panose="020B0604020202020204" pitchFamily="34" charset="0"/>
            </a:endParaRPr>
          </a:p>
          <a:p>
            <a:pPr algn="l"/>
            <a:r>
              <a:rPr lang="en-US" altLang="zh-CN" sz="1400" b="1" dirty="0" err="1" smtClean="0">
                <a:solidFill>
                  <a:schemeClr val="tx1"/>
                </a:solidFill>
                <a:latin typeface="Arial" panose="020B0604020202020204" pitchFamily="34" charset="0"/>
                <a:cs typeface="Arial" panose="020B0604020202020204" pitchFamily="34" charset="0"/>
              </a:rPr>
              <a:t>vSOM</a:t>
            </a:r>
            <a:r>
              <a:rPr lang="en-US" altLang="zh-CN" sz="1400" dirty="0" smtClean="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virtual Security Orchestration Module, as part of Service Manager. Interact with vCenter and NSX Manager</a:t>
            </a:r>
          </a:p>
          <a:p>
            <a:pPr algn="l"/>
            <a:endParaRPr lang="en-US" altLang="zh-CN" sz="1600" dirty="0">
              <a:solidFill>
                <a:schemeClr val="tx1"/>
              </a:solidFill>
              <a:latin typeface="Arial" panose="020B0604020202020204" pitchFamily="34" charset="0"/>
              <a:cs typeface="Arial" panose="020B0604020202020204" pitchFamily="34" charset="0"/>
            </a:endParaRPr>
          </a:p>
          <a:p>
            <a:pPr algn="l"/>
            <a:r>
              <a:rPr lang="en-US" altLang="zh-CN" sz="1600" b="1" dirty="0">
                <a:solidFill>
                  <a:srgbClr val="00307D"/>
                </a:solidFill>
                <a:latin typeface="Arial" panose="020B0604020202020204" pitchFamily="34" charset="0"/>
                <a:cs typeface="Arial" panose="020B0604020202020204" pitchFamily="34" charset="0"/>
              </a:rPr>
              <a:t>Security Service </a:t>
            </a:r>
            <a:r>
              <a:rPr lang="en-US" altLang="zh-CN" sz="1600" b="1" dirty="0" smtClean="0">
                <a:solidFill>
                  <a:srgbClr val="00307D"/>
                </a:solidFill>
                <a:latin typeface="Arial" panose="020B0604020202020204" pitchFamily="34" charset="0"/>
                <a:cs typeface="Arial" panose="020B0604020202020204" pitchFamily="34" charset="0"/>
              </a:rPr>
              <a:t>VM</a:t>
            </a:r>
            <a:endParaRPr lang="en-US" altLang="zh-CN" sz="1400" b="1" dirty="0" smtClean="0">
              <a:solidFill>
                <a:schemeClr val="tx1"/>
              </a:solidFill>
              <a:latin typeface="Arial" panose="020B0604020202020204" pitchFamily="34" charset="0"/>
              <a:cs typeface="Arial" panose="020B0604020202020204" pitchFamily="34" charset="0"/>
            </a:endParaRPr>
          </a:p>
          <a:p>
            <a:pPr algn="l"/>
            <a:r>
              <a:rPr lang="en-US" altLang="zh-CN" sz="1400" b="1" dirty="0" err="1" smtClean="0">
                <a:solidFill>
                  <a:schemeClr val="tx1"/>
                </a:solidFill>
                <a:latin typeface="Arial" panose="020B0604020202020204" pitchFamily="34" charset="0"/>
                <a:cs typeface="Arial" panose="020B0604020202020204" pitchFamily="34" charset="0"/>
              </a:rPr>
              <a:t>vSCM</a:t>
            </a:r>
            <a:r>
              <a:rPr lang="en-US" altLang="zh-CN" sz="1400" dirty="0" smtClean="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virtual Service Center Module, serve as central data synchronization point for service VMs. Manage security service VMs for configuration and status </a:t>
            </a:r>
            <a:r>
              <a:rPr lang="en-US" altLang="zh-CN" sz="1400" dirty="0" smtClean="0">
                <a:solidFill>
                  <a:schemeClr val="tx1"/>
                </a:solidFill>
                <a:latin typeface="Arial" panose="020B0604020202020204" pitchFamily="34" charset="0"/>
                <a:cs typeface="Arial" panose="020B0604020202020204" pitchFamily="34" charset="0"/>
              </a:rPr>
              <a:t>monitoring</a:t>
            </a:r>
            <a:endParaRPr lang="en-US" altLang="zh-CN" sz="1400" b="1" dirty="0" smtClean="0">
              <a:solidFill>
                <a:schemeClr val="tx1"/>
              </a:solidFill>
              <a:latin typeface="Arial" panose="020B0604020202020204" pitchFamily="34" charset="0"/>
              <a:cs typeface="Arial" panose="020B0604020202020204" pitchFamily="34" charset="0"/>
            </a:endParaRPr>
          </a:p>
          <a:p>
            <a:pPr algn="l"/>
            <a:r>
              <a:rPr lang="en-US" altLang="zh-CN" sz="1400" b="1" dirty="0" err="1" smtClean="0">
                <a:solidFill>
                  <a:schemeClr val="tx1"/>
                </a:solidFill>
                <a:latin typeface="Arial" panose="020B0604020202020204" pitchFamily="34" charset="0"/>
                <a:cs typeface="Arial" panose="020B0604020202020204" pitchFamily="34" charset="0"/>
              </a:rPr>
              <a:t>vSSM</a:t>
            </a:r>
            <a:r>
              <a:rPr lang="en-US" altLang="zh-CN" sz="1400" b="1" dirty="0" smtClean="0">
                <a:solidFill>
                  <a:schemeClr val="tx1"/>
                </a:solidFill>
                <a:latin typeface="Arial" panose="020B0604020202020204" pitchFamily="34" charset="0"/>
                <a:cs typeface="Arial" panose="020B0604020202020204" pitchFamily="34" charset="0"/>
              </a:rPr>
              <a:t> </a:t>
            </a:r>
            <a:r>
              <a:rPr lang="en-US" altLang="zh-CN" sz="1400" dirty="0" smtClean="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virtual Security Service Module, service VM, Provide application security services</a:t>
            </a:r>
          </a:p>
          <a:p>
            <a:r>
              <a:rPr lang="en-US" altLang="zh-CN" sz="1400" dirty="0">
                <a:solidFill>
                  <a:schemeClr val="tx1"/>
                </a:solidFill>
                <a:latin typeface="Arial" panose="020B0604020202020204" pitchFamily="34" charset="0"/>
                <a:cs typeface="Arial" panose="020B0604020202020204" pitchFamily="34" charset="0"/>
              </a:rPr>
              <a:t>vSCM and vSSM need to connect to the same VDS PG, or </a:t>
            </a:r>
            <a:r>
              <a:rPr lang="en-US" altLang="zh-CN" sz="1400" dirty="0">
                <a:latin typeface="Arial" panose="020B0604020202020204" pitchFamily="34" charset="0"/>
                <a:cs typeface="Arial" panose="020B0604020202020204" pitchFamily="34" charset="0"/>
              </a:rPr>
              <a:t>be reachable to each other via IP address,</a:t>
            </a:r>
            <a:r>
              <a:rPr lang="en-US" altLang="zh-CN" sz="1400" dirty="0">
                <a:solidFill>
                  <a:schemeClr val="tx1"/>
                </a:solidFill>
                <a:latin typeface="Arial" panose="020B0604020202020204" pitchFamily="34" charset="0"/>
                <a:cs typeface="Arial" panose="020B0604020202020204" pitchFamily="34" charset="0"/>
              </a:rPr>
              <a:t> for the immediate effect of policies and logs</a:t>
            </a:r>
            <a:r>
              <a:rPr lang="en-US" altLang="zh-CN" sz="1400" dirty="0">
                <a:latin typeface="Arial" panose="020B0604020202020204" pitchFamily="34" charset="0"/>
                <a:cs typeface="Arial" panose="020B0604020202020204" pitchFamily="34" charset="0"/>
              </a:rPr>
              <a:t>. </a:t>
            </a:r>
          </a:p>
        </p:txBody>
      </p:sp>
      <p:pic>
        <p:nvPicPr>
          <p:cNvPr id="57" name="图片 56"/>
          <p:cNvPicPr>
            <a:picLocks noChangeAspect="1"/>
          </p:cNvPicPr>
          <p:nvPr/>
        </p:nvPicPr>
        <p:blipFill>
          <a:blip r:embed="rId3"/>
          <a:stretch>
            <a:fillRect/>
          </a:stretch>
        </p:blipFill>
        <p:spPr>
          <a:xfrm>
            <a:off x="1381545" y="1628800"/>
            <a:ext cx="4662203" cy="3632344"/>
          </a:xfrm>
          <a:prstGeom prst="rect">
            <a:avLst/>
          </a:prstGeom>
        </p:spPr>
      </p:pic>
      <p:sp>
        <p:nvSpPr>
          <p:cNvPr id="2" name="灯片编号占位符 1"/>
          <p:cNvSpPr>
            <a:spLocks noGrp="1"/>
          </p:cNvSpPr>
          <p:nvPr>
            <p:ph type="sldNum" sz="quarter" idx="4"/>
          </p:nvPr>
        </p:nvSpPr>
        <p:spPr/>
        <p:txBody>
          <a:bodyPr/>
          <a:lstStyle/>
          <a:p>
            <a:fld id="{E98FCA07-3125-49EB-99F1-64DCEC752C04}" type="slidenum">
              <a:rPr lang="en-US" smtClean="0"/>
              <a:pPr/>
              <a:t>71</a:t>
            </a:fld>
            <a:endParaRPr lang="en-US" sz="1152" b="0" spc="0" baseline="0" dirty="0">
              <a:solidFill>
                <a:srgbClr val="000000"/>
              </a:solidFill>
              <a:latin typeface="Arial"/>
              <a:cs typeface="Arial"/>
              <a:rtl val="0"/>
            </a:endParaRPr>
          </a:p>
        </p:txBody>
      </p:sp>
      <p:sp>
        <p:nvSpPr>
          <p:cNvPr id="7" name="矩形 6"/>
          <p:cNvSpPr/>
          <p:nvPr/>
        </p:nvSpPr>
        <p:spPr>
          <a:xfrm>
            <a:off x="1381544" y="5428225"/>
            <a:ext cx="9394975"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chemeClr val="bg1"/>
                </a:solidFill>
              </a:rPr>
              <a:t>We are unique; not just </a:t>
            </a:r>
            <a:r>
              <a:rPr lang="en-US" altLang="zh-CN" b="1" dirty="0" err="1">
                <a:solidFill>
                  <a:schemeClr val="bg1"/>
                </a:solidFill>
              </a:rPr>
              <a:t>vFWs</a:t>
            </a:r>
            <a:r>
              <a:rPr lang="en-US" altLang="zh-CN" b="1" dirty="0">
                <a:solidFill>
                  <a:schemeClr val="bg1"/>
                </a:solidFill>
              </a:rPr>
              <a:t> + centralized MGT.</a:t>
            </a:r>
          </a:p>
        </p:txBody>
      </p:sp>
    </p:spTree>
    <p:extLst>
      <p:ext uri="{BB962C8B-B14F-4D97-AF65-F5344CB8AC3E}">
        <p14:creationId xmlns:p14="http://schemas.microsoft.com/office/powerpoint/2010/main" val="18146105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t">
            <a:normAutofit/>
          </a:bodyPr>
          <a:lstStyle/>
          <a:p>
            <a:r>
              <a:rPr lang="en-US" altLang="zh-CN" b="1" dirty="0"/>
              <a:t>Installation and Configuration </a:t>
            </a:r>
            <a:r>
              <a:rPr lang="en-US" altLang="zh-CN" dirty="0"/>
              <a:t>P</a:t>
            </a:r>
            <a:r>
              <a:rPr lang="en-US" altLang="zh-CN" b="1" dirty="0"/>
              <a:t>rocess</a:t>
            </a:r>
            <a:endParaRPr lang="zh-CN" altLang="en-US" b="1" dirty="0"/>
          </a:p>
        </p:txBody>
      </p:sp>
      <p:sp>
        <p:nvSpPr>
          <p:cNvPr id="2" name="灯片编号占位符 1"/>
          <p:cNvSpPr>
            <a:spLocks noGrp="1"/>
          </p:cNvSpPr>
          <p:nvPr>
            <p:ph type="sldNum" sz="quarter" idx="4"/>
          </p:nvPr>
        </p:nvSpPr>
        <p:spPr/>
        <p:txBody>
          <a:bodyPr/>
          <a:lstStyle/>
          <a:p>
            <a:fld id="{E98FCA07-3125-49EB-99F1-64DCEC752C04}" type="slidenum">
              <a:rPr lang="en-US" smtClean="0"/>
              <a:pPr/>
              <a:t>72</a:t>
            </a:fld>
            <a:endParaRPr lang="en-US" sz="1152" b="0" spc="0" baseline="0" dirty="0">
              <a:solidFill>
                <a:srgbClr val="000000"/>
              </a:solidFill>
              <a:latin typeface="Arial"/>
              <a:cs typeface="Arial"/>
              <a:rtl val="0"/>
            </a:endParaRPr>
          </a:p>
        </p:txBody>
      </p:sp>
      <p:sp>
        <p:nvSpPr>
          <p:cNvPr id="7" name="矩形 6"/>
          <p:cNvSpPr/>
          <p:nvPr/>
        </p:nvSpPr>
        <p:spPr>
          <a:xfrm>
            <a:off x="1487488" y="5428225"/>
            <a:ext cx="9577064" cy="377039"/>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chemeClr val="bg1"/>
                </a:solidFill>
              </a:rPr>
              <a:t>Traffic redirect policies are configured by NSX.</a:t>
            </a:r>
          </a:p>
        </p:txBody>
      </p:sp>
      <p:sp>
        <p:nvSpPr>
          <p:cNvPr id="8" name="Text Placeholder 2"/>
          <p:cNvSpPr>
            <a:spLocks noGrp="1"/>
          </p:cNvSpPr>
          <p:nvPr>
            <p:ph idx="1"/>
          </p:nvPr>
        </p:nvSpPr>
        <p:spPr>
          <a:xfrm>
            <a:off x="1487488" y="1700808"/>
            <a:ext cx="10045129" cy="4184650"/>
          </a:xfrm>
        </p:spPr>
        <p:txBody>
          <a:bodyPr>
            <a:normAutofit/>
          </a:bodyPr>
          <a:lstStyle/>
          <a:p>
            <a:pPr marL="457200" indent="-457200">
              <a:buClrTx/>
              <a:buFont typeface="+mj-lt"/>
              <a:buAutoNum type="arabicPeriod"/>
            </a:pPr>
            <a:r>
              <a:rPr lang="en-US" altLang="zh-CN" sz="1800" b="0" dirty="0">
                <a:solidFill>
                  <a:schemeClr val="tx1"/>
                </a:solidFill>
                <a:latin typeface="Arial" panose="020B0604020202020204" pitchFamily="34" charset="0"/>
              </a:rPr>
              <a:t>Import SG6000-CloudHive-NSX-vSOM-2.5.1.ova image; start instance and configure management address.</a:t>
            </a:r>
            <a:endParaRPr lang="zh-CN" altLang="zh-CN" sz="1800" b="0" dirty="0">
              <a:solidFill>
                <a:schemeClr val="tx1"/>
              </a:solidFill>
              <a:latin typeface="Arial" panose="020B0604020202020204" pitchFamily="34" charset="0"/>
            </a:endParaRPr>
          </a:p>
          <a:p>
            <a:pPr marL="457200" indent="-457200">
              <a:buClrTx/>
              <a:buFont typeface="+mj-lt"/>
              <a:buAutoNum type="arabicPeriod"/>
            </a:pPr>
            <a:r>
              <a:rPr lang="en-US" altLang="zh-CN" sz="1800" b="0" dirty="0">
                <a:solidFill>
                  <a:schemeClr val="tx1"/>
                </a:solidFill>
                <a:latin typeface="Arial" panose="020B0604020202020204" pitchFamily="34" charset="0"/>
              </a:rPr>
              <a:t>Visit vSOM management interface via browser first, and then install according to prompts. Then, initiate CloudHive. </a:t>
            </a:r>
            <a:endParaRPr lang="zh-CN" altLang="zh-CN" sz="1800" b="0" dirty="0">
              <a:solidFill>
                <a:schemeClr val="tx1"/>
              </a:solidFill>
              <a:latin typeface="Arial" panose="020B0604020202020204" pitchFamily="34" charset="0"/>
            </a:endParaRPr>
          </a:p>
          <a:p>
            <a:pPr marL="457200" indent="-457200">
              <a:buClrTx/>
              <a:buFont typeface="+mj-lt"/>
              <a:buAutoNum type="arabicPeriod"/>
            </a:pPr>
            <a:r>
              <a:rPr lang="en-US" altLang="zh-CN" sz="1800" b="0" dirty="0">
                <a:solidFill>
                  <a:schemeClr val="tx1"/>
                </a:solidFill>
                <a:latin typeface="Arial" panose="020B0604020202020204" pitchFamily="34" charset="0"/>
              </a:rPr>
              <a:t>Deploy CloudHive security service for cluster through NSX Manager.</a:t>
            </a:r>
            <a:endParaRPr lang="zh-CN" altLang="zh-CN" sz="1800" b="0" dirty="0">
              <a:solidFill>
                <a:schemeClr val="tx1"/>
              </a:solidFill>
              <a:latin typeface="Arial" panose="020B0604020202020204" pitchFamily="34" charset="0"/>
            </a:endParaRPr>
          </a:p>
          <a:p>
            <a:pPr marL="457200" indent="-457200">
              <a:buClrTx/>
              <a:buFont typeface="+mj-lt"/>
              <a:buAutoNum type="arabicPeriod"/>
            </a:pPr>
            <a:r>
              <a:rPr lang="en-US" altLang="zh-CN" sz="1800" b="0" dirty="0">
                <a:solidFill>
                  <a:schemeClr val="tx1"/>
                </a:solidFill>
                <a:latin typeface="Arial" panose="020B0604020202020204" pitchFamily="34" charset="0"/>
              </a:rPr>
              <a:t>Visit CloudHive management interface via browser, and check the status of security service.</a:t>
            </a:r>
            <a:endParaRPr lang="zh-CN" altLang="zh-CN" sz="1800" b="0" dirty="0">
              <a:solidFill>
                <a:schemeClr val="tx1"/>
              </a:solidFill>
              <a:latin typeface="Arial" panose="020B0604020202020204" pitchFamily="34" charset="0"/>
            </a:endParaRPr>
          </a:p>
          <a:p>
            <a:pPr marL="457200" indent="-457200">
              <a:buClrTx/>
              <a:buFont typeface="+mj-lt"/>
              <a:buAutoNum type="arabicPeriod"/>
            </a:pPr>
            <a:r>
              <a:rPr lang="en-US" altLang="zh-CN" sz="1800" b="0" dirty="0">
                <a:solidFill>
                  <a:schemeClr val="tx1"/>
                </a:solidFill>
                <a:latin typeface="Arial" panose="020B0604020202020204" pitchFamily="34" charset="0"/>
              </a:rPr>
              <a:t>Configure security groups in the NSX Manager.</a:t>
            </a:r>
            <a:endParaRPr lang="zh-CN" altLang="zh-CN" sz="1800" b="0" dirty="0">
              <a:solidFill>
                <a:schemeClr val="tx1"/>
              </a:solidFill>
              <a:latin typeface="Arial" panose="020B0604020202020204" pitchFamily="34" charset="0"/>
            </a:endParaRPr>
          </a:p>
          <a:p>
            <a:pPr marL="457200" indent="-457200">
              <a:buClrTx/>
              <a:buFont typeface="+mj-lt"/>
              <a:buAutoNum type="arabicPeriod"/>
            </a:pPr>
            <a:r>
              <a:rPr lang="en-US" altLang="zh-CN" sz="1800" b="0" dirty="0">
                <a:solidFill>
                  <a:schemeClr val="tx1"/>
                </a:solidFill>
                <a:latin typeface="Arial" panose="020B0604020202020204" pitchFamily="34" charset="0"/>
              </a:rPr>
              <a:t>Configure the distributed firewall policy for security groups in the NSX Manager.</a:t>
            </a:r>
          </a:p>
          <a:p>
            <a:pPr marL="0" indent="0">
              <a:buClrTx/>
              <a:buNone/>
            </a:pPr>
            <a:r>
              <a:rPr lang="en-US" altLang="zh-CN" sz="1800" b="0" dirty="0">
                <a:solidFill>
                  <a:schemeClr val="tx1"/>
                </a:solidFill>
                <a:latin typeface="Arial" panose="020B0604020202020204" pitchFamily="34" charset="0"/>
              </a:rPr>
              <a:t>7.    Configure the corresponding firewall policies for security groups in the CloudHive Web UI.</a:t>
            </a:r>
            <a:endParaRPr lang="zh-CN" altLang="zh-CN" sz="1800" b="0" dirty="0">
              <a:solidFill>
                <a:schemeClr val="tx1"/>
              </a:solidFill>
              <a:latin typeface="Arial" panose="020B0604020202020204" pitchFamily="34" charset="0"/>
            </a:endParaRPr>
          </a:p>
          <a:p>
            <a:pPr marL="457200" indent="-457200">
              <a:buClrTx/>
              <a:buFont typeface="+mj-lt"/>
              <a:buAutoNum type="arabicPeriod" startAt="8"/>
            </a:pPr>
            <a:r>
              <a:rPr lang="en-US" altLang="zh-CN" sz="1800" b="0" dirty="0">
                <a:solidFill>
                  <a:schemeClr val="tx1"/>
                </a:solidFill>
                <a:latin typeface="Arial" panose="020B0604020202020204" pitchFamily="34" charset="0"/>
              </a:rPr>
              <a:t>Configure the redirect policy for security groups in the NSX Manager.</a:t>
            </a:r>
            <a:endParaRPr lang="zh-CN" altLang="zh-CN" sz="1800" b="0" dirty="0">
              <a:latin typeface="Arial" panose="020B0604020202020204" pitchFamily="34" charset="0"/>
            </a:endParaRPr>
          </a:p>
        </p:txBody>
      </p:sp>
    </p:spTree>
    <p:extLst>
      <p:ext uri="{BB962C8B-B14F-4D97-AF65-F5344CB8AC3E}">
        <p14:creationId xmlns:p14="http://schemas.microsoft.com/office/powerpoint/2010/main" val="7361434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t">
            <a:normAutofit/>
          </a:bodyPr>
          <a:lstStyle/>
          <a:p>
            <a:r>
              <a:rPr lang="en-US" altLang="zh-CN" b="1" dirty="0"/>
              <a:t>Relationship Between NSX DFW and CloudHive</a:t>
            </a:r>
            <a:endParaRPr lang="zh-CN" altLang="en-US" b="1" dirty="0"/>
          </a:p>
        </p:txBody>
      </p:sp>
      <p:sp>
        <p:nvSpPr>
          <p:cNvPr id="7" name="矩形 6"/>
          <p:cNvSpPr/>
          <p:nvPr/>
        </p:nvSpPr>
        <p:spPr>
          <a:xfrm>
            <a:off x="5275052" y="3755200"/>
            <a:ext cx="2424317" cy="258822"/>
          </a:xfrm>
          <a:prstGeom prst="rect">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 name="矩形 7"/>
          <p:cNvSpPr/>
          <p:nvPr/>
        </p:nvSpPr>
        <p:spPr>
          <a:xfrm>
            <a:off x="1249938" y="3740115"/>
            <a:ext cx="2424317" cy="258822"/>
          </a:xfrm>
          <a:prstGeom prst="rect">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 name="肘形连接符 8"/>
          <p:cNvCxnSpPr/>
          <p:nvPr/>
        </p:nvCxnSpPr>
        <p:spPr>
          <a:xfrm rot="10800000" flipH="1" flipV="1">
            <a:off x="2503709" y="3820706"/>
            <a:ext cx="1706215" cy="377908"/>
          </a:xfrm>
          <a:prstGeom prst="bentConnector3">
            <a:avLst>
              <a:gd name="adj1" fmla="val 427"/>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162216" y="1759961"/>
            <a:ext cx="3064488" cy="1035356"/>
            <a:chOff x="1749424" y="1700641"/>
            <a:chExt cx="4129411" cy="1395147"/>
          </a:xfrm>
        </p:grpSpPr>
        <p:pic>
          <p:nvPicPr>
            <p:cNvPr id="11"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749424" y="1732706"/>
              <a:ext cx="490856" cy="481114"/>
            </a:xfrm>
            <a:prstGeom prst="rect">
              <a:avLst/>
            </a:prstGeom>
            <a:noFill/>
            <a:ln w="9525">
              <a:noFill/>
              <a:miter lim="800000"/>
              <a:headEnd/>
              <a:tailEnd/>
            </a:ln>
          </p:spPr>
        </p:pic>
        <p:pic>
          <p:nvPicPr>
            <p:cNvPr id="12"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486342" y="1742540"/>
              <a:ext cx="490856" cy="481114"/>
            </a:xfrm>
            <a:prstGeom prst="rect">
              <a:avLst/>
            </a:prstGeom>
            <a:noFill/>
            <a:ln w="9525">
              <a:noFill/>
              <a:miter lim="800000"/>
              <a:headEnd/>
              <a:tailEnd/>
            </a:ln>
          </p:spPr>
        </p:pic>
        <p:grpSp>
          <p:nvGrpSpPr>
            <p:cNvPr id="13" name="组合 12"/>
            <p:cNvGrpSpPr/>
            <p:nvPr/>
          </p:nvGrpSpPr>
          <p:grpSpPr>
            <a:xfrm>
              <a:off x="1851660" y="2223654"/>
              <a:ext cx="880110" cy="859884"/>
              <a:chOff x="1851660" y="2223654"/>
              <a:chExt cx="880110" cy="859884"/>
            </a:xfrm>
          </p:grpSpPr>
          <p:pic>
            <p:nvPicPr>
              <p:cNvPr id="25"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组合 25"/>
              <p:cNvGrpSpPr/>
              <p:nvPr/>
            </p:nvGrpSpPr>
            <p:grpSpPr>
              <a:xfrm>
                <a:off x="1851660" y="2658088"/>
                <a:ext cx="880110" cy="425450"/>
                <a:chOff x="8081010" y="2489200"/>
                <a:chExt cx="880110" cy="425450"/>
              </a:xfrm>
            </p:grpSpPr>
            <p:cxnSp>
              <p:nvCxnSpPr>
                <p:cNvPr id="30" name="直接连接符 29"/>
                <p:cNvCxnSpPr/>
                <p:nvPr/>
              </p:nvCxnSpPr>
              <p:spPr>
                <a:xfrm>
                  <a:off x="8081010" y="2489200"/>
                  <a:ext cx="8801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793480" y="2489200"/>
                  <a:ext cx="0" cy="42545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2513012" y="2489200"/>
                <a:ext cx="160020" cy="16888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矩形 27"/>
              <p:cNvSpPr/>
              <p:nvPr/>
            </p:nvSpPr>
            <p:spPr>
              <a:xfrm>
                <a:off x="1914842" y="2495579"/>
                <a:ext cx="160020" cy="16888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29"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a:xfrm>
              <a:off x="3959227" y="2235904"/>
              <a:ext cx="880110" cy="859884"/>
              <a:chOff x="1851660" y="2223654"/>
              <a:chExt cx="880110" cy="859884"/>
            </a:xfrm>
          </p:grpSpPr>
          <p:pic>
            <p:nvPicPr>
              <p:cNvPr id="18"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a:off x="1851660" y="2658088"/>
                <a:ext cx="880110" cy="425450"/>
                <a:chOff x="8081010" y="2489200"/>
                <a:chExt cx="880110" cy="425450"/>
              </a:xfrm>
            </p:grpSpPr>
            <p:cxnSp>
              <p:nvCxnSpPr>
                <p:cNvPr id="23" name="直接连接符 22"/>
                <p:cNvCxnSpPr/>
                <p:nvPr/>
              </p:nvCxnSpPr>
              <p:spPr>
                <a:xfrm>
                  <a:off x="8081010" y="2489200"/>
                  <a:ext cx="88011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8793480" y="2489200"/>
                  <a:ext cx="0" cy="42545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2513012" y="2489200"/>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矩形 20"/>
              <p:cNvSpPr/>
              <p:nvPr/>
            </p:nvSpPr>
            <p:spPr>
              <a:xfrm>
                <a:off x="1914842" y="2495579"/>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22"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782696" y="1700641"/>
              <a:ext cx="490856" cy="481114"/>
            </a:xfrm>
            <a:prstGeom prst="rect">
              <a:avLst/>
            </a:prstGeom>
            <a:noFill/>
            <a:ln w="9525">
              <a:noFill/>
              <a:miter lim="800000"/>
              <a:headEnd/>
              <a:tailEnd/>
            </a:ln>
          </p:spPr>
        </p:pic>
        <p:pic>
          <p:nvPicPr>
            <p:cNvPr id="16"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19614" y="1710475"/>
              <a:ext cx="490856" cy="481114"/>
            </a:xfrm>
            <a:prstGeom prst="rect">
              <a:avLst/>
            </a:prstGeom>
            <a:noFill/>
            <a:ln w="9525">
              <a:noFill/>
              <a:miter lim="800000"/>
              <a:headEnd/>
              <a:tailEnd/>
            </a:ln>
          </p:spPr>
        </p:pic>
        <p:sp>
          <p:nvSpPr>
            <p:cNvPr id="17" name="文本框 16"/>
            <p:cNvSpPr txBox="1"/>
            <p:nvPr/>
          </p:nvSpPr>
          <p:spPr>
            <a:xfrm>
              <a:off x="4750854" y="2260716"/>
              <a:ext cx="1127981" cy="352521"/>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NSX DFW</a:t>
              </a:r>
              <a:endParaRPr lang="zh-CN" altLang="en-US" sz="1100" dirty="0">
                <a:latin typeface="Arial" panose="020B0604020202020204" pitchFamily="34" charset="0"/>
                <a:cs typeface="Arial" panose="020B0604020202020204" pitchFamily="34" charset="0"/>
              </a:endParaRPr>
            </a:p>
          </p:txBody>
        </p:sp>
      </p:grpSp>
      <p:grpSp>
        <p:nvGrpSpPr>
          <p:cNvPr id="32" name="组合 31"/>
          <p:cNvGrpSpPr/>
          <p:nvPr/>
        </p:nvGrpSpPr>
        <p:grpSpPr>
          <a:xfrm>
            <a:off x="5181203" y="1757944"/>
            <a:ext cx="3078614" cy="1035356"/>
            <a:chOff x="1749424" y="1700641"/>
            <a:chExt cx="4148446" cy="1395147"/>
          </a:xfrm>
        </p:grpSpPr>
        <p:pic>
          <p:nvPicPr>
            <p:cNvPr id="33"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749424" y="1732706"/>
              <a:ext cx="490856" cy="481114"/>
            </a:xfrm>
            <a:prstGeom prst="rect">
              <a:avLst/>
            </a:prstGeom>
            <a:noFill/>
            <a:ln w="9525">
              <a:noFill/>
              <a:miter lim="800000"/>
              <a:headEnd/>
              <a:tailEnd/>
            </a:ln>
          </p:spPr>
        </p:pic>
        <p:pic>
          <p:nvPicPr>
            <p:cNvPr id="34"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486342" y="1742540"/>
              <a:ext cx="490856" cy="481114"/>
            </a:xfrm>
            <a:prstGeom prst="rect">
              <a:avLst/>
            </a:prstGeom>
            <a:noFill/>
            <a:ln w="9525">
              <a:noFill/>
              <a:miter lim="800000"/>
              <a:headEnd/>
              <a:tailEnd/>
            </a:ln>
          </p:spPr>
        </p:pic>
        <p:grpSp>
          <p:nvGrpSpPr>
            <p:cNvPr id="35" name="组合 34"/>
            <p:cNvGrpSpPr/>
            <p:nvPr/>
          </p:nvGrpSpPr>
          <p:grpSpPr>
            <a:xfrm>
              <a:off x="1851660" y="2223654"/>
              <a:ext cx="880110" cy="859884"/>
              <a:chOff x="1851660" y="2223654"/>
              <a:chExt cx="880110" cy="859884"/>
            </a:xfrm>
          </p:grpSpPr>
          <p:pic>
            <p:nvPicPr>
              <p:cNvPr id="47"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组合 47"/>
              <p:cNvGrpSpPr/>
              <p:nvPr/>
            </p:nvGrpSpPr>
            <p:grpSpPr>
              <a:xfrm>
                <a:off x="1851660" y="2658088"/>
                <a:ext cx="880110" cy="425450"/>
                <a:chOff x="8081010" y="2489200"/>
                <a:chExt cx="880110" cy="425450"/>
              </a:xfrm>
            </p:grpSpPr>
            <p:cxnSp>
              <p:nvCxnSpPr>
                <p:cNvPr id="52" name="直接连接符 51"/>
                <p:cNvCxnSpPr/>
                <p:nvPr/>
              </p:nvCxnSpPr>
              <p:spPr>
                <a:xfrm>
                  <a:off x="8081010" y="2489200"/>
                  <a:ext cx="88011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8793480" y="2489200"/>
                  <a:ext cx="0" cy="4254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9" name="矩形 48"/>
              <p:cNvSpPr/>
              <p:nvPr/>
            </p:nvSpPr>
            <p:spPr>
              <a:xfrm>
                <a:off x="2513012" y="2489200"/>
                <a:ext cx="160020" cy="1688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矩形 49"/>
              <p:cNvSpPr/>
              <p:nvPr/>
            </p:nvSpPr>
            <p:spPr>
              <a:xfrm>
                <a:off x="1914842" y="2495579"/>
                <a:ext cx="160020" cy="1688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51"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组合 35"/>
            <p:cNvGrpSpPr/>
            <p:nvPr/>
          </p:nvGrpSpPr>
          <p:grpSpPr>
            <a:xfrm>
              <a:off x="3959227" y="2235904"/>
              <a:ext cx="880110" cy="859884"/>
              <a:chOff x="1851660" y="2223654"/>
              <a:chExt cx="880110" cy="859884"/>
            </a:xfrm>
          </p:grpSpPr>
          <p:pic>
            <p:nvPicPr>
              <p:cNvPr id="40"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组合 40"/>
              <p:cNvGrpSpPr/>
              <p:nvPr/>
            </p:nvGrpSpPr>
            <p:grpSpPr>
              <a:xfrm>
                <a:off x="1851660" y="2658088"/>
                <a:ext cx="880110" cy="425450"/>
                <a:chOff x="8081010" y="2489200"/>
                <a:chExt cx="880110" cy="425450"/>
              </a:xfrm>
            </p:grpSpPr>
            <p:cxnSp>
              <p:nvCxnSpPr>
                <p:cNvPr id="45" name="直接连接符 44"/>
                <p:cNvCxnSpPr/>
                <p:nvPr/>
              </p:nvCxnSpPr>
              <p:spPr>
                <a:xfrm>
                  <a:off x="8081010" y="2489200"/>
                  <a:ext cx="88011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8793480" y="2489200"/>
                  <a:ext cx="0" cy="42545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矩形 41"/>
              <p:cNvSpPr/>
              <p:nvPr/>
            </p:nvSpPr>
            <p:spPr>
              <a:xfrm>
                <a:off x="2513012" y="2489200"/>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p:cNvSpPr/>
              <p:nvPr/>
            </p:nvSpPr>
            <p:spPr>
              <a:xfrm>
                <a:off x="1914842" y="2495579"/>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44"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782696" y="1700641"/>
              <a:ext cx="490856" cy="481114"/>
            </a:xfrm>
            <a:prstGeom prst="rect">
              <a:avLst/>
            </a:prstGeom>
            <a:noFill/>
            <a:ln w="9525">
              <a:noFill/>
              <a:miter lim="800000"/>
              <a:headEnd/>
              <a:tailEnd/>
            </a:ln>
          </p:spPr>
        </p:pic>
        <p:pic>
          <p:nvPicPr>
            <p:cNvPr id="38" name="Picture 17" descr="ICON_VM_basic_flat_R2_Q408_Com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19614" y="1710475"/>
              <a:ext cx="490856" cy="481114"/>
            </a:xfrm>
            <a:prstGeom prst="rect">
              <a:avLst/>
            </a:prstGeom>
            <a:noFill/>
            <a:ln w="9525">
              <a:noFill/>
              <a:miter lim="800000"/>
              <a:headEnd/>
              <a:tailEnd/>
            </a:ln>
          </p:spPr>
        </p:pic>
        <p:sp>
          <p:nvSpPr>
            <p:cNvPr id="39" name="文本框 38"/>
            <p:cNvSpPr txBox="1"/>
            <p:nvPr/>
          </p:nvSpPr>
          <p:spPr>
            <a:xfrm>
              <a:off x="4769889" y="2291401"/>
              <a:ext cx="1127981" cy="352521"/>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NSX DFW</a:t>
              </a:r>
              <a:endParaRPr lang="zh-CN" altLang="en-US" sz="1100" dirty="0">
                <a:latin typeface="Arial" panose="020B0604020202020204" pitchFamily="34" charset="0"/>
                <a:cs typeface="Arial" panose="020B0604020202020204" pitchFamily="34" charset="0"/>
              </a:endParaRPr>
            </a:p>
          </p:txBody>
        </p:sp>
      </p:grpSp>
      <p:sp>
        <p:nvSpPr>
          <p:cNvPr id="54" name="矩形 53"/>
          <p:cNvSpPr/>
          <p:nvPr/>
        </p:nvSpPr>
        <p:spPr>
          <a:xfrm>
            <a:off x="1179032" y="2793096"/>
            <a:ext cx="6658320" cy="167215"/>
          </a:xfrm>
          <a:prstGeom prst="rect">
            <a:avLst/>
          </a:prstGeom>
          <a:solidFill>
            <a:schemeClr val="accent5">
              <a:lumMod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cs typeface="Arial" panose="020B0604020202020204" pitchFamily="34" charset="0"/>
              </a:rPr>
              <a:t>VSS/VDS</a:t>
            </a:r>
            <a:endParaRPr lang="zh-CN" altLang="en-US" dirty="0">
              <a:latin typeface="Arial" panose="020B0604020202020204" pitchFamily="34" charset="0"/>
              <a:cs typeface="Arial" panose="020B0604020202020204" pitchFamily="34" charset="0"/>
            </a:endParaRPr>
          </a:p>
        </p:txBody>
      </p:sp>
      <p:sp>
        <p:nvSpPr>
          <p:cNvPr id="55" name="圆角矩形 54"/>
          <p:cNvSpPr/>
          <p:nvPr/>
        </p:nvSpPr>
        <p:spPr>
          <a:xfrm>
            <a:off x="839416" y="1539206"/>
            <a:ext cx="7326630" cy="1162081"/>
          </a:xfrm>
          <a:prstGeom prst="roundRect">
            <a:avLst>
              <a:gd name="adj" fmla="val 5424"/>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6" name="组合 55"/>
          <p:cNvGrpSpPr/>
          <p:nvPr/>
        </p:nvGrpSpPr>
        <p:grpSpPr>
          <a:xfrm>
            <a:off x="1238086" y="3370125"/>
            <a:ext cx="2460353" cy="438480"/>
            <a:chOff x="1695133" y="3883849"/>
            <a:chExt cx="3315337" cy="590853"/>
          </a:xfrm>
        </p:grpSpPr>
        <p:sp>
          <p:nvSpPr>
            <p:cNvPr id="57" name="圆角矩形 56"/>
            <p:cNvSpPr/>
            <p:nvPr/>
          </p:nvSpPr>
          <p:spPr>
            <a:xfrm>
              <a:off x="1695133" y="4037767"/>
              <a:ext cx="3315337" cy="436935"/>
            </a:xfrm>
            <a:prstGeom prst="roundRect">
              <a:avLst/>
            </a:prstGeom>
            <a:solidFill>
              <a:srgbClr val="5B9BD5"/>
            </a:solidFill>
            <a:ln>
              <a:solidFill>
                <a:srgbClr val="5B9BD5"/>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grpSp>
          <p:nvGrpSpPr>
            <p:cNvPr id="58" name="组合 57"/>
            <p:cNvGrpSpPr/>
            <p:nvPr/>
          </p:nvGrpSpPr>
          <p:grpSpPr>
            <a:xfrm flipH="1">
              <a:off x="1854519" y="3883849"/>
              <a:ext cx="790316" cy="377429"/>
              <a:chOff x="6519771" y="5577840"/>
              <a:chExt cx="1459962" cy="697230"/>
            </a:xfrm>
          </p:grpSpPr>
          <p:sp>
            <p:nvSpPr>
              <p:cNvPr id="70" name="矩形 69"/>
              <p:cNvSpPr/>
              <p:nvPr/>
            </p:nvSpPr>
            <p:spPr>
              <a:xfrm>
                <a:off x="6519771" y="5577840"/>
                <a:ext cx="1459962" cy="697230"/>
              </a:xfrm>
              <a:prstGeom prst="rect">
                <a:avLst/>
              </a:prstGeom>
              <a:solidFill>
                <a:srgbClr val="5B9BD5"/>
              </a:solid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1" name="矩形 70"/>
              <p:cNvSpPr/>
              <p:nvPr/>
            </p:nvSpPr>
            <p:spPr>
              <a:xfrm>
                <a:off x="6605730"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2" name="矩形 71"/>
              <p:cNvSpPr/>
              <p:nvPr/>
            </p:nvSpPr>
            <p:spPr>
              <a:xfrm>
                <a:off x="7050455"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3" name="矩形 72"/>
              <p:cNvSpPr/>
              <p:nvPr/>
            </p:nvSpPr>
            <p:spPr>
              <a:xfrm>
                <a:off x="7515094"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9" name="组合 58"/>
            <p:cNvGrpSpPr/>
            <p:nvPr/>
          </p:nvGrpSpPr>
          <p:grpSpPr>
            <a:xfrm flipH="1">
              <a:off x="3483602" y="3888288"/>
              <a:ext cx="622104" cy="368550"/>
              <a:chOff x="5683484" y="4037767"/>
              <a:chExt cx="1459962" cy="864918"/>
            </a:xfrm>
          </p:grpSpPr>
          <p:sp>
            <p:nvSpPr>
              <p:cNvPr id="60" name="矩形 59"/>
              <p:cNvSpPr/>
              <p:nvPr/>
            </p:nvSpPr>
            <p:spPr>
              <a:xfrm>
                <a:off x="5683484" y="4037767"/>
                <a:ext cx="1459962" cy="864917"/>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61" name="直接连接符 60"/>
              <p:cNvCxnSpPr/>
              <p:nvPr/>
            </p:nvCxnSpPr>
            <p:spPr>
              <a:xfrm>
                <a:off x="5683484" y="4316052"/>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5683484" y="4612970"/>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1493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66095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970270" y="4329844"/>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427470" y="4327482"/>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873240" y="4332899"/>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149340" y="4612970"/>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6605730" y="4603547"/>
                <a:ext cx="0" cy="289715"/>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4" name="矩形 73"/>
          <p:cNvSpPr/>
          <p:nvPr/>
        </p:nvSpPr>
        <p:spPr>
          <a:xfrm>
            <a:off x="1218402" y="2956174"/>
            <a:ext cx="118753" cy="1253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75" name="直接连接符 74"/>
          <p:cNvCxnSpPr/>
          <p:nvPr/>
        </p:nvCxnSpPr>
        <p:spPr>
          <a:xfrm>
            <a:off x="1277778" y="3073026"/>
            <a:ext cx="0" cy="47427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圆角矩形 75"/>
          <p:cNvSpPr/>
          <p:nvPr/>
        </p:nvSpPr>
        <p:spPr>
          <a:xfrm>
            <a:off x="5271575" y="3495352"/>
            <a:ext cx="2460353" cy="324255"/>
          </a:xfrm>
          <a:prstGeom prst="roundRect">
            <a:avLst/>
          </a:prstGeom>
          <a:solidFill>
            <a:srgbClr val="5B9BD5"/>
          </a:solidFill>
          <a:ln>
            <a:solidFill>
              <a:srgbClr val="5B9BD5"/>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grpSp>
        <p:nvGrpSpPr>
          <p:cNvPr id="77" name="组合 76"/>
          <p:cNvGrpSpPr/>
          <p:nvPr/>
        </p:nvGrpSpPr>
        <p:grpSpPr>
          <a:xfrm>
            <a:off x="7145083" y="3042336"/>
            <a:ext cx="562662" cy="619211"/>
            <a:chOff x="7031360" y="3839039"/>
            <a:chExt cx="758190" cy="834390"/>
          </a:xfrm>
        </p:grpSpPr>
        <p:sp>
          <p:nvSpPr>
            <p:cNvPr id="78" name="圆角矩形 77"/>
            <p:cNvSpPr/>
            <p:nvPr/>
          </p:nvSpPr>
          <p:spPr>
            <a:xfrm>
              <a:off x="7031360" y="3839039"/>
              <a:ext cx="758190" cy="83439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pic>
          <p:nvPicPr>
            <p:cNvPr id="79" name="图片 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8601" y="3953092"/>
              <a:ext cx="623712" cy="544676"/>
            </a:xfrm>
            <a:prstGeom prst="rect">
              <a:avLst/>
            </a:prstGeom>
          </p:spPr>
        </p:pic>
      </p:grpSp>
      <p:grpSp>
        <p:nvGrpSpPr>
          <p:cNvPr id="80" name="组合 79"/>
          <p:cNvGrpSpPr/>
          <p:nvPr/>
        </p:nvGrpSpPr>
        <p:grpSpPr>
          <a:xfrm flipH="1">
            <a:off x="5389857" y="3381128"/>
            <a:ext cx="586503" cy="280095"/>
            <a:chOff x="6519771" y="5577840"/>
            <a:chExt cx="1459962" cy="697230"/>
          </a:xfrm>
        </p:grpSpPr>
        <p:sp>
          <p:nvSpPr>
            <p:cNvPr id="81" name="矩形 80"/>
            <p:cNvSpPr/>
            <p:nvPr/>
          </p:nvSpPr>
          <p:spPr>
            <a:xfrm>
              <a:off x="6519771" y="5577840"/>
              <a:ext cx="1459962" cy="697230"/>
            </a:xfrm>
            <a:prstGeom prst="rect">
              <a:avLst/>
            </a:prstGeom>
            <a:solidFill>
              <a:srgbClr val="5B9BD5"/>
            </a:solid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2" name="矩形 81"/>
            <p:cNvSpPr/>
            <p:nvPr/>
          </p:nvSpPr>
          <p:spPr>
            <a:xfrm>
              <a:off x="6605730"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3" name="矩形 82"/>
            <p:cNvSpPr/>
            <p:nvPr/>
          </p:nvSpPr>
          <p:spPr>
            <a:xfrm>
              <a:off x="7050455"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4" name="矩形 83"/>
            <p:cNvSpPr/>
            <p:nvPr/>
          </p:nvSpPr>
          <p:spPr>
            <a:xfrm>
              <a:off x="7515094"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85" name="组合 84"/>
          <p:cNvGrpSpPr/>
          <p:nvPr/>
        </p:nvGrpSpPr>
        <p:grpSpPr>
          <a:xfrm flipH="1">
            <a:off x="6598820" y="3384422"/>
            <a:ext cx="461671" cy="273506"/>
            <a:chOff x="5683484" y="4037767"/>
            <a:chExt cx="1459962" cy="864918"/>
          </a:xfrm>
        </p:grpSpPr>
        <p:sp>
          <p:nvSpPr>
            <p:cNvPr id="86" name="矩形 85"/>
            <p:cNvSpPr/>
            <p:nvPr/>
          </p:nvSpPr>
          <p:spPr>
            <a:xfrm>
              <a:off x="5683484" y="4037767"/>
              <a:ext cx="1459962" cy="864917"/>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87" name="直接连接符 86"/>
            <p:cNvCxnSpPr/>
            <p:nvPr/>
          </p:nvCxnSpPr>
          <p:spPr>
            <a:xfrm>
              <a:off x="5683484" y="4316052"/>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5683484" y="4612970"/>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1493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66095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5970270" y="4329844"/>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6427470" y="4327482"/>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6873240" y="4332899"/>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6149340" y="4612970"/>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605730" y="4603547"/>
              <a:ext cx="0" cy="289715"/>
            </a:xfrm>
            <a:prstGeom prst="line">
              <a:avLst/>
            </a:prstGeom>
          </p:spPr>
          <p:style>
            <a:lnRef idx="1">
              <a:schemeClr val="accent1"/>
            </a:lnRef>
            <a:fillRef idx="0">
              <a:schemeClr val="accent1"/>
            </a:fillRef>
            <a:effectRef idx="0">
              <a:schemeClr val="accent1"/>
            </a:effectRef>
            <a:fontRef idx="minor">
              <a:schemeClr val="tx1"/>
            </a:fontRef>
          </p:style>
        </p:cxnSp>
      </p:grpSp>
      <p:sp>
        <p:nvSpPr>
          <p:cNvPr id="96" name="矩形 95"/>
          <p:cNvSpPr/>
          <p:nvPr/>
        </p:nvSpPr>
        <p:spPr>
          <a:xfrm>
            <a:off x="5251891" y="2967180"/>
            <a:ext cx="118753" cy="1253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7" name="直接连接符 96"/>
          <p:cNvCxnSpPr/>
          <p:nvPr/>
        </p:nvCxnSpPr>
        <p:spPr>
          <a:xfrm>
            <a:off x="5311267" y="3084032"/>
            <a:ext cx="0" cy="47427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8" name="Picture 813" descr="switch.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9925" y="3940898"/>
            <a:ext cx="585611" cy="513233"/>
          </a:xfrm>
          <a:prstGeom prst="rect">
            <a:avLst/>
          </a:prstGeom>
        </p:spPr>
      </p:pic>
      <p:cxnSp>
        <p:nvCxnSpPr>
          <p:cNvPr id="99" name="肘形连接符 98"/>
          <p:cNvCxnSpPr/>
          <p:nvPr/>
        </p:nvCxnSpPr>
        <p:spPr>
          <a:xfrm rot="10800000" flipV="1">
            <a:off x="4795537" y="3808177"/>
            <a:ext cx="1706215" cy="377908"/>
          </a:xfrm>
          <a:prstGeom prst="bentConnector3">
            <a:avLst>
              <a:gd name="adj1" fmla="val 427"/>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7213005" y="3461934"/>
            <a:ext cx="492443" cy="230832"/>
          </a:xfrm>
          <a:prstGeom prst="rect">
            <a:avLst/>
          </a:prstGeom>
          <a:noFill/>
        </p:spPr>
        <p:txBody>
          <a:bodyPr wrap="none" rtlCol="0">
            <a:spAutoFit/>
          </a:bodyPr>
          <a:lstStyle/>
          <a:p>
            <a:r>
              <a:rPr lang="en-US" altLang="zh-CN" sz="900" dirty="0">
                <a:latin typeface="Arial" panose="020B0604020202020204" pitchFamily="34" charset="0"/>
                <a:cs typeface="Arial" panose="020B0604020202020204" pitchFamily="34" charset="0"/>
              </a:rPr>
              <a:t>vSSM</a:t>
            </a:r>
            <a:endParaRPr lang="zh-CN" altLang="en-US" sz="900" dirty="0">
              <a:latin typeface="Arial" panose="020B0604020202020204" pitchFamily="34" charset="0"/>
              <a:cs typeface="Arial" panose="020B0604020202020204" pitchFamily="34" charset="0"/>
            </a:endParaRPr>
          </a:p>
        </p:txBody>
      </p:sp>
      <p:sp>
        <p:nvSpPr>
          <p:cNvPr id="101" name="文本框 100"/>
          <p:cNvSpPr txBox="1"/>
          <p:nvPr/>
        </p:nvSpPr>
        <p:spPr>
          <a:xfrm>
            <a:off x="1352900" y="3780006"/>
            <a:ext cx="500458" cy="261610"/>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ESXi</a:t>
            </a:r>
            <a:endParaRPr lang="zh-CN" altLang="en-US" sz="1100" dirty="0">
              <a:latin typeface="Arial" panose="020B0604020202020204" pitchFamily="34" charset="0"/>
              <a:cs typeface="Arial" panose="020B0604020202020204" pitchFamily="34" charset="0"/>
            </a:endParaRPr>
          </a:p>
        </p:txBody>
      </p:sp>
      <p:sp>
        <p:nvSpPr>
          <p:cNvPr id="102" name="文本框 101"/>
          <p:cNvSpPr txBox="1"/>
          <p:nvPr/>
        </p:nvSpPr>
        <p:spPr>
          <a:xfrm>
            <a:off x="5378014" y="3795091"/>
            <a:ext cx="500458" cy="261610"/>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ESXi</a:t>
            </a:r>
            <a:endParaRPr lang="zh-CN" altLang="en-US" sz="1100" dirty="0">
              <a:latin typeface="Arial" panose="020B0604020202020204" pitchFamily="34" charset="0"/>
              <a:cs typeface="Arial" panose="020B0604020202020204" pitchFamily="34" charset="0"/>
            </a:endParaRPr>
          </a:p>
        </p:txBody>
      </p:sp>
      <p:grpSp>
        <p:nvGrpSpPr>
          <p:cNvPr id="103" name="组合 102"/>
          <p:cNvGrpSpPr/>
          <p:nvPr/>
        </p:nvGrpSpPr>
        <p:grpSpPr>
          <a:xfrm>
            <a:off x="6086147" y="3374807"/>
            <a:ext cx="387039" cy="273944"/>
            <a:chOff x="8755381" y="4037767"/>
            <a:chExt cx="1459962" cy="1033353"/>
          </a:xfrm>
        </p:grpSpPr>
        <p:grpSp>
          <p:nvGrpSpPr>
            <p:cNvPr id="104" name="组合 103"/>
            <p:cNvGrpSpPr/>
            <p:nvPr/>
          </p:nvGrpSpPr>
          <p:grpSpPr>
            <a:xfrm>
              <a:off x="8876003" y="4296167"/>
              <a:ext cx="1218719" cy="516552"/>
              <a:chOff x="8900329" y="4327482"/>
              <a:chExt cx="1218719" cy="516552"/>
            </a:xfrm>
          </p:grpSpPr>
          <p:cxnSp>
            <p:nvCxnSpPr>
              <p:cNvPr id="106" name="直接连接符 105"/>
              <p:cNvCxnSpPr/>
              <p:nvPr/>
            </p:nvCxnSpPr>
            <p:spPr>
              <a:xfrm>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a:off x="9656928" y="43274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9654072" y="48319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10" name="组合 109"/>
              <p:cNvGrpSpPr/>
              <p:nvPr/>
            </p:nvGrpSpPr>
            <p:grpSpPr>
              <a:xfrm flipH="1">
                <a:off x="8900329" y="4339590"/>
                <a:ext cx="464976" cy="504444"/>
                <a:chOff x="9806472" y="4479882"/>
                <a:chExt cx="464976" cy="504444"/>
              </a:xfrm>
            </p:grpSpPr>
            <p:cxnSp>
              <p:nvCxnSpPr>
                <p:cNvPr id="111" name="直接箭头连接符 110"/>
                <p:cNvCxnSpPr/>
                <p:nvPr/>
              </p:nvCxnSpPr>
              <p:spPr>
                <a:xfrm>
                  <a:off x="9809328" y="44798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2" name="直接箭头连接符 111"/>
                <p:cNvCxnSpPr/>
                <p:nvPr/>
              </p:nvCxnSpPr>
              <p:spPr>
                <a:xfrm>
                  <a:off x="9806472" y="49843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105" name="矩形 104"/>
            <p:cNvSpPr/>
            <p:nvPr/>
          </p:nvSpPr>
          <p:spPr>
            <a:xfrm>
              <a:off x="8755381" y="4037767"/>
              <a:ext cx="1459962" cy="1033353"/>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13" name="组合 112"/>
          <p:cNvGrpSpPr/>
          <p:nvPr/>
        </p:nvGrpSpPr>
        <p:grpSpPr>
          <a:xfrm>
            <a:off x="2049178" y="3370961"/>
            <a:ext cx="387039" cy="273944"/>
            <a:chOff x="8755381" y="4037767"/>
            <a:chExt cx="1459962" cy="1033353"/>
          </a:xfrm>
        </p:grpSpPr>
        <p:grpSp>
          <p:nvGrpSpPr>
            <p:cNvPr id="114" name="组合 113"/>
            <p:cNvGrpSpPr/>
            <p:nvPr/>
          </p:nvGrpSpPr>
          <p:grpSpPr>
            <a:xfrm>
              <a:off x="8876003" y="4296167"/>
              <a:ext cx="1218719" cy="516552"/>
              <a:chOff x="8900329" y="4327482"/>
              <a:chExt cx="1218719" cy="516552"/>
            </a:xfrm>
          </p:grpSpPr>
          <p:cxnSp>
            <p:nvCxnSpPr>
              <p:cNvPr id="116" name="直接连接符 115"/>
              <p:cNvCxnSpPr/>
              <p:nvPr/>
            </p:nvCxnSpPr>
            <p:spPr>
              <a:xfrm>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p:nvPr/>
            </p:nvCxnSpPr>
            <p:spPr>
              <a:xfrm>
                <a:off x="9656928" y="43274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p:nvPr/>
            </p:nvCxnSpPr>
            <p:spPr>
              <a:xfrm>
                <a:off x="9654072" y="48319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20" name="组合 119"/>
              <p:cNvGrpSpPr/>
              <p:nvPr/>
            </p:nvGrpSpPr>
            <p:grpSpPr>
              <a:xfrm flipH="1">
                <a:off x="8900329" y="4339590"/>
                <a:ext cx="464976" cy="504444"/>
                <a:chOff x="9806472" y="4479882"/>
                <a:chExt cx="464976" cy="504444"/>
              </a:xfrm>
            </p:grpSpPr>
            <p:cxnSp>
              <p:nvCxnSpPr>
                <p:cNvPr id="121" name="直接箭头连接符 120"/>
                <p:cNvCxnSpPr/>
                <p:nvPr/>
              </p:nvCxnSpPr>
              <p:spPr>
                <a:xfrm>
                  <a:off x="9809328" y="44798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9806472" y="49843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115" name="矩形 114"/>
            <p:cNvSpPr/>
            <p:nvPr/>
          </p:nvSpPr>
          <p:spPr>
            <a:xfrm>
              <a:off x="8755381" y="4037767"/>
              <a:ext cx="1459962" cy="1033353"/>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pic>
        <p:nvPicPr>
          <p:cNvPr id="123" name="Picture 14" descr="C:\Documents and Settings\shuang\桌面\cloud1.wm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58821" y="5179201"/>
            <a:ext cx="20081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文本框 123"/>
          <p:cNvSpPr txBox="1"/>
          <p:nvPr/>
        </p:nvSpPr>
        <p:spPr>
          <a:xfrm>
            <a:off x="2627166" y="5378878"/>
            <a:ext cx="1545956" cy="523220"/>
          </a:xfrm>
          <a:prstGeom prst="rect">
            <a:avLst/>
          </a:prstGeom>
          <a:noFill/>
        </p:spPr>
        <p:txBody>
          <a:bodyPr wrap="square" rtlCol="0">
            <a:spAutoFit/>
          </a:bodyPr>
          <a:lstStyle/>
          <a:p>
            <a:r>
              <a:rPr lang="en-US" altLang="zh-CN" sz="2800" dirty="0">
                <a:latin typeface="Arial" panose="020B0604020202020204" pitchFamily="34" charset="0"/>
                <a:cs typeface="Arial" panose="020B0604020202020204" pitchFamily="34" charset="0"/>
              </a:rPr>
              <a:t>Internet</a:t>
            </a:r>
            <a:endParaRPr lang="zh-CN" altLang="en-US" sz="2800" dirty="0">
              <a:latin typeface="Arial" panose="020B0604020202020204" pitchFamily="34" charset="0"/>
              <a:cs typeface="Arial" panose="020B0604020202020204" pitchFamily="34" charset="0"/>
            </a:endParaRPr>
          </a:p>
        </p:txBody>
      </p:sp>
      <p:cxnSp>
        <p:nvCxnSpPr>
          <p:cNvPr id="125" name="直接连接符 124"/>
          <p:cNvCxnSpPr>
            <a:stCxn id="98" idx="2"/>
          </p:cNvCxnSpPr>
          <p:nvPr/>
        </p:nvCxnSpPr>
        <p:spPr>
          <a:xfrm flipH="1">
            <a:off x="3916393" y="4454131"/>
            <a:ext cx="586338" cy="924747"/>
          </a:xfrm>
          <a:prstGeom prst="line">
            <a:avLst/>
          </a:prstGeom>
        </p:spPr>
        <p:style>
          <a:lnRef idx="1">
            <a:schemeClr val="accent1"/>
          </a:lnRef>
          <a:fillRef idx="0">
            <a:schemeClr val="accent1"/>
          </a:fillRef>
          <a:effectRef idx="0">
            <a:schemeClr val="accent1"/>
          </a:effectRef>
          <a:fontRef idx="minor">
            <a:schemeClr val="tx1"/>
          </a:fontRef>
        </p:style>
      </p:cxnSp>
      <p:sp>
        <p:nvSpPr>
          <p:cNvPr id="126" name="文本框 125"/>
          <p:cNvSpPr txBox="1"/>
          <p:nvPr/>
        </p:nvSpPr>
        <p:spPr>
          <a:xfrm>
            <a:off x="8549765" y="1964835"/>
            <a:ext cx="2082740"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DFW</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allow HTTP(port 80)</a:t>
            </a:r>
            <a:endParaRPr lang="zh-CN" altLang="en-US" sz="1400" dirty="0">
              <a:latin typeface="Arial" panose="020B0604020202020204" pitchFamily="34" charset="0"/>
              <a:cs typeface="Arial" panose="020B0604020202020204" pitchFamily="34" charset="0"/>
            </a:endParaRPr>
          </a:p>
        </p:txBody>
      </p:sp>
      <p:cxnSp>
        <p:nvCxnSpPr>
          <p:cNvPr id="127" name="直接箭头连接符 126"/>
          <p:cNvCxnSpPr/>
          <p:nvPr/>
        </p:nvCxnSpPr>
        <p:spPr>
          <a:xfrm>
            <a:off x="8549764" y="1864026"/>
            <a:ext cx="0" cy="554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p:cNvCxnSpPr/>
          <p:nvPr/>
        </p:nvCxnSpPr>
        <p:spPr>
          <a:xfrm flipV="1">
            <a:off x="8429837" y="1883345"/>
            <a:ext cx="0" cy="512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文本框 128"/>
          <p:cNvSpPr txBox="1"/>
          <p:nvPr/>
        </p:nvSpPr>
        <p:spPr>
          <a:xfrm>
            <a:off x="4151671" y="1679709"/>
            <a:ext cx="948942"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CC</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Attack</a:t>
            </a:r>
            <a:endParaRPr lang="zh-CN" altLang="en-US" sz="1400" dirty="0">
              <a:latin typeface="Arial" panose="020B0604020202020204" pitchFamily="34" charset="0"/>
              <a:cs typeface="Arial" panose="020B0604020202020204" pitchFamily="34" charset="0"/>
            </a:endParaRPr>
          </a:p>
        </p:txBody>
      </p:sp>
      <p:sp>
        <p:nvSpPr>
          <p:cNvPr id="130" name="任意多边形 129"/>
          <p:cNvSpPr/>
          <p:nvPr/>
        </p:nvSpPr>
        <p:spPr>
          <a:xfrm>
            <a:off x="2693678" y="1861803"/>
            <a:ext cx="1744868" cy="3425780"/>
          </a:xfrm>
          <a:custGeom>
            <a:avLst/>
            <a:gdLst>
              <a:gd name="connsiteX0" fmla="*/ 1081048 w 1744868"/>
              <a:gd name="connsiteY0" fmla="*/ 0 h 3425780"/>
              <a:gd name="connsiteX1" fmla="*/ 720439 w 1744868"/>
              <a:gd name="connsiteY1" fmla="*/ 373487 h 3425780"/>
              <a:gd name="connsiteX2" fmla="*/ 24980 w 1744868"/>
              <a:gd name="connsiteY2" fmla="*/ 1661374 h 3425780"/>
              <a:gd name="connsiteX3" fmla="*/ 1699234 w 1744868"/>
              <a:gd name="connsiteY3" fmla="*/ 2331076 h 3425780"/>
              <a:gd name="connsiteX4" fmla="*/ 1106806 w 1744868"/>
              <a:gd name="connsiteY4" fmla="*/ 3425780 h 34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68" h="3425780">
                <a:moveTo>
                  <a:pt x="1081048" y="0"/>
                </a:moveTo>
                <a:cubicBezTo>
                  <a:pt x="988749" y="48295"/>
                  <a:pt x="896450" y="96591"/>
                  <a:pt x="720439" y="373487"/>
                </a:cubicBezTo>
                <a:cubicBezTo>
                  <a:pt x="544428" y="650383"/>
                  <a:pt x="-138152" y="1335109"/>
                  <a:pt x="24980" y="1661374"/>
                </a:cubicBezTo>
                <a:cubicBezTo>
                  <a:pt x="188112" y="1987639"/>
                  <a:pt x="1518930" y="2037008"/>
                  <a:pt x="1699234" y="2331076"/>
                </a:cubicBezTo>
                <a:cubicBezTo>
                  <a:pt x="1879538" y="2625144"/>
                  <a:pt x="1493172" y="3025462"/>
                  <a:pt x="1106806" y="3425780"/>
                </a:cubicBezTo>
              </a:path>
            </a:pathLst>
          </a:custGeom>
          <a:noFill/>
          <a:ln w="25400">
            <a:solidFill>
              <a:srgbClr val="00B05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1" name="任意多边形 130"/>
          <p:cNvSpPr/>
          <p:nvPr/>
        </p:nvSpPr>
        <p:spPr>
          <a:xfrm>
            <a:off x="4238365" y="1964834"/>
            <a:ext cx="3143446" cy="3451538"/>
          </a:xfrm>
          <a:custGeom>
            <a:avLst/>
            <a:gdLst>
              <a:gd name="connsiteX0" fmla="*/ 1738648 w 3143446"/>
              <a:gd name="connsiteY0" fmla="*/ 0 h 3451538"/>
              <a:gd name="connsiteX1" fmla="*/ 1455313 w 3143446"/>
              <a:gd name="connsiteY1" fmla="*/ 721216 h 3451538"/>
              <a:gd name="connsiteX2" fmla="*/ 3090930 w 3143446"/>
              <a:gd name="connsiteY2" fmla="*/ 1326524 h 3451538"/>
              <a:gd name="connsiteX3" fmla="*/ 2588654 w 3143446"/>
              <a:gd name="connsiteY3" fmla="*/ 1571222 h 3451538"/>
              <a:gd name="connsiteX4" fmla="*/ 1081826 w 3143446"/>
              <a:gd name="connsiteY4" fmla="*/ 1609859 h 3451538"/>
              <a:gd name="connsiteX5" fmla="*/ 399245 w 3143446"/>
              <a:gd name="connsiteY5" fmla="*/ 2369712 h 3451538"/>
              <a:gd name="connsiteX6" fmla="*/ 0 w 3143446"/>
              <a:gd name="connsiteY6" fmla="*/ 3451538 h 345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446" h="3451538">
                <a:moveTo>
                  <a:pt x="1738648" y="0"/>
                </a:moveTo>
                <a:cubicBezTo>
                  <a:pt x="1484290" y="250064"/>
                  <a:pt x="1229933" y="500129"/>
                  <a:pt x="1455313" y="721216"/>
                </a:cubicBezTo>
                <a:cubicBezTo>
                  <a:pt x="1680693" y="942303"/>
                  <a:pt x="2902040" y="1184856"/>
                  <a:pt x="3090930" y="1326524"/>
                </a:cubicBezTo>
                <a:cubicBezTo>
                  <a:pt x="3279820" y="1468192"/>
                  <a:pt x="2923505" y="1524000"/>
                  <a:pt x="2588654" y="1571222"/>
                </a:cubicBezTo>
                <a:cubicBezTo>
                  <a:pt x="2253803" y="1618445"/>
                  <a:pt x="1446727" y="1476777"/>
                  <a:pt x="1081826" y="1609859"/>
                </a:cubicBezTo>
                <a:cubicBezTo>
                  <a:pt x="716925" y="1742941"/>
                  <a:pt x="579549" y="2062766"/>
                  <a:pt x="399245" y="2369712"/>
                </a:cubicBezTo>
                <a:cubicBezTo>
                  <a:pt x="218941" y="2676658"/>
                  <a:pt x="109470" y="3064098"/>
                  <a:pt x="0" y="3451538"/>
                </a:cubicBezTo>
              </a:path>
            </a:pathLst>
          </a:custGeom>
          <a:noFill/>
          <a:ln w="25400">
            <a:solidFill>
              <a:srgbClr val="FF000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2" name="文本框 131"/>
          <p:cNvSpPr txBox="1"/>
          <p:nvPr/>
        </p:nvSpPr>
        <p:spPr>
          <a:xfrm>
            <a:off x="1526486" y="4508888"/>
            <a:ext cx="2810373" cy="523220"/>
          </a:xfrm>
          <a:prstGeom prst="rect">
            <a:avLst/>
          </a:prstGeom>
          <a:noFill/>
        </p:spPr>
        <p:txBody>
          <a:bodyPr wrap="square" rtlCol="0">
            <a:spAutoFit/>
          </a:bodyPr>
          <a:lstStyle/>
          <a:p>
            <a:r>
              <a:rPr lang="en-US" altLang="zh-CN" sz="1400" dirty="0">
                <a:solidFill>
                  <a:srgbClr val="00B050"/>
                </a:solidFill>
                <a:latin typeface="Arial" panose="020B0604020202020204" pitchFamily="34" charset="0"/>
                <a:cs typeface="Arial" panose="020B0604020202020204" pitchFamily="34" charset="0"/>
              </a:rPr>
              <a:t>DFW</a:t>
            </a:r>
            <a:r>
              <a:rPr lang="zh-CN" altLang="en-US" sz="1400" dirty="0">
                <a:solidFill>
                  <a:srgbClr val="00B050"/>
                </a:solidFill>
                <a:latin typeface="Arial" panose="020B0604020202020204" pitchFamily="34" charset="0"/>
                <a:cs typeface="Arial" panose="020B0604020202020204" pitchFamily="34" charset="0"/>
              </a:rPr>
              <a:t> </a:t>
            </a:r>
            <a:r>
              <a:rPr lang="en-US" altLang="zh-CN" sz="1400" dirty="0">
                <a:solidFill>
                  <a:srgbClr val="00B050"/>
                </a:solidFill>
                <a:latin typeface="Arial" panose="020B0604020202020204" pitchFamily="34" charset="0"/>
                <a:cs typeface="Arial" panose="020B0604020202020204" pitchFamily="34" charset="0"/>
              </a:rPr>
              <a:t>cannot recognize CC</a:t>
            </a:r>
            <a:r>
              <a:rPr lang="zh-CN" altLang="en-US" sz="1400" dirty="0">
                <a:solidFill>
                  <a:srgbClr val="00B050"/>
                </a:solidFill>
                <a:latin typeface="Arial" panose="020B0604020202020204" pitchFamily="34" charset="0"/>
                <a:cs typeface="Arial" panose="020B0604020202020204" pitchFamily="34" charset="0"/>
              </a:rPr>
              <a:t> </a:t>
            </a:r>
            <a:r>
              <a:rPr lang="en-US" altLang="zh-CN" sz="1400" dirty="0">
                <a:solidFill>
                  <a:srgbClr val="00B050"/>
                </a:solidFill>
                <a:latin typeface="Arial" panose="020B0604020202020204" pitchFamily="34" charset="0"/>
                <a:cs typeface="Arial" panose="020B0604020202020204" pitchFamily="34" charset="0"/>
              </a:rPr>
              <a:t>Attack</a:t>
            </a:r>
            <a:endParaRPr lang="zh-CN" altLang="en-US" sz="1400" dirty="0">
              <a:solidFill>
                <a:srgbClr val="00B050"/>
              </a:solidFill>
              <a:latin typeface="Arial" panose="020B0604020202020204" pitchFamily="34" charset="0"/>
              <a:cs typeface="Arial" panose="020B0604020202020204" pitchFamily="34" charset="0"/>
            </a:endParaRPr>
          </a:p>
        </p:txBody>
      </p:sp>
      <p:sp>
        <p:nvSpPr>
          <p:cNvPr id="133" name="文本框 132"/>
          <p:cNvSpPr txBox="1"/>
          <p:nvPr/>
        </p:nvSpPr>
        <p:spPr>
          <a:xfrm>
            <a:off x="4413853" y="4825918"/>
            <a:ext cx="4326633" cy="307777"/>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CloudHive can recognize CC Attack and stop it</a:t>
            </a:r>
            <a:endParaRPr lang="zh-CN" altLang="en-US" sz="1400" dirty="0">
              <a:solidFill>
                <a:srgbClr val="FF0000"/>
              </a:solidFill>
              <a:latin typeface="Arial" panose="020B0604020202020204" pitchFamily="34" charset="0"/>
              <a:cs typeface="Arial" panose="020B0604020202020204" pitchFamily="34" charset="0"/>
            </a:endParaRPr>
          </a:p>
        </p:txBody>
      </p:sp>
      <p:pic>
        <p:nvPicPr>
          <p:cNvPr id="134" name="图片 13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59942" y="1599207"/>
            <a:ext cx="440143" cy="419576"/>
          </a:xfrm>
          <a:prstGeom prst="rect">
            <a:avLst/>
          </a:prstGeom>
        </p:spPr>
      </p:pic>
      <p:sp>
        <p:nvSpPr>
          <p:cNvPr id="135" name="文本框 134"/>
          <p:cNvSpPr txBox="1"/>
          <p:nvPr/>
        </p:nvSpPr>
        <p:spPr>
          <a:xfrm>
            <a:off x="6473186" y="1599207"/>
            <a:ext cx="1234559"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CC attack</a:t>
            </a:r>
            <a:endParaRPr lang="zh-CN" altLang="en-US" sz="1400" dirty="0">
              <a:latin typeface="Arial" panose="020B0604020202020204" pitchFamily="34" charset="0"/>
              <a:cs typeface="Arial" panose="020B0604020202020204" pitchFamily="34" charset="0"/>
            </a:endParaRPr>
          </a:p>
        </p:txBody>
      </p:sp>
      <p:pic>
        <p:nvPicPr>
          <p:cNvPr id="136" name="图片 13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1457" y="1532658"/>
            <a:ext cx="440143" cy="419576"/>
          </a:xfrm>
          <a:prstGeom prst="rect">
            <a:avLst/>
          </a:prstGeom>
        </p:spPr>
      </p:pic>
      <p:sp>
        <p:nvSpPr>
          <p:cNvPr id="137" name="文本框 136"/>
          <p:cNvSpPr txBox="1"/>
          <p:nvPr/>
        </p:nvSpPr>
        <p:spPr>
          <a:xfrm>
            <a:off x="8166690" y="3247534"/>
            <a:ext cx="948942"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CC</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Attack</a:t>
            </a:r>
            <a:endParaRPr lang="zh-CN" altLang="en-US" sz="1400" dirty="0">
              <a:latin typeface="Arial" panose="020B0604020202020204" pitchFamily="34" charset="0"/>
              <a:cs typeface="Arial" panose="020B0604020202020204" pitchFamily="34" charset="0"/>
            </a:endParaRPr>
          </a:p>
        </p:txBody>
      </p:sp>
      <p:pic>
        <p:nvPicPr>
          <p:cNvPr id="138" name="图片 1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74961" y="3167032"/>
            <a:ext cx="440143" cy="419576"/>
          </a:xfrm>
          <a:prstGeom prst="rect">
            <a:avLst/>
          </a:prstGeom>
        </p:spPr>
      </p:pic>
      <p:grpSp>
        <p:nvGrpSpPr>
          <p:cNvPr id="139" name="组合 138"/>
          <p:cNvGrpSpPr/>
          <p:nvPr/>
        </p:nvGrpSpPr>
        <p:grpSpPr>
          <a:xfrm>
            <a:off x="7917790" y="3048565"/>
            <a:ext cx="612767" cy="619740"/>
            <a:chOff x="7979191" y="3181691"/>
            <a:chExt cx="612767" cy="619740"/>
          </a:xfrm>
        </p:grpSpPr>
        <p:cxnSp>
          <p:nvCxnSpPr>
            <p:cNvPr id="140" name="直接连接符 139"/>
            <p:cNvCxnSpPr/>
            <p:nvPr/>
          </p:nvCxnSpPr>
          <p:spPr>
            <a:xfrm flipH="1">
              <a:off x="8027300" y="3181691"/>
              <a:ext cx="472756" cy="6197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7979191" y="3223777"/>
              <a:ext cx="612767" cy="5776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灯片编号占位符 1"/>
          <p:cNvSpPr>
            <a:spLocks noGrp="1"/>
          </p:cNvSpPr>
          <p:nvPr>
            <p:ph type="sldNum" sz="quarter" idx="4"/>
          </p:nvPr>
        </p:nvSpPr>
        <p:spPr/>
        <p:txBody>
          <a:bodyPr/>
          <a:lstStyle/>
          <a:p>
            <a:fld id="{E98FCA07-3125-49EB-99F1-64DCEC752C04}" type="slidenum">
              <a:rPr lang="en-US" smtClean="0"/>
              <a:pPr/>
              <a:t>73</a:t>
            </a:fld>
            <a:endParaRPr lang="en-US" sz="1152" b="0" spc="0" baseline="0" dirty="0">
              <a:solidFill>
                <a:srgbClr val="000000"/>
              </a:solidFill>
              <a:latin typeface="Arial"/>
              <a:cs typeface="Arial"/>
              <a:rtl val="0"/>
            </a:endParaRPr>
          </a:p>
        </p:txBody>
      </p:sp>
      <p:sp>
        <p:nvSpPr>
          <p:cNvPr id="142" name="矩形 141"/>
          <p:cNvSpPr/>
          <p:nvPr/>
        </p:nvSpPr>
        <p:spPr>
          <a:xfrm>
            <a:off x="4674353" y="5461999"/>
            <a:ext cx="6486873"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b="1" dirty="0" err="1">
                <a:solidFill>
                  <a:schemeClr val="bg1"/>
                </a:solidFill>
              </a:rPr>
              <a:t>CloudHive</a:t>
            </a:r>
            <a:r>
              <a:rPr lang="en-US" altLang="zh-CN" b="1" dirty="0">
                <a:solidFill>
                  <a:schemeClr val="bg1"/>
                </a:solidFill>
              </a:rPr>
              <a:t> supports Layer 7 security; NSX DFW does not.</a:t>
            </a:r>
          </a:p>
        </p:txBody>
      </p:sp>
    </p:spTree>
    <p:extLst>
      <p:ext uri="{BB962C8B-B14F-4D97-AF65-F5344CB8AC3E}">
        <p14:creationId xmlns:p14="http://schemas.microsoft.com/office/powerpoint/2010/main" val="6100237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b="1" dirty="0"/>
              <a:t>Hillstone CloudHive DC Visibility Capability</a:t>
            </a:r>
            <a:endParaRPr lang="zh-CN" altLang="en-US" b="1" dirty="0"/>
          </a:p>
        </p:txBody>
      </p:sp>
      <p:pic>
        <p:nvPicPr>
          <p:cNvPr id="7" name="图片 6"/>
          <p:cNvPicPr>
            <a:picLocks noChangeAspect="1"/>
          </p:cNvPicPr>
          <p:nvPr/>
        </p:nvPicPr>
        <p:blipFill>
          <a:blip r:embed="rId3"/>
          <a:stretch>
            <a:fillRect/>
          </a:stretch>
        </p:blipFill>
        <p:spPr>
          <a:xfrm>
            <a:off x="2251654" y="1484784"/>
            <a:ext cx="7567780" cy="3960440"/>
          </a:xfrm>
          <a:prstGeom prst="rect">
            <a:avLst/>
          </a:prstGeom>
        </p:spPr>
      </p:pic>
      <p:sp>
        <p:nvSpPr>
          <p:cNvPr id="3" name="灯片编号占位符 2"/>
          <p:cNvSpPr>
            <a:spLocks noGrp="1"/>
          </p:cNvSpPr>
          <p:nvPr>
            <p:ph type="sldNum" sz="quarter" idx="4"/>
          </p:nvPr>
        </p:nvSpPr>
        <p:spPr/>
        <p:txBody>
          <a:bodyPr/>
          <a:lstStyle/>
          <a:p>
            <a:fld id="{E98FCA07-3125-49EB-99F1-64DCEC752C04}" type="slidenum">
              <a:rPr lang="en-US" smtClean="0"/>
              <a:pPr/>
              <a:t>74</a:t>
            </a:fld>
            <a:endParaRPr lang="en-US" sz="1152" b="0" spc="0" baseline="0" dirty="0">
              <a:solidFill>
                <a:srgbClr val="000000"/>
              </a:solidFill>
              <a:latin typeface="Arial"/>
              <a:cs typeface="Arial"/>
              <a:rtl val="0"/>
            </a:endParaRPr>
          </a:p>
        </p:txBody>
      </p:sp>
      <p:sp>
        <p:nvSpPr>
          <p:cNvPr id="6" name="矩形 5"/>
          <p:cNvSpPr/>
          <p:nvPr/>
        </p:nvSpPr>
        <p:spPr>
          <a:xfrm>
            <a:off x="1847528" y="5589240"/>
            <a:ext cx="8406423"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0000"/>
              </a:lnSpc>
            </a:pPr>
            <a:r>
              <a:rPr lang="en-US" altLang="zh-CN" b="1" dirty="0">
                <a:solidFill>
                  <a:schemeClr val="bg1"/>
                </a:solidFill>
              </a:rPr>
              <a:t>Visibility of the traffic applications and threats between VMs and Networks.</a:t>
            </a:r>
            <a:endParaRPr lang="en-US" altLang="en-US" b="1" dirty="0">
              <a:solidFill>
                <a:schemeClr val="bg1"/>
              </a:solidFill>
            </a:endParaRPr>
          </a:p>
        </p:txBody>
      </p:sp>
    </p:spTree>
    <p:extLst>
      <p:ext uri="{BB962C8B-B14F-4D97-AF65-F5344CB8AC3E}">
        <p14:creationId xmlns:p14="http://schemas.microsoft.com/office/powerpoint/2010/main" val="1503873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t">
            <a:normAutofit/>
          </a:bodyPr>
          <a:lstStyle/>
          <a:p>
            <a:r>
              <a:rPr lang="en-US" altLang="zh-CN" b="1" dirty="0"/>
              <a:t>Use Case: A Province </a:t>
            </a:r>
            <a:r>
              <a:rPr lang="en-US" altLang="en-US" b="1" dirty="0"/>
              <a:t>Smart City Project</a:t>
            </a:r>
            <a:endParaRPr lang="zh-CN" altLang="en-US" b="1" dirty="0"/>
          </a:p>
        </p:txBody>
      </p:sp>
      <p:pic>
        <p:nvPicPr>
          <p:cNvPr id="4" name="Picture 59"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3712" y="2386037"/>
            <a:ext cx="1062290" cy="1233958"/>
          </a:xfrm>
          <a:prstGeom prst="rect">
            <a:avLst/>
          </a:prstGeom>
          <a:noFill/>
          <a:ln w="9525">
            <a:noFill/>
            <a:miter lim="800000"/>
            <a:headEnd/>
            <a:tailEnd/>
          </a:ln>
        </p:spPr>
      </p:pic>
      <p:pic>
        <p:nvPicPr>
          <p:cNvPr id="6" name="Picture 58"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4879" y="2403106"/>
            <a:ext cx="1062290" cy="1233958"/>
          </a:xfrm>
          <a:prstGeom prst="rect">
            <a:avLst/>
          </a:prstGeom>
          <a:noFill/>
          <a:ln w="9525">
            <a:noFill/>
            <a:miter lim="800000"/>
            <a:headEnd/>
            <a:tailEnd/>
          </a:ln>
        </p:spPr>
      </p:pic>
      <p:pic>
        <p:nvPicPr>
          <p:cNvPr id="7" name="Picture 62"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9295" y="2403106"/>
            <a:ext cx="1062290" cy="1233958"/>
          </a:xfrm>
          <a:prstGeom prst="rect">
            <a:avLst/>
          </a:prstGeom>
          <a:noFill/>
          <a:ln w="9525">
            <a:noFill/>
            <a:miter lim="800000"/>
            <a:headEnd/>
            <a:tailEnd/>
          </a:ln>
        </p:spPr>
      </p:pic>
      <p:pic>
        <p:nvPicPr>
          <p:cNvPr id="8" name="Picture 6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1471" y="2181190"/>
            <a:ext cx="323766" cy="487730"/>
          </a:xfrm>
          <a:prstGeom prst="rect">
            <a:avLst/>
          </a:prstGeom>
          <a:noFill/>
          <a:ln w="9525">
            <a:noFill/>
            <a:miter lim="800000"/>
            <a:headEnd/>
            <a:tailEnd/>
          </a:ln>
        </p:spPr>
      </p:pic>
      <p:pic>
        <p:nvPicPr>
          <p:cNvPr id="9" name="Picture 64" descr="orange_Server_icon_trans"/>
          <p:cNvPicPr>
            <a:picLocks noChangeAspect="1" noChangeArrowheads="1"/>
          </p:cNvPicPr>
          <p:nvPr/>
        </p:nvPicPr>
        <p:blipFill>
          <a:blip r:embed="rId5" cstate="print"/>
          <a:srcRect/>
          <a:stretch>
            <a:fillRect/>
          </a:stretch>
        </p:blipFill>
        <p:spPr bwMode="auto">
          <a:xfrm>
            <a:off x="2307897" y="2290929"/>
            <a:ext cx="311068" cy="465783"/>
          </a:xfrm>
          <a:prstGeom prst="rect">
            <a:avLst/>
          </a:prstGeom>
          <a:noFill/>
          <a:ln w="9525">
            <a:noFill/>
            <a:miter lim="800000"/>
            <a:headEnd/>
            <a:tailEnd/>
          </a:ln>
        </p:spPr>
      </p:pic>
      <p:pic>
        <p:nvPicPr>
          <p:cNvPr id="10" name="Picture 65" descr="orange_Server_icon"/>
          <p:cNvPicPr>
            <a:picLocks noChangeAspect="1" noChangeArrowheads="1"/>
          </p:cNvPicPr>
          <p:nvPr/>
        </p:nvPicPr>
        <p:blipFill>
          <a:blip r:embed="rId6" cstate="print"/>
          <a:srcRect/>
          <a:stretch>
            <a:fillRect/>
          </a:stretch>
        </p:blipFill>
        <p:spPr bwMode="auto">
          <a:xfrm>
            <a:off x="2500462" y="2403106"/>
            <a:ext cx="308953" cy="463344"/>
          </a:xfrm>
          <a:prstGeom prst="rect">
            <a:avLst/>
          </a:prstGeom>
          <a:noFill/>
          <a:ln w="9525">
            <a:noFill/>
            <a:miter lim="800000"/>
            <a:headEnd/>
            <a:tailEnd/>
          </a:ln>
        </p:spPr>
      </p:pic>
      <p:pic>
        <p:nvPicPr>
          <p:cNvPr id="11" name="Picture 69" descr="orange_Server_icon"/>
          <p:cNvPicPr>
            <a:picLocks noChangeAspect="1" noChangeArrowheads="1"/>
          </p:cNvPicPr>
          <p:nvPr/>
        </p:nvPicPr>
        <p:blipFill>
          <a:blip r:embed="rId6" cstate="print"/>
          <a:srcRect/>
          <a:stretch>
            <a:fillRect/>
          </a:stretch>
        </p:blipFill>
        <p:spPr bwMode="auto">
          <a:xfrm>
            <a:off x="1541863" y="2181190"/>
            <a:ext cx="308953" cy="463344"/>
          </a:xfrm>
          <a:prstGeom prst="rect">
            <a:avLst/>
          </a:prstGeom>
          <a:noFill/>
          <a:ln w="9525">
            <a:noFill/>
            <a:miter lim="800000"/>
            <a:headEnd/>
            <a:tailEnd/>
          </a:ln>
        </p:spPr>
      </p:pic>
      <p:pic>
        <p:nvPicPr>
          <p:cNvPr id="12" name="Picture 70" descr="orange_Server_icon_trans"/>
          <p:cNvPicPr>
            <a:picLocks noChangeAspect="1" noChangeArrowheads="1"/>
          </p:cNvPicPr>
          <p:nvPr/>
        </p:nvPicPr>
        <p:blipFill>
          <a:blip r:embed="rId5" cstate="print"/>
          <a:srcRect/>
          <a:stretch>
            <a:fillRect/>
          </a:stretch>
        </p:blipFill>
        <p:spPr bwMode="auto">
          <a:xfrm>
            <a:off x="1732313" y="2290929"/>
            <a:ext cx="311068" cy="465783"/>
          </a:xfrm>
          <a:prstGeom prst="rect">
            <a:avLst/>
          </a:prstGeom>
          <a:noFill/>
          <a:ln w="9525">
            <a:noFill/>
            <a:miter lim="800000"/>
            <a:headEnd/>
            <a:tailEnd/>
          </a:ln>
        </p:spPr>
      </p:pic>
      <p:pic>
        <p:nvPicPr>
          <p:cNvPr id="13" name="Picture 71" descr="orange_Server_icon_trans"/>
          <p:cNvPicPr>
            <a:picLocks noChangeAspect="1" noChangeArrowheads="1"/>
          </p:cNvPicPr>
          <p:nvPr/>
        </p:nvPicPr>
        <p:blipFill>
          <a:blip r:embed="rId5" cstate="print"/>
          <a:srcRect/>
          <a:stretch>
            <a:fillRect/>
          </a:stretch>
        </p:blipFill>
        <p:spPr bwMode="auto">
          <a:xfrm>
            <a:off x="1924879" y="2403106"/>
            <a:ext cx="311070" cy="465783"/>
          </a:xfrm>
          <a:prstGeom prst="rect">
            <a:avLst/>
          </a:prstGeom>
          <a:noFill/>
          <a:ln w="9525">
            <a:noFill/>
            <a:miter lim="800000"/>
            <a:headEnd/>
            <a:tailEnd/>
          </a:ln>
        </p:spPr>
      </p:pic>
      <p:pic>
        <p:nvPicPr>
          <p:cNvPr id="14" name="Picture 72" descr="orange_Server_icon_trans"/>
          <p:cNvPicPr>
            <a:picLocks noChangeAspect="1" noChangeArrowheads="1"/>
          </p:cNvPicPr>
          <p:nvPr/>
        </p:nvPicPr>
        <p:blipFill>
          <a:blip r:embed="rId5" cstate="print"/>
          <a:srcRect/>
          <a:stretch>
            <a:fillRect/>
          </a:stretch>
        </p:blipFill>
        <p:spPr bwMode="auto">
          <a:xfrm>
            <a:off x="964162" y="2181190"/>
            <a:ext cx="311070" cy="465782"/>
          </a:xfrm>
          <a:prstGeom prst="rect">
            <a:avLst/>
          </a:prstGeom>
          <a:noFill/>
          <a:ln w="9525">
            <a:noFill/>
            <a:miter lim="800000"/>
            <a:headEnd/>
            <a:tailEnd/>
          </a:ln>
        </p:spPr>
      </p:pic>
      <p:pic>
        <p:nvPicPr>
          <p:cNvPr id="15" name="Picture 7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6730" y="2247033"/>
            <a:ext cx="323765" cy="487730"/>
          </a:xfrm>
          <a:prstGeom prst="rect">
            <a:avLst/>
          </a:prstGeom>
          <a:noFill/>
          <a:ln w="9525">
            <a:noFill/>
            <a:miter lim="800000"/>
            <a:headEnd/>
            <a:tailEnd/>
          </a:ln>
        </p:spPr>
      </p:pic>
      <p:pic>
        <p:nvPicPr>
          <p:cNvPr id="16" name="Picture 74"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9295" y="2356773"/>
            <a:ext cx="323766" cy="487730"/>
          </a:xfrm>
          <a:prstGeom prst="rect">
            <a:avLst/>
          </a:prstGeom>
          <a:noFill/>
          <a:ln w="9525">
            <a:noFill/>
            <a:miter lim="800000"/>
            <a:headEnd/>
            <a:tailEnd/>
          </a:ln>
        </p:spPr>
      </p:pic>
      <p:pic>
        <p:nvPicPr>
          <p:cNvPr id="17" name="Picture 59"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68420" y="2372197"/>
            <a:ext cx="1062290" cy="1233958"/>
          </a:xfrm>
          <a:prstGeom prst="rect">
            <a:avLst/>
          </a:prstGeom>
          <a:noFill/>
          <a:ln w="9525">
            <a:noFill/>
            <a:miter lim="800000"/>
            <a:headEnd/>
            <a:tailEnd/>
          </a:ln>
        </p:spPr>
      </p:pic>
      <p:pic>
        <p:nvPicPr>
          <p:cNvPr id="18" name="Picture 58"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9587" y="2389266"/>
            <a:ext cx="1062290" cy="1233958"/>
          </a:xfrm>
          <a:prstGeom prst="rect">
            <a:avLst/>
          </a:prstGeom>
          <a:noFill/>
          <a:ln w="9525">
            <a:noFill/>
            <a:miter lim="800000"/>
            <a:headEnd/>
            <a:tailEnd/>
          </a:ln>
        </p:spPr>
      </p:pic>
      <p:pic>
        <p:nvPicPr>
          <p:cNvPr id="19" name="Picture 62"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4003" y="2389266"/>
            <a:ext cx="1062290" cy="1233958"/>
          </a:xfrm>
          <a:prstGeom prst="rect">
            <a:avLst/>
          </a:prstGeom>
          <a:noFill/>
          <a:ln w="9525">
            <a:noFill/>
            <a:miter lim="800000"/>
            <a:headEnd/>
            <a:tailEnd/>
          </a:ln>
        </p:spPr>
      </p:pic>
      <p:pic>
        <p:nvPicPr>
          <p:cNvPr id="20" name="Picture 6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6179" y="2167350"/>
            <a:ext cx="323766" cy="487730"/>
          </a:xfrm>
          <a:prstGeom prst="rect">
            <a:avLst/>
          </a:prstGeom>
          <a:noFill/>
          <a:ln w="9525">
            <a:noFill/>
            <a:miter lim="800000"/>
            <a:headEnd/>
            <a:tailEnd/>
          </a:ln>
        </p:spPr>
      </p:pic>
      <p:pic>
        <p:nvPicPr>
          <p:cNvPr id="21" name="Picture 64" descr="orange_Server_icon_trans"/>
          <p:cNvPicPr>
            <a:picLocks noChangeAspect="1" noChangeArrowheads="1"/>
          </p:cNvPicPr>
          <p:nvPr/>
        </p:nvPicPr>
        <p:blipFill>
          <a:blip r:embed="rId5" cstate="print"/>
          <a:srcRect/>
          <a:stretch>
            <a:fillRect/>
          </a:stretch>
        </p:blipFill>
        <p:spPr bwMode="auto">
          <a:xfrm>
            <a:off x="4902605" y="2277089"/>
            <a:ext cx="311068" cy="465783"/>
          </a:xfrm>
          <a:prstGeom prst="rect">
            <a:avLst/>
          </a:prstGeom>
          <a:noFill/>
          <a:ln w="9525">
            <a:noFill/>
            <a:miter lim="800000"/>
            <a:headEnd/>
            <a:tailEnd/>
          </a:ln>
        </p:spPr>
      </p:pic>
      <p:pic>
        <p:nvPicPr>
          <p:cNvPr id="22" name="Picture 65" descr="orange_Server_icon"/>
          <p:cNvPicPr>
            <a:picLocks noChangeAspect="1" noChangeArrowheads="1"/>
          </p:cNvPicPr>
          <p:nvPr/>
        </p:nvPicPr>
        <p:blipFill>
          <a:blip r:embed="rId6" cstate="print"/>
          <a:srcRect/>
          <a:stretch>
            <a:fillRect/>
          </a:stretch>
        </p:blipFill>
        <p:spPr bwMode="auto">
          <a:xfrm>
            <a:off x="5095170" y="2389266"/>
            <a:ext cx="308953" cy="463344"/>
          </a:xfrm>
          <a:prstGeom prst="rect">
            <a:avLst/>
          </a:prstGeom>
          <a:noFill/>
          <a:ln w="9525">
            <a:noFill/>
            <a:miter lim="800000"/>
            <a:headEnd/>
            <a:tailEnd/>
          </a:ln>
        </p:spPr>
      </p:pic>
      <p:pic>
        <p:nvPicPr>
          <p:cNvPr id="23" name="Picture 69" descr="orange_Server_icon"/>
          <p:cNvPicPr>
            <a:picLocks noChangeAspect="1" noChangeArrowheads="1"/>
          </p:cNvPicPr>
          <p:nvPr/>
        </p:nvPicPr>
        <p:blipFill>
          <a:blip r:embed="rId6" cstate="print"/>
          <a:srcRect/>
          <a:stretch>
            <a:fillRect/>
          </a:stretch>
        </p:blipFill>
        <p:spPr bwMode="auto">
          <a:xfrm>
            <a:off x="4136571" y="2167350"/>
            <a:ext cx="308953" cy="463344"/>
          </a:xfrm>
          <a:prstGeom prst="rect">
            <a:avLst/>
          </a:prstGeom>
          <a:noFill/>
          <a:ln w="9525">
            <a:noFill/>
            <a:miter lim="800000"/>
            <a:headEnd/>
            <a:tailEnd/>
          </a:ln>
        </p:spPr>
      </p:pic>
      <p:pic>
        <p:nvPicPr>
          <p:cNvPr id="24" name="Picture 70" descr="orange_Server_icon_trans"/>
          <p:cNvPicPr>
            <a:picLocks noChangeAspect="1" noChangeArrowheads="1"/>
          </p:cNvPicPr>
          <p:nvPr/>
        </p:nvPicPr>
        <p:blipFill>
          <a:blip r:embed="rId5" cstate="print"/>
          <a:srcRect/>
          <a:stretch>
            <a:fillRect/>
          </a:stretch>
        </p:blipFill>
        <p:spPr bwMode="auto">
          <a:xfrm>
            <a:off x="4327021" y="2277089"/>
            <a:ext cx="311068" cy="465783"/>
          </a:xfrm>
          <a:prstGeom prst="rect">
            <a:avLst/>
          </a:prstGeom>
          <a:noFill/>
          <a:ln w="9525">
            <a:noFill/>
            <a:miter lim="800000"/>
            <a:headEnd/>
            <a:tailEnd/>
          </a:ln>
        </p:spPr>
      </p:pic>
      <p:pic>
        <p:nvPicPr>
          <p:cNvPr id="25" name="Picture 71" descr="orange_Server_icon_trans"/>
          <p:cNvPicPr>
            <a:picLocks noChangeAspect="1" noChangeArrowheads="1"/>
          </p:cNvPicPr>
          <p:nvPr/>
        </p:nvPicPr>
        <p:blipFill>
          <a:blip r:embed="rId5" cstate="print"/>
          <a:srcRect/>
          <a:stretch>
            <a:fillRect/>
          </a:stretch>
        </p:blipFill>
        <p:spPr bwMode="auto">
          <a:xfrm>
            <a:off x="4519587" y="2389266"/>
            <a:ext cx="311070" cy="465783"/>
          </a:xfrm>
          <a:prstGeom prst="rect">
            <a:avLst/>
          </a:prstGeom>
          <a:noFill/>
          <a:ln w="9525">
            <a:noFill/>
            <a:miter lim="800000"/>
            <a:headEnd/>
            <a:tailEnd/>
          </a:ln>
        </p:spPr>
      </p:pic>
      <p:pic>
        <p:nvPicPr>
          <p:cNvPr id="26" name="Picture 72" descr="orange_Server_icon_trans"/>
          <p:cNvPicPr>
            <a:picLocks noChangeAspect="1" noChangeArrowheads="1"/>
          </p:cNvPicPr>
          <p:nvPr/>
        </p:nvPicPr>
        <p:blipFill>
          <a:blip r:embed="rId5" cstate="print"/>
          <a:srcRect/>
          <a:stretch>
            <a:fillRect/>
          </a:stretch>
        </p:blipFill>
        <p:spPr bwMode="auto">
          <a:xfrm>
            <a:off x="3558870" y="2167350"/>
            <a:ext cx="311070" cy="465782"/>
          </a:xfrm>
          <a:prstGeom prst="rect">
            <a:avLst/>
          </a:prstGeom>
          <a:noFill/>
          <a:ln w="9525">
            <a:noFill/>
            <a:miter lim="800000"/>
            <a:headEnd/>
            <a:tailEnd/>
          </a:ln>
        </p:spPr>
      </p:pic>
      <p:pic>
        <p:nvPicPr>
          <p:cNvPr id="27" name="Picture 7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1438" y="2233193"/>
            <a:ext cx="323765" cy="487730"/>
          </a:xfrm>
          <a:prstGeom prst="rect">
            <a:avLst/>
          </a:prstGeom>
          <a:noFill/>
          <a:ln w="9525">
            <a:noFill/>
            <a:miter lim="800000"/>
            <a:headEnd/>
            <a:tailEnd/>
          </a:ln>
        </p:spPr>
      </p:pic>
      <p:pic>
        <p:nvPicPr>
          <p:cNvPr id="28" name="Picture 74"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4003" y="2342933"/>
            <a:ext cx="323766" cy="487730"/>
          </a:xfrm>
          <a:prstGeom prst="rect">
            <a:avLst/>
          </a:prstGeom>
          <a:noFill/>
          <a:ln w="9525">
            <a:noFill/>
            <a:miter lim="800000"/>
            <a:headEnd/>
            <a:tailEnd/>
          </a:ln>
        </p:spPr>
      </p:pic>
      <p:pic>
        <p:nvPicPr>
          <p:cNvPr id="29" name="Picture 59"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894" y="2406335"/>
            <a:ext cx="1062290" cy="1233958"/>
          </a:xfrm>
          <a:prstGeom prst="rect">
            <a:avLst/>
          </a:prstGeom>
          <a:noFill/>
          <a:ln w="9525">
            <a:noFill/>
            <a:miter lim="800000"/>
            <a:headEnd/>
            <a:tailEnd/>
          </a:ln>
        </p:spPr>
      </p:pic>
      <p:pic>
        <p:nvPicPr>
          <p:cNvPr id="30" name="Picture 58"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061" y="2423404"/>
            <a:ext cx="1062290" cy="1233958"/>
          </a:xfrm>
          <a:prstGeom prst="rect">
            <a:avLst/>
          </a:prstGeom>
          <a:noFill/>
          <a:ln w="9525">
            <a:noFill/>
            <a:miter lim="800000"/>
            <a:headEnd/>
            <a:tailEnd/>
          </a:ln>
        </p:spPr>
      </p:pic>
      <p:pic>
        <p:nvPicPr>
          <p:cNvPr id="31" name="Picture 62"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9128" y="2425607"/>
            <a:ext cx="1062290" cy="1233958"/>
          </a:xfrm>
          <a:prstGeom prst="rect">
            <a:avLst/>
          </a:prstGeom>
          <a:noFill/>
          <a:ln w="9525">
            <a:noFill/>
            <a:miter lim="800000"/>
            <a:headEnd/>
            <a:tailEnd/>
          </a:ln>
        </p:spPr>
      </p:pic>
      <p:pic>
        <p:nvPicPr>
          <p:cNvPr id="32" name="Picture 6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4653" y="2201488"/>
            <a:ext cx="323766" cy="487730"/>
          </a:xfrm>
          <a:prstGeom prst="rect">
            <a:avLst/>
          </a:prstGeom>
          <a:noFill/>
          <a:ln w="9525">
            <a:noFill/>
            <a:miter lim="800000"/>
            <a:headEnd/>
            <a:tailEnd/>
          </a:ln>
        </p:spPr>
      </p:pic>
      <p:pic>
        <p:nvPicPr>
          <p:cNvPr id="33" name="Picture 64" descr="orange_Server_icon_trans"/>
          <p:cNvPicPr>
            <a:picLocks noChangeAspect="1" noChangeArrowheads="1"/>
          </p:cNvPicPr>
          <p:nvPr/>
        </p:nvPicPr>
        <p:blipFill>
          <a:blip r:embed="rId5" cstate="print"/>
          <a:srcRect/>
          <a:stretch>
            <a:fillRect/>
          </a:stretch>
        </p:blipFill>
        <p:spPr bwMode="auto">
          <a:xfrm>
            <a:off x="7821079" y="2311227"/>
            <a:ext cx="311068" cy="465783"/>
          </a:xfrm>
          <a:prstGeom prst="rect">
            <a:avLst/>
          </a:prstGeom>
          <a:noFill/>
          <a:ln w="9525">
            <a:noFill/>
            <a:miter lim="800000"/>
            <a:headEnd/>
            <a:tailEnd/>
          </a:ln>
        </p:spPr>
      </p:pic>
      <p:pic>
        <p:nvPicPr>
          <p:cNvPr id="34" name="Picture 65" descr="orange_Server_icon"/>
          <p:cNvPicPr>
            <a:picLocks noChangeAspect="1" noChangeArrowheads="1"/>
          </p:cNvPicPr>
          <p:nvPr/>
        </p:nvPicPr>
        <p:blipFill>
          <a:blip r:embed="rId6" cstate="print"/>
          <a:srcRect/>
          <a:stretch>
            <a:fillRect/>
          </a:stretch>
        </p:blipFill>
        <p:spPr bwMode="auto">
          <a:xfrm>
            <a:off x="8013644" y="2423404"/>
            <a:ext cx="308953" cy="463344"/>
          </a:xfrm>
          <a:prstGeom prst="rect">
            <a:avLst/>
          </a:prstGeom>
          <a:noFill/>
          <a:ln w="9525">
            <a:noFill/>
            <a:miter lim="800000"/>
            <a:headEnd/>
            <a:tailEnd/>
          </a:ln>
        </p:spPr>
      </p:pic>
      <p:pic>
        <p:nvPicPr>
          <p:cNvPr id="35" name="Picture 69" descr="orange_Server_icon"/>
          <p:cNvPicPr>
            <a:picLocks noChangeAspect="1" noChangeArrowheads="1"/>
          </p:cNvPicPr>
          <p:nvPr/>
        </p:nvPicPr>
        <p:blipFill>
          <a:blip r:embed="rId6" cstate="print"/>
          <a:srcRect/>
          <a:stretch>
            <a:fillRect/>
          </a:stretch>
        </p:blipFill>
        <p:spPr bwMode="auto">
          <a:xfrm>
            <a:off x="7055045" y="2201488"/>
            <a:ext cx="308953" cy="463344"/>
          </a:xfrm>
          <a:prstGeom prst="rect">
            <a:avLst/>
          </a:prstGeom>
          <a:noFill/>
          <a:ln w="9525">
            <a:noFill/>
            <a:miter lim="800000"/>
            <a:headEnd/>
            <a:tailEnd/>
          </a:ln>
        </p:spPr>
      </p:pic>
      <p:pic>
        <p:nvPicPr>
          <p:cNvPr id="36" name="Picture 70" descr="orange_Server_icon_trans"/>
          <p:cNvPicPr>
            <a:picLocks noChangeAspect="1" noChangeArrowheads="1"/>
          </p:cNvPicPr>
          <p:nvPr/>
        </p:nvPicPr>
        <p:blipFill>
          <a:blip r:embed="rId5" cstate="print"/>
          <a:srcRect/>
          <a:stretch>
            <a:fillRect/>
          </a:stretch>
        </p:blipFill>
        <p:spPr bwMode="auto">
          <a:xfrm>
            <a:off x="7245495" y="2311227"/>
            <a:ext cx="311068" cy="465783"/>
          </a:xfrm>
          <a:prstGeom prst="rect">
            <a:avLst/>
          </a:prstGeom>
          <a:noFill/>
          <a:ln w="9525">
            <a:noFill/>
            <a:miter lim="800000"/>
            <a:headEnd/>
            <a:tailEnd/>
          </a:ln>
        </p:spPr>
      </p:pic>
      <p:pic>
        <p:nvPicPr>
          <p:cNvPr id="37" name="Picture 71" descr="orange_Server_icon_trans"/>
          <p:cNvPicPr>
            <a:picLocks noChangeAspect="1" noChangeArrowheads="1"/>
          </p:cNvPicPr>
          <p:nvPr/>
        </p:nvPicPr>
        <p:blipFill>
          <a:blip r:embed="rId5" cstate="print"/>
          <a:srcRect/>
          <a:stretch>
            <a:fillRect/>
          </a:stretch>
        </p:blipFill>
        <p:spPr bwMode="auto">
          <a:xfrm>
            <a:off x="7438061" y="2423404"/>
            <a:ext cx="311070" cy="465783"/>
          </a:xfrm>
          <a:prstGeom prst="rect">
            <a:avLst/>
          </a:prstGeom>
          <a:noFill/>
          <a:ln w="9525">
            <a:noFill/>
            <a:miter lim="800000"/>
            <a:headEnd/>
            <a:tailEnd/>
          </a:ln>
        </p:spPr>
      </p:pic>
      <p:pic>
        <p:nvPicPr>
          <p:cNvPr id="38" name="Picture 72" descr="orange_Server_icon_trans"/>
          <p:cNvPicPr>
            <a:picLocks noChangeAspect="1" noChangeArrowheads="1"/>
          </p:cNvPicPr>
          <p:nvPr/>
        </p:nvPicPr>
        <p:blipFill>
          <a:blip r:embed="rId5" cstate="print"/>
          <a:srcRect/>
          <a:stretch>
            <a:fillRect/>
          </a:stretch>
        </p:blipFill>
        <p:spPr bwMode="auto">
          <a:xfrm>
            <a:off x="6477344" y="2201488"/>
            <a:ext cx="311070" cy="465782"/>
          </a:xfrm>
          <a:prstGeom prst="rect">
            <a:avLst/>
          </a:prstGeom>
          <a:noFill/>
          <a:ln w="9525">
            <a:noFill/>
            <a:miter lim="800000"/>
            <a:headEnd/>
            <a:tailEnd/>
          </a:ln>
        </p:spPr>
      </p:pic>
      <p:pic>
        <p:nvPicPr>
          <p:cNvPr id="39" name="Picture 7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9912" y="2267331"/>
            <a:ext cx="323765" cy="487730"/>
          </a:xfrm>
          <a:prstGeom prst="rect">
            <a:avLst/>
          </a:prstGeom>
          <a:noFill/>
          <a:ln w="9525">
            <a:noFill/>
            <a:miter lim="800000"/>
            <a:headEnd/>
            <a:tailEnd/>
          </a:ln>
        </p:spPr>
      </p:pic>
      <p:pic>
        <p:nvPicPr>
          <p:cNvPr id="40" name="Picture 74"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2477" y="2377071"/>
            <a:ext cx="323766" cy="487730"/>
          </a:xfrm>
          <a:prstGeom prst="rect">
            <a:avLst/>
          </a:prstGeom>
          <a:noFill/>
          <a:ln w="9525">
            <a:noFill/>
            <a:miter lim="800000"/>
            <a:headEnd/>
            <a:tailEnd/>
          </a:ln>
        </p:spPr>
      </p:pic>
      <p:pic>
        <p:nvPicPr>
          <p:cNvPr id="41" name="Picture 59"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3367" y="2389266"/>
            <a:ext cx="1062290" cy="1233958"/>
          </a:xfrm>
          <a:prstGeom prst="rect">
            <a:avLst/>
          </a:prstGeom>
          <a:noFill/>
          <a:ln w="9525">
            <a:noFill/>
            <a:miter lim="800000"/>
            <a:headEnd/>
            <a:tailEnd/>
          </a:ln>
        </p:spPr>
      </p:pic>
      <p:pic>
        <p:nvPicPr>
          <p:cNvPr id="42" name="Picture 58"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34534" y="2406335"/>
            <a:ext cx="1062290" cy="1233958"/>
          </a:xfrm>
          <a:prstGeom prst="rect">
            <a:avLst/>
          </a:prstGeom>
          <a:noFill/>
          <a:ln w="9525">
            <a:noFill/>
            <a:miter lim="800000"/>
            <a:headEnd/>
            <a:tailEnd/>
          </a:ln>
        </p:spPr>
      </p:pic>
      <p:pic>
        <p:nvPicPr>
          <p:cNvPr id="43" name="Picture 62" descr="VirtualServer_emptyP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58950" y="2406335"/>
            <a:ext cx="1062290" cy="1233958"/>
          </a:xfrm>
          <a:prstGeom prst="rect">
            <a:avLst/>
          </a:prstGeom>
          <a:noFill/>
          <a:ln w="9525">
            <a:noFill/>
            <a:miter lim="800000"/>
            <a:headEnd/>
            <a:tailEnd/>
          </a:ln>
        </p:spPr>
      </p:pic>
      <p:pic>
        <p:nvPicPr>
          <p:cNvPr id="44" name="Picture 6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91126" y="2184419"/>
            <a:ext cx="323766" cy="487730"/>
          </a:xfrm>
          <a:prstGeom prst="rect">
            <a:avLst/>
          </a:prstGeom>
          <a:noFill/>
          <a:ln w="9525">
            <a:noFill/>
            <a:miter lim="800000"/>
            <a:headEnd/>
            <a:tailEnd/>
          </a:ln>
        </p:spPr>
      </p:pic>
      <p:pic>
        <p:nvPicPr>
          <p:cNvPr id="45" name="Picture 64" descr="orange_Server_icon_trans"/>
          <p:cNvPicPr>
            <a:picLocks noChangeAspect="1" noChangeArrowheads="1"/>
          </p:cNvPicPr>
          <p:nvPr/>
        </p:nvPicPr>
        <p:blipFill>
          <a:blip r:embed="rId5" cstate="print"/>
          <a:srcRect/>
          <a:stretch>
            <a:fillRect/>
          </a:stretch>
        </p:blipFill>
        <p:spPr bwMode="auto">
          <a:xfrm>
            <a:off x="10417552" y="2294158"/>
            <a:ext cx="311068" cy="465783"/>
          </a:xfrm>
          <a:prstGeom prst="rect">
            <a:avLst/>
          </a:prstGeom>
          <a:noFill/>
          <a:ln w="9525">
            <a:noFill/>
            <a:miter lim="800000"/>
            <a:headEnd/>
            <a:tailEnd/>
          </a:ln>
        </p:spPr>
      </p:pic>
      <p:pic>
        <p:nvPicPr>
          <p:cNvPr id="46" name="Picture 65" descr="orange_Server_icon"/>
          <p:cNvPicPr>
            <a:picLocks noChangeAspect="1" noChangeArrowheads="1"/>
          </p:cNvPicPr>
          <p:nvPr/>
        </p:nvPicPr>
        <p:blipFill>
          <a:blip r:embed="rId6" cstate="print"/>
          <a:srcRect/>
          <a:stretch>
            <a:fillRect/>
          </a:stretch>
        </p:blipFill>
        <p:spPr bwMode="auto">
          <a:xfrm>
            <a:off x="10610117" y="2406335"/>
            <a:ext cx="308953" cy="463344"/>
          </a:xfrm>
          <a:prstGeom prst="rect">
            <a:avLst/>
          </a:prstGeom>
          <a:noFill/>
          <a:ln w="9525">
            <a:noFill/>
            <a:miter lim="800000"/>
            <a:headEnd/>
            <a:tailEnd/>
          </a:ln>
        </p:spPr>
      </p:pic>
      <p:pic>
        <p:nvPicPr>
          <p:cNvPr id="47" name="Picture 69" descr="orange_Server_icon"/>
          <p:cNvPicPr>
            <a:picLocks noChangeAspect="1" noChangeArrowheads="1"/>
          </p:cNvPicPr>
          <p:nvPr/>
        </p:nvPicPr>
        <p:blipFill>
          <a:blip r:embed="rId6" cstate="print"/>
          <a:srcRect/>
          <a:stretch>
            <a:fillRect/>
          </a:stretch>
        </p:blipFill>
        <p:spPr bwMode="auto">
          <a:xfrm>
            <a:off x="9651518" y="2184419"/>
            <a:ext cx="308953" cy="463344"/>
          </a:xfrm>
          <a:prstGeom prst="rect">
            <a:avLst/>
          </a:prstGeom>
          <a:noFill/>
          <a:ln w="9525">
            <a:noFill/>
            <a:miter lim="800000"/>
            <a:headEnd/>
            <a:tailEnd/>
          </a:ln>
        </p:spPr>
      </p:pic>
      <p:pic>
        <p:nvPicPr>
          <p:cNvPr id="48" name="Picture 70" descr="orange_Server_icon_trans"/>
          <p:cNvPicPr>
            <a:picLocks noChangeAspect="1" noChangeArrowheads="1"/>
          </p:cNvPicPr>
          <p:nvPr/>
        </p:nvPicPr>
        <p:blipFill>
          <a:blip r:embed="rId5" cstate="print"/>
          <a:srcRect/>
          <a:stretch>
            <a:fillRect/>
          </a:stretch>
        </p:blipFill>
        <p:spPr bwMode="auto">
          <a:xfrm>
            <a:off x="9841968" y="2294158"/>
            <a:ext cx="311068" cy="465783"/>
          </a:xfrm>
          <a:prstGeom prst="rect">
            <a:avLst/>
          </a:prstGeom>
          <a:noFill/>
          <a:ln w="9525">
            <a:noFill/>
            <a:miter lim="800000"/>
            <a:headEnd/>
            <a:tailEnd/>
          </a:ln>
        </p:spPr>
      </p:pic>
      <p:pic>
        <p:nvPicPr>
          <p:cNvPr id="49" name="Picture 71" descr="orange_Server_icon_trans"/>
          <p:cNvPicPr>
            <a:picLocks noChangeAspect="1" noChangeArrowheads="1"/>
          </p:cNvPicPr>
          <p:nvPr/>
        </p:nvPicPr>
        <p:blipFill>
          <a:blip r:embed="rId5" cstate="print"/>
          <a:srcRect/>
          <a:stretch>
            <a:fillRect/>
          </a:stretch>
        </p:blipFill>
        <p:spPr bwMode="auto">
          <a:xfrm>
            <a:off x="10034534" y="2406335"/>
            <a:ext cx="311070" cy="465783"/>
          </a:xfrm>
          <a:prstGeom prst="rect">
            <a:avLst/>
          </a:prstGeom>
          <a:noFill/>
          <a:ln w="9525">
            <a:noFill/>
            <a:miter lim="800000"/>
            <a:headEnd/>
            <a:tailEnd/>
          </a:ln>
        </p:spPr>
      </p:pic>
      <p:pic>
        <p:nvPicPr>
          <p:cNvPr id="50" name="Picture 72" descr="orange_Server_icon_trans"/>
          <p:cNvPicPr>
            <a:picLocks noChangeAspect="1" noChangeArrowheads="1"/>
          </p:cNvPicPr>
          <p:nvPr/>
        </p:nvPicPr>
        <p:blipFill>
          <a:blip r:embed="rId5" cstate="print"/>
          <a:srcRect/>
          <a:stretch>
            <a:fillRect/>
          </a:stretch>
        </p:blipFill>
        <p:spPr bwMode="auto">
          <a:xfrm>
            <a:off x="9073817" y="2184419"/>
            <a:ext cx="311070" cy="465782"/>
          </a:xfrm>
          <a:prstGeom prst="rect">
            <a:avLst/>
          </a:prstGeom>
          <a:noFill/>
          <a:ln w="9525">
            <a:noFill/>
            <a:miter lim="800000"/>
            <a:headEnd/>
            <a:tailEnd/>
          </a:ln>
        </p:spPr>
      </p:pic>
      <p:pic>
        <p:nvPicPr>
          <p:cNvPr id="51" name="Picture 73"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66385" y="2250262"/>
            <a:ext cx="323765" cy="487730"/>
          </a:xfrm>
          <a:prstGeom prst="rect">
            <a:avLst/>
          </a:prstGeom>
          <a:noFill/>
          <a:ln w="9525">
            <a:noFill/>
            <a:miter lim="800000"/>
            <a:headEnd/>
            <a:tailEnd/>
          </a:ln>
        </p:spPr>
      </p:pic>
      <p:pic>
        <p:nvPicPr>
          <p:cNvPr id="52" name="Picture 74" descr="small_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58950" y="2360002"/>
            <a:ext cx="323766" cy="487730"/>
          </a:xfrm>
          <a:prstGeom prst="rect">
            <a:avLst/>
          </a:prstGeom>
          <a:noFill/>
          <a:ln w="9525">
            <a:noFill/>
            <a:miter lim="800000"/>
            <a:headEnd/>
            <a:tailEnd/>
          </a:ln>
        </p:spPr>
      </p:pic>
      <p:sp>
        <p:nvSpPr>
          <p:cNvPr id="53" name="TextBox 55"/>
          <p:cNvSpPr txBox="1"/>
          <p:nvPr/>
        </p:nvSpPr>
        <p:spPr>
          <a:xfrm>
            <a:off x="716184" y="3704833"/>
            <a:ext cx="1895071"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Cluster1(45 Hosts)</a:t>
            </a:r>
            <a:endParaRPr lang="en-US" sz="1600" b="1" i="1" dirty="0">
              <a:solidFill>
                <a:srgbClr val="333333"/>
              </a:solidFill>
              <a:latin typeface="Arial" panose="020B0604020202020204" pitchFamily="34" charset="0"/>
              <a:cs typeface="Arial" panose="020B0604020202020204" pitchFamily="34" charset="0"/>
            </a:endParaRPr>
          </a:p>
        </p:txBody>
      </p:sp>
      <p:sp>
        <p:nvSpPr>
          <p:cNvPr id="54" name="TextBox 55"/>
          <p:cNvSpPr txBox="1"/>
          <p:nvPr/>
        </p:nvSpPr>
        <p:spPr>
          <a:xfrm>
            <a:off x="3368572" y="3701263"/>
            <a:ext cx="1895071"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Cluster2(30 Hosts)</a:t>
            </a:r>
            <a:endParaRPr lang="en-US" sz="1600" b="1" i="1" dirty="0">
              <a:solidFill>
                <a:srgbClr val="333333"/>
              </a:solidFill>
              <a:latin typeface="Arial" panose="020B0604020202020204" pitchFamily="34" charset="0"/>
              <a:cs typeface="Arial" panose="020B0604020202020204" pitchFamily="34" charset="0"/>
            </a:endParaRPr>
          </a:p>
        </p:txBody>
      </p:sp>
      <p:sp>
        <p:nvSpPr>
          <p:cNvPr id="55" name="TextBox 55"/>
          <p:cNvSpPr txBox="1"/>
          <p:nvPr/>
        </p:nvSpPr>
        <p:spPr>
          <a:xfrm>
            <a:off x="6197638" y="3701262"/>
            <a:ext cx="1895071"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Cluster3(30 Hosts)</a:t>
            </a:r>
            <a:endParaRPr lang="en-US" sz="1050" b="1" i="1" dirty="0">
              <a:solidFill>
                <a:srgbClr val="333333"/>
              </a:solidFill>
              <a:latin typeface="Arial" panose="020B0604020202020204" pitchFamily="34" charset="0"/>
              <a:cs typeface="Arial" panose="020B0604020202020204" pitchFamily="34" charset="0"/>
            </a:endParaRPr>
          </a:p>
        </p:txBody>
      </p:sp>
      <p:sp>
        <p:nvSpPr>
          <p:cNvPr id="56" name="TextBox 55"/>
          <p:cNvSpPr txBox="1"/>
          <p:nvPr/>
        </p:nvSpPr>
        <p:spPr>
          <a:xfrm>
            <a:off x="8909986" y="3701261"/>
            <a:ext cx="1895071"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Cluster4(20 Hosts)</a:t>
            </a:r>
            <a:endParaRPr lang="en-US" sz="1050" b="1" i="1" dirty="0">
              <a:solidFill>
                <a:srgbClr val="333333"/>
              </a:solidFill>
              <a:latin typeface="Arial" panose="020B0604020202020204" pitchFamily="34" charset="0"/>
              <a:cs typeface="Arial" panose="020B0604020202020204" pitchFamily="34" charset="0"/>
            </a:endParaRPr>
          </a:p>
        </p:txBody>
      </p:sp>
      <p:sp>
        <p:nvSpPr>
          <p:cNvPr id="58" name="Cloud Callout 110"/>
          <p:cNvSpPr/>
          <p:nvPr/>
        </p:nvSpPr>
        <p:spPr bwMode="auto">
          <a:xfrm>
            <a:off x="292883" y="1877755"/>
            <a:ext cx="11563757" cy="410308"/>
          </a:xfrm>
          <a:prstGeom prst="cloudCallout">
            <a:avLst>
              <a:gd name="adj1" fmla="val -43401"/>
              <a:gd name="adj2" fmla="val -11786"/>
            </a:avLst>
          </a:prstGeom>
          <a:solidFill>
            <a:schemeClr val="bg1"/>
          </a:solidFill>
          <a:ln w="19050">
            <a:solidFill>
              <a:srgbClr val="FF0000"/>
            </a:solid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80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Virtual Network</a:t>
            </a:r>
          </a:p>
        </p:txBody>
      </p:sp>
      <p:cxnSp>
        <p:nvCxnSpPr>
          <p:cNvPr id="59" name="直接连接符 58"/>
          <p:cNvCxnSpPr/>
          <p:nvPr/>
        </p:nvCxnSpPr>
        <p:spPr>
          <a:xfrm>
            <a:off x="3156004" y="1328720"/>
            <a:ext cx="0" cy="2056105"/>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直接连接符 59"/>
          <p:cNvCxnSpPr/>
          <p:nvPr/>
        </p:nvCxnSpPr>
        <p:spPr>
          <a:xfrm>
            <a:off x="5911696" y="1321711"/>
            <a:ext cx="0" cy="2056105"/>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直接连接符 60"/>
          <p:cNvCxnSpPr/>
          <p:nvPr/>
        </p:nvCxnSpPr>
        <p:spPr>
          <a:xfrm>
            <a:off x="8717356" y="1328720"/>
            <a:ext cx="0" cy="2056105"/>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2" name="文本框 61"/>
          <p:cNvSpPr txBox="1"/>
          <p:nvPr/>
        </p:nvSpPr>
        <p:spPr>
          <a:xfrm>
            <a:off x="9298126" y="1408927"/>
            <a:ext cx="2091424" cy="369332"/>
          </a:xfrm>
          <a:prstGeom prst="rect">
            <a:avLst/>
          </a:prstGeom>
          <a:noFill/>
        </p:spPr>
        <p:txBody>
          <a:bodyPr wrap="square" rtlCol="0">
            <a:spAutoFit/>
          </a:bodyPr>
          <a:lstStyle/>
          <a:p>
            <a:r>
              <a:rPr lang="en-US" altLang="zh-CN" dirty="0">
                <a:solidFill>
                  <a:srgbClr val="00B0F0"/>
                </a:solidFill>
                <a:latin typeface="Arial" panose="020B0604020202020204" pitchFamily="34" charset="0"/>
                <a:cs typeface="Arial" panose="020B0604020202020204" pitchFamily="34" charset="0"/>
              </a:rPr>
              <a:t>Transport zone D</a:t>
            </a:r>
            <a:endParaRPr lang="zh-CN" altLang="en-US" dirty="0">
              <a:solidFill>
                <a:srgbClr val="00B0F0"/>
              </a:solidFill>
              <a:latin typeface="Arial" panose="020B0604020202020204" pitchFamily="34" charset="0"/>
              <a:cs typeface="Arial" panose="020B0604020202020204" pitchFamily="34" charset="0"/>
            </a:endParaRPr>
          </a:p>
        </p:txBody>
      </p:sp>
      <p:sp>
        <p:nvSpPr>
          <p:cNvPr id="63" name="文本框 62"/>
          <p:cNvSpPr txBox="1"/>
          <p:nvPr/>
        </p:nvSpPr>
        <p:spPr>
          <a:xfrm>
            <a:off x="925022" y="1413015"/>
            <a:ext cx="2062147" cy="369332"/>
          </a:xfrm>
          <a:prstGeom prst="rect">
            <a:avLst/>
          </a:prstGeom>
          <a:noFill/>
        </p:spPr>
        <p:txBody>
          <a:bodyPr wrap="square" rtlCol="0">
            <a:spAutoFit/>
          </a:bodyPr>
          <a:lstStyle/>
          <a:p>
            <a:r>
              <a:rPr lang="en-US" altLang="zh-CN" dirty="0">
                <a:solidFill>
                  <a:srgbClr val="00B0F0"/>
                </a:solidFill>
                <a:latin typeface="Arial" panose="020B0604020202020204" pitchFamily="34" charset="0"/>
                <a:cs typeface="Arial" panose="020B0604020202020204" pitchFamily="34" charset="0"/>
              </a:rPr>
              <a:t>Transport Zone A</a:t>
            </a:r>
            <a:endParaRPr lang="zh-CN" altLang="en-US" dirty="0">
              <a:solidFill>
                <a:srgbClr val="00B0F0"/>
              </a:solidFill>
              <a:latin typeface="Arial" panose="020B0604020202020204" pitchFamily="34" charset="0"/>
              <a:cs typeface="Arial" panose="020B0604020202020204" pitchFamily="34" charset="0"/>
            </a:endParaRPr>
          </a:p>
        </p:txBody>
      </p:sp>
      <p:sp>
        <p:nvSpPr>
          <p:cNvPr id="64" name="文本框 63"/>
          <p:cNvSpPr txBox="1"/>
          <p:nvPr/>
        </p:nvSpPr>
        <p:spPr>
          <a:xfrm>
            <a:off x="3678941" y="1413015"/>
            <a:ext cx="1990117" cy="369332"/>
          </a:xfrm>
          <a:prstGeom prst="rect">
            <a:avLst/>
          </a:prstGeom>
          <a:noFill/>
        </p:spPr>
        <p:txBody>
          <a:bodyPr wrap="square" rtlCol="0">
            <a:spAutoFit/>
          </a:bodyPr>
          <a:lstStyle/>
          <a:p>
            <a:r>
              <a:rPr lang="en-US" altLang="zh-CN" dirty="0">
                <a:solidFill>
                  <a:srgbClr val="00B0F0"/>
                </a:solidFill>
                <a:latin typeface="Arial" panose="020B0604020202020204" pitchFamily="34" charset="0"/>
                <a:cs typeface="Arial" panose="020B0604020202020204" pitchFamily="34" charset="0"/>
              </a:rPr>
              <a:t>Transport Zone B</a:t>
            </a:r>
            <a:endParaRPr lang="zh-CN" altLang="en-US" dirty="0">
              <a:solidFill>
                <a:srgbClr val="00B0F0"/>
              </a:solidFill>
              <a:latin typeface="Arial" panose="020B0604020202020204" pitchFamily="34" charset="0"/>
              <a:cs typeface="Arial" panose="020B0604020202020204" pitchFamily="34" charset="0"/>
            </a:endParaRPr>
          </a:p>
        </p:txBody>
      </p:sp>
      <p:sp>
        <p:nvSpPr>
          <p:cNvPr id="65" name="文本框 64"/>
          <p:cNvSpPr txBox="1"/>
          <p:nvPr/>
        </p:nvSpPr>
        <p:spPr>
          <a:xfrm>
            <a:off x="6496906" y="1411343"/>
            <a:ext cx="2003445" cy="369332"/>
          </a:xfrm>
          <a:prstGeom prst="rect">
            <a:avLst/>
          </a:prstGeom>
          <a:noFill/>
        </p:spPr>
        <p:txBody>
          <a:bodyPr wrap="square" rtlCol="0">
            <a:spAutoFit/>
          </a:bodyPr>
          <a:lstStyle/>
          <a:p>
            <a:r>
              <a:rPr lang="en-US" altLang="zh-CN" dirty="0">
                <a:solidFill>
                  <a:srgbClr val="00B0F0"/>
                </a:solidFill>
                <a:latin typeface="Arial" panose="020B0604020202020204" pitchFamily="34" charset="0"/>
                <a:cs typeface="Arial" panose="020B0604020202020204" pitchFamily="34" charset="0"/>
              </a:rPr>
              <a:t>Transport Zone C</a:t>
            </a:r>
            <a:endParaRPr lang="zh-CN" altLang="en-US" dirty="0">
              <a:solidFill>
                <a:srgbClr val="00B0F0"/>
              </a:solidFill>
              <a:latin typeface="Arial" panose="020B0604020202020204" pitchFamily="34" charset="0"/>
              <a:cs typeface="Arial" panose="020B0604020202020204" pitchFamily="34" charset="0"/>
            </a:endParaRPr>
          </a:p>
        </p:txBody>
      </p:sp>
      <p:pic>
        <p:nvPicPr>
          <p:cNvPr id="67" name="图片 66"/>
          <p:cNvPicPr>
            <a:picLocks noChangeAspect="1"/>
          </p:cNvPicPr>
          <p:nvPr/>
        </p:nvPicPr>
        <p:blipFill>
          <a:blip r:embed="rId7"/>
          <a:stretch>
            <a:fillRect/>
          </a:stretch>
        </p:blipFill>
        <p:spPr>
          <a:xfrm>
            <a:off x="874282" y="4067916"/>
            <a:ext cx="2652103" cy="1423080"/>
          </a:xfrm>
          <a:prstGeom prst="rect">
            <a:avLst/>
          </a:prstGeom>
        </p:spPr>
      </p:pic>
      <p:sp>
        <p:nvSpPr>
          <p:cNvPr id="68" name="矩形 67"/>
          <p:cNvSpPr/>
          <p:nvPr/>
        </p:nvSpPr>
        <p:spPr>
          <a:xfrm>
            <a:off x="4008459" y="3904737"/>
            <a:ext cx="904414" cy="1569660"/>
          </a:xfrm>
          <a:prstGeom prst="rect">
            <a:avLst/>
          </a:prstGeom>
          <a:noFill/>
        </p:spPr>
        <p:txBody>
          <a:bodyPr wrap="none" lIns="91440" tIns="45720" rIns="91440" bIns="45720">
            <a:spAutoFit/>
          </a:bodyPr>
          <a:lstStyle/>
          <a:p>
            <a:pPr algn="ctr"/>
            <a:r>
              <a:rPr lang="en-US" altLang="zh-CN"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a:t>
            </a:r>
            <a:endParaRPr lang="zh-CN" altLang="en-US"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70" name="矩形 69"/>
          <p:cNvSpPr/>
          <p:nvPr/>
        </p:nvSpPr>
        <p:spPr>
          <a:xfrm>
            <a:off x="7705450" y="3823134"/>
            <a:ext cx="904414" cy="1569660"/>
          </a:xfrm>
          <a:prstGeom prst="rect">
            <a:avLst/>
          </a:prstGeom>
          <a:noFill/>
        </p:spPr>
        <p:txBody>
          <a:bodyPr wrap="none" lIns="91440" tIns="45720" rIns="91440" bIns="45720">
            <a:spAutoFit/>
          </a:bodyPr>
          <a:lstStyle/>
          <a:p>
            <a:pPr algn="ctr"/>
            <a:r>
              <a:rPr lang="en-US" altLang="zh-CN"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a:t>
            </a:r>
            <a:endParaRPr lang="zh-CN" altLang="en-US"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8"/>
          <a:stretch>
            <a:fillRect/>
          </a:stretch>
        </p:blipFill>
        <p:spPr>
          <a:xfrm>
            <a:off x="9034262" y="4237314"/>
            <a:ext cx="2000544" cy="1135902"/>
          </a:xfrm>
          <a:prstGeom prst="rect">
            <a:avLst/>
          </a:prstGeom>
        </p:spPr>
      </p:pic>
      <p:sp>
        <p:nvSpPr>
          <p:cNvPr id="3" name="灯片编号占位符 2"/>
          <p:cNvSpPr>
            <a:spLocks noGrp="1"/>
          </p:cNvSpPr>
          <p:nvPr>
            <p:ph type="sldNum" sz="quarter" idx="4"/>
          </p:nvPr>
        </p:nvSpPr>
        <p:spPr/>
        <p:txBody>
          <a:bodyPr/>
          <a:lstStyle/>
          <a:p>
            <a:fld id="{E98FCA07-3125-49EB-99F1-64DCEC752C04}" type="slidenum">
              <a:rPr lang="en-US" smtClean="0"/>
              <a:pPr/>
              <a:t>75</a:t>
            </a:fld>
            <a:endParaRPr lang="en-US" sz="1152" b="0" spc="0" baseline="0" dirty="0">
              <a:solidFill>
                <a:srgbClr val="000000"/>
              </a:solidFill>
              <a:latin typeface="Arial"/>
              <a:cs typeface="Arial"/>
              <a:rtl val="0"/>
            </a:endParaRPr>
          </a:p>
        </p:txBody>
      </p:sp>
      <p:sp>
        <p:nvSpPr>
          <p:cNvPr id="72" name="矩形 71"/>
          <p:cNvSpPr/>
          <p:nvPr/>
        </p:nvSpPr>
        <p:spPr>
          <a:xfrm>
            <a:off x="1275232" y="5611711"/>
            <a:ext cx="9642937"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b="1" dirty="0">
                <a:solidFill>
                  <a:schemeClr val="bg1"/>
                </a:solidFill>
              </a:rPr>
              <a:t>We are different, DS focuses on host-based AV, </a:t>
            </a:r>
            <a:r>
              <a:rPr lang="en-US" altLang="zh-CN" b="1" dirty="0" err="1">
                <a:solidFill>
                  <a:schemeClr val="bg1"/>
                </a:solidFill>
              </a:rPr>
              <a:t>CloudHive</a:t>
            </a:r>
            <a:r>
              <a:rPr lang="en-US" altLang="zh-CN" b="1" dirty="0">
                <a:solidFill>
                  <a:schemeClr val="bg1"/>
                </a:solidFill>
              </a:rPr>
              <a:t> focuses on network security.</a:t>
            </a:r>
          </a:p>
        </p:txBody>
      </p:sp>
      <p:pic>
        <p:nvPicPr>
          <p:cNvPr id="73" name="Picture 4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49318" y="3652349"/>
            <a:ext cx="2121517" cy="224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1146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62F05-65D3-2F4B-9782-065C398247FD}"/>
              </a:ext>
            </a:extLst>
          </p:cNvPr>
          <p:cNvSpPr>
            <a:spLocks noGrp="1"/>
          </p:cNvSpPr>
          <p:nvPr>
            <p:ph type="ctrTitle"/>
          </p:nvPr>
        </p:nvSpPr>
        <p:spPr/>
        <p:txBody>
          <a:bodyPr/>
          <a:lstStyle/>
          <a:p>
            <a:r>
              <a:rPr lang="en-US" altLang="zh-CN" sz="5400" dirty="0"/>
              <a:t>Hillstone</a:t>
            </a:r>
            <a:r>
              <a:rPr lang="zh-CN" altLang="en-US" sz="5400" dirty="0"/>
              <a:t> </a:t>
            </a:r>
            <a:r>
              <a:rPr lang="en-US" altLang="zh-CN" sz="5400" dirty="0"/>
              <a:t>CloudHive Portfolio</a:t>
            </a:r>
            <a:endParaRPr 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76</a:t>
            </a:fld>
            <a:endParaRPr lang="en-US" dirty="0"/>
          </a:p>
        </p:txBody>
      </p:sp>
    </p:spTree>
    <p:extLst>
      <p:ext uri="{BB962C8B-B14F-4D97-AF65-F5344CB8AC3E}">
        <p14:creationId xmlns:p14="http://schemas.microsoft.com/office/powerpoint/2010/main" val="41731557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a:lstStyle/>
          <a:p>
            <a:r>
              <a:rPr lang="en-US" altLang="zh-CN" b="1" dirty="0">
                <a:ea typeface="Calibri" charset="0"/>
              </a:rPr>
              <a:t>CloudHive Components</a:t>
            </a:r>
            <a:endParaRPr lang="zh-CN" altLang="en-US" b="1" dirty="0">
              <a:ea typeface="Calibri" charset="0"/>
            </a:endParaRPr>
          </a:p>
        </p:txBody>
      </p:sp>
      <p:graphicFrame>
        <p:nvGraphicFramePr>
          <p:cNvPr id="11" name="表格 10"/>
          <p:cNvGraphicFramePr>
            <a:graphicFrameLocks noGrp="1"/>
          </p:cNvGraphicFramePr>
          <p:nvPr>
            <p:extLst>
              <p:ext uri="{D42A27DB-BD31-4B8C-83A1-F6EECF244321}">
                <p14:modId xmlns:p14="http://schemas.microsoft.com/office/powerpoint/2010/main" val="1236047197"/>
              </p:ext>
            </p:extLst>
          </p:nvPr>
        </p:nvGraphicFramePr>
        <p:xfrm>
          <a:off x="623392" y="1311477"/>
          <a:ext cx="10878445" cy="4853827"/>
        </p:xfrm>
        <a:graphic>
          <a:graphicData uri="http://schemas.openxmlformats.org/drawingml/2006/table">
            <a:tbl>
              <a:tblPr firstRow="1">
                <a:tableStyleId>{5C22544A-7EE6-4342-B048-85BDC9FD1C3A}</a:tableStyleId>
              </a:tblPr>
              <a:tblGrid>
                <a:gridCol w="959663">
                  <a:extLst>
                    <a:ext uri="{9D8B030D-6E8A-4147-A177-3AD203B41FA5}">
                      <a16:colId xmlns="" xmlns:a16="http://schemas.microsoft.com/office/drawing/2014/main" val="2969622069"/>
                    </a:ext>
                  </a:extLst>
                </a:gridCol>
                <a:gridCol w="1503438">
                  <a:extLst>
                    <a:ext uri="{9D8B030D-6E8A-4147-A177-3AD203B41FA5}">
                      <a16:colId xmlns="" xmlns:a16="http://schemas.microsoft.com/office/drawing/2014/main" val="2355457340"/>
                    </a:ext>
                  </a:extLst>
                </a:gridCol>
                <a:gridCol w="2069667">
                  <a:extLst>
                    <a:ext uri="{9D8B030D-6E8A-4147-A177-3AD203B41FA5}">
                      <a16:colId xmlns="" xmlns:a16="http://schemas.microsoft.com/office/drawing/2014/main" val="2632944478"/>
                    </a:ext>
                  </a:extLst>
                </a:gridCol>
                <a:gridCol w="4052059">
                  <a:extLst>
                    <a:ext uri="{9D8B030D-6E8A-4147-A177-3AD203B41FA5}">
                      <a16:colId xmlns="" xmlns:a16="http://schemas.microsoft.com/office/drawing/2014/main" val="3253989027"/>
                    </a:ext>
                  </a:extLst>
                </a:gridCol>
                <a:gridCol w="2293618">
                  <a:extLst>
                    <a:ext uri="{9D8B030D-6E8A-4147-A177-3AD203B41FA5}">
                      <a16:colId xmlns="" xmlns:a16="http://schemas.microsoft.com/office/drawing/2014/main" val="20004"/>
                    </a:ext>
                  </a:extLst>
                </a:gridCol>
              </a:tblGrid>
              <a:tr h="341185">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altLang="zh-CN" sz="1200" b="1" i="0" u="none" strike="noStrike" cap="none" normalizeH="0" baseline="0" dirty="0">
                          <a:ln>
                            <a:noFill/>
                          </a:ln>
                          <a:solidFill>
                            <a:schemeClr val="bg1"/>
                          </a:solidFill>
                          <a:effectLst/>
                          <a:latin typeface="Arial" charset="0"/>
                          <a:ea typeface="Arial" charset="0"/>
                          <a:cs typeface="Arial" charset="0"/>
                        </a:rPr>
                        <a:t>Module</a:t>
                      </a:r>
                    </a:p>
                  </a:txBody>
                  <a:tcPr marL="115873" marR="115873" marT="45724" marB="45724"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altLang="zh-CN" sz="1200" b="1" i="0" u="none" strike="noStrike" cap="none" normalizeH="0" baseline="0" dirty="0">
                          <a:ln>
                            <a:noFill/>
                          </a:ln>
                          <a:solidFill>
                            <a:schemeClr val="bg1"/>
                          </a:solidFill>
                          <a:effectLst/>
                          <a:latin typeface="Arial" charset="0"/>
                          <a:ea typeface="Arial" charset="0"/>
                          <a:cs typeface="Arial" charset="0"/>
                        </a:rPr>
                        <a:t>Definition</a:t>
                      </a:r>
                    </a:p>
                  </a:txBody>
                  <a:tcPr marL="115873" marR="115873" marT="45724" marB="45724"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altLang="zh-CN" sz="1200" b="1" i="0" u="none" strike="noStrike" cap="none" normalizeH="0" baseline="0" dirty="0">
                          <a:ln>
                            <a:noFill/>
                          </a:ln>
                          <a:solidFill>
                            <a:schemeClr val="bg1"/>
                          </a:solidFill>
                          <a:effectLst/>
                          <a:latin typeface="Arial" charset="0"/>
                          <a:ea typeface="Arial" charset="0"/>
                          <a:cs typeface="Arial" charset="0"/>
                        </a:rPr>
                        <a:t>Function</a:t>
                      </a:r>
                    </a:p>
                  </a:txBody>
                  <a:tcPr marL="115873" marR="115873" marT="45724" marB="45724" horzOverflow="overflow">
                    <a:lnL w="12700" cmpd="sng">
                      <a:noFill/>
                    </a:lnL>
                    <a:lnR w="12700"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altLang="zh-CN" sz="1200" b="1" i="0" u="none" strike="noStrike" cap="none" normalizeH="0" baseline="0" dirty="0">
                          <a:ln>
                            <a:noFill/>
                          </a:ln>
                          <a:solidFill>
                            <a:schemeClr val="bg1"/>
                          </a:solidFill>
                          <a:effectLst/>
                          <a:latin typeface="Arial" charset="0"/>
                          <a:ea typeface="Arial" charset="0"/>
                          <a:cs typeface="Arial" charset="0"/>
                        </a:rPr>
                        <a:t>Description</a:t>
                      </a:r>
                    </a:p>
                  </a:txBody>
                  <a:tcPr marL="115873" marR="115873" marT="45724" marB="45724"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altLang="zh-CN" sz="1200" b="1" i="0" u="none" strike="noStrike" cap="none" normalizeH="0" baseline="0" dirty="0">
                          <a:ln>
                            <a:noFill/>
                          </a:ln>
                          <a:solidFill>
                            <a:schemeClr val="bg1"/>
                          </a:solidFill>
                          <a:effectLst/>
                          <a:latin typeface="Arial" charset="0"/>
                          <a:ea typeface="Arial" charset="0"/>
                          <a:cs typeface="Arial" charset="0"/>
                        </a:rPr>
                        <a:t>Deployment</a:t>
                      </a:r>
                    </a:p>
                  </a:txBody>
                  <a:tcPr marL="115873" marR="115873" marT="45724" marB="45724" horzOverflow="overflow">
                    <a:lnL w="12700" cap="flat" cmpd="sng" algn="ctr">
                      <a:solidFill>
                        <a:schemeClr val="bg2">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307D"/>
                    </a:solidFill>
                  </a:tcPr>
                </a:tc>
                <a:extLst>
                  <a:ext uri="{0D108BD9-81ED-4DB2-BD59-A6C34878D82A}">
                    <a16:rowId xmlns="" xmlns:a16="http://schemas.microsoft.com/office/drawing/2014/main" val="1035760969"/>
                  </a:ext>
                </a:extLst>
              </a:tr>
              <a:tr h="1204753">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chemeClr val="tx1"/>
                          </a:solidFill>
                          <a:effectLst/>
                          <a:latin typeface="Arial" charset="0"/>
                          <a:ea typeface="Arial" charset="0"/>
                          <a:cs typeface="Arial" charset="0"/>
                        </a:rPr>
                        <a:t>vSOM</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L="115873" marR="115873" marT="45724" marB="45724" anchor="ctr" horzOverflow="overflow">
                    <a:lnL w="12700" cmpd="sng">
                      <a:noFill/>
                    </a:lnL>
                    <a:lnR w="12700" cap="flat" cmpd="sng" algn="ctr">
                      <a:solidFill>
                        <a:schemeClr val="accent1">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virtual Security Orchestration</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Module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Integrates with third-party CMP, manages service lifecycle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Management Plane:</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Manages the lifecycle of the CloudHive system</a:t>
                      </a:r>
                      <a:r>
                        <a:rPr kumimoji="0" lang="zh-CN" altLang="en-US"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a:ln>
                            <a:noFill/>
                          </a:ln>
                          <a:solidFill>
                            <a:srgbClr val="000000"/>
                          </a:solidFill>
                          <a:effectLst/>
                          <a:latin typeface="Arial" charset="0"/>
                          <a:ea typeface="Arial" charset="0"/>
                          <a:cs typeface="Arial" charset="0"/>
                        </a:rPr>
                        <a:t>(System installation, stopping, deleting etc.)</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CMP</a:t>
                      </a:r>
                      <a:r>
                        <a:rPr kumimoji="0" lang="zh-CN" altLang="en-US"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a:ln>
                            <a:noFill/>
                          </a:ln>
                          <a:solidFill>
                            <a:srgbClr val="000000"/>
                          </a:solidFill>
                          <a:effectLst/>
                          <a:latin typeface="Arial" charset="0"/>
                          <a:ea typeface="Arial" charset="0"/>
                          <a:cs typeface="Arial" charset="0"/>
                        </a:rPr>
                        <a:t>connects with </a:t>
                      </a:r>
                      <a:r>
                        <a:rPr kumimoji="0" lang="en-US" altLang="zh-CN" sz="1400" b="0" i="0" u="none" strike="noStrike" cap="none" normalizeH="0" baseline="0" dirty="0" err="1">
                          <a:ln>
                            <a:noFill/>
                          </a:ln>
                          <a:solidFill>
                            <a:srgbClr val="000000"/>
                          </a:solidFill>
                          <a:effectLst/>
                          <a:latin typeface="Arial" charset="0"/>
                          <a:ea typeface="Arial" charset="0"/>
                          <a:cs typeface="Arial" charset="0"/>
                        </a:rPr>
                        <a:t>vSOM</a:t>
                      </a:r>
                      <a:r>
                        <a:rPr kumimoji="0" lang="zh-CN" altLang="en-US"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a:ln>
                            <a:noFill/>
                          </a:ln>
                          <a:solidFill>
                            <a:srgbClr val="000000"/>
                          </a:solidFill>
                          <a:effectLst/>
                          <a:latin typeface="Arial" charset="0"/>
                          <a:ea typeface="Arial" charset="0"/>
                          <a:cs typeface="Arial" charset="0"/>
                        </a:rPr>
                        <a:t>(Web UI/CLI/ North interface)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One CloudHive system deploys a single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vSOM</a:t>
                      </a:r>
                      <a:r>
                        <a:rPr kumimoji="0" lang="en-US" altLang="zh-CN" sz="1400" b="0" i="0" u="none" strike="noStrike" cap="none" normalizeH="0" baseline="0" dirty="0">
                          <a:ln>
                            <a:noFill/>
                          </a:ln>
                          <a:solidFill>
                            <a:schemeClr val="tx1"/>
                          </a:solidFill>
                          <a:effectLst/>
                          <a:latin typeface="Arial" charset="0"/>
                          <a:ea typeface="Arial" charset="0"/>
                          <a:cs typeface="Arial" charset="0"/>
                        </a:rPr>
                        <a:t>; it </a:t>
                      </a:r>
                      <a:r>
                        <a:rPr kumimoji="0" lang="en-US" altLang="zh-CN" sz="1400" b="0" i="0" u="none" strike="noStrike" cap="none" normalizeH="0" baseline="0" dirty="0" smtClean="0">
                          <a:ln>
                            <a:noFill/>
                          </a:ln>
                          <a:solidFill>
                            <a:schemeClr val="tx1"/>
                          </a:solidFill>
                          <a:effectLst/>
                          <a:latin typeface="Arial" charset="0"/>
                          <a:ea typeface="Arial" charset="0"/>
                          <a:cs typeface="Arial" charset="0"/>
                        </a:rPr>
                        <a:t>supports HA, and can </a:t>
                      </a:r>
                      <a:r>
                        <a:rPr kumimoji="0" lang="en-US" altLang="zh-CN" sz="1400" b="0" i="0" u="none" strike="noStrike" cap="none" normalizeH="0" baseline="0" dirty="0">
                          <a:ln>
                            <a:noFill/>
                          </a:ln>
                          <a:solidFill>
                            <a:schemeClr val="tx1"/>
                          </a:solidFill>
                          <a:effectLst/>
                          <a:latin typeface="Arial" charset="0"/>
                          <a:ea typeface="Arial" charset="0"/>
                          <a:cs typeface="Arial" charset="0"/>
                        </a:rPr>
                        <a:t>be installed on any physical server</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64972623"/>
                  </a:ext>
                </a:extLst>
              </a:tr>
              <a:tr h="1150574">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chemeClr val="tx1"/>
                          </a:solidFill>
                          <a:effectLst/>
                          <a:latin typeface="Arial" charset="0"/>
                          <a:ea typeface="Arial" charset="0"/>
                          <a:cs typeface="Arial" charset="0"/>
                        </a:rPr>
                        <a:t>vSCM</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L="115873" marR="115873" marT="45724" marB="45724" anchor="ctr" horzOverflow="overflow">
                    <a:lnL w="12700" cmpd="sng">
                      <a:noFill/>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virtual Security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Control Module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Centralized management and configuration for all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vSSMs</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Control Plane:</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Security policy configuration</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Manages the lifecycle of the </a:t>
                      </a:r>
                      <a:r>
                        <a:rPr kumimoji="0" lang="en-US" altLang="zh-CN" sz="1400" b="0" i="0" u="none" strike="noStrike" cap="none" normalizeH="0" baseline="0" dirty="0" err="1">
                          <a:ln>
                            <a:noFill/>
                          </a:ln>
                          <a:solidFill>
                            <a:srgbClr val="000000"/>
                          </a:solidFill>
                          <a:effectLst/>
                          <a:latin typeface="Arial" charset="0"/>
                          <a:ea typeface="Arial" charset="0"/>
                          <a:cs typeface="Arial" charset="0"/>
                        </a:rPr>
                        <a:t>vSSMs</a:t>
                      </a:r>
                      <a:r>
                        <a:rPr kumimoji="0" lang="zh-CN" altLang="en-US"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a:ln>
                            <a:noFill/>
                          </a:ln>
                          <a:solidFill>
                            <a:srgbClr val="000000"/>
                          </a:solidFill>
                          <a:effectLst/>
                          <a:latin typeface="Arial" charset="0"/>
                          <a:ea typeface="Arial" charset="0"/>
                          <a:cs typeface="Arial" charset="0"/>
                        </a:rPr>
                        <a:t>(Monitors starting and stopping of VMs)</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Collects logs/data </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One CloudHive system deploys two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vSCMs</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in HA mode; they must be installed on two different physical servers</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981035009"/>
                  </a:ext>
                </a:extLst>
              </a:tr>
              <a:tr h="1204753">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Arial" charset="0"/>
                          <a:cs typeface="Arial" charset="0"/>
                        </a:rPr>
                        <a:t>vSSM</a:t>
                      </a:r>
                    </a:p>
                  </a:txBody>
                  <a:tcPr marL="115873" marR="115873" marT="45724" marB="45724" anchor="ctr" horzOverflow="overflow">
                    <a:lnL w="12700" cmpd="sng">
                      <a:noFill/>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virtual Security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Service Module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Provides FW, IPS, AV, APPID, AD</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and more services</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Security policy query</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(Slow path)</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Distributed storage for session status</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(Session)</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Packet forwarding based on session</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(Fast path)</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Security Service</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(L2-L7)</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Each physical server must be installed with a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vSSM</a:t>
                      </a:r>
                      <a:r>
                        <a:rPr kumimoji="0" lang="en-US" altLang="zh-CN" sz="1400" b="0" i="0" u="none" strike="noStrike" cap="none" normalizeH="0" baseline="0" dirty="0">
                          <a:ln>
                            <a:noFill/>
                          </a:ln>
                          <a:solidFill>
                            <a:schemeClr val="tx1"/>
                          </a:solidFill>
                          <a:effectLst/>
                          <a:latin typeface="Arial" charset="0"/>
                          <a:ea typeface="Arial" charset="0"/>
                          <a:cs typeface="Arial" charset="0"/>
                        </a:rPr>
                        <a:t>; supports up to 200</a:t>
                      </a:r>
                      <a:r>
                        <a:rPr kumimoji="0" lang="zh-CN" altLang="en-US" sz="1400" b="0" i="0" u="none" strike="noStrike" cap="none" normalizeH="0" baseline="0" dirty="0">
                          <a:ln>
                            <a:noFill/>
                          </a:ln>
                          <a:solidFill>
                            <a:schemeClr val="tx1"/>
                          </a:solidFill>
                          <a:effectLst/>
                          <a:latin typeface="Arial" charset="0"/>
                          <a:ea typeface="Arial" charset="0"/>
                          <a:cs typeface="Arial" charset="0"/>
                        </a:rPr>
                        <a:t>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vSSMs</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37495315"/>
                  </a:ext>
                </a:extLst>
              </a:tr>
              <a:tr h="8907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chemeClr val="tx1"/>
                          </a:solidFill>
                          <a:effectLst/>
                          <a:latin typeface="Arial" charset="0"/>
                          <a:ea typeface="Arial" charset="0"/>
                          <a:cs typeface="Arial" charset="0"/>
                        </a:rPr>
                        <a:t>vDSM</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L="115873" marR="115873" marT="45724" marB="45724" anchor="ctr" horzOverflow="overflow">
                    <a:lnL w="12700" cmpd="sng">
                      <a:noFill/>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virtual Data Service Module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High speed log forwarding</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400" b="0" i="0" u="none" strike="noStrike" cap="none" normalizeH="0" baseline="0" dirty="0">
                          <a:ln>
                            <a:noFill/>
                          </a:ln>
                          <a:solidFill>
                            <a:schemeClr val="tx1"/>
                          </a:solidFill>
                          <a:effectLst/>
                          <a:latin typeface="Arial" charset="0"/>
                          <a:ea typeface="Arial" charset="0"/>
                          <a:cs typeface="Arial" charset="0"/>
                        </a:rPr>
                        <a:t>Forward log from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vSSM</a:t>
                      </a:r>
                      <a:r>
                        <a:rPr kumimoji="0" lang="en-US" altLang="zh-CN" sz="1400" b="0" i="0" u="none" strike="noStrike" cap="none" normalizeH="0" baseline="0" dirty="0">
                          <a:ln>
                            <a:noFill/>
                          </a:ln>
                          <a:solidFill>
                            <a:schemeClr val="tx1"/>
                          </a:solidFill>
                          <a:effectLst/>
                          <a:latin typeface="Arial" charset="0"/>
                          <a:ea typeface="Arial" charset="0"/>
                          <a:cs typeface="Arial" charset="0"/>
                        </a:rPr>
                        <a:t> and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vSCM</a:t>
                      </a:r>
                      <a:r>
                        <a:rPr kumimoji="0" lang="en-US" altLang="zh-CN" sz="1400" b="0" i="0" u="none" strike="noStrike" cap="none" normalizeH="0" baseline="0" dirty="0">
                          <a:ln>
                            <a:noFill/>
                          </a:ln>
                          <a:solidFill>
                            <a:schemeClr val="tx1"/>
                          </a:solidFill>
                          <a:effectLst/>
                          <a:latin typeface="Arial" charset="0"/>
                          <a:ea typeface="Arial" charset="0"/>
                          <a:cs typeface="Arial" charset="0"/>
                        </a:rPr>
                        <a:t> modules </a:t>
                      </a:r>
                      <a:r>
                        <a:rPr kumimoji="0" lang="en-US" altLang="zh-CN" sz="1400" b="0" i="0" u="none" strike="noStrike" cap="none" normalizeH="0" baseline="0" dirty="0" smtClean="0">
                          <a:ln>
                            <a:noFill/>
                          </a:ln>
                          <a:solidFill>
                            <a:schemeClr val="tx1"/>
                          </a:solidFill>
                          <a:effectLst/>
                          <a:latin typeface="Arial" charset="0"/>
                          <a:ea typeface="Arial" charset="0"/>
                          <a:cs typeface="Arial" charset="0"/>
                        </a:rPr>
                        <a:t>to 3</a:t>
                      </a:r>
                      <a:r>
                        <a:rPr kumimoji="0" lang="en-US" altLang="zh-CN" sz="1400" b="0" i="0" u="none" strike="noStrike" cap="none" normalizeH="0" baseline="30000" dirty="0" smtClean="0">
                          <a:ln>
                            <a:noFill/>
                          </a:ln>
                          <a:solidFill>
                            <a:schemeClr val="tx1"/>
                          </a:solidFill>
                          <a:effectLst/>
                          <a:latin typeface="Arial" charset="0"/>
                          <a:ea typeface="Arial" charset="0"/>
                          <a:cs typeface="Arial" charset="0"/>
                        </a:rPr>
                        <a:t>rd</a:t>
                      </a:r>
                      <a:r>
                        <a:rPr kumimoji="0" lang="en-US" altLang="zh-CN" sz="14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400" b="0" i="0" u="none" strike="noStrike" cap="none" normalizeH="0" baseline="0" dirty="0">
                          <a:ln>
                            <a:noFill/>
                          </a:ln>
                          <a:solidFill>
                            <a:schemeClr val="tx1"/>
                          </a:solidFill>
                          <a:effectLst/>
                          <a:latin typeface="Arial" charset="0"/>
                          <a:ea typeface="Arial" charset="0"/>
                          <a:cs typeface="Arial" charset="0"/>
                        </a:rPr>
                        <a:t>party log servers</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Arial" charset="0"/>
                          <a:cs typeface="Arial" charset="0"/>
                        </a:rPr>
                        <a:t>One CloudHive system can deploy 1 or multiple </a:t>
                      </a:r>
                      <a:r>
                        <a:rPr kumimoji="0" lang="en-US" altLang="zh-CN" sz="1400" b="0" i="0" u="none" strike="noStrike" cap="none" normalizeH="0" baseline="0" dirty="0" err="1">
                          <a:ln>
                            <a:noFill/>
                          </a:ln>
                          <a:solidFill>
                            <a:schemeClr val="tx1"/>
                          </a:solidFill>
                          <a:effectLst/>
                          <a:latin typeface="Arial" charset="0"/>
                          <a:ea typeface="Arial" charset="0"/>
                          <a:cs typeface="Arial" charset="0"/>
                        </a:rPr>
                        <a:t>vDSM</a:t>
                      </a:r>
                      <a:r>
                        <a:rPr kumimoji="0" lang="en-US" altLang="zh-CN" sz="1400" b="0" i="0" u="none" strike="noStrike" cap="none" normalizeH="0" baseline="0" dirty="0">
                          <a:ln>
                            <a:noFill/>
                          </a:ln>
                          <a:solidFill>
                            <a:schemeClr val="tx1"/>
                          </a:solidFill>
                          <a:effectLst/>
                          <a:latin typeface="Arial" charset="0"/>
                          <a:ea typeface="Arial" charset="0"/>
                          <a:cs typeface="Arial" charset="0"/>
                        </a:rPr>
                        <a:t> depends on log volume</a:t>
                      </a:r>
                    </a:p>
                  </a:txBody>
                  <a:tcPr marL="115873" marR="115873" marT="45724" marB="45724" anchor="ctr" horzOverflow="overflow">
                    <a:lnL w="12700" cap="flat" cmpd="sng" algn="ctr">
                      <a:solidFill>
                        <a:schemeClr val="accent1">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981057417"/>
                  </a:ext>
                </a:extLst>
              </a:tr>
            </a:tbl>
          </a:graphicData>
        </a:graphic>
      </p:graphicFrame>
      <p:sp>
        <p:nvSpPr>
          <p:cNvPr id="2" name="灯片编号占位符 1"/>
          <p:cNvSpPr>
            <a:spLocks noGrp="1"/>
          </p:cNvSpPr>
          <p:nvPr>
            <p:ph type="sldNum" sz="quarter" idx="4"/>
          </p:nvPr>
        </p:nvSpPr>
        <p:spPr/>
        <p:txBody>
          <a:bodyPr/>
          <a:lstStyle/>
          <a:p>
            <a:fld id="{E98FCA07-3125-49EB-99F1-64DCEC752C04}" type="slidenum">
              <a:rPr lang="en-US" smtClean="0"/>
              <a:pPr/>
              <a:t>77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3080215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vert="horz" lIns="91440" tIns="45720" rIns="91440" bIns="45720" rtlCol="0" anchor="t">
            <a:normAutofit/>
          </a:bodyPr>
          <a:lstStyle/>
          <a:p>
            <a:r>
              <a:rPr lang="en-US" altLang="zh-CN" b="1" dirty="0">
                <a:ea typeface="Calibri" charset="0"/>
              </a:rPr>
              <a:t>CloudHive Performance</a:t>
            </a:r>
            <a:endParaRPr lang="zh-CN" altLang="en-US" b="1" dirty="0">
              <a:ea typeface="Calibri" charset="0"/>
            </a:endParaRPr>
          </a:p>
        </p:txBody>
      </p:sp>
      <p:graphicFrame>
        <p:nvGraphicFramePr>
          <p:cNvPr id="6" name="Table 5">
            <a:extLst>
              <a:ext uri="{FF2B5EF4-FFF2-40B4-BE49-F238E27FC236}">
                <a16:creationId xmlns="" xmlns:a16="http://schemas.microsoft.com/office/drawing/2014/main" id="{452A14B7-C97C-DC49-91E8-92FFC72F0C9A}"/>
              </a:ext>
            </a:extLst>
          </p:cNvPr>
          <p:cNvGraphicFramePr>
            <a:graphicFrameLocks noGrp="1"/>
          </p:cNvGraphicFramePr>
          <p:nvPr>
            <p:extLst>
              <p:ext uri="{D42A27DB-BD31-4B8C-83A1-F6EECF244321}">
                <p14:modId xmlns:p14="http://schemas.microsoft.com/office/powerpoint/2010/main" val="3967989294"/>
              </p:ext>
            </p:extLst>
          </p:nvPr>
        </p:nvGraphicFramePr>
        <p:xfrm>
          <a:off x="894559" y="1557888"/>
          <a:ext cx="10439092" cy="3696978"/>
        </p:xfrm>
        <a:graphic>
          <a:graphicData uri="http://schemas.openxmlformats.org/drawingml/2006/table">
            <a:tbl>
              <a:tblPr firstRow="1" firstCol="1" bandRow="1">
                <a:tableStyleId>{5C22544A-7EE6-4342-B048-85BDC9FD1C3A}</a:tableStyleId>
              </a:tblPr>
              <a:tblGrid>
                <a:gridCol w="2159556">
                  <a:extLst>
                    <a:ext uri="{9D8B030D-6E8A-4147-A177-3AD203B41FA5}">
                      <a16:colId xmlns="" xmlns:a16="http://schemas.microsoft.com/office/drawing/2014/main" val="20000"/>
                    </a:ext>
                  </a:extLst>
                </a:gridCol>
                <a:gridCol w="2069884">
                  <a:extLst>
                    <a:ext uri="{9D8B030D-6E8A-4147-A177-3AD203B41FA5}">
                      <a16:colId xmlns="" xmlns:a16="http://schemas.microsoft.com/office/drawing/2014/main" val="20002"/>
                    </a:ext>
                  </a:extLst>
                </a:gridCol>
                <a:gridCol w="2069884">
                  <a:extLst>
                    <a:ext uri="{9D8B030D-6E8A-4147-A177-3AD203B41FA5}">
                      <a16:colId xmlns="" xmlns:a16="http://schemas.microsoft.com/office/drawing/2014/main" val="4261750201"/>
                    </a:ext>
                  </a:extLst>
                </a:gridCol>
                <a:gridCol w="2069884">
                  <a:extLst>
                    <a:ext uri="{9D8B030D-6E8A-4147-A177-3AD203B41FA5}">
                      <a16:colId xmlns="" xmlns:a16="http://schemas.microsoft.com/office/drawing/2014/main" val="3670179641"/>
                    </a:ext>
                  </a:extLst>
                </a:gridCol>
                <a:gridCol w="2069884">
                  <a:extLst>
                    <a:ext uri="{9D8B030D-6E8A-4147-A177-3AD203B41FA5}">
                      <a16:colId xmlns="" xmlns:a16="http://schemas.microsoft.com/office/drawing/2014/main" val="204644327"/>
                    </a:ext>
                  </a:extLst>
                </a:gridCol>
              </a:tblGrid>
              <a:tr h="792088">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Specification</a:t>
                      </a:r>
                      <a:endParaRPr kumimoji="0" lang="en-US" altLang="zh-CN" sz="1400" b="1"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Single </a:t>
                      </a:r>
                      <a:r>
                        <a:rPr kumimoji="0" lang="en-US" altLang="zh-CN" sz="1400" u="none" strike="noStrike" cap="none" normalizeH="0" baseline="0" dirty="0" err="1">
                          <a:ln>
                            <a:noFill/>
                          </a:ln>
                          <a:solidFill>
                            <a:schemeClr val="bg1"/>
                          </a:solidFill>
                          <a:effectLst/>
                          <a:latin typeface="+mn-lt"/>
                        </a:rPr>
                        <a:t>vSSM</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02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(1</a:t>
                      </a:r>
                      <a:r>
                        <a:rPr kumimoji="0" lang="zh-CN" altLang="en-US" sz="1400" u="none" strike="noStrike" cap="none" normalizeH="0" baseline="0" dirty="0">
                          <a:ln>
                            <a:noFill/>
                          </a:ln>
                          <a:solidFill>
                            <a:schemeClr val="bg1"/>
                          </a:solidFill>
                          <a:effectLst/>
                          <a:latin typeface="+mn-lt"/>
                        </a:rPr>
                        <a:t> * </a:t>
                      </a:r>
                      <a:r>
                        <a:rPr kumimoji="0" lang="en-US" altLang="zh-CN" sz="1400" u="none" strike="noStrike" cap="none" normalizeH="0" baseline="0" dirty="0" err="1">
                          <a:ln>
                            <a:noFill/>
                          </a:ln>
                          <a:solidFill>
                            <a:schemeClr val="bg1"/>
                          </a:solidFill>
                          <a:effectLst/>
                          <a:latin typeface="+mn-lt"/>
                        </a:rPr>
                        <a:t>vSSM</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02)</a:t>
                      </a:r>
                      <a:endParaRPr kumimoji="0" lang="en-US" altLang="zh-CN" sz="1400" b="1"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Maximum Extension (200</a:t>
                      </a:r>
                      <a:r>
                        <a:rPr kumimoji="0" lang="zh-CN" altLang="en-US" sz="1400" u="none" strike="noStrike" cap="none" normalizeH="0" baseline="0" dirty="0">
                          <a:ln>
                            <a:noFill/>
                          </a:ln>
                          <a:solidFill>
                            <a:schemeClr val="bg1"/>
                          </a:solidFill>
                          <a:effectLst/>
                          <a:latin typeface="+mn-lt"/>
                        </a:rPr>
                        <a:t> * </a:t>
                      </a:r>
                      <a:r>
                        <a:rPr kumimoji="0" lang="en-US" altLang="zh-CN" sz="1400" u="none" strike="noStrike" cap="none" normalizeH="0" baseline="0" dirty="0" err="1">
                          <a:ln>
                            <a:noFill/>
                          </a:ln>
                          <a:solidFill>
                            <a:schemeClr val="bg1"/>
                          </a:solidFill>
                          <a:effectLst/>
                          <a:latin typeface="+mn-lt"/>
                        </a:rPr>
                        <a:t>vSSM</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02)</a:t>
                      </a:r>
                      <a:endParaRPr kumimoji="0" lang="en-US" altLang="zh-CN" sz="1400" b="1"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Single </a:t>
                      </a:r>
                      <a:r>
                        <a:rPr kumimoji="0" lang="en-US" altLang="zh-CN" sz="1400" u="none" strike="noStrike" cap="none" normalizeH="0" baseline="0" dirty="0" err="1">
                          <a:ln>
                            <a:noFill/>
                          </a:ln>
                          <a:solidFill>
                            <a:schemeClr val="bg1"/>
                          </a:solidFill>
                          <a:effectLst/>
                          <a:latin typeface="+mn-lt"/>
                        </a:rPr>
                        <a:t>vSSM</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04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(1</a:t>
                      </a:r>
                      <a:r>
                        <a:rPr kumimoji="0" lang="zh-CN" altLang="en-US" sz="1400" u="none" strike="noStrike" cap="none" normalizeH="0" baseline="0" dirty="0">
                          <a:ln>
                            <a:noFill/>
                          </a:ln>
                          <a:solidFill>
                            <a:schemeClr val="bg1"/>
                          </a:solidFill>
                          <a:effectLst/>
                          <a:latin typeface="+mn-lt"/>
                        </a:rPr>
                        <a:t> * </a:t>
                      </a:r>
                      <a:r>
                        <a:rPr kumimoji="0" lang="en-US" altLang="zh-CN" sz="1400" u="none" strike="noStrike" cap="none" normalizeH="0" baseline="0" dirty="0" err="1">
                          <a:ln>
                            <a:noFill/>
                          </a:ln>
                          <a:solidFill>
                            <a:schemeClr val="bg1"/>
                          </a:solidFill>
                          <a:effectLst/>
                          <a:latin typeface="+mn-lt"/>
                        </a:rPr>
                        <a:t>vSSM</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04)</a:t>
                      </a:r>
                      <a:endParaRPr kumimoji="0" lang="en-US" altLang="zh-CN" sz="1400" b="1"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Maximum Extension (200</a:t>
                      </a:r>
                      <a:r>
                        <a:rPr kumimoji="0" lang="zh-CN" altLang="en-US" sz="1400" u="none" strike="noStrike" cap="none" normalizeH="0" baseline="0" dirty="0">
                          <a:ln>
                            <a:noFill/>
                          </a:ln>
                          <a:solidFill>
                            <a:schemeClr val="bg1"/>
                          </a:solidFill>
                          <a:effectLst/>
                          <a:latin typeface="+mn-lt"/>
                        </a:rPr>
                        <a:t> * </a:t>
                      </a:r>
                      <a:r>
                        <a:rPr kumimoji="0" lang="en-US" altLang="zh-CN" sz="1400" u="none" strike="noStrike" cap="none" normalizeH="0" baseline="0" dirty="0" err="1">
                          <a:ln>
                            <a:noFill/>
                          </a:ln>
                          <a:solidFill>
                            <a:schemeClr val="bg1"/>
                          </a:solidFill>
                          <a:effectLst/>
                          <a:latin typeface="+mn-lt"/>
                        </a:rPr>
                        <a:t>vSSM</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04)</a:t>
                      </a:r>
                      <a:endParaRPr kumimoji="0" lang="en-US" altLang="zh-CN" sz="1400" b="1"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extLst>
                  <a:ext uri="{0D108BD9-81ED-4DB2-BD59-A6C34878D82A}">
                    <a16:rowId xmlns="" xmlns:a16="http://schemas.microsoft.com/office/drawing/2014/main" val="10000"/>
                  </a:ext>
                </a:extLst>
              </a:tr>
              <a:tr h="580978">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Firewall Throughput</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(Max)</a:t>
                      </a:r>
                      <a:endParaRPr kumimoji="0" lang="en-US" altLang="zh-CN" sz="1400" b="0"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5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 </a:t>
                      </a:r>
                      <a:r>
                        <a:rPr kumimoji="0" lang="en-US" altLang="zh-CN" sz="1400" u="none" strike="noStrike" cap="none" normalizeH="0" baseline="0" dirty="0" err="1">
                          <a:ln>
                            <a:noFill/>
                          </a:ln>
                          <a:solidFill>
                            <a:schemeClr val="tx1"/>
                          </a:solidFill>
                          <a:effectLst/>
                          <a:latin typeface="+mn-lt"/>
                        </a:rPr>
                        <a:t>Tbps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5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 </a:t>
                      </a:r>
                      <a:r>
                        <a:rPr kumimoji="0" lang="en-US" altLang="zh-CN" sz="1400" u="none" strike="noStrike" cap="none" normalizeH="0" baseline="0" dirty="0" err="1">
                          <a:ln>
                            <a:noFill/>
                          </a:ln>
                          <a:solidFill>
                            <a:schemeClr val="tx1"/>
                          </a:solidFill>
                          <a:effectLst/>
                          <a:latin typeface="+mn-lt"/>
                        </a:rPr>
                        <a:t>Tbps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extLst>
                  <a:ext uri="{0D108BD9-81ED-4DB2-BD59-A6C34878D82A}">
                    <a16:rowId xmlns="" xmlns:a16="http://schemas.microsoft.com/office/drawing/2014/main" val="10001"/>
                  </a:ext>
                </a:extLst>
              </a:tr>
              <a:tr h="580978">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Max Concurrent Sessions</a:t>
                      </a:r>
                      <a:endParaRPr kumimoji="0" lang="en-US" altLang="zh-CN" sz="1400" b="0"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1.7 Million</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340 Million</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3.4 Million</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6</a:t>
                      </a:r>
                      <a:r>
                        <a:rPr kumimoji="0" lang="en-US" altLang="zh-CN" sz="1400" u="none" strike="noStrike" cap="none" normalizeH="0" baseline="0" dirty="0" smtClean="0">
                          <a:ln>
                            <a:noFill/>
                          </a:ln>
                          <a:solidFill>
                            <a:schemeClr val="tx1"/>
                          </a:solidFill>
                          <a:effectLst/>
                          <a:latin typeface="+mn-lt"/>
                        </a:rPr>
                        <a:t>80 </a:t>
                      </a:r>
                      <a:r>
                        <a:rPr kumimoji="0" lang="en-US" altLang="zh-CN" sz="1400" u="none" strike="noStrike" cap="none" normalizeH="0" baseline="0" dirty="0">
                          <a:ln>
                            <a:noFill/>
                          </a:ln>
                          <a:solidFill>
                            <a:schemeClr val="tx1"/>
                          </a:solidFill>
                          <a:effectLst/>
                          <a:latin typeface="+mn-lt"/>
                        </a:rPr>
                        <a:t>Million</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extLst>
                  <a:ext uri="{0D108BD9-81ED-4DB2-BD59-A6C34878D82A}">
                    <a16:rowId xmlns="" xmlns:a16="http://schemas.microsoft.com/office/drawing/2014/main" val="10002"/>
                  </a:ext>
                </a:extLst>
              </a:tr>
              <a:tr h="580978">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New sessions/sec (HTTP)</a:t>
                      </a:r>
                      <a:endParaRPr kumimoji="0" lang="en-US" altLang="zh-CN" sz="1400" b="0"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30,000</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6 Million</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50,000</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10 Million</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extLst>
                  <a:ext uri="{0D108BD9-81ED-4DB2-BD59-A6C34878D82A}">
                    <a16:rowId xmlns="" xmlns:a16="http://schemas.microsoft.com/office/drawing/2014/main" val="10003"/>
                  </a:ext>
                </a:extLst>
              </a:tr>
              <a:tr h="580978">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IPS</a:t>
                      </a:r>
                      <a:r>
                        <a:rPr kumimoji="0" lang="zh-CN" altLang="en-US" sz="1400" u="none" strike="noStrike" cap="none" normalizeH="0" baseline="0" dirty="0">
                          <a:ln>
                            <a:noFill/>
                          </a:ln>
                          <a:solidFill>
                            <a:schemeClr val="bg1"/>
                          </a:solidFill>
                          <a:effectLst/>
                          <a:latin typeface="+mn-lt"/>
                        </a:rPr>
                        <a:t> </a:t>
                      </a:r>
                      <a:r>
                        <a:rPr kumimoji="0" lang="en-US" altLang="zh-CN" sz="1400" u="none" strike="noStrike" cap="none" normalizeH="0" baseline="0" dirty="0">
                          <a:ln>
                            <a:noFill/>
                          </a:ln>
                          <a:solidFill>
                            <a:schemeClr val="bg1"/>
                          </a:solidFill>
                          <a:effectLst/>
                          <a:latin typeface="+mn-lt"/>
                        </a:rPr>
                        <a:t>Throughput</a:t>
                      </a:r>
                      <a:endParaRPr kumimoji="0" lang="en-US" altLang="zh-CN" sz="1400" b="0"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1.5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300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5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 </a:t>
                      </a:r>
                      <a:r>
                        <a:rPr kumimoji="0" lang="en-US" altLang="zh-CN" sz="1400" u="none" strike="noStrike" cap="none" normalizeH="0" baseline="0" dirty="0" err="1">
                          <a:ln>
                            <a:noFill/>
                          </a:ln>
                          <a:solidFill>
                            <a:schemeClr val="tx1"/>
                          </a:solidFill>
                          <a:effectLst/>
                          <a:latin typeface="+mn-lt"/>
                        </a:rPr>
                        <a:t>Tbps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extLst>
                  <a:ext uri="{0D108BD9-81ED-4DB2-BD59-A6C34878D82A}">
                    <a16:rowId xmlns="" xmlns:a16="http://schemas.microsoft.com/office/drawing/2014/main" val="2459274054"/>
                  </a:ext>
                </a:extLst>
              </a:tr>
              <a:tr h="5809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bg1"/>
                          </a:solidFill>
                          <a:effectLst/>
                          <a:latin typeface="+mn-lt"/>
                        </a:rPr>
                        <a:t>AV Throughput </a:t>
                      </a:r>
                      <a:endParaRPr kumimoji="0" lang="en-US" altLang="zh-CN" sz="1400" b="0" i="0" u="none" strike="noStrike" cap="none" normalizeH="0" baseline="0" dirty="0">
                        <a:ln>
                          <a:noFill/>
                        </a:ln>
                        <a:solidFill>
                          <a:schemeClr val="bg1"/>
                        </a:solidFill>
                        <a:effectLst/>
                        <a:latin typeface="+mn-lt"/>
                        <a:ea typeface="Arial" charset="0"/>
                        <a:cs typeface="Arial" charset="0"/>
                      </a:endParaRPr>
                    </a:p>
                  </a:txBody>
                  <a:tcPr marL="91431" marR="91431" marT="45716" marB="45716" anchor="ctr" horzOverflow="overflow">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1.5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300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5 Gbps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solidFill>
                            <a:schemeClr val="tx1"/>
                          </a:solidFill>
                          <a:effectLst/>
                          <a:latin typeface="+mn-lt"/>
                        </a:rPr>
                        <a:t>1 </a:t>
                      </a:r>
                      <a:r>
                        <a:rPr kumimoji="0" lang="en-US" altLang="zh-CN" sz="1400" u="none" strike="noStrike" cap="none" normalizeH="0" baseline="0" dirty="0" err="1">
                          <a:ln>
                            <a:noFill/>
                          </a:ln>
                          <a:solidFill>
                            <a:schemeClr val="tx1"/>
                          </a:solidFill>
                          <a:effectLst/>
                          <a:latin typeface="+mn-lt"/>
                        </a:rPr>
                        <a:t>Tbps</a:t>
                      </a:r>
                      <a:endParaRPr kumimoji="0" lang="en-US" altLang="zh-CN" sz="1400" b="0" i="0" u="none" strike="noStrike" cap="none" normalizeH="0" baseline="0" dirty="0">
                        <a:ln>
                          <a:noFill/>
                        </a:ln>
                        <a:solidFill>
                          <a:schemeClr val="tx1"/>
                        </a:solidFill>
                        <a:effectLst/>
                        <a:latin typeface="+mn-lt"/>
                        <a:ea typeface="Arial" charset="0"/>
                        <a:cs typeface="Arial" charset="0"/>
                      </a:endParaRPr>
                    </a:p>
                  </a:txBody>
                  <a:tcPr marL="91431" marR="91431" marT="45716" marB="45716" anchor="ctr" horzOverflow="overflow"/>
                </a:tc>
                <a:extLst>
                  <a:ext uri="{0D108BD9-81ED-4DB2-BD59-A6C34878D82A}">
                    <a16:rowId xmlns="" xmlns:a16="http://schemas.microsoft.com/office/drawing/2014/main" val="10004"/>
                  </a:ext>
                </a:extLst>
              </a:tr>
            </a:tbl>
          </a:graphicData>
        </a:graphic>
      </p:graphicFrame>
      <p:sp>
        <p:nvSpPr>
          <p:cNvPr id="3" name="灯片编号占位符 2"/>
          <p:cNvSpPr>
            <a:spLocks noGrp="1"/>
          </p:cNvSpPr>
          <p:nvPr>
            <p:ph type="sldNum" sz="quarter" idx="4"/>
          </p:nvPr>
        </p:nvSpPr>
        <p:spPr/>
        <p:txBody>
          <a:bodyPr/>
          <a:lstStyle/>
          <a:p>
            <a:fld id="{E98FCA07-3125-49EB-99F1-64DCEC752C04}" type="slidenum">
              <a:rPr lang="en-US" smtClean="0"/>
              <a:pPr/>
              <a:t>78</a:t>
            </a:fld>
            <a:endParaRPr lang="en-US" sz="1152" b="0" spc="0" baseline="0" dirty="0">
              <a:solidFill>
                <a:srgbClr val="000000"/>
              </a:solidFill>
              <a:latin typeface="Arial"/>
              <a:cs typeface="Arial"/>
              <a:rtl val="0"/>
            </a:endParaRPr>
          </a:p>
        </p:txBody>
      </p:sp>
      <p:sp>
        <p:nvSpPr>
          <p:cNvPr id="7" name="Rectangle 1"/>
          <p:cNvSpPr/>
          <p:nvPr/>
        </p:nvSpPr>
        <p:spPr>
          <a:xfrm>
            <a:off x="758372" y="5579948"/>
            <a:ext cx="11170276" cy="369332"/>
          </a:xfrm>
          <a:prstGeom prst="rect">
            <a:avLst/>
          </a:prstGeom>
        </p:spPr>
        <p:txBody>
          <a:bodyPr wrap="square">
            <a:spAutoFit/>
          </a:bodyPr>
          <a:lstStyle/>
          <a:p>
            <a:pPr marL="285750" indent="-285750">
              <a:buFont typeface="Arial" panose="020B0604020202020204" pitchFamily="34" charset="0"/>
              <a:buChar char="•"/>
            </a:pPr>
            <a:r>
              <a:rPr lang="en-US" altLang="zh-CN" dirty="0" err="1">
                <a:latin typeface="Arial" charset="0"/>
                <a:ea typeface="Arial" charset="0"/>
                <a:cs typeface="Arial" charset="0"/>
              </a:rPr>
              <a:t>vDSM</a:t>
            </a:r>
            <a:r>
              <a:rPr lang="en-US" altLang="zh-CN" dirty="0">
                <a:latin typeface="Arial" charset="0"/>
                <a:ea typeface="Arial" charset="0"/>
                <a:cs typeface="Arial" charset="0"/>
              </a:rPr>
              <a:t>: Max. performance is 200K PPS, 1 </a:t>
            </a:r>
            <a:r>
              <a:rPr lang="en-US" altLang="zh-CN" dirty="0" err="1">
                <a:latin typeface="Arial" charset="0"/>
                <a:ea typeface="Arial" charset="0"/>
                <a:cs typeface="Arial" charset="0"/>
              </a:rPr>
              <a:t>vDSM</a:t>
            </a:r>
            <a:r>
              <a:rPr lang="en-US" altLang="zh-CN" dirty="0">
                <a:latin typeface="Arial" charset="0"/>
                <a:ea typeface="Arial" charset="0"/>
                <a:cs typeface="Arial" charset="0"/>
              </a:rPr>
              <a:t> can support up to 7 </a:t>
            </a:r>
            <a:r>
              <a:rPr lang="en-US" altLang="zh-CN" dirty="0" err="1">
                <a:latin typeface="Arial" charset="0"/>
                <a:ea typeface="Arial" charset="0"/>
                <a:cs typeface="Arial" charset="0"/>
              </a:rPr>
              <a:t>vSSMs</a:t>
            </a:r>
            <a:r>
              <a:rPr lang="en-US" altLang="zh-CN" dirty="0">
                <a:latin typeface="Arial" charset="0"/>
                <a:ea typeface="Arial" charset="0"/>
                <a:cs typeface="Arial" charset="0"/>
              </a:rPr>
              <a:t>’ log forwarding requirement. </a:t>
            </a:r>
          </a:p>
        </p:txBody>
      </p:sp>
    </p:spTree>
    <p:extLst>
      <p:ext uri="{BB962C8B-B14F-4D97-AF65-F5344CB8AC3E}">
        <p14:creationId xmlns:p14="http://schemas.microsoft.com/office/powerpoint/2010/main" val="1604205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vert="horz" lIns="91440" tIns="45720" rIns="91440" bIns="45720" rtlCol="0" anchor="t">
            <a:normAutofit/>
          </a:bodyPr>
          <a:lstStyle/>
          <a:p>
            <a:r>
              <a:rPr lang="en-US" b="1" dirty="0">
                <a:latin typeface="Arial" panose="020B0604020202020204" pitchFamily="34" charset="0"/>
                <a:ea typeface="Calibri" charset="0"/>
              </a:rPr>
              <a:t>System Resource Requirement</a:t>
            </a:r>
          </a:p>
        </p:txBody>
      </p:sp>
      <p:graphicFrame>
        <p:nvGraphicFramePr>
          <p:cNvPr id="5" name="Table 4"/>
          <p:cNvGraphicFramePr>
            <a:graphicFrameLocks noGrp="1"/>
          </p:cNvGraphicFramePr>
          <p:nvPr>
            <p:extLst>
              <p:ext uri="{D42A27DB-BD31-4B8C-83A1-F6EECF244321}">
                <p14:modId xmlns:p14="http://schemas.microsoft.com/office/powerpoint/2010/main" val="4246271901"/>
              </p:ext>
            </p:extLst>
          </p:nvPr>
        </p:nvGraphicFramePr>
        <p:xfrm>
          <a:off x="697470" y="1762630"/>
          <a:ext cx="10726094" cy="3573331"/>
        </p:xfrm>
        <a:graphic>
          <a:graphicData uri="http://schemas.openxmlformats.org/drawingml/2006/table">
            <a:tbl>
              <a:tblPr firstRow="1" firstCol="1" bandRow="1">
                <a:tableStyleId>{5C22544A-7EE6-4342-B048-85BDC9FD1C3A}</a:tableStyleId>
              </a:tblPr>
              <a:tblGrid>
                <a:gridCol w="1293046">
                  <a:extLst>
                    <a:ext uri="{9D8B030D-6E8A-4147-A177-3AD203B41FA5}">
                      <a16:colId xmlns="" xmlns:a16="http://schemas.microsoft.com/office/drawing/2014/main" val="20000"/>
                    </a:ext>
                  </a:extLst>
                </a:gridCol>
                <a:gridCol w="2736304">
                  <a:extLst>
                    <a:ext uri="{9D8B030D-6E8A-4147-A177-3AD203B41FA5}">
                      <a16:colId xmlns="" xmlns:a16="http://schemas.microsoft.com/office/drawing/2014/main" val="20001"/>
                    </a:ext>
                  </a:extLst>
                </a:gridCol>
                <a:gridCol w="3384376">
                  <a:extLst>
                    <a:ext uri="{9D8B030D-6E8A-4147-A177-3AD203B41FA5}">
                      <a16:colId xmlns="" xmlns:a16="http://schemas.microsoft.com/office/drawing/2014/main" val="20002"/>
                    </a:ext>
                  </a:extLst>
                </a:gridCol>
                <a:gridCol w="3312368">
                  <a:extLst>
                    <a:ext uri="{9D8B030D-6E8A-4147-A177-3AD203B41FA5}">
                      <a16:colId xmlns="" xmlns:a16="http://schemas.microsoft.com/office/drawing/2014/main" val="20003"/>
                    </a:ext>
                  </a:extLst>
                </a:gridCol>
              </a:tblGrid>
              <a:tr h="379248">
                <a:tc>
                  <a:txBody>
                    <a:bodyPr/>
                    <a:lstStyle/>
                    <a:p>
                      <a:pPr algn="ctr">
                        <a:spcAft>
                          <a:spcPts val="0"/>
                        </a:spcAft>
                      </a:pPr>
                      <a:r>
                        <a:rPr lang="en-US" sz="1400" dirty="0">
                          <a:effectLst/>
                          <a:latin typeface="Arial" panose="020B0604020202020204" pitchFamily="34" charset="0"/>
                          <a:cs typeface="Arial" panose="020B0604020202020204" pitchFamily="34" charset="0"/>
                        </a:rPr>
                        <a:t>Module</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Description</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a:txBody>
                    <a:bodyPr/>
                    <a:lstStyle/>
                    <a:p>
                      <a:pPr algn="ctr">
                        <a:spcAft>
                          <a:spcPts val="0"/>
                        </a:spcAft>
                      </a:pPr>
                      <a:r>
                        <a:rPr lang="en-US" sz="1400">
                          <a:effectLst/>
                          <a:latin typeface="Arial" panose="020B0604020202020204" pitchFamily="34" charset="0"/>
                          <a:cs typeface="Arial" panose="020B0604020202020204" pitchFamily="34" charset="0"/>
                        </a:rPr>
                        <a:t>System Resource</a:t>
                      </a:r>
                      <a:endParaRPr lang="en-US" sz="140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Module #</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extLst>
                  <a:ext uri="{0D108BD9-81ED-4DB2-BD59-A6C34878D82A}">
                    <a16:rowId xmlns="" xmlns:a16="http://schemas.microsoft.com/office/drawing/2014/main" val="10000"/>
                  </a:ext>
                </a:extLst>
              </a:tr>
              <a:tr h="758497">
                <a:tc>
                  <a:txBody>
                    <a:bodyPr/>
                    <a:lstStyle/>
                    <a:p>
                      <a:pPr algn="l">
                        <a:spcAft>
                          <a:spcPts val="0"/>
                        </a:spcAft>
                      </a:pPr>
                      <a:r>
                        <a:rPr lang="en-US" sz="1400" dirty="0" err="1">
                          <a:effectLst/>
                          <a:latin typeface="Arial" panose="020B0604020202020204" pitchFamily="34" charset="0"/>
                          <a:cs typeface="Arial" panose="020B0604020202020204" pitchFamily="34" charset="0"/>
                        </a:rPr>
                        <a:t>vSOM</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a:txBody>
                    <a:bodyPr/>
                    <a:lstStyle/>
                    <a:p>
                      <a:pPr algn="l">
                        <a:spcAft>
                          <a:spcPts val="0"/>
                        </a:spcAft>
                      </a:pPr>
                      <a:r>
                        <a:rPr lang="en-US" sz="1400" dirty="0">
                          <a:effectLst/>
                          <a:latin typeface="Arial" panose="020B0604020202020204" pitchFamily="34" charset="0"/>
                          <a:cs typeface="Arial" panose="020B0604020202020204" pitchFamily="34" charset="0"/>
                        </a:rPr>
                        <a:t>Virtual Security </a:t>
                      </a:r>
                      <a:r>
                        <a:rPr lang="en-US" altLang="zh-CN" sz="1400" dirty="0">
                          <a:effectLst/>
                          <a:latin typeface="Arial" panose="020B0604020202020204" pitchFamily="34" charset="0"/>
                          <a:cs typeface="Arial" panose="020B0604020202020204" pitchFamily="34" charset="0"/>
                        </a:rPr>
                        <a:t>Orchestration</a:t>
                      </a:r>
                      <a:r>
                        <a:rPr lang="en-US" sz="1400" dirty="0">
                          <a:effectLst/>
                          <a:latin typeface="Arial" panose="020B0604020202020204" pitchFamily="34" charset="0"/>
                          <a:cs typeface="Arial" panose="020B0604020202020204" pitchFamily="34" charset="0"/>
                        </a:rPr>
                        <a:t> Module</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tc>
                  <a:txBody>
                    <a:bodyPr/>
                    <a:lstStyle/>
                    <a:p>
                      <a:pPr algn="l">
                        <a:spcAft>
                          <a:spcPts val="0"/>
                        </a:spcAft>
                      </a:pPr>
                      <a:r>
                        <a:rPr lang="en-US" sz="1400" dirty="0">
                          <a:effectLst/>
                          <a:latin typeface="Arial" panose="020B0604020202020204" pitchFamily="34" charset="0"/>
                          <a:cs typeface="Arial" panose="020B0604020202020204" pitchFamily="34" charset="0"/>
                        </a:rPr>
                        <a:t>2*vCPU, </a:t>
                      </a:r>
                      <a:r>
                        <a:rPr lang="en-US" sz="1400" dirty="0" smtClean="0">
                          <a:effectLst/>
                          <a:latin typeface="Arial" panose="020B0604020202020204" pitchFamily="34" charset="0"/>
                          <a:cs typeface="Arial" panose="020B0604020202020204" pitchFamily="34" charset="0"/>
                        </a:rPr>
                        <a:t>6GB </a:t>
                      </a:r>
                      <a:r>
                        <a:rPr lang="en-US" sz="1400" dirty="0">
                          <a:effectLst/>
                          <a:latin typeface="Arial" panose="020B0604020202020204" pitchFamily="34" charset="0"/>
                          <a:cs typeface="Arial" panose="020B0604020202020204" pitchFamily="34" charset="0"/>
                        </a:rPr>
                        <a:t>Memory, </a:t>
                      </a:r>
                      <a:r>
                        <a:rPr lang="en-US" sz="1400" dirty="0" smtClean="0">
                          <a:effectLst/>
                          <a:latin typeface="Arial" panose="020B0604020202020204" pitchFamily="34" charset="0"/>
                          <a:cs typeface="Arial" panose="020B0604020202020204" pitchFamily="34" charset="0"/>
                        </a:rPr>
                        <a:t>60GB </a:t>
                      </a:r>
                      <a:r>
                        <a:rPr lang="en-US" sz="1400" dirty="0">
                          <a:effectLst/>
                          <a:latin typeface="Arial" panose="020B0604020202020204" pitchFamily="34" charset="0"/>
                          <a:cs typeface="Arial" panose="020B0604020202020204" pitchFamily="34" charset="0"/>
                        </a:rPr>
                        <a:t>Hard Disk</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tc>
                  <a:txBody>
                    <a:bodyPr/>
                    <a:lstStyle/>
                    <a:p>
                      <a:pPr algn="l">
                        <a:spcAft>
                          <a:spcPts val="0"/>
                        </a:spcAft>
                      </a:pPr>
                      <a:r>
                        <a:rPr lang="en-US" sz="1400" dirty="0">
                          <a:effectLst/>
                          <a:latin typeface="Arial" panose="020B0604020202020204" pitchFamily="34" charset="0"/>
                          <a:cs typeface="Arial" panose="020B0604020202020204" pitchFamily="34" charset="0"/>
                        </a:rPr>
                        <a:t>1 </a:t>
                      </a:r>
                      <a:r>
                        <a:rPr lang="en-US" sz="1400" dirty="0" smtClean="0">
                          <a:effectLst/>
                          <a:latin typeface="Arial" panose="020B0604020202020204" pitchFamily="34" charset="0"/>
                          <a:cs typeface="Arial" panose="020B0604020202020204" pitchFamily="34" charset="0"/>
                        </a:rPr>
                        <a:t>Standard,</a:t>
                      </a:r>
                      <a:r>
                        <a:rPr lang="en-US" sz="1400" baseline="0" dirty="0" smtClean="0">
                          <a:effectLst/>
                          <a:latin typeface="Arial" panose="020B0604020202020204" pitchFamily="34" charset="0"/>
                          <a:cs typeface="Arial" panose="020B0604020202020204" pitchFamily="34" charset="0"/>
                        </a:rPr>
                        <a:t> HA Supported</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extLst>
                  <a:ext uri="{0D108BD9-81ED-4DB2-BD59-A6C34878D82A}">
                    <a16:rowId xmlns="" xmlns:a16="http://schemas.microsoft.com/office/drawing/2014/main" val="10001"/>
                  </a:ext>
                </a:extLst>
              </a:tr>
              <a:tr h="758497">
                <a:tc>
                  <a:txBody>
                    <a:bodyPr/>
                    <a:lstStyle/>
                    <a:p>
                      <a:pPr algn="l">
                        <a:spcAft>
                          <a:spcPts val="0"/>
                        </a:spcAft>
                      </a:pPr>
                      <a:r>
                        <a:rPr lang="en-US" sz="1400" dirty="0" err="1">
                          <a:effectLst/>
                          <a:latin typeface="Arial" panose="020B0604020202020204" pitchFamily="34" charset="0"/>
                          <a:cs typeface="Arial" panose="020B0604020202020204" pitchFamily="34" charset="0"/>
                        </a:rPr>
                        <a:t>vSCM</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a:txBody>
                    <a:bodyPr/>
                    <a:lstStyle/>
                    <a:p>
                      <a:pPr algn="l">
                        <a:spcAft>
                          <a:spcPts val="0"/>
                        </a:spcAft>
                      </a:pPr>
                      <a:r>
                        <a:rPr lang="en-US" sz="1400" dirty="0">
                          <a:effectLst/>
                          <a:latin typeface="Arial" panose="020B0604020202020204" pitchFamily="34" charset="0"/>
                          <a:cs typeface="Arial" panose="020B0604020202020204" pitchFamily="34" charset="0"/>
                        </a:rPr>
                        <a:t>Virtual Security Control Module</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tc>
                  <a:txBody>
                    <a:bodyPr/>
                    <a:lstStyle/>
                    <a:p>
                      <a:pPr algn="l">
                        <a:spcAft>
                          <a:spcPts val="0"/>
                        </a:spcAft>
                      </a:pPr>
                      <a:r>
                        <a:rPr lang="en-US" sz="1400" dirty="0">
                          <a:effectLst/>
                          <a:latin typeface="Arial" panose="020B0604020202020204" pitchFamily="34" charset="0"/>
                          <a:cs typeface="Arial" panose="020B0604020202020204" pitchFamily="34" charset="0"/>
                        </a:rPr>
                        <a:t>2*vCPU, </a:t>
                      </a:r>
                      <a:r>
                        <a:rPr lang="en-US" sz="1400" dirty="0" smtClean="0">
                          <a:effectLst/>
                          <a:latin typeface="Arial" panose="020B0604020202020204" pitchFamily="34" charset="0"/>
                          <a:cs typeface="Arial" panose="020B0604020202020204" pitchFamily="34" charset="0"/>
                        </a:rPr>
                        <a:t>8GB </a:t>
                      </a:r>
                      <a:r>
                        <a:rPr lang="en-US" sz="1400" dirty="0">
                          <a:effectLst/>
                          <a:latin typeface="Arial" panose="020B0604020202020204" pitchFamily="34" charset="0"/>
                          <a:cs typeface="Arial" panose="020B0604020202020204" pitchFamily="34" charset="0"/>
                        </a:rPr>
                        <a:t>Memory, 17GB Hard Disk</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tc>
                  <a:txBody>
                    <a:bodyPr/>
                    <a:lstStyle/>
                    <a:p>
                      <a:pPr algn="l">
                        <a:spcAft>
                          <a:spcPts val="0"/>
                        </a:spcAft>
                      </a:pPr>
                      <a:r>
                        <a:rPr lang="en-US" sz="1400" dirty="0">
                          <a:effectLst/>
                          <a:latin typeface="Arial" panose="020B0604020202020204" pitchFamily="34" charset="0"/>
                          <a:cs typeface="Arial" panose="020B0604020202020204" pitchFamily="34" charset="0"/>
                        </a:rPr>
                        <a:t>1 Min., 2 Recommended</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extLst>
                  <a:ext uri="{0D108BD9-81ED-4DB2-BD59-A6C34878D82A}">
                    <a16:rowId xmlns="" xmlns:a16="http://schemas.microsoft.com/office/drawing/2014/main" val="10002"/>
                  </a:ext>
                </a:extLst>
              </a:tr>
              <a:tr h="533319">
                <a:tc>
                  <a:txBody>
                    <a:bodyPr/>
                    <a:lstStyle/>
                    <a:p>
                      <a:pPr algn="l">
                        <a:spcAft>
                          <a:spcPts val="0"/>
                        </a:spcAft>
                      </a:pPr>
                      <a:r>
                        <a:rPr lang="en-US" sz="1400" dirty="0" err="1">
                          <a:effectLst/>
                          <a:latin typeface="Arial" panose="020B0604020202020204" pitchFamily="34" charset="0"/>
                          <a:cs typeface="Arial" panose="020B0604020202020204" pitchFamily="34" charset="0"/>
                        </a:rPr>
                        <a:t>vSSM</a:t>
                      </a:r>
                      <a:r>
                        <a:rPr lang="zh-CN" altLang="en-US" sz="1400" dirty="0">
                          <a:effectLst/>
                          <a:latin typeface="Arial" panose="020B0604020202020204" pitchFamily="34" charset="0"/>
                          <a:cs typeface="Arial" panose="020B0604020202020204" pitchFamily="34" charset="0"/>
                        </a:rPr>
                        <a:t> </a:t>
                      </a:r>
                      <a:r>
                        <a:rPr lang="en-US" altLang="zh-CN" sz="1400" dirty="0">
                          <a:effectLst/>
                          <a:latin typeface="Arial" panose="020B0604020202020204" pitchFamily="34" charset="0"/>
                          <a:cs typeface="Arial" panose="020B0604020202020204" pitchFamily="34" charset="0"/>
                        </a:rPr>
                        <a:t>02</a:t>
                      </a:r>
                      <a:r>
                        <a:rPr lang="zh-CN" altLang="en-US" sz="1400" dirty="0">
                          <a:effectLst/>
                          <a:latin typeface="Arial" panose="020B0604020202020204" pitchFamily="34" charset="0"/>
                          <a:cs typeface="Arial" panose="020B0604020202020204" pitchFamily="34" charset="0"/>
                        </a:rPr>
                        <a:t> </a:t>
                      </a:r>
                      <a:r>
                        <a:rPr lang="en-US" altLang="zh-CN" sz="1400" dirty="0">
                          <a:effectLst/>
                          <a:latin typeface="Arial" panose="020B0604020202020204" pitchFamily="34" charset="0"/>
                          <a:cs typeface="Arial" panose="020B0604020202020204" pitchFamily="34" charset="0"/>
                        </a:rPr>
                        <a:t>(Standard)</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rowSpan="2">
                  <a:txBody>
                    <a:bodyPr/>
                    <a:lstStyle/>
                    <a:p>
                      <a:pPr algn="l">
                        <a:spcAft>
                          <a:spcPts val="0"/>
                        </a:spcAft>
                      </a:pPr>
                      <a:r>
                        <a:rPr lang="en-US" sz="1400" dirty="0">
                          <a:effectLst/>
                          <a:latin typeface="Arial" panose="020B0604020202020204" pitchFamily="34" charset="0"/>
                          <a:cs typeface="Arial" panose="020B0604020202020204" pitchFamily="34" charset="0"/>
                        </a:rPr>
                        <a:t>Virtual Security Service Module</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tc>
                  <a:txBody>
                    <a:bodyPr/>
                    <a:lstStyle/>
                    <a:p>
                      <a:pPr algn="l">
                        <a:spcAft>
                          <a:spcPts val="0"/>
                        </a:spcAft>
                      </a:pPr>
                      <a:r>
                        <a:rPr lang="en-US" sz="1400" dirty="0">
                          <a:effectLst/>
                          <a:latin typeface="Arial" panose="020B0604020202020204" pitchFamily="34" charset="0"/>
                          <a:cs typeface="Arial" panose="020B0604020202020204" pitchFamily="34" charset="0"/>
                        </a:rPr>
                        <a:t>2*</a:t>
                      </a:r>
                      <a:r>
                        <a:rPr lang="en-US" sz="1400" dirty="0" err="1">
                          <a:effectLst/>
                          <a:latin typeface="Arial" panose="020B0604020202020204" pitchFamily="34" charset="0"/>
                          <a:cs typeface="Arial" panose="020B0604020202020204" pitchFamily="34" charset="0"/>
                        </a:rPr>
                        <a:t>vCPU</a:t>
                      </a:r>
                      <a:r>
                        <a:rPr lang="en-US" sz="1400" dirty="0">
                          <a:effectLst/>
                          <a:latin typeface="Arial" panose="020B0604020202020204" pitchFamily="34" charset="0"/>
                          <a:cs typeface="Arial" panose="020B0604020202020204" pitchFamily="34" charset="0"/>
                        </a:rPr>
                        <a:t>, </a:t>
                      </a:r>
                      <a:r>
                        <a:rPr lang="en-US" sz="1400" dirty="0" smtClean="0">
                          <a:effectLst/>
                          <a:latin typeface="Arial" panose="020B0604020202020204" pitchFamily="34" charset="0"/>
                          <a:cs typeface="Arial" panose="020B0604020202020204" pitchFamily="34" charset="0"/>
                        </a:rPr>
                        <a:t>6GB </a:t>
                      </a:r>
                      <a:r>
                        <a:rPr lang="en-US" sz="1400" dirty="0">
                          <a:effectLst/>
                          <a:latin typeface="Arial" panose="020B0604020202020204" pitchFamily="34" charset="0"/>
                          <a:cs typeface="Arial" panose="020B0604020202020204" pitchFamily="34" charset="0"/>
                        </a:rPr>
                        <a:t>Memory, 5GB Hard Disk</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tc>
                <a:tc>
                  <a:txBody>
                    <a:bodyPr/>
                    <a:lstStyle/>
                    <a:p>
                      <a:pPr algn="l">
                        <a:spcAft>
                          <a:spcPts val="0"/>
                        </a:spcAft>
                      </a:pPr>
                      <a:r>
                        <a:rPr lang="en-US" sz="1400" dirty="0">
                          <a:effectLst/>
                          <a:latin typeface="Arial" panose="020B0604020202020204" pitchFamily="34" charset="0"/>
                          <a:cs typeface="Arial" panose="020B0604020202020204" pitchFamily="34" charset="0"/>
                        </a:rPr>
                        <a:t>200 Max</a:t>
                      </a:r>
                      <a:r>
                        <a:rPr lang="en-US" sz="1400" dirty="0" smtClean="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3"/>
                  </a:ext>
                </a:extLst>
              </a:tr>
              <a:tr h="533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effectLst/>
                          <a:latin typeface="Arial" panose="020B0604020202020204" pitchFamily="34" charset="0"/>
                          <a:cs typeface="Arial" panose="020B0604020202020204" pitchFamily="34" charset="0"/>
                        </a:rPr>
                        <a:t>vSSM</a:t>
                      </a:r>
                      <a:r>
                        <a:rPr lang="zh-CN" altLang="en-US" sz="1400" dirty="0">
                          <a:effectLst/>
                          <a:latin typeface="Arial" panose="020B0604020202020204" pitchFamily="34" charset="0"/>
                          <a:cs typeface="Arial" panose="020B0604020202020204" pitchFamily="34" charset="0"/>
                        </a:rPr>
                        <a:t> </a:t>
                      </a:r>
                      <a:r>
                        <a:rPr lang="en-US" altLang="zh-CN" sz="1400" dirty="0">
                          <a:effectLst/>
                          <a:latin typeface="Arial" panose="020B0604020202020204" pitchFamily="34" charset="0"/>
                          <a:cs typeface="Arial" panose="020B0604020202020204" pitchFamily="34" charset="0"/>
                        </a:rPr>
                        <a:t>04</a:t>
                      </a:r>
                      <a:r>
                        <a:rPr lang="zh-CN" altLang="en-US" sz="1400" dirty="0">
                          <a:effectLst/>
                          <a:latin typeface="Arial" panose="020B0604020202020204" pitchFamily="34" charset="0"/>
                          <a:cs typeface="Arial" panose="020B0604020202020204" pitchFamily="34" charset="0"/>
                        </a:rPr>
                        <a:t> </a:t>
                      </a:r>
                      <a:r>
                        <a:rPr lang="en-US" altLang="zh-CN" sz="1400" dirty="0">
                          <a:effectLst/>
                          <a:latin typeface="Arial" panose="020B0604020202020204" pitchFamily="34" charset="0"/>
                          <a:cs typeface="Arial" panose="020B0604020202020204" pitchFamily="34" charset="0"/>
                        </a:rPr>
                        <a:t>(Advanced)</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vMerge="1">
                  <a:txBody>
                    <a:bodyPr/>
                    <a:lstStyle/>
                    <a:p>
                      <a:pPr algn="l">
                        <a:spcAft>
                          <a:spcPts val="0"/>
                        </a:spcAft>
                      </a:pPr>
                      <a:endParaRPr lang="en-US" sz="1400" dirty="0">
                        <a:effectLst/>
                        <a:latin typeface="Arial" charset="0"/>
                        <a:ea typeface="Arial" charset="0"/>
                        <a:cs typeface="Arial"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Arial" charset="0"/>
                          <a:cs typeface="Arial" panose="020B0604020202020204" pitchFamily="34" charset="0"/>
                        </a:rPr>
                        <a:t>4*vCPU, </a:t>
                      </a:r>
                      <a:r>
                        <a:rPr lang="en-US" sz="1400" dirty="0" smtClean="0">
                          <a:effectLst/>
                          <a:latin typeface="Arial" panose="020B0604020202020204" pitchFamily="34" charset="0"/>
                          <a:ea typeface="Arial" charset="0"/>
                          <a:cs typeface="Arial" panose="020B0604020202020204" pitchFamily="34" charset="0"/>
                        </a:rPr>
                        <a:t>10GB </a:t>
                      </a:r>
                      <a:r>
                        <a:rPr lang="en-US" sz="1400" dirty="0">
                          <a:effectLst/>
                          <a:latin typeface="Arial" panose="020B0604020202020204" pitchFamily="34" charset="0"/>
                          <a:ea typeface="Arial" charset="0"/>
                          <a:cs typeface="Arial" panose="020B0604020202020204" pitchFamily="34" charset="0"/>
                        </a:rPr>
                        <a:t>Memory, 5GB Hard Disk </a:t>
                      </a:r>
                    </a:p>
                  </a:txBody>
                  <a:tcPr marL="68580" marR="68580" marT="0" marB="0" anchor="ctr">
                    <a:solidFill>
                      <a:srgbClr val="CFD5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effectLst/>
                          <a:latin typeface="Arial" panose="020B0604020202020204" pitchFamily="34" charset="0"/>
                          <a:ea typeface="Arial" charset="0"/>
                          <a:cs typeface="Arial" panose="020B0604020202020204" pitchFamily="34" charset="0"/>
                        </a:rPr>
                        <a:t>When deployed in Jumbo Frame mode, the memory requirement will be increased by 2G on the original basis. </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CFD5EA"/>
                    </a:solidFill>
                  </a:tcPr>
                </a:tc>
                <a:extLst>
                  <a:ext uri="{0D108BD9-81ED-4DB2-BD59-A6C34878D82A}">
                    <a16:rowId xmlns="" xmlns:a16="http://schemas.microsoft.com/office/drawing/2014/main" val="2459274054"/>
                  </a:ext>
                </a:extLst>
              </a:tr>
              <a:tr h="503690">
                <a:tc>
                  <a:txBody>
                    <a:bodyPr/>
                    <a:lstStyle/>
                    <a:p>
                      <a:pPr algn="l">
                        <a:spcAft>
                          <a:spcPts val="0"/>
                        </a:spcAft>
                      </a:pPr>
                      <a:r>
                        <a:rPr lang="en-US" sz="1400" dirty="0" err="1">
                          <a:effectLst/>
                          <a:latin typeface="Arial" panose="020B0604020202020204" pitchFamily="34" charset="0"/>
                          <a:cs typeface="Arial" panose="020B0604020202020204" pitchFamily="34" charset="0"/>
                        </a:rPr>
                        <a:t>vDSM</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00307D"/>
                    </a:solidFill>
                  </a:tcPr>
                </a:tc>
                <a:tc>
                  <a:txBody>
                    <a:bodyPr/>
                    <a:lstStyle/>
                    <a:p>
                      <a:pPr algn="l">
                        <a:spcAft>
                          <a:spcPts val="0"/>
                        </a:spcAft>
                      </a:pPr>
                      <a:r>
                        <a:rPr lang="en-US" sz="1400" dirty="0">
                          <a:effectLst/>
                          <a:latin typeface="Arial" panose="020B0604020202020204" pitchFamily="34" charset="0"/>
                          <a:cs typeface="Arial" panose="020B0604020202020204" pitchFamily="34" charset="0"/>
                        </a:rPr>
                        <a:t>Virtual Data</a:t>
                      </a:r>
                      <a:r>
                        <a:rPr lang="zh-CN" altLang="en-US" sz="1400" dirty="0">
                          <a:effectLst/>
                          <a:latin typeface="Arial" panose="020B0604020202020204" pitchFamily="34" charset="0"/>
                          <a:cs typeface="Arial" panose="020B0604020202020204" pitchFamily="34" charset="0"/>
                        </a:rPr>
                        <a:t> </a:t>
                      </a:r>
                      <a:r>
                        <a:rPr lang="en-US" altLang="zh-CN" sz="1400" dirty="0">
                          <a:effectLst/>
                          <a:latin typeface="Arial" panose="020B0604020202020204" pitchFamily="34" charset="0"/>
                          <a:cs typeface="Arial" panose="020B0604020202020204" pitchFamily="34" charset="0"/>
                        </a:rPr>
                        <a:t>Service</a:t>
                      </a:r>
                      <a:r>
                        <a:rPr lang="en-US" sz="1400" dirty="0">
                          <a:effectLst/>
                          <a:latin typeface="Arial" panose="020B0604020202020204" pitchFamily="34" charset="0"/>
                          <a:cs typeface="Arial" panose="020B0604020202020204" pitchFamily="34" charset="0"/>
                        </a:rPr>
                        <a:t> Module</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E9EBF5"/>
                    </a:solidFill>
                  </a:tcPr>
                </a:tc>
                <a:tc>
                  <a:txBody>
                    <a:bodyPr/>
                    <a:lstStyle/>
                    <a:p>
                      <a:pPr algn="l">
                        <a:spcAft>
                          <a:spcPts val="0"/>
                        </a:spcAft>
                      </a:pPr>
                      <a:r>
                        <a:rPr lang="en-US" sz="1400" dirty="0">
                          <a:effectLst/>
                          <a:latin typeface="Arial" panose="020B0604020202020204" pitchFamily="34" charset="0"/>
                          <a:cs typeface="Arial" panose="020B0604020202020204" pitchFamily="34" charset="0"/>
                        </a:rPr>
                        <a:t>2*</a:t>
                      </a:r>
                      <a:r>
                        <a:rPr lang="en-US" sz="1400" dirty="0" err="1">
                          <a:effectLst/>
                          <a:latin typeface="Arial" panose="020B0604020202020204" pitchFamily="34" charset="0"/>
                          <a:cs typeface="Arial" panose="020B0604020202020204" pitchFamily="34" charset="0"/>
                        </a:rPr>
                        <a:t>vCPU</a:t>
                      </a:r>
                      <a:r>
                        <a:rPr lang="en-US" sz="1400" dirty="0">
                          <a:effectLst/>
                          <a:latin typeface="Arial" panose="020B0604020202020204" pitchFamily="34" charset="0"/>
                          <a:cs typeface="Arial" panose="020B0604020202020204" pitchFamily="34" charset="0"/>
                        </a:rPr>
                        <a:t>, </a:t>
                      </a:r>
                      <a:r>
                        <a:rPr lang="en-US" sz="1400" dirty="0" smtClean="0">
                          <a:effectLst/>
                          <a:latin typeface="Arial" panose="020B0604020202020204" pitchFamily="34" charset="0"/>
                          <a:cs typeface="Arial" panose="020B0604020202020204" pitchFamily="34" charset="0"/>
                        </a:rPr>
                        <a:t>6GB </a:t>
                      </a:r>
                      <a:r>
                        <a:rPr lang="en-US" sz="1400" dirty="0">
                          <a:effectLst/>
                          <a:latin typeface="Arial" panose="020B0604020202020204" pitchFamily="34" charset="0"/>
                          <a:cs typeface="Arial" panose="020B0604020202020204" pitchFamily="34" charset="0"/>
                        </a:rPr>
                        <a:t>Memory, 5GB Hard Disk</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E9EBF5"/>
                    </a:solidFill>
                  </a:tcPr>
                </a:tc>
                <a:tc>
                  <a:txBody>
                    <a:bodyPr/>
                    <a:lstStyle/>
                    <a:p>
                      <a:pPr algn="l">
                        <a:spcAft>
                          <a:spcPts val="0"/>
                        </a:spcAft>
                      </a:pPr>
                      <a:r>
                        <a:rPr lang="en-US" sz="1400" dirty="0">
                          <a:effectLst/>
                          <a:latin typeface="Arial" panose="020B0604020202020204" pitchFamily="34" charset="0"/>
                          <a:cs typeface="Arial" panose="020B0604020202020204" pitchFamily="34" charset="0"/>
                        </a:rPr>
                        <a:t>Optional, multiple mode supported</a:t>
                      </a:r>
                      <a:endParaRPr lang="en-US" sz="1400" dirty="0">
                        <a:effectLst/>
                        <a:latin typeface="Arial" panose="020B0604020202020204" pitchFamily="34" charset="0"/>
                        <a:ea typeface="Arial" charset="0"/>
                        <a:cs typeface="Arial" panose="020B0604020202020204" pitchFamily="34" charset="0"/>
                      </a:endParaRPr>
                    </a:p>
                  </a:txBody>
                  <a:tcPr marL="68580" marR="68580" marT="0" marB="0" anchor="ctr">
                    <a:solidFill>
                      <a:srgbClr val="E9EBF5"/>
                    </a:solidFill>
                  </a:tcPr>
                </a:tc>
                <a:extLst>
                  <a:ext uri="{0D108BD9-81ED-4DB2-BD59-A6C34878D82A}">
                    <a16:rowId xmlns="" xmlns:a16="http://schemas.microsoft.com/office/drawing/2014/main" val="10004"/>
                  </a:ext>
                </a:extLst>
              </a:tr>
            </a:tbl>
          </a:graphicData>
        </a:graphic>
      </p:graphicFrame>
      <p:sp>
        <p:nvSpPr>
          <p:cNvPr id="2" name="灯片编号占位符 1"/>
          <p:cNvSpPr>
            <a:spLocks noGrp="1"/>
          </p:cNvSpPr>
          <p:nvPr>
            <p:ph type="sldNum" sz="quarter" idx="4"/>
          </p:nvPr>
        </p:nvSpPr>
        <p:spPr/>
        <p:txBody>
          <a:bodyPr/>
          <a:lstStyle/>
          <a:p>
            <a:fld id="{E98FCA07-3125-49EB-99F1-64DCEC752C04}" type="slidenum">
              <a:rPr lang="en-US" smtClean="0"/>
              <a:pPr/>
              <a:t>79</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908188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974CA5-EE05-B949-A557-E2FEEEC0A13A}"/>
              </a:ext>
            </a:extLst>
          </p:cNvPr>
          <p:cNvSpPr>
            <a:spLocks noGrp="1"/>
          </p:cNvSpPr>
          <p:nvPr>
            <p:ph type="ctrTitle"/>
          </p:nvPr>
        </p:nvSpPr>
        <p:spPr>
          <a:xfrm>
            <a:off x="573589" y="2891493"/>
            <a:ext cx="11044822" cy="1329595"/>
          </a:xfrm>
        </p:spPr>
        <p:txBody>
          <a:bodyPr>
            <a:normAutofit fontScale="90000"/>
          </a:bodyPr>
          <a:lstStyle/>
          <a:p>
            <a:r>
              <a:rPr lang="en-US" altLang="zh-CN" sz="5400" dirty="0"/>
              <a:t>Hillstone</a:t>
            </a:r>
            <a:r>
              <a:rPr lang="zh-CN" altLang="en-US" sz="5400" dirty="0"/>
              <a:t> </a:t>
            </a:r>
            <a:r>
              <a:rPr lang="en-US" altLang="zh-CN" sz="5400" dirty="0"/>
              <a:t>CloudHive</a:t>
            </a:r>
            <a:br>
              <a:rPr lang="en-US" altLang="zh-CN" sz="5400" dirty="0"/>
            </a:br>
            <a:r>
              <a:rPr lang="en-US" altLang="zh-CN" sz="5400" dirty="0"/>
              <a:t>Value</a:t>
            </a:r>
            <a:r>
              <a:rPr lang="zh-CN" altLang="en-US" sz="5400" dirty="0"/>
              <a:t> </a:t>
            </a:r>
            <a:r>
              <a:rPr lang="en-US" altLang="zh-CN" sz="5400" dirty="0"/>
              <a:t>Proposition: </a:t>
            </a:r>
            <a:br>
              <a:rPr lang="en-US" altLang="zh-CN" sz="5400" dirty="0"/>
            </a:br>
            <a:r>
              <a:rPr lang="en-US" altLang="zh-CN" sz="5400" dirty="0"/>
              <a:t>Micro-Segmentation Solution</a:t>
            </a:r>
            <a:endParaRPr 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8</a:t>
            </a:fld>
            <a:endParaRPr lang="en-US" dirty="0"/>
          </a:p>
        </p:txBody>
      </p:sp>
    </p:spTree>
    <p:extLst>
      <p:ext uri="{BB962C8B-B14F-4D97-AF65-F5344CB8AC3E}">
        <p14:creationId xmlns:p14="http://schemas.microsoft.com/office/powerpoint/2010/main" val="18095520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ea typeface="Calibri" charset="0"/>
              </a:rPr>
              <a:t>Virtualization Support</a:t>
            </a:r>
            <a:endParaRPr lang="en-US" dirty="0"/>
          </a:p>
        </p:txBody>
      </p:sp>
      <p:graphicFrame>
        <p:nvGraphicFramePr>
          <p:cNvPr id="4" name="表格 1"/>
          <p:cNvGraphicFramePr>
            <a:graphicFrameLocks noGrp="1"/>
          </p:cNvGraphicFramePr>
          <p:nvPr>
            <p:extLst>
              <p:ext uri="{D42A27DB-BD31-4B8C-83A1-F6EECF244321}">
                <p14:modId xmlns:p14="http://schemas.microsoft.com/office/powerpoint/2010/main" val="3978342504"/>
              </p:ext>
            </p:extLst>
          </p:nvPr>
        </p:nvGraphicFramePr>
        <p:xfrm>
          <a:off x="1747597" y="2060848"/>
          <a:ext cx="8740891" cy="2956514"/>
        </p:xfrm>
        <a:graphic>
          <a:graphicData uri="http://schemas.openxmlformats.org/drawingml/2006/table">
            <a:tbl>
              <a:tblPr/>
              <a:tblGrid>
                <a:gridCol w="1957257">
                  <a:extLst>
                    <a:ext uri="{9D8B030D-6E8A-4147-A177-3AD203B41FA5}">
                      <a16:colId xmlns="" xmlns:a16="http://schemas.microsoft.com/office/drawing/2014/main" val="20000"/>
                    </a:ext>
                  </a:extLst>
                </a:gridCol>
                <a:gridCol w="3391817">
                  <a:extLst>
                    <a:ext uri="{9D8B030D-6E8A-4147-A177-3AD203B41FA5}">
                      <a16:colId xmlns="" xmlns:a16="http://schemas.microsoft.com/office/drawing/2014/main" val="20001"/>
                    </a:ext>
                  </a:extLst>
                </a:gridCol>
                <a:gridCol w="3391817">
                  <a:extLst>
                    <a:ext uri="{9D8B030D-6E8A-4147-A177-3AD203B41FA5}">
                      <a16:colId xmlns="" xmlns:a16="http://schemas.microsoft.com/office/drawing/2014/main" val="4214082776"/>
                    </a:ext>
                  </a:extLst>
                </a:gridCol>
              </a:tblGrid>
              <a:tr h="517321">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FFFF"/>
                          </a:solidFill>
                          <a:effectLst/>
                          <a:latin typeface="Arial" charset="0"/>
                          <a:ea typeface="Arial" charset="0"/>
                          <a:cs typeface="Arial" charset="0"/>
                        </a:rPr>
                        <a:t>CMP</a:t>
                      </a:r>
                      <a:endParaRPr kumimoji="0" lang="zh-CN" altLang="en-US" sz="1400" b="1" i="0" u="none" strike="noStrike" cap="none" normalizeH="0" baseline="0" dirty="0">
                        <a:ln>
                          <a:noFill/>
                        </a:ln>
                        <a:solidFill>
                          <a:srgbClr val="FFFFFF"/>
                        </a:solidFill>
                        <a:effectLst/>
                        <a:latin typeface="Arial" charset="0"/>
                        <a:ea typeface="Arial" charset="0"/>
                        <a:cs typeface="Arial" charset="0"/>
                      </a:endParaRPr>
                    </a:p>
                  </a:txBody>
                  <a:tcPr marL="91424" marR="91424"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FFFF"/>
                          </a:solidFill>
                          <a:effectLst/>
                          <a:latin typeface="Arial" charset="0"/>
                          <a:ea typeface="Arial" charset="0"/>
                          <a:cs typeface="Arial" charset="0"/>
                        </a:rPr>
                        <a:t>VMware</a:t>
                      </a:r>
                      <a:endParaRPr kumimoji="0" lang="zh-CN" altLang="en-US" sz="1400" b="1" i="0" u="none" strike="noStrike" cap="none" normalizeH="0" baseline="0" dirty="0">
                        <a:ln>
                          <a:noFill/>
                        </a:ln>
                        <a:solidFill>
                          <a:srgbClr val="FFFFFF"/>
                        </a:solidFill>
                        <a:effectLst/>
                        <a:latin typeface="Arial" charset="0"/>
                        <a:ea typeface="Arial" charset="0"/>
                        <a:cs typeface="Arial" charset="0"/>
                      </a:endParaRPr>
                    </a:p>
                  </a:txBody>
                  <a:tcPr marL="91424" marR="91424"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err="1" smtClean="0">
                          <a:ln>
                            <a:noFill/>
                          </a:ln>
                          <a:solidFill>
                            <a:srgbClr val="FFFFFF"/>
                          </a:solidFill>
                          <a:effectLst/>
                          <a:latin typeface="Arial" charset="0"/>
                          <a:ea typeface="Arial" charset="0"/>
                          <a:cs typeface="Arial" charset="0"/>
                        </a:rPr>
                        <a:t>FusionCompute</a:t>
                      </a:r>
                      <a:endParaRPr kumimoji="0" lang="zh-CN" altLang="en-US" sz="1400" b="1" i="0" u="none" strike="noStrike" cap="none" normalizeH="0" baseline="30000" dirty="0">
                        <a:ln>
                          <a:noFill/>
                        </a:ln>
                        <a:solidFill>
                          <a:srgbClr val="FFFFFF"/>
                        </a:solidFill>
                        <a:effectLst/>
                        <a:latin typeface="Arial" charset="0"/>
                        <a:ea typeface="Arial" charset="0"/>
                        <a:cs typeface="Arial" charset="0"/>
                      </a:endParaRPr>
                    </a:p>
                  </a:txBody>
                  <a:tcPr marL="91424" marR="91424"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07D"/>
                    </a:solidFill>
                  </a:tcPr>
                </a:tc>
                <a:extLst>
                  <a:ext uri="{0D108BD9-81ED-4DB2-BD59-A6C34878D82A}">
                    <a16:rowId xmlns="" xmlns:a16="http://schemas.microsoft.com/office/drawing/2014/main" val="10000"/>
                  </a:ext>
                </a:extLst>
              </a:tr>
              <a:tr h="490791">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Arial" charset="0"/>
                          <a:cs typeface="Arial" charset="0"/>
                        </a:rPr>
                        <a:t>CMP</a:t>
                      </a:r>
                      <a:endParaRPr kumimoji="0" lang="zh-CN" altLang="en-US" sz="1400" b="1" i="0" u="none" strike="noStrike" cap="none" normalizeH="0" baseline="0" dirty="0">
                        <a:ln>
                          <a:noFill/>
                        </a:ln>
                        <a:solidFill>
                          <a:schemeClr val="bg1"/>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rgbClr val="000000"/>
                          </a:solidFill>
                          <a:effectLst/>
                          <a:latin typeface="Arial" charset="0"/>
                          <a:ea typeface="Arial" charset="0"/>
                          <a:cs typeface="Arial" charset="0"/>
                        </a:rPr>
                        <a:t>vCenter</a:t>
                      </a:r>
                      <a:r>
                        <a:rPr kumimoji="0" lang="en-US" altLang="zh-CN"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smtClean="0">
                          <a:ln>
                            <a:noFill/>
                          </a:ln>
                          <a:solidFill>
                            <a:srgbClr val="000000"/>
                          </a:solidFill>
                          <a:effectLst/>
                          <a:latin typeface="Arial" charset="0"/>
                          <a:ea typeface="Arial" charset="0"/>
                          <a:cs typeface="Arial" charset="0"/>
                        </a:rPr>
                        <a:t>5.5/6.0/6.5/6.7/7.0</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charset="0"/>
                          <a:ea typeface="Arial" charset="0"/>
                          <a:cs typeface="Arial" charset="0"/>
                        </a:rPr>
                        <a:t>6.5.1 or above (only Security mode supported)</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 xmlns:a16="http://schemas.microsoft.com/office/drawing/2014/main" val="10001"/>
                  </a:ext>
                </a:extLst>
              </a:tr>
              <a:tr h="393970">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Arial" charset="0"/>
                          <a:cs typeface="Arial" charset="0"/>
                        </a:rPr>
                        <a:t>Hypervisor</a:t>
                      </a:r>
                      <a:endParaRPr kumimoji="0" lang="zh-CN" altLang="en-US" sz="1400" b="1" i="0" u="none" strike="noStrike" cap="none" normalizeH="0" baseline="0" dirty="0">
                        <a:ln>
                          <a:noFill/>
                        </a:ln>
                        <a:solidFill>
                          <a:schemeClr val="bg1"/>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rgbClr val="000000"/>
                          </a:solidFill>
                          <a:effectLst/>
                          <a:latin typeface="Arial" charset="0"/>
                          <a:ea typeface="Arial" charset="0"/>
                          <a:cs typeface="Arial" charset="0"/>
                        </a:rPr>
                        <a:t>ESXi</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KVM</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1"/>
                    </a:solidFill>
                  </a:tcPr>
                </a:tc>
                <a:extLst>
                  <a:ext uri="{0D108BD9-81ED-4DB2-BD59-A6C34878D82A}">
                    <a16:rowId xmlns="" xmlns:a16="http://schemas.microsoft.com/office/drawing/2014/main" val="10002"/>
                  </a:ext>
                </a:extLst>
              </a:tr>
              <a:tr h="630353">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Arial" charset="0"/>
                          <a:cs typeface="Arial" charset="0"/>
                        </a:rPr>
                        <a:t>Required Components</a:t>
                      </a: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rgbClr val="000000"/>
                          </a:solidFill>
                          <a:effectLst/>
                          <a:latin typeface="Arial" charset="0"/>
                          <a:ea typeface="Arial" charset="0"/>
                          <a:cs typeface="Arial" charset="0"/>
                        </a:rPr>
                        <a:t>vCenter</a:t>
                      </a:r>
                      <a:r>
                        <a:rPr kumimoji="0" lang="zh-CN" altLang="en-US"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a:ln>
                            <a:noFill/>
                          </a:ln>
                          <a:solidFill>
                            <a:srgbClr val="000000"/>
                          </a:solidFill>
                          <a:effectLst/>
                          <a:latin typeface="Arial" charset="0"/>
                          <a:ea typeface="Arial" charset="0"/>
                          <a:cs typeface="Arial" charset="0"/>
                        </a:rPr>
                        <a:t>(VSS or VDS or NSX 6.2/6.3/6.4)</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VRM</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 xmlns:a16="http://schemas.microsoft.com/office/drawing/2014/main" val="10003"/>
                  </a:ext>
                </a:extLst>
              </a:tr>
              <a:tr h="369464">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Arial" charset="0"/>
                          <a:cs typeface="Arial" charset="0"/>
                        </a:rPr>
                        <a:t>Interactive </a:t>
                      </a:r>
                      <a:r>
                        <a:rPr kumimoji="0" lang="en-US" altLang="zh-CN" sz="1400" b="1" i="0" u="none" strike="noStrike" cap="none" normalizeH="0" baseline="0" dirty="0" smtClean="0">
                          <a:ln>
                            <a:noFill/>
                          </a:ln>
                          <a:solidFill>
                            <a:schemeClr val="bg1"/>
                          </a:solidFill>
                          <a:effectLst/>
                          <a:latin typeface="Arial" charset="0"/>
                          <a:ea typeface="Arial" charset="0"/>
                          <a:cs typeface="Arial" charset="0"/>
                        </a:rPr>
                        <a:t>Mode</a:t>
                      </a:r>
                      <a:endParaRPr kumimoji="0" lang="zh-CN" altLang="en-US" sz="1400" b="1" i="0" u="none" strike="noStrike" cap="none" normalizeH="0" baseline="0" dirty="0">
                        <a:ln>
                          <a:noFill/>
                        </a:ln>
                        <a:solidFill>
                          <a:schemeClr val="bg1"/>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rgbClr val="000000"/>
                          </a:solidFill>
                          <a:effectLst/>
                          <a:latin typeface="Arial" charset="0"/>
                          <a:ea typeface="Arial" charset="0"/>
                          <a:cs typeface="Arial" charset="0"/>
                        </a:rPr>
                        <a:t>vCenter</a:t>
                      </a:r>
                      <a:r>
                        <a:rPr kumimoji="0" lang="zh-CN" altLang="en-US" sz="1400" b="0" i="0" u="none" strike="noStrike" cap="none" normalizeH="0" baseline="0" dirty="0">
                          <a:ln>
                            <a:noFill/>
                          </a:ln>
                          <a:solidFill>
                            <a:srgbClr val="000000"/>
                          </a:solidFill>
                          <a:effectLst/>
                          <a:latin typeface="Arial" charset="0"/>
                          <a:ea typeface="Arial" charset="0"/>
                          <a:cs typeface="Arial" charset="0"/>
                        </a:rPr>
                        <a:t> </a:t>
                      </a:r>
                      <a:r>
                        <a:rPr kumimoji="0" lang="en-US" altLang="zh-CN" sz="1400" b="0" i="0" u="none" strike="noStrike" cap="none" normalizeH="0" baseline="0" dirty="0" err="1">
                          <a:ln>
                            <a:noFill/>
                          </a:ln>
                          <a:solidFill>
                            <a:srgbClr val="000000"/>
                          </a:solidFill>
                          <a:effectLst/>
                          <a:latin typeface="Arial" charset="0"/>
                          <a:ea typeface="Arial" charset="0"/>
                          <a:cs typeface="Arial" charset="0"/>
                        </a:rPr>
                        <a:t>Mgt</a:t>
                      </a:r>
                      <a:r>
                        <a:rPr kumimoji="0" lang="en-US" altLang="zh-CN" sz="1400" b="0" i="0" u="none" strike="noStrike" cap="none" normalizeH="0" baseline="0" dirty="0">
                          <a:ln>
                            <a:noFill/>
                          </a:ln>
                          <a:solidFill>
                            <a:srgbClr val="000000"/>
                          </a:solidFill>
                          <a:effectLst/>
                          <a:latin typeface="Arial" charset="0"/>
                          <a:ea typeface="Arial" charset="0"/>
                          <a:cs typeface="Arial" charset="0"/>
                        </a:rPr>
                        <a:t> API</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rgbClr val="000000"/>
                          </a:solidFill>
                          <a:effectLst/>
                          <a:latin typeface="Arial" charset="0"/>
                          <a:ea typeface="Arial" charset="0"/>
                          <a:cs typeface="Arial" charset="0"/>
                        </a:rPr>
                        <a:t>FunsionCompute</a:t>
                      </a:r>
                      <a:r>
                        <a:rPr kumimoji="0" lang="en-US" altLang="zh-CN" sz="1400" b="0" i="0" u="none" strike="noStrike" cap="none" normalizeH="0" baseline="0" dirty="0">
                          <a:ln>
                            <a:noFill/>
                          </a:ln>
                          <a:solidFill>
                            <a:srgbClr val="000000"/>
                          </a:solidFill>
                          <a:effectLst/>
                          <a:latin typeface="Arial" charset="0"/>
                          <a:ea typeface="Arial" charset="0"/>
                          <a:cs typeface="Arial" charset="0"/>
                        </a:rPr>
                        <a:t> Mgt API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1"/>
                    </a:solidFill>
                  </a:tcPr>
                </a:tc>
                <a:extLst>
                  <a:ext uri="{0D108BD9-81ED-4DB2-BD59-A6C34878D82A}">
                    <a16:rowId xmlns="" xmlns:a16="http://schemas.microsoft.com/office/drawing/2014/main" val="10004"/>
                  </a:ext>
                </a:extLst>
              </a:tr>
              <a:tr h="378522">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Arial" charset="0"/>
                          <a:cs typeface="Arial" charset="0"/>
                        </a:rPr>
                        <a:t>Restful API</a:t>
                      </a:r>
                      <a:endParaRPr kumimoji="0" lang="zh-CN" altLang="en-US" sz="1400" b="1" i="0" u="none" strike="noStrike" cap="none" normalizeH="0" baseline="0" dirty="0">
                        <a:ln>
                          <a:noFill/>
                        </a:ln>
                        <a:solidFill>
                          <a:schemeClr val="bg1"/>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07D"/>
                    </a:solidFill>
                  </a:tcPr>
                </a:tc>
                <a:tc>
                  <a:txBody>
                    <a:bodyPr/>
                    <a:lstStyle>
                      <a:lvl1pPr>
                        <a:spcBef>
                          <a:spcPct val="20000"/>
                        </a:spcBef>
                        <a:buFont typeface="Arial" pitchFamily="34" charset="0"/>
                        <a:defRPr>
                          <a:solidFill>
                            <a:srgbClr val="002060"/>
                          </a:solidFill>
                          <a:latin typeface="Microsoft YaHei" pitchFamily="34" charset="-122"/>
                          <a:ea typeface="MS PGothic" pitchFamily="34" charset="-128"/>
                          <a:cs typeface="Microsoft YaHei" pitchFamily="34" charset="-122"/>
                        </a:defRPr>
                      </a:lvl1pPr>
                      <a:lvl2pPr marL="742950" indent="-285750">
                        <a:spcBef>
                          <a:spcPct val="20000"/>
                        </a:spcBef>
                        <a:buFont typeface="Arial" pitchFamily="34" charset="0"/>
                        <a:defRPr sz="1600">
                          <a:solidFill>
                            <a:srgbClr val="002060"/>
                          </a:solidFill>
                          <a:latin typeface="Microsoft YaHei" pitchFamily="34" charset="-122"/>
                          <a:ea typeface="Microsoft YaHei" pitchFamily="34" charset="-122"/>
                          <a:cs typeface="Microsoft YaHei" pitchFamily="34" charset="-122"/>
                        </a:defRPr>
                      </a:lvl2pPr>
                      <a:lvl3pPr marL="1143000" indent="-228600">
                        <a:spcBef>
                          <a:spcPct val="20000"/>
                        </a:spcBef>
                        <a:buFont typeface="Arial" pitchFamily="34" charset="0"/>
                        <a:defRPr sz="1400">
                          <a:solidFill>
                            <a:srgbClr val="002060"/>
                          </a:solidFill>
                          <a:latin typeface="Microsoft YaHei" pitchFamily="34" charset="-122"/>
                          <a:ea typeface="Microsoft YaHei" pitchFamily="34" charset="-122"/>
                          <a:cs typeface="Microsoft YaHei" pitchFamily="34" charset="-122"/>
                        </a:defRPr>
                      </a:lvl3pPr>
                      <a:lvl4pPr marL="16002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4pPr>
                      <a:lvl5pPr marL="2057400" indent="-228600">
                        <a:spcBef>
                          <a:spcPct val="20000"/>
                        </a:spcBef>
                        <a:buFont typeface="Arial" pitchFamily="34" charset="0"/>
                        <a:defRPr sz="1200">
                          <a:solidFill>
                            <a:srgbClr val="002060"/>
                          </a:solidFill>
                          <a:latin typeface="Microsoft YaHei" pitchFamily="34" charset="-122"/>
                          <a:ea typeface="Microsoft YaHei" pitchFamily="34" charset="-122"/>
                          <a:cs typeface="Microsoft YaHei" pitchFamily="34" charset="-122"/>
                        </a:defRPr>
                      </a:lvl5pPr>
                      <a:lvl6pPr marL="25146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6pPr>
                      <a:lvl7pPr marL="29718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7pPr>
                      <a:lvl8pPr marL="34290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8pPr>
                      <a:lvl9pPr marL="3886200" indent="-228600" eaLnBrk="0" fontAlgn="base" hangingPunct="0">
                        <a:spcBef>
                          <a:spcPct val="20000"/>
                        </a:spcBef>
                        <a:spcAft>
                          <a:spcPct val="0"/>
                        </a:spcAft>
                        <a:buFont typeface="Arial" pitchFamily="34" charset="0"/>
                        <a:defRPr sz="1200">
                          <a:solidFill>
                            <a:srgbClr val="002060"/>
                          </a:solidFill>
                          <a:latin typeface="Microsoft YaHei" pitchFamily="34" charset="-122"/>
                          <a:ea typeface="Microsoft YaHei" pitchFamily="34" charset="-122"/>
                          <a:cs typeface="Microsoft YaHei"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Supported</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Arial" charset="0"/>
                          <a:ea typeface="Arial" charset="0"/>
                          <a:cs typeface="Arial" charset="0"/>
                        </a:rPr>
                        <a:t>Supported</a:t>
                      </a:r>
                      <a:endParaRPr kumimoji="0" lang="zh-CN" altLang="en-US" sz="1400" b="0" i="0" u="none" strike="noStrike" cap="none" normalizeH="0" baseline="0" dirty="0">
                        <a:ln>
                          <a:noFill/>
                        </a:ln>
                        <a:solidFill>
                          <a:srgbClr val="000000"/>
                        </a:solidFill>
                        <a:effectLst/>
                        <a:latin typeface="Arial" charset="0"/>
                        <a:ea typeface="Arial" charset="0"/>
                        <a:cs typeface="Arial" charset="0"/>
                      </a:endParaRPr>
                    </a:p>
                  </a:txBody>
                  <a:tcPr marL="91424" marR="91424"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 xmlns:a16="http://schemas.microsoft.com/office/drawing/2014/main" val="10005"/>
                  </a:ext>
                </a:extLst>
              </a:tr>
            </a:tbl>
          </a:graphicData>
        </a:graphic>
      </p:graphicFrame>
      <p:sp>
        <p:nvSpPr>
          <p:cNvPr id="5" name="灯片编号占位符 4"/>
          <p:cNvSpPr>
            <a:spLocks noGrp="1"/>
          </p:cNvSpPr>
          <p:nvPr>
            <p:ph type="sldNum" sz="quarter" idx="4"/>
          </p:nvPr>
        </p:nvSpPr>
        <p:spPr/>
        <p:txBody>
          <a:bodyPr/>
          <a:lstStyle/>
          <a:p>
            <a:fld id="{E98FCA07-3125-49EB-99F1-64DCEC752C04}" type="slidenum">
              <a:rPr lang="en-US" smtClean="0"/>
              <a:pPr/>
              <a:t>80</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209043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charset="0"/>
              </a:rPr>
              <a:t>CloudHive SKUs</a:t>
            </a:r>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4074529068"/>
              </p:ext>
            </p:extLst>
          </p:nvPr>
        </p:nvGraphicFramePr>
        <p:xfrm>
          <a:off x="774434" y="1539120"/>
          <a:ext cx="10708021" cy="4525656"/>
        </p:xfrm>
        <a:graphic>
          <a:graphicData uri="http://schemas.openxmlformats.org/drawingml/2006/table">
            <a:tbl>
              <a:tblPr firstRow="1" bandRow="1">
                <a:tableStyleId>{5C22544A-7EE6-4342-B048-85BDC9FD1C3A}</a:tableStyleId>
              </a:tblPr>
              <a:tblGrid>
                <a:gridCol w="1466554">
                  <a:extLst>
                    <a:ext uri="{9D8B030D-6E8A-4147-A177-3AD203B41FA5}">
                      <a16:colId xmlns="" xmlns:a16="http://schemas.microsoft.com/office/drawing/2014/main" val="20000"/>
                    </a:ext>
                  </a:extLst>
                </a:gridCol>
                <a:gridCol w="4006296">
                  <a:extLst>
                    <a:ext uri="{9D8B030D-6E8A-4147-A177-3AD203B41FA5}">
                      <a16:colId xmlns="" xmlns:a16="http://schemas.microsoft.com/office/drawing/2014/main" val="20001"/>
                    </a:ext>
                  </a:extLst>
                </a:gridCol>
                <a:gridCol w="1440909">
                  <a:extLst>
                    <a:ext uri="{9D8B030D-6E8A-4147-A177-3AD203B41FA5}">
                      <a16:colId xmlns="" xmlns:a16="http://schemas.microsoft.com/office/drawing/2014/main" val="20002"/>
                    </a:ext>
                  </a:extLst>
                </a:gridCol>
                <a:gridCol w="3794262">
                  <a:extLst>
                    <a:ext uri="{9D8B030D-6E8A-4147-A177-3AD203B41FA5}">
                      <a16:colId xmlns="" xmlns:a16="http://schemas.microsoft.com/office/drawing/2014/main" val="20003"/>
                    </a:ext>
                  </a:extLst>
                </a:gridCol>
              </a:tblGrid>
              <a:tr h="333744">
                <a:tc gridSpan="2">
                  <a:txBody>
                    <a:bodyPr/>
                    <a:lstStyle/>
                    <a:p>
                      <a:pPr algn="ctr"/>
                      <a:r>
                        <a:rPr lang="en-US" sz="1200" dirty="0">
                          <a:latin typeface="Arial" panose="020B0604020202020204" pitchFamily="34" charset="0"/>
                          <a:ea typeface="Arial" charset="0"/>
                          <a:cs typeface="Arial" panose="020B0604020202020204" pitchFamily="34" charset="0"/>
                        </a:rPr>
                        <a:t>Perpetual Mode</a:t>
                      </a:r>
                    </a:p>
                  </a:txBody>
                  <a:tcPr anchor="ctr">
                    <a:solidFill>
                      <a:srgbClr val="00307D"/>
                    </a:solidFill>
                  </a:tcPr>
                </a:tc>
                <a:tc hMerge="1">
                  <a:txBody>
                    <a:bodyPr/>
                    <a:lstStyle/>
                    <a:p>
                      <a:pPr algn="ctr"/>
                      <a:endParaRPr lang="en-US" dirty="0"/>
                    </a:p>
                  </a:txBody>
                  <a:tcPr/>
                </a:tc>
                <a:tc gridSpan="2">
                  <a:txBody>
                    <a:bodyPr/>
                    <a:lstStyle/>
                    <a:p>
                      <a:pPr algn="ctr"/>
                      <a:r>
                        <a:rPr lang="en-US" sz="1200" dirty="0">
                          <a:latin typeface="Arial" panose="020B0604020202020204" pitchFamily="34" charset="0"/>
                          <a:ea typeface="Arial" charset="0"/>
                          <a:cs typeface="Arial" panose="020B0604020202020204" pitchFamily="34" charset="0"/>
                        </a:rPr>
                        <a:t>Subscription Mode</a:t>
                      </a:r>
                    </a:p>
                  </a:txBody>
                  <a:tcPr anchor="ctr">
                    <a:solidFill>
                      <a:srgbClr val="00307D"/>
                    </a:solidFill>
                  </a:tcPr>
                </a:tc>
                <a:tc hMerge="1">
                  <a:txBody>
                    <a:bodyPr/>
                    <a:lstStyle/>
                    <a:p>
                      <a:endParaRPr lang="en-US"/>
                    </a:p>
                  </a:txBody>
                  <a:tcPr/>
                </a:tc>
                <a:extLst>
                  <a:ext uri="{0D108BD9-81ED-4DB2-BD59-A6C34878D82A}">
                    <a16:rowId xmlns="" xmlns:a16="http://schemas.microsoft.com/office/drawing/2014/main" val="10000"/>
                  </a:ext>
                </a:extLst>
              </a:tr>
              <a:tr h="422764">
                <a:tc>
                  <a:txBody>
                    <a:bodyPr/>
                    <a:lstStyle/>
                    <a:p>
                      <a:pPr lvl="0" algn="ctr" rtl="0" fontAlgn="ct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CloudH</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-BP-IN</a:t>
                      </a:r>
                    </a:p>
                  </a:txBody>
                  <a:tcPr marL="12700" marR="12700" marT="12700" marB="0" anchor="ct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Perpetual License Essential Package</a:t>
                      </a:r>
                      <a:r>
                        <a:rPr lang="en-US" sz="1000" b="0" i="0" u="none" strike="noStrike" baseline="0" dirty="0">
                          <a:solidFill>
                            <a:srgbClr val="000000"/>
                          </a:solidFill>
                          <a:effectLst/>
                          <a:latin typeface="Arial" panose="020B0604020202020204" pitchFamily="34" charset="0"/>
                          <a:ea typeface="Arial" charset="0"/>
                          <a:cs typeface="Arial" panose="020B0604020202020204" pitchFamily="34" charset="0"/>
                        </a:rPr>
                        <a:t> </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(4*CPU perpetual license,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by demand, 1*</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vSOM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2*</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vSCM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without service）</a:t>
                      </a:r>
                    </a:p>
                  </a:txBody>
                  <a:tcPr marL="12700" marR="12700" marT="12700" marB="0" anchor="ctr"/>
                </a:tc>
                <a:tc>
                  <a:txBody>
                    <a:bodyPr/>
                    <a:lstStyle/>
                    <a:p>
                      <a:pPr lvl="0" algn="ctr" rtl="0"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CloudH-vSSM-BS-IN-12</a:t>
                      </a:r>
                    </a:p>
                  </a:txBody>
                  <a:tcPr marL="12700" marR="12700" marT="12700" marB="0" anchor="ct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subscription license Essential package  (4*CPU 1 year subscription license,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by demand, 1*</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vSOM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2*</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vSCM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1-year software upgrade and maintenance service)</a:t>
                      </a:r>
                    </a:p>
                  </a:txBody>
                  <a:tcPr marL="12700" marR="12700" marT="12700" marB="0" anchor="ctr"/>
                </a:tc>
                <a:extLst>
                  <a:ext uri="{0D108BD9-81ED-4DB2-BD59-A6C34878D82A}">
                    <a16:rowId xmlns="" xmlns:a16="http://schemas.microsoft.com/office/drawing/2014/main" val="10001"/>
                  </a:ext>
                </a:extLst>
              </a:tr>
              <a:tr h="285652">
                <a:tc>
                  <a:txBody>
                    <a:bodyPr/>
                    <a:lstStyle/>
                    <a:p>
                      <a:pPr lvl="0" algn="ctr" rtl="0" fontAlgn="ct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CloudH</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-EP-IN</a:t>
                      </a:r>
                    </a:p>
                  </a:txBody>
                  <a:tcPr marL="12700" marR="12700" marT="12700" marB="0" anchor="ct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Perpetual License Expansion Package </a:t>
                      </a:r>
                      <a:b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b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(1*CPU perpetual license without service)</a:t>
                      </a:r>
                    </a:p>
                  </a:txBody>
                  <a:tcPr marL="12700" marR="12700" marT="12700" marB="0" anchor="ctr"/>
                </a:tc>
                <a:tc>
                  <a:txBody>
                    <a:bodyPr/>
                    <a:lstStyle/>
                    <a:p>
                      <a:pPr lvl="0" algn="ctr" rtl="0"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CloudH-vSSM-SS-IN-12</a:t>
                      </a:r>
                    </a:p>
                  </a:txBody>
                  <a:tcPr marL="12700" marR="12700" marT="12700" marB="0" anchor="ct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expansion package (1*CPU subscription license, 1-year software upgrade and maintenance service)</a:t>
                      </a:r>
                    </a:p>
                  </a:txBody>
                  <a:tcPr marL="12700" marR="12700" marT="12700" marB="0" anchor="ctr"/>
                </a:tc>
                <a:extLst>
                  <a:ext uri="{0D108BD9-81ED-4DB2-BD59-A6C34878D82A}">
                    <a16:rowId xmlns="" xmlns:a16="http://schemas.microsoft.com/office/drawing/2014/main" val="10002"/>
                  </a:ext>
                </a:extLst>
              </a:tr>
              <a:tr h="411338">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CloudH-vSSM04-BP-IN</a:t>
                      </a:r>
                    </a:p>
                  </a:txBody>
                  <a:tcPr marL="0" marR="0" marT="0" marB="0" anchor="ctr"/>
                </a:tc>
                <a:tc>
                  <a:txBody>
                    <a:bodyPr/>
                    <a:lstStyle/>
                    <a:p>
                      <a:pPr algn="ctr" fontAlgn="ctr"/>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vSSM</a:t>
                      </a:r>
                      <a:r>
                        <a:rPr lang="en-US" sz="1000" b="0" i="0" u="none" strike="noStrike" dirty="0">
                          <a:solidFill>
                            <a:srgbClr val="000000"/>
                          </a:solidFill>
                          <a:effectLst/>
                          <a:latin typeface="Arial" panose="020B0604020202020204" pitchFamily="34" charset="0"/>
                          <a:cs typeface="Arial" panose="020B0604020202020204" pitchFamily="34" charset="0"/>
                        </a:rPr>
                        <a:t> Perpetual License Essential Package</a:t>
                      </a:r>
                      <a:br>
                        <a:rPr lang="en-US" sz="1000" b="0" i="0" u="none" strike="noStrike" dirty="0">
                          <a:solidFill>
                            <a:srgbClr val="000000"/>
                          </a:solidFill>
                          <a:effectLst/>
                          <a:latin typeface="Arial" panose="020B0604020202020204" pitchFamily="34" charset="0"/>
                          <a:cs typeface="Arial" panose="020B0604020202020204" pitchFamily="34" charset="0"/>
                        </a:rPr>
                      </a:br>
                      <a:r>
                        <a:rPr lang="en-US" sz="1000" b="0" i="0" u="none" strike="noStrike" dirty="0">
                          <a:solidFill>
                            <a:srgbClr val="000000"/>
                          </a:solidFill>
                          <a:effectLst/>
                          <a:latin typeface="Arial" panose="020B0604020202020204" pitchFamily="34" charset="0"/>
                          <a:cs typeface="Arial" panose="020B0604020202020204" pitchFamily="34" charset="0"/>
                        </a:rPr>
                        <a:t>(vSSM04 4*CPU perpetual license,  1*</a:t>
                      </a:r>
                      <a:r>
                        <a:rPr lang="en-US" sz="1000" b="0" i="0" u="none" strike="noStrike" dirty="0" err="1">
                          <a:solidFill>
                            <a:srgbClr val="000000"/>
                          </a:solidFill>
                          <a:effectLst/>
                          <a:latin typeface="Arial" panose="020B0604020202020204" pitchFamily="34" charset="0"/>
                          <a:cs typeface="Arial" panose="020B0604020202020204" pitchFamily="34" charset="0"/>
                        </a:rPr>
                        <a:t>vSOM</a:t>
                      </a:r>
                      <a:r>
                        <a:rPr lang="en-US" sz="1000" b="0" i="0" u="none" strike="noStrike" dirty="0">
                          <a:solidFill>
                            <a:srgbClr val="000000"/>
                          </a:solidFill>
                          <a:effectLst/>
                          <a:latin typeface="Arial" panose="020B0604020202020204" pitchFamily="34" charset="0"/>
                          <a:cs typeface="Arial" panose="020B0604020202020204" pitchFamily="34" charset="0"/>
                        </a:rPr>
                        <a:t>, 2*</a:t>
                      </a:r>
                      <a:r>
                        <a:rPr lang="en-US" sz="1000" b="0" i="0" u="none" strike="noStrike" dirty="0" err="1">
                          <a:solidFill>
                            <a:srgbClr val="000000"/>
                          </a:solidFill>
                          <a:effectLst/>
                          <a:latin typeface="Arial" panose="020B0604020202020204" pitchFamily="34" charset="0"/>
                          <a:cs typeface="Arial" panose="020B0604020202020204" pitchFamily="34" charset="0"/>
                        </a:rPr>
                        <a:t>vSCM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vDSM</a:t>
                      </a:r>
                      <a:r>
                        <a:rPr lang="en-US" sz="1000" b="0" i="0" u="none" strike="noStrike" dirty="0">
                          <a:solidFill>
                            <a:srgbClr val="000000"/>
                          </a:solidFill>
                          <a:effectLst/>
                          <a:latin typeface="Arial" panose="020B0604020202020204" pitchFamily="34" charset="0"/>
                          <a:cs typeface="Arial" panose="020B0604020202020204" pitchFamily="34" charset="0"/>
                        </a:rPr>
                        <a:t>, without service）</a:t>
                      </a:r>
                    </a:p>
                  </a:txBody>
                  <a:tcPr marL="0" marR="0" marT="0" marB="0" anchor="ct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CloudH-vSSM04-BS-IN-12</a:t>
                      </a:r>
                    </a:p>
                  </a:txBody>
                  <a:tcPr marL="0" marR="0" marT="0" marB="0" anchor="ctr"/>
                </a:tc>
                <a:tc>
                  <a:txBody>
                    <a:bodyPr/>
                    <a:lstStyle/>
                    <a:p>
                      <a:pPr algn="ctr" fontAlgn="b"/>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subscription license Essential package  (vSSM04 4*CPU 1 year </a:t>
                      </a:r>
                      <a:r>
                        <a:rPr lang="en-US" sz="1000" b="0" i="0" u="none" strike="noStrike" dirty="0" err="1">
                          <a:solidFill>
                            <a:srgbClr val="000000"/>
                          </a:solidFill>
                          <a:effectLst/>
                          <a:latin typeface="Arial" panose="020B0604020202020204" pitchFamily="34" charset="0"/>
                          <a:cs typeface="Arial" panose="020B0604020202020204" pitchFamily="34" charset="0"/>
                        </a:rPr>
                        <a:t>subcription</a:t>
                      </a:r>
                      <a:r>
                        <a:rPr lang="en-US" sz="1000" b="0" i="0" u="none" strike="noStrike" dirty="0">
                          <a:solidFill>
                            <a:srgbClr val="000000"/>
                          </a:solidFill>
                          <a:effectLst/>
                          <a:latin typeface="Arial" panose="020B0604020202020204" pitchFamily="34" charset="0"/>
                          <a:cs typeface="Arial" panose="020B0604020202020204" pitchFamily="34" charset="0"/>
                        </a:rPr>
                        <a:t> license, 1*</a:t>
                      </a:r>
                      <a:r>
                        <a:rPr lang="en-US" sz="1000" b="0" i="0" u="none" strike="noStrike" dirty="0" err="1">
                          <a:solidFill>
                            <a:srgbClr val="000000"/>
                          </a:solidFill>
                          <a:effectLst/>
                          <a:latin typeface="Arial" panose="020B0604020202020204" pitchFamily="34" charset="0"/>
                          <a:cs typeface="Arial" panose="020B0604020202020204" pitchFamily="34" charset="0"/>
                        </a:rPr>
                        <a:t>vSOM</a:t>
                      </a:r>
                      <a:r>
                        <a:rPr lang="en-US" sz="1000" b="0" i="0" u="none" strike="noStrike" dirty="0">
                          <a:solidFill>
                            <a:srgbClr val="000000"/>
                          </a:solidFill>
                          <a:effectLst/>
                          <a:latin typeface="Arial" panose="020B0604020202020204" pitchFamily="34" charset="0"/>
                          <a:cs typeface="Arial" panose="020B0604020202020204" pitchFamily="34" charset="0"/>
                        </a:rPr>
                        <a:t>, 2*</a:t>
                      </a:r>
                      <a:r>
                        <a:rPr lang="en-US" sz="1000" b="0" i="0" u="none" strike="noStrike" dirty="0" err="1">
                          <a:solidFill>
                            <a:srgbClr val="000000"/>
                          </a:solidFill>
                          <a:effectLst/>
                          <a:latin typeface="Arial" panose="020B0604020202020204" pitchFamily="34" charset="0"/>
                          <a:cs typeface="Arial" panose="020B0604020202020204" pitchFamily="34" charset="0"/>
                        </a:rPr>
                        <a:t>vSCM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vDSM</a:t>
                      </a:r>
                      <a:r>
                        <a:rPr lang="en-US" sz="1000" b="0" i="0" u="none" strike="noStrike" dirty="0">
                          <a:solidFill>
                            <a:srgbClr val="000000"/>
                          </a:solidFill>
                          <a:effectLst/>
                          <a:latin typeface="Arial" panose="020B0604020202020204" pitchFamily="34" charset="0"/>
                          <a:cs typeface="Arial" panose="020B0604020202020204" pitchFamily="34" charset="0"/>
                        </a:rPr>
                        <a:t>, 1-year software upgrade and maintenance service)</a:t>
                      </a:r>
                    </a:p>
                  </a:txBody>
                  <a:tcPr marL="0" marR="0" marT="0" marB="0" anchor="ctr"/>
                </a:tc>
                <a:extLst>
                  <a:ext uri="{0D108BD9-81ED-4DB2-BD59-A6C34878D82A}">
                    <a16:rowId xmlns="" xmlns:a16="http://schemas.microsoft.com/office/drawing/2014/main" val="10012"/>
                  </a:ext>
                </a:extLst>
              </a:tr>
              <a:tr h="274225">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CloudH-vSSM04-EP-IN</a:t>
                      </a:r>
                    </a:p>
                  </a:txBody>
                  <a:tcPr marL="0" marR="0" marT="0" marB="0" anchor="ctr"/>
                </a:tc>
                <a:tc>
                  <a:txBody>
                    <a:bodyPr/>
                    <a:lstStyle/>
                    <a:p>
                      <a:pPr algn="ctr" fontAlgn="ctr"/>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vSSM</a:t>
                      </a:r>
                      <a:r>
                        <a:rPr lang="en-US" sz="1000" b="0" i="0" u="none" strike="noStrike" dirty="0">
                          <a:solidFill>
                            <a:srgbClr val="000000"/>
                          </a:solidFill>
                          <a:effectLst/>
                          <a:latin typeface="Arial" panose="020B0604020202020204" pitchFamily="34" charset="0"/>
                          <a:cs typeface="Arial" panose="020B0604020202020204" pitchFamily="34" charset="0"/>
                        </a:rPr>
                        <a:t> Perpetual License Expansion Package </a:t>
                      </a:r>
                      <a:br>
                        <a:rPr lang="en-US" sz="1000" b="0" i="0" u="none" strike="noStrike" dirty="0">
                          <a:solidFill>
                            <a:srgbClr val="000000"/>
                          </a:solidFill>
                          <a:effectLst/>
                          <a:latin typeface="Arial" panose="020B0604020202020204" pitchFamily="34" charset="0"/>
                          <a:cs typeface="Arial" panose="020B0604020202020204" pitchFamily="34" charset="0"/>
                        </a:rPr>
                      </a:br>
                      <a:r>
                        <a:rPr lang="en-US" sz="1000" b="0" i="0" u="none" strike="noStrike" dirty="0">
                          <a:solidFill>
                            <a:srgbClr val="000000"/>
                          </a:solidFill>
                          <a:effectLst/>
                          <a:latin typeface="Arial" panose="020B0604020202020204" pitchFamily="34" charset="0"/>
                          <a:cs typeface="Arial" panose="020B0604020202020204" pitchFamily="34" charset="0"/>
                        </a:rPr>
                        <a:t>(vSSM04 1*CPU perpetual license without service)</a:t>
                      </a:r>
                    </a:p>
                  </a:txBody>
                  <a:tcPr marL="0" marR="0" marT="0" marB="0" anchor="ctr"/>
                </a:tc>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CloudH-vSSM04-SS-IN-12</a:t>
                      </a:r>
                    </a:p>
                  </a:txBody>
                  <a:tcPr marL="0" marR="0" marT="0" marB="0" anchor="ctr"/>
                </a:tc>
                <a:tc>
                  <a:txBody>
                    <a:bodyPr/>
                    <a:lstStyle/>
                    <a:p>
                      <a:pPr algn="ctr" fontAlgn="b"/>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vSSM</a:t>
                      </a:r>
                      <a:r>
                        <a:rPr lang="en-US" sz="1000" b="0" i="0" u="none" strike="noStrike" dirty="0">
                          <a:solidFill>
                            <a:srgbClr val="000000"/>
                          </a:solidFill>
                          <a:effectLst/>
                          <a:latin typeface="Arial" panose="020B0604020202020204" pitchFamily="34" charset="0"/>
                          <a:cs typeface="Arial" panose="020B0604020202020204" pitchFamily="34" charset="0"/>
                        </a:rPr>
                        <a:t> expansion package (vSSM04 1*CPU </a:t>
                      </a:r>
                      <a:r>
                        <a:rPr lang="en-US" sz="1000" b="0" i="0" u="none" strike="noStrike" dirty="0" err="1">
                          <a:solidFill>
                            <a:srgbClr val="000000"/>
                          </a:solidFill>
                          <a:effectLst/>
                          <a:latin typeface="Arial" panose="020B0604020202020204" pitchFamily="34" charset="0"/>
                          <a:cs typeface="Arial" panose="020B0604020202020204" pitchFamily="34" charset="0"/>
                        </a:rPr>
                        <a:t>subsription</a:t>
                      </a:r>
                      <a:r>
                        <a:rPr lang="en-US" sz="1000" b="0" i="0" u="none" strike="noStrike" dirty="0">
                          <a:solidFill>
                            <a:srgbClr val="000000"/>
                          </a:solidFill>
                          <a:effectLst/>
                          <a:latin typeface="Arial" panose="020B0604020202020204" pitchFamily="34" charset="0"/>
                          <a:cs typeface="Arial" panose="020B0604020202020204" pitchFamily="34" charset="0"/>
                        </a:rPr>
                        <a:t> license, 1-year software upgrade and </a:t>
                      </a:r>
                      <a:r>
                        <a:rPr lang="en-US" sz="1000" b="0" i="0" u="none" strike="noStrike" dirty="0" err="1">
                          <a:solidFill>
                            <a:srgbClr val="000000"/>
                          </a:solidFill>
                          <a:effectLst/>
                          <a:latin typeface="Arial" panose="020B0604020202020204" pitchFamily="34" charset="0"/>
                          <a:cs typeface="Arial" panose="020B0604020202020204" pitchFamily="34" charset="0"/>
                        </a:rPr>
                        <a:t>maintenace</a:t>
                      </a:r>
                      <a:r>
                        <a:rPr lang="en-US" sz="1000" b="0" i="0" u="none" strike="noStrike" dirty="0">
                          <a:solidFill>
                            <a:srgbClr val="000000"/>
                          </a:solidFill>
                          <a:effectLst/>
                          <a:latin typeface="Arial" panose="020B0604020202020204" pitchFamily="34" charset="0"/>
                          <a:cs typeface="Arial" panose="020B0604020202020204" pitchFamily="34" charset="0"/>
                        </a:rPr>
                        <a:t> service)</a:t>
                      </a:r>
                    </a:p>
                  </a:txBody>
                  <a:tcPr marL="0" marR="0" marT="0" marB="0" anchor="ctr"/>
                </a:tc>
                <a:extLst>
                  <a:ext uri="{0D108BD9-81ED-4DB2-BD59-A6C34878D82A}">
                    <a16:rowId xmlns="" xmlns:a16="http://schemas.microsoft.com/office/drawing/2014/main" val="10013"/>
                  </a:ext>
                </a:extLst>
              </a:tr>
              <a:tr h="274225">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SPM-SP-IN</a:t>
                      </a:r>
                    </a:p>
                  </a:txBody>
                  <a:tcPr marL="0" marR="0" marT="0" marB="0" anchor="ctr"/>
                </a:tc>
                <a:tc>
                  <a:txBody>
                    <a:bodyPr/>
                    <a:lstStyle/>
                    <a:p>
                      <a:pPr algn="ctr" fontAlgn="ctr"/>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service performance monitor license (1*CPU perpetual license)</a:t>
                      </a:r>
                    </a:p>
                  </a:txBody>
                  <a:tcPr marL="0" marR="0" marT="0" marB="0" anchor="ctr"/>
                </a:tc>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SPM-SS-IN-12</a:t>
                      </a:r>
                    </a:p>
                  </a:txBody>
                  <a:tcPr marL="0" marR="0" marT="0" marB="0" anchor="ctr"/>
                </a:tc>
                <a:tc>
                  <a:txBody>
                    <a:bodyPr/>
                    <a:lstStyle/>
                    <a:p>
                      <a:pPr algn="ctr" fontAlgn="ctr"/>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1-year service performance monitor license (1*CPU subscription license, 1-year software upgrade and </a:t>
                      </a:r>
                      <a:r>
                        <a:rPr lang="en-US" sz="1000" b="0" i="0" u="none" strike="noStrike" dirty="0" err="1">
                          <a:solidFill>
                            <a:srgbClr val="000000"/>
                          </a:solidFill>
                          <a:effectLst/>
                          <a:latin typeface="Arial" panose="020B0604020202020204" pitchFamily="34" charset="0"/>
                          <a:cs typeface="Arial" panose="020B0604020202020204" pitchFamily="34" charset="0"/>
                        </a:rPr>
                        <a:t>maintenace</a:t>
                      </a:r>
                      <a:r>
                        <a:rPr lang="en-US" sz="1000" b="0" i="0" u="none" strike="noStrike" dirty="0">
                          <a:solidFill>
                            <a:srgbClr val="000000"/>
                          </a:solidFill>
                          <a:effectLst/>
                          <a:latin typeface="Arial" panose="020B0604020202020204" pitchFamily="34" charset="0"/>
                          <a:cs typeface="Arial" panose="020B0604020202020204" pitchFamily="34" charset="0"/>
                        </a:rPr>
                        <a:t> service)</a:t>
                      </a:r>
                    </a:p>
                  </a:txBody>
                  <a:tcPr marL="0" marR="0" marT="0" marB="0" anchor="ctr"/>
                </a:tc>
                <a:extLst>
                  <a:ext uri="{0D108BD9-81ED-4DB2-BD59-A6C34878D82A}">
                    <a16:rowId xmlns="" xmlns:a16="http://schemas.microsoft.com/office/drawing/2014/main" val="10014"/>
                  </a:ext>
                </a:extLst>
              </a:tr>
              <a:tr h="148539">
                <a:tc>
                  <a:txBody>
                    <a:bodyPr/>
                    <a:lstStyle/>
                    <a:p>
                      <a:pPr lvl="0" algn="ctr" rtl="0"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CloudH-vSSM-SP-IN-12</a:t>
                      </a:r>
                    </a:p>
                  </a:txBody>
                  <a:tcPr marL="12700" marR="12700" marT="12700" marB="0" anchor="ctr">
                    <a:solidFill>
                      <a:srgbClr val="E9EBF5"/>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1*CPU 1-year software upgrade and maintenance service </a:t>
                      </a:r>
                    </a:p>
                  </a:txBody>
                  <a:tcPr marL="12700" marR="12700" marT="12700" marB="0" anchor="ctr">
                    <a:solidFill>
                      <a:srgbClr val="E9EBF5"/>
                    </a:solidFill>
                  </a:tcPr>
                </a:tc>
                <a:tc rowSpan="3" gridSpan="2">
                  <a:txBody>
                    <a:bodyPr/>
                    <a:lstStyle/>
                    <a:p>
                      <a:pPr lvl="0" algn="ctr"/>
                      <a:r>
                        <a:rPr lang="en-US" sz="1000" dirty="0" smtClean="0">
                          <a:latin typeface="Arial" panose="020B0604020202020204" pitchFamily="34" charset="0"/>
                          <a:ea typeface="Arial" charset="0"/>
                          <a:cs typeface="Arial" panose="020B0604020202020204" pitchFamily="34" charset="0"/>
                        </a:rPr>
                        <a:t>N/A</a:t>
                      </a:r>
                    </a:p>
                  </a:txBody>
                  <a:tcPr marL="12700" marR="12700" marT="12700" marB="0" anchor="ctr"/>
                </a:tc>
                <a:tc rowSpan="3" hMerge="1">
                  <a:txBody>
                    <a:bodyPr/>
                    <a:lstStyle/>
                    <a:p>
                      <a:endParaRPr lang="en-US"/>
                    </a:p>
                  </a:txBody>
                  <a:tcPr/>
                </a:tc>
                <a:extLst>
                  <a:ext uri="{0D108BD9-81ED-4DB2-BD59-A6C34878D82A}">
                    <a16:rowId xmlns="" xmlns:a16="http://schemas.microsoft.com/office/drawing/2014/main" val="10003"/>
                  </a:ext>
                </a:extLst>
              </a:tr>
              <a:tr h="148539">
                <a:tc>
                  <a:txBody>
                    <a:bodyPr/>
                    <a:lstStyle/>
                    <a:p>
                      <a:pPr lvl="0" algn="ctr" rtl="0"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CloudH-vSSM-SP-IN-24</a:t>
                      </a:r>
                    </a:p>
                  </a:txBody>
                  <a:tcPr marL="12700" marR="12700" marT="12700" marB="0" anchor="ctr">
                    <a:solidFill>
                      <a:srgbClr val="E9EBF5"/>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1*CPU 2-year software upgrade and maintenance service </a:t>
                      </a:r>
                    </a:p>
                  </a:txBody>
                  <a:tcPr marL="12700" marR="12700" marT="12700" marB="0" anchor="ctr">
                    <a:solidFill>
                      <a:srgbClr val="E9EBF5"/>
                    </a:solidFill>
                  </a:tcPr>
                </a:tc>
                <a:tc gridSpan="2" vMerge="1">
                  <a:txBody>
                    <a:bodyPr/>
                    <a:lstStyle/>
                    <a:p>
                      <a:pPr lvl="1" algn="ctr"/>
                      <a:endParaRPr lang="en-US" dirty="0"/>
                    </a:p>
                  </a:txBody>
                  <a:tcPr/>
                </a:tc>
                <a:tc hMerge="1" vMerge="1">
                  <a:txBody>
                    <a:bodyPr/>
                    <a:lstStyle/>
                    <a:p>
                      <a:endParaRPr lang="en-US"/>
                    </a:p>
                  </a:txBody>
                  <a:tcPr/>
                </a:tc>
                <a:extLst>
                  <a:ext uri="{0D108BD9-81ED-4DB2-BD59-A6C34878D82A}">
                    <a16:rowId xmlns="" xmlns:a16="http://schemas.microsoft.com/office/drawing/2014/main" val="10004"/>
                  </a:ext>
                </a:extLst>
              </a:tr>
              <a:tr h="148539">
                <a:tc>
                  <a:txBody>
                    <a:bodyPr/>
                    <a:lstStyle/>
                    <a:p>
                      <a:pPr lvl="0" algn="ctr" rtl="0"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CloudH-vSSM-SP-IN-36</a:t>
                      </a:r>
                    </a:p>
                  </a:txBody>
                  <a:tcPr marL="12700" marR="12700" marT="12700" marB="0" anchor="ctr">
                    <a:solidFill>
                      <a:srgbClr val="E9EBF5"/>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1*CPU 3-year software upgrade and maintenance service </a:t>
                      </a:r>
                    </a:p>
                  </a:txBody>
                  <a:tcPr marL="12700" marR="12700" marT="12700" marB="0" anchor="ctr">
                    <a:solidFill>
                      <a:srgbClr val="E9EBF5"/>
                    </a:solidFill>
                  </a:tcPr>
                </a:tc>
                <a:tc gridSpan="2" vMerge="1">
                  <a:txBody>
                    <a:bodyPr/>
                    <a:lstStyle/>
                    <a:p>
                      <a:pPr lvl="1" algn="ctr"/>
                      <a:endParaRPr lang="en-US" dirty="0"/>
                    </a:p>
                  </a:txBody>
                  <a:tcPr/>
                </a:tc>
                <a:tc hMerge="1" vMerge="1">
                  <a:txBody>
                    <a:bodyPr/>
                    <a:lstStyle/>
                    <a:p>
                      <a:endParaRPr lang="en-US"/>
                    </a:p>
                  </a:txBody>
                  <a:tcPr/>
                </a:tc>
                <a:extLst>
                  <a:ext uri="{0D108BD9-81ED-4DB2-BD59-A6C34878D82A}">
                    <a16:rowId xmlns="" xmlns:a16="http://schemas.microsoft.com/office/drawing/2014/main" val="10005"/>
                  </a:ext>
                </a:extLst>
              </a:tr>
              <a:tr h="148539">
                <a:tc>
                  <a:txBody>
                    <a:bodyPr/>
                    <a:lstStyle/>
                    <a:p>
                      <a:pPr lvl="0" algn="ctr" rtl="0"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IPS-SP-IN-12</a:t>
                      </a:r>
                    </a:p>
                  </a:txBody>
                  <a:tcPr marL="12700" marR="12700" marT="12700" marB="0" anchor="ctr">
                    <a:solidFill>
                      <a:srgbClr val="CFD5EA"/>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1-year IPS license with signature upgrade service</a:t>
                      </a:r>
                    </a:p>
                  </a:txBody>
                  <a:tcPr marL="12700" marR="12700" marT="12700" marB="0" anchor="ctr">
                    <a:solidFill>
                      <a:srgbClr val="CFD5EA"/>
                    </a:solidFill>
                  </a:tcPr>
                </a:tc>
                <a:tc rowSpan="3">
                  <a:txBody>
                    <a:bodyPr/>
                    <a:lstStyle/>
                    <a:p>
                      <a:pPr lvl="0" algn="ctr" rtl="0"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IPS-SS-IN-12</a:t>
                      </a:r>
                    </a:p>
                  </a:txBody>
                  <a:tcPr marL="12700" marR="12700" marT="12700" marB="0" anchor="ctr">
                    <a:solidFill>
                      <a:srgbClr val="CFD5EA"/>
                    </a:solidFill>
                  </a:tcPr>
                </a:tc>
                <a:tc rowSpan="3">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1-year IPS license with signature upgrade service</a:t>
                      </a:r>
                    </a:p>
                  </a:txBody>
                  <a:tcPr marL="12700" marR="12700" marT="12700" marB="0" anchor="ctr">
                    <a:solidFill>
                      <a:srgbClr val="CFD5EA"/>
                    </a:solidFill>
                  </a:tcPr>
                </a:tc>
                <a:extLst>
                  <a:ext uri="{0D108BD9-81ED-4DB2-BD59-A6C34878D82A}">
                    <a16:rowId xmlns="" xmlns:a16="http://schemas.microsoft.com/office/drawing/2014/main" val="10006"/>
                  </a:ext>
                </a:extLst>
              </a:tr>
              <a:tr h="219380">
                <a:tc>
                  <a:txBody>
                    <a:bodyPr/>
                    <a:lstStyle/>
                    <a:p>
                      <a:pPr lvl="0" algn="ctr" rtl="0"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IPS-SP-IN-24</a:t>
                      </a:r>
                    </a:p>
                  </a:txBody>
                  <a:tcPr marL="12700" marR="12700" marT="12700" marB="0" anchor="ctr">
                    <a:solidFill>
                      <a:srgbClr val="CFD5EA"/>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2-year IPS license with signature upgrade service</a:t>
                      </a:r>
                    </a:p>
                  </a:txBody>
                  <a:tcPr marL="12700" marR="12700" marT="12700" marB="0" anchor="ctr">
                    <a:solidFill>
                      <a:srgbClr val="CFD5EA"/>
                    </a:solidFill>
                  </a:tcPr>
                </a:tc>
                <a:tc vMerge="1">
                  <a:txBody>
                    <a:bodyPr/>
                    <a:lstStyle/>
                    <a:p>
                      <a:pPr lvl="1" algn="ctr"/>
                      <a:endParaRPr lang="en-US" sz="1000" dirty="0">
                        <a:latin typeface="Arial" panose="020B0604020202020204" pitchFamily="34" charset="0"/>
                        <a:ea typeface="Arial" charset="0"/>
                        <a:cs typeface="Arial" panose="020B0604020202020204" pitchFamily="34" charset="0"/>
                      </a:endParaRPr>
                    </a:p>
                  </a:txBody>
                  <a:tcPr anchor="ctr">
                    <a:solidFill>
                      <a:srgbClr val="CFD5EA"/>
                    </a:solidFill>
                  </a:tcPr>
                </a:tc>
                <a:tc vMerge="1">
                  <a:txBody>
                    <a:bodyPr/>
                    <a:lstStyle/>
                    <a:p>
                      <a:endParaRPr lang="en-US" sz="1000" dirty="0">
                        <a:latin typeface="Arial" panose="020B0604020202020204" pitchFamily="34" charset="0"/>
                        <a:cs typeface="Arial" panose="020B0604020202020204" pitchFamily="34" charset="0"/>
                      </a:endParaRPr>
                    </a:p>
                  </a:txBody>
                  <a:tcPr anchor="ctr">
                    <a:solidFill>
                      <a:srgbClr val="CFD5EA"/>
                    </a:solidFill>
                  </a:tcPr>
                </a:tc>
                <a:extLst>
                  <a:ext uri="{0D108BD9-81ED-4DB2-BD59-A6C34878D82A}">
                    <a16:rowId xmlns="" xmlns:a16="http://schemas.microsoft.com/office/drawing/2014/main" val="10007"/>
                  </a:ext>
                </a:extLst>
              </a:tr>
              <a:tr h="219380">
                <a:tc>
                  <a:txBody>
                    <a:bodyPr/>
                    <a:lstStyle/>
                    <a:p>
                      <a:pPr lvl="0" algn="ctr" rtl="0"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IPS-SP-IN-36</a:t>
                      </a:r>
                    </a:p>
                  </a:txBody>
                  <a:tcPr marL="12700" marR="12700" marT="12700" marB="0" anchor="ctr">
                    <a:solidFill>
                      <a:srgbClr val="CFD5EA"/>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3-year IPS license with signature upgrade service</a:t>
                      </a:r>
                    </a:p>
                  </a:txBody>
                  <a:tcPr marL="12700" marR="12700" marT="12700" marB="0" anchor="ctr">
                    <a:solidFill>
                      <a:srgbClr val="CFD5EA"/>
                    </a:solidFill>
                  </a:tcPr>
                </a:tc>
                <a:tc vMerge="1">
                  <a:txBody>
                    <a:bodyPr/>
                    <a:lstStyle/>
                    <a:p>
                      <a:pPr lvl="1" algn="ctr"/>
                      <a:endParaRPr lang="en-US" sz="1000" dirty="0">
                        <a:latin typeface="Arial" panose="020B0604020202020204" pitchFamily="34" charset="0"/>
                        <a:ea typeface="Arial" charset="0"/>
                        <a:cs typeface="Arial" panose="020B0604020202020204" pitchFamily="34" charset="0"/>
                      </a:endParaRPr>
                    </a:p>
                  </a:txBody>
                  <a:tcPr anchor="ctr">
                    <a:solidFill>
                      <a:srgbClr val="CFD5EA"/>
                    </a:solidFill>
                  </a:tcPr>
                </a:tc>
                <a:tc vMerge="1">
                  <a:txBody>
                    <a:bodyPr/>
                    <a:lstStyle/>
                    <a:p>
                      <a:endParaRPr lang="en-US" sz="1000" dirty="0">
                        <a:latin typeface="Arial" panose="020B0604020202020204" pitchFamily="34" charset="0"/>
                        <a:cs typeface="Arial" panose="020B0604020202020204" pitchFamily="34" charset="0"/>
                      </a:endParaRPr>
                    </a:p>
                  </a:txBody>
                  <a:tcPr anchor="ctr">
                    <a:solidFill>
                      <a:srgbClr val="CFD5EA"/>
                    </a:solidFill>
                  </a:tcPr>
                </a:tc>
                <a:extLst>
                  <a:ext uri="{0D108BD9-81ED-4DB2-BD59-A6C34878D82A}">
                    <a16:rowId xmlns="" xmlns:a16="http://schemas.microsoft.com/office/drawing/2014/main" val="10008"/>
                  </a:ext>
                </a:extLst>
              </a:tr>
              <a:tr h="148539">
                <a:tc>
                  <a:txBody>
                    <a:bodyPr/>
                    <a:lstStyle/>
                    <a:p>
                      <a:pPr algn="ctr"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AV-SP-IN-12</a:t>
                      </a:r>
                    </a:p>
                  </a:txBody>
                  <a:tcPr marL="12700" marR="12700" marT="12700" marB="0" anchor="ctr">
                    <a:solidFill>
                      <a:srgbClr val="E9EBF5"/>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1-year AV license with signature upgrade service</a:t>
                      </a:r>
                    </a:p>
                  </a:txBody>
                  <a:tcPr marL="12700" marR="12700" marT="12700" marB="0" anchor="ctr">
                    <a:solidFill>
                      <a:srgbClr val="E9EBF5"/>
                    </a:solidFill>
                  </a:tcPr>
                </a:tc>
                <a:tc rowSpan="3">
                  <a:txBody>
                    <a:bodyPr/>
                    <a:lstStyle/>
                    <a:p>
                      <a:pPr algn="ctr"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AV-SS-IN-12</a:t>
                      </a:r>
                    </a:p>
                  </a:txBody>
                  <a:tcPr marL="12700" marR="12700" marT="12700" marB="0" anchor="ctr">
                    <a:solidFill>
                      <a:srgbClr val="E9EBF5"/>
                    </a:solidFill>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1-year AV license with signature upgrade service</a:t>
                      </a:r>
                    </a:p>
                  </a:txBody>
                  <a:tcPr marL="12700" marR="12700" marT="12700" marB="0" anchor="ctr">
                    <a:solidFill>
                      <a:srgbClr val="E9EBF5"/>
                    </a:solidFill>
                  </a:tcPr>
                </a:tc>
                <a:extLst>
                  <a:ext uri="{0D108BD9-81ED-4DB2-BD59-A6C34878D82A}">
                    <a16:rowId xmlns="" xmlns:a16="http://schemas.microsoft.com/office/drawing/2014/main" val="10009"/>
                  </a:ext>
                </a:extLst>
              </a:tr>
              <a:tr h="177448">
                <a:tc>
                  <a:txBody>
                    <a:bodyPr/>
                    <a:lstStyle/>
                    <a:p>
                      <a:pPr algn="ctr"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AV-SP-IN-24</a:t>
                      </a:r>
                    </a:p>
                  </a:txBody>
                  <a:tcPr marL="12700" marR="12700" marT="12700" marB="0" anchor="ctr">
                    <a:solidFill>
                      <a:srgbClr val="E9EBF5"/>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2-year AV license with signature upgrade service</a:t>
                      </a:r>
                    </a:p>
                  </a:txBody>
                  <a:tcPr marL="12700" marR="12700" marT="12700" marB="0" anchor="ctr">
                    <a:solidFill>
                      <a:srgbClr val="E9EBF5"/>
                    </a:solidFill>
                  </a:tcPr>
                </a:tc>
                <a:tc vMerge="1">
                  <a:txBody>
                    <a:bodyPr/>
                    <a:lstStyle/>
                    <a:p>
                      <a:pPr marL="0" algn="ctr" defTabSz="914400" rtl="0" eaLnBrk="1" fontAlgn="ctr" latinLnBrk="0" hangingPunct="1"/>
                      <a:endParaRPr lang="de-DE" sz="1000" b="0" i="0" u="none" strike="noStrike" kern="1200" dirty="0">
                        <a:solidFill>
                          <a:srgbClr val="000000"/>
                        </a:solidFill>
                        <a:effectLst/>
                        <a:latin typeface="Arial" panose="020B0604020202020204" pitchFamily="34" charset="0"/>
                        <a:ea typeface="Arial" charset="0"/>
                        <a:cs typeface="Arial" panose="020B0604020202020204" pitchFamily="34" charset="0"/>
                      </a:endParaRPr>
                    </a:p>
                  </a:txBody>
                  <a:tcPr marL="12700" marR="12700" marT="12700" marB="0" anchor="ctr">
                    <a:solidFill>
                      <a:srgbClr val="E9EBF5"/>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000" b="0" i="0" u="none" strike="noStrike" kern="1200" dirty="0">
                        <a:solidFill>
                          <a:srgbClr val="000000"/>
                        </a:solidFill>
                        <a:effectLst/>
                        <a:latin typeface="Arial" panose="020B0604020202020204" pitchFamily="34" charset="0"/>
                        <a:ea typeface="Arial" charset="0"/>
                        <a:cs typeface="Arial" panose="020B0604020202020204" pitchFamily="34" charset="0"/>
                      </a:endParaRPr>
                    </a:p>
                  </a:txBody>
                  <a:tcPr marL="12700" marR="12700" marT="12700" marB="0" anchor="ctr">
                    <a:solidFill>
                      <a:srgbClr val="E9EBF5"/>
                    </a:solidFill>
                  </a:tcPr>
                </a:tc>
                <a:extLst>
                  <a:ext uri="{0D108BD9-81ED-4DB2-BD59-A6C34878D82A}">
                    <a16:rowId xmlns="" xmlns:a16="http://schemas.microsoft.com/office/drawing/2014/main" val="10010"/>
                  </a:ext>
                </a:extLst>
              </a:tr>
              <a:tr h="185901">
                <a:tc>
                  <a:txBody>
                    <a:bodyPr/>
                    <a:lstStyle/>
                    <a:p>
                      <a:pPr algn="ctr" fontAlgn="ctr"/>
                      <a:r>
                        <a:rPr lang="de-DE" sz="1000" b="0" i="0" u="none" strike="noStrike" dirty="0">
                          <a:solidFill>
                            <a:srgbClr val="000000"/>
                          </a:solidFill>
                          <a:effectLst/>
                          <a:latin typeface="Arial" panose="020B0604020202020204" pitchFamily="34" charset="0"/>
                          <a:ea typeface="Arial" charset="0"/>
                          <a:cs typeface="Arial" panose="020B0604020202020204" pitchFamily="34" charset="0"/>
                        </a:rPr>
                        <a:t>AV-SP-IN-36</a:t>
                      </a:r>
                    </a:p>
                  </a:txBody>
                  <a:tcPr marL="12700" marR="12700" marT="12700" marB="0" anchor="ctr">
                    <a:solidFill>
                      <a:srgbClr val="E9EBF5"/>
                    </a:solidFill>
                  </a:tcPr>
                </a:tc>
                <a:tc>
                  <a:txBody>
                    <a:bodyPr/>
                    <a:lstStyle/>
                    <a:p>
                      <a:pPr algn="ctr" fontAlgn="ct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CloudHive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3-year AV license with signature upgrade service</a:t>
                      </a:r>
                    </a:p>
                  </a:txBody>
                  <a:tcPr marL="12700" marR="12700" marT="12700" marB="0" anchor="ctr">
                    <a:solidFill>
                      <a:srgbClr val="E9EBF5"/>
                    </a:solidFill>
                  </a:tcPr>
                </a:tc>
                <a:tc vMerge="1">
                  <a:txBody>
                    <a:bodyPr/>
                    <a:lstStyle/>
                    <a:p>
                      <a:pPr algn="ctr"/>
                      <a:endParaRPr lang="en-US" sz="1000" dirty="0">
                        <a:latin typeface="Arial" panose="020B0604020202020204" pitchFamily="34" charset="0"/>
                        <a:ea typeface="Arial" charset="0"/>
                        <a:cs typeface="Arial" panose="020B0604020202020204" pitchFamily="34" charset="0"/>
                      </a:endParaRPr>
                    </a:p>
                  </a:txBody>
                  <a:tcPr marL="12700" marR="12700" marT="12700" marB="0" anchor="ctr">
                    <a:solidFill>
                      <a:srgbClr val="E9EBF5"/>
                    </a:solidFill>
                  </a:tcPr>
                </a:tc>
                <a:tc vMerge="1">
                  <a:txBody>
                    <a:bodyPr/>
                    <a:lstStyle/>
                    <a:p>
                      <a:pPr algn="ctr" fontAlgn="ctr"/>
                      <a:endParaRPr lang="de-DE" sz="1000" b="0" i="0" u="none" strike="noStrike" dirty="0">
                        <a:solidFill>
                          <a:srgbClr val="000000"/>
                        </a:solidFill>
                        <a:effectLst/>
                        <a:latin typeface="Arial" panose="020B0604020202020204" pitchFamily="34" charset="0"/>
                        <a:ea typeface="Arial" charset="0"/>
                        <a:cs typeface="Arial" panose="020B0604020202020204" pitchFamily="34" charset="0"/>
                      </a:endParaRPr>
                    </a:p>
                  </a:txBody>
                  <a:tcPr marL="12700" marR="12700" marT="12700" marB="0" anchor="ctr">
                    <a:solidFill>
                      <a:srgbClr val="E9EBF5"/>
                    </a:solidFill>
                  </a:tcPr>
                </a:tc>
                <a:extLst>
                  <a:ext uri="{0D108BD9-81ED-4DB2-BD59-A6C34878D82A}">
                    <a16:rowId xmlns="" xmlns:a16="http://schemas.microsoft.com/office/drawing/2014/main" val="10011"/>
                  </a:ext>
                </a:extLst>
              </a:tr>
              <a:tr h="185901">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URL-SP-IN-12</a:t>
                      </a:r>
                    </a:p>
                  </a:txBody>
                  <a:tcPr marL="0" marR="0" marT="0" marB="0" anchor="ctr">
                    <a:solidFill>
                      <a:srgbClr val="CFD5EA"/>
                    </a:solidFill>
                  </a:tcPr>
                </a:tc>
                <a:tc>
                  <a:txBody>
                    <a:bodyPr/>
                    <a:lstStyle/>
                    <a:p>
                      <a:pPr algn="ctr" fontAlgn="b"/>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vSSM</a:t>
                      </a:r>
                      <a:r>
                        <a:rPr lang="en-US" sz="1000" b="0" i="0" u="none" strike="noStrike" dirty="0">
                          <a:solidFill>
                            <a:srgbClr val="000000"/>
                          </a:solidFill>
                          <a:effectLst/>
                          <a:latin typeface="Arial" panose="020B0604020202020204" pitchFamily="34" charset="0"/>
                          <a:cs typeface="Arial" panose="020B0604020202020204" pitchFamily="34" charset="0"/>
                        </a:rPr>
                        <a:t> 1-year URL license with signature upgrade service</a:t>
                      </a:r>
                    </a:p>
                  </a:txBody>
                  <a:tcPr marL="0" marR="0" marT="0" marB="0" anchor="ctr">
                    <a:solidFill>
                      <a:srgbClr val="CFD5EA"/>
                    </a:solidFill>
                  </a:tcPr>
                </a:tc>
                <a:tc rowSpan="3">
                  <a:txBody>
                    <a:bodyPr/>
                    <a:lstStyle/>
                    <a:p>
                      <a:pPr algn="ctr"/>
                      <a:r>
                        <a:rPr lang="en-US" sz="1000" dirty="0">
                          <a:latin typeface="Arial" panose="020B0604020202020204" pitchFamily="34" charset="0"/>
                          <a:ea typeface="Arial" charset="0"/>
                          <a:cs typeface="Arial" panose="020B0604020202020204" pitchFamily="34" charset="0"/>
                        </a:rPr>
                        <a:t>URL-SS-IN-12</a:t>
                      </a:r>
                    </a:p>
                  </a:txBody>
                  <a:tcPr marL="12700" marR="12700" marT="12700" marB="0" anchor="ctr">
                    <a:solidFill>
                      <a:srgbClr val="CFD5EA"/>
                    </a:solidFill>
                  </a:tcPr>
                </a:tc>
                <a:tc rowSpan="3">
                  <a:txBody>
                    <a:bodyPr/>
                    <a:lstStyle/>
                    <a:p>
                      <a:pPr algn="ctr" fontAlgn="ct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a:t>
                      </a:r>
                      <a:r>
                        <a:rPr lang="en-US" sz="1000" b="0" i="0" u="none" strike="noStrike" dirty="0" err="1">
                          <a:solidFill>
                            <a:srgbClr val="000000"/>
                          </a:solidFill>
                          <a:effectLst/>
                          <a:latin typeface="Arial" panose="020B0604020202020204" pitchFamily="34" charset="0"/>
                          <a:ea typeface="Arial" charset="0"/>
                          <a:cs typeface="Arial" panose="020B0604020202020204" pitchFamily="34" charset="0"/>
                        </a:rPr>
                        <a:t>vSSM</a:t>
                      </a:r>
                      <a:r>
                        <a:rPr lang="en-US" sz="1000" b="0" i="0" u="none" strike="noStrike" dirty="0">
                          <a:solidFill>
                            <a:srgbClr val="000000"/>
                          </a:solidFill>
                          <a:effectLst/>
                          <a:latin typeface="Arial" panose="020B0604020202020204" pitchFamily="34" charset="0"/>
                          <a:ea typeface="Arial" charset="0"/>
                          <a:cs typeface="Arial" panose="020B0604020202020204" pitchFamily="34" charset="0"/>
                        </a:rPr>
                        <a:t> 1-year URL license with signature upgrade service</a:t>
                      </a:r>
                      <a:endParaRPr lang="de-DE" sz="1000" b="0" i="0" u="none" strike="noStrike" dirty="0">
                        <a:solidFill>
                          <a:srgbClr val="000000"/>
                        </a:solidFill>
                        <a:effectLst/>
                        <a:latin typeface="Arial" panose="020B0604020202020204" pitchFamily="34" charset="0"/>
                        <a:ea typeface="Arial" charset="0"/>
                        <a:cs typeface="Arial" panose="020B0604020202020204" pitchFamily="34" charset="0"/>
                      </a:endParaRPr>
                    </a:p>
                  </a:txBody>
                  <a:tcPr marL="12700" marR="12700" marT="12700" marB="0" anchor="ctr">
                    <a:solidFill>
                      <a:srgbClr val="CFD5EA"/>
                    </a:solidFill>
                  </a:tcPr>
                </a:tc>
                <a:extLst>
                  <a:ext uri="{0D108BD9-81ED-4DB2-BD59-A6C34878D82A}">
                    <a16:rowId xmlns="" xmlns:a16="http://schemas.microsoft.com/office/drawing/2014/main" val="10015"/>
                  </a:ext>
                </a:extLst>
              </a:tr>
              <a:tr h="185901">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URL-SP-IN-24</a:t>
                      </a:r>
                    </a:p>
                  </a:txBody>
                  <a:tcPr marL="0" marR="0" marT="0" marB="0" anchor="ctr">
                    <a:solidFill>
                      <a:srgbClr val="CFD5EA"/>
                    </a:solidFill>
                  </a:tcPr>
                </a:tc>
                <a:tc>
                  <a:txBody>
                    <a:bodyPr/>
                    <a:lstStyle/>
                    <a:p>
                      <a:pPr algn="ctr" fontAlgn="b"/>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vSSM</a:t>
                      </a:r>
                      <a:r>
                        <a:rPr lang="en-US" sz="1000" b="0" i="0" u="none" strike="noStrike" dirty="0">
                          <a:solidFill>
                            <a:srgbClr val="000000"/>
                          </a:solidFill>
                          <a:effectLst/>
                          <a:latin typeface="Arial" panose="020B0604020202020204" pitchFamily="34" charset="0"/>
                          <a:cs typeface="Arial" panose="020B0604020202020204" pitchFamily="34" charset="0"/>
                        </a:rPr>
                        <a:t> 2-year URL license with signature upgrade service</a:t>
                      </a:r>
                    </a:p>
                  </a:txBody>
                  <a:tcPr marL="0" marR="0" marT="0" marB="0" anchor="ctr">
                    <a:solidFill>
                      <a:srgbClr val="CFD5EA"/>
                    </a:solidFill>
                  </a:tcPr>
                </a:tc>
                <a:tc vMerge="1">
                  <a:txBody>
                    <a:bodyPr/>
                    <a:lstStyle/>
                    <a:p>
                      <a:pPr algn="ctr"/>
                      <a:endParaRPr lang="en-US" sz="1000" dirty="0">
                        <a:latin typeface="Arial" panose="020B0604020202020204" pitchFamily="34" charset="0"/>
                        <a:ea typeface="Arial" charset="0"/>
                        <a:cs typeface="Arial" panose="020B0604020202020204" pitchFamily="34" charset="0"/>
                      </a:endParaRPr>
                    </a:p>
                  </a:txBody>
                  <a:tcPr marL="12700" marR="12700" marT="12700" marB="0" anchor="ctr">
                    <a:solidFill>
                      <a:srgbClr val="CFD5EA"/>
                    </a:solidFill>
                  </a:tcPr>
                </a:tc>
                <a:tc vMerge="1">
                  <a:txBody>
                    <a:bodyPr/>
                    <a:lstStyle/>
                    <a:p>
                      <a:pPr algn="ctr" fontAlgn="ctr"/>
                      <a:endParaRPr lang="de-DE" sz="1000" b="0" i="0" u="none" strike="noStrike" dirty="0">
                        <a:solidFill>
                          <a:srgbClr val="000000"/>
                        </a:solidFill>
                        <a:effectLst/>
                        <a:latin typeface="Arial" panose="020B0604020202020204" pitchFamily="34" charset="0"/>
                        <a:ea typeface="Arial" charset="0"/>
                        <a:cs typeface="Arial" panose="020B0604020202020204" pitchFamily="34" charset="0"/>
                      </a:endParaRPr>
                    </a:p>
                  </a:txBody>
                  <a:tcPr marL="12700" marR="12700" marT="12700" marB="0" anchor="ctr">
                    <a:solidFill>
                      <a:srgbClr val="CFD5EA"/>
                    </a:solidFill>
                  </a:tcPr>
                </a:tc>
                <a:extLst>
                  <a:ext uri="{0D108BD9-81ED-4DB2-BD59-A6C34878D82A}">
                    <a16:rowId xmlns="" xmlns:a16="http://schemas.microsoft.com/office/drawing/2014/main" val="10016"/>
                  </a:ext>
                </a:extLst>
              </a:tr>
              <a:tr h="185901">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URL-SP-IN-36</a:t>
                      </a:r>
                    </a:p>
                  </a:txBody>
                  <a:tcPr marL="0" marR="0" marT="0" marB="0" anchor="ctr">
                    <a:solidFill>
                      <a:srgbClr val="CFD5EA"/>
                    </a:solidFill>
                  </a:tcPr>
                </a:tc>
                <a:tc>
                  <a:txBody>
                    <a:bodyPr/>
                    <a:lstStyle/>
                    <a:p>
                      <a:pPr algn="ctr" fontAlgn="b"/>
                      <a:r>
                        <a:rPr lang="en-US" sz="1000" b="0" i="0" u="none" strike="noStrike" dirty="0" err="1">
                          <a:solidFill>
                            <a:srgbClr val="000000"/>
                          </a:solidFill>
                          <a:effectLst/>
                          <a:latin typeface="Arial" panose="020B0604020202020204" pitchFamily="34" charset="0"/>
                          <a:cs typeface="Arial" panose="020B0604020202020204" pitchFamily="34" charset="0"/>
                        </a:rPr>
                        <a:t>CloudHive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vSSM</a:t>
                      </a:r>
                      <a:r>
                        <a:rPr lang="en-US" sz="1000" b="0" i="0" u="none" strike="noStrike" dirty="0">
                          <a:solidFill>
                            <a:srgbClr val="000000"/>
                          </a:solidFill>
                          <a:effectLst/>
                          <a:latin typeface="Arial" panose="020B0604020202020204" pitchFamily="34" charset="0"/>
                          <a:cs typeface="Arial" panose="020B0604020202020204" pitchFamily="34" charset="0"/>
                        </a:rPr>
                        <a:t> 3-year URL license with signature upgrade service</a:t>
                      </a:r>
                    </a:p>
                  </a:txBody>
                  <a:tcPr marL="0" marR="0" marT="0" marB="0" anchor="ctr">
                    <a:solidFill>
                      <a:srgbClr val="CFD5EA"/>
                    </a:solidFill>
                  </a:tcPr>
                </a:tc>
                <a:tc vMerge="1">
                  <a:txBody>
                    <a:bodyPr/>
                    <a:lstStyle/>
                    <a:p>
                      <a:pPr algn="ctr"/>
                      <a:endParaRPr lang="en-US" sz="1000" dirty="0">
                        <a:latin typeface="Arial" panose="020B0604020202020204" pitchFamily="34" charset="0"/>
                        <a:ea typeface="Arial" charset="0"/>
                        <a:cs typeface="Arial" panose="020B0604020202020204" pitchFamily="34" charset="0"/>
                      </a:endParaRPr>
                    </a:p>
                  </a:txBody>
                  <a:tcPr marL="12700" marR="12700" marT="12700" marB="0" anchor="ctr">
                    <a:solidFill>
                      <a:srgbClr val="CFD5EA"/>
                    </a:solidFill>
                  </a:tcPr>
                </a:tc>
                <a:tc vMerge="1">
                  <a:txBody>
                    <a:bodyPr/>
                    <a:lstStyle/>
                    <a:p>
                      <a:pPr algn="ctr" fontAlgn="ctr"/>
                      <a:endParaRPr lang="de-DE" sz="1000" b="0" i="0" u="none" strike="noStrike" dirty="0">
                        <a:solidFill>
                          <a:srgbClr val="000000"/>
                        </a:solidFill>
                        <a:effectLst/>
                        <a:latin typeface="Arial" panose="020B0604020202020204" pitchFamily="34" charset="0"/>
                        <a:ea typeface="Arial" charset="0"/>
                        <a:cs typeface="Arial" panose="020B0604020202020204" pitchFamily="34" charset="0"/>
                      </a:endParaRPr>
                    </a:p>
                  </a:txBody>
                  <a:tcPr marL="12700" marR="12700" marT="12700" marB="0" anchor="ctr">
                    <a:solidFill>
                      <a:srgbClr val="CFD5EA"/>
                    </a:solidFill>
                  </a:tcPr>
                </a:tc>
                <a:extLst>
                  <a:ext uri="{0D108BD9-81ED-4DB2-BD59-A6C34878D82A}">
                    <a16:rowId xmlns="" xmlns:a16="http://schemas.microsoft.com/office/drawing/2014/main" val="10017"/>
                  </a:ext>
                </a:extLst>
              </a:tr>
            </a:tbl>
          </a:graphicData>
        </a:graphic>
      </p:graphicFrame>
      <p:sp>
        <p:nvSpPr>
          <p:cNvPr id="5" name="灯片编号占位符 4"/>
          <p:cNvSpPr>
            <a:spLocks noGrp="1"/>
          </p:cNvSpPr>
          <p:nvPr>
            <p:ph type="sldNum" sz="quarter" idx="4"/>
          </p:nvPr>
        </p:nvSpPr>
        <p:spPr/>
        <p:txBody>
          <a:bodyPr/>
          <a:lstStyle/>
          <a:p>
            <a:fld id="{E98FCA07-3125-49EB-99F1-64DCEC752C04}" type="slidenum">
              <a:rPr lang="en-US" smtClean="0"/>
              <a:pPr/>
              <a:t>81</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0554733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charset="0"/>
              </a:rPr>
              <a:t>How to Buy CloudHive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83692240"/>
              </p:ext>
            </p:extLst>
          </p:nvPr>
        </p:nvGraphicFramePr>
        <p:xfrm>
          <a:off x="983432" y="1916832"/>
          <a:ext cx="9365483" cy="975360"/>
        </p:xfrm>
        <a:graphic>
          <a:graphicData uri="http://schemas.openxmlformats.org/drawingml/2006/table">
            <a:tbl>
              <a:tblPr firstRow="1" bandRow="1">
                <a:tableStyleId>{5C22544A-7EE6-4342-B048-85BDC9FD1C3A}</a:tableStyleId>
              </a:tblPr>
              <a:tblGrid>
                <a:gridCol w="3121828">
                  <a:extLst>
                    <a:ext uri="{9D8B030D-6E8A-4147-A177-3AD203B41FA5}">
                      <a16:colId xmlns="" xmlns:a16="http://schemas.microsoft.com/office/drawing/2014/main" val="20000"/>
                    </a:ext>
                  </a:extLst>
                </a:gridCol>
                <a:gridCol w="3101011">
                  <a:extLst>
                    <a:ext uri="{9D8B030D-6E8A-4147-A177-3AD203B41FA5}">
                      <a16:colId xmlns="" xmlns:a16="http://schemas.microsoft.com/office/drawing/2014/main" val="20001"/>
                    </a:ext>
                  </a:extLst>
                </a:gridCol>
                <a:gridCol w="3142644">
                  <a:extLst>
                    <a:ext uri="{9D8B030D-6E8A-4147-A177-3AD203B41FA5}">
                      <a16:colId xmlns="" xmlns:a16="http://schemas.microsoft.com/office/drawing/2014/main" val="20002"/>
                    </a:ext>
                  </a:extLst>
                </a:gridCol>
              </a:tblGrid>
              <a:tr h="248242">
                <a:tc>
                  <a:txBody>
                    <a:bodyPr/>
                    <a:lstStyle/>
                    <a:p>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r>
                        <a:rPr lang="en-US" dirty="0">
                          <a:latin typeface="Arial" panose="020B0604020202020204" pitchFamily="34" charset="0"/>
                          <a:cs typeface="Arial" panose="020B0604020202020204" pitchFamily="34" charset="0"/>
                        </a:rPr>
                        <a:t>Basic</a:t>
                      </a:r>
                      <a:r>
                        <a:rPr lang="en-US" baseline="0" dirty="0">
                          <a:latin typeface="Arial" panose="020B0604020202020204" pitchFamily="34" charset="0"/>
                          <a:cs typeface="Arial" panose="020B0604020202020204" pitchFamily="34" charset="0"/>
                        </a:rPr>
                        <a:t> Package</a:t>
                      </a: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r>
                        <a:rPr lang="en-US" dirty="0">
                          <a:latin typeface="Arial" panose="020B0604020202020204" pitchFamily="34" charset="0"/>
                          <a:cs typeface="Arial" panose="020B0604020202020204" pitchFamily="34" charset="0"/>
                        </a:rPr>
                        <a:t>Service</a:t>
                      </a:r>
                    </a:p>
                  </a:txBody>
                  <a:tcPr anchor="ctr">
                    <a:solidFill>
                      <a:srgbClr val="00307D"/>
                    </a:solidFill>
                  </a:tcPr>
                </a:tc>
                <a:extLst>
                  <a:ext uri="{0D108BD9-81ED-4DB2-BD59-A6C34878D82A}">
                    <a16:rowId xmlns="" xmlns:a16="http://schemas.microsoft.com/office/drawing/2014/main" val="10000"/>
                  </a:ext>
                </a:extLst>
              </a:tr>
              <a:tr h="281985">
                <a:tc>
                  <a:txBody>
                    <a:bodyPr/>
                    <a:lstStyle/>
                    <a:p>
                      <a:r>
                        <a:rPr lang="en-US" sz="1400" dirty="0">
                          <a:latin typeface="Arial" panose="020B0604020202020204" pitchFamily="34" charset="0"/>
                          <a:cs typeface="Arial" panose="020B0604020202020204" pitchFamily="34" charset="0"/>
                        </a:rPr>
                        <a:t>Perpetual Mode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a:t>
                      </a:r>
                      <a:r>
                        <a:rPr lang="en-US" sz="1400" dirty="0" err="1">
                          <a:latin typeface="Arial" panose="020B0604020202020204" pitchFamily="34" charset="0"/>
                          <a:cs typeface="Arial" panose="020B0604020202020204" pitchFamily="34" charset="0"/>
                        </a:rPr>
                        <a:t>CloudH</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vSSM</a:t>
                      </a:r>
                      <a:r>
                        <a:rPr lang="en-US" sz="1400" dirty="0">
                          <a:latin typeface="Arial" panose="020B0604020202020204" pitchFamily="34" charset="0"/>
                          <a:cs typeface="Arial" panose="020B0604020202020204" pitchFamily="34" charset="0"/>
                        </a:rPr>
                        <a:t>-BP-IN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Arial" panose="020B0604020202020204" pitchFamily="34" charset="0"/>
                          <a:ea typeface="+mn-ea"/>
                          <a:cs typeface="Arial" panose="020B0604020202020204" pitchFamily="34" charset="0"/>
                        </a:rPr>
                        <a:t>4*CloudH-vSSM-SP-IN-12</a:t>
                      </a:r>
                    </a:p>
                  </a:txBody>
                  <a:tcPr anchor="ctr"/>
                </a:tc>
                <a:extLst>
                  <a:ext uri="{0D108BD9-81ED-4DB2-BD59-A6C34878D82A}">
                    <a16:rowId xmlns="" xmlns:a16="http://schemas.microsoft.com/office/drawing/2014/main" val="10001"/>
                  </a:ext>
                </a:extLst>
              </a:tr>
              <a:tr h="248242">
                <a:tc>
                  <a:txBody>
                    <a:bodyPr/>
                    <a:lstStyle/>
                    <a:p>
                      <a:r>
                        <a:rPr lang="en-US" sz="1400" dirty="0">
                          <a:latin typeface="Arial" panose="020B0604020202020204" pitchFamily="34" charset="0"/>
                          <a:cs typeface="Arial" panose="020B0604020202020204" pitchFamily="34" charset="0"/>
                        </a:rPr>
                        <a:t>Subscription</a:t>
                      </a:r>
                      <a:r>
                        <a:rPr lang="en-US" sz="1400" baseline="0" dirty="0">
                          <a:latin typeface="Arial" panose="020B0604020202020204" pitchFamily="34" charset="0"/>
                          <a:cs typeface="Arial" panose="020B0604020202020204" pitchFamily="34" charset="0"/>
                        </a:rPr>
                        <a:t> Mode</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1*CloudH-vSSM-BS-IN-12</a:t>
                      </a:r>
                    </a:p>
                  </a:txBody>
                  <a:tcPr anchor="ctr"/>
                </a:tc>
                <a:tc>
                  <a:txBody>
                    <a:bodyPr/>
                    <a:lstStyle/>
                    <a:p>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83580448"/>
              </p:ext>
            </p:extLst>
          </p:nvPr>
        </p:nvGraphicFramePr>
        <p:xfrm>
          <a:off x="906980" y="3789040"/>
          <a:ext cx="9725524" cy="1909478"/>
        </p:xfrm>
        <a:graphic>
          <a:graphicData uri="http://schemas.openxmlformats.org/drawingml/2006/table">
            <a:tbl>
              <a:tblPr firstRow="1" bandRow="1">
                <a:tableStyleId>{5C22544A-7EE6-4342-B048-85BDC9FD1C3A}</a:tableStyleId>
              </a:tblPr>
              <a:tblGrid>
                <a:gridCol w="1163173">
                  <a:extLst>
                    <a:ext uri="{9D8B030D-6E8A-4147-A177-3AD203B41FA5}">
                      <a16:colId xmlns="" xmlns:a16="http://schemas.microsoft.com/office/drawing/2014/main" val="20000"/>
                    </a:ext>
                  </a:extLst>
                </a:gridCol>
                <a:gridCol w="1877912">
                  <a:extLst>
                    <a:ext uri="{9D8B030D-6E8A-4147-A177-3AD203B41FA5}">
                      <a16:colId xmlns="" xmlns:a16="http://schemas.microsoft.com/office/drawing/2014/main" val="20001"/>
                    </a:ext>
                  </a:extLst>
                </a:gridCol>
                <a:gridCol w="1959341">
                  <a:extLst>
                    <a:ext uri="{9D8B030D-6E8A-4147-A177-3AD203B41FA5}">
                      <a16:colId xmlns="" xmlns:a16="http://schemas.microsoft.com/office/drawing/2014/main" val="20002"/>
                    </a:ext>
                  </a:extLst>
                </a:gridCol>
                <a:gridCol w="1777270">
                  <a:extLst>
                    <a:ext uri="{9D8B030D-6E8A-4147-A177-3AD203B41FA5}">
                      <a16:colId xmlns="" xmlns:a16="http://schemas.microsoft.com/office/drawing/2014/main" val="20003"/>
                    </a:ext>
                  </a:extLst>
                </a:gridCol>
                <a:gridCol w="1473914">
                  <a:extLst>
                    <a:ext uri="{9D8B030D-6E8A-4147-A177-3AD203B41FA5}">
                      <a16:colId xmlns="" xmlns:a16="http://schemas.microsoft.com/office/drawing/2014/main" val="20004"/>
                    </a:ext>
                  </a:extLst>
                </a:gridCol>
                <a:gridCol w="1473914">
                  <a:extLst>
                    <a:ext uri="{9D8B030D-6E8A-4147-A177-3AD203B41FA5}">
                      <a16:colId xmlns="" xmlns:a16="http://schemas.microsoft.com/office/drawing/2014/main" val="20005"/>
                    </a:ext>
                  </a:extLst>
                </a:gridCol>
              </a:tblGrid>
              <a:tr h="640080">
                <a:tc>
                  <a:txBody>
                    <a:bodyPr/>
                    <a:lstStyle/>
                    <a:p>
                      <a:pPr algn="ct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Basic</a:t>
                      </a:r>
                      <a:r>
                        <a:rPr lang="en-US" baseline="0" dirty="0">
                          <a:latin typeface="Arial" panose="020B0604020202020204" pitchFamily="34" charset="0"/>
                          <a:cs typeface="Arial" panose="020B0604020202020204" pitchFamily="34" charset="0"/>
                        </a:rPr>
                        <a:t> Package</a:t>
                      </a: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Extension</a:t>
                      </a:r>
                      <a:r>
                        <a:rPr lang="en-US" baseline="0" dirty="0">
                          <a:latin typeface="Arial" panose="020B0604020202020204" pitchFamily="34" charset="0"/>
                          <a:cs typeface="Arial" panose="020B0604020202020204" pitchFamily="34" charset="0"/>
                        </a:rPr>
                        <a:t> Package</a:t>
                      </a: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Service</a:t>
                      </a: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IPS</a:t>
                      </a: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AV</a:t>
                      </a:r>
                    </a:p>
                  </a:txBody>
                  <a:tcPr anchor="ctr">
                    <a:solidFill>
                      <a:srgbClr val="00307D"/>
                    </a:solidFill>
                  </a:tcPr>
                </a:tc>
                <a:extLst>
                  <a:ext uri="{0D108BD9-81ED-4DB2-BD59-A6C34878D82A}">
                    <a16:rowId xmlns="" xmlns:a16="http://schemas.microsoft.com/office/drawing/2014/main" val="10000"/>
                  </a:ext>
                </a:extLst>
              </a:tr>
              <a:tr h="634699">
                <a:tc>
                  <a:txBody>
                    <a:bodyPr/>
                    <a:lstStyle/>
                    <a:p>
                      <a:pPr algn="ctr"/>
                      <a:r>
                        <a:rPr lang="en-US" sz="1400" dirty="0">
                          <a:latin typeface="Arial" panose="020B0604020202020204" pitchFamily="34" charset="0"/>
                          <a:cs typeface="Arial" panose="020B0604020202020204" pitchFamily="34" charset="0"/>
                        </a:rPr>
                        <a:t>Perpetual Mode</a:t>
                      </a:r>
                    </a:p>
                  </a:txBody>
                  <a:tcPr anchor="ctr"/>
                </a:tc>
                <a:tc>
                  <a:txBody>
                    <a:bodyPr/>
                    <a:lstStyle/>
                    <a:p>
                      <a:pPr algn="ctr"/>
                      <a:r>
                        <a:rPr lang="en-US" sz="1400" dirty="0">
                          <a:latin typeface="Arial" panose="020B0604020202020204" pitchFamily="34" charset="0"/>
                          <a:cs typeface="Arial" panose="020B0604020202020204" pitchFamily="34" charset="0"/>
                        </a:rPr>
                        <a:t>1*</a:t>
                      </a:r>
                      <a:r>
                        <a:rPr lang="en-US" sz="1400" dirty="0" err="1">
                          <a:latin typeface="Arial" panose="020B0604020202020204" pitchFamily="34" charset="0"/>
                          <a:cs typeface="Arial" panose="020B0604020202020204" pitchFamily="34" charset="0"/>
                        </a:rPr>
                        <a:t>CloudH</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vSSM</a:t>
                      </a:r>
                      <a:r>
                        <a:rPr lang="en-US" sz="1400" dirty="0">
                          <a:latin typeface="Arial" panose="020B0604020202020204" pitchFamily="34" charset="0"/>
                          <a:cs typeface="Arial" panose="020B0604020202020204" pitchFamily="34" charset="0"/>
                        </a:rPr>
                        <a:t>-BP-IN</a:t>
                      </a:r>
                    </a:p>
                  </a:txBody>
                  <a:tcPr anchor="ctr"/>
                </a:tc>
                <a:tc>
                  <a:txBody>
                    <a:bodyPr/>
                    <a:lstStyle/>
                    <a:p>
                      <a:pPr algn="ctr"/>
                      <a:r>
                        <a:rPr lang="en-US" sz="1400" dirty="0">
                          <a:latin typeface="Arial" panose="020B0604020202020204" pitchFamily="34" charset="0"/>
                          <a:cs typeface="Arial" panose="020B0604020202020204" pitchFamily="34" charset="0"/>
                        </a:rPr>
                        <a:t>6*</a:t>
                      </a:r>
                      <a:r>
                        <a:rPr lang="en-US" sz="1400" dirty="0" err="1">
                          <a:latin typeface="Arial" panose="020B0604020202020204" pitchFamily="34" charset="0"/>
                          <a:cs typeface="Arial" panose="020B0604020202020204" pitchFamily="34" charset="0"/>
                        </a:rPr>
                        <a:t>CloudH</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vSSM</a:t>
                      </a:r>
                      <a:r>
                        <a:rPr lang="en-US" sz="1400" dirty="0">
                          <a:latin typeface="Arial" panose="020B0604020202020204" pitchFamily="34" charset="0"/>
                          <a:cs typeface="Arial" panose="020B0604020202020204" pitchFamily="34" charset="0"/>
                        </a:rPr>
                        <a:t>-EP-IN</a:t>
                      </a:r>
                    </a:p>
                  </a:txBody>
                  <a:tcPr anchor="ctr"/>
                </a:tc>
                <a:tc>
                  <a:txBody>
                    <a:bodyPr/>
                    <a:lstStyle/>
                    <a:p>
                      <a:pPr marL="0" algn="ctr" defTabSz="914400" rtl="0" eaLnBrk="1" latinLnBrk="0" hangingPunct="1"/>
                      <a:r>
                        <a:rPr lang="en-US" sz="1400" kern="1200" dirty="0">
                          <a:solidFill>
                            <a:schemeClr val="dk1"/>
                          </a:solidFill>
                          <a:latin typeface="Arial" panose="020B0604020202020204" pitchFamily="34" charset="0"/>
                          <a:ea typeface="+mn-ea"/>
                          <a:cs typeface="Arial" panose="020B0604020202020204" pitchFamily="34" charset="0"/>
                        </a:rPr>
                        <a:t>10*CloudH-vSSM-SP-IN-12</a:t>
                      </a:r>
                    </a:p>
                  </a:txBody>
                  <a:tcPr anchor="ctr"/>
                </a:tc>
                <a:tc>
                  <a:txBody>
                    <a:bodyPr/>
                    <a:lstStyle/>
                    <a:p>
                      <a:pPr marL="0" algn="ctr" defTabSz="914400" rtl="0" eaLnBrk="1" fontAlgn="ctr" latinLnBrk="0" hangingPunct="1"/>
                      <a:r>
                        <a:rPr lang="de-DE" sz="1400" kern="1200" dirty="0">
                          <a:solidFill>
                            <a:schemeClr val="dk1"/>
                          </a:solidFill>
                          <a:latin typeface="Arial" panose="020B0604020202020204" pitchFamily="34" charset="0"/>
                          <a:ea typeface="+mn-ea"/>
                          <a:cs typeface="Arial" panose="020B0604020202020204" pitchFamily="34" charset="0"/>
                        </a:rPr>
                        <a:t>10*IPS-SP-IN-12</a:t>
                      </a:r>
                    </a:p>
                  </a:txBody>
                  <a:tcPr marL="12700" marR="12700" marT="12700" marB="0" anchor="ctr"/>
                </a:tc>
                <a:tc>
                  <a:txBody>
                    <a:bodyPr/>
                    <a:lstStyle/>
                    <a:p>
                      <a:pPr algn="ctr"/>
                      <a:r>
                        <a:rPr lang="en-US" sz="1400" dirty="0">
                          <a:latin typeface="Arial" panose="020B0604020202020204" pitchFamily="34" charset="0"/>
                          <a:cs typeface="Arial" panose="020B0604020202020204" pitchFamily="34" charset="0"/>
                        </a:rPr>
                        <a:t>10*AV-SP-IN-12</a:t>
                      </a:r>
                    </a:p>
                  </a:txBody>
                  <a:tcPr marL="12700" marR="12700" marT="12700" marB="0" anchor="ctr"/>
                </a:tc>
                <a:extLst>
                  <a:ext uri="{0D108BD9-81ED-4DB2-BD59-A6C34878D82A}">
                    <a16:rowId xmlns="" xmlns:a16="http://schemas.microsoft.com/office/drawing/2014/main" val="10001"/>
                  </a:ext>
                </a:extLst>
              </a:tr>
              <a:tr h="634699">
                <a:tc>
                  <a:txBody>
                    <a:bodyPr/>
                    <a:lstStyle/>
                    <a:p>
                      <a:pPr algn="ctr"/>
                      <a:r>
                        <a:rPr lang="en-US" sz="1400" dirty="0">
                          <a:latin typeface="Arial" panose="020B0604020202020204" pitchFamily="34" charset="0"/>
                          <a:cs typeface="Arial" panose="020B0604020202020204" pitchFamily="34" charset="0"/>
                        </a:rPr>
                        <a:t>Subscription</a:t>
                      </a:r>
                      <a:r>
                        <a:rPr lang="en-US" sz="1400" baseline="0" dirty="0">
                          <a:latin typeface="Arial" panose="020B0604020202020204" pitchFamily="34" charset="0"/>
                          <a:cs typeface="Arial" panose="020B0604020202020204" pitchFamily="34" charset="0"/>
                        </a:rPr>
                        <a:t> Mode</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1*CloudH-vSSM-BS-IN-12</a:t>
                      </a:r>
                    </a:p>
                  </a:txBody>
                  <a:tcPr anchor="ctr"/>
                </a:tc>
                <a:tc>
                  <a:txBody>
                    <a:bodyPr/>
                    <a:lstStyle/>
                    <a:p>
                      <a:pPr algn="ctr"/>
                      <a:r>
                        <a:rPr lang="en-US" sz="1400" dirty="0">
                          <a:latin typeface="Arial" panose="020B0604020202020204" pitchFamily="34" charset="0"/>
                          <a:cs typeface="Arial" panose="020B0604020202020204" pitchFamily="34" charset="0"/>
                        </a:rPr>
                        <a:t>6*CloudH-vSSM-SS-IN-12</a:t>
                      </a:r>
                    </a:p>
                  </a:txBody>
                  <a:tcPr anchor="ctr"/>
                </a:tc>
                <a:tc>
                  <a:txBody>
                    <a:bodyPr/>
                    <a:lstStyle/>
                    <a:p>
                      <a:pPr algn="ct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10*IPS-SS-IN-12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10*AV-SS-IN-12</a:t>
                      </a:r>
                    </a:p>
                  </a:txBody>
                  <a:tcPr anchor="ctr"/>
                </a:tc>
                <a:extLst>
                  <a:ext uri="{0D108BD9-81ED-4DB2-BD59-A6C34878D82A}">
                    <a16:rowId xmlns="" xmlns:a16="http://schemas.microsoft.com/office/drawing/2014/main" val="10002"/>
                  </a:ext>
                </a:extLst>
              </a:tr>
            </a:tbl>
          </a:graphicData>
        </a:graphic>
      </p:graphicFrame>
      <p:sp>
        <p:nvSpPr>
          <p:cNvPr id="6" name="TextBox 5"/>
          <p:cNvSpPr txBox="1"/>
          <p:nvPr/>
        </p:nvSpPr>
        <p:spPr>
          <a:xfrm>
            <a:off x="695401" y="1354388"/>
            <a:ext cx="9937103" cy="400110"/>
          </a:xfrm>
          <a:prstGeom prst="rect">
            <a:avLst/>
          </a:prstGeom>
          <a:noFill/>
        </p:spPr>
        <p:txBody>
          <a:bodyPr wrap="square" rtlCol="0">
            <a:spAutoFit/>
          </a:bodyPr>
          <a:lstStyle/>
          <a:p>
            <a:r>
              <a:rPr lang="en-US" altLang="zh-CN" sz="2000" dirty="0">
                <a:latin typeface="Arial" charset="0"/>
                <a:ea typeface="Arial" charset="0"/>
                <a:cs typeface="Arial" charset="0"/>
              </a:rPr>
              <a:t>Example</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A:</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2*2-CPU Servers requiring vSSM02, 1 year CloudHive Service only</a:t>
            </a:r>
            <a:endParaRPr lang="en-US" sz="2000" dirty="0">
              <a:latin typeface="Arial" charset="0"/>
              <a:ea typeface="Arial" charset="0"/>
              <a:cs typeface="Arial" charset="0"/>
            </a:endParaRPr>
          </a:p>
        </p:txBody>
      </p:sp>
      <p:sp>
        <p:nvSpPr>
          <p:cNvPr id="7" name="TextBox 6"/>
          <p:cNvSpPr txBox="1"/>
          <p:nvPr/>
        </p:nvSpPr>
        <p:spPr>
          <a:xfrm>
            <a:off x="695400" y="3004704"/>
            <a:ext cx="10157571" cy="707886"/>
          </a:xfrm>
          <a:prstGeom prst="rect">
            <a:avLst/>
          </a:prstGeom>
          <a:noFill/>
        </p:spPr>
        <p:txBody>
          <a:bodyPr wrap="square" rtlCol="0">
            <a:spAutoFit/>
          </a:bodyPr>
          <a:lstStyle/>
          <a:p>
            <a:r>
              <a:rPr lang="en-US" altLang="zh-CN" sz="2000" dirty="0">
                <a:latin typeface="Arial" charset="0"/>
                <a:ea typeface="Arial" charset="0"/>
                <a:cs typeface="Arial" charset="0"/>
              </a:rPr>
              <a:t>Example</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B:</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5*2-CPU Servers requiring vSSM02, 1 year CloudHive Service with IPS and AV Subscription</a:t>
            </a:r>
            <a:endParaRPr lang="en-US" sz="2000" dirty="0">
              <a:latin typeface="Arial" charset="0"/>
              <a:ea typeface="Arial" charset="0"/>
              <a:cs typeface="Arial" charset="0"/>
            </a:endParaRPr>
          </a:p>
        </p:txBody>
      </p:sp>
      <p:sp>
        <p:nvSpPr>
          <p:cNvPr id="8" name="TextBox 7"/>
          <p:cNvSpPr txBox="1"/>
          <p:nvPr/>
        </p:nvSpPr>
        <p:spPr>
          <a:xfrm>
            <a:off x="695401" y="5929535"/>
            <a:ext cx="6504803" cy="261610"/>
          </a:xfrm>
          <a:prstGeom prst="rect">
            <a:avLst/>
          </a:prstGeom>
          <a:noFill/>
        </p:spPr>
        <p:txBody>
          <a:bodyPr wrap="square" rtlCol="0">
            <a:spAutoFit/>
          </a:bodyPr>
          <a:lstStyle/>
          <a:p>
            <a:r>
              <a:rPr lang="en-US" sz="1100" dirty="0" smtClean="0">
                <a:latin typeface="Arial" charset="0"/>
                <a:ea typeface="Arial" charset="0"/>
                <a:cs typeface="Arial" charset="0"/>
              </a:rPr>
              <a:t>Note: </a:t>
            </a:r>
            <a:r>
              <a:rPr lang="en-US" sz="1100" dirty="0" err="1" smtClean="0">
                <a:latin typeface="Arial" charset="0"/>
                <a:ea typeface="Arial" charset="0"/>
                <a:cs typeface="Arial" charset="0"/>
              </a:rPr>
              <a:t>CloudHive</a:t>
            </a:r>
            <a:r>
              <a:rPr lang="en-US" sz="1100" dirty="0" smtClean="0">
                <a:latin typeface="Arial" charset="0"/>
                <a:ea typeface="Arial" charset="0"/>
                <a:cs typeface="Arial" charset="0"/>
              </a:rPr>
              <a:t> </a:t>
            </a:r>
            <a:r>
              <a:rPr lang="en-US" sz="1100" dirty="0">
                <a:latin typeface="Arial" charset="0"/>
                <a:ea typeface="Arial" charset="0"/>
                <a:cs typeface="Arial" charset="0"/>
              </a:rPr>
              <a:t>basic Package SKU support 4 CPU by default</a:t>
            </a:r>
          </a:p>
        </p:txBody>
      </p:sp>
      <p:sp>
        <p:nvSpPr>
          <p:cNvPr id="3" name="灯片编号占位符 2"/>
          <p:cNvSpPr>
            <a:spLocks noGrp="1"/>
          </p:cNvSpPr>
          <p:nvPr>
            <p:ph type="sldNum" sz="quarter" idx="4"/>
          </p:nvPr>
        </p:nvSpPr>
        <p:spPr/>
        <p:txBody>
          <a:bodyPr/>
          <a:lstStyle/>
          <a:p>
            <a:fld id="{E98FCA07-3125-49EB-99F1-64DCEC752C04}" type="slidenum">
              <a:rPr lang="en-US" smtClean="0"/>
              <a:pPr/>
              <a:t>82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8744383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charset="0"/>
              </a:rPr>
              <a:t>How to Buy CloudHive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92570231"/>
              </p:ext>
            </p:extLst>
          </p:nvPr>
        </p:nvGraphicFramePr>
        <p:xfrm>
          <a:off x="698497" y="1858444"/>
          <a:ext cx="10157570" cy="1162928"/>
        </p:xfrm>
        <a:graphic>
          <a:graphicData uri="http://schemas.openxmlformats.org/drawingml/2006/table">
            <a:tbl>
              <a:tblPr firstRow="1" bandRow="1">
                <a:tableStyleId>{5C22544A-7EE6-4342-B048-85BDC9FD1C3A}</a:tableStyleId>
              </a:tblPr>
              <a:tblGrid>
                <a:gridCol w="3385857">
                  <a:extLst>
                    <a:ext uri="{9D8B030D-6E8A-4147-A177-3AD203B41FA5}">
                      <a16:colId xmlns="" xmlns:a16="http://schemas.microsoft.com/office/drawing/2014/main" val="20000"/>
                    </a:ext>
                  </a:extLst>
                </a:gridCol>
                <a:gridCol w="3363279">
                  <a:extLst>
                    <a:ext uri="{9D8B030D-6E8A-4147-A177-3AD203B41FA5}">
                      <a16:colId xmlns="" xmlns:a16="http://schemas.microsoft.com/office/drawing/2014/main" val="20001"/>
                    </a:ext>
                  </a:extLst>
                </a:gridCol>
                <a:gridCol w="3408434">
                  <a:extLst>
                    <a:ext uri="{9D8B030D-6E8A-4147-A177-3AD203B41FA5}">
                      <a16:colId xmlns="" xmlns:a16="http://schemas.microsoft.com/office/drawing/2014/main" val="20002"/>
                    </a:ext>
                  </a:extLst>
                </a:gridCol>
              </a:tblGrid>
              <a:tr h="370840">
                <a:tc>
                  <a:txBody>
                    <a:bodyPr/>
                    <a:lstStyle/>
                    <a:p>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r>
                        <a:rPr lang="en-US" dirty="0">
                          <a:latin typeface="Arial" panose="020B0604020202020204" pitchFamily="34" charset="0"/>
                          <a:cs typeface="Arial" panose="020B0604020202020204" pitchFamily="34" charset="0"/>
                        </a:rPr>
                        <a:t>Basic</a:t>
                      </a:r>
                      <a:r>
                        <a:rPr lang="en-US" baseline="0" dirty="0">
                          <a:latin typeface="Arial" panose="020B0604020202020204" pitchFamily="34" charset="0"/>
                          <a:cs typeface="Arial" panose="020B0604020202020204" pitchFamily="34" charset="0"/>
                        </a:rPr>
                        <a:t> Package</a:t>
                      </a: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r>
                        <a:rPr lang="en-US" dirty="0">
                          <a:latin typeface="Arial" panose="020B0604020202020204" pitchFamily="34" charset="0"/>
                          <a:cs typeface="Arial" panose="020B0604020202020204" pitchFamily="34" charset="0"/>
                        </a:rPr>
                        <a:t>Service</a:t>
                      </a:r>
                    </a:p>
                  </a:txBody>
                  <a:tcPr anchor="ctr">
                    <a:solidFill>
                      <a:srgbClr val="00307D"/>
                    </a:solidFill>
                  </a:tcPr>
                </a:tc>
                <a:extLst>
                  <a:ext uri="{0D108BD9-81ED-4DB2-BD59-A6C34878D82A}">
                    <a16:rowId xmlns="" xmlns:a16="http://schemas.microsoft.com/office/drawing/2014/main" val="10000"/>
                  </a:ext>
                </a:extLst>
              </a:tr>
              <a:tr h="421248">
                <a:tc>
                  <a:txBody>
                    <a:bodyPr/>
                    <a:lstStyle/>
                    <a:p>
                      <a:r>
                        <a:rPr lang="en-US" sz="1400" dirty="0">
                          <a:latin typeface="Arial" panose="020B0604020202020204" pitchFamily="34" charset="0"/>
                          <a:cs typeface="Arial" panose="020B0604020202020204" pitchFamily="34" charset="0"/>
                        </a:rPr>
                        <a:t>Perpetual Mode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1*CloudH-vSSM04-BP-IN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Arial" panose="020B0604020202020204" pitchFamily="34" charset="0"/>
                          <a:ea typeface="+mn-ea"/>
                          <a:cs typeface="Arial" panose="020B0604020202020204" pitchFamily="34" charset="0"/>
                        </a:rPr>
                        <a:t>4*CloudH-vSSM-SP-IN-12</a:t>
                      </a:r>
                    </a:p>
                  </a:txBody>
                  <a:tcPr anchor="ctr"/>
                </a:tc>
                <a:extLst>
                  <a:ext uri="{0D108BD9-81ED-4DB2-BD59-A6C34878D82A}">
                    <a16:rowId xmlns="" xmlns:a16="http://schemas.microsoft.com/office/drawing/2014/main" val="10001"/>
                  </a:ext>
                </a:extLst>
              </a:tr>
              <a:tr h="370840">
                <a:tc>
                  <a:txBody>
                    <a:bodyPr/>
                    <a:lstStyle/>
                    <a:p>
                      <a:r>
                        <a:rPr lang="en-US" sz="1400" dirty="0">
                          <a:latin typeface="Arial" panose="020B0604020202020204" pitchFamily="34" charset="0"/>
                          <a:cs typeface="Arial" panose="020B0604020202020204" pitchFamily="34" charset="0"/>
                        </a:rPr>
                        <a:t>Subscription</a:t>
                      </a:r>
                      <a:r>
                        <a:rPr lang="en-US" sz="1400" baseline="0" dirty="0">
                          <a:latin typeface="Arial" panose="020B0604020202020204" pitchFamily="34" charset="0"/>
                          <a:cs typeface="Arial" panose="020B0604020202020204" pitchFamily="34" charset="0"/>
                        </a:rPr>
                        <a:t> Mode</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1*CloudH-vSSM04-BS-IN-12</a:t>
                      </a:r>
                    </a:p>
                  </a:txBody>
                  <a:tcPr anchor="ctr"/>
                </a:tc>
                <a:tc>
                  <a:txBody>
                    <a:bodyPr/>
                    <a:lstStyle/>
                    <a:p>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54063050"/>
              </p:ext>
            </p:extLst>
          </p:nvPr>
        </p:nvGraphicFramePr>
        <p:xfrm>
          <a:off x="698497" y="3700637"/>
          <a:ext cx="10157570" cy="2124952"/>
        </p:xfrm>
        <a:graphic>
          <a:graphicData uri="http://schemas.openxmlformats.org/drawingml/2006/table">
            <a:tbl>
              <a:tblPr firstRow="1" bandRow="1">
                <a:tableStyleId>{5C22544A-7EE6-4342-B048-85BDC9FD1C3A}</a:tableStyleId>
              </a:tblPr>
              <a:tblGrid>
                <a:gridCol w="1214846">
                  <a:extLst>
                    <a:ext uri="{9D8B030D-6E8A-4147-A177-3AD203B41FA5}">
                      <a16:colId xmlns="" xmlns:a16="http://schemas.microsoft.com/office/drawing/2014/main" val="20000"/>
                    </a:ext>
                  </a:extLst>
                </a:gridCol>
                <a:gridCol w="1961336">
                  <a:extLst>
                    <a:ext uri="{9D8B030D-6E8A-4147-A177-3AD203B41FA5}">
                      <a16:colId xmlns="" xmlns:a16="http://schemas.microsoft.com/office/drawing/2014/main" val="20001"/>
                    </a:ext>
                  </a:extLst>
                </a:gridCol>
                <a:gridCol w="2046383">
                  <a:extLst>
                    <a:ext uri="{9D8B030D-6E8A-4147-A177-3AD203B41FA5}">
                      <a16:colId xmlns="" xmlns:a16="http://schemas.microsoft.com/office/drawing/2014/main" val="20002"/>
                    </a:ext>
                  </a:extLst>
                </a:gridCol>
                <a:gridCol w="1615098">
                  <a:extLst>
                    <a:ext uri="{9D8B030D-6E8A-4147-A177-3AD203B41FA5}">
                      <a16:colId xmlns="" xmlns:a16="http://schemas.microsoft.com/office/drawing/2014/main" val="20003"/>
                    </a:ext>
                  </a:extLst>
                </a:gridCol>
                <a:gridCol w="1656184">
                  <a:extLst>
                    <a:ext uri="{9D8B030D-6E8A-4147-A177-3AD203B41FA5}">
                      <a16:colId xmlns="" xmlns:a16="http://schemas.microsoft.com/office/drawing/2014/main" val="20004"/>
                    </a:ext>
                  </a:extLst>
                </a:gridCol>
                <a:gridCol w="1663723">
                  <a:extLst>
                    <a:ext uri="{9D8B030D-6E8A-4147-A177-3AD203B41FA5}">
                      <a16:colId xmlns="" xmlns:a16="http://schemas.microsoft.com/office/drawing/2014/main" val="20005"/>
                    </a:ext>
                  </a:extLst>
                </a:gridCol>
              </a:tblGrid>
              <a:tr h="531351">
                <a:tc>
                  <a:txBody>
                    <a:bodyPr/>
                    <a:lstStyle/>
                    <a:p>
                      <a:pPr algn="ct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Basic</a:t>
                      </a:r>
                      <a:r>
                        <a:rPr lang="en-US" baseline="0" dirty="0">
                          <a:latin typeface="Arial" panose="020B0604020202020204" pitchFamily="34" charset="0"/>
                          <a:cs typeface="Arial" panose="020B0604020202020204" pitchFamily="34" charset="0"/>
                        </a:rPr>
                        <a:t> Package</a:t>
                      </a: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Extension</a:t>
                      </a:r>
                      <a:r>
                        <a:rPr lang="en-US" baseline="0" dirty="0">
                          <a:latin typeface="Arial" panose="020B0604020202020204" pitchFamily="34" charset="0"/>
                          <a:cs typeface="Arial" panose="020B0604020202020204" pitchFamily="34" charset="0"/>
                        </a:rPr>
                        <a:t> Package</a:t>
                      </a:r>
                      <a:endParaRPr lang="en-US" dirty="0">
                        <a:latin typeface="Arial" panose="020B0604020202020204" pitchFamily="34" charset="0"/>
                        <a:cs typeface="Arial" panose="020B0604020202020204" pitchFamily="34" charset="0"/>
                      </a:endParaRP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Service</a:t>
                      </a: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IPS</a:t>
                      </a:r>
                    </a:p>
                  </a:txBody>
                  <a:tcPr anchor="ctr">
                    <a:solidFill>
                      <a:srgbClr val="00307D"/>
                    </a:solidFill>
                  </a:tcPr>
                </a:tc>
                <a:tc>
                  <a:txBody>
                    <a:bodyPr/>
                    <a:lstStyle/>
                    <a:p>
                      <a:pPr algn="ctr"/>
                      <a:r>
                        <a:rPr lang="en-US" dirty="0">
                          <a:latin typeface="Arial" panose="020B0604020202020204" pitchFamily="34" charset="0"/>
                          <a:cs typeface="Arial" panose="020B0604020202020204" pitchFamily="34" charset="0"/>
                        </a:rPr>
                        <a:t>URL</a:t>
                      </a:r>
                    </a:p>
                  </a:txBody>
                  <a:tcPr anchor="ctr">
                    <a:solidFill>
                      <a:srgbClr val="00307D"/>
                    </a:solidFill>
                  </a:tcPr>
                </a:tc>
                <a:extLst>
                  <a:ext uri="{0D108BD9-81ED-4DB2-BD59-A6C34878D82A}">
                    <a16:rowId xmlns="" xmlns:a16="http://schemas.microsoft.com/office/drawing/2014/main" val="10000"/>
                  </a:ext>
                </a:extLst>
              </a:tr>
              <a:tr h="742436">
                <a:tc>
                  <a:txBody>
                    <a:bodyPr/>
                    <a:lstStyle/>
                    <a:p>
                      <a:pPr algn="ctr"/>
                      <a:r>
                        <a:rPr lang="en-US" sz="1400" dirty="0">
                          <a:latin typeface="Arial" panose="020B0604020202020204" pitchFamily="34" charset="0"/>
                          <a:cs typeface="Arial" panose="020B0604020202020204" pitchFamily="34" charset="0"/>
                        </a:rPr>
                        <a:t>Perpetual Mode</a:t>
                      </a:r>
                    </a:p>
                  </a:txBody>
                  <a:tcPr anchor="ctr"/>
                </a:tc>
                <a:tc>
                  <a:txBody>
                    <a:bodyPr/>
                    <a:lstStyle/>
                    <a:p>
                      <a:pPr algn="ctr"/>
                      <a:r>
                        <a:rPr lang="en-US" sz="1400" dirty="0">
                          <a:latin typeface="Arial" panose="020B0604020202020204" pitchFamily="34" charset="0"/>
                          <a:cs typeface="Arial" panose="020B0604020202020204" pitchFamily="34" charset="0"/>
                        </a:rPr>
                        <a:t>1*CloudH-vSSM04-BP-IN</a:t>
                      </a:r>
                    </a:p>
                  </a:txBody>
                  <a:tcPr anchor="ctr"/>
                </a:tc>
                <a:tc>
                  <a:txBody>
                    <a:bodyPr/>
                    <a:lstStyle/>
                    <a:p>
                      <a:pPr algn="ctr"/>
                      <a:r>
                        <a:rPr lang="en-US" sz="1400" dirty="0">
                          <a:latin typeface="Arial" panose="020B0604020202020204" pitchFamily="34" charset="0"/>
                          <a:cs typeface="Arial" panose="020B0604020202020204" pitchFamily="34" charset="0"/>
                        </a:rPr>
                        <a:t>6*CloudH-vSSM04-EP-IN</a:t>
                      </a:r>
                    </a:p>
                  </a:txBody>
                  <a:tcPr anchor="ctr"/>
                </a:tc>
                <a:tc>
                  <a:txBody>
                    <a:bodyPr/>
                    <a:lstStyle/>
                    <a:p>
                      <a:pPr marL="0" algn="ctr" defTabSz="914400" rtl="0" eaLnBrk="1" latinLnBrk="0" hangingPunct="1"/>
                      <a:r>
                        <a:rPr lang="en-US" sz="1400" kern="1200" dirty="0">
                          <a:solidFill>
                            <a:schemeClr val="dk1"/>
                          </a:solidFill>
                          <a:latin typeface="Arial" panose="020B0604020202020204" pitchFamily="34" charset="0"/>
                          <a:ea typeface="+mn-ea"/>
                          <a:cs typeface="Arial" panose="020B0604020202020204" pitchFamily="34" charset="0"/>
                        </a:rPr>
                        <a:t>10*CloudH-vSSM-SP-IN-12</a:t>
                      </a:r>
                    </a:p>
                  </a:txBody>
                  <a:tcPr anchor="ctr"/>
                </a:tc>
                <a:tc>
                  <a:txBody>
                    <a:bodyPr/>
                    <a:lstStyle/>
                    <a:p>
                      <a:pPr marL="0" algn="ctr" defTabSz="914400" rtl="0" eaLnBrk="1" fontAlgn="ctr" latinLnBrk="0" hangingPunct="1"/>
                      <a:r>
                        <a:rPr lang="de-DE" sz="1400" kern="1200" dirty="0">
                          <a:solidFill>
                            <a:schemeClr val="dk1"/>
                          </a:solidFill>
                          <a:latin typeface="Arial" panose="020B0604020202020204" pitchFamily="34" charset="0"/>
                          <a:ea typeface="+mn-ea"/>
                          <a:cs typeface="Arial" panose="020B0604020202020204" pitchFamily="34" charset="0"/>
                        </a:rPr>
                        <a:t>10*IPS-SP-IN-12</a:t>
                      </a:r>
                    </a:p>
                  </a:txBody>
                  <a:tcPr marL="12700" marR="12700" marT="12700" marB="0" anchor="ctr"/>
                </a:tc>
                <a:tc>
                  <a:txBody>
                    <a:bodyPr/>
                    <a:lstStyle/>
                    <a:p>
                      <a:pPr algn="ctr"/>
                      <a:r>
                        <a:rPr lang="en-US" sz="1400" dirty="0">
                          <a:latin typeface="Arial" panose="020B0604020202020204" pitchFamily="34" charset="0"/>
                          <a:cs typeface="Arial" panose="020B0604020202020204" pitchFamily="34" charset="0"/>
                        </a:rPr>
                        <a:t>10*URL-SP-IN-12</a:t>
                      </a:r>
                    </a:p>
                  </a:txBody>
                  <a:tcPr marL="12700" marR="12700" marT="12700" marB="0" anchor="ctr"/>
                </a:tc>
                <a:extLst>
                  <a:ext uri="{0D108BD9-81ED-4DB2-BD59-A6C34878D82A}">
                    <a16:rowId xmlns="" xmlns:a16="http://schemas.microsoft.com/office/drawing/2014/main" val="10001"/>
                  </a:ext>
                </a:extLst>
              </a:tr>
              <a:tr h="742436">
                <a:tc>
                  <a:txBody>
                    <a:bodyPr/>
                    <a:lstStyle/>
                    <a:p>
                      <a:pPr algn="ctr"/>
                      <a:r>
                        <a:rPr lang="en-US" sz="1400" dirty="0">
                          <a:latin typeface="Arial" panose="020B0604020202020204" pitchFamily="34" charset="0"/>
                          <a:cs typeface="Arial" panose="020B0604020202020204" pitchFamily="34" charset="0"/>
                        </a:rPr>
                        <a:t>Subscription</a:t>
                      </a:r>
                      <a:r>
                        <a:rPr lang="en-US" sz="1400" baseline="0" dirty="0">
                          <a:latin typeface="Arial" panose="020B0604020202020204" pitchFamily="34" charset="0"/>
                          <a:cs typeface="Arial" panose="020B0604020202020204" pitchFamily="34" charset="0"/>
                        </a:rPr>
                        <a:t> Mode</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1*CloudH-vSSM04-BS-IN-12</a:t>
                      </a:r>
                    </a:p>
                  </a:txBody>
                  <a:tcPr anchor="ctr"/>
                </a:tc>
                <a:tc>
                  <a:txBody>
                    <a:bodyPr/>
                    <a:lstStyle/>
                    <a:p>
                      <a:pPr algn="ctr"/>
                      <a:r>
                        <a:rPr lang="en-US" sz="1400" dirty="0">
                          <a:latin typeface="Arial" panose="020B0604020202020204" pitchFamily="34" charset="0"/>
                          <a:cs typeface="Arial" panose="020B0604020202020204" pitchFamily="34" charset="0"/>
                        </a:rPr>
                        <a:t>6*CloudH-vSSM04-SS-IN-12</a:t>
                      </a:r>
                    </a:p>
                  </a:txBody>
                  <a:tcPr anchor="ctr"/>
                </a:tc>
                <a:tc>
                  <a:txBody>
                    <a:bodyPr/>
                    <a:lstStyle/>
                    <a:p>
                      <a:pPr algn="ct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10*IPS-SS-IN-12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10*URL-SS-IN-12</a:t>
                      </a:r>
                    </a:p>
                  </a:txBody>
                  <a:tcPr anchor="ctr"/>
                </a:tc>
                <a:extLst>
                  <a:ext uri="{0D108BD9-81ED-4DB2-BD59-A6C34878D82A}">
                    <a16:rowId xmlns="" xmlns:a16="http://schemas.microsoft.com/office/drawing/2014/main" val="10002"/>
                  </a:ext>
                </a:extLst>
              </a:tr>
            </a:tbl>
          </a:graphicData>
        </a:graphic>
      </p:graphicFrame>
      <p:sp>
        <p:nvSpPr>
          <p:cNvPr id="6" name="TextBox 5"/>
          <p:cNvSpPr txBox="1"/>
          <p:nvPr/>
        </p:nvSpPr>
        <p:spPr>
          <a:xfrm>
            <a:off x="698497" y="1354388"/>
            <a:ext cx="9789991" cy="400110"/>
          </a:xfrm>
          <a:prstGeom prst="rect">
            <a:avLst/>
          </a:prstGeom>
          <a:noFill/>
        </p:spPr>
        <p:txBody>
          <a:bodyPr wrap="square" rtlCol="0">
            <a:spAutoFit/>
          </a:bodyPr>
          <a:lstStyle/>
          <a:p>
            <a:r>
              <a:rPr lang="en-US" altLang="zh-CN" sz="2000" dirty="0">
                <a:latin typeface="Arial" charset="0"/>
                <a:ea typeface="Arial" charset="0"/>
                <a:cs typeface="Arial" charset="0"/>
              </a:rPr>
              <a:t>Example</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A:</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2*2-CPU Servers requiring vSSM04, 1 year CloudHive Service only</a:t>
            </a:r>
            <a:endParaRPr lang="en-US" sz="2000" dirty="0">
              <a:latin typeface="Arial" charset="0"/>
              <a:ea typeface="Arial" charset="0"/>
              <a:cs typeface="Arial" charset="0"/>
            </a:endParaRPr>
          </a:p>
        </p:txBody>
      </p:sp>
      <p:sp>
        <p:nvSpPr>
          <p:cNvPr id="7" name="TextBox 6"/>
          <p:cNvSpPr txBox="1"/>
          <p:nvPr/>
        </p:nvSpPr>
        <p:spPr>
          <a:xfrm>
            <a:off x="698496" y="3004704"/>
            <a:ext cx="10157571" cy="707886"/>
          </a:xfrm>
          <a:prstGeom prst="rect">
            <a:avLst/>
          </a:prstGeom>
          <a:noFill/>
        </p:spPr>
        <p:txBody>
          <a:bodyPr wrap="square" rtlCol="0">
            <a:spAutoFit/>
          </a:bodyPr>
          <a:lstStyle/>
          <a:p>
            <a:r>
              <a:rPr lang="en-US" altLang="zh-CN" sz="2000" dirty="0">
                <a:latin typeface="Arial" charset="0"/>
                <a:ea typeface="Arial" charset="0"/>
                <a:cs typeface="Arial" charset="0"/>
              </a:rPr>
              <a:t>Example</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B:</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5*2-CPU Servers requiring vSSM04, 1 year CloudHive Service with IPS and URL Subscription</a:t>
            </a:r>
            <a:endParaRPr lang="en-US" sz="2000" dirty="0">
              <a:latin typeface="Arial" charset="0"/>
              <a:ea typeface="Arial" charset="0"/>
              <a:cs typeface="Arial" charset="0"/>
            </a:endParaRPr>
          </a:p>
        </p:txBody>
      </p:sp>
      <p:sp>
        <p:nvSpPr>
          <p:cNvPr id="8" name="TextBox 7"/>
          <p:cNvSpPr txBox="1"/>
          <p:nvPr/>
        </p:nvSpPr>
        <p:spPr>
          <a:xfrm>
            <a:off x="698497" y="5929535"/>
            <a:ext cx="6504803" cy="261610"/>
          </a:xfrm>
          <a:prstGeom prst="rect">
            <a:avLst/>
          </a:prstGeom>
          <a:noFill/>
        </p:spPr>
        <p:txBody>
          <a:bodyPr wrap="square" rtlCol="0">
            <a:spAutoFit/>
          </a:bodyPr>
          <a:lstStyle/>
          <a:p>
            <a:r>
              <a:rPr lang="en-US" sz="1100" dirty="0" smtClean="0">
                <a:latin typeface="Arial" charset="0"/>
                <a:ea typeface="Arial" charset="0"/>
                <a:cs typeface="Arial" charset="0"/>
              </a:rPr>
              <a:t>Note: </a:t>
            </a:r>
            <a:r>
              <a:rPr lang="en-US" sz="1100" dirty="0" err="1" smtClean="0">
                <a:latin typeface="Arial" charset="0"/>
                <a:ea typeface="Arial" charset="0"/>
                <a:cs typeface="Arial" charset="0"/>
              </a:rPr>
              <a:t>CloudHive</a:t>
            </a:r>
            <a:r>
              <a:rPr lang="en-US" sz="1100" dirty="0" smtClean="0">
                <a:latin typeface="Arial" charset="0"/>
                <a:ea typeface="Arial" charset="0"/>
                <a:cs typeface="Arial" charset="0"/>
              </a:rPr>
              <a:t> </a:t>
            </a:r>
            <a:r>
              <a:rPr lang="en-US" sz="1100" dirty="0">
                <a:latin typeface="Arial" charset="0"/>
                <a:ea typeface="Arial" charset="0"/>
                <a:cs typeface="Arial" charset="0"/>
              </a:rPr>
              <a:t>basic Package SKU support 4 CPU by default</a:t>
            </a:r>
          </a:p>
        </p:txBody>
      </p:sp>
      <p:sp>
        <p:nvSpPr>
          <p:cNvPr id="3" name="灯片编号占位符 2"/>
          <p:cNvSpPr>
            <a:spLocks noGrp="1"/>
          </p:cNvSpPr>
          <p:nvPr>
            <p:ph type="sldNum" sz="quarter" idx="4"/>
          </p:nvPr>
        </p:nvSpPr>
        <p:spPr/>
        <p:txBody>
          <a:bodyPr/>
          <a:lstStyle/>
          <a:p>
            <a:fld id="{E98FCA07-3125-49EB-99F1-64DCEC752C04}" type="slidenum">
              <a:rPr lang="en-US" smtClean="0"/>
              <a:pPr/>
              <a:t>83</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36203628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33EC44-1A0D-034D-AB23-FE9477DFB1AB}"/>
              </a:ext>
            </a:extLst>
          </p:cNvPr>
          <p:cNvSpPr>
            <a:spLocks noGrp="1"/>
          </p:cNvSpPr>
          <p:nvPr>
            <p:ph type="ctrTitle"/>
          </p:nvPr>
        </p:nvSpPr>
        <p:spPr>
          <a:xfrm>
            <a:off x="573589" y="2675469"/>
            <a:ext cx="11044822" cy="1329595"/>
          </a:xfrm>
        </p:spPr>
        <p:txBody>
          <a:bodyPr/>
          <a:lstStyle/>
          <a:p>
            <a:r>
              <a:rPr lang="en-US" altLang="zh-CN" sz="5400" dirty="0"/>
              <a:t>Deployment Scenarios</a:t>
            </a:r>
            <a:br>
              <a:rPr lang="en-US" altLang="zh-CN" sz="5400" dirty="0"/>
            </a:br>
            <a:r>
              <a:rPr lang="en-US" altLang="zh-CN" sz="5400" dirty="0"/>
              <a:t>&amp; Winning Cases</a:t>
            </a:r>
            <a:endParaRPr 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84</a:t>
            </a:fld>
            <a:endParaRPr lang="en-US" dirty="0"/>
          </a:p>
        </p:txBody>
      </p:sp>
    </p:spTree>
    <p:extLst>
      <p:ext uri="{BB962C8B-B14F-4D97-AF65-F5344CB8AC3E}">
        <p14:creationId xmlns:p14="http://schemas.microsoft.com/office/powerpoint/2010/main" val="17766912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723333" y="3323609"/>
            <a:ext cx="2143125" cy="2143125"/>
          </a:xfrm>
          <a:prstGeom prst="rect">
            <a:avLst/>
          </a:prstGeom>
        </p:spPr>
      </p:pic>
      <p:sp>
        <p:nvSpPr>
          <p:cNvPr id="2" name="Title 1"/>
          <p:cNvSpPr>
            <a:spLocks noGrp="1"/>
          </p:cNvSpPr>
          <p:nvPr>
            <p:ph type="title"/>
          </p:nvPr>
        </p:nvSpPr>
        <p:spPr/>
        <p:txBody>
          <a:bodyPr/>
          <a:lstStyle/>
          <a:p>
            <a:r>
              <a:rPr lang="en-US" altLang="zh-CN" b="1" dirty="0"/>
              <a:t>Customer References </a:t>
            </a:r>
            <a:endParaRPr lang="en-US" dirty="0"/>
          </a:p>
        </p:txBody>
      </p:sp>
      <p:pic>
        <p:nvPicPr>
          <p:cNvPr id="9" name="Picture 8"/>
          <p:cNvPicPr>
            <a:picLocks noChangeAspect="1"/>
          </p:cNvPicPr>
          <p:nvPr/>
        </p:nvPicPr>
        <p:blipFill>
          <a:blip r:embed="rId3"/>
          <a:stretch>
            <a:fillRect/>
          </a:stretch>
        </p:blipFill>
        <p:spPr>
          <a:xfrm>
            <a:off x="2947243" y="2206548"/>
            <a:ext cx="1886019" cy="1353497"/>
          </a:xfrm>
          <a:prstGeom prst="rect">
            <a:avLst/>
          </a:prstGeom>
        </p:spPr>
      </p:pic>
      <p:pic>
        <p:nvPicPr>
          <p:cNvPr id="13" name="Picture 12"/>
          <p:cNvPicPr>
            <a:picLocks noChangeAspect="1"/>
          </p:cNvPicPr>
          <p:nvPr/>
        </p:nvPicPr>
        <p:blipFill>
          <a:blip r:embed="rId4"/>
          <a:stretch>
            <a:fillRect/>
          </a:stretch>
        </p:blipFill>
        <p:spPr>
          <a:xfrm>
            <a:off x="723332" y="2304164"/>
            <a:ext cx="2111099" cy="1266659"/>
          </a:xfrm>
          <a:prstGeom prst="rect">
            <a:avLst/>
          </a:prstGeom>
        </p:spPr>
      </p:pic>
      <p:pic>
        <p:nvPicPr>
          <p:cNvPr id="18" name="Picture 17"/>
          <p:cNvPicPr>
            <a:picLocks noChangeAspect="1"/>
          </p:cNvPicPr>
          <p:nvPr/>
        </p:nvPicPr>
        <p:blipFill>
          <a:blip r:embed="rId5"/>
          <a:stretch>
            <a:fillRect/>
          </a:stretch>
        </p:blipFill>
        <p:spPr>
          <a:xfrm>
            <a:off x="8991925" y="2206548"/>
            <a:ext cx="1920853" cy="1144338"/>
          </a:xfrm>
          <a:prstGeom prst="rect">
            <a:avLst/>
          </a:prstGeom>
        </p:spPr>
      </p:pic>
      <p:pic>
        <p:nvPicPr>
          <p:cNvPr id="20" name="Picture 19"/>
          <p:cNvPicPr>
            <a:picLocks noChangeAspect="1"/>
          </p:cNvPicPr>
          <p:nvPr/>
        </p:nvPicPr>
        <p:blipFill>
          <a:blip r:embed="rId6"/>
          <a:stretch>
            <a:fillRect/>
          </a:stretch>
        </p:blipFill>
        <p:spPr>
          <a:xfrm>
            <a:off x="5345967" y="3798638"/>
            <a:ext cx="1400301" cy="1197203"/>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73015" y="5252247"/>
            <a:ext cx="1434473" cy="803305"/>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6381" y="5424252"/>
            <a:ext cx="1480759" cy="459293"/>
          </a:xfrm>
          <a:prstGeom prst="rect">
            <a:avLst/>
          </a:prstGeom>
        </p:spPr>
      </p:pic>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12388" y="3475589"/>
            <a:ext cx="1866841" cy="1866841"/>
          </a:xfrm>
          <a:prstGeom prst="rect">
            <a:avLst/>
          </a:prstGeom>
        </p:spPr>
      </p:pic>
      <p:pic>
        <p:nvPicPr>
          <p:cNvPr id="26" name="Picture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1070" y="5351345"/>
            <a:ext cx="2480406" cy="605110"/>
          </a:xfrm>
          <a:prstGeom prst="rect">
            <a:avLst/>
          </a:prstGeom>
        </p:spPr>
      </p:pic>
      <p:sp>
        <p:nvSpPr>
          <p:cNvPr id="33" name="矩形 7">
            <a:extLst>
              <a:ext uri="{FF2B5EF4-FFF2-40B4-BE49-F238E27FC236}">
                <a16:creationId xmlns="" xmlns:a16="http://schemas.microsoft.com/office/drawing/2014/main" id="{796121AE-98A3-E545-A33A-436C2AE908EF}"/>
              </a:ext>
            </a:extLst>
          </p:cNvPr>
          <p:cNvSpPr/>
          <p:nvPr/>
        </p:nvSpPr>
        <p:spPr>
          <a:xfrm>
            <a:off x="1772487" y="1248759"/>
            <a:ext cx="8716001" cy="646538"/>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8B62D"/>
                </a:solidFill>
                <a:effectLst/>
                <a:uLnTx/>
                <a:uFillTx/>
                <a:latin typeface="Arial" panose="020B0604020202020204" pitchFamily="34" charset="0"/>
                <a:ea typeface="微软雅黑" panose="020B0503020204020204" pitchFamily="34" charset="-122"/>
                <a:cs typeface="Arial" panose="020B0604020202020204" pitchFamily="34" charset="0"/>
              </a:rPr>
              <a:t>20</a:t>
            </a:r>
            <a:r>
              <a:rPr lang="en-US" altLang="zh-CN" sz="2800" b="1" dirty="0">
                <a:solidFill>
                  <a:srgbClr val="F8B62D"/>
                </a:solidFill>
                <a:latin typeface="Arial" panose="020B0604020202020204" pitchFamily="34" charset="0"/>
                <a:ea typeface="微软雅黑" panose="020B0503020204020204" pitchFamily="34" charset="-122"/>
                <a:cs typeface="Arial" panose="020B0604020202020204" pitchFamily="34" charset="0"/>
              </a:rPr>
              <a:t>,</a:t>
            </a:r>
            <a:r>
              <a:rPr kumimoji="0" lang="en-US" altLang="zh-CN" sz="2800" b="1" i="0" u="none" strike="noStrike" kern="1200" cap="none" spc="0" normalizeH="0" baseline="0" noProof="0" dirty="0">
                <a:ln>
                  <a:noFill/>
                </a:ln>
                <a:solidFill>
                  <a:srgbClr val="F8B62D"/>
                </a:solidFill>
                <a:effectLst/>
                <a:uLnTx/>
                <a:uFillTx/>
                <a:latin typeface="Arial" panose="020B0604020202020204" pitchFamily="34" charset="0"/>
                <a:ea typeface="微软雅黑" panose="020B0503020204020204" pitchFamily="34" charset="-122"/>
                <a:cs typeface="Arial" panose="020B0604020202020204" pitchFamily="34" charset="0"/>
              </a:rPr>
              <a:t>000+ CPUs</a:t>
            </a:r>
            <a:r>
              <a:rPr kumimoji="0" lang="zh-CN" altLang="en-US" sz="2800" b="1" i="0" u="none" strike="noStrike" kern="1200" cap="none" spc="0" normalizeH="0" baseline="0" noProof="0" dirty="0">
                <a:ln>
                  <a:noFill/>
                </a:ln>
                <a:solidFill>
                  <a:srgbClr val="F8B62D"/>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800" b="1" i="0" u="none" strike="noStrike" kern="1200" cap="none" spc="0" normalizeH="0" baseline="0" noProof="0" dirty="0">
                <a:ln>
                  <a:noFill/>
                </a:ln>
                <a:solidFill>
                  <a:srgbClr val="F8B62D"/>
                </a:solidFill>
                <a:effectLst/>
                <a:uLnTx/>
                <a:uFillTx/>
                <a:latin typeface="Arial" panose="020B0604020202020204" pitchFamily="34" charset="0"/>
                <a:ea typeface="微软雅黑" panose="020B0503020204020204" pitchFamily="34" charset="-122"/>
                <a:cs typeface="Arial" panose="020B0604020202020204" pitchFamily="34" charset="0"/>
              </a:rPr>
              <a:t>Serve Customers</a:t>
            </a:r>
            <a:endParaRPr kumimoji="0" lang="zh-CN" altLang="en-US" sz="2800" b="1" i="0" u="none" strike="noStrike" kern="1200" cap="none" spc="0" normalizeH="0" baseline="0" noProof="0" dirty="0">
              <a:ln>
                <a:noFill/>
              </a:ln>
              <a:solidFill>
                <a:srgbClr val="F8B62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37"/>
          <p:cNvPicPr>
            <a:picLocks noChangeAspect="1"/>
          </p:cNvPicPr>
          <p:nvPr/>
        </p:nvPicPr>
        <p:blipFill>
          <a:blip r:embed="rId11"/>
          <a:stretch>
            <a:fillRect/>
          </a:stretch>
        </p:blipFill>
        <p:spPr>
          <a:xfrm>
            <a:off x="7026164" y="2384373"/>
            <a:ext cx="1507961" cy="957759"/>
          </a:xfrm>
          <a:prstGeom prst="rect">
            <a:avLst/>
          </a:prstGeom>
        </p:spPr>
      </p:pic>
      <p:pic>
        <p:nvPicPr>
          <p:cNvPr id="42" name="Picture 4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177211" y="2160199"/>
            <a:ext cx="1391153" cy="1391153"/>
          </a:xfrm>
          <a:prstGeom prst="rect">
            <a:avLst/>
          </a:prstGeom>
        </p:spPr>
      </p:pic>
      <p:pic>
        <p:nvPicPr>
          <p:cNvPr id="43" name="Picture 4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20751" y="3877918"/>
            <a:ext cx="1263199" cy="1160081"/>
          </a:xfrm>
          <a:prstGeom prst="rect">
            <a:avLst/>
          </a:prstGeom>
        </p:spPr>
      </p:pic>
      <p:pic>
        <p:nvPicPr>
          <p:cNvPr id="44" name="Picture 4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63317" y="5298355"/>
            <a:ext cx="1867835" cy="794941"/>
          </a:xfrm>
          <a:prstGeom prst="rect">
            <a:avLst/>
          </a:prstGeom>
        </p:spPr>
      </p:pic>
      <p:pic>
        <p:nvPicPr>
          <p:cNvPr id="48" name="Picture 47"/>
          <p:cNvPicPr>
            <a:picLocks noChangeAspect="1"/>
          </p:cNvPicPr>
          <p:nvPr/>
        </p:nvPicPr>
        <p:blipFill>
          <a:blip r:embed="rId15"/>
          <a:stretch>
            <a:fillRect/>
          </a:stretch>
        </p:blipFill>
        <p:spPr>
          <a:xfrm>
            <a:off x="7026164" y="3811059"/>
            <a:ext cx="1896687" cy="1254501"/>
          </a:xfrm>
          <a:prstGeom prst="rect">
            <a:avLst/>
          </a:prstGeom>
        </p:spPr>
      </p:pic>
      <p:sp>
        <p:nvSpPr>
          <p:cNvPr id="3" name="灯片编号占位符 2"/>
          <p:cNvSpPr>
            <a:spLocks noGrp="1"/>
          </p:cNvSpPr>
          <p:nvPr>
            <p:ph type="sldNum" sz="quarter" idx="4"/>
          </p:nvPr>
        </p:nvSpPr>
        <p:spPr/>
        <p:txBody>
          <a:bodyPr/>
          <a:lstStyle/>
          <a:p>
            <a:fld id="{E98FCA07-3125-49EB-99F1-64DCEC752C04}" type="slidenum">
              <a:rPr lang="en-US" smtClean="0"/>
              <a:pPr/>
              <a:t>85</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4089425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b="1" dirty="0"/>
              <a:t>Use Case: Secure the Cloud for a Local </a:t>
            </a:r>
            <a:r>
              <a:rPr lang="en-US" dirty="0"/>
              <a:t>G</a:t>
            </a:r>
            <a:r>
              <a:rPr lang="en-US" b="1" dirty="0"/>
              <a:t>overnment</a:t>
            </a:r>
          </a:p>
        </p:txBody>
      </p:sp>
      <p:sp>
        <p:nvSpPr>
          <p:cNvPr id="14" name="Content Placeholder 2">
            <a:extLst>
              <a:ext uri="{FF2B5EF4-FFF2-40B4-BE49-F238E27FC236}">
                <a16:creationId xmlns="" xmlns:a16="http://schemas.microsoft.com/office/drawing/2014/main" id="{ADA54845-1675-3E47-B1F6-DD6DF5E14BFE}"/>
              </a:ext>
            </a:extLst>
          </p:cNvPr>
          <p:cNvSpPr txBox="1">
            <a:spLocks/>
          </p:cNvSpPr>
          <p:nvPr/>
        </p:nvSpPr>
        <p:spPr>
          <a:xfrm>
            <a:off x="7356712" y="1395041"/>
            <a:ext cx="4302348" cy="491836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b="1" dirty="0">
                <a:solidFill>
                  <a:srgbClr val="00307D"/>
                </a:solidFill>
                <a:latin typeface="+mj-lt"/>
                <a:cs typeface="Arial" panose="020B0604020202020204" pitchFamily="34" charset="0"/>
              </a:rPr>
              <a:t>Reality: All the VMs are in the same L2 network without </a:t>
            </a:r>
            <a:r>
              <a:rPr lang="en-US" altLang="zh-CN" sz="1800" b="1" dirty="0" smtClean="0">
                <a:solidFill>
                  <a:srgbClr val="00307D"/>
                </a:solidFill>
                <a:latin typeface="+mj-lt"/>
                <a:cs typeface="Arial" panose="020B0604020202020204" pitchFamily="34" charset="0"/>
              </a:rPr>
              <a:t>any segmentation</a:t>
            </a:r>
            <a:endParaRPr lang="en-US" altLang="zh-CN" sz="1800" b="1" dirty="0">
              <a:solidFill>
                <a:srgbClr val="00307D"/>
              </a:solidFill>
              <a:latin typeface="+mj-lt"/>
              <a:cs typeface="Arial" panose="020B0604020202020204" pitchFamily="34" charset="0"/>
            </a:endParaRPr>
          </a:p>
          <a:p>
            <a:pPr marL="742950" lvl="1" indent="-285750"/>
            <a:r>
              <a:rPr lang="en-US" altLang="zh-CN" sz="1500" dirty="0">
                <a:solidFill>
                  <a:srgbClr val="000000"/>
                </a:solidFill>
                <a:latin typeface="+mj-lt"/>
                <a:cs typeface="Arial" panose="020B0604020202020204" pitchFamily="34" charset="0"/>
              </a:rPr>
              <a:t>Different tenants: Investment, weather bureau;</a:t>
            </a:r>
            <a:r>
              <a:rPr lang="zh-CN" altLang="en-US" sz="1500" dirty="0">
                <a:solidFill>
                  <a:srgbClr val="000000"/>
                </a:solidFill>
                <a:latin typeface="+mj-lt"/>
                <a:cs typeface="Arial" panose="020B0604020202020204" pitchFamily="34" charset="0"/>
              </a:rPr>
              <a:t> </a:t>
            </a:r>
            <a:r>
              <a:rPr lang="en-US" altLang="zh-CN" sz="1500" dirty="0">
                <a:solidFill>
                  <a:srgbClr val="000000"/>
                </a:solidFill>
                <a:latin typeface="+mj-lt"/>
                <a:cs typeface="Arial" panose="020B0604020202020204" pitchFamily="34" charset="0"/>
              </a:rPr>
              <a:t>law enforcement etc.</a:t>
            </a:r>
          </a:p>
          <a:p>
            <a:pPr marL="742950" lvl="1" indent="-285750"/>
            <a:r>
              <a:rPr lang="en-US" altLang="zh-CN" sz="1500" dirty="0">
                <a:solidFill>
                  <a:srgbClr val="000000"/>
                </a:solidFill>
                <a:latin typeface="+mj-lt"/>
                <a:cs typeface="Arial" panose="020B0604020202020204" pitchFamily="34" charset="0"/>
              </a:rPr>
              <a:t>Different functions: Web,. App, DB, Admin etc.</a:t>
            </a:r>
          </a:p>
          <a:p>
            <a:pPr marL="742950" lvl="1" indent="-285750"/>
            <a:r>
              <a:rPr lang="en-US" altLang="zh-CN" sz="1500" dirty="0">
                <a:solidFill>
                  <a:srgbClr val="000000"/>
                </a:solidFill>
                <a:latin typeface="+mj-lt"/>
                <a:cs typeface="Arial" panose="020B0604020202020204" pitchFamily="34" charset="0"/>
              </a:rPr>
              <a:t>Different business priority and security</a:t>
            </a:r>
            <a:r>
              <a:rPr lang="zh-CN" altLang="en-US" sz="1500" dirty="0">
                <a:solidFill>
                  <a:srgbClr val="000000"/>
                </a:solidFill>
                <a:latin typeface="+mj-lt"/>
                <a:cs typeface="Arial" panose="020B0604020202020204" pitchFamily="34" charset="0"/>
              </a:rPr>
              <a:t> </a:t>
            </a:r>
            <a:r>
              <a:rPr lang="en-US" altLang="zh-CN" sz="1500" dirty="0">
                <a:solidFill>
                  <a:srgbClr val="000000"/>
                </a:solidFill>
                <a:latin typeface="+mj-lt"/>
                <a:cs typeface="Arial" panose="020B0604020202020204" pitchFamily="34" charset="0"/>
              </a:rPr>
              <a:t>classification. </a:t>
            </a:r>
          </a:p>
          <a:p>
            <a:pPr lvl="1"/>
            <a:endParaRPr lang="en-US" altLang="zh-CN" sz="1600" dirty="0">
              <a:solidFill>
                <a:srgbClr val="000000"/>
              </a:solidFill>
              <a:latin typeface="+mj-lt"/>
              <a:cs typeface="Arial" panose="020B0604020202020204" pitchFamily="34" charset="0"/>
            </a:endParaRPr>
          </a:p>
          <a:p>
            <a:pPr marL="0" indent="0">
              <a:buNone/>
            </a:pPr>
            <a:r>
              <a:rPr lang="en-US" altLang="zh-CN" sz="1800" b="1" dirty="0">
                <a:solidFill>
                  <a:srgbClr val="00307D"/>
                </a:solidFill>
                <a:latin typeface="+mj-lt"/>
                <a:cs typeface="Arial" panose="020B0604020202020204" pitchFamily="34" charset="0"/>
              </a:rPr>
              <a:t>Challenges: One point breach can compromise the entire virtual network</a:t>
            </a:r>
          </a:p>
          <a:p>
            <a:pPr marL="742950" lvl="1" indent="-285750"/>
            <a:r>
              <a:rPr lang="en-US" altLang="zh-CN" sz="1500" dirty="0">
                <a:solidFill>
                  <a:srgbClr val="000000"/>
                </a:solidFill>
                <a:latin typeface="+mj-lt"/>
                <a:cs typeface="Arial" panose="020B0604020202020204" pitchFamily="34" charset="0"/>
              </a:rPr>
              <a:t>Create VLAN for different users/apps through vCenter need configuration on firewall, switch and router: </a:t>
            </a:r>
            <a:r>
              <a:rPr lang="en-US" altLang="zh-CN" sz="1500" b="1" dirty="0">
                <a:solidFill>
                  <a:srgbClr val="000000"/>
                </a:solidFill>
                <a:latin typeface="+mj-lt"/>
                <a:cs typeface="Arial" panose="020B0604020202020204" pitchFamily="34" charset="0"/>
              </a:rPr>
              <a:t>Time consuming with limited security effect.</a:t>
            </a:r>
            <a:r>
              <a:rPr lang="en-US" altLang="zh-CN" sz="1500" dirty="0">
                <a:solidFill>
                  <a:srgbClr val="000000"/>
                </a:solidFill>
                <a:latin typeface="+mj-lt"/>
                <a:cs typeface="Arial" panose="020B0604020202020204" pitchFamily="34" charset="0"/>
              </a:rPr>
              <a:t> </a:t>
            </a:r>
          </a:p>
          <a:p>
            <a:pPr marL="742950" lvl="1" indent="-285750"/>
            <a:r>
              <a:rPr lang="en-US" altLang="zh-CN" sz="1500" dirty="0">
                <a:solidFill>
                  <a:srgbClr val="000000"/>
                </a:solidFill>
                <a:latin typeface="+mj-lt"/>
                <a:cs typeface="Arial" panose="020B0604020202020204" pitchFamily="34" charset="0"/>
              </a:rPr>
              <a:t>Admin can only scale business within the same L2 network: </a:t>
            </a:r>
            <a:r>
              <a:rPr lang="en-US" altLang="zh-CN" sz="1500" b="1" dirty="0">
                <a:solidFill>
                  <a:srgbClr val="000000"/>
                </a:solidFill>
                <a:latin typeface="+mj-lt"/>
                <a:cs typeface="Arial" panose="020B0604020202020204" pitchFamily="34" charset="0"/>
              </a:rPr>
              <a:t>Zero trust inside the cloud </a:t>
            </a:r>
          </a:p>
        </p:txBody>
      </p:sp>
      <p:pic>
        <p:nvPicPr>
          <p:cNvPr id="16" name="Picture 15">
            <a:extLst>
              <a:ext uri="{FF2B5EF4-FFF2-40B4-BE49-F238E27FC236}">
                <a16:creationId xmlns="" xmlns:a16="http://schemas.microsoft.com/office/drawing/2014/main" id="{B48FCF1B-7E8A-9C48-9BFB-0A6A570C4D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479376" y="1556816"/>
            <a:ext cx="6816757" cy="4227264"/>
          </a:xfrm>
          <a:prstGeom prst="rect">
            <a:avLst/>
          </a:prstGeom>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
        <p:nvSpPr>
          <p:cNvPr id="17" name="Rounded Rectangle 16">
            <a:extLst>
              <a:ext uri="{FF2B5EF4-FFF2-40B4-BE49-F238E27FC236}">
                <a16:creationId xmlns="" xmlns:a16="http://schemas.microsoft.com/office/drawing/2014/main" id="{DABF31B7-B4F0-FD47-AD43-DD481D1FCB9B}"/>
              </a:ext>
            </a:extLst>
          </p:cNvPr>
          <p:cNvSpPr/>
          <p:nvPr/>
        </p:nvSpPr>
        <p:spPr>
          <a:xfrm>
            <a:off x="2993785" y="2636936"/>
            <a:ext cx="648072" cy="216024"/>
          </a:xfrm>
          <a:prstGeom prst="roundRect">
            <a:avLst/>
          </a:prstGeom>
          <a:no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 xmlns:a16="http://schemas.microsoft.com/office/drawing/2014/main" id="{F1401024-7550-6B4C-97F0-8AA876D112F2}"/>
              </a:ext>
            </a:extLst>
          </p:cNvPr>
          <p:cNvSpPr/>
          <p:nvPr/>
        </p:nvSpPr>
        <p:spPr>
          <a:xfrm>
            <a:off x="2849769" y="4365128"/>
            <a:ext cx="648072" cy="216024"/>
          </a:xfrm>
          <a:prstGeom prst="roundRect">
            <a:avLst/>
          </a:prstGeom>
          <a:no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 xmlns:a16="http://schemas.microsoft.com/office/drawing/2014/main" id="{65BD4D5D-3BC9-7544-A321-F43B88DF477B}"/>
              </a:ext>
            </a:extLst>
          </p:cNvPr>
          <p:cNvSpPr/>
          <p:nvPr/>
        </p:nvSpPr>
        <p:spPr>
          <a:xfrm>
            <a:off x="4865993" y="5445248"/>
            <a:ext cx="648072" cy="216024"/>
          </a:xfrm>
          <a:prstGeom prst="roundRect">
            <a:avLst/>
          </a:prstGeom>
          <a:no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 xmlns:a16="http://schemas.microsoft.com/office/drawing/2014/main" id="{7B08FA09-6A9A-1344-BEF1-DB0ACBFEC309}"/>
              </a:ext>
            </a:extLst>
          </p:cNvPr>
          <p:cNvSpPr/>
          <p:nvPr/>
        </p:nvSpPr>
        <p:spPr>
          <a:xfrm>
            <a:off x="4073905" y="3357016"/>
            <a:ext cx="648072" cy="216024"/>
          </a:xfrm>
          <a:prstGeom prst="roundRect">
            <a:avLst/>
          </a:prstGeom>
          <a:noFill/>
          <a:ln w="19050">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 xmlns:a16="http://schemas.microsoft.com/office/drawing/2014/main" id="{B6D6FA52-C4F1-C544-874F-00098CB6573C}"/>
              </a:ext>
            </a:extLst>
          </p:cNvPr>
          <p:cNvSpPr/>
          <p:nvPr/>
        </p:nvSpPr>
        <p:spPr>
          <a:xfrm>
            <a:off x="2759889" y="5508996"/>
            <a:ext cx="648072" cy="216024"/>
          </a:xfrm>
          <a:prstGeom prst="roundRect">
            <a:avLst/>
          </a:prstGeom>
          <a:noFill/>
          <a:ln w="19050">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 xmlns:a16="http://schemas.microsoft.com/office/drawing/2014/main" id="{919E7374-500E-E140-8B0B-FB01B2C17E62}"/>
              </a:ext>
            </a:extLst>
          </p:cNvPr>
          <p:cNvSpPr/>
          <p:nvPr/>
        </p:nvSpPr>
        <p:spPr>
          <a:xfrm>
            <a:off x="3407961" y="3562436"/>
            <a:ext cx="648072" cy="216024"/>
          </a:xfrm>
          <a:prstGeom prst="roundRect">
            <a:avLst/>
          </a:prstGeom>
          <a:noFill/>
          <a:ln w="19050">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 xmlns:a16="http://schemas.microsoft.com/office/drawing/2014/main" id="{0EE27B64-2A9F-1445-AF87-3FC990C21108}"/>
              </a:ext>
            </a:extLst>
          </p:cNvPr>
          <p:cNvSpPr/>
          <p:nvPr/>
        </p:nvSpPr>
        <p:spPr>
          <a:xfrm>
            <a:off x="2993785" y="3189820"/>
            <a:ext cx="792088" cy="275084"/>
          </a:xfrm>
          <a:prstGeom prst="round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 xmlns:a16="http://schemas.microsoft.com/office/drawing/2014/main" id="{E37BAC23-B7F8-7741-9D8A-B5D36F52806D}"/>
              </a:ext>
            </a:extLst>
          </p:cNvPr>
          <p:cNvSpPr/>
          <p:nvPr/>
        </p:nvSpPr>
        <p:spPr>
          <a:xfrm>
            <a:off x="833545" y="5170164"/>
            <a:ext cx="792088" cy="275084"/>
          </a:xfrm>
          <a:prstGeom prst="round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 xmlns:a16="http://schemas.microsoft.com/office/drawing/2014/main" id="{F4C8EE3B-E975-374A-AEE9-D1D75048396B}"/>
              </a:ext>
            </a:extLst>
          </p:cNvPr>
          <p:cNvSpPr/>
          <p:nvPr/>
        </p:nvSpPr>
        <p:spPr>
          <a:xfrm>
            <a:off x="4705693" y="4810124"/>
            <a:ext cx="792088" cy="275084"/>
          </a:xfrm>
          <a:prstGeom prst="round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 xmlns:a16="http://schemas.microsoft.com/office/drawing/2014/main" id="{FAD125E1-5806-A94B-A38F-B9A8E25D6765}"/>
              </a:ext>
            </a:extLst>
          </p:cNvPr>
          <p:cNvSpPr/>
          <p:nvPr/>
        </p:nvSpPr>
        <p:spPr>
          <a:xfrm>
            <a:off x="1426219" y="4831332"/>
            <a:ext cx="792088" cy="275084"/>
          </a:xfrm>
          <a:prstGeom prst="roundRect">
            <a:avLst/>
          </a:prstGeom>
          <a:noFill/>
          <a:ln w="19050">
            <a:solidFill>
              <a:srgbClr val="92D05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4"/>
          </p:nvPr>
        </p:nvSpPr>
        <p:spPr/>
        <p:txBody>
          <a:bodyPr/>
          <a:lstStyle/>
          <a:p>
            <a:fld id="{E98FCA07-3125-49EB-99F1-64DCEC752C04}" type="slidenum">
              <a:rPr lang="en-US" smtClean="0"/>
              <a:pPr/>
              <a:t>86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7902292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584200"/>
            <a:ext cx="9496987" cy="972592"/>
          </a:xfrm>
        </p:spPr>
        <p:txBody>
          <a:bodyPr vert="horz" lIns="91440" tIns="45720" rIns="91440" bIns="45720" rtlCol="0" anchor="t">
            <a:normAutofit/>
          </a:bodyPr>
          <a:lstStyle/>
          <a:p>
            <a:r>
              <a:rPr lang="en-US" altLang="en-US" b="1" dirty="0"/>
              <a:t>Use Case: Secure the Cloud for a Local </a:t>
            </a:r>
            <a:r>
              <a:rPr lang="en-US" altLang="en-US" dirty="0"/>
              <a:t>G</a:t>
            </a:r>
            <a:r>
              <a:rPr lang="en-US" altLang="en-US" b="1" dirty="0"/>
              <a:t>overnment</a:t>
            </a:r>
          </a:p>
        </p:txBody>
      </p:sp>
      <p:sp>
        <p:nvSpPr>
          <p:cNvPr id="8" name="Content Placeholder 2">
            <a:extLst>
              <a:ext uri="{FF2B5EF4-FFF2-40B4-BE49-F238E27FC236}">
                <a16:creationId xmlns="" xmlns:a16="http://schemas.microsoft.com/office/drawing/2014/main" id="{D05F6D35-D64F-764D-ADB3-68910F234AEA}"/>
              </a:ext>
            </a:extLst>
          </p:cNvPr>
          <p:cNvSpPr txBox="1">
            <a:spLocks/>
          </p:cNvSpPr>
          <p:nvPr/>
        </p:nvSpPr>
        <p:spPr>
          <a:xfrm>
            <a:off x="7932204" y="1958504"/>
            <a:ext cx="3792612" cy="50403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b="1" dirty="0" err="1">
                <a:solidFill>
                  <a:srgbClr val="000000"/>
                </a:solidFill>
              </a:rPr>
              <a:t>CloudHive</a:t>
            </a:r>
            <a:r>
              <a:rPr lang="en-US" altLang="zh-CN" sz="1800" b="1" dirty="0">
                <a:solidFill>
                  <a:srgbClr val="000000"/>
                </a:solidFill>
              </a:rPr>
              <a:t> Solution Benefits:</a:t>
            </a:r>
          </a:p>
          <a:p>
            <a:pPr marL="0" indent="0">
              <a:buNone/>
            </a:pPr>
            <a:r>
              <a:rPr lang="en-US" altLang="zh-CN" sz="1600" b="1" dirty="0" smtClean="0">
                <a:solidFill>
                  <a:srgbClr val="00307D"/>
                </a:solidFill>
                <a:latin typeface="+mj-lt"/>
              </a:rPr>
              <a:t>No interruption with Easy scalability</a:t>
            </a:r>
          </a:p>
          <a:p>
            <a:pPr lvl="1">
              <a:buFont typeface="Arial" charset="0"/>
              <a:buChar char="•"/>
            </a:pPr>
            <a:r>
              <a:rPr lang="en-US" altLang="zh-CN" sz="1500" dirty="0" smtClean="0">
                <a:solidFill>
                  <a:srgbClr val="000000"/>
                </a:solidFill>
                <a:latin typeface="+mj-lt"/>
              </a:rPr>
              <a:t>No </a:t>
            </a:r>
            <a:r>
              <a:rPr lang="en-US" altLang="zh-CN" sz="1500" dirty="0">
                <a:solidFill>
                  <a:srgbClr val="000000"/>
                </a:solidFill>
                <a:latin typeface="+mj-lt"/>
              </a:rPr>
              <a:t>network configuration</a:t>
            </a:r>
          </a:p>
          <a:p>
            <a:pPr lvl="1">
              <a:buFont typeface="Arial" charset="0"/>
              <a:buChar char="•"/>
            </a:pPr>
            <a:r>
              <a:rPr lang="en-US" altLang="zh-CN" sz="1500" dirty="0">
                <a:solidFill>
                  <a:srgbClr val="000000"/>
                </a:solidFill>
                <a:latin typeface="+mj-lt"/>
              </a:rPr>
              <a:t>No VM configuration</a:t>
            </a:r>
          </a:p>
          <a:p>
            <a:pPr lvl="1">
              <a:buFont typeface="Arial" charset="0"/>
              <a:buChar char="•"/>
            </a:pPr>
            <a:r>
              <a:rPr lang="en-US" altLang="zh-CN" sz="1500" dirty="0">
                <a:solidFill>
                  <a:srgbClr val="000000"/>
                </a:solidFill>
                <a:latin typeface="+mj-lt"/>
              </a:rPr>
              <a:t>Business continuity</a:t>
            </a:r>
          </a:p>
          <a:p>
            <a:pPr marL="0" indent="0">
              <a:buNone/>
            </a:pPr>
            <a:r>
              <a:rPr lang="en-US" altLang="zh-CN" sz="1600" b="1" dirty="0" smtClean="0">
                <a:solidFill>
                  <a:srgbClr val="00307D"/>
                </a:solidFill>
                <a:latin typeface="+mj-lt"/>
              </a:rPr>
              <a:t>VM </a:t>
            </a:r>
            <a:r>
              <a:rPr lang="en-US" altLang="zh-CN" sz="1600" b="1" dirty="0">
                <a:solidFill>
                  <a:srgbClr val="00307D"/>
                </a:solidFill>
                <a:latin typeface="+mj-lt"/>
              </a:rPr>
              <a:t>level Segmentation with deep visibility</a:t>
            </a:r>
          </a:p>
          <a:p>
            <a:pPr lvl="1">
              <a:buFont typeface="Arial" charset="0"/>
              <a:buChar char="•"/>
            </a:pPr>
            <a:r>
              <a:rPr lang="en-US" altLang="zh-CN" sz="1500" dirty="0">
                <a:solidFill>
                  <a:srgbClr val="000000"/>
                </a:solidFill>
                <a:latin typeface="+mj-lt"/>
              </a:rPr>
              <a:t>Segmentation between each VM</a:t>
            </a:r>
          </a:p>
          <a:p>
            <a:pPr lvl="1">
              <a:buFont typeface="Arial" charset="0"/>
              <a:buChar char="•"/>
            </a:pPr>
            <a:r>
              <a:rPr lang="en-US" altLang="zh-CN" sz="1500" dirty="0">
                <a:solidFill>
                  <a:srgbClr val="000000"/>
                </a:solidFill>
                <a:latin typeface="+mj-lt"/>
              </a:rPr>
              <a:t>L2-L7</a:t>
            </a:r>
            <a:r>
              <a:rPr lang="zh-CN" altLang="en-US" sz="1500" dirty="0">
                <a:solidFill>
                  <a:srgbClr val="000000"/>
                </a:solidFill>
                <a:latin typeface="+mj-lt"/>
              </a:rPr>
              <a:t> </a:t>
            </a:r>
            <a:r>
              <a:rPr lang="en-US" altLang="zh-CN" sz="1500" dirty="0">
                <a:solidFill>
                  <a:srgbClr val="000000"/>
                </a:solidFill>
                <a:latin typeface="+mj-lt"/>
              </a:rPr>
              <a:t>security</a:t>
            </a:r>
            <a:r>
              <a:rPr lang="zh-CN" altLang="en-US" sz="1500" dirty="0">
                <a:solidFill>
                  <a:srgbClr val="000000"/>
                </a:solidFill>
                <a:latin typeface="+mj-lt"/>
              </a:rPr>
              <a:t> </a:t>
            </a:r>
            <a:r>
              <a:rPr lang="en-US" altLang="zh-CN" sz="1500" dirty="0">
                <a:solidFill>
                  <a:srgbClr val="000000"/>
                </a:solidFill>
                <a:latin typeface="+mj-lt"/>
              </a:rPr>
              <a:t>service</a:t>
            </a:r>
          </a:p>
          <a:p>
            <a:pPr lvl="1">
              <a:buFont typeface="Arial" charset="0"/>
              <a:buChar char="•"/>
            </a:pPr>
            <a:r>
              <a:rPr lang="en-US" altLang="zh-CN" sz="1500" dirty="0">
                <a:solidFill>
                  <a:srgbClr val="000000"/>
                </a:solidFill>
                <a:latin typeface="+mj-lt"/>
              </a:rPr>
              <a:t>VM level threat, application, traffic visualization.</a:t>
            </a:r>
          </a:p>
          <a:p>
            <a:pPr marL="0" indent="0">
              <a:buNone/>
            </a:pPr>
            <a:r>
              <a:rPr lang="en-US" altLang="zh-CN" sz="1600" b="1" dirty="0" smtClean="0">
                <a:solidFill>
                  <a:srgbClr val="00307D"/>
                </a:solidFill>
                <a:latin typeface="+mj-lt"/>
              </a:rPr>
              <a:t>Ease </a:t>
            </a:r>
            <a:r>
              <a:rPr lang="en-US" altLang="zh-CN" sz="1600" b="1" dirty="0">
                <a:solidFill>
                  <a:srgbClr val="00307D"/>
                </a:solidFill>
                <a:latin typeface="+mj-lt"/>
              </a:rPr>
              <a:t>of management</a:t>
            </a:r>
          </a:p>
          <a:p>
            <a:pPr lvl="1"/>
            <a:r>
              <a:rPr lang="en-US" altLang="zh-CN" sz="1400" dirty="0">
                <a:solidFill>
                  <a:srgbClr val="000000"/>
                </a:solidFill>
                <a:latin typeface="+mj-lt"/>
              </a:rPr>
              <a:t>Flexible policy configuration based on business requirement and security features. </a:t>
            </a:r>
          </a:p>
        </p:txBody>
      </p:sp>
      <p:pic>
        <p:nvPicPr>
          <p:cNvPr id="9" name="Picture 8">
            <a:extLst>
              <a:ext uri="{FF2B5EF4-FFF2-40B4-BE49-F238E27FC236}">
                <a16:creationId xmlns="" xmlns:a16="http://schemas.microsoft.com/office/drawing/2014/main" id="{71201899-4F69-A54A-A2B3-174CFC2298C4}"/>
              </a:ext>
            </a:extLst>
          </p:cNvPr>
          <p:cNvPicPr/>
          <p:nvPr/>
        </p:nvPicPr>
        <p:blipFill rotWithShape="1">
          <a:blip r:embed="rId2" cstate="hqprint">
            <a:extLst>
              <a:ext uri="{28A0092B-C50C-407E-A947-70E740481C1C}">
                <a14:useLocalDpi xmlns:a14="http://schemas.microsoft.com/office/drawing/2010/main"/>
              </a:ext>
            </a:extLst>
          </a:blip>
          <a:srcRect/>
          <a:stretch/>
        </p:blipFill>
        <p:spPr bwMode="auto">
          <a:xfrm>
            <a:off x="335360" y="1556792"/>
            <a:ext cx="7488832" cy="4464496"/>
          </a:xfrm>
          <a:prstGeom prst="rect">
            <a:avLst/>
          </a:prstGeom>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
        <p:nvSpPr>
          <p:cNvPr id="10" name="Rounded Rectangle 9">
            <a:extLst>
              <a:ext uri="{FF2B5EF4-FFF2-40B4-BE49-F238E27FC236}">
                <a16:creationId xmlns="" xmlns:a16="http://schemas.microsoft.com/office/drawing/2014/main" id="{2B752D20-B543-5547-A5A8-D035DED6CC9C}"/>
              </a:ext>
            </a:extLst>
          </p:cNvPr>
          <p:cNvSpPr/>
          <p:nvPr/>
        </p:nvSpPr>
        <p:spPr>
          <a:xfrm>
            <a:off x="719212" y="4873600"/>
            <a:ext cx="7128792" cy="1296144"/>
          </a:xfrm>
          <a:prstGeom prst="roundRect">
            <a:avLst/>
          </a:prstGeom>
          <a:no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 xmlns:a16="http://schemas.microsoft.com/office/drawing/2014/main" id="{8AE5978D-6DD9-484B-83CC-5317A4BCA90B}"/>
              </a:ext>
            </a:extLst>
          </p:cNvPr>
          <p:cNvSpPr/>
          <p:nvPr/>
        </p:nvSpPr>
        <p:spPr>
          <a:xfrm>
            <a:off x="6983908" y="1777256"/>
            <a:ext cx="864096" cy="181248"/>
          </a:xfrm>
          <a:prstGeom prst="roundRect">
            <a:avLst/>
          </a:prstGeom>
          <a:no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Action Button: Help 12">
            <a:hlinkClick r:id="" action="ppaction://noaction" highlightClick="1"/>
            <a:extLst>
              <a:ext uri="{FF2B5EF4-FFF2-40B4-BE49-F238E27FC236}">
                <a16:creationId xmlns="" xmlns:a16="http://schemas.microsoft.com/office/drawing/2014/main" id="{9960D055-59D3-AA41-BEE4-9D639D33FDBA}"/>
              </a:ext>
            </a:extLst>
          </p:cNvPr>
          <p:cNvSpPr/>
          <p:nvPr/>
        </p:nvSpPr>
        <p:spPr>
          <a:xfrm>
            <a:off x="1799332" y="3361432"/>
            <a:ext cx="576064" cy="432048"/>
          </a:xfrm>
          <a:prstGeom prst="actionButtonHel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 xmlns:a16="http://schemas.microsoft.com/office/drawing/2014/main" id="{56F708C6-126F-194D-A814-446B109C6D28}"/>
              </a:ext>
            </a:extLst>
          </p:cNvPr>
          <p:cNvSpPr/>
          <p:nvPr/>
        </p:nvSpPr>
        <p:spPr>
          <a:xfrm>
            <a:off x="719212" y="3396208"/>
            <a:ext cx="3096344" cy="613296"/>
          </a:xfrm>
          <a:prstGeom prst="roundRect">
            <a:avLst/>
          </a:prstGeom>
          <a:no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4"/>
          </p:nvPr>
        </p:nvSpPr>
        <p:spPr/>
        <p:txBody>
          <a:bodyPr/>
          <a:lstStyle/>
          <a:p>
            <a:fld id="{E98FCA07-3125-49EB-99F1-64DCEC752C04}" type="slidenum">
              <a:rPr lang="en-US" smtClean="0"/>
              <a:pPr/>
              <a:t>87</a:t>
            </a:fld>
            <a:endParaRPr lang="en-US" sz="1152" b="0" spc="0" baseline="0" dirty="0">
              <a:solidFill>
                <a:srgbClr val="000000"/>
              </a:solidFill>
              <a:latin typeface="Arial"/>
              <a:cs typeface="Arial"/>
              <a:rtl val="0"/>
            </a:endParaRPr>
          </a:p>
        </p:txBody>
      </p:sp>
      <p:sp>
        <p:nvSpPr>
          <p:cNvPr id="11" name="矩形 10"/>
          <p:cNvSpPr/>
          <p:nvPr/>
        </p:nvSpPr>
        <p:spPr>
          <a:xfrm>
            <a:off x="8016404" y="1802929"/>
            <a:ext cx="3647563"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b="1" dirty="0" err="1">
                <a:solidFill>
                  <a:schemeClr val="bg1"/>
                </a:solidFill>
              </a:rPr>
              <a:t>CloudHive</a:t>
            </a:r>
            <a:r>
              <a:rPr lang="en-US" altLang="zh-CN" b="1" dirty="0">
                <a:solidFill>
                  <a:schemeClr val="bg1"/>
                </a:solidFill>
              </a:rPr>
              <a:t> Solution Benefits:</a:t>
            </a:r>
          </a:p>
        </p:txBody>
      </p:sp>
    </p:spTree>
    <p:extLst>
      <p:ext uri="{BB962C8B-B14F-4D97-AF65-F5344CB8AC3E}">
        <p14:creationId xmlns:p14="http://schemas.microsoft.com/office/powerpoint/2010/main" val="243465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2560346" y="1972687"/>
            <a:ext cx="8072157" cy="2677656"/>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2" indent="-457200">
              <a:lnSpc>
                <a:spcPct val="150000"/>
              </a:lnSpc>
              <a:spcBef>
                <a:spcPct val="0"/>
              </a:spcBef>
              <a:buFont typeface="Arial" panose="020B0604020202020204" pitchFamily="34" charset="0"/>
              <a:buChar char="•"/>
            </a:pPr>
            <a:r>
              <a:rPr lang="en-US" altLang="zh-CN" sz="2800" b="1" dirty="0">
                <a:solidFill>
                  <a:srgbClr val="002060"/>
                </a:solidFill>
                <a:latin typeface="Arial" panose="020B0604020202020204" pitchFamily="34" charset="0"/>
                <a:ea typeface="Arial" charset="0"/>
                <a:cs typeface="Arial" panose="020B0604020202020204" pitchFamily="34" charset="0"/>
              </a:rPr>
              <a:t>Use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Case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1: Cloud Security</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2: Cloud Compliance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Audit</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 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3: </a:t>
            </a:r>
            <a:r>
              <a:rPr lang="en-US" altLang="zh-CN" sz="2800" dirty="0">
                <a:solidFill>
                  <a:srgbClr val="002060"/>
                </a:solidFill>
                <a:latin typeface="Arial" panose="020B0604020202020204" pitchFamily="34" charset="0"/>
                <a:ea typeface="微软雅黑" pitchFamily="34" charset="-122"/>
                <a:cs typeface="Arial" panose="020B0604020202020204" pitchFamily="34" charset="0"/>
              </a:rPr>
              <a:t>Value-added Safety with SDN </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4: Cloud Value-added Service</a:t>
            </a:r>
          </a:p>
        </p:txBody>
      </p:sp>
      <p:sp>
        <p:nvSpPr>
          <p:cNvPr id="3" name="标题 2"/>
          <p:cNvSpPr>
            <a:spLocks noGrp="1"/>
          </p:cNvSpPr>
          <p:nvPr>
            <p:ph type="title"/>
          </p:nvPr>
        </p:nvSpPr>
        <p:spPr/>
        <p:txBody>
          <a:bodyPr/>
          <a:lstStyle/>
          <a:p>
            <a:r>
              <a:rPr lang="en-US" altLang="zh-CN" dirty="0" smtClean="0"/>
              <a:t>Use Cases</a:t>
            </a:r>
            <a:endParaRPr lang="zh-CN" altLang="en-US" dirty="0"/>
          </a:p>
        </p:txBody>
      </p:sp>
      <p:sp>
        <p:nvSpPr>
          <p:cNvPr id="4" name="灯片编号占位符 3"/>
          <p:cNvSpPr>
            <a:spLocks noGrp="1"/>
          </p:cNvSpPr>
          <p:nvPr>
            <p:ph type="sldNum" sz="quarter" idx="4"/>
          </p:nvPr>
        </p:nvSpPr>
        <p:spPr/>
        <p:txBody>
          <a:bodyPr/>
          <a:lstStyle/>
          <a:p>
            <a:fld id="{E98FCA07-3125-49EB-99F1-64DCEC752C04}" type="slidenum">
              <a:rPr lang="en-US" smtClean="0"/>
              <a:pPr/>
              <a:t>88</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7776581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5097094" y="1553551"/>
            <a:ext cx="6556248" cy="4683761"/>
            <a:chOff x="5243037" y="600521"/>
            <a:chExt cx="6648450" cy="4683761"/>
          </a:xfrm>
        </p:grpSpPr>
        <p:sp>
          <p:nvSpPr>
            <p:cNvPr id="5" name="矩形 4"/>
            <p:cNvSpPr/>
            <p:nvPr/>
          </p:nvSpPr>
          <p:spPr>
            <a:xfrm>
              <a:off x="5335492" y="1813213"/>
              <a:ext cx="2500829" cy="221655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矩形 5"/>
            <p:cNvSpPr/>
            <p:nvPr/>
          </p:nvSpPr>
          <p:spPr>
            <a:xfrm>
              <a:off x="5478711" y="2992017"/>
              <a:ext cx="583894" cy="5177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VM</a:t>
              </a:r>
              <a:endParaRPr lang="zh-CN" altLang="en-US" dirty="0">
                <a:solidFill>
                  <a:schemeClr val="tx1"/>
                </a:solidFill>
                <a:latin typeface="Arial" panose="020B0604020202020204" pitchFamily="34" charset="0"/>
                <a:cs typeface="Arial" panose="020B0604020202020204" pitchFamily="34" charset="0"/>
              </a:endParaRPr>
            </a:p>
          </p:txBody>
        </p:sp>
        <p:sp>
          <p:nvSpPr>
            <p:cNvPr id="8" name="椭圆 7"/>
            <p:cNvSpPr/>
            <p:nvPr/>
          </p:nvSpPr>
          <p:spPr>
            <a:xfrm>
              <a:off x="5699048" y="2914898"/>
              <a:ext cx="143219" cy="1542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 name="矩形 8"/>
            <p:cNvSpPr/>
            <p:nvPr/>
          </p:nvSpPr>
          <p:spPr>
            <a:xfrm>
              <a:off x="6271924" y="3008542"/>
              <a:ext cx="583894" cy="5177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VM</a:t>
              </a:r>
              <a:endParaRPr lang="zh-CN" altLang="en-US" dirty="0">
                <a:solidFill>
                  <a:schemeClr val="tx1"/>
                </a:solidFill>
                <a:latin typeface="Arial" panose="020B0604020202020204" pitchFamily="34" charset="0"/>
                <a:cs typeface="Arial" panose="020B0604020202020204" pitchFamily="34" charset="0"/>
              </a:endParaRPr>
            </a:p>
          </p:txBody>
        </p:sp>
        <p:sp>
          <p:nvSpPr>
            <p:cNvPr id="11" name="椭圆 10"/>
            <p:cNvSpPr/>
            <p:nvPr/>
          </p:nvSpPr>
          <p:spPr>
            <a:xfrm>
              <a:off x="6492261" y="2931423"/>
              <a:ext cx="143219" cy="1542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矩形 11"/>
            <p:cNvSpPr/>
            <p:nvPr/>
          </p:nvSpPr>
          <p:spPr>
            <a:xfrm>
              <a:off x="7065136" y="3008542"/>
              <a:ext cx="583894" cy="5177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VM</a:t>
              </a:r>
              <a:endParaRPr lang="zh-CN" altLang="en-US" dirty="0">
                <a:solidFill>
                  <a:schemeClr val="tx1"/>
                </a:solidFill>
                <a:latin typeface="Arial" panose="020B0604020202020204" pitchFamily="34" charset="0"/>
                <a:cs typeface="Arial" panose="020B0604020202020204" pitchFamily="34" charset="0"/>
              </a:endParaRPr>
            </a:p>
          </p:txBody>
        </p:sp>
        <p:sp>
          <p:nvSpPr>
            <p:cNvPr id="14" name="椭圆 13"/>
            <p:cNvSpPr/>
            <p:nvPr/>
          </p:nvSpPr>
          <p:spPr>
            <a:xfrm>
              <a:off x="7285473" y="2931423"/>
              <a:ext cx="143219" cy="1542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圆柱形 17"/>
            <p:cNvSpPr/>
            <p:nvPr/>
          </p:nvSpPr>
          <p:spPr>
            <a:xfrm rot="5400000">
              <a:off x="7904838" y="1859416"/>
              <a:ext cx="292621" cy="500934"/>
            </a:xfrm>
            <a:prstGeom prst="can">
              <a:avLst>
                <a:gd name="adj" fmla="val 50000"/>
              </a:avLst>
            </a:prstGeom>
            <a:solidFill>
              <a:srgbClr val="FF0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cxnSp>
          <p:nvCxnSpPr>
            <p:cNvPr id="17" name="直接连接符 16"/>
            <p:cNvCxnSpPr>
              <a:stCxn id="8" idx="0"/>
            </p:cNvCxnSpPr>
            <p:nvPr/>
          </p:nvCxnSpPr>
          <p:spPr>
            <a:xfrm flipH="1" flipV="1">
              <a:off x="5770657" y="2282103"/>
              <a:ext cx="1" cy="6327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6563869" y="2282103"/>
              <a:ext cx="1" cy="6327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7357081" y="2306891"/>
              <a:ext cx="1" cy="6327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立方体 24"/>
            <p:cNvSpPr/>
            <p:nvPr/>
          </p:nvSpPr>
          <p:spPr>
            <a:xfrm>
              <a:off x="7065136" y="600521"/>
              <a:ext cx="1894340" cy="407624"/>
            </a:xfrm>
            <a:prstGeom prst="cub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cs typeface="Arial" panose="020B0604020202020204" pitchFamily="34" charset="0"/>
                </a:rPr>
                <a:t>FW</a:t>
              </a:r>
              <a:endParaRPr lang="zh-CN" altLang="en-US" b="1" dirty="0">
                <a:solidFill>
                  <a:schemeClr val="bg1"/>
                </a:solidFill>
                <a:latin typeface="Arial" panose="020B0604020202020204" pitchFamily="34" charset="0"/>
                <a:cs typeface="Arial" panose="020B0604020202020204" pitchFamily="34" charset="0"/>
              </a:endParaRPr>
            </a:p>
          </p:txBody>
        </p:sp>
        <p:cxnSp>
          <p:nvCxnSpPr>
            <p:cNvPr id="26" name="直接连接符 25"/>
            <p:cNvCxnSpPr/>
            <p:nvPr/>
          </p:nvCxnSpPr>
          <p:spPr>
            <a:xfrm flipH="1" flipV="1">
              <a:off x="6547337" y="1600692"/>
              <a:ext cx="1" cy="3929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7098184" y="4249008"/>
              <a:ext cx="1973101" cy="1035274"/>
              <a:chOff x="7607424" y="4706816"/>
              <a:chExt cx="1973101" cy="1035274"/>
            </a:xfrm>
          </p:grpSpPr>
          <p:pic>
            <p:nvPicPr>
              <p:cNvPr id="27" name="Picture 17" descr="ICON_Server_Q408_Com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1764" y="4706816"/>
                <a:ext cx="1448429" cy="1035274"/>
              </a:xfrm>
              <a:prstGeom prst="rect">
                <a:avLst/>
              </a:prstGeom>
              <a:noFill/>
              <a:ln w="9525">
                <a:noFill/>
                <a:miter lim="800000"/>
                <a:headEnd/>
                <a:tailEnd/>
              </a:ln>
            </p:spPr>
          </p:pic>
          <p:sp>
            <p:nvSpPr>
              <p:cNvPr id="28" name="等腰三角形 27"/>
              <p:cNvSpPr/>
              <p:nvPr/>
            </p:nvSpPr>
            <p:spPr>
              <a:xfrm rot="10800000">
                <a:off x="7607424" y="4706816"/>
                <a:ext cx="1973101" cy="419071"/>
              </a:xfrm>
              <a:prstGeom prst="triangle">
                <a:avLst/>
              </a:prstGeom>
              <a:gradFill>
                <a:gsLst>
                  <a:gs pos="0">
                    <a:srgbClr val="FF7692"/>
                  </a:gs>
                  <a:gs pos="85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6" name="文本框 35"/>
            <p:cNvSpPr txBox="1"/>
            <p:nvPr/>
          </p:nvSpPr>
          <p:spPr>
            <a:xfrm>
              <a:off x="6037547" y="3667323"/>
              <a:ext cx="120160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Cluster-1</a:t>
              </a:r>
            </a:p>
          </p:txBody>
        </p:sp>
        <p:sp>
          <p:nvSpPr>
            <p:cNvPr id="38" name="矩形 37"/>
            <p:cNvSpPr/>
            <p:nvPr/>
          </p:nvSpPr>
          <p:spPr>
            <a:xfrm>
              <a:off x="8265976" y="1823146"/>
              <a:ext cx="2500829" cy="221655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9" name="矩形 38"/>
            <p:cNvSpPr/>
            <p:nvPr/>
          </p:nvSpPr>
          <p:spPr>
            <a:xfrm>
              <a:off x="8409195" y="3001950"/>
              <a:ext cx="583894" cy="5177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VM</a:t>
              </a:r>
              <a:endParaRPr lang="zh-CN" altLang="en-US" dirty="0">
                <a:solidFill>
                  <a:schemeClr val="tx1"/>
                </a:solidFill>
                <a:latin typeface="Arial" panose="020B0604020202020204" pitchFamily="34" charset="0"/>
                <a:cs typeface="Arial" panose="020B0604020202020204" pitchFamily="34" charset="0"/>
              </a:endParaRPr>
            </a:p>
          </p:txBody>
        </p:sp>
        <p:sp>
          <p:nvSpPr>
            <p:cNvPr id="40" name="椭圆 39"/>
            <p:cNvSpPr/>
            <p:nvPr/>
          </p:nvSpPr>
          <p:spPr>
            <a:xfrm>
              <a:off x="8629532" y="2924831"/>
              <a:ext cx="143219" cy="1542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 name="矩形 40"/>
            <p:cNvSpPr/>
            <p:nvPr/>
          </p:nvSpPr>
          <p:spPr>
            <a:xfrm>
              <a:off x="9202408" y="3018475"/>
              <a:ext cx="583894" cy="5177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VM</a:t>
              </a:r>
              <a:endParaRPr lang="zh-CN" altLang="en-US" dirty="0">
                <a:solidFill>
                  <a:schemeClr val="tx1"/>
                </a:solidFill>
                <a:latin typeface="Arial" panose="020B0604020202020204" pitchFamily="34" charset="0"/>
                <a:cs typeface="Arial" panose="020B0604020202020204" pitchFamily="34" charset="0"/>
              </a:endParaRPr>
            </a:p>
          </p:txBody>
        </p:sp>
        <p:sp>
          <p:nvSpPr>
            <p:cNvPr id="42" name="椭圆 41"/>
            <p:cNvSpPr/>
            <p:nvPr/>
          </p:nvSpPr>
          <p:spPr>
            <a:xfrm>
              <a:off x="9422745" y="2941356"/>
              <a:ext cx="143219" cy="1542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p:cNvSpPr/>
            <p:nvPr/>
          </p:nvSpPr>
          <p:spPr>
            <a:xfrm>
              <a:off x="9995620" y="3018475"/>
              <a:ext cx="583894" cy="5177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VM</a:t>
              </a:r>
              <a:endParaRPr lang="zh-CN" altLang="en-US" dirty="0">
                <a:solidFill>
                  <a:schemeClr val="tx1"/>
                </a:solidFill>
                <a:latin typeface="Arial" panose="020B0604020202020204" pitchFamily="34" charset="0"/>
                <a:cs typeface="Arial" panose="020B0604020202020204" pitchFamily="34" charset="0"/>
              </a:endParaRPr>
            </a:p>
          </p:txBody>
        </p:sp>
        <p:sp>
          <p:nvSpPr>
            <p:cNvPr id="44" name="椭圆 43"/>
            <p:cNvSpPr/>
            <p:nvPr/>
          </p:nvSpPr>
          <p:spPr>
            <a:xfrm>
              <a:off x="10215957" y="2941356"/>
              <a:ext cx="143219" cy="1542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46" name="直接连接符 45"/>
            <p:cNvCxnSpPr>
              <a:stCxn id="40" idx="0"/>
            </p:cNvCxnSpPr>
            <p:nvPr/>
          </p:nvCxnSpPr>
          <p:spPr>
            <a:xfrm flipH="1" flipV="1">
              <a:off x="8701141" y="2292036"/>
              <a:ext cx="1" cy="6327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9494353" y="2292036"/>
              <a:ext cx="1" cy="6327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10287565" y="2316824"/>
              <a:ext cx="1" cy="6327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8968031" y="3677256"/>
              <a:ext cx="1227613"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Cluster-X</a:t>
              </a:r>
            </a:p>
          </p:txBody>
        </p:sp>
        <p:cxnSp>
          <p:nvCxnSpPr>
            <p:cNvPr id="50" name="直接连接符 49"/>
            <p:cNvCxnSpPr/>
            <p:nvPr/>
          </p:nvCxnSpPr>
          <p:spPr>
            <a:xfrm>
              <a:off x="6547338" y="1608494"/>
              <a:ext cx="1101692" cy="68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flipV="1">
              <a:off x="7649029" y="1014814"/>
              <a:ext cx="2" cy="6099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8400802" y="1015477"/>
              <a:ext cx="1101696" cy="976742"/>
              <a:chOff x="8392657" y="1033686"/>
              <a:chExt cx="1101696" cy="976742"/>
            </a:xfrm>
          </p:grpSpPr>
          <p:cxnSp>
            <p:nvCxnSpPr>
              <p:cNvPr id="52" name="直接连接符 51"/>
              <p:cNvCxnSpPr/>
              <p:nvPr/>
            </p:nvCxnSpPr>
            <p:spPr>
              <a:xfrm flipH="1" flipV="1">
                <a:off x="9494352" y="1617513"/>
                <a:ext cx="1" cy="3929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8392660" y="1624776"/>
                <a:ext cx="1101692" cy="68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flipV="1">
                <a:off x="8392657" y="1033686"/>
                <a:ext cx="2" cy="6099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文本框 57"/>
            <p:cNvSpPr txBox="1"/>
            <p:nvPr/>
          </p:nvSpPr>
          <p:spPr>
            <a:xfrm>
              <a:off x="5478710" y="1947492"/>
              <a:ext cx="3395084" cy="369332"/>
            </a:xfrm>
            <a:prstGeom prst="rect">
              <a:avLst/>
            </a:prstGeom>
            <a:no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VDS</a:t>
              </a:r>
              <a:endParaRPr lang="zh-CN" altLang="en-US" dirty="0">
                <a:solidFill>
                  <a:schemeClr val="bg1"/>
                </a:solidFill>
                <a:latin typeface="Arial" panose="020B0604020202020204" pitchFamily="34" charset="0"/>
                <a:cs typeface="Arial" panose="020B0604020202020204" pitchFamily="34" charset="0"/>
              </a:endParaRPr>
            </a:p>
          </p:txBody>
        </p:sp>
        <p:sp>
          <p:nvSpPr>
            <p:cNvPr id="59" name="矩形 58"/>
            <p:cNvSpPr/>
            <p:nvPr/>
          </p:nvSpPr>
          <p:spPr>
            <a:xfrm>
              <a:off x="5243037" y="1739944"/>
              <a:ext cx="6648450" cy="2419350"/>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0" name="文本框 59"/>
            <p:cNvSpPr txBox="1"/>
            <p:nvPr/>
          </p:nvSpPr>
          <p:spPr>
            <a:xfrm>
              <a:off x="10884949" y="2318887"/>
              <a:ext cx="1006538" cy="369332"/>
            </a:xfrm>
            <a:prstGeom prst="rect">
              <a:avLst/>
            </a:prstGeom>
            <a:noFill/>
          </p:spPr>
          <p:txBody>
            <a:bodyPr wrap="none" rtlCol="0">
              <a:spAutoFit/>
            </a:bodyPr>
            <a:lstStyle/>
            <a:p>
              <a:r>
                <a:rPr lang="en-US" altLang="zh-CN" dirty="0" err="1">
                  <a:latin typeface="Arial" panose="020B0604020202020204" pitchFamily="34" charset="0"/>
                  <a:cs typeface="Arial" panose="020B0604020202020204" pitchFamily="34" charset="0"/>
                </a:rPr>
                <a:t>vCenter</a:t>
              </a:r>
              <a:endParaRPr lang="zh-CN" altLang="en-US" dirty="0">
                <a:latin typeface="Arial" panose="020B0604020202020204" pitchFamily="34" charset="0"/>
                <a:cs typeface="Arial" panose="020B0604020202020204" pitchFamily="34" charset="0"/>
              </a:endParaRPr>
            </a:p>
          </p:txBody>
        </p:sp>
      </p:grpSp>
      <p:sp>
        <p:nvSpPr>
          <p:cNvPr id="62" name="文本框 61"/>
          <p:cNvSpPr txBox="1"/>
          <p:nvPr/>
        </p:nvSpPr>
        <p:spPr>
          <a:xfrm>
            <a:off x="335360" y="1917407"/>
            <a:ext cx="4662243" cy="4031873"/>
          </a:xfrm>
          <a:prstGeom prst="rect">
            <a:avLst/>
          </a:prstGeom>
          <a:noFill/>
        </p:spPr>
        <p:txBody>
          <a:bodyPr wrap="square" rtlCol="0">
            <a:spAutoFit/>
          </a:bodyPr>
          <a:lstStyle/>
          <a:p>
            <a:endParaRPr lang="en-US" altLang="zh-CN" sz="1600" dirty="0">
              <a:latin typeface="Arial" panose="020B0604020202020204" pitchFamily="34" charset="0"/>
              <a:ea typeface="Arial" charset="0"/>
              <a:cs typeface="Arial" panose="020B0604020202020204" pitchFamily="34" charset="0"/>
            </a:endParaRPr>
          </a:p>
          <a:p>
            <a:r>
              <a:rPr lang="en-US" altLang="zh-CN" sz="1600" b="1" dirty="0">
                <a:solidFill>
                  <a:srgbClr val="00307D"/>
                </a:solidFill>
                <a:latin typeface="Arial" panose="020B0604020202020204" pitchFamily="34" charset="0"/>
                <a:ea typeface="Arial" charset="0"/>
                <a:cs typeface="Arial" panose="020B0604020202020204" pitchFamily="34" charset="0"/>
              </a:rPr>
              <a:t>System and Solution</a:t>
            </a:r>
            <a:r>
              <a:rPr lang="zh-CN" altLang="en-US" sz="1600" b="1" dirty="0">
                <a:solidFill>
                  <a:srgbClr val="00307D"/>
                </a:solidFill>
                <a:latin typeface="Arial" panose="020B0604020202020204" pitchFamily="34" charset="0"/>
                <a:ea typeface="Arial" charset="0"/>
                <a:cs typeface="Arial" panose="020B0604020202020204" pitchFamily="34" charset="0"/>
              </a:rPr>
              <a:t>：</a:t>
            </a:r>
            <a:endParaRPr lang="en-US" altLang="zh-CN" sz="1600" b="1" dirty="0">
              <a:solidFill>
                <a:srgbClr val="00307D"/>
              </a:solidFill>
              <a:latin typeface="Arial" panose="020B0604020202020204" pitchFamily="34" charset="0"/>
              <a:ea typeface="Arial" charset="0"/>
              <a:cs typeface="Arial" panose="020B0604020202020204" pitchFamily="34" charset="0"/>
            </a:endParaRP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VMware based virtualization environment</a:t>
            </a: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1*</a:t>
            </a:r>
            <a:r>
              <a:rPr lang="en-US" altLang="zh-CN" sz="1600" dirty="0" err="1">
                <a:latin typeface="Arial" panose="020B0604020202020204" pitchFamily="34" charset="0"/>
                <a:ea typeface="Arial" charset="0"/>
                <a:cs typeface="Arial" panose="020B0604020202020204" pitchFamily="34" charset="0"/>
              </a:rPr>
              <a:t>vCenter</a:t>
            </a:r>
            <a:r>
              <a:rPr lang="zh-CN" altLang="en-US" sz="1600" dirty="0">
                <a:latin typeface="Arial" panose="020B0604020202020204" pitchFamily="34" charset="0"/>
                <a:ea typeface="Arial" charset="0"/>
                <a:cs typeface="Arial" panose="020B0604020202020204" pitchFamily="34" charset="0"/>
              </a:rPr>
              <a:t>，</a:t>
            </a:r>
            <a:r>
              <a:rPr lang="en-US" altLang="zh-CN" sz="1600" dirty="0">
                <a:latin typeface="Arial" panose="020B0604020202020204" pitchFamily="34" charset="0"/>
                <a:ea typeface="Arial" charset="0"/>
                <a:cs typeface="Arial" panose="020B0604020202020204" pitchFamily="34" charset="0"/>
              </a:rPr>
              <a:t>1&amp;DC</a:t>
            </a:r>
            <a:r>
              <a:rPr lang="zh-CN" altLang="en-US" sz="1600" dirty="0">
                <a:latin typeface="Arial" panose="020B0604020202020204" pitchFamily="34" charset="0"/>
                <a:ea typeface="Arial" charset="0"/>
                <a:cs typeface="Arial" panose="020B0604020202020204" pitchFamily="34" charset="0"/>
              </a:rPr>
              <a:t>，</a:t>
            </a:r>
            <a:r>
              <a:rPr lang="en-US" altLang="zh-CN" sz="1600" dirty="0">
                <a:latin typeface="Arial" panose="020B0604020202020204" pitchFamily="34" charset="0"/>
                <a:ea typeface="Arial" charset="0"/>
                <a:cs typeface="Arial" panose="020B0604020202020204" pitchFamily="34" charset="0"/>
              </a:rPr>
              <a:t>18 &amp;Cluster</a:t>
            </a: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1</a:t>
            </a:r>
            <a:r>
              <a:rPr lang="zh-CN" altLang="en-US" sz="1600" dirty="0">
                <a:latin typeface="Arial" panose="020B0604020202020204" pitchFamily="34" charset="0"/>
                <a:ea typeface="Arial" charset="0"/>
                <a:cs typeface="Arial" panose="020B0604020202020204" pitchFamily="34" charset="0"/>
              </a:rPr>
              <a:t>*</a:t>
            </a:r>
            <a:r>
              <a:rPr lang="en-US" altLang="zh-CN" sz="1600" dirty="0">
                <a:latin typeface="Arial" panose="020B0604020202020204" pitchFamily="34" charset="0"/>
                <a:ea typeface="Arial" charset="0"/>
                <a:cs typeface="Arial" panose="020B0604020202020204" pitchFamily="34" charset="0"/>
              </a:rPr>
              <a:t>VDS</a:t>
            </a:r>
            <a:r>
              <a:rPr lang="zh-CN" altLang="en-US" sz="1600" dirty="0">
                <a:latin typeface="Arial" panose="020B0604020202020204" pitchFamily="34" charset="0"/>
                <a:ea typeface="Arial" charset="0"/>
                <a:cs typeface="Arial" panose="020B0604020202020204" pitchFamily="34" charset="0"/>
              </a:rPr>
              <a:t>，</a:t>
            </a:r>
            <a:r>
              <a:rPr lang="en-US" altLang="zh-CN" sz="1600" dirty="0">
                <a:latin typeface="Arial" panose="020B0604020202020204" pitchFamily="34" charset="0"/>
                <a:ea typeface="Arial" charset="0"/>
                <a:cs typeface="Arial" panose="020B0604020202020204" pitchFamily="34" charset="0"/>
              </a:rPr>
              <a:t>communication between different</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port</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groups need go through L3 router</a:t>
            </a:r>
            <a:r>
              <a:rPr lang="zh-CN" altLang="en-US" sz="1600" dirty="0">
                <a:latin typeface="Arial" panose="020B0604020202020204" pitchFamily="34" charset="0"/>
                <a:ea typeface="Arial" charset="0"/>
                <a:cs typeface="Arial" panose="020B0604020202020204" pitchFamily="34" charset="0"/>
              </a:rPr>
              <a:t> </a:t>
            </a:r>
            <a:endParaRPr lang="en-US" altLang="zh-CN" sz="1600" dirty="0">
              <a:latin typeface="Arial" panose="020B0604020202020204" pitchFamily="34" charset="0"/>
              <a:ea typeface="Arial" charset="0"/>
              <a:cs typeface="Arial" panose="020B0604020202020204" pitchFamily="34" charset="0"/>
            </a:endParaRPr>
          </a:p>
          <a:p>
            <a:pPr marL="742950" lvl="1" indent="-285750">
              <a:buFont typeface="Arial" panose="020B0604020202020204" pitchFamily="34" charset="0"/>
              <a:buChar char="•"/>
            </a:pPr>
            <a:r>
              <a:rPr lang="en-US" altLang="zh-CN" sz="1600" dirty="0" err="1">
                <a:latin typeface="Arial" panose="020B0604020202020204" pitchFamily="34" charset="0"/>
                <a:ea typeface="Arial" charset="0"/>
                <a:cs typeface="Arial" panose="020B0604020202020204" pitchFamily="34" charset="0"/>
              </a:rPr>
              <a:t>vNetwork</a:t>
            </a:r>
            <a:r>
              <a:rPr lang="en-US" altLang="zh-CN" sz="1600" dirty="0">
                <a:latin typeface="Arial" panose="020B0604020202020204" pitchFamily="34" charset="0"/>
                <a:ea typeface="Arial" charset="0"/>
                <a:cs typeface="Arial" panose="020B0604020202020204" pitchFamily="34" charset="0"/>
              </a:rPr>
              <a:t> Card for each VM, management and business share the same network </a:t>
            </a: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Deployed 1*</a:t>
            </a:r>
            <a:r>
              <a:rPr lang="en-US" altLang="zh-CN" sz="1600" dirty="0" err="1">
                <a:latin typeface="Arial" panose="020B0604020202020204" pitchFamily="34" charset="0"/>
                <a:ea typeface="Arial" charset="0"/>
                <a:cs typeface="Arial" panose="020B0604020202020204" pitchFamily="34" charset="0"/>
              </a:rPr>
              <a:t>CloudHive</a:t>
            </a:r>
            <a:r>
              <a:rPr lang="en-US" altLang="zh-CN" sz="1600" dirty="0">
                <a:latin typeface="Arial" panose="020B0604020202020204" pitchFamily="34" charset="0"/>
                <a:ea typeface="Arial" charset="0"/>
                <a:cs typeface="Arial" panose="020B0604020202020204" pitchFamily="34" charset="0"/>
              </a:rPr>
              <a:t> to protect the online electricity payment system</a:t>
            </a:r>
          </a:p>
          <a:p>
            <a:pPr marL="742950" lvl="1" indent="-285750">
              <a:buFont typeface="Wingdings" panose="05000000000000000000" pitchFamily="2" charset="2"/>
              <a:buChar char="l"/>
            </a:pPr>
            <a:endParaRPr lang="en-US" altLang="zh-CN" sz="1600" dirty="0">
              <a:latin typeface="Arial" panose="020B0604020202020204" pitchFamily="34" charset="0"/>
              <a:ea typeface="Arial" charset="0"/>
              <a:cs typeface="Arial" panose="020B0604020202020204" pitchFamily="34" charset="0"/>
            </a:endParaRPr>
          </a:p>
          <a:p>
            <a:r>
              <a:rPr lang="en-US" altLang="zh-CN" sz="1600" b="1" dirty="0">
                <a:solidFill>
                  <a:srgbClr val="C00000"/>
                </a:solidFill>
                <a:latin typeface="Arial" panose="020B0604020202020204" pitchFamily="34" charset="0"/>
                <a:ea typeface="Arial" charset="0"/>
                <a:cs typeface="Arial" panose="020B0604020202020204" pitchFamily="34" charset="0"/>
              </a:rPr>
              <a:t>Customer</a:t>
            </a:r>
            <a:r>
              <a:rPr lang="zh-CN" altLang="en-US" sz="1600" b="1" dirty="0">
                <a:solidFill>
                  <a:srgbClr val="C00000"/>
                </a:solidFill>
                <a:latin typeface="Arial" panose="020B0604020202020204" pitchFamily="34" charset="0"/>
                <a:ea typeface="Arial" charset="0"/>
                <a:cs typeface="Arial" panose="020B0604020202020204" pitchFamily="34" charset="0"/>
              </a:rPr>
              <a:t> </a:t>
            </a:r>
            <a:r>
              <a:rPr lang="en-US" altLang="zh-CN" sz="1600" b="1" dirty="0">
                <a:solidFill>
                  <a:srgbClr val="C00000"/>
                </a:solidFill>
                <a:latin typeface="Arial" panose="020B0604020202020204" pitchFamily="34" charset="0"/>
                <a:ea typeface="Arial" charset="0"/>
                <a:cs typeface="Arial" panose="020B0604020202020204" pitchFamily="34" charset="0"/>
              </a:rPr>
              <a:t>Value</a:t>
            </a:r>
            <a:r>
              <a:rPr lang="zh-CN" altLang="en-US" sz="1600" b="1" dirty="0">
                <a:solidFill>
                  <a:srgbClr val="C00000"/>
                </a:solidFill>
                <a:latin typeface="Arial" panose="020B0604020202020204" pitchFamily="34" charset="0"/>
                <a:ea typeface="Arial" charset="0"/>
                <a:cs typeface="Arial" panose="020B0604020202020204" pitchFamily="34" charset="0"/>
              </a:rPr>
              <a:t>：</a:t>
            </a:r>
            <a:endParaRPr lang="en-US" altLang="zh-CN" sz="1600" b="1" dirty="0">
              <a:solidFill>
                <a:srgbClr val="C00000"/>
              </a:solidFill>
              <a:latin typeface="Arial" panose="020B0604020202020204" pitchFamily="34" charset="0"/>
              <a:ea typeface="Arial" charset="0"/>
              <a:cs typeface="Arial" panose="020B0604020202020204" pitchFamily="34" charset="0"/>
            </a:endParaRP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Protect critical business applications running in the Cloud</a:t>
            </a:r>
            <a:endParaRPr lang="zh-CN" altLang="en-US" sz="1600" dirty="0">
              <a:latin typeface="Arial" panose="020B0604020202020204" pitchFamily="34" charset="0"/>
              <a:ea typeface="Arial" charset="0"/>
              <a:cs typeface="Arial" panose="020B0604020202020204" pitchFamily="34" charset="0"/>
            </a:endParaRPr>
          </a:p>
        </p:txBody>
      </p:sp>
      <p:pic>
        <p:nvPicPr>
          <p:cNvPr id="51" name="Picture 50"/>
          <p:cNvPicPr>
            <a:picLocks noChangeAspect="1"/>
          </p:cNvPicPr>
          <p:nvPr/>
        </p:nvPicPr>
        <p:blipFill>
          <a:blip r:embed="rId3"/>
          <a:stretch>
            <a:fillRect/>
          </a:stretch>
        </p:blipFill>
        <p:spPr>
          <a:xfrm>
            <a:off x="10698959" y="3729334"/>
            <a:ext cx="840104" cy="891019"/>
          </a:xfrm>
          <a:prstGeom prst="rect">
            <a:avLst/>
          </a:prstGeom>
        </p:spPr>
      </p:pic>
      <p:sp>
        <p:nvSpPr>
          <p:cNvPr id="2" name="Title 1">
            <a:extLst>
              <a:ext uri="{FF2B5EF4-FFF2-40B4-BE49-F238E27FC236}">
                <a16:creationId xmlns="" xmlns:a16="http://schemas.microsoft.com/office/drawing/2014/main" id="{8DBDB280-481A-B941-B199-D6C09E62B200}"/>
              </a:ext>
            </a:extLst>
          </p:cNvPr>
          <p:cNvSpPr>
            <a:spLocks noGrp="1"/>
          </p:cNvSpPr>
          <p:nvPr>
            <p:ph type="title"/>
          </p:nvPr>
        </p:nvSpPr>
        <p:spPr/>
        <p:txBody>
          <a:bodyPr>
            <a:normAutofit/>
          </a:bodyPr>
          <a:lstStyle/>
          <a:p>
            <a:r>
              <a:rPr lang="en-US" altLang="zh-CN" dirty="0">
                <a:ea typeface="微软雅黑" pitchFamily="34" charset="-122"/>
              </a:rPr>
              <a:t>Large</a:t>
            </a:r>
            <a:r>
              <a:rPr lang="zh-CN" altLang="en-US" dirty="0">
                <a:ea typeface="微软雅黑" pitchFamily="34" charset="-122"/>
              </a:rPr>
              <a:t> </a:t>
            </a:r>
            <a:r>
              <a:rPr lang="en-US" altLang="zh-CN" dirty="0">
                <a:ea typeface="微软雅黑" pitchFamily="34" charset="-122"/>
              </a:rPr>
              <a:t>Power</a:t>
            </a:r>
            <a:r>
              <a:rPr lang="zh-CN" altLang="en-US" dirty="0">
                <a:ea typeface="微软雅黑" pitchFamily="34" charset="-122"/>
              </a:rPr>
              <a:t> </a:t>
            </a:r>
            <a:r>
              <a:rPr lang="en-US" altLang="zh-CN" dirty="0">
                <a:ea typeface="微软雅黑" pitchFamily="34" charset="-122"/>
              </a:rPr>
              <a:t>Company</a:t>
            </a:r>
            <a:endParaRPr lang="en-US" dirty="0"/>
          </a:p>
        </p:txBody>
      </p:sp>
      <p:sp>
        <p:nvSpPr>
          <p:cNvPr id="3" name="灯片编号占位符 2"/>
          <p:cNvSpPr>
            <a:spLocks noGrp="1"/>
          </p:cNvSpPr>
          <p:nvPr>
            <p:ph type="sldNum" sz="quarter" idx="4"/>
          </p:nvPr>
        </p:nvSpPr>
        <p:spPr/>
        <p:txBody>
          <a:bodyPr/>
          <a:lstStyle/>
          <a:p>
            <a:fld id="{E98FCA07-3125-49EB-99F1-64DCEC752C04}" type="slidenum">
              <a:rPr lang="en-US" smtClean="0"/>
              <a:pPr/>
              <a:t>89</a:t>
            </a:fld>
            <a:endParaRPr lang="en-US" sz="1152" b="0" spc="0" baseline="0" dirty="0">
              <a:solidFill>
                <a:srgbClr val="000000"/>
              </a:solidFill>
              <a:latin typeface="Arial"/>
              <a:cs typeface="Arial"/>
              <a:rtl val="0"/>
            </a:endParaRPr>
          </a:p>
        </p:txBody>
      </p:sp>
      <p:sp>
        <p:nvSpPr>
          <p:cNvPr id="57" name="矩形 56"/>
          <p:cNvSpPr/>
          <p:nvPr/>
        </p:nvSpPr>
        <p:spPr>
          <a:xfrm>
            <a:off x="375665" y="1451312"/>
            <a:ext cx="4223169"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600" b="1" dirty="0">
                <a:latin typeface="Arial" panose="020B0604020202020204" pitchFamily="34" charset="0"/>
                <a:ea typeface="微软雅黑" charset="-122"/>
                <a:cs typeface="Arial" panose="020B0604020202020204" pitchFamily="34" charset="0"/>
              </a:rPr>
              <a:t>Customer: Network </a:t>
            </a:r>
            <a:r>
              <a:rPr lang="en-US" altLang="zh-CN" sz="1600" b="1" dirty="0" smtClean="0">
                <a:latin typeface="Arial" panose="020B0604020202020204" pitchFamily="34" charset="0"/>
                <a:ea typeface="微软雅黑" charset="-122"/>
                <a:cs typeface="Arial" panose="020B0604020202020204" pitchFamily="34" charset="0"/>
              </a:rPr>
              <a:t>Security Department</a:t>
            </a:r>
            <a:endParaRPr lang="en-US" altLang="zh-CN" sz="1600" b="1" dirty="0">
              <a:latin typeface="Arial" panose="020B0604020202020204" pitchFamily="34" charset="0"/>
              <a:ea typeface="微软雅黑" charset="-122"/>
              <a:cs typeface="Arial" panose="020B0604020202020204" pitchFamily="34" charset="0"/>
            </a:endParaRPr>
          </a:p>
        </p:txBody>
      </p:sp>
    </p:spTree>
    <p:extLst>
      <p:ext uri="{BB962C8B-B14F-4D97-AF65-F5344CB8AC3E}">
        <p14:creationId xmlns:p14="http://schemas.microsoft.com/office/powerpoint/2010/main" val="2434345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89538" y="1273834"/>
            <a:ext cx="11737304" cy="5040559"/>
          </a:xfrm>
          <a:prstGeom prst="roundRect">
            <a:avLst>
              <a:gd name="adj" fmla="val 7812"/>
            </a:avLst>
          </a:prstGeom>
          <a:solidFill>
            <a:srgbClr val="B0B6BE">
              <a:alpha val="7059"/>
            </a:srgbClr>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43011" name="Title 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What is Hillstone CloudHive?</a:t>
            </a:r>
          </a:p>
        </p:txBody>
      </p:sp>
      <p:sp>
        <p:nvSpPr>
          <p:cNvPr id="116" name="TextBox 115"/>
          <p:cNvSpPr txBox="1">
            <a:spLocks noChangeArrowheads="1"/>
          </p:cNvSpPr>
          <p:nvPr/>
        </p:nvSpPr>
        <p:spPr bwMode="auto">
          <a:xfrm>
            <a:off x="7150563" y="1780770"/>
            <a:ext cx="4705141" cy="1274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457200" indent="-457200" eaLnBrk="1" hangingPunct="1">
              <a:lnSpc>
                <a:spcPct val="120000"/>
              </a:lnSpc>
              <a:buFont typeface="Arial"/>
              <a:buChar char="•"/>
            </a:pPr>
            <a:r>
              <a:rPr lang="en-US" altLang="zh-CN" sz="1600" dirty="0" smtClean="0">
                <a:latin typeface="Arial" panose="020B0604020202020204" pitchFamily="34" charset="0"/>
                <a:ea typeface="Microsoft YaHei" pitchFamily="34" charset="-122"/>
                <a:cs typeface="Arial" panose="020B0604020202020204" pitchFamily="34" charset="0"/>
              </a:rPr>
              <a:t>One </a:t>
            </a:r>
            <a:r>
              <a:rPr lang="en-US" altLang="zh-CN" sz="1600" dirty="0" err="1">
                <a:latin typeface="Arial" panose="020B0604020202020204" pitchFamily="34" charset="0"/>
                <a:ea typeface="Microsoft YaHei" pitchFamily="34" charset="-122"/>
                <a:cs typeface="Arial" panose="020B0604020202020204" pitchFamily="34" charset="0"/>
              </a:rPr>
              <a:t>vSOM</a:t>
            </a:r>
            <a:r>
              <a:rPr lang="en-US" altLang="zh-CN" sz="1600" dirty="0">
                <a:latin typeface="Arial" panose="020B0604020202020204" pitchFamily="34" charset="0"/>
                <a:ea typeface="Microsoft YaHei" pitchFamily="34" charset="-122"/>
                <a:cs typeface="Arial" panose="020B0604020202020204" pitchFamily="34" charset="0"/>
              </a:rPr>
              <a:t> - to manage service lifecycle</a:t>
            </a:r>
          </a:p>
          <a:p>
            <a:pPr marL="457200" indent="-457200" eaLnBrk="1" hangingPunct="1">
              <a:lnSpc>
                <a:spcPct val="120000"/>
              </a:lnSpc>
              <a:buFont typeface="Arial"/>
              <a:buChar char="•"/>
            </a:pPr>
            <a:r>
              <a:rPr lang="en-US" altLang="zh-CN" sz="1600" dirty="0">
                <a:latin typeface="Arial" panose="020B0604020202020204" pitchFamily="34" charset="0"/>
                <a:ea typeface="Microsoft YaHei" pitchFamily="34" charset="-122"/>
                <a:cs typeface="Arial" panose="020B0604020202020204" pitchFamily="34" charset="0"/>
              </a:rPr>
              <a:t>Two </a:t>
            </a:r>
            <a:r>
              <a:rPr lang="en-US" altLang="zh-CN" sz="1600" dirty="0" err="1">
                <a:latin typeface="Arial" panose="020B0604020202020204" pitchFamily="34" charset="0"/>
                <a:ea typeface="Microsoft YaHei" pitchFamily="34" charset="-122"/>
                <a:cs typeface="Arial" panose="020B0604020202020204" pitchFamily="34" charset="0"/>
              </a:rPr>
              <a:t>vSCMs</a:t>
            </a:r>
            <a:r>
              <a:rPr lang="en-US" altLang="zh-CN" sz="1600" dirty="0">
                <a:latin typeface="Arial" panose="020B0604020202020204" pitchFamily="34" charset="0"/>
                <a:ea typeface="Microsoft YaHei" pitchFamily="34" charset="-122"/>
                <a:cs typeface="Arial" panose="020B0604020202020204" pitchFamily="34" charset="0"/>
              </a:rPr>
              <a:t> – for High Availability</a:t>
            </a:r>
          </a:p>
          <a:p>
            <a:pPr marL="457200" indent="-457200" eaLnBrk="1" hangingPunct="1">
              <a:lnSpc>
                <a:spcPct val="120000"/>
              </a:lnSpc>
              <a:buFont typeface="Arial"/>
              <a:buChar char="•"/>
            </a:pPr>
            <a:r>
              <a:rPr lang="en-US" altLang="zh-CN" sz="1600" dirty="0">
                <a:latin typeface="Arial" panose="020B0604020202020204" pitchFamily="34" charset="0"/>
                <a:ea typeface="Microsoft YaHei" pitchFamily="34" charset="-122"/>
                <a:cs typeface="Arial" panose="020B0604020202020204" pitchFamily="34" charset="0"/>
              </a:rPr>
              <a:t>Up to 200 </a:t>
            </a:r>
            <a:r>
              <a:rPr lang="en-US" altLang="zh-CN" sz="1600" dirty="0" err="1">
                <a:latin typeface="Arial" panose="020B0604020202020204" pitchFamily="34" charset="0"/>
                <a:ea typeface="Microsoft YaHei" pitchFamily="34" charset="-122"/>
                <a:cs typeface="Arial" panose="020B0604020202020204" pitchFamily="34" charset="0"/>
              </a:rPr>
              <a:t>vSSMs</a:t>
            </a:r>
            <a:r>
              <a:rPr lang="en-US" altLang="zh-CN" sz="1600" dirty="0">
                <a:latin typeface="Arial" panose="020B0604020202020204" pitchFamily="34" charset="0"/>
                <a:ea typeface="Microsoft YaHei" pitchFamily="34" charset="-122"/>
                <a:cs typeface="Arial" panose="020B0604020202020204" pitchFamily="34" charset="0"/>
              </a:rPr>
              <a:t> – in each physical server</a:t>
            </a:r>
          </a:p>
          <a:p>
            <a:pPr marL="457200" indent="-457200" eaLnBrk="1" hangingPunct="1">
              <a:lnSpc>
                <a:spcPct val="120000"/>
              </a:lnSpc>
              <a:buFont typeface="Arial"/>
              <a:buChar char="•"/>
            </a:pPr>
            <a:r>
              <a:rPr lang="en-US" altLang="zh-CN" sz="1600" dirty="0">
                <a:latin typeface="Arial" panose="020B0604020202020204" pitchFamily="34" charset="0"/>
                <a:ea typeface="Microsoft YaHei" pitchFamily="34" charset="-122"/>
                <a:cs typeface="Arial" panose="020B0604020202020204" pitchFamily="34" charset="0"/>
              </a:rPr>
              <a:t>One or multiple </a:t>
            </a:r>
            <a:r>
              <a:rPr lang="en-US" altLang="zh-CN" sz="1600" dirty="0" err="1">
                <a:latin typeface="Arial" panose="020B0604020202020204" pitchFamily="34" charset="0"/>
                <a:ea typeface="Microsoft YaHei" pitchFamily="34" charset="-122"/>
                <a:cs typeface="Arial" panose="020B0604020202020204" pitchFamily="34" charset="0"/>
              </a:rPr>
              <a:t>vDSM</a:t>
            </a:r>
            <a:r>
              <a:rPr lang="en-US" altLang="zh-CN" sz="1600" dirty="0">
                <a:latin typeface="Arial" panose="020B0604020202020204" pitchFamily="34" charset="0"/>
                <a:ea typeface="Microsoft YaHei" pitchFamily="34" charset="-122"/>
                <a:cs typeface="Arial" panose="020B0604020202020204" pitchFamily="34" charset="0"/>
              </a:rPr>
              <a:t> – for log forwarding</a:t>
            </a:r>
          </a:p>
        </p:txBody>
      </p:sp>
      <p:grpSp>
        <p:nvGrpSpPr>
          <p:cNvPr id="3" name="Group 2">
            <a:extLst>
              <a:ext uri="{FF2B5EF4-FFF2-40B4-BE49-F238E27FC236}">
                <a16:creationId xmlns="" xmlns:a16="http://schemas.microsoft.com/office/drawing/2014/main" id="{10EF30B8-B601-5347-AE96-92128EA429F6}"/>
              </a:ext>
            </a:extLst>
          </p:cNvPr>
          <p:cNvGrpSpPr/>
          <p:nvPr/>
        </p:nvGrpSpPr>
        <p:grpSpPr>
          <a:xfrm>
            <a:off x="1649455" y="1556792"/>
            <a:ext cx="7830921" cy="4608512"/>
            <a:chOff x="565266" y="1170826"/>
            <a:chExt cx="7830921" cy="5205251"/>
          </a:xfrm>
        </p:grpSpPr>
        <p:sp>
          <p:nvSpPr>
            <p:cNvPr id="109" name="Teardrop 21"/>
            <p:cNvSpPr/>
            <p:nvPr/>
          </p:nvSpPr>
          <p:spPr>
            <a:xfrm>
              <a:off x="693207" y="2260502"/>
              <a:ext cx="7349202" cy="4115575"/>
            </a:xfrm>
            <a:custGeom>
              <a:avLst/>
              <a:gdLst/>
              <a:ahLst/>
              <a:cxnLst/>
              <a:rect l="l" t="t"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flip="none" rotWithShape="1">
              <a:gsLst>
                <a:gs pos="17000">
                  <a:srgbClr val="EED9D9">
                    <a:alpha val="76000"/>
                  </a:srgbClr>
                </a:gs>
                <a:gs pos="100000">
                  <a:srgbClr val="E4E5FF">
                    <a:alpha val="76000"/>
                  </a:srgbClr>
                </a:gs>
                <a:gs pos="58000">
                  <a:srgbClr val="D9E3D9">
                    <a:alpha val="76000"/>
                  </a:srgbClr>
                </a:gs>
              </a:gsLst>
              <a:lin ang="70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67">
                <a:latin typeface="Arial" panose="020B0604020202020204" pitchFamily="34" charset="0"/>
                <a:ea typeface="微软雅黑" pitchFamily="34" charset="-122"/>
                <a:cs typeface="Arial" panose="020B0604020202020204" pitchFamily="34" charset="0"/>
              </a:endParaRPr>
            </a:p>
          </p:txBody>
        </p:sp>
        <p:sp>
          <p:nvSpPr>
            <p:cNvPr id="71" name="Cube 70"/>
            <p:cNvSpPr/>
            <p:nvPr/>
          </p:nvSpPr>
          <p:spPr bwMode="auto">
            <a:xfrm>
              <a:off x="1678516" y="5538160"/>
              <a:ext cx="577851"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2" name="Cube 71"/>
            <p:cNvSpPr/>
            <p:nvPr/>
          </p:nvSpPr>
          <p:spPr bwMode="auto">
            <a:xfrm>
              <a:off x="2159001" y="5538160"/>
              <a:ext cx="575733"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3" name="Cube 72"/>
            <p:cNvSpPr/>
            <p:nvPr/>
          </p:nvSpPr>
          <p:spPr bwMode="auto">
            <a:xfrm>
              <a:off x="1678516" y="5178327"/>
              <a:ext cx="577851" cy="43180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4" name="Cube 73"/>
            <p:cNvSpPr/>
            <p:nvPr/>
          </p:nvSpPr>
          <p:spPr bwMode="auto">
            <a:xfrm>
              <a:off x="2159001" y="5178327"/>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43016" name="Group 41"/>
            <p:cNvGrpSpPr>
              <a:grpSpLocks/>
            </p:cNvGrpSpPr>
            <p:nvPr/>
          </p:nvGrpSpPr>
          <p:grpSpPr bwMode="auto">
            <a:xfrm>
              <a:off x="1485900" y="5464077"/>
              <a:ext cx="480483" cy="649816"/>
              <a:chOff x="5441463" y="2000739"/>
              <a:chExt cx="760676" cy="1505169"/>
            </a:xfrm>
          </p:grpSpPr>
          <p:sp>
            <p:nvSpPr>
              <p:cNvPr id="76" name="Rounded Rectangle 75"/>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7" name="Rounded Rectangle 76"/>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8" name="Rounded Rectangle 77"/>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79" name="Straight Connector 78"/>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80" name="Rounded Rectangle 79"/>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81" name="Straight Connector 80"/>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83" name="Cube 82"/>
            <p:cNvSpPr/>
            <p:nvPr/>
          </p:nvSpPr>
          <p:spPr bwMode="auto">
            <a:xfrm>
              <a:off x="3079011" y="4305734"/>
              <a:ext cx="577849"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4" name="Cube 83"/>
            <p:cNvSpPr/>
            <p:nvPr/>
          </p:nvSpPr>
          <p:spPr bwMode="auto">
            <a:xfrm>
              <a:off x="3559493" y="4305734"/>
              <a:ext cx="575733"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5" name="Cube 84"/>
            <p:cNvSpPr/>
            <p:nvPr/>
          </p:nvSpPr>
          <p:spPr bwMode="auto">
            <a:xfrm>
              <a:off x="3079011" y="3945901"/>
              <a:ext cx="577849" cy="431800"/>
            </a:xfrm>
            <a:prstGeom prst="cub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6" name="Cube 85"/>
            <p:cNvSpPr/>
            <p:nvPr/>
          </p:nvSpPr>
          <p:spPr bwMode="auto">
            <a:xfrm>
              <a:off x="3559493" y="3945901"/>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43021" name="Group 41"/>
            <p:cNvGrpSpPr>
              <a:grpSpLocks/>
            </p:cNvGrpSpPr>
            <p:nvPr/>
          </p:nvGrpSpPr>
          <p:grpSpPr bwMode="auto">
            <a:xfrm>
              <a:off x="2886393" y="4231651"/>
              <a:ext cx="480484" cy="649816"/>
              <a:chOff x="5441463" y="2000739"/>
              <a:chExt cx="760676" cy="1505169"/>
            </a:xfrm>
          </p:grpSpPr>
          <p:sp>
            <p:nvSpPr>
              <p:cNvPr id="88" name="Rounded Rectangle 87"/>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9" name="Rounded Rectangle 88"/>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0" name="Rounded Rectangle 89"/>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91" name="Straight Connector 90"/>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92" name="Rounded Rectangle 91"/>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93" name="Straight Connector 92"/>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12" name="Cube 111"/>
            <p:cNvSpPr/>
            <p:nvPr/>
          </p:nvSpPr>
          <p:spPr bwMode="auto">
            <a:xfrm>
              <a:off x="3863752" y="2997200"/>
              <a:ext cx="577849"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3" name="Cube 112"/>
            <p:cNvSpPr/>
            <p:nvPr/>
          </p:nvSpPr>
          <p:spPr bwMode="auto">
            <a:xfrm>
              <a:off x="4367808" y="2993695"/>
              <a:ext cx="575733"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5" name="Cube 114"/>
            <p:cNvSpPr>
              <a:spLocks noChangeArrowheads="1"/>
            </p:cNvSpPr>
            <p:nvPr/>
          </p:nvSpPr>
          <p:spPr bwMode="auto">
            <a:xfrm>
              <a:off x="3883422" y="2636912"/>
              <a:ext cx="575733" cy="431800"/>
            </a:xfrm>
            <a:prstGeom prst="cube">
              <a:avLst>
                <a:gd name="adj" fmla="val 25000"/>
              </a:avLst>
            </a:prstGeom>
            <a:solidFill>
              <a:srgbClr val="7285AD"/>
            </a:solidFill>
            <a:ln>
              <a:noFill/>
            </a:ln>
            <a:effectLst>
              <a:outerShdw blurRad="40000"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50000"/>
                </a:lnSpc>
              </a:pPr>
              <a:endParaRPr lang="en-US" altLang="zh-CN" sz="1600" b="1">
                <a:solidFill>
                  <a:schemeClr val="accent1"/>
                </a:solidFill>
                <a:latin typeface="Arial" panose="020B0604020202020204" pitchFamily="34" charset="0"/>
                <a:ea typeface="Microsoft YaHei" pitchFamily="34" charset="-122"/>
                <a:cs typeface="Arial" panose="020B0604020202020204" pitchFamily="34" charset="0"/>
              </a:endParaRPr>
            </a:p>
          </p:txBody>
        </p:sp>
        <p:grpSp>
          <p:nvGrpSpPr>
            <p:cNvPr id="43031" name="Group 41"/>
            <p:cNvGrpSpPr>
              <a:grpSpLocks/>
            </p:cNvGrpSpPr>
            <p:nvPr/>
          </p:nvGrpSpPr>
          <p:grpSpPr bwMode="auto">
            <a:xfrm>
              <a:off x="3695039" y="2911528"/>
              <a:ext cx="480484" cy="649816"/>
              <a:chOff x="5441463" y="2000739"/>
              <a:chExt cx="760676" cy="1505169"/>
            </a:xfrm>
          </p:grpSpPr>
          <p:sp>
            <p:nvSpPr>
              <p:cNvPr id="117" name="Rounded Rectangle 116"/>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8" name="Rounded Rectangle 117"/>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9" name="Rounded Rectangle 118"/>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0" name="Straight Connector 119"/>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21" name="Rounded Rectangle 120"/>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2" name="Straight Connector 121"/>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cxnSp>
          <p:nvCxnSpPr>
            <p:cNvPr id="7" name="Straight Arrow Connector 6"/>
            <p:cNvCxnSpPr>
              <a:cxnSpLocks noChangeShapeType="1"/>
            </p:cNvCxnSpPr>
            <p:nvPr/>
          </p:nvCxnSpPr>
          <p:spPr bwMode="auto">
            <a:xfrm>
              <a:off x="4129892" y="2085057"/>
              <a:ext cx="0" cy="530684"/>
            </a:xfrm>
            <a:prstGeom prst="straightConnector1">
              <a:avLst/>
            </a:prstGeom>
            <a:noFill/>
            <a:ln w="38100">
              <a:solidFill>
                <a:schemeClr val="accent1"/>
              </a:solidFill>
              <a:round/>
              <a:headEnd type="arrow" w="med" len="med"/>
              <a:tailEnd type="arrow" w="med" len="med"/>
            </a:ln>
            <a:effectLst>
              <a:outerShdw blurRad="40000" dist="23000" dir="5400000" rotWithShape="0">
                <a:srgbClr val="808080">
                  <a:alpha val="34998"/>
                </a:srgbClr>
              </a:outerShdw>
            </a:effectLst>
            <a:extLst>
              <a:ext uri="{909E8E84-426E-40dd-AFC4-6F175D3DCCD1}">
                <a14:hiddenFill xmlns="" xmlns:a14="http://schemas.microsoft.com/office/drawing/2010/main">
                  <a:noFill/>
                </a14:hiddenFill>
              </a:ext>
            </a:extLst>
          </p:spPr>
        </p:cxnSp>
        <p:cxnSp>
          <p:nvCxnSpPr>
            <p:cNvPr id="6" name="Straight Connector 5"/>
            <p:cNvCxnSpPr>
              <a:cxnSpLocks noChangeShapeType="1"/>
              <a:stCxn id="5" idx="6"/>
              <a:endCxn id="85" idx="2"/>
            </p:cNvCxnSpPr>
            <p:nvPr/>
          </p:nvCxnSpPr>
          <p:spPr bwMode="auto">
            <a:xfrm>
              <a:off x="2361772" y="3953648"/>
              <a:ext cx="717239" cy="262128"/>
            </a:xfrm>
            <a:prstGeom prst="line">
              <a:avLst/>
            </a:prstGeom>
            <a:noFill/>
            <a:ln w="25400">
              <a:solidFill>
                <a:schemeClr val="accent1"/>
              </a:solidFill>
              <a:prstDash val="sys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0" name="Straight Connector 109"/>
            <p:cNvCxnSpPr>
              <a:cxnSpLocks noChangeShapeType="1"/>
            </p:cNvCxnSpPr>
            <p:nvPr/>
          </p:nvCxnSpPr>
          <p:spPr bwMode="auto">
            <a:xfrm>
              <a:off x="2946839" y="2552396"/>
              <a:ext cx="990005" cy="219431"/>
            </a:xfrm>
            <a:prstGeom prst="line">
              <a:avLst/>
            </a:prstGeom>
            <a:noFill/>
            <a:ln w="25400">
              <a:solidFill>
                <a:schemeClr val="accent1"/>
              </a:solidFill>
              <a:prstDash val="sys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1" name="Straight Connector 110"/>
            <p:cNvCxnSpPr>
              <a:cxnSpLocks noChangeShapeType="1"/>
            </p:cNvCxnSpPr>
            <p:nvPr/>
          </p:nvCxnSpPr>
          <p:spPr bwMode="auto">
            <a:xfrm flipV="1">
              <a:off x="5722706" y="3782893"/>
              <a:ext cx="515189" cy="303894"/>
            </a:xfrm>
            <a:prstGeom prst="line">
              <a:avLst/>
            </a:prstGeom>
            <a:noFill/>
            <a:ln w="25400">
              <a:solidFill>
                <a:schemeClr val="accent1"/>
              </a:solidFill>
              <a:prstDash val="sys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82" name="Cube 81"/>
            <p:cNvSpPr/>
            <p:nvPr/>
          </p:nvSpPr>
          <p:spPr bwMode="auto">
            <a:xfrm>
              <a:off x="4727848" y="4292890"/>
              <a:ext cx="577849"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7" name="Cube 86"/>
            <p:cNvSpPr/>
            <p:nvPr/>
          </p:nvSpPr>
          <p:spPr bwMode="auto">
            <a:xfrm>
              <a:off x="5232235" y="4292890"/>
              <a:ext cx="575733"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8" name="Cube 97"/>
            <p:cNvSpPr/>
            <p:nvPr/>
          </p:nvSpPr>
          <p:spPr bwMode="auto">
            <a:xfrm>
              <a:off x="4751753" y="3933056"/>
              <a:ext cx="577849" cy="431800"/>
            </a:xfrm>
            <a:prstGeom prst="cub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4" name="Cube 103"/>
            <p:cNvSpPr/>
            <p:nvPr/>
          </p:nvSpPr>
          <p:spPr bwMode="auto">
            <a:xfrm>
              <a:off x="5232235" y="3933056"/>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05" name="Group 41"/>
            <p:cNvGrpSpPr>
              <a:grpSpLocks/>
            </p:cNvGrpSpPr>
            <p:nvPr/>
          </p:nvGrpSpPr>
          <p:grpSpPr bwMode="auto">
            <a:xfrm>
              <a:off x="4559135" y="4218807"/>
              <a:ext cx="480484" cy="649816"/>
              <a:chOff x="5441463" y="2000739"/>
              <a:chExt cx="760676" cy="1505169"/>
            </a:xfrm>
          </p:grpSpPr>
          <p:sp>
            <p:nvSpPr>
              <p:cNvPr id="107" name="Rounded Rectangle 106"/>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8" name="Rounded Rectangle 107"/>
              <p:cNvSpPr/>
              <p:nvPr/>
            </p:nvSpPr>
            <p:spPr>
              <a:xfrm>
                <a:off x="5538643" y="2368450"/>
                <a:ext cx="559614"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6" name="Rounded Rectangle 125"/>
              <p:cNvSpPr/>
              <p:nvPr/>
            </p:nvSpPr>
            <p:spPr>
              <a:xfrm>
                <a:off x="5538643" y="2201754"/>
                <a:ext cx="559614"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7" name="Straight Connector 126"/>
              <p:cNvCxnSpPr/>
              <p:nvPr/>
            </p:nvCxnSpPr>
            <p:spPr>
              <a:xfrm>
                <a:off x="5722946" y="3368629"/>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28" name="Rounded Rectangle 127"/>
              <p:cNvSpPr/>
              <p:nvPr/>
            </p:nvSpPr>
            <p:spPr>
              <a:xfrm>
                <a:off x="5538643" y="2290005"/>
                <a:ext cx="559614"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9" name="Straight Connector 128"/>
              <p:cNvCxnSpPr/>
              <p:nvPr/>
            </p:nvCxnSpPr>
            <p:spPr>
              <a:xfrm>
                <a:off x="5719596" y="3295088"/>
                <a:ext cx="197707"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nvGrpSpPr>
            <p:cNvPr id="8" name="Group 7"/>
            <p:cNvGrpSpPr/>
            <p:nvPr/>
          </p:nvGrpSpPr>
          <p:grpSpPr>
            <a:xfrm>
              <a:off x="713336" y="3470328"/>
              <a:ext cx="1648436" cy="966639"/>
              <a:chOff x="539552" y="1275606"/>
              <a:chExt cx="1440160" cy="864096"/>
            </a:xfrm>
          </p:grpSpPr>
          <p:sp>
            <p:nvSpPr>
              <p:cNvPr id="5" name="Oval 4"/>
              <p:cNvSpPr/>
              <p:nvPr/>
            </p:nvSpPr>
            <p:spPr>
              <a:xfrm>
                <a:off x="539552" y="1275606"/>
                <a:ext cx="1440160" cy="8640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43055" name="图片 5"/>
              <p:cNvPicPr>
                <a:picLocks/>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8792" y="1478992"/>
                <a:ext cx="659614" cy="212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4" name="Group 93"/>
            <p:cNvGrpSpPr/>
            <p:nvPr/>
          </p:nvGrpSpPr>
          <p:grpSpPr>
            <a:xfrm>
              <a:off x="6222382" y="3209595"/>
              <a:ext cx="1477283" cy="948886"/>
              <a:chOff x="539552" y="1275606"/>
              <a:chExt cx="1440160" cy="864096"/>
            </a:xfrm>
          </p:grpSpPr>
          <p:sp>
            <p:nvSpPr>
              <p:cNvPr id="95" name="Oval 94"/>
              <p:cNvSpPr/>
              <p:nvPr/>
            </p:nvSpPr>
            <p:spPr>
              <a:xfrm>
                <a:off x="539552" y="1275606"/>
                <a:ext cx="1440160" cy="8640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96" name="图片 5"/>
              <p:cNvPicPr>
                <a:picLocks/>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600" y="1419622"/>
                <a:ext cx="659614" cy="212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7" name="Group 96"/>
            <p:cNvGrpSpPr/>
            <p:nvPr/>
          </p:nvGrpSpPr>
          <p:grpSpPr>
            <a:xfrm>
              <a:off x="1485900" y="2117428"/>
              <a:ext cx="1451836" cy="973136"/>
              <a:chOff x="539552" y="1275606"/>
              <a:chExt cx="1440160" cy="864096"/>
            </a:xfrm>
          </p:grpSpPr>
          <p:sp>
            <p:nvSpPr>
              <p:cNvPr id="99" name="Oval 98"/>
              <p:cNvSpPr/>
              <p:nvPr/>
            </p:nvSpPr>
            <p:spPr>
              <a:xfrm>
                <a:off x="539552" y="1275606"/>
                <a:ext cx="1440160" cy="8640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00" name="图片 5"/>
              <p:cNvPicPr>
                <a:picLocks/>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600" y="1419622"/>
                <a:ext cx="659614" cy="212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047" name="TextBox 184"/>
            <p:cNvSpPr txBox="1">
              <a:spLocks noChangeArrowheads="1"/>
            </p:cNvSpPr>
            <p:nvPr/>
          </p:nvSpPr>
          <p:spPr bwMode="auto">
            <a:xfrm>
              <a:off x="6089901" y="3634166"/>
              <a:ext cx="1824567" cy="33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err="1">
                  <a:latin typeface="Arial" panose="020B0604020202020204" pitchFamily="34" charset="0"/>
                  <a:ea typeface="Microsoft YaHei" pitchFamily="34" charset="-122"/>
                  <a:cs typeface="Arial" panose="020B0604020202020204" pitchFamily="34" charset="0"/>
                </a:rPr>
                <a:t>vSCM</a:t>
              </a:r>
              <a:endParaRPr lang="en-US" altLang="zh-CN" sz="1333" b="1" dirty="0">
                <a:latin typeface="Arial" panose="020B0604020202020204" pitchFamily="34" charset="0"/>
                <a:ea typeface="Microsoft YaHei" pitchFamily="34" charset="-122"/>
                <a:cs typeface="Arial" panose="020B0604020202020204" pitchFamily="34" charset="0"/>
              </a:endParaRPr>
            </a:p>
          </p:txBody>
        </p:sp>
        <p:sp>
          <p:nvSpPr>
            <p:cNvPr id="43043" name="TextBox 9"/>
            <p:cNvSpPr txBox="1">
              <a:spLocks noChangeArrowheads="1"/>
            </p:cNvSpPr>
            <p:nvPr/>
          </p:nvSpPr>
          <p:spPr bwMode="auto">
            <a:xfrm>
              <a:off x="1210535" y="2385625"/>
              <a:ext cx="1919817" cy="50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ja-JP" sz="1333" b="1" dirty="0">
                <a:latin typeface="Arial" panose="020B0604020202020204" pitchFamily="34" charset="0"/>
                <a:ea typeface="Microsoft YaHei" pitchFamily="34" charset="-122"/>
                <a:cs typeface="Arial" panose="020B0604020202020204" pitchFamily="34" charset="0"/>
              </a:endParaRPr>
            </a:p>
            <a:p>
              <a:pPr algn="ctr" eaLnBrk="1" hangingPunct="1"/>
              <a:r>
                <a:rPr lang="en-US" altLang="ja-JP" sz="1333" b="1" dirty="0" err="1">
                  <a:latin typeface="Arial" panose="020B0604020202020204" pitchFamily="34" charset="0"/>
                  <a:ea typeface="Microsoft YaHei" pitchFamily="34" charset="-122"/>
                  <a:cs typeface="Arial" panose="020B0604020202020204" pitchFamily="34" charset="0"/>
                </a:rPr>
                <a:t>vSOM</a:t>
              </a:r>
              <a:endParaRPr lang="en-US" altLang="zh-CN" sz="1333" b="1" dirty="0">
                <a:latin typeface="Arial" panose="020B0604020202020204" pitchFamily="34" charset="0"/>
                <a:ea typeface="Microsoft YaHei" pitchFamily="34" charset="-122"/>
                <a:cs typeface="Arial" panose="020B0604020202020204" pitchFamily="34" charset="0"/>
              </a:endParaRPr>
            </a:p>
          </p:txBody>
        </p:sp>
        <p:sp>
          <p:nvSpPr>
            <p:cNvPr id="43045" name="TextBox 180"/>
            <p:cNvSpPr txBox="1">
              <a:spLocks noChangeArrowheads="1"/>
            </p:cNvSpPr>
            <p:nvPr/>
          </p:nvSpPr>
          <p:spPr bwMode="auto">
            <a:xfrm>
              <a:off x="565266" y="3963990"/>
              <a:ext cx="1822449"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ja-JP" sz="1333" b="1" dirty="0" err="1">
                  <a:latin typeface="Arial" panose="020B0604020202020204" pitchFamily="34" charset="0"/>
                  <a:ea typeface="Microsoft YaHei" pitchFamily="34" charset="-122"/>
                  <a:cs typeface="Arial" panose="020B0604020202020204" pitchFamily="34" charset="0"/>
                </a:rPr>
                <a:t>vSCM</a:t>
              </a:r>
              <a:endParaRPr lang="en-US" altLang="zh-CN" sz="1333" b="1" dirty="0">
                <a:latin typeface="Arial" panose="020B0604020202020204" pitchFamily="34" charset="0"/>
                <a:ea typeface="Microsoft YaHei" pitchFamily="34" charset="-122"/>
                <a:cs typeface="Arial" panose="020B0604020202020204" pitchFamily="34" charset="0"/>
              </a:endParaRPr>
            </a:p>
          </p:txBody>
        </p:sp>
        <p:sp>
          <p:nvSpPr>
            <p:cNvPr id="68" name="Cube 67"/>
            <p:cNvSpPr/>
            <p:nvPr/>
          </p:nvSpPr>
          <p:spPr bwMode="auto">
            <a:xfrm>
              <a:off x="3907641" y="5504557"/>
              <a:ext cx="577851"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69" name="Cube 68"/>
            <p:cNvSpPr/>
            <p:nvPr/>
          </p:nvSpPr>
          <p:spPr bwMode="auto">
            <a:xfrm>
              <a:off x="4388126" y="5504557"/>
              <a:ext cx="575733"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0" name="Cube 69"/>
            <p:cNvSpPr/>
            <p:nvPr/>
          </p:nvSpPr>
          <p:spPr bwMode="auto">
            <a:xfrm>
              <a:off x="3907641" y="5144724"/>
              <a:ext cx="577851" cy="43180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5" name="Cube 74"/>
            <p:cNvSpPr/>
            <p:nvPr/>
          </p:nvSpPr>
          <p:spPr bwMode="auto">
            <a:xfrm>
              <a:off x="4388126" y="5144724"/>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01" name="Group 41"/>
            <p:cNvGrpSpPr>
              <a:grpSpLocks/>
            </p:cNvGrpSpPr>
            <p:nvPr/>
          </p:nvGrpSpPr>
          <p:grpSpPr bwMode="auto">
            <a:xfrm>
              <a:off x="3715025" y="5430474"/>
              <a:ext cx="480483" cy="649816"/>
              <a:chOff x="5441463" y="2000739"/>
              <a:chExt cx="760676" cy="1505169"/>
            </a:xfrm>
          </p:grpSpPr>
          <p:sp>
            <p:nvSpPr>
              <p:cNvPr id="102" name="Rounded Rectangle 101"/>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3" name="Rounded Rectangle 102"/>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6" name="Rounded Rectangle 105"/>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3" name="Straight Connector 122"/>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24" name="Rounded Rectangle 123"/>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5" name="Straight Connector 124"/>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30" name="Cube 129"/>
            <p:cNvSpPr/>
            <p:nvPr/>
          </p:nvSpPr>
          <p:spPr bwMode="auto">
            <a:xfrm>
              <a:off x="5881750" y="5475620"/>
              <a:ext cx="577851" cy="431800"/>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1" name="Cube 130"/>
            <p:cNvSpPr/>
            <p:nvPr/>
          </p:nvSpPr>
          <p:spPr bwMode="auto">
            <a:xfrm>
              <a:off x="6362235" y="5475620"/>
              <a:ext cx="575733" cy="431800"/>
            </a:xfrm>
            <a:prstGeom prst="cub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2" name="Cube 131"/>
            <p:cNvSpPr/>
            <p:nvPr/>
          </p:nvSpPr>
          <p:spPr bwMode="auto">
            <a:xfrm>
              <a:off x="5881750" y="5115787"/>
              <a:ext cx="577851" cy="43180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3" name="Cube 132"/>
            <p:cNvSpPr/>
            <p:nvPr/>
          </p:nvSpPr>
          <p:spPr bwMode="auto">
            <a:xfrm>
              <a:off x="6362235" y="5115787"/>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34" name="Group 41"/>
            <p:cNvGrpSpPr>
              <a:grpSpLocks/>
            </p:cNvGrpSpPr>
            <p:nvPr/>
          </p:nvGrpSpPr>
          <p:grpSpPr bwMode="auto">
            <a:xfrm>
              <a:off x="5689134" y="5401537"/>
              <a:ext cx="480483" cy="649816"/>
              <a:chOff x="5441463" y="2000739"/>
              <a:chExt cx="760676" cy="1505169"/>
            </a:xfrm>
          </p:grpSpPr>
          <p:sp>
            <p:nvSpPr>
              <p:cNvPr id="135" name="Rounded Rectangle 134"/>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6" name="Rounded Rectangle 135"/>
              <p:cNvSpPr/>
              <p:nvPr/>
            </p:nvSpPr>
            <p:spPr>
              <a:xfrm>
                <a:off x="5538641" y="2368450"/>
                <a:ext cx="559618" cy="1078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7" name="Rounded Rectangle 136"/>
              <p:cNvSpPr/>
              <p:nvPr/>
            </p:nvSpPr>
            <p:spPr>
              <a:xfrm>
                <a:off x="5538641" y="2201754"/>
                <a:ext cx="559618" cy="588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38" name="Straight Connector 137"/>
              <p:cNvCxnSpPr/>
              <p:nvPr/>
            </p:nvCxnSpPr>
            <p:spPr>
              <a:xfrm>
                <a:off x="5722947" y="3368629"/>
                <a:ext cx="197708"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39" name="Rounded Rectangle 138"/>
              <p:cNvSpPr/>
              <p:nvPr/>
            </p:nvSpPr>
            <p:spPr>
              <a:xfrm>
                <a:off x="5538641" y="2290005"/>
                <a:ext cx="559618" cy="539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40" name="Straight Connector 139"/>
              <p:cNvCxnSpPr/>
              <p:nvPr/>
            </p:nvCxnSpPr>
            <p:spPr>
              <a:xfrm>
                <a:off x="5719595" y="3295088"/>
                <a:ext cx="197710"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43" name="Cube 142"/>
            <p:cNvSpPr/>
            <p:nvPr/>
          </p:nvSpPr>
          <p:spPr bwMode="auto">
            <a:xfrm>
              <a:off x="4367808" y="2636912"/>
              <a:ext cx="575733" cy="4318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44" name="Teardrop 21"/>
            <p:cNvSpPr>
              <a:spLocks/>
            </p:cNvSpPr>
            <p:nvPr/>
          </p:nvSpPr>
          <p:spPr bwMode="auto">
            <a:xfrm>
              <a:off x="2999656" y="1170826"/>
              <a:ext cx="2368917" cy="914231"/>
            </a:xfrm>
            <a:custGeom>
              <a:avLst/>
              <a:gdLst>
                <a:gd name="T0" fmla="*/ 2147483647 w 1741008"/>
                <a:gd name="T1" fmla="*/ 110836 h 1091056"/>
                <a:gd name="T2" fmla="*/ 2147483647 w 1741008"/>
                <a:gd name="T3" fmla="*/ 40150338 h 1091056"/>
                <a:gd name="T4" fmla="*/ 2147483647 w 1741008"/>
                <a:gd name="T5" fmla="*/ 47776287 h 1091056"/>
                <a:gd name="T6" fmla="*/ 2147483647 w 1741008"/>
                <a:gd name="T7" fmla="*/ 46916970 h 1091056"/>
                <a:gd name="T8" fmla="*/ 2147483647 w 1741008"/>
                <a:gd name="T9" fmla="*/ 110311289 h 1091056"/>
                <a:gd name="T10" fmla="*/ 2147483647 w 1741008"/>
                <a:gd name="T11" fmla="*/ 199636180 h 1091056"/>
                <a:gd name="T12" fmla="*/ 2147483647 w 1741008"/>
                <a:gd name="T13" fmla="*/ 189073387 h 1091056"/>
                <a:gd name="T14" fmla="*/ 2147483647 w 1741008"/>
                <a:gd name="T15" fmla="*/ 186436871 h 1091056"/>
                <a:gd name="T16" fmla="*/ 2147483647 w 1741008"/>
                <a:gd name="T17" fmla="*/ 194626257 h 1091056"/>
                <a:gd name="T18" fmla="*/ 2147483647 w 1741008"/>
                <a:gd name="T19" fmla="*/ 207755321 h 1091056"/>
                <a:gd name="T20" fmla="*/ 2147483647 w 1741008"/>
                <a:gd name="T21" fmla="*/ 194626257 h 1091056"/>
                <a:gd name="T22" fmla="*/ 2147483647 w 1741008"/>
                <a:gd name="T23" fmla="*/ 189666171 h 1091056"/>
                <a:gd name="T24" fmla="*/ 2147483647 w 1741008"/>
                <a:gd name="T25" fmla="*/ 190668467 h 1091056"/>
                <a:gd name="T26" fmla="*/ 2132057752 w 1741008"/>
                <a:gd name="T27" fmla="*/ 199206192 h 1091056"/>
                <a:gd name="T28" fmla="*/ 0 w 1741008"/>
                <a:gd name="T29" fmla="*/ 134764440 h 1091056"/>
                <a:gd name="T30" fmla="*/ 5413 w 1741008"/>
                <a:gd name="T31" fmla="*/ 134764440 h 1091056"/>
                <a:gd name="T32" fmla="*/ 1302172965 w 1741008"/>
                <a:gd name="T33" fmla="*/ 75386713 h 1091056"/>
                <a:gd name="T34" fmla="*/ 1548041690 w 1741008"/>
                <a:gd name="T35" fmla="*/ 73079808 h 1091056"/>
                <a:gd name="T36" fmla="*/ 1572157212 w 1741008"/>
                <a:gd name="T37" fmla="*/ 68524929 h 1091056"/>
                <a:gd name="T38" fmla="*/ 2147483647 w 1741008"/>
                <a:gd name="T39" fmla="*/ 33331354 h 1091056"/>
                <a:gd name="T40" fmla="*/ 2147483647 w 1741008"/>
                <a:gd name="T41" fmla="*/ 34682728 h 1091056"/>
                <a:gd name="T42" fmla="*/ 2147483647 w 1741008"/>
                <a:gd name="T43" fmla="*/ 37579718 h 1091056"/>
                <a:gd name="T44" fmla="*/ 2147483647 w 1741008"/>
                <a:gd name="T45" fmla="*/ 28072750 h 1091056"/>
                <a:gd name="T46" fmla="*/ 2147483647 w 1741008"/>
                <a:gd name="T47" fmla="*/ 373002 h 1091056"/>
                <a:gd name="T48" fmla="*/ 2147483647 w 1741008"/>
                <a:gd name="T49" fmla="*/ 110836 h 10910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gradFill rotWithShape="1">
              <a:gsLst>
                <a:gs pos="0">
                  <a:srgbClr val="E4E5FF">
                    <a:alpha val="75998"/>
                  </a:srgbClr>
                </a:gs>
                <a:gs pos="42000">
                  <a:srgbClr val="D9E3D9">
                    <a:alpha val="75998"/>
                  </a:srgbClr>
                </a:gs>
                <a:gs pos="83000">
                  <a:srgbClr val="EED9D9">
                    <a:alpha val="75998"/>
                  </a:srgbClr>
                </a:gs>
                <a:gs pos="100000">
                  <a:srgbClr val="EED9D9">
                    <a:alpha val="75998"/>
                  </a:srgbClr>
                </a:gs>
              </a:gsLst>
              <a:lin ang="17880000"/>
            </a:gradFill>
            <a:ln>
              <a:noFill/>
            </a:ln>
            <a:effectLst>
              <a:outerShdw blurRad="76200" dist="165100" dir="13500000" sy="23000" kx="1199993" algn="br" rotWithShape="0">
                <a:srgbClr val="7F7F7F">
                  <a:alpha val="20000"/>
                </a:srgbClr>
              </a:outerShdw>
            </a:effectLst>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nchor="ctr"/>
            <a:lstStyle/>
            <a:p>
              <a:pPr algn="ctr">
                <a:defRPr/>
              </a:pPr>
              <a:r>
                <a:rPr lang="en-US" b="1" dirty="0">
                  <a:latin typeface="Arial" panose="020B0604020202020204" pitchFamily="34" charset="0"/>
                  <a:ea typeface="MS PGothic" charset="0"/>
                  <a:cs typeface="Arial" panose="020B0604020202020204" pitchFamily="34" charset="0"/>
                </a:rPr>
                <a:t>Cloud </a:t>
              </a:r>
            </a:p>
            <a:p>
              <a:pPr algn="ctr">
                <a:defRPr/>
              </a:pPr>
              <a:r>
                <a:rPr lang="en-US" b="1" dirty="0">
                  <a:latin typeface="Arial" panose="020B0604020202020204" pitchFamily="34" charset="0"/>
                  <a:ea typeface="MS PGothic" charset="0"/>
                  <a:cs typeface="Arial" panose="020B0604020202020204" pitchFamily="34" charset="0"/>
                </a:rPr>
                <a:t>Orchestration</a:t>
              </a:r>
            </a:p>
          </p:txBody>
        </p:sp>
        <p:sp>
          <p:nvSpPr>
            <p:cNvPr id="9" name="Arc 8"/>
            <p:cNvSpPr/>
            <p:nvPr/>
          </p:nvSpPr>
          <p:spPr>
            <a:xfrm>
              <a:off x="3480396" y="3622253"/>
              <a:ext cx="1564733" cy="668362"/>
            </a:xfrm>
            <a:prstGeom prst="arc">
              <a:avLst>
                <a:gd name="adj1" fmla="val 10762569"/>
                <a:gd name="adj2" fmla="val 21408414"/>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p:cNvSpPr txBox="1"/>
            <p:nvPr/>
          </p:nvSpPr>
          <p:spPr>
            <a:xfrm>
              <a:off x="4081958" y="3625510"/>
              <a:ext cx="72284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HA</a:t>
              </a:r>
            </a:p>
          </p:txBody>
        </p:sp>
        <p:grpSp>
          <p:nvGrpSpPr>
            <p:cNvPr id="114" name="Group 113"/>
            <p:cNvGrpSpPr/>
            <p:nvPr/>
          </p:nvGrpSpPr>
          <p:grpSpPr>
            <a:xfrm>
              <a:off x="6842946" y="4290615"/>
              <a:ext cx="1270375" cy="876129"/>
              <a:chOff x="539552" y="1275606"/>
              <a:chExt cx="1440160" cy="864096"/>
            </a:xfrm>
          </p:grpSpPr>
          <p:sp>
            <p:nvSpPr>
              <p:cNvPr id="141" name="Oval 140"/>
              <p:cNvSpPr/>
              <p:nvPr/>
            </p:nvSpPr>
            <p:spPr>
              <a:xfrm>
                <a:off x="539552" y="1275606"/>
                <a:ext cx="1440160" cy="8640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42" name="图片 5"/>
              <p:cNvPicPr>
                <a:picLocks/>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600" y="1419622"/>
                <a:ext cx="659614" cy="212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5" name="TextBox 184"/>
            <p:cNvSpPr txBox="1">
              <a:spLocks noChangeArrowheads="1"/>
            </p:cNvSpPr>
            <p:nvPr/>
          </p:nvSpPr>
          <p:spPr bwMode="auto">
            <a:xfrm>
              <a:off x="6571620" y="4697384"/>
              <a:ext cx="1824567"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err="1">
                  <a:latin typeface="Arial" panose="020B0604020202020204" pitchFamily="34" charset="0"/>
                  <a:ea typeface="Microsoft YaHei" pitchFamily="34" charset="-122"/>
                  <a:cs typeface="Arial" panose="020B0604020202020204" pitchFamily="34" charset="0"/>
                </a:rPr>
                <a:t>vDSM</a:t>
              </a:r>
              <a:endParaRPr lang="en-US" altLang="zh-CN" sz="1333" b="1" dirty="0">
                <a:latin typeface="Arial" panose="020B0604020202020204" pitchFamily="34" charset="0"/>
                <a:ea typeface="Microsoft YaHei" pitchFamily="34" charset="-122"/>
                <a:cs typeface="Arial" panose="020B0604020202020204" pitchFamily="34" charset="0"/>
              </a:endParaRPr>
            </a:p>
          </p:txBody>
        </p:sp>
        <p:cxnSp>
          <p:nvCxnSpPr>
            <p:cNvPr id="146" name="Straight Connector 145"/>
            <p:cNvCxnSpPr>
              <a:cxnSpLocks noChangeShapeType="1"/>
            </p:cNvCxnSpPr>
            <p:nvPr/>
          </p:nvCxnSpPr>
          <p:spPr bwMode="auto">
            <a:xfrm flipV="1">
              <a:off x="6937968" y="5229894"/>
              <a:ext cx="435291" cy="353675"/>
            </a:xfrm>
            <a:prstGeom prst="line">
              <a:avLst/>
            </a:prstGeom>
            <a:noFill/>
            <a:ln w="25400">
              <a:solidFill>
                <a:schemeClr val="accent1"/>
              </a:solidFill>
              <a:prstDash val="sys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sp>
        <p:nvSpPr>
          <p:cNvPr id="147" name="TextBox 184">
            <a:extLst>
              <a:ext uri="{FF2B5EF4-FFF2-40B4-BE49-F238E27FC236}">
                <a16:creationId xmlns="" xmlns:a16="http://schemas.microsoft.com/office/drawing/2014/main" id="{A2379E2B-38BC-0943-89DB-95DDB8F9913E}"/>
              </a:ext>
            </a:extLst>
          </p:cNvPr>
          <p:cNvSpPr txBox="1">
            <a:spLocks noChangeArrowheads="1"/>
          </p:cNvSpPr>
          <p:nvPr/>
        </p:nvSpPr>
        <p:spPr bwMode="auto">
          <a:xfrm>
            <a:off x="4186084" y="4982163"/>
            <a:ext cx="914400"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err="1">
                <a:latin typeface="Arial" panose="020B0604020202020204" pitchFamily="34" charset="0"/>
                <a:ea typeface="Microsoft YaHei" pitchFamily="34" charset="-122"/>
                <a:cs typeface="Arial" panose="020B0604020202020204" pitchFamily="34" charset="0"/>
              </a:rPr>
              <a:t>vSSM</a:t>
            </a:r>
            <a:endParaRPr lang="en-US" altLang="zh-CN" sz="1333" b="1" dirty="0">
              <a:latin typeface="Arial" panose="020B0604020202020204" pitchFamily="34" charset="0"/>
              <a:ea typeface="Microsoft YaHei" pitchFamily="34" charset="-122"/>
              <a:cs typeface="Arial" panose="020B0604020202020204" pitchFamily="34" charset="0"/>
            </a:endParaRPr>
          </a:p>
        </p:txBody>
      </p:sp>
      <p:sp>
        <p:nvSpPr>
          <p:cNvPr id="148" name="TextBox 184">
            <a:extLst>
              <a:ext uri="{FF2B5EF4-FFF2-40B4-BE49-F238E27FC236}">
                <a16:creationId xmlns="" xmlns:a16="http://schemas.microsoft.com/office/drawing/2014/main" id="{2B5160E3-8534-0445-801E-A41C6DC64D38}"/>
              </a:ext>
            </a:extLst>
          </p:cNvPr>
          <p:cNvSpPr txBox="1">
            <a:spLocks noChangeArrowheads="1"/>
          </p:cNvSpPr>
          <p:nvPr/>
        </p:nvSpPr>
        <p:spPr bwMode="auto">
          <a:xfrm>
            <a:off x="6143068" y="4982163"/>
            <a:ext cx="914400"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err="1">
                <a:latin typeface="Arial" panose="020B0604020202020204" pitchFamily="34" charset="0"/>
                <a:ea typeface="Microsoft YaHei" pitchFamily="34" charset="-122"/>
                <a:cs typeface="Arial" panose="020B0604020202020204" pitchFamily="34" charset="0"/>
              </a:rPr>
              <a:t>vSSM</a:t>
            </a:r>
            <a:endParaRPr lang="en-US" altLang="zh-CN" sz="1333" b="1" dirty="0">
              <a:latin typeface="Arial" panose="020B0604020202020204" pitchFamily="34" charset="0"/>
              <a:ea typeface="Microsoft YaHei" pitchFamily="34" charset="-122"/>
              <a:cs typeface="Arial" panose="020B0604020202020204" pitchFamily="34" charset="0"/>
            </a:endParaRPr>
          </a:p>
        </p:txBody>
      </p:sp>
      <p:sp>
        <p:nvSpPr>
          <p:cNvPr id="149" name="TextBox 184">
            <a:extLst>
              <a:ext uri="{FF2B5EF4-FFF2-40B4-BE49-F238E27FC236}">
                <a16:creationId xmlns="" xmlns:a16="http://schemas.microsoft.com/office/drawing/2014/main" id="{EB3520C1-305B-4243-9A95-22941751A285}"/>
              </a:ext>
            </a:extLst>
          </p:cNvPr>
          <p:cNvSpPr txBox="1">
            <a:spLocks noChangeArrowheads="1"/>
          </p:cNvSpPr>
          <p:nvPr/>
        </p:nvSpPr>
        <p:spPr bwMode="auto">
          <a:xfrm>
            <a:off x="1960518" y="4982163"/>
            <a:ext cx="914400"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err="1">
                <a:latin typeface="Arial" panose="020B0604020202020204" pitchFamily="34" charset="0"/>
                <a:ea typeface="Microsoft YaHei" pitchFamily="34" charset="-122"/>
                <a:cs typeface="Arial" panose="020B0604020202020204" pitchFamily="34" charset="0"/>
              </a:rPr>
              <a:t>vSSM</a:t>
            </a:r>
            <a:endParaRPr lang="en-US" altLang="zh-CN" sz="1333" b="1" dirty="0">
              <a:latin typeface="Arial" panose="020B0604020202020204" pitchFamily="34" charset="0"/>
              <a:ea typeface="Microsoft YaHei" pitchFamily="34" charset="-122"/>
              <a:cs typeface="Arial" panose="020B0604020202020204" pitchFamily="34" charset="0"/>
            </a:endParaRPr>
          </a:p>
        </p:txBody>
      </p:sp>
      <p:sp>
        <p:nvSpPr>
          <p:cNvPr id="150" name="圆角矩形 17">
            <a:extLst>
              <a:ext uri="{FF2B5EF4-FFF2-40B4-BE49-F238E27FC236}">
                <a16:creationId xmlns="" xmlns:a16="http://schemas.microsoft.com/office/drawing/2014/main" id="{BAB482F1-8577-524E-978C-F05F865F314F}"/>
              </a:ext>
            </a:extLst>
          </p:cNvPr>
          <p:cNvSpPr/>
          <p:nvPr/>
        </p:nvSpPr>
        <p:spPr bwMode="auto">
          <a:xfrm>
            <a:off x="191344" y="1484784"/>
            <a:ext cx="2486922" cy="1239981"/>
          </a:xfrm>
          <a:prstGeom prst="roundRect">
            <a:avLst>
              <a:gd name="adj" fmla="val 8982"/>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1600" b="1" dirty="0" err="1">
                <a:latin typeface=""/>
                <a:ea typeface="思源黑体 CN Normal" panose="020B0400000000000000" pitchFamily="34" charset="-122"/>
                <a:sym typeface=""/>
              </a:rPr>
              <a:t>vCenter</a:t>
            </a:r>
            <a:endParaRPr lang="en-US" altLang="zh-CN" sz="1600" b="1" dirty="0">
              <a:latin typeface=""/>
              <a:ea typeface="思源黑体 CN Normal" panose="020B0400000000000000" pitchFamily="34" charset="-122"/>
              <a:sym typeface=""/>
            </a:endParaRPr>
          </a:p>
          <a:p>
            <a:pPr algn="ctr" eaLnBrk="1" fontAlgn="auto" hangingPunct="1">
              <a:spcBef>
                <a:spcPts val="0"/>
              </a:spcBef>
              <a:spcAft>
                <a:spcPts val="0"/>
              </a:spcAft>
              <a:defRPr/>
            </a:pPr>
            <a:r>
              <a:rPr lang="en-US" altLang="zh-CN" sz="1600" b="1" dirty="0">
                <a:latin typeface=""/>
                <a:ea typeface="思源黑体 CN Normal" panose="020B0400000000000000" pitchFamily="34" charset="-122"/>
                <a:sym typeface=""/>
              </a:rPr>
              <a:t>or</a:t>
            </a:r>
          </a:p>
          <a:p>
            <a:pPr algn="ctr" eaLnBrk="1" fontAlgn="auto" hangingPunct="1">
              <a:spcBef>
                <a:spcPts val="0"/>
              </a:spcBef>
              <a:spcAft>
                <a:spcPts val="0"/>
              </a:spcAft>
              <a:defRPr/>
            </a:pPr>
            <a:r>
              <a:rPr lang="en-US" altLang="zh-CN" sz="1600" b="1" dirty="0" err="1">
                <a:latin typeface=""/>
                <a:ea typeface="思源黑体 CN Normal" panose="020B0400000000000000" pitchFamily="34" charset="-122"/>
                <a:sym typeface=""/>
              </a:rPr>
              <a:t>FusionSphere</a:t>
            </a:r>
            <a:r>
              <a:rPr lang="en-US" altLang="zh-CN" sz="1600" b="1" dirty="0">
                <a:latin typeface=""/>
                <a:ea typeface="思源黑体 CN Normal" panose="020B0400000000000000" pitchFamily="34" charset="-122"/>
                <a:sym typeface=""/>
              </a:rPr>
              <a:t> OpenStack Controller</a:t>
            </a:r>
          </a:p>
        </p:txBody>
      </p:sp>
      <p:sp>
        <p:nvSpPr>
          <p:cNvPr id="2" name="灯片编号占位符 1"/>
          <p:cNvSpPr>
            <a:spLocks noGrp="1"/>
          </p:cNvSpPr>
          <p:nvPr>
            <p:ph type="sldNum" sz="quarter" idx="4"/>
          </p:nvPr>
        </p:nvSpPr>
        <p:spPr/>
        <p:txBody>
          <a:bodyPr/>
          <a:lstStyle/>
          <a:p>
            <a:fld id="{E98FCA07-3125-49EB-99F1-64DCEC752C04}" type="slidenum">
              <a:rPr lang="en-US" smtClean="0"/>
              <a:pPr/>
              <a:t>9</a:t>
            </a:fld>
            <a:endParaRPr lang="en-US" sz="1152" b="0" spc="0" baseline="0" dirty="0">
              <a:solidFill>
                <a:srgbClr val="000000"/>
              </a:solidFill>
              <a:latin typeface="Arial"/>
              <a:cs typeface="Arial"/>
              <a:rtl val="0"/>
            </a:endParaRPr>
          </a:p>
        </p:txBody>
      </p:sp>
      <p:sp>
        <p:nvSpPr>
          <p:cNvPr id="152" name="圆角矩形 17">
            <a:extLst>
              <a:ext uri="{FF2B5EF4-FFF2-40B4-BE49-F238E27FC236}">
                <a16:creationId xmlns="" xmlns:a16="http://schemas.microsoft.com/office/drawing/2014/main" id="{BAB482F1-8577-524E-978C-F05F865F314F}"/>
              </a:ext>
            </a:extLst>
          </p:cNvPr>
          <p:cNvSpPr/>
          <p:nvPr/>
        </p:nvSpPr>
        <p:spPr bwMode="auto">
          <a:xfrm>
            <a:off x="7397822" y="1303648"/>
            <a:ext cx="4098778" cy="461031"/>
          </a:xfrm>
          <a:prstGeom prst="roundRect">
            <a:avLst>
              <a:gd name="adj" fmla="val 8982"/>
            </a:avLst>
          </a:prstGeom>
          <a:solidFill>
            <a:srgbClr val="00307D"/>
          </a:solidFill>
          <a:ln>
            <a:solidFill>
              <a:srgbClr val="0030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pPr>
            <a:r>
              <a:rPr lang="en-US" altLang="zh-CN" sz="1600" b="1" dirty="0" err="1">
                <a:solidFill>
                  <a:schemeClr val="bg1"/>
                </a:solidFill>
                <a:latin typeface="Arial" panose="020B0604020202020204" pitchFamily="34" charset="0"/>
                <a:ea typeface="Microsoft YaHei" pitchFamily="34" charset="-122"/>
                <a:cs typeface="Arial" panose="020B0604020202020204" pitchFamily="34" charset="0"/>
              </a:rPr>
              <a:t>CloudHive</a:t>
            </a:r>
            <a:r>
              <a:rPr lang="en-US" altLang="zh-CN" sz="1600" b="1" dirty="0">
                <a:solidFill>
                  <a:schemeClr val="bg1"/>
                </a:solidFill>
                <a:latin typeface="Arial" panose="020B0604020202020204" pitchFamily="34" charset="0"/>
                <a:ea typeface="Microsoft YaHei" pitchFamily="34" charset="-122"/>
                <a:cs typeface="Arial" panose="020B0604020202020204" pitchFamily="34" charset="0"/>
              </a:rPr>
              <a:t> Modules</a:t>
            </a:r>
          </a:p>
        </p:txBody>
      </p:sp>
    </p:spTree>
    <p:extLst>
      <p:ext uri="{BB962C8B-B14F-4D97-AF65-F5344CB8AC3E}">
        <p14:creationId xmlns:p14="http://schemas.microsoft.com/office/powerpoint/2010/main" val="28700283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623107" y="1712997"/>
            <a:ext cx="5094098" cy="4524315"/>
          </a:xfrm>
          <a:prstGeom prst="rect">
            <a:avLst/>
          </a:prstGeom>
          <a:noFill/>
        </p:spPr>
        <p:txBody>
          <a:bodyPr wrap="square" rtlCol="0">
            <a:spAutoFit/>
          </a:bodyPr>
          <a:lstStyle/>
          <a:p>
            <a:endParaRPr lang="en-US" altLang="zh-CN" sz="1600" dirty="0">
              <a:latin typeface="Arial" panose="020B0604020202020204" pitchFamily="34" charset="0"/>
              <a:ea typeface="Arial" charset="0"/>
              <a:cs typeface="Arial" panose="020B0604020202020204" pitchFamily="34" charset="0"/>
            </a:endParaRPr>
          </a:p>
          <a:p>
            <a:r>
              <a:rPr lang="en-US" altLang="zh-CN" sz="1600" b="1" dirty="0">
                <a:solidFill>
                  <a:srgbClr val="00307D"/>
                </a:solidFill>
                <a:latin typeface="Arial" panose="020B0604020202020204" pitchFamily="34" charset="0"/>
                <a:ea typeface="Arial" charset="0"/>
                <a:cs typeface="Arial" panose="020B0604020202020204" pitchFamily="34" charset="0"/>
              </a:rPr>
              <a:t>System &amp; Solution:</a:t>
            </a: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VMware based virtualization environment</a:t>
            </a: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1*</a:t>
            </a:r>
            <a:r>
              <a:rPr lang="en-US" altLang="zh-CN" sz="1600" dirty="0" err="1">
                <a:latin typeface="Arial" panose="020B0604020202020204" pitchFamily="34" charset="0"/>
                <a:ea typeface="Arial" charset="0"/>
                <a:cs typeface="Arial" panose="020B0604020202020204" pitchFamily="34" charset="0"/>
              </a:rPr>
              <a:t>vCenter</a:t>
            </a:r>
            <a:r>
              <a:rPr lang="en-US" altLang="zh-CN" sz="1600" dirty="0">
                <a:latin typeface="Arial" panose="020B0604020202020204" pitchFamily="34" charset="0"/>
                <a:ea typeface="Arial" charset="0"/>
                <a:cs typeface="Arial" panose="020B0604020202020204" pitchFamily="34" charset="0"/>
              </a:rPr>
              <a:t>, 1*DC, multiple Cluster</a:t>
            </a: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Dedicated VDS for each Cluster, communication needed between Clusters</a:t>
            </a: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Virtual</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network</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card</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for</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each</a:t>
            </a:r>
            <a:r>
              <a:rPr lang="zh-CN" altLang="en-US" sz="1600" dirty="0">
                <a:latin typeface="Arial" panose="020B0604020202020204" pitchFamily="34" charset="0"/>
                <a:ea typeface="Arial" charset="0"/>
                <a:cs typeface="Arial" panose="020B0604020202020204" pitchFamily="34" charset="0"/>
              </a:rPr>
              <a:t> </a:t>
            </a:r>
            <a:r>
              <a:rPr lang="en-US" altLang="zh-CN" sz="1600" dirty="0">
                <a:latin typeface="Arial" panose="020B0604020202020204" pitchFamily="34" charset="0"/>
                <a:ea typeface="Arial" charset="0"/>
                <a:cs typeface="Arial" panose="020B0604020202020204" pitchFamily="34" charset="0"/>
              </a:rPr>
              <a:t>VM</a:t>
            </a: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Separation of External business network and storage network</a:t>
            </a: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External business network is protected by </a:t>
            </a:r>
            <a:r>
              <a:rPr lang="en-US" altLang="zh-CN" sz="1600" dirty="0" err="1">
                <a:latin typeface="Arial" panose="020B0604020202020204" pitchFamily="34" charset="0"/>
                <a:ea typeface="Arial" charset="0"/>
                <a:cs typeface="Arial" panose="020B0604020202020204" pitchFamily="34" charset="0"/>
              </a:rPr>
              <a:t>VLAN+Firewall</a:t>
            </a:r>
            <a:endParaRPr lang="en-US" altLang="zh-CN" sz="1600" dirty="0">
              <a:latin typeface="Arial" panose="020B0604020202020204" pitchFamily="34" charset="0"/>
              <a:ea typeface="Arial" charset="0"/>
              <a:cs typeface="Arial" panose="020B0604020202020204" pitchFamily="34" charset="0"/>
            </a:endParaRPr>
          </a:p>
          <a:p>
            <a:pPr marL="742950" lvl="1" indent="-285750">
              <a:buFont typeface="Arial" charset="0"/>
              <a:buChar char="•"/>
            </a:pPr>
            <a:r>
              <a:rPr lang="en-US" altLang="zh-CN" sz="1600" dirty="0">
                <a:latin typeface="Arial" panose="020B0604020202020204" pitchFamily="34" charset="0"/>
                <a:ea typeface="Arial" charset="0"/>
                <a:cs typeface="Arial" panose="020B0604020202020204" pitchFamily="34" charset="0"/>
              </a:rPr>
              <a:t>Storage network is protected by Hillstone CloudHive</a:t>
            </a:r>
          </a:p>
          <a:p>
            <a:pPr marL="742950" lvl="1" indent="-285750">
              <a:buFont typeface="Wingdings" panose="05000000000000000000" pitchFamily="2" charset="2"/>
              <a:buChar char="l"/>
            </a:pPr>
            <a:endParaRPr lang="en-US" altLang="zh-CN" sz="1600" dirty="0">
              <a:latin typeface="Arial" panose="020B0604020202020204" pitchFamily="34" charset="0"/>
              <a:ea typeface="Arial" charset="0"/>
              <a:cs typeface="Arial" panose="020B0604020202020204" pitchFamily="34" charset="0"/>
            </a:endParaRPr>
          </a:p>
          <a:p>
            <a:r>
              <a:rPr lang="en-US" altLang="zh-CN" sz="1600" b="1" dirty="0">
                <a:solidFill>
                  <a:srgbClr val="C00000"/>
                </a:solidFill>
                <a:latin typeface="Arial" panose="020B0604020202020204" pitchFamily="34" charset="0"/>
                <a:ea typeface="Arial" charset="0"/>
                <a:cs typeface="Arial" panose="020B0604020202020204" pitchFamily="34" charset="0"/>
              </a:rPr>
              <a:t>Customer Value</a:t>
            </a:r>
            <a:r>
              <a:rPr lang="zh-CN" altLang="en-US" sz="1600" b="1" dirty="0">
                <a:solidFill>
                  <a:srgbClr val="C00000"/>
                </a:solidFill>
                <a:latin typeface="Arial" panose="020B0604020202020204" pitchFamily="34" charset="0"/>
                <a:ea typeface="Arial" charset="0"/>
                <a:cs typeface="Arial" panose="020B0604020202020204" pitchFamily="34" charset="0"/>
              </a:rPr>
              <a:t>：</a:t>
            </a:r>
            <a:endParaRPr lang="en-US" altLang="zh-CN" sz="1600" b="1" dirty="0">
              <a:solidFill>
                <a:srgbClr val="C00000"/>
              </a:solidFill>
              <a:latin typeface="Arial" panose="020B0604020202020204" pitchFamily="34" charset="0"/>
              <a:ea typeface="Arial" charset="0"/>
              <a:cs typeface="Arial" panose="020B0604020202020204" pitchFamily="34" charset="0"/>
            </a:endParaRP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Protect storage network as needed.</a:t>
            </a:r>
          </a:p>
          <a:p>
            <a:pPr marL="742950" lvl="1" indent="-285750">
              <a:buFont typeface="Arial" panose="020B0604020202020204" pitchFamily="34" charset="0"/>
              <a:buChar char="•"/>
            </a:pPr>
            <a:r>
              <a:rPr lang="en-US" altLang="zh-CN" sz="1600" dirty="0">
                <a:latin typeface="Arial" panose="020B0604020202020204" pitchFamily="34" charset="0"/>
                <a:ea typeface="Arial" charset="0"/>
                <a:cs typeface="Arial" panose="020B0604020202020204" pitchFamily="34" charset="0"/>
              </a:rPr>
              <a:t>Segmented VMs can communicate via the storage network</a:t>
            </a:r>
          </a:p>
        </p:txBody>
      </p:sp>
      <p:cxnSp>
        <p:nvCxnSpPr>
          <p:cNvPr id="98" name="直接连接符 97"/>
          <p:cNvCxnSpPr/>
          <p:nvPr/>
        </p:nvCxnSpPr>
        <p:spPr>
          <a:xfrm flipH="1">
            <a:off x="6877379" y="2017969"/>
            <a:ext cx="2210964"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矩形 98"/>
          <p:cNvSpPr/>
          <p:nvPr/>
        </p:nvSpPr>
        <p:spPr>
          <a:xfrm>
            <a:off x="8073156" y="2322102"/>
            <a:ext cx="2066801" cy="259840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0" name="矩形 99"/>
          <p:cNvSpPr/>
          <p:nvPr/>
        </p:nvSpPr>
        <p:spPr>
          <a:xfrm>
            <a:off x="8191519" y="3296321"/>
            <a:ext cx="482557" cy="4279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VM</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01" name="椭圆 100"/>
          <p:cNvSpPr/>
          <p:nvPr/>
        </p:nvSpPr>
        <p:spPr>
          <a:xfrm>
            <a:off x="8373615" y="3660514"/>
            <a:ext cx="118363" cy="127468"/>
          </a:xfrm>
          <a:prstGeom prst="ellipse">
            <a:avLst/>
          </a:prstGeom>
          <a:solidFill>
            <a:srgbClr val="FF76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2" name="椭圆 101"/>
          <p:cNvSpPr/>
          <p:nvPr/>
        </p:nvSpPr>
        <p:spPr>
          <a:xfrm>
            <a:off x="8373615" y="3232586"/>
            <a:ext cx="118363" cy="1274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3" name="矩形 102"/>
          <p:cNvSpPr/>
          <p:nvPr/>
        </p:nvSpPr>
        <p:spPr>
          <a:xfrm>
            <a:off x="8847067" y="3309978"/>
            <a:ext cx="482557" cy="4279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VM</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04" name="椭圆 103"/>
          <p:cNvSpPr/>
          <p:nvPr/>
        </p:nvSpPr>
        <p:spPr>
          <a:xfrm>
            <a:off x="9029163" y="3674171"/>
            <a:ext cx="118363" cy="127468"/>
          </a:xfrm>
          <a:prstGeom prst="ellipse">
            <a:avLst/>
          </a:prstGeom>
          <a:solidFill>
            <a:srgbClr val="FF76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5" name="椭圆 104"/>
          <p:cNvSpPr/>
          <p:nvPr/>
        </p:nvSpPr>
        <p:spPr>
          <a:xfrm>
            <a:off x="9029163" y="3246243"/>
            <a:ext cx="118363" cy="1274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6" name="矩形 105"/>
          <p:cNvSpPr/>
          <p:nvPr/>
        </p:nvSpPr>
        <p:spPr>
          <a:xfrm>
            <a:off x="9502614" y="3309978"/>
            <a:ext cx="482557" cy="4279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VM</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07" name="椭圆 106"/>
          <p:cNvSpPr/>
          <p:nvPr/>
        </p:nvSpPr>
        <p:spPr>
          <a:xfrm>
            <a:off x="9684710" y="3674171"/>
            <a:ext cx="118363" cy="127468"/>
          </a:xfrm>
          <a:prstGeom prst="ellipse">
            <a:avLst/>
          </a:prstGeom>
          <a:solidFill>
            <a:srgbClr val="FF76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8" name="椭圆 107"/>
          <p:cNvSpPr/>
          <p:nvPr/>
        </p:nvSpPr>
        <p:spPr>
          <a:xfrm>
            <a:off x="9684710" y="3246243"/>
            <a:ext cx="118363" cy="1274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09" name="圆柱形 17"/>
          <p:cNvSpPr/>
          <p:nvPr/>
        </p:nvSpPr>
        <p:spPr>
          <a:xfrm rot="5400000">
            <a:off x="8967426" y="2360455"/>
            <a:ext cx="241836" cy="456482"/>
          </a:xfrm>
          <a:prstGeom prst="can">
            <a:avLst>
              <a:gd name="adj" fmla="val 50000"/>
            </a:avLst>
          </a:prstGeom>
          <a:solidFill>
            <a:srgbClr val="00B05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10" name="圆柱形 17"/>
          <p:cNvSpPr/>
          <p:nvPr/>
        </p:nvSpPr>
        <p:spPr>
          <a:xfrm rot="5400000">
            <a:off x="8967426" y="4180311"/>
            <a:ext cx="241836" cy="456482"/>
          </a:xfrm>
          <a:prstGeom prst="can">
            <a:avLst>
              <a:gd name="adj" fmla="val 50000"/>
            </a:avLst>
          </a:prstGeom>
          <a:solidFill>
            <a:srgbClr val="FF0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cxnSp>
        <p:nvCxnSpPr>
          <p:cNvPr id="111" name="直接连接符 110"/>
          <p:cNvCxnSpPr>
            <a:stCxn id="102" idx="0"/>
          </p:cNvCxnSpPr>
          <p:nvPr/>
        </p:nvCxnSpPr>
        <p:spPr>
          <a:xfrm flipH="1" flipV="1">
            <a:off x="8432796" y="2709615"/>
            <a:ext cx="1" cy="5229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H="1" flipV="1">
            <a:off x="9088344" y="2709615"/>
            <a:ext cx="1" cy="52297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flipH="1" flipV="1">
            <a:off x="9743891" y="2730101"/>
            <a:ext cx="1" cy="522971"/>
          </a:xfrm>
          <a:prstGeom prst="line">
            <a:avLst/>
          </a:prstGeom>
          <a:ln w="28575">
            <a:solidFill>
              <a:srgbClr val="FF7692"/>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flipV="1">
            <a:off x="8432796" y="3782315"/>
            <a:ext cx="1" cy="5229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H="1" flipV="1">
            <a:off x="9088344" y="3771213"/>
            <a:ext cx="1" cy="5229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H="1" flipV="1">
            <a:off x="9743891" y="3788865"/>
            <a:ext cx="1" cy="5229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10775201" y="5108782"/>
            <a:ext cx="867724"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H="1" flipV="1">
            <a:off x="9074682" y="2019501"/>
            <a:ext cx="1" cy="4322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云形标注 119"/>
          <p:cNvSpPr/>
          <p:nvPr/>
        </p:nvSpPr>
        <p:spPr>
          <a:xfrm>
            <a:off x="10354982" y="1417046"/>
            <a:ext cx="1573666" cy="798621"/>
          </a:xfrm>
          <a:prstGeom prst="cloudCallout">
            <a:avLst>
              <a:gd name="adj1" fmla="val -90610"/>
              <a:gd name="adj2" fmla="val 9659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latin typeface="Arial" panose="020B0604020202020204" pitchFamily="34" charset="0"/>
                <a:ea typeface="微软雅黑" panose="020B0503020204020204" pitchFamily="34" charset="-122"/>
                <a:cs typeface="Arial" panose="020B0604020202020204" pitchFamily="34" charset="0"/>
              </a:rPr>
              <a:t>VLAN Segmentation</a:t>
            </a:r>
            <a:endParaRPr lang="zh-CN" altLang="en-US" sz="1000" b="1" dirty="0">
              <a:latin typeface="Arial" panose="020B0604020202020204" pitchFamily="34" charset="0"/>
              <a:ea typeface="微软雅黑" panose="020B0503020204020204" pitchFamily="34" charset="-122"/>
              <a:cs typeface="Arial" panose="020B0604020202020204" pitchFamily="34" charset="0"/>
            </a:endParaRPr>
          </a:p>
        </p:txBody>
      </p:sp>
      <p:sp>
        <p:nvSpPr>
          <p:cNvPr id="124" name="矩形 123"/>
          <p:cNvSpPr/>
          <p:nvPr/>
        </p:nvSpPr>
        <p:spPr>
          <a:xfrm>
            <a:off x="5857641" y="2322102"/>
            <a:ext cx="2066801" cy="25984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25" name="矩形 124"/>
          <p:cNvSpPr/>
          <p:nvPr/>
        </p:nvSpPr>
        <p:spPr>
          <a:xfrm>
            <a:off x="5976004" y="3296321"/>
            <a:ext cx="482557" cy="4279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VM</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26" name="椭圆 125"/>
          <p:cNvSpPr/>
          <p:nvPr/>
        </p:nvSpPr>
        <p:spPr>
          <a:xfrm>
            <a:off x="6158101" y="3660514"/>
            <a:ext cx="118363" cy="127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27" name="椭圆 126"/>
          <p:cNvSpPr/>
          <p:nvPr/>
        </p:nvSpPr>
        <p:spPr>
          <a:xfrm>
            <a:off x="6158101" y="3232586"/>
            <a:ext cx="118363" cy="1274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28" name="矩形 127"/>
          <p:cNvSpPr/>
          <p:nvPr/>
        </p:nvSpPr>
        <p:spPr>
          <a:xfrm>
            <a:off x="6631552" y="3309978"/>
            <a:ext cx="482557" cy="4279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VM</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29" name="椭圆 128"/>
          <p:cNvSpPr/>
          <p:nvPr/>
        </p:nvSpPr>
        <p:spPr>
          <a:xfrm>
            <a:off x="6813648" y="3674171"/>
            <a:ext cx="118363" cy="127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30" name="椭圆 129"/>
          <p:cNvSpPr/>
          <p:nvPr/>
        </p:nvSpPr>
        <p:spPr>
          <a:xfrm>
            <a:off x="6813648" y="3246243"/>
            <a:ext cx="118363" cy="1274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31" name="矩形 130"/>
          <p:cNvSpPr/>
          <p:nvPr/>
        </p:nvSpPr>
        <p:spPr>
          <a:xfrm>
            <a:off x="7287099" y="3309978"/>
            <a:ext cx="482557" cy="4279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Arial" panose="020B0604020202020204" pitchFamily="34" charset="0"/>
                <a:cs typeface="Arial" panose="020B0604020202020204" pitchFamily="34" charset="0"/>
              </a:rPr>
              <a:t>VM</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32" name="椭圆 131"/>
          <p:cNvSpPr/>
          <p:nvPr/>
        </p:nvSpPr>
        <p:spPr>
          <a:xfrm>
            <a:off x="7469196" y="3674171"/>
            <a:ext cx="118363" cy="127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33" name="椭圆 132"/>
          <p:cNvSpPr/>
          <p:nvPr/>
        </p:nvSpPr>
        <p:spPr>
          <a:xfrm>
            <a:off x="7469196" y="3246243"/>
            <a:ext cx="118363" cy="1274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34" name="圆柱形 17"/>
          <p:cNvSpPr/>
          <p:nvPr/>
        </p:nvSpPr>
        <p:spPr>
          <a:xfrm rot="5400000">
            <a:off x="6751911" y="2360455"/>
            <a:ext cx="241836" cy="456482"/>
          </a:xfrm>
          <a:prstGeom prst="can">
            <a:avLst>
              <a:gd name="adj" fmla="val 50000"/>
            </a:avLst>
          </a:prstGeom>
          <a:solidFill>
            <a:schemeClr val="accent1">
              <a:lumMod val="75000"/>
              <a:alpha val="60000"/>
            </a:scheme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35" name="圆柱形 17"/>
          <p:cNvSpPr/>
          <p:nvPr/>
        </p:nvSpPr>
        <p:spPr>
          <a:xfrm rot="5400000">
            <a:off x="6751911" y="4180311"/>
            <a:ext cx="241836" cy="456482"/>
          </a:xfrm>
          <a:prstGeom prst="can">
            <a:avLst>
              <a:gd name="adj" fmla="val 50000"/>
            </a:avLst>
          </a:prstGeom>
          <a:solidFill>
            <a:schemeClr val="tx1">
              <a:lumMod val="65000"/>
              <a:lumOff val="35000"/>
              <a:alpha val="60000"/>
            </a:scheme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2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Calibri"/>
            </a:endParaRPr>
          </a:p>
        </p:txBody>
      </p:sp>
      <p:cxnSp>
        <p:nvCxnSpPr>
          <p:cNvPr id="136" name="直接连接符 135"/>
          <p:cNvCxnSpPr>
            <a:stCxn id="127" idx="0"/>
          </p:cNvCxnSpPr>
          <p:nvPr/>
        </p:nvCxnSpPr>
        <p:spPr>
          <a:xfrm flipH="1" flipV="1">
            <a:off x="6217281" y="2709615"/>
            <a:ext cx="1" cy="5229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flipV="1">
            <a:off x="6872829" y="2709615"/>
            <a:ext cx="1" cy="52297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flipV="1">
            <a:off x="7528376" y="2730101"/>
            <a:ext cx="1" cy="522971"/>
          </a:xfrm>
          <a:prstGeom prst="line">
            <a:avLst/>
          </a:prstGeom>
          <a:ln w="28575">
            <a:solidFill>
              <a:srgbClr val="FF7692"/>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flipV="1">
            <a:off x="6217281" y="3782315"/>
            <a:ext cx="1" cy="5229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flipV="1">
            <a:off x="6872829" y="3771213"/>
            <a:ext cx="1" cy="5229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flipV="1">
            <a:off x="7528376" y="3788865"/>
            <a:ext cx="1" cy="5229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文本框 141"/>
          <p:cNvSpPr txBox="1"/>
          <p:nvPr/>
        </p:nvSpPr>
        <p:spPr>
          <a:xfrm>
            <a:off x="6448205" y="4615271"/>
            <a:ext cx="960519" cy="307777"/>
          </a:xfrm>
          <a:prstGeom prst="rect">
            <a:avLst/>
          </a:prstGeom>
          <a:noFill/>
        </p:spPr>
        <p:txBody>
          <a:bodyPr wrap="none" rtlCol="0">
            <a:spAutoFit/>
          </a:bodyPr>
          <a:lstStyle/>
          <a:p>
            <a:r>
              <a:rPr lang="en-US" altLang="zh-CN" sz="1400" b="1" dirty="0">
                <a:latin typeface="Arial" panose="020B0604020202020204" pitchFamily="34" charset="0"/>
                <a:cs typeface="Arial" panose="020B0604020202020204" pitchFamily="34" charset="0"/>
              </a:rPr>
              <a:t>Cluster-1</a:t>
            </a:r>
          </a:p>
        </p:txBody>
      </p:sp>
      <p:sp>
        <p:nvSpPr>
          <p:cNvPr id="143" name="文本框 142"/>
          <p:cNvSpPr txBox="1"/>
          <p:nvPr/>
        </p:nvSpPr>
        <p:spPr>
          <a:xfrm>
            <a:off x="8695588" y="4641552"/>
            <a:ext cx="981359" cy="307777"/>
          </a:xfrm>
          <a:prstGeom prst="rect">
            <a:avLst/>
          </a:prstGeom>
          <a:noFill/>
        </p:spPr>
        <p:txBody>
          <a:bodyPr wrap="none" rtlCol="0">
            <a:spAutoFit/>
          </a:bodyPr>
          <a:lstStyle/>
          <a:p>
            <a:r>
              <a:rPr lang="en-US" altLang="zh-CN" sz="1400" b="1" dirty="0">
                <a:latin typeface="Arial" panose="020B0604020202020204" pitchFamily="34" charset="0"/>
                <a:cs typeface="Arial" panose="020B0604020202020204" pitchFamily="34" charset="0"/>
              </a:rPr>
              <a:t>Cluster-X</a:t>
            </a:r>
          </a:p>
        </p:txBody>
      </p:sp>
      <p:pic>
        <p:nvPicPr>
          <p:cNvPr id="144" name="Picture 16" descr="F:\山石网科\内部文件\icon\新建文件夹\Infranet Icons-0507-19.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83092" y="4915477"/>
            <a:ext cx="674360" cy="4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云形 144"/>
          <p:cNvSpPr/>
          <p:nvPr/>
        </p:nvSpPr>
        <p:spPr>
          <a:xfrm>
            <a:off x="11176175" y="4889250"/>
            <a:ext cx="892275" cy="6085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cs typeface="Arial" panose="020B0604020202020204" pitchFamily="34" charset="0"/>
              </a:rPr>
              <a:t>NAS/DB</a:t>
            </a:r>
          </a:p>
        </p:txBody>
      </p:sp>
      <p:cxnSp>
        <p:nvCxnSpPr>
          <p:cNvPr id="146" name="直接连接符 145"/>
          <p:cNvCxnSpPr/>
          <p:nvPr/>
        </p:nvCxnSpPr>
        <p:spPr>
          <a:xfrm flipV="1">
            <a:off x="7287471" y="5116021"/>
            <a:ext cx="2995622"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7606144" y="4559022"/>
            <a:ext cx="0" cy="5569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9743891" y="4559022"/>
            <a:ext cx="0" cy="5569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H="1" flipV="1">
            <a:off x="6872828" y="2005236"/>
            <a:ext cx="4550" cy="462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51" name="Picture 17" descr="F:\山石网科\内部文件\icon\新建文件夹\Infranet Icons-0507-1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9507" y="1701717"/>
            <a:ext cx="546479" cy="51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15" descr="F:\山石网科\内部文件\icon\新建文件夹\防火墙-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0780" y="1401491"/>
            <a:ext cx="759895" cy="58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任意多边形 1026"/>
          <p:cNvSpPr/>
          <p:nvPr/>
        </p:nvSpPr>
        <p:spPr>
          <a:xfrm>
            <a:off x="6650773" y="4467841"/>
            <a:ext cx="4825388" cy="995921"/>
          </a:xfrm>
          <a:custGeom>
            <a:avLst/>
            <a:gdLst>
              <a:gd name="connsiteX0" fmla="*/ 0 w 4825388"/>
              <a:gd name="connsiteY0" fmla="*/ 0 h 995921"/>
              <a:gd name="connsiteX1" fmla="*/ 815248 w 4825388"/>
              <a:gd name="connsiteY1" fmla="*/ 881349 h 995921"/>
              <a:gd name="connsiteX2" fmla="*/ 4825388 w 4825388"/>
              <a:gd name="connsiteY2" fmla="*/ 958467 h 995921"/>
            </a:gdLst>
            <a:ahLst/>
            <a:cxnLst>
              <a:cxn ang="0">
                <a:pos x="connsiteX0" y="connsiteY0"/>
              </a:cxn>
              <a:cxn ang="0">
                <a:pos x="connsiteX1" y="connsiteY1"/>
              </a:cxn>
              <a:cxn ang="0">
                <a:pos x="connsiteX2" y="connsiteY2"/>
              </a:cxn>
            </a:cxnLst>
            <a:rect l="l" t="t" r="r" b="b"/>
            <a:pathLst>
              <a:path w="4825388" h="995921">
                <a:moveTo>
                  <a:pt x="0" y="0"/>
                </a:moveTo>
                <a:cubicBezTo>
                  <a:pt x="5508" y="360802"/>
                  <a:pt x="11017" y="721605"/>
                  <a:pt x="815248" y="881349"/>
                </a:cubicBezTo>
                <a:cubicBezTo>
                  <a:pt x="1619479" y="1041093"/>
                  <a:pt x="3222433" y="999780"/>
                  <a:pt x="4825388" y="958467"/>
                </a:cubicBezTo>
              </a:path>
            </a:pathLst>
          </a:custGeom>
          <a:noFill/>
          <a:ln>
            <a:solidFill>
              <a:srgbClr val="C0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28" name="任意多边形 1027"/>
          <p:cNvSpPr/>
          <p:nvPr/>
        </p:nvSpPr>
        <p:spPr>
          <a:xfrm>
            <a:off x="9096517" y="4611060"/>
            <a:ext cx="2324559" cy="746258"/>
          </a:xfrm>
          <a:custGeom>
            <a:avLst/>
            <a:gdLst>
              <a:gd name="connsiteX0" fmla="*/ 0 w 2324559"/>
              <a:gd name="connsiteY0" fmla="*/ 0 h 746258"/>
              <a:gd name="connsiteX1" fmla="*/ 484742 w 2324559"/>
              <a:gd name="connsiteY1" fmla="*/ 683046 h 746258"/>
              <a:gd name="connsiteX2" fmla="*/ 2324559 w 2324559"/>
              <a:gd name="connsiteY2" fmla="*/ 716097 h 746258"/>
              <a:gd name="connsiteX3" fmla="*/ 2324559 w 2324559"/>
              <a:gd name="connsiteY3" fmla="*/ 716097 h 746258"/>
            </a:gdLst>
            <a:ahLst/>
            <a:cxnLst>
              <a:cxn ang="0">
                <a:pos x="connsiteX0" y="connsiteY0"/>
              </a:cxn>
              <a:cxn ang="0">
                <a:pos x="connsiteX1" y="connsiteY1"/>
              </a:cxn>
              <a:cxn ang="0">
                <a:pos x="connsiteX2" y="connsiteY2"/>
              </a:cxn>
              <a:cxn ang="0">
                <a:pos x="connsiteX3" y="connsiteY3"/>
              </a:cxn>
            </a:cxnLst>
            <a:rect l="l" t="t" r="r" b="b"/>
            <a:pathLst>
              <a:path w="2324559" h="746258">
                <a:moveTo>
                  <a:pt x="0" y="0"/>
                </a:moveTo>
                <a:cubicBezTo>
                  <a:pt x="48658" y="281848"/>
                  <a:pt x="97316" y="563697"/>
                  <a:pt x="484742" y="683046"/>
                </a:cubicBezTo>
                <a:cubicBezTo>
                  <a:pt x="872168" y="802395"/>
                  <a:pt x="2324559" y="716097"/>
                  <a:pt x="2324559" y="716097"/>
                </a:cubicBezTo>
                <a:lnTo>
                  <a:pt x="2324559" y="716097"/>
                </a:lnTo>
              </a:path>
            </a:pathLst>
          </a:custGeom>
          <a:noFill/>
          <a:ln>
            <a:solidFill>
              <a:srgbClr val="C0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29" name="左右箭头 1028"/>
          <p:cNvSpPr/>
          <p:nvPr/>
        </p:nvSpPr>
        <p:spPr>
          <a:xfrm>
            <a:off x="6631552" y="5425465"/>
            <a:ext cx="3033937" cy="572104"/>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20204" pitchFamily="34" charset="0"/>
                <a:ea typeface="微软雅黑" panose="020B0503020204020204" pitchFamily="34" charset="-122"/>
                <a:cs typeface="Arial" panose="020B0604020202020204" pitchFamily="34" charset="0"/>
              </a:rPr>
              <a:t>VM Segmentation</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1740" y="5698540"/>
            <a:ext cx="779558" cy="826804"/>
          </a:xfrm>
          <a:prstGeom prst="rect">
            <a:avLst/>
          </a:prstGeom>
        </p:spPr>
      </p:pic>
      <p:sp>
        <p:nvSpPr>
          <p:cNvPr id="5" name="Title 4">
            <a:extLst>
              <a:ext uri="{FF2B5EF4-FFF2-40B4-BE49-F238E27FC236}">
                <a16:creationId xmlns="" xmlns:a16="http://schemas.microsoft.com/office/drawing/2014/main" id="{7BFFC346-7653-D541-8D4D-7BC19570BC5D}"/>
              </a:ext>
            </a:extLst>
          </p:cNvPr>
          <p:cNvSpPr>
            <a:spLocks noGrp="1"/>
          </p:cNvSpPr>
          <p:nvPr>
            <p:ph type="title"/>
          </p:nvPr>
        </p:nvSpPr>
        <p:spPr/>
        <p:txBody>
          <a:bodyPr/>
          <a:lstStyle/>
          <a:p>
            <a:r>
              <a:rPr lang="en-US" altLang="zh-CN" dirty="0">
                <a:ea typeface="微软雅黑" pitchFamily="34" charset="-122"/>
              </a:rPr>
              <a:t>National Commercial Bank</a:t>
            </a:r>
            <a:endParaRPr lang="en-US" dirty="0"/>
          </a:p>
        </p:txBody>
      </p:sp>
      <p:sp>
        <p:nvSpPr>
          <p:cNvPr id="2" name="灯片编号占位符 1"/>
          <p:cNvSpPr>
            <a:spLocks noGrp="1"/>
          </p:cNvSpPr>
          <p:nvPr>
            <p:ph type="sldNum" sz="quarter" idx="4"/>
          </p:nvPr>
        </p:nvSpPr>
        <p:spPr/>
        <p:txBody>
          <a:bodyPr/>
          <a:lstStyle/>
          <a:p>
            <a:fld id="{E98FCA07-3125-49EB-99F1-64DCEC752C04}" type="slidenum">
              <a:rPr lang="en-US" smtClean="0"/>
              <a:pPr/>
              <a:t>90</a:t>
            </a:fld>
            <a:endParaRPr lang="en-US" sz="1152" b="0" spc="0" baseline="0" dirty="0">
              <a:solidFill>
                <a:srgbClr val="000000"/>
              </a:solidFill>
              <a:latin typeface="Arial"/>
              <a:cs typeface="Arial"/>
              <a:rtl val="0"/>
            </a:endParaRPr>
          </a:p>
        </p:txBody>
      </p:sp>
      <p:sp>
        <p:nvSpPr>
          <p:cNvPr id="61" name="矩形 60"/>
          <p:cNvSpPr/>
          <p:nvPr/>
        </p:nvSpPr>
        <p:spPr>
          <a:xfrm>
            <a:off x="680904" y="1395777"/>
            <a:ext cx="4223169"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600" b="1" dirty="0" smtClean="0">
                <a:latin typeface="Arial" panose="020B0604020202020204" pitchFamily="34" charset="0"/>
                <a:ea typeface="微软雅黑" charset="-122"/>
                <a:cs typeface="Arial" panose="020B0604020202020204" pitchFamily="34" charset="0"/>
              </a:rPr>
              <a:t>Customer: IT System Department</a:t>
            </a:r>
            <a:endParaRPr lang="en-US" altLang="zh-CN" sz="1600" b="1" dirty="0">
              <a:latin typeface="Arial" panose="020B0604020202020204" pitchFamily="34" charset="0"/>
              <a:ea typeface="微软雅黑" charset="-122"/>
              <a:cs typeface="Arial" panose="020B0604020202020204" pitchFamily="34" charset="0"/>
            </a:endParaRPr>
          </a:p>
        </p:txBody>
      </p:sp>
    </p:spTree>
    <p:extLst>
      <p:ext uri="{BB962C8B-B14F-4D97-AF65-F5344CB8AC3E}">
        <p14:creationId xmlns:p14="http://schemas.microsoft.com/office/powerpoint/2010/main" val="34206339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文本框 3"/>
          <p:cNvSpPr txBox="1">
            <a:spLocks noChangeArrowheads="1"/>
          </p:cNvSpPr>
          <p:nvPr/>
        </p:nvSpPr>
        <p:spPr bwMode="auto">
          <a:xfrm>
            <a:off x="868848" y="1916832"/>
            <a:ext cx="570461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defRPr sz="3200">
                <a:solidFill>
                  <a:schemeClr val="tx1"/>
                </a:solidFill>
                <a:latin typeface="Arial" charset="0"/>
                <a:ea typeface="宋体" charset="-122"/>
              </a:defRPr>
            </a:lvl1pPr>
            <a:lvl2pPr marL="557213" indent="-214313">
              <a:defRPr sz="3200">
                <a:solidFill>
                  <a:schemeClr val="tx1"/>
                </a:solidFill>
                <a:latin typeface="Arial" charset="0"/>
                <a:ea typeface="宋体" charset="-122"/>
              </a:defRPr>
            </a:lvl2pPr>
            <a:lvl3pPr>
              <a:defRPr sz="3200">
                <a:solidFill>
                  <a:schemeClr val="tx1"/>
                </a:solidFill>
                <a:latin typeface="Arial" charset="0"/>
                <a:ea typeface="宋体" charset="-122"/>
              </a:defRPr>
            </a:lvl3pPr>
            <a:lvl4pPr>
              <a:defRPr sz="3200">
                <a:solidFill>
                  <a:schemeClr val="tx1"/>
                </a:solidFill>
                <a:latin typeface="Arial" charset="0"/>
                <a:ea typeface="宋体" charset="-122"/>
              </a:defRPr>
            </a:lvl4pPr>
            <a:lvl5pPr>
              <a:defRPr sz="3200">
                <a:solidFill>
                  <a:schemeClr val="tx1"/>
                </a:solidFill>
                <a:latin typeface="Arial" charset="0"/>
                <a:ea typeface="宋体" charset="-122"/>
              </a:defRPr>
            </a:lvl5pPr>
            <a:lvl6pPr marL="2284413" indent="1588" defTabSz="912813" eaLnBrk="0" fontAlgn="base" hangingPunct="0">
              <a:spcBef>
                <a:spcPct val="0"/>
              </a:spcBef>
              <a:spcAft>
                <a:spcPct val="0"/>
              </a:spcAft>
              <a:defRPr sz="3200">
                <a:solidFill>
                  <a:schemeClr val="tx1"/>
                </a:solidFill>
                <a:latin typeface="Arial" charset="0"/>
                <a:ea typeface="宋体" charset="-122"/>
              </a:defRPr>
            </a:lvl6pPr>
            <a:lvl7pPr marL="2741613" indent="1588" defTabSz="912813" eaLnBrk="0" fontAlgn="base" hangingPunct="0">
              <a:spcBef>
                <a:spcPct val="0"/>
              </a:spcBef>
              <a:spcAft>
                <a:spcPct val="0"/>
              </a:spcAft>
              <a:defRPr sz="3200">
                <a:solidFill>
                  <a:schemeClr val="tx1"/>
                </a:solidFill>
                <a:latin typeface="Arial" charset="0"/>
                <a:ea typeface="宋体" charset="-122"/>
              </a:defRPr>
            </a:lvl7pPr>
            <a:lvl8pPr marL="3198813" indent="1588" defTabSz="912813" eaLnBrk="0" fontAlgn="base" hangingPunct="0">
              <a:spcBef>
                <a:spcPct val="0"/>
              </a:spcBef>
              <a:spcAft>
                <a:spcPct val="0"/>
              </a:spcAft>
              <a:defRPr sz="3200">
                <a:solidFill>
                  <a:schemeClr val="tx1"/>
                </a:solidFill>
                <a:latin typeface="Arial" charset="0"/>
                <a:ea typeface="宋体" charset="-122"/>
              </a:defRPr>
            </a:lvl8pPr>
            <a:lvl9pPr marL="3656013" indent="1588" defTabSz="912813" eaLnBrk="0" fontAlgn="base" hangingPunct="0">
              <a:spcBef>
                <a:spcPct val="0"/>
              </a:spcBef>
              <a:spcAft>
                <a:spcPct val="0"/>
              </a:spcAft>
              <a:defRPr sz="3200">
                <a:solidFill>
                  <a:schemeClr val="tx1"/>
                </a:solidFill>
                <a:latin typeface="Arial" charset="0"/>
                <a:ea typeface="宋体" charset="-122"/>
              </a:defRPr>
            </a:lvl9pPr>
          </a:lstStyle>
          <a:p>
            <a:pPr marL="0" indent="0" eaLnBrk="1" hangingPunct="1"/>
            <a:endParaRPr lang="en-US" altLang="zh-CN" sz="2400" dirty="0">
              <a:latin typeface="Arial" panose="020B0604020202020204" pitchFamily="34" charset="0"/>
              <a:ea typeface="微软雅黑" charset="-122"/>
              <a:cs typeface="Arial" panose="020B0604020202020204" pitchFamily="34" charset="0"/>
            </a:endParaRPr>
          </a:p>
          <a:p>
            <a:pPr marL="0" indent="0" eaLnBrk="1" hangingPunct="1"/>
            <a:r>
              <a:rPr lang="en-US" altLang="zh-CN" sz="1600" b="1" dirty="0">
                <a:solidFill>
                  <a:srgbClr val="00307D"/>
                </a:solidFill>
                <a:latin typeface="Arial" panose="020B0604020202020204" pitchFamily="34" charset="0"/>
                <a:ea typeface="微软雅黑" charset="-122"/>
                <a:cs typeface="Arial" panose="020B0604020202020204" pitchFamily="34" charset="0"/>
              </a:rPr>
              <a:t>System &amp; Solution:</a:t>
            </a: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VMware based virtualization environment</a:t>
            </a: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Run several Telco business applications</a:t>
            </a: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Deployed </a:t>
            </a:r>
            <a:r>
              <a:rPr lang="en-US" altLang="zh-CN" sz="1600" dirty="0" err="1">
                <a:latin typeface="Arial" panose="020B0604020202020204" pitchFamily="34" charset="0"/>
                <a:ea typeface="微软雅黑" charset="-122"/>
                <a:cs typeface="Arial" panose="020B0604020202020204" pitchFamily="34" charset="0"/>
              </a:rPr>
              <a:t>Hillstone</a:t>
            </a:r>
            <a:r>
              <a:rPr lang="en-US" altLang="zh-CN" sz="1600" dirty="0">
                <a:latin typeface="Arial" panose="020B0604020202020204" pitchFamily="34" charset="0"/>
                <a:ea typeface="微软雅黑" charset="-122"/>
                <a:cs typeface="Arial" panose="020B0604020202020204" pitchFamily="34" charset="0"/>
              </a:rPr>
              <a:t> NGFW in perimeter for N-S protection</a:t>
            </a: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Deployed 2*</a:t>
            </a:r>
            <a:r>
              <a:rPr lang="en-US" altLang="zh-CN" sz="1600" dirty="0" err="1">
                <a:latin typeface="Arial" panose="020B0604020202020204" pitchFamily="34" charset="0"/>
                <a:ea typeface="微软雅黑" charset="-122"/>
                <a:cs typeface="Arial" panose="020B0604020202020204" pitchFamily="34" charset="0"/>
              </a:rPr>
              <a:t>CloudHive</a:t>
            </a:r>
            <a:r>
              <a:rPr lang="en-US" altLang="zh-CN" sz="1600" dirty="0">
                <a:latin typeface="Arial" panose="020B0604020202020204" pitchFamily="34" charset="0"/>
                <a:ea typeface="微软雅黑" charset="-122"/>
                <a:cs typeface="Arial" panose="020B0604020202020204" pitchFamily="34" charset="0"/>
              </a:rPr>
              <a:t> under 2*</a:t>
            </a:r>
            <a:r>
              <a:rPr lang="en-US" altLang="zh-CN" sz="1600" dirty="0" err="1">
                <a:latin typeface="Arial" panose="020B0604020202020204" pitchFamily="34" charset="0"/>
                <a:ea typeface="微软雅黑" charset="-122"/>
                <a:cs typeface="Arial" panose="020B0604020202020204" pitchFamily="34" charset="0"/>
              </a:rPr>
              <a:t>vCenter</a:t>
            </a:r>
            <a:r>
              <a:rPr lang="en-US" altLang="zh-CN" sz="1600" dirty="0">
                <a:latin typeface="Arial" panose="020B0604020202020204" pitchFamily="34" charset="0"/>
                <a:ea typeface="微软雅黑" charset="-122"/>
                <a:cs typeface="Arial" panose="020B0604020202020204" pitchFamily="34" charset="0"/>
              </a:rPr>
              <a:t> in Phase I to secure E-W traffic, monitor and protect key application system</a:t>
            </a:r>
          </a:p>
          <a:p>
            <a:pPr lvl="1" eaLnBrk="1" hangingPunct="1">
              <a:buFont typeface="Wingdings" charset="2"/>
              <a:buChar char="l"/>
            </a:pPr>
            <a:endParaRPr lang="en-US" altLang="zh-CN" sz="1600" dirty="0">
              <a:latin typeface="Arial" panose="020B0604020202020204" pitchFamily="34" charset="0"/>
              <a:ea typeface="微软雅黑" charset="-122"/>
              <a:cs typeface="Arial" panose="020B0604020202020204" pitchFamily="34" charset="0"/>
            </a:endParaRPr>
          </a:p>
          <a:p>
            <a:pPr marL="0" indent="0" eaLnBrk="1" hangingPunct="1"/>
            <a:r>
              <a:rPr lang="en-US" altLang="zh-CN" sz="1600" b="1" dirty="0">
                <a:solidFill>
                  <a:srgbClr val="C00000"/>
                </a:solidFill>
                <a:latin typeface="Arial" panose="020B0604020202020204" pitchFamily="34" charset="0"/>
                <a:ea typeface="微软雅黑" charset="-122"/>
                <a:cs typeface="Arial" panose="020B0604020202020204" pitchFamily="34" charset="0"/>
              </a:rPr>
              <a:t>Customer value</a:t>
            </a:r>
            <a:r>
              <a:rPr lang="zh-CN" altLang="en-US" sz="1600" b="1" dirty="0">
                <a:solidFill>
                  <a:srgbClr val="C00000"/>
                </a:solidFill>
                <a:latin typeface="Arial" panose="020B0604020202020204" pitchFamily="34" charset="0"/>
                <a:ea typeface="微软雅黑" charset="-122"/>
                <a:cs typeface="Arial" panose="020B0604020202020204" pitchFamily="34" charset="0"/>
              </a:rPr>
              <a:t>：</a:t>
            </a:r>
            <a:endParaRPr lang="en-US" altLang="zh-CN" sz="1600" b="1" dirty="0">
              <a:solidFill>
                <a:srgbClr val="C00000"/>
              </a:solidFill>
              <a:latin typeface="Arial" panose="020B0604020202020204" pitchFamily="34" charset="0"/>
              <a:ea typeface="微软雅黑" charset="-122"/>
              <a:cs typeface="Arial" panose="020B0604020202020204" pitchFamily="34" charset="0"/>
            </a:endParaRP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Visibility of East-West traffic and threat inside the cloud</a:t>
            </a: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Segment and protect key business applications to ensure business continuity</a:t>
            </a:r>
          </a:p>
          <a:p>
            <a:pPr marL="514350" lvl="1" indent="-171450" eaLnBrk="1" hangingPunct="1">
              <a:buFont typeface="Arial" panose="020B0604020202020204" pitchFamily="34" charset="0"/>
              <a:buChar char="•"/>
            </a:pPr>
            <a:r>
              <a:rPr lang="en-US" altLang="zh-CN" sz="1600" dirty="0">
                <a:latin typeface="Arial" panose="020B0604020202020204" pitchFamily="34" charset="0"/>
                <a:ea typeface="微软雅黑" charset="-122"/>
                <a:cs typeface="Arial" panose="020B0604020202020204" pitchFamily="34" charset="0"/>
              </a:rPr>
              <a:t>Incident forensics and audit</a:t>
            </a:r>
            <a:endParaRPr lang="zh-CN" altLang="en-US" sz="1600" dirty="0">
              <a:latin typeface="Arial" panose="020B0604020202020204" pitchFamily="34" charset="0"/>
              <a:ea typeface="微软雅黑" charset="-122"/>
              <a:cs typeface="Arial" panose="020B0604020202020204" pitchFamily="34" charset="0"/>
            </a:endParaRPr>
          </a:p>
        </p:txBody>
      </p:sp>
      <p:sp>
        <p:nvSpPr>
          <p:cNvPr id="25602" name="标题 1"/>
          <p:cNvSpPr>
            <a:spLocks noGrp="1"/>
          </p:cNvSpPr>
          <p:nvPr>
            <p:ph type="title"/>
          </p:nvPr>
        </p:nvSpPr>
        <p:spPr/>
        <p:txBody>
          <a:bodyPr>
            <a:normAutofit/>
          </a:bodyPr>
          <a:lstStyle/>
          <a:p>
            <a:r>
              <a:rPr kumimoji="1" lang="en-US" altLang="zh-CN" b="1" dirty="0">
                <a:ea typeface="微软雅黑" charset="-122"/>
              </a:rPr>
              <a:t>Fortune 500 Telco  </a:t>
            </a:r>
            <a:endParaRPr kumimoji="1" b="1" dirty="0">
              <a:ea typeface="微软雅黑" charset="-122"/>
            </a:endParaRPr>
          </a:p>
        </p:txBody>
      </p:sp>
      <p:sp>
        <p:nvSpPr>
          <p:cNvPr id="73" name="立方体 18"/>
          <p:cNvSpPr/>
          <p:nvPr/>
        </p:nvSpPr>
        <p:spPr bwMode="auto">
          <a:xfrm>
            <a:off x="10266299" y="3724498"/>
            <a:ext cx="949325" cy="204788"/>
          </a:xfrm>
          <a:prstGeom prst="cub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200" b="1" dirty="0">
                <a:solidFill>
                  <a:schemeClr val="bg1"/>
                </a:solidFill>
                <a:latin typeface="Arial" panose="020B0604020202020204" pitchFamily="34" charset="0"/>
                <a:cs typeface="Arial" panose="020B0604020202020204" pitchFamily="34" charset="0"/>
              </a:rPr>
              <a:t>FW</a:t>
            </a:r>
            <a:endParaRPr lang="zh-CN" altLang="en-US" sz="1200" b="1" dirty="0">
              <a:solidFill>
                <a:schemeClr val="bg1"/>
              </a:solidFill>
              <a:latin typeface="Arial" panose="020B0604020202020204" pitchFamily="34" charset="0"/>
              <a:cs typeface="Arial" panose="020B0604020202020204" pitchFamily="34" charset="0"/>
            </a:endParaRPr>
          </a:p>
        </p:txBody>
      </p:sp>
      <p:grpSp>
        <p:nvGrpSpPr>
          <p:cNvPr id="74" name="组 3"/>
          <p:cNvGrpSpPr>
            <a:grpSpLocks/>
          </p:cNvGrpSpPr>
          <p:nvPr/>
        </p:nvGrpSpPr>
        <p:grpSpPr bwMode="auto">
          <a:xfrm>
            <a:off x="6770624" y="2155474"/>
            <a:ext cx="3563768" cy="1465445"/>
            <a:chOff x="3914775" y="1866544"/>
            <a:chExt cx="3563129" cy="1214492"/>
          </a:xfrm>
        </p:grpSpPr>
        <p:sp>
          <p:nvSpPr>
            <p:cNvPr id="75" name="矩形 7"/>
            <p:cNvSpPr/>
            <p:nvPr/>
          </p:nvSpPr>
          <p:spPr bwMode="auto">
            <a:xfrm>
              <a:off x="3973502" y="1915783"/>
              <a:ext cx="1253900" cy="111184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76" name="矩形 8"/>
            <p:cNvSpPr/>
            <p:nvPr/>
          </p:nvSpPr>
          <p:spPr bwMode="auto">
            <a:xfrm>
              <a:off x="4044927" y="2508238"/>
              <a:ext cx="292048" cy="2589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77" name="椭圆 9"/>
            <p:cNvSpPr/>
            <p:nvPr/>
          </p:nvSpPr>
          <p:spPr bwMode="auto">
            <a:xfrm>
              <a:off x="4154445" y="2470118"/>
              <a:ext cx="73012" cy="76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79" name="矩形 10"/>
            <p:cNvSpPr/>
            <p:nvPr/>
          </p:nvSpPr>
          <p:spPr bwMode="auto">
            <a:xfrm>
              <a:off x="4441731" y="2516181"/>
              <a:ext cx="293635" cy="2589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80" name="椭圆 11"/>
            <p:cNvSpPr/>
            <p:nvPr/>
          </p:nvSpPr>
          <p:spPr bwMode="auto">
            <a:xfrm>
              <a:off x="4552836" y="2476471"/>
              <a:ext cx="71425" cy="778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81" name="矩形 12"/>
            <p:cNvSpPr/>
            <p:nvPr/>
          </p:nvSpPr>
          <p:spPr bwMode="auto">
            <a:xfrm>
              <a:off x="4840122" y="2516181"/>
              <a:ext cx="293634" cy="2589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82" name="椭圆 13"/>
            <p:cNvSpPr/>
            <p:nvPr/>
          </p:nvSpPr>
          <p:spPr bwMode="auto">
            <a:xfrm>
              <a:off x="4951227" y="2476471"/>
              <a:ext cx="71424" cy="778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83" name="圆柱形 17"/>
            <p:cNvSpPr/>
            <p:nvPr/>
          </p:nvSpPr>
          <p:spPr bwMode="auto">
            <a:xfrm rot="5400000">
              <a:off x="5249491" y="1957206"/>
              <a:ext cx="148864" cy="264848"/>
            </a:xfrm>
            <a:prstGeom prst="can">
              <a:avLst>
                <a:gd name="adj" fmla="val 50000"/>
              </a:avLst>
            </a:prstGeom>
            <a:solidFill>
              <a:srgbClr val="FF0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34289" tIns="34289" rIns="34289" bIns="34289" spcCol="38100" anchor="ctr">
              <a:spAutoFit/>
            </a:bodyPr>
            <a:lstStyle/>
            <a:p>
              <a:pPr defTabSz="685800" eaLnBrk="1" fontAlgn="auto">
                <a:spcBef>
                  <a:spcPts val="0"/>
                </a:spcBef>
                <a:spcAft>
                  <a:spcPts val="0"/>
                </a:spcAft>
                <a:defRPr/>
              </a:pPr>
              <a:endParaRPr lang="zh-CN" altLang="en-US" sz="400" dirty="0">
                <a:solidFill>
                  <a:srgbClr val="000000"/>
                </a:solidFill>
                <a:latin typeface="Arial" panose="020B0604020202020204" pitchFamily="34" charset="0"/>
                <a:cs typeface="Arial" panose="020B0604020202020204" pitchFamily="34" charset="0"/>
                <a:sym typeface="Calibri"/>
              </a:endParaRPr>
            </a:p>
          </p:txBody>
        </p:sp>
        <p:cxnSp>
          <p:nvCxnSpPr>
            <p:cNvPr id="84" name="直接连接符 16"/>
            <p:cNvCxnSpPr>
              <a:stCxn id="85" idx="0"/>
            </p:cNvCxnSpPr>
            <p:nvPr/>
          </p:nvCxnSpPr>
          <p:spPr bwMode="auto">
            <a:xfrm flipH="1" flipV="1">
              <a:off x="4190950" y="2152447"/>
              <a:ext cx="0" cy="3176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直接连接符 17"/>
            <p:cNvCxnSpPr/>
            <p:nvPr/>
          </p:nvCxnSpPr>
          <p:spPr bwMode="auto">
            <a:xfrm flipH="1" flipV="1">
              <a:off x="4589342" y="2152447"/>
              <a:ext cx="0" cy="3176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直接连接符 18"/>
            <p:cNvCxnSpPr/>
            <p:nvPr/>
          </p:nvCxnSpPr>
          <p:spPr bwMode="auto">
            <a:xfrm flipH="1" flipV="1">
              <a:off x="4987733" y="2163566"/>
              <a:ext cx="0" cy="3176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8" name="文本框 35"/>
            <p:cNvSpPr txBox="1">
              <a:spLocks noChangeArrowheads="1"/>
            </p:cNvSpPr>
            <p:nvPr/>
          </p:nvSpPr>
          <p:spPr bwMode="auto">
            <a:xfrm>
              <a:off x="4324992" y="2846490"/>
              <a:ext cx="849761" cy="22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200" b="1">
                  <a:latin typeface="Arial" panose="020B0604020202020204" pitchFamily="34" charset="0"/>
                  <a:cs typeface="Arial" panose="020B0604020202020204" pitchFamily="34" charset="0"/>
                </a:rPr>
                <a:t>Cluster-1</a:t>
              </a:r>
            </a:p>
          </p:txBody>
        </p:sp>
        <p:sp>
          <p:nvSpPr>
            <p:cNvPr id="89" name="矩形 23"/>
            <p:cNvSpPr/>
            <p:nvPr/>
          </p:nvSpPr>
          <p:spPr bwMode="auto">
            <a:xfrm>
              <a:off x="5443264" y="1922137"/>
              <a:ext cx="1253900" cy="111184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90" name="矩形 24"/>
            <p:cNvSpPr/>
            <p:nvPr/>
          </p:nvSpPr>
          <p:spPr bwMode="auto">
            <a:xfrm>
              <a:off x="5514688" y="2513004"/>
              <a:ext cx="293635" cy="2589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91" name="椭圆 25"/>
            <p:cNvSpPr/>
            <p:nvPr/>
          </p:nvSpPr>
          <p:spPr bwMode="auto">
            <a:xfrm>
              <a:off x="5625793" y="2473294"/>
              <a:ext cx="71425" cy="778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93" name="矩形 26"/>
            <p:cNvSpPr/>
            <p:nvPr/>
          </p:nvSpPr>
          <p:spPr bwMode="auto">
            <a:xfrm>
              <a:off x="5913080" y="2520945"/>
              <a:ext cx="292048" cy="2604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96" name="椭圆 27"/>
            <p:cNvSpPr/>
            <p:nvPr/>
          </p:nvSpPr>
          <p:spPr bwMode="auto">
            <a:xfrm>
              <a:off x="6022597" y="2482825"/>
              <a:ext cx="71425" cy="76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97" name="矩形 28"/>
            <p:cNvSpPr/>
            <p:nvPr/>
          </p:nvSpPr>
          <p:spPr bwMode="auto">
            <a:xfrm>
              <a:off x="6309883" y="2520945"/>
              <a:ext cx="293634" cy="2604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98" name="椭圆 29"/>
            <p:cNvSpPr/>
            <p:nvPr/>
          </p:nvSpPr>
          <p:spPr bwMode="auto">
            <a:xfrm>
              <a:off x="6420989" y="2482825"/>
              <a:ext cx="71424" cy="76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cxnSp>
          <p:nvCxnSpPr>
            <p:cNvPr id="99" name="直接连接符 45"/>
            <p:cNvCxnSpPr/>
            <p:nvPr/>
          </p:nvCxnSpPr>
          <p:spPr bwMode="auto">
            <a:xfrm flipH="1" flipV="1">
              <a:off x="5660712" y="2155624"/>
              <a:ext cx="0" cy="31767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0" name="直接连接符 46"/>
            <p:cNvCxnSpPr/>
            <p:nvPr/>
          </p:nvCxnSpPr>
          <p:spPr bwMode="auto">
            <a:xfrm flipH="1" flipV="1">
              <a:off x="6059103" y="2155624"/>
              <a:ext cx="0" cy="31767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直接连接符 47"/>
            <p:cNvCxnSpPr/>
            <p:nvPr/>
          </p:nvCxnSpPr>
          <p:spPr bwMode="auto">
            <a:xfrm flipH="1" flipV="1">
              <a:off x="6455907" y="2168331"/>
              <a:ext cx="0" cy="31767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2" name="文本框 48"/>
            <p:cNvSpPr txBox="1">
              <a:spLocks noChangeArrowheads="1"/>
            </p:cNvSpPr>
            <p:nvPr/>
          </p:nvSpPr>
          <p:spPr bwMode="auto">
            <a:xfrm>
              <a:off x="5794869" y="2851472"/>
              <a:ext cx="867389" cy="22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200" b="1">
                  <a:latin typeface="Arial" panose="020B0604020202020204" pitchFamily="34" charset="0"/>
                  <a:cs typeface="Arial" panose="020B0604020202020204" pitchFamily="34" charset="0"/>
                </a:rPr>
                <a:t>Cluster-X</a:t>
              </a:r>
            </a:p>
          </p:txBody>
        </p:sp>
        <p:sp>
          <p:nvSpPr>
            <p:cNvPr id="103" name="文本框 57"/>
            <p:cNvSpPr txBox="1">
              <a:spLocks noChangeArrowheads="1"/>
            </p:cNvSpPr>
            <p:nvPr/>
          </p:nvSpPr>
          <p:spPr bwMode="auto">
            <a:xfrm>
              <a:off x="5160774" y="2011765"/>
              <a:ext cx="654823" cy="22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1200">
                  <a:solidFill>
                    <a:schemeClr val="bg1"/>
                  </a:solidFill>
                  <a:latin typeface="Arial" panose="020B0604020202020204" pitchFamily="34" charset="0"/>
                  <a:cs typeface="Arial" panose="020B0604020202020204" pitchFamily="34" charset="0"/>
                </a:rPr>
                <a:t>VDS</a:t>
              </a:r>
              <a:endParaRPr lang="zh-CN" altLang="en-US" sz="1200">
                <a:solidFill>
                  <a:schemeClr val="bg1"/>
                </a:solidFill>
                <a:latin typeface="Arial" panose="020B0604020202020204" pitchFamily="34" charset="0"/>
                <a:cs typeface="Arial" panose="020B0604020202020204" pitchFamily="34" charset="0"/>
              </a:endParaRPr>
            </a:p>
          </p:txBody>
        </p:sp>
        <p:sp>
          <p:nvSpPr>
            <p:cNvPr id="104" name="矩形 38"/>
            <p:cNvSpPr/>
            <p:nvPr/>
          </p:nvSpPr>
          <p:spPr bwMode="auto">
            <a:xfrm>
              <a:off x="3914775" y="1866544"/>
              <a:ext cx="3334740" cy="1213501"/>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05" name="文本框 59"/>
            <p:cNvSpPr txBox="1">
              <a:spLocks noChangeArrowheads="1"/>
            </p:cNvSpPr>
            <p:nvPr/>
          </p:nvSpPr>
          <p:spPr bwMode="auto">
            <a:xfrm>
              <a:off x="6756361" y="2170080"/>
              <a:ext cx="721543" cy="22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200">
                  <a:latin typeface="Arial" panose="020B0604020202020204" pitchFamily="34" charset="0"/>
                  <a:cs typeface="Arial" panose="020B0604020202020204" pitchFamily="34" charset="0"/>
                </a:rPr>
                <a:t>vCenter</a:t>
              </a:r>
              <a:endParaRPr lang="zh-CN" altLang="en-US" sz="1200">
                <a:latin typeface="Arial" panose="020B0604020202020204" pitchFamily="34" charset="0"/>
                <a:cs typeface="Arial" panose="020B0604020202020204" pitchFamily="34" charset="0"/>
              </a:endParaRPr>
            </a:p>
          </p:txBody>
        </p:sp>
      </p:grpSp>
      <p:grpSp>
        <p:nvGrpSpPr>
          <p:cNvPr id="106" name="组 4"/>
          <p:cNvGrpSpPr>
            <a:grpSpLocks/>
          </p:cNvGrpSpPr>
          <p:nvPr/>
        </p:nvGrpSpPr>
        <p:grpSpPr bwMode="auto">
          <a:xfrm>
            <a:off x="6776974" y="4183286"/>
            <a:ext cx="3563768" cy="1477962"/>
            <a:chOff x="3843111" y="4230594"/>
            <a:chExt cx="3563129" cy="1213501"/>
          </a:xfrm>
        </p:grpSpPr>
        <p:sp>
          <p:nvSpPr>
            <p:cNvPr id="107" name="矩形 46"/>
            <p:cNvSpPr/>
            <p:nvPr/>
          </p:nvSpPr>
          <p:spPr bwMode="auto">
            <a:xfrm>
              <a:off x="3901838" y="4279832"/>
              <a:ext cx="1253900" cy="111184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08" name="矩形 47"/>
            <p:cNvSpPr/>
            <p:nvPr/>
          </p:nvSpPr>
          <p:spPr bwMode="auto">
            <a:xfrm>
              <a:off x="3973263" y="4872288"/>
              <a:ext cx="292048" cy="2589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109" name="椭圆 48"/>
            <p:cNvSpPr/>
            <p:nvPr/>
          </p:nvSpPr>
          <p:spPr bwMode="auto">
            <a:xfrm>
              <a:off x="4082781" y="4834168"/>
              <a:ext cx="73012" cy="76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10" name="矩形 49"/>
            <p:cNvSpPr/>
            <p:nvPr/>
          </p:nvSpPr>
          <p:spPr bwMode="auto">
            <a:xfrm>
              <a:off x="4370067" y="4880230"/>
              <a:ext cx="293635" cy="2589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111" name="椭圆 50"/>
            <p:cNvSpPr/>
            <p:nvPr/>
          </p:nvSpPr>
          <p:spPr bwMode="auto">
            <a:xfrm>
              <a:off x="4481172" y="4840521"/>
              <a:ext cx="71425" cy="77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12" name="矩形 51"/>
            <p:cNvSpPr/>
            <p:nvPr/>
          </p:nvSpPr>
          <p:spPr bwMode="auto">
            <a:xfrm>
              <a:off x="4768458" y="4880230"/>
              <a:ext cx="293634" cy="2589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113" name="椭圆 52"/>
            <p:cNvSpPr/>
            <p:nvPr/>
          </p:nvSpPr>
          <p:spPr bwMode="auto">
            <a:xfrm>
              <a:off x="4879563" y="4840521"/>
              <a:ext cx="71424" cy="77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14" name="圆柱形 17"/>
            <p:cNvSpPr/>
            <p:nvPr/>
          </p:nvSpPr>
          <p:spPr bwMode="auto">
            <a:xfrm rot="5400000">
              <a:off x="5177827" y="4320624"/>
              <a:ext cx="148864" cy="266112"/>
            </a:xfrm>
            <a:prstGeom prst="can">
              <a:avLst>
                <a:gd name="adj" fmla="val 50000"/>
              </a:avLst>
            </a:prstGeom>
            <a:solidFill>
              <a:srgbClr val="FF0000">
                <a:alpha val="60000"/>
              </a:srgbClr>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34289" tIns="34289" rIns="34289" bIns="34289" spcCol="38100" anchor="ctr">
              <a:spAutoFit/>
            </a:bodyPr>
            <a:lstStyle/>
            <a:p>
              <a:pPr defTabSz="685800" eaLnBrk="1" fontAlgn="auto">
                <a:spcBef>
                  <a:spcPts val="0"/>
                </a:spcBef>
                <a:spcAft>
                  <a:spcPts val="0"/>
                </a:spcAft>
                <a:defRPr/>
              </a:pPr>
              <a:endParaRPr lang="zh-CN" altLang="en-US" sz="400" dirty="0">
                <a:solidFill>
                  <a:srgbClr val="000000"/>
                </a:solidFill>
                <a:latin typeface="Arial" panose="020B0604020202020204" pitchFamily="34" charset="0"/>
                <a:cs typeface="Arial" panose="020B0604020202020204" pitchFamily="34" charset="0"/>
                <a:sym typeface="Calibri"/>
              </a:endParaRPr>
            </a:p>
          </p:txBody>
        </p:sp>
        <p:cxnSp>
          <p:nvCxnSpPr>
            <p:cNvPr id="115" name="直接连接符 16"/>
            <p:cNvCxnSpPr>
              <a:stCxn id="132" idx="0"/>
            </p:cNvCxnSpPr>
            <p:nvPr/>
          </p:nvCxnSpPr>
          <p:spPr bwMode="auto">
            <a:xfrm flipH="1" flipV="1">
              <a:off x="4119286" y="4516497"/>
              <a:ext cx="0" cy="3176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6" name="直接连接符 17"/>
            <p:cNvCxnSpPr/>
            <p:nvPr/>
          </p:nvCxnSpPr>
          <p:spPr bwMode="auto">
            <a:xfrm flipH="1" flipV="1">
              <a:off x="4517678" y="4516497"/>
              <a:ext cx="0" cy="3176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直接连接符 18"/>
            <p:cNvCxnSpPr/>
            <p:nvPr/>
          </p:nvCxnSpPr>
          <p:spPr bwMode="auto">
            <a:xfrm flipH="1" flipV="1">
              <a:off x="4916069" y="4527615"/>
              <a:ext cx="0" cy="3176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9" name="文本框 35"/>
            <p:cNvSpPr txBox="1">
              <a:spLocks noChangeArrowheads="1"/>
            </p:cNvSpPr>
            <p:nvPr/>
          </p:nvSpPr>
          <p:spPr bwMode="auto">
            <a:xfrm>
              <a:off x="4253328" y="5210540"/>
              <a:ext cx="849761" cy="2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200" b="1">
                  <a:latin typeface="Arial" panose="020B0604020202020204" pitchFamily="34" charset="0"/>
                  <a:cs typeface="Arial" panose="020B0604020202020204" pitchFamily="34" charset="0"/>
                </a:rPr>
                <a:t>Cluster-1</a:t>
              </a:r>
            </a:p>
          </p:txBody>
        </p:sp>
        <p:sp>
          <p:nvSpPr>
            <p:cNvPr id="120" name="矩形 62"/>
            <p:cNvSpPr/>
            <p:nvPr/>
          </p:nvSpPr>
          <p:spPr bwMode="auto">
            <a:xfrm>
              <a:off x="5371600" y="4286186"/>
              <a:ext cx="1253900" cy="111184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21" name="矩形 63"/>
            <p:cNvSpPr/>
            <p:nvPr/>
          </p:nvSpPr>
          <p:spPr bwMode="auto">
            <a:xfrm>
              <a:off x="5443024" y="4877053"/>
              <a:ext cx="293635" cy="2589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122" name="椭圆 64"/>
            <p:cNvSpPr/>
            <p:nvPr/>
          </p:nvSpPr>
          <p:spPr bwMode="auto">
            <a:xfrm>
              <a:off x="5554129" y="4837344"/>
              <a:ext cx="71425" cy="77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23" name="矩形 65"/>
            <p:cNvSpPr/>
            <p:nvPr/>
          </p:nvSpPr>
          <p:spPr bwMode="auto">
            <a:xfrm>
              <a:off x="5841416" y="4884995"/>
              <a:ext cx="292048" cy="2604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124" name="椭圆 66"/>
            <p:cNvSpPr/>
            <p:nvPr/>
          </p:nvSpPr>
          <p:spPr bwMode="auto">
            <a:xfrm>
              <a:off x="5950933" y="4846875"/>
              <a:ext cx="71425" cy="76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25" name="矩形 67"/>
            <p:cNvSpPr/>
            <p:nvPr/>
          </p:nvSpPr>
          <p:spPr bwMode="auto">
            <a:xfrm>
              <a:off x="6238219" y="4884995"/>
              <a:ext cx="293634" cy="2604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 dirty="0">
                  <a:solidFill>
                    <a:schemeClr val="tx1"/>
                  </a:solidFill>
                  <a:latin typeface="Arial" panose="020B0604020202020204" pitchFamily="34" charset="0"/>
                  <a:cs typeface="Arial" panose="020B0604020202020204" pitchFamily="34" charset="0"/>
                </a:rPr>
                <a:t>VM</a:t>
              </a:r>
              <a:endParaRPr lang="zh-CN" altLang="en-US" sz="600" dirty="0">
                <a:solidFill>
                  <a:schemeClr val="tx1"/>
                </a:solidFill>
                <a:latin typeface="Arial" panose="020B0604020202020204" pitchFamily="34" charset="0"/>
                <a:cs typeface="Arial" panose="020B0604020202020204" pitchFamily="34" charset="0"/>
              </a:endParaRPr>
            </a:p>
          </p:txBody>
        </p:sp>
        <p:sp>
          <p:nvSpPr>
            <p:cNvPr id="126" name="椭圆 68"/>
            <p:cNvSpPr/>
            <p:nvPr/>
          </p:nvSpPr>
          <p:spPr bwMode="auto">
            <a:xfrm>
              <a:off x="6349325" y="4846875"/>
              <a:ext cx="71424" cy="76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cxnSp>
          <p:nvCxnSpPr>
            <p:cNvPr id="127" name="直接连接符 45"/>
            <p:cNvCxnSpPr/>
            <p:nvPr/>
          </p:nvCxnSpPr>
          <p:spPr bwMode="auto">
            <a:xfrm flipH="1" flipV="1">
              <a:off x="5589048" y="4519674"/>
              <a:ext cx="0" cy="31767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8" name="直接连接符 46"/>
            <p:cNvCxnSpPr/>
            <p:nvPr/>
          </p:nvCxnSpPr>
          <p:spPr bwMode="auto">
            <a:xfrm flipH="1" flipV="1">
              <a:off x="5987439" y="4519674"/>
              <a:ext cx="0" cy="31767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9" name="直接连接符 47"/>
            <p:cNvCxnSpPr/>
            <p:nvPr/>
          </p:nvCxnSpPr>
          <p:spPr bwMode="auto">
            <a:xfrm flipH="1" flipV="1">
              <a:off x="6384243" y="4532381"/>
              <a:ext cx="0" cy="31767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30" name="文本框 48"/>
            <p:cNvSpPr txBox="1">
              <a:spLocks noChangeArrowheads="1"/>
            </p:cNvSpPr>
            <p:nvPr/>
          </p:nvSpPr>
          <p:spPr bwMode="auto">
            <a:xfrm>
              <a:off x="5723205" y="5215522"/>
              <a:ext cx="867389" cy="2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200" b="1">
                  <a:latin typeface="Arial" panose="020B0604020202020204" pitchFamily="34" charset="0"/>
                  <a:cs typeface="Arial" panose="020B0604020202020204" pitchFamily="34" charset="0"/>
                </a:rPr>
                <a:t>Cluster-X</a:t>
              </a:r>
            </a:p>
          </p:txBody>
        </p:sp>
        <p:sp>
          <p:nvSpPr>
            <p:cNvPr id="131" name="文本框 57"/>
            <p:cNvSpPr txBox="1">
              <a:spLocks noChangeArrowheads="1"/>
            </p:cNvSpPr>
            <p:nvPr/>
          </p:nvSpPr>
          <p:spPr bwMode="auto">
            <a:xfrm>
              <a:off x="5089110" y="4375815"/>
              <a:ext cx="654823" cy="2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1200">
                  <a:solidFill>
                    <a:schemeClr val="bg1"/>
                  </a:solidFill>
                  <a:latin typeface="Arial" panose="020B0604020202020204" pitchFamily="34" charset="0"/>
                  <a:cs typeface="Arial" panose="020B0604020202020204" pitchFamily="34" charset="0"/>
                </a:rPr>
                <a:t>VDS</a:t>
              </a:r>
              <a:endParaRPr lang="zh-CN" altLang="en-US" sz="1200">
                <a:solidFill>
                  <a:schemeClr val="bg1"/>
                </a:solidFill>
                <a:latin typeface="Arial" panose="020B0604020202020204" pitchFamily="34" charset="0"/>
                <a:cs typeface="Arial" panose="020B0604020202020204" pitchFamily="34" charset="0"/>
              </a:endParaRPr>
            </a:p>
          </p:txBody>
        </p:sp>
        <p:sp>
          <p:nvSpPr>
            <p:cNvPr id="132" name="矩形 77"/>
            <p:cNvSpPr/>
            <p:nvPr/>
          </p:nvSpPr>
          <p:spPr bwMode="auto">
            <a:xfrm>
              <a:off x="3843111" y="4230594"/>
              <a:ext cx="3334740" cy="1213501"/>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a:latin typeface="Arial" panose="020B0604020202020204" pitchFamily="34" charset="0"/>
                <a:cs typeface="Arial" panose="020B0604020202020204" pitchFamily="34" charset="0"/>
              </a:endParaRPr>
            </a:p>
          </p:txBody>
        </p:sp>
        <p:sp>
          <p:nvSpPr>
            <p:cNvPr id="133" name="文本框 59"/>
            <p:cNvSpPr txBox="1">
              <a:spLocks noChangeArrowheads="1"/>
            </p:cNvSpPr>
            <p:nvPr/>
          </p:nvSpPr>
          <p:spPr bwMode="auto">
            <a:xfrm>
              <a:off x="6684697" y="4534130"/>
              <a:ext cx="721543" cy="2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200">
                  <a:latin typeface="Arial" panose="020B0604020202020204" pitchFamily="34" charset="0"/>
                  <a:cs typeface="Arial" panose="020B0604020202020204" pitchFamily="34" charset="0"/>
                </a:rPr>
                <a:t>vCenter</a:t>
              </a:r>
              <a:endParaRPr lang="zh-CN" altLang="en-US" sz="1200">
                <a:latin typeface="Arial" panose="020B0604020202020204" pitchFamily="34" charset="0"/>
                <a:cs typeface="Arial" panose="020B0604020202020204" pitchFamily="34" charset="0"/>
              </a:endParaRPr>
            </a:p>
          </p:txBody>
        </p:sp>
      </p:grpSp>
      <p:cxnSp>
        <p:nvCxnSpPr>
          <p:cNvPr id="134" name="直线连接符 25599"/>
          <p:cNvCxnSpPr>
            <a:stCxn id="83" idx="2"/>
          </p:cNvCxnSpPr>
          <p:nvPr/>
        </p:nvCxnSpPr>
        <p:spPr>
          <a:xfrm flipV="1">
            <a:off x="8180025" y="1750485"/>
            <a:ext cx="6649" cy="584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线连接符 25605"/>
          <p:cNvCxnSpPr/>
          <p:nvPr/>
        </p:nvCxnSpPr>
        <p:spPr>
          <a:xfrm>
            <a:off x="8166830" y="1764253"/>
            <a:ext cx="22336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线连接符 91"/>
          <p:cNvCxnSpPr/>
          <p:nvPr/>
        </p:nvCxnSpPr>
        <p:spPr>
          <a:xfrm flipV="1">
            <a:off x="10400443" y="1764254"/>
            <a:ext cx="0" cy="19602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线连接符 93"/>
          <p:cNvCxnSpPr/>
          <p:nvPr/>
        </p:nvCxnSpPr>
        <p:spPr>
          <a:xfrm flipV="1">
            <a:off x="8186674" y="3827686"/>
            <a:ext cx="0" cy="4968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线连接符 94"/>
          <p:cNvCxnSpPr/>
          <p:nvPr/>
        </p:nvCxnSpPr>
        <p:spPr>
          <a:xfrm>
            <a:off x="8180324" y="3837211"/>
            <a:ext cx="2085975" cy="25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39" name="Picture 13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09203" y="2998681"/>
            <a:ext cx="478821" cy="507840"/>
          </a:xfrm>
          <a:prstGeom prst="rect">
            <a:avLst/>
          </a:prstGeom>
        </p:spPr>
      </p:pic>
      <p:pic>
        <p:nvPicPr>
          <p:cNvPr id="140" name="Picture 1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3865" y="4808991"/>
            <a:ext cx="461578" cy="489552"/>
          </a:xfrm>
          <a:prstGeom prst="rect">
            <a:avLst/>
          </a:prstGeom>
        </p:spPr>
      </p:pic>
      <p:sp>
        <p:nvSpPr>
          <p:cNvPr id="2" name="灯片编号占位符 1"/>
          <p:cNvSpPr>
            <a:spLocks noGrp="1"/>
          </p:cNvSpPr>
          <p:nvPr>
            <p:ph type="sldNum" sz="quarter" idx="4"/>
          </p:nvPr>
        </p:nvSpPr>
        <p:spPr/>
        <p:txBody>
          <a:bodyPr/>
          <a:lstStyle/>
          <a:p>
            <a:fld id="{E98FCA07-3125-49EB-99F1-64DCEC752C04}" type="slidenum">
              <a:rPr lang="en-US" smtClean="0"/>
              <a:pPr/>
              <a:t>91</a:t>
            </a:fld>
            <a:endParaRPr lang="en-US" sz="1152" b="0" spc="0" baseline="0" dirty="0">
              <a:solidFill>
                <a:srgbClr val="000000"/>
              </a:solidFill>
              <a:latin typeface="Arial"/>
              <a:cs typeface="Arial"/>
              <a:rtl val="0"/>
            </a:endParaRPr>
          </a:p>
        </p:txBody>
      </p:sp>
      <p:sp>
        <p:nvSpPr>
          <p:cNvPr id="67" name="矩形 66"/>
          <p:cNvSpPr/>
          <p:nvPr/>
        </p:nvSpPr>
        <p:spPr>
          <a:xfrm>
            <a:off x="900400" y="1631609"/>
            <a:ext cx="4223169" cy="44904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600" b="1" dirty="0">
                <a:latin typeface="Arial" panose="020B0604020202020204" pitchFamily="34" charset="0"/>
                <a:ea typeface="微软雅黑" charset="-122"/>
                <a:cs typeface="Arial" panose="020B0604020202020204" pitchFamily="34" charset="0"/>
              </a:rPr>
              <a:t>Customer: Network Operation Center</a:t>
            </a:r>
          </a:p>
        </p:txBody>
      </p:sp>
    </p:spTree>
    <p:extLst>
      <p:ext uri="{BB962C8B-B14F-4D97-AF65-F5344CB8AC3E}">
        <p14:creationId xmlns:p14="http://schemas.microsoft.com/office/powerpoint/2010/main" val="19561312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a:spLocks noChangeArrowheads="1"/>
          </p:cNvSpPr>
          <p:nvPr/>
        </p:nvSpPr>
        <p:spPr bwMode="auto">
          <a:xfrm>
            <a:off x="2560346" y="1972687"/>
            <a:ext cx="8128989" cy="2677656"/>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1: Cloud Security</a:t>
            </a:r>
          </a:p>
          <a:p>
            <a:pPr marL="457200" lvl="2" indent="-457200">
              <a:lnSpc>
                <a:spcPct val="150000"/>
              </a:lnSpc>
              <a:spcBef>
                <a:spcPct val="0"/>
              </a:spcBef>
              <a:buFont typeface="Arial" panose="020B0604020202020204" pitchFamily="34" charset="0"/>
              <a:buChar char="•"/>
            </a:pPr>
            <a:r>
              <a:rPr lang="en-US" altLang="zh-CN" sz="2800" b="1" dirty="0">
                <a:solidFill>
                  <a:srgbClr val="002060"/>
                </a:solidFill>
                <a:latin typeface="Arial" panose="020B0604020202020204" pitchFamily="34" charset="0"/>
                <a:ea typeface="Arial" charset="0"/>
                <a:cs typeface="Arial" panose="020B0604020202020204" pitchFamily="34" charset="0"/>
              </a:rPr>
              <a:t>Use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Case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2: Cloud Compliance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Audit</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 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3:</a:t>
            </a:r>
            <a:r>
              <a:rPr lang="en-US" altLang="zh-CN" sz="2800" dirty="0">
                <a:solidFill>
                  <a:srgbClr val="002060"/>
                </a:solidFill>
                <a:latin typeface="Arial" panose="020B0604020202020204" pitchFamily="34" charset="0"/>
                <a:ea typeface="微软雅黑" pitchFamily="34" charset="-122"/>
                <a:cs typeface="Arial" panose="020B0604020202020204" pitchFamily="34" charset="0"/>
              </a:rPr>
              <a:t> Value-added Safety with SDN </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4: Cloud Value-added Service</a:t>
            </a:r>
          </a:p>
        </p:txBody>
      </p:sp>
      <p:sp>
        <p:nvSpPr>
          <p:cNvPr id="4" name="TextBox 3"/>
          <p:cNvSpPr txBox="1"/>
          <p:nvPr/>
        </p:nvSpPr>
        <p:spPr>
          <a:xfrm>
            <a:off x="1207008" y="3172968"/>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en-US" altLang="zh-CN" dirty="0" smtClean="0"/>
              <a:t>Use Cases</a:t>
            </a:r>
            <a:br>
              <a:rPr lang="en-US" altLang="zh-CN" dirty="0" smtClean="0"/>
            </a:br>
            <a:endParaRPr lang="zh-CN" altLang="en-US" dirty="0"/>
          </a:p>
        </p:txBody>
      </p:sp>
      <p:sp>
        <p:nvSpPr>
          <p:cNvPr id="5" name="灯片编号占位符 4"/>
          <p:cNvSpPr>
            <a:spLocks noGrp="1"/>
          </p:cNvSpPr>
          <p:nvPr>
            <p:ph type="sldNum" sz="quarter" idx="4"/>
          </p:nvPr>
        </p:nvSpPr>
        <p:spPr/>
        <p:txBody>
          <a:bodyPr/>
          <a:lstStyle/>
          <a:p>
            <a:fld id="{E98FCA07-3125-49EB-99F1-64DCEC752C04}" type="slidenum">
              <a:rPr lang="en-US" smtClean="0"/>
              <a:pPr/>
              <a:t>92</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4473798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2910087" y="2816795"/>
            <a:ext cx="2425452" cy="2230715"/>
            <a:chOff x="2357608" y="2551442"/>
            <a:chExt cx="3228277" cy="3592588"/>
          </a:xfrm>
        </p:grpSpPr>
        <p:pic>
          <p:nvPicPr>
            <p:cNvPr id="4"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6098" y="3030258"/>
              <a:ext cx="835885" cy="64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F:\山石网科\内部文件\icon\新建文件夹\Infranet Icons-0507-17.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0822" y="3791870"/>
              <a:ext cx="661240" cy="6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F:\山石网科\内部文件\icon\新建文件夹\Infranet Icons-0507-3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8750" y="4586618"/>
              <a:ext cx="567771" cy="94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F:\山石网科\内部文件\icon\新建文件夹\Infranet Icons-0507-34.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2062" y="4603343"/>
              <a:ext cx="662399" cy="94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F:\山石网科\内部文件\icon\新建文件夹\Infranet Icons-0507-3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45565" y="4599431"/>
              <a:ext cx="646627" cy="92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06150" y="2957020"/>
              <a:ext cx="495931" cy="787190"/>
            </a:xfrm>
            <a:prstGeom prst="rect">
              <a:avLst/>
            </a:prstGeom>
          </p:spPr>
        </p:pic>
        <p:sp>
          <p:nvSpPr>
            <p:cNvPr id="24" name="矩形 23"/>
            <p:cNvSpPr/>
            <p:nvPr/>
          </p:nvSpPr>
          <p:spPr>
            <a:xfrm>
              <a:off x="2357608" y="2551442"/>
              <a:ext cx="3150824" cy="35925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charset="0"/>
                <a:ea typeface="Arial" charset="0"/>
                <a:cs typeface="Arial" charset="0"/>
              </a:endParaRPr>
            </a:p>
          </p:txBody>
        </p:sp>
        <p:sp>
          <p:nvSpPr>
            <p:cNvPr id="25" name="文本框 24"/>
            <p:cNvSpPr txBox="1"/>
            <p:nvPr/>
          </p:nvSpPr>
          <p:spPr>
            <a:xfrm>
              <a:off x="2562358" y="3165950"/>
              <a:ext cx="565830" cy="446110"/>
            </a:xfrm>
            <a:prstGeom prst="rect">
              <a:avLst/>
            </a:prstGeom>
            <a:noFill/>
          </p:spPr>
          <p:txBody>
            <a:bodyPr wrap="none" rtlCol="0">
              <a:spAutoFit/>
            </a:bodyPr>
            <a:lstStyle/>
            <a:p>
              <a:r>
                <a:rPr lang="en-US" altLang="zh-CN" sz="1200" dirty="0">
                  <a:latin typeface="Arial" charset="0"/>
                  <a:ea typeface="Arial" charset="0"/>
                  <a:cs typeface="Arial" charset="0"/>
                </a:rPr>
                <a:t>FW</a:t>
              </a:r>
              <a:endParaRPr lang="zh-CN" altLang="en-US" sz="1200" dirty="0">
                <a:latin typeface="Arial" charset="0"/>
                <a:ea typeface="Arial" charset="0"/>
                <a:cs typeface="Arial" charset="0"/>
              </a:endParaRPr>
            </a:p>
          </p:txBody>
        </p:sp>
        <p:sp>
          <p:nvSpPr>
            <p:cNvPr id="26" name="文本框 25"/>
            <p:cNvSpPr txBox="1"/>
            <p:nvPr/>
          </p:nvSpPr>
          <p:spPr>
            <a:xfrm>
              <a:off x="4533595" y="3089750"/>
              <a:ext cx="1052290" cy="446110"/>
            </a:xfrm>
            <a:prstGeom prst="rect">
              <a:avLst/>
            </a:prstGeom>
            <a:noFill/>
          </p:spPr>
          <p:txBody>
            <a:bodyPr wrap="none" rtlCol="0">
              <a:spAutoFit/>
            </a:bodyPr>
            <a:lstStyle/>
            <a:p>
              <a:r>
                <a:rPr lang="en-US" altLang="zh-CN" sz="1200" dirty="0">
                  <a:latin typeface="Arial" charset="0"/>
                  <a:ea typeface="Arial" charset="0"/>
                  <a:cs typeface="Arial" charset="0"/>
                </a:rPr>
                <a:t>Gateway</a:t>
              </a:r>
              <a:endParaRPr lang="zh-CN" altLang="en-US" sz="1200" dirty="0">
                <a:latin typeface="Arial" charset="0"/>
                <a:ea typeface="Arial" charset="0"/>
                <a:cs typeface="Arial" charset="0"/>
              </a:endParaRPr>
            </a:p>
          </p:txBody>
        </p:sp>
        <p:sp>
          <p:nvSpPr>
            <p:cNvPr id="27" name="文本框 26"/>
            <p:cNvSpPr txBox="1"/>
            <p:nvPr/>
          </p:nvSpPr>
          <p:spPr>
            <a:xfrm>
              <a:off x="2442280" y="5623528"/>
              <a:ext cx="1048023" cy="396541"/>
            </a:xfrm>
            <a:prstGeom prst="rect">
              <a:avLst/>
            </a:prstGeom>
            <a:noFill/>
          </p:spPr>
          <p:txBody>
            <a:bodyPr wrap="none" rtlCol="0">
              <a:spAutoFit/>
            </a:bodyPr>
            <a:lstStyle/>
            <a:p>
              <a:r>
                <a:rPr lang="en-US" altLang="zh-CN" sz="1000" b="1" dirty="0">
                  <a:latin typeface="Arial" charset="0"/>
                  <a:ea typeface="Arial" charset="0"/>
                  <a:cs typeface="Arial" charset="0"/>
                </a:rPr>
                <a:t>System</a:t>
              </a:r>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A</a:t>
              </a:r>
              <a:endParaRPr lang="zh-CN" altLang="en-US" sz="1000" b="1" dirty="0">
                <a:latin typeface="Arial" charset="0"/>
                <a:ea typeface="Arial" charset="0"/>
                <a:cs typeface="Arial" charset="0"/>
              </a:endParaRPr>
            </a:p>
          </p:txBody>
        </p:sp>
        <p:sp>
          <p:nvSpPr>
            <p:cNvPr id="28" name="文本框 27"/>
            <p:cNvSpPr txBox="1"/>
            <p:nvPr/>
          </p:nvSpPr>
          <p:spPr>
            <a:xfrm>
              <a:off x="3376863" y="5623528"/>
              <a:ext cx="1067227" cy="396541"/>
            </a:xfrm>
            <a:prstGeom prst="rect">
              <a:avLst/>
            </a:prstGeom>
            <a:noFill/>
          </p:spPr>
          <p:txBody>
            <a:bodyPr wrap="none" rtlCol="0">
              <a:spAutoFit/>
            </a:bodyPr>
            <a:lstStyle/>
            <a:p>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System</a:t>
              </a:r>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B</a:t>
              </a:r>
              <a:endParaRPr lang="zh-CN" altLang="en-US" sz="1000" b="1" dirty="0">
                <a:latin typeface="Arial" charset="0"/>
                <a:ea typeface="Arial" charset="0"/>
                <a:cs typeface="Arial" charset="0"/>
              </a:endParaRPr>
            </a:p>
          </p:txBody>
        </p:sp>
        <p:sp>
          <p:nvSpPr>
            <p:cNvPr id="29" name="文本框 28"/>
            <p:cNvSpPr txBox="1"/>
            <p:nvPr/>
          </p:nvSpPr>
          <p:spPr>
            <a:xfrm>
              <a:off x="4314549" y="5623528"/>
              <a:ext cx="1020288" cy="396541"/>
            </a:xfrm>
            <a:prstGeom prst="rect">
              <a:avLst/>
            </a:prstGeom>
            <a:noFill/>
          </p:spPr>
          <p:txBody>
            <a:bodyPr wrap="none" rtlCol="0">
              <a:spAutoFit/>
            </a:bodyPr>
            <a:lstStyle/>
            <a:p>
              <a:r>
                <a:rPr lang="en-US" altLang="zh-CN" sz="1000" b="1" dirty="0">
                  <a:latin typeface="Arial" charset="0"/>
                  <a:ea typeface="Arial" charset="0"/>
                  <a:cs typeface="Arial" charset="0"/>
                </a:rPr>
                <a:t>System</a:t>
              </a:r>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C</a:t>
              </a:r>
              <a:endParaRPr lang="zh-CN" altLang="en-US" sz="1000" b="1" dirty="0">
                <a:latin typeface="Arial" charset="0"/>
                <a:ea typeface="Arial" charset="0"/>
                <a:cs typeface="Arial" charset="0"/>
              </a:endParaRPr>
            </a:p>
          </p:txBody>
        </p:sp>
        <p:pic>
          <p:nvPicPr>
            <p:cNvPr id="30" name="Picture 17" descr="F:\山石网科\内部文件\icon\新建文件夹\Infranet Icons-0507-17.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1572" y="3791870"/>
              <a:ext cx="661240" cy="6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文本框 31"/>
          <p:cNvSpPr txBox="1"/>
          <p:nvPr/>
        </p:nvSpPr>
        <p:spPr>
          <a:xfrm>
            <a:off x="1428289" y="1894449"/>
            <a:ext cx="2044149" cy="830997"/>
          </a:xfrm>
          <a:prstGeom prst="rect">
            <a:avLst/>
          </a:prstGeom>
          <a:noFill/>
        </p:spPr>
        <p:txBody>
          <a:bodyPr wrap="none" rtlCol="0">
            <a:spAutoFit/>
          </a:bodyPr>
          <a:lstStyle/>
          <a:p>
            <a:pPr marL="285750" indent="-285750">
              <a:buFont typeface="Arial" charset="0"/>
              <a:buChar char="•"/>
            </a:pPr>
            <a:r>
              <a:rPr lang="en-US" altLang="zh-CN" sz="1600" dirty="0" smtClean="0">
                <a:latin typeface="Arial" charset="0"/>
                <a:ea typeface="Arial" charset="0"/>
                <a:cs typeface="Arial" charset="0"/>
              </a:rPr>
              <a:t>Server</a:t>
            </a:r>
            <a:endParaRPr lang="en-US" altLang="zh-CN" sz="1600" dirty="0">
              <a:latin typeface="Arial" charset="0"/>
              <a:ea typeface="Arial" charset="0"/>
              <a:cs typeface="Arial" charset="0"/>
            </a:endParaRPr>
          </a:p>
          <a:p>
            <a:pPr marL="285750" indent="-285750">
              <a:buFont typeface="Arial" charset="0"/>
              <a:buChar char="•"/>
            </a:pPr>
            <a:r>
              <a:rPr lang="en-US" altLang="zh-CN" sz="1600" dirty="0">
                <a:latin typeface="Arial" charset="0"/>
                <a:ea typeface="Arial" charset="0"/>
                <a:cs typeface="Arial" charset="0"/>
              </a:rPr>
              <a:t>Switch</a:t>
            </a:r>
          </a:p>
          <a:p>
            <a:pPr marL="285750" indent="-285750">
              <a:buFont typeface="Arial" charset="0"/>
              <a:buChar char="•"/>
            </a:pPr>
            <a:r>
              <a:rPr lang="en-US" altLang="zh-CN" sz="1600" dirty="0">
                <a:latin typeface="Arial" charset="0"/>
                <a:ea typeface="Arial" charset="0"/>
                <a:cs typeface="Arial" charset="0"/>
              </a:rPr>
              <a:t>Gateway/Firewall</a:t>
            </a:r>
          </a:p>
        </p:txBody>
      </p:sp>
      <p:grpSp>
        <p:nvGrpSpPr>
          <p:cNvPr id="69" name="组合 68"/>
          <p:cNvGrpSpPr/>
          <p:nvPr/>
        </p:nvGrpSpPr>
        <p:grpSpPr>
          <a:xfrm>
            <a:off x="3626054" y="1412776"/>
            <a:ext cx="5023693" cy="1274557"/>
            <a:chOff x="3933020" y="1414206"/>
            <a:chExt cx="5023693" cy="1274557"/>
          </a:xfrm>
        </p:grpSpPr>
        <p:sp>
          <p:nvSpPr>
            <p:cNvPr id="3" name="矩形 2"/>
            <p:cNvSpPr/>
            <p:nvPr/>
          </p:nvSpPr>
          <p:spPr>
            <a:xfrm>
              <a:off x="3933020" y="1414206"/>
              <a:ext cx="5023693" cy="4627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charset="0"/>
                  <a:ea typeface="Arial" charset="0"/>
                  <a:cs typeface="Arial" charset="0"/>
                </a:rPr>
                <a:t>Bureau of Statistics</a:t>
              </a:r>
              <a:endParaRPr lang="zh-CN" altLang="en-US" b="1" dirty="0">
                <a:latin typeface="Arial" charset="0"/>
                <a:ea typeface="Arial" charset="0"/>
                <a:cs typeface="Arial" charset="0"/>
              </a:endParaRPr>
            </a:p>
          </p:txBody>
        </p:sp>
        <p:sp>
          <p:nvSpPr>
            <p:cNvPr id="35" name="流程图: 合并 34"/>
            <p:cNvSpPr/>
            <p:nvPr/>
          </p:nvSpPr>
          <p:spPr>
            <a:xfrm>
              <a:off x="3944222" y="2030671"/>
              <a:ext cx="1492501" cy="658092"/>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charset="0"/>
                <a:ea typeface="Arial" charset="0"/>
                <a:cs typeface="Arial" charset="0"/>
              </a:endParaRPr>
            </a:p>
          </p:txBody>
        </p:sp>
        <p:sp>
          <p:nvSpPr>
            <p:cNvPr id="62" name="流程图: 合并 61"/>
            <p:cNvSpPr/>
            <p:nvPr/>
          </p:nvSpPr>
          <p:spPr>
            <a:xfrm>
              <a:off x="7416826" y="2023492"/>
              <a:ext cx="1492501" cy="665271"/>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charset="0"/>
                <a:ea typeface="Arial" charset="0"/>
                <a:cs typeface="Arial" charset="0"/>
              </a:endParaRPr>
            </a:p>
          </p:txBody>
        </p:sp>
      </p:grpSp>
      <p:sp>
        <p:nvSpPr>
          <p:cNvPr id="63" name="右箭头 62"/>
          <p:cNvSpPr/>
          <p:nvPr/>
        </p:nvSpPr>
        <p:spPr>
          <a:xfrm>
            <a:off x="5471812" y="3484023"/>
            <a:ext cx="1481309" cy="80110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latin typeface="Arial" charset="0"/>
                <a:ea typeface="Arial" charset="0"/>
                <a:cs typeface="Arial" charset="0"/>
              </a:rPr>
              <a:t>Virtualization</a:t>
            </a:r>
            <a:endParaRPr lang="zh-CN" altLang="en-US" sz="1200" b="1" dirty="0">
              <a:latin typeface="Arial" charset="0"/>
              <a:ea typeface="Arial" charset="0"/>
              <a:cs typeface="Arial" charset="0"/>
            </a:endParaRPr>
          </a:p>
        </p:txBody>
      </p:sp>
      <p:grpSp>
        <p:nvGrpSpPr>
          <p:cNvPr id="68" name="组合 67"/>
          <p:cNvGrpSpPr/>
          <p:nvPr/>
        </p:nvGrpSpPr>
        <p:grpSpPr>
          <a:xfrm>
            <a:off x="7037259" y="2832209"/>
            <a:ext cx="2367260" cy="2215301"/>
            <a:chOff x="7079453" y="2724397"/>
            <a:chExt cx="2864385" cy="3243422"/>
          </a:xfrm>
        </p:grpSpPr>
        <p:grpSp>
          <p:nvGrpSpPr>
            <p:cNvPr id="64" name="组合 63"/>
            <p:cNvGrpSpPr/>
            <p:nvPr/>
          </p:nvGrpSpPr>
          <p:grpSpPr>
            <a:xfrm>
              <a:off x="7079453" y="2724397"/>
              <a:ext cx="2864385" cy="3243422"/>
              <a:chOff x="7304181" y="2535952"/>
              <a:chExt cx="3150824" cy="3567764"/>
            </a:xfrm>
          </p:grpSpPr>
          <p:sp>
            <p:nvSpPr>
              <p:cNvPr id="50" name="云形 49"/>
              <p:cNvSpPr/>
              <p:nvPr/>
            </p:nvSpPr>
            <p:spPr>
              <a:xfrm>
                <a:off x="7416826" y="2765234"/>
                <a:ext cx="2858879" cy="2996692"/>
              </a:xfrm>
              <a:prstGeom prst="cloud">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charset="0"/>
                  <a:ea typeface="Arial" charset="0"/>
                  <a:cs typeface="Arial" charset="0"/>
                </a:endParaRPr>
              </a:p>
            </p:txBody>
          </p:sp>
          <p:sp>
            <p:nvSpPr>
              <p:cNvPr id="43" name="矩形 42"/>
              <p:cNvSpPr/>
              <p:nvPr/>
            </p:nvSpPr>
            <p:spPr>
              <a:xfrm>
                <a:off x="7304181" y="2535952"/>
                <a:ext cx="3150824" cy="356776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charset="0"/>
                  <a:ea typeface="Arial" charset="0"/>
                  <a:cs typeface="Arial" charset="0"/>
                </a:endParaRPr>
              </a:p>
            </p:txBody>
          </p:sp>
          <p:sp>
            <p:nvSpPr>
              <p:cNvPr id="46" name="文本框 45"/>
              <p:cNvSpPr txBox="1"/>
              <p:nvPr/>
            </p:nvSpPr>
            <p:spPr>
              <a:xfrm>
                <a:off x="7421298" y="5670183"/>
                <a:ext cx="1020288" cy="396541"/>
              </a:xfrm>
              <a:prstGeom prst="rect">
                <a:avLst/>
              </a:prstGeom>
              <a:noFill/>
            </p:spPr>
            <p:txBody>
              <a:bodyPr wrap="none" rtlCol="0">
                <a:spAutoFit/>
              </a:bodyPr>
              <a:lstStyle/>
              <a:p>
                <a:r>
                  <a:rPr lang="en-US" altLang="zh-CN" sz="1000" b="1" dirty="0">
                    <a:latin typeface="Arial" charset="0"/>
                    <a:ea typeface="Arial" charset="0"/>
                    <a:cs typeface="Arial" charset="0"/>
                  </a:rPr>
                  <a:t>System</a:t>
                </a:r>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A</a:t>
                </a:r>
                <a:endParaRPr lang="zh-CN" altLang="en-US" sz="1000" b="1" dirty="0">
                  <a:latin typeface="Arial" charset="0"/>
                  <a:ea typeface="Arial" charset="0"/>
                  <a:cs typeface="Arial" charset="0"/>
                </a:endParaRPr>
              </a:p>
            </p:txBody>
          </p:sp>
          <p:sp>
            <p:nvSpPr>
              <p:cNvPr id="47" name="文本框 46"/>
              <p:cNvSpPr txBox="1"/>
              <p:nvPr/>
            </p:nvSpPr>
            <p:spPr>
              <a:xfrm>
                <a:off x="8355882" y="5670183"/>
                <a:ext cx="1020288" cy="396541"/>
              </a:xfrm>
              <a:prstGeom prst="rect">
                <a:avLst/>
              </a:prstGeom>
              <a:noFill/>
            </p:spPr>
            <p:txBody>
              <a:bodyPr wrap="none" rtlCol="0">
                <a:spAutoFit/>
              </a:bodyPr>
              <a:lstStyle/>
              <a:p>
                <a:r>
                  <a:rPr lang="en-US" altLang="zh-CN" sz="1000" b="1" dirty="0">
                    <a:latin typeface="Arial" charset="0"/>
                    <a:ea typeface="Arial" charset="0"/>
                    <a:cs typeface="Arial" charset="0"/>
                  </a:rPr>
                  <a:t>System</a:t>
                </a:r>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B</a:t>
                </a:r>
                <a:endParaRPr lang="zh-CN" altLang="en-US" sz="1000" b="1" dirty="0">
                  <a:latin typeface="Arial" charset="0"/>
                  <a:ea typeface="Arial" charset="0"/>
                  <a:cs typeface="Arial" charset="0"/>
                </a:endParaRPr>
              </a:p>
            </p:txBody>
          </p:sp>
          <p:sp>
            <p:nvSpPr>
              <p:cNvPr id="48" name="文本框 47"/>
              <p:cNvSpPr txBox="1"/>
              <p:nvPr/>
            </p:nvSpPr>
            <p:spPr>
              <a:xfrm>
                <a:off x="9293567" y="5670183"/>
                <a:ext cx="1020288" cy="396541"/>
              </a:xfrm>
              <a:prstGeom prst="rect">
                <a:avLst/>
              </a:prstGeom>
              <a:noFill/>
            </p:spPr>
            <p:txBody>
              <a:bodyPr wrap="none" rtlCol="0">
                <a:spAutoFit/>
              </a:bodyPr>
              <a:lstStyle/>
              <a:p>
                <a:r>
                  <a:rPr lang="en-US" altLang="zh-CN" sz="1000" b="1" dirty="0">
                    <a:latin typeface="Arial" charset="0"/>
                    <a:ea typeface="Arial" charset="0"/>
                    <a:cs typeface="Arial" charset="0"/>
                  </a:rPr>
                  <a:t>System</a:t>
                </a:r>
                <a:r>
                  <a:rPr lang="zh-CN" altLang="en-US" sz="1000" b="1" dirty="0">
                    <a:latin typeface="Arial" charset="0"/>
                    <a:ea typeface="Arial" charset="0"/>
                    <a:cs typeface="Arial" charset="0"/>
                  </a:rPr>
                  <a:t> </a:t>
                </a:r>
                <a:r>
                  <a:rPr lang="en-US" altLang="zh-CN" sz="1000" b="1" dirty="0">
                    <a:latin typeface="Arial" charset="0"/>
                    <a:ea typeface="Arial" charset="0"/>
                    <a:cs typeface="Arial" charset="0"/>
                  </a:rPr>
                  <a:t>C</a:t>
                </a:r>
                <a:endParaRPr lang="zh-CN" altLang="en-US" sz="1000" b="1" dirty="0">
                  <a:latin typeface="Arial" charset="0"/>
                  <a:ea typeface="Arial" charset="0"/>
                  <a:cs typeface="Arial" charset="0"/>
                </a:endParaRPr>
              </a:p>
            </p:txBody>
          </p:sp>
          <p:sp>
            <p:nvSpPr>
              <p:cNvPr id="53" name="立方体 52"/>
              <p:cNvSpPr/>
              <p:nvPr/>
            </p:nvSpPr>
            <p:spPr>
              <a:xfrm>
                <a:off x="7520187" y="4869658"/>
                <a:ext cx="638238" cy="530297"/>
              </a:xfrm>
              <a:prstGeom prst="cub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Arial" charset="0"/>
                    <a:ea typeface="Arial" charset="0"/>
                    <a:cs typeface="Arial" charset="0"/>
                  </a:rPr>
                  <a:t>VM</a:t>
                </a:r>
                <a:endParaRPr lang="zh-CN" altLang="en-US" sz="1000" dirty="0">
                  <a:latin typeface="Arial" charset="0"/>
                  <a:ea typeface="Arial" charset="0"/>
                  <a:cs typeface="Arial" charset="0"/>
                </a:endParaRPr>
              </a:p>
            </p:txBody>
          </p:sp>
          <p:sp>
            <p:nvSpPr>
              <p:cNvPr id="54" name="立方体 53"/>
              <p:cNvSpPr/>
              <p:nvPr/>
            </p:nvSpPr>
            <p:spPr>
              <a:xfrm>
                <a:off x="8427670" y="4853072"/>
                <a:ext cx="638238" cy="530297"/>
              </a:xfrm>
              <a:prstGeom prst="cub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Arial" charset="0"/>
                    <a:ea typeface="Arial" charset="0"/>
                    <a:cs typeface="Arial" charset="0"/>
                  </a:rPr>
                  <a:t>VM</a:t>
                </a:r>
                <a:endParaRPr lang="zh-CN" altLang="en-US" sz="1000" dirty="0">
                  <a:latin typeface="Arial" charset="0"/>
                  <a:ea typeface="Arial" charset="0"/>
                  <a:cs typeface="Arial" charset="0"/>
                </a:endParaRPr>
              </a:p>
            </p:txBody>
          </p:sp>
          <p:sp>
            <p:nvSpPr>
              <p:cNvPr id="55" name="立方体 54"/>
              <p:cNvSpPr/>
              <p:nvPr/>
            </p:nvSpPr>
            <p:spPr>
              <a:xfrm>
                <a:off x="9293568" y="4869658"/>
                <a:ext cx="638238" cy="530297"/>
              </a:xfrm>
              <a:prstGeom prst="cub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Arial" charset="0"/>
                    <a:ea typeface="Arial" charset="0"/>
                    <a:cs typeface="Arial" charset="0"/>
                  </a:rPr>
                  <a:t>VM</a:t>
                </a:r>
                <a:endParaRPr lang="zh-CN" altLang="en-US" sz="1000" dirty="0">
                  <a:latin typeface="Arial" charset="0"/>
                  <a:ea typeface="Arial" charset="0"/>
                  <a:cs typeface="Arial" charset="0"/>
                </a:endParaRPr>
              </a:p>
            </p:txBody>
          </p:sp>
          <p:grpSp>
            <p:nvGrpSpPr>
              <p:cNvPr id="59" name="组合 58"/>
              <p:cNvGrpSpPr/>
              <p:nvPr/>
            </p:nvGrpSpPr>
            <p:grpSpPr>
              <a:xfrm>
                <a:off x="8158425" y="4169494"/>
                <a:ext cx="1186942" cy="495678"/>
                <a:chOff x="8226801" y="4068556"/>
                <a:chExt cx="1186942" cy="495678"/>
              </a:xfrm>
            </p:grpSpPr>
            <p:sp>
              <p:nvSpPr>
                <p:cNvPr id="56" name="圆柱形 55"/>
                <p:cNvSpPr/>
                <p:nvPr/>
              </p:nvSpPr>
              <p:spPr>
                <a:xfrm rot="5400000">
                  <a:off x="8635957" y="3720707"/>
                  <a:ext cx="368630" cy="1186942"/>
                </a:xfrm>
                <a:prstGeom prst="ca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charset="0"/>
                    <a:ea typeface="Arial" charset="0"/>
                    <a:cs typeface="Arial" charset="0"/>
                  </a:endParaRPr>
                </a:p>
              </p:txBody>
            </p:sp>
            <p:sp>
              <p:nvSpPr>
                <p:cNvPr id="58" name="文本框 57"/>
                <p:cNvSpPr txBox="1"/>
                <p:nvPr/>
              </p:nvSpPr>
              <p:spPr>
                <a:xfrm>
                  <a:off x="8427670" y="4068556"/>
                  <a:ext cx="753587" cy="495678"/>
                </a:xfrm>
                <a:prstGeom prst="rect">
                  <a:avLst/>
                </a:prstGeom>
                <a:noFill/>
              </p:spPr>
              <p:txBody>
                <a:bodyPr wrap="none" rtlCol="0">
                  <a:spAutoFit/>
                </a:bodyPr>
                <a:lstStyle/>
                <a:p>
                  <a:r>
                    <a:rPr lang="en-US" altLang="zh-CN" sz="1400" dirty="0" err="1">
                      <a:latin typeface="Arial" charset="0"/>
                      <a:ea typeface="Arial" charset="0"/>
                      <a:cs typeface="Arial" charset="0"/>
                    </a:rPr>
                    <a:t>vSW</a:t>
                  </a:r>
                  <a:endParaRPr lang="zh-CN" altLang="en-US" sz="1400" dirty="0">
                    <a:latin typeface="Arial" charset="0"/>
                    <a:ea typeface="Arial" charset="0"/>
                    <a:cs typeface="Arial" charset="0"/>
                  </a:endParaRPr>
                </a:p>
              </p:txBody>
            </p:sp>
          </p:grpSp>
        </p:grpSp>
        <p:pic>
          <p:nvPicPr>
            <p:cNvPr id="61" name="Picture 17" descr="F:\山石网科\内部文件\icon\新建文件夹\Infranet Icons-0507-17.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85249" y="3554708"/>
              <a:ext cx="546479" cy="51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文本框 66"/>
          <p:cNvSpPr txBox="1"/>
          <p:nvPr/>
        </p:nvSpPr>
        <p:spPr>
          <a:xfrm>
            <a:off x="8806243" y="1894449"/>
            <a:ext cx="3482445" cy="830997"/>
          </a:xfrm>
          <a:prstGeom prst="rect">
            <a:avLst/>
          </a:prstGeom>
          <a:noFill/>
        </p:spPr>
        <p:txBody>
          <a:bodyPr wrap="square" rtlCol="0">
            <a:spAutoFit/>
          </a:bodyPr>
          <a:lstStyle/>
          <a:p>
            <a:pPr marL="285750" indent="-285750">
              <a:buFont typeface="Arial" charset="0"/>
              <a:buChar char="•"/>
            </a:pPr>
            <a:r>
              <a:rPr lang="en-US" altLang="zh-CN" sz="1600" dirty="0" smtClean="0">
                <a:latin typeface="Arial" charset="0"/>
                <a:ea typeface="Arial" charset="0"/>
                <a:cs typeface="Arial" charset="0"/>
              </a:rPr>
              <a:t>VM</a:t>
            </a:r>
            <a:r>
              <a:rPr lang="zh-CN" altLang="en-US" sz="1600" dirty="0" smtClean="0">
                <a:latin typeface="Arial" charset="0"/>
                <a:ea typeface="Arial" charset="0"/>
                <a:cs typeface="Arial" charset="0"/>
              </a:rPr>
              <a:t> </a:t>
            </a:r>
            <a:r>
              <a:rPr lang="en-US" altLang="zh-CN" sz="1600" dirty="0">
                <a:latin typeface="Arial" charset="0"/>
                <a:ea typeface="Arial" charset="0"/>
                <a:cs typeface="Arial" charset="0"/>
              </a:rPr>
              <a:t>level</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visibility</a:t>
            </a:r>
          </a:p>
          <a:p>
            <a:pPr marL="285750" indent="-285750">
              <a:buFont typeface="Arial" charset="0"/>
              <a:buChar char="•"/>
            </a:pPr>
            <a:r>
              <a:rPr lang="en-US" altLang="zh-CN" sz="1600" dirty="0">
                <a:latin typeface="Arial" charset="0"/>
                <a:ea typeface="Arial" charset="0"/>
                <a:cs typeface="Arial" charset="0"/>
              </a:rPr>
              <a:t>VM</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level</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security</a:t>
            </a:r>
            <a:r>
              <a:rPr lang="zh-CN" altLang="en-US" sz="1600" dirty="0">
                <a:latin typeface="Arial" charset="0"/>
                <a:ea typeface="Arial" charset="0"/>
                <a:cs typeface="Arial" charset="0"/>
              </a:rPr>
              <a:t> </a:t>
            </a:r>
            <a:endParaRPr lang="en-US" altLang="zh-CN" sz="1600" dirty="0">
              <a:latin typeface="Arial" charset="0"/>
              <a:ea typeface="Arial" charset="0"/>
              <a:cs typeface="Arial" charset="0"/>
            </a:endParaRPr>
          </a:p>
          <a:p>
            <a:pPr marL="285750" indent="-285750">
              <a:buFont typeface="Arial" charset="0"/>
              <a:buChar char="•"/>
            </a:pPr>
            <a:r>
              <a:rPr lang="en-US" altLang="zh-CN" sz="1600" dirty="0">
                <a:latin typeface="Arial" charset="0"/>
                <a:ea typeface="Arial" charset="0"/>
                <a:cs typeface="Arial" charset="0"/>
              </a:rPr>
              <a:t>Log</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and</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audit</a:t>
            </a:r>
            <a:endParaRPr lang="zh-CN" altLang="en-US" sz="1600" dirty="0">
              <a:latin typeface="Arial" charset="0"/>
              <a:ea typeface="Arial" charset="0"/>
              <a:cs typeface="Arial" charset="0"/>
            </a:endParaRPr>
          </a:p>
        </p:txBody>
      </p:sp>
      <p:sp>
        <p:nvSpPr>
          <p:cNvPr id="70" name="矩形 69"/>
          <p:cNvSpPr/>
          <p:nvPr/>
        </p:nvSpPr>
        <p:spPr>
          <a:xfrm>
            <a:off x="1522807" y="5176972"/>
            <a:ext cx="9181705" cy="1015663"/>
          </a:xfrm>
          <a:prstGeom prst="rect">
            <a:avLst/>
          </a:prstGeom>
        </p:spPr>
        <p:txBody>
          <a:bodyPr wrap="square">
            <a:spAutoFit/>
          </a:bodyPr>
          <a:lstStyle/>
          <a:p>
            <a:pPr algn="ctr"/>
            <a:r>
              <a:rPr lang="en-US" altLang="zh-CN" sz="2400" b="1" dirty="0">
                <a:solidFill>
                  <a:srgbClr val="C00000"/>
                </a:solidFill>
                <a:latin typeface="Arial" charset="0"/>
                <a:ea typeface="Arial" charset="0"/>
                <a:cs typeface="Arial" charset="0"/>
              </a:rPr>
              <a:t>Value </a:t>
            </a:r>
            <a:r>
              <a:rPr lang="en-US" altLang="zh-CN" sz="2400" b="1" dirty="0" smtClean="0">
                <a:solidFill>
                  <a:srgbClr val="C00000"/>
                </a:solidFill>
                <a:latin typeface="Arial" charset="0"/>
                <a:ea typeface="Arial" charset="0"/>
                <a:cs typeface="Arial" charset="0"/>
              </a:rPr>
              <a:t>Proposition:</a:t>
            </a:r>
          </a:p>
          <a:p>
            <a:pPr algn="ctr"/>
            <a:r>
              <a:rPr lang="en-US" altLang="zh-CN" b="1" dirty="0" smtClean="0">
                <a:solidFill>
                  <a:srgbClr val="C00000"/>
                </a:solidFill>
                <a:latin typeface="Arial" charset="0"/>
                <a:ea typeface="Arial" charset="0"/>
                <a:cs typeface="Arial" charset="0"/>
              </a:rPr>
              <a:t>Meet </a:t>
            </a:r>
            <a:r>
              <a:rPr lang="en-US" altLang="zh-CN" b="1" dirty="0">
                <a:solidFill>
                  <a:srgbClr val="C00000"/>
                </a:solidFill>
                <a:latin typeface="Arial" charset="0"/>
                <a:ea typeface="Arial" charset="0"/>
                <a:cs typeface="Arial" charset="0"/>
              </a:rPr>
              <a:t>compliance and audit requirements, accelerate the process of moving customers’ applications to the Cloud </a:t>
            </a:r>
          </a:p>
        </p:txBody>
      </p:sp>
      <p:sp>
        <p:nvSpPr>
          <p:cNvPr id="5" name="Title 4"/>
          <p:cNvSpPr>
            <a:spLocks noGrp="1"/>
          </p:cNvSpPr>
          <p:nvPr>
            <p:ph type="title"/>
          </p:nvPr>
        </p:nvSpPr>
        <p:spPr>
          <a:xfrm>
            <a:off x="528852" y="520933"/>
            <a:ext cx="9496987" cy="972592"/>
          </a:xfrm>
        </p:spPr>
        <p:txBody>
          <a:bodyPr vert="horz" lIns="91440" tIns="45720" rIns="91440" bIns="45720" rtlCol="0" anchor="t">
            <a:normAutofit/>
          </a:bodyPr>
          <a:lstStyle/>
          <a:p>
            <a:r>
              <a:rPr lang="en-US" altLang="zh-CN" b="1" dirty="0"/>
              <a:t>Cloud</a:t>
            </a:r>
            <a:r>
              <a:rPr lang="zh-CN" altLang="en-US" b="1" dirty="0"/>
              <a:t> </a:t>
            </a:r>
            <a:r>
              <a:rPr lang="en-US" altLang="zh-CN" b="1" dirty="0"/>
              <a:t>Compliance</a:t>
            </a:r>
            <a:r>
              <a:rPr lang="zh-CN" altLang="en-US" b="1" dirty="0"/>
              <a:t> </a:t>
            </a:r>
            <a:r>
              <a:rPr lang="en-US" altLang="zh-CN" b="1" dirty="0"/>
              <a:t>Audit</a:t>
            </a:r>
            <a:r>
              <a:rPr lang="zh-CN" altLang="en-US" b="1" dirty="0"/>
              <a:t> </a:t>
            </a:r>
            <a:r>
              <a:rPr lang="en-US" altLang="zh-CN" b="1" dirty="0"/>
              <a:t>for</a:t>
            </a:r>
            <a:r>
              <a:rPr lang="zh-CN" altLang="en-US" b="1" dirty="0"/>
              <a:t> </a:t>
            </a:r>
            <a:r>
              <a:rPr lang="en-US" altLang="zh-CN" b="1" dirty="0"/>
              <a:t>a</a:t>
            </a:r>
            <a:r>
              <a:rPr lang="zh-CN" altLang="en-US" b="1" dirty="0"/>
              <a:t> </a:t>
            </a:r>
            <a:r>
              <a:rPr lang="en-US" altLang="zh-CN" b="1" dirty="0"/>
              <a:t>Government Agency</a:t>
            </a:r>
            <a:endParaRPr lang="en-US" b="1" dirty="0"/>
          </a:p>
        </p:txBody>
      </p:sp>
      <p:pic>
        <p:nvPicPr>
          <p:cNvPr id="44" name="Picture 17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297653" y="3097275"/>
            <a:ext cx="809395" cy="852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灯片编号占位符 1"/>
          <p:cNvSpPr>
            <a:spLocks noGrp="1"/>
          </p:cNvSpPr>
          <p:nvPr>
            <p:ph type="sldNum" sz="quarter" idx="4"/>
          </p:nvPr>
        </p:nvSpPr>
        <p:spPr/>
        <p:txBody>
          <a:bodyPr/>
          <a:lstStyle/>
          <a:p>
            <a:fld id="{E98FCA07-3125-49EB-99F1-64DCEC752C04}" type="slidenum">
              <a:rPr lang="en-US" smtClean="0"/>
              <a:pPr/>
              <a:t>93</a:t>
            </a:fld>
            <a:endParaRPr lang="en-US" sz="1152" b="0" spc="0" baseline="0" dirty="0">
              <a:solidFill>
                <a:srgbClr val="000000"/>
              </a:solidFill>
              <a:latin typeface="Arial"/>
              <a:cs typeface="Arial"/>
              <a:rtl val="0"/>
            </a:endParaRPr>
          </a:p>
        </p:txBody>
      </p:sp>
      <p:sp>
        <p:nvSpPr>
          <p:cNvPr id="41" name="矩形 40"/>
          <p:cNvSpPr/>
          <p:nvPr/>
        </p:nvSpPr>
        <p:spPr>
          <a:xfrm>
            <a:off x="1364954" y="1412776"/>
            <a:ext cx="2146746" cy="43260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chemeClr val="bg1"/>
                </a:solidFill>
                <a:latin typeface="Arial" charset="0"/>
                <a:ea typeface="Arial" charset="0"/>
                <a:cs typeface="Arial" charset="0"/>
              </a:rPr>
              <a:t>Physical</a:t>
            </a:r>
            <a:r>
              <a:rPr lang="zh-CN" altLang="en-US" b="1" dirty="0">
                <a:solidFill>
                  <a:schemeClr val="bg1"/>
                </a:solidFill>
                <a:latin typeface="Arial" charset="0"/>
                <a:ea typeface="Arial" charset="0"/>
                <a:cs typeface="Arial" charset="0"/>
              </a:rPr>
              <a:t> </a:t>
            </a:r>
            <a:r>
              <a:rPr lang="en-US" altLang="zh-CN" b="1" dirty="0">
                <a:solidFill>
                  <a:schemeClr val="bg1"/>
                </a:solidFill>
                <a:latin typeface="Arial" charset="0"/>
                <a:ea typeface="Arial" charset="0"/>
                <a:cs typeface="Arial" charset="0"/>
              </a:rPr>
              <a:t>Security</a:t>
            </a:r>
          </a:p>
        </p:txBody>
      </p:sp>
      <p:sp>
        <p:nvSpPr>
          <p:cNvPr id="42" name="矩形 41"/>
          <p:cNvSpPr/>
          <p:nvPr/>
        </p:nvSpPr>
        <p:spPr>
          <a:xfrm>
            <a:off x="8900581" y="1423792"/>
            <a:ext cx="1803931" cy="432607"/>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err="1">
                <a:solidFill>
                  <a:schemeClr val="bg1"/>
                </a:solidFill>
                <a:latin typeface="Arial" charset="0"/>
                <a:ea typeface="Arial" charset="0"/>
                <a:cs typeface="Arial" charset="0"/>
              </a:rPr>
              <a:t>CloudHive</a:t>
            </a:r>
            <a:endParaRPr lang="en-US" altLang="zh-CN"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538964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1415481" y="1844824"/>
            <a:ext cx="9217023" cy="3046988"/>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2" indent="-457200">
              <a:lnSpc>
                <a:spcPct val="150000"/>
              </a:lnSpc>
              <a:spcBef>
                <a:spcPct val="0"/>
              </a:spcBef>
              <a:buFont typeface="Arial" panose="020B0604020202020204" pitchFamily="34" charset="0"/>
              <a:buChar char="•"/>
            </a:pPr>
            <a:r>
              <a:rPr lang="en-US" altLang="zh-CN" sz="3200" dirty="0">
                <a:solidFill>
                  <a:srgbClr val="002060"/>
                </a:solidFill>
                <a:latin typeface="Arial" panose="020B0604020202020204" pitchFamily="34" charset="0"/>
                <a:ea typeface="Arial" charset="0"/>
                <a:cs typeface="Arial" panose="020B0604020202020204" pitchFamily="34" charset="0"/>
              </a:rPr>
              <a:t>Use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Case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1: Cloud Security</a:t>
            </a:r>
          </a:p>
          <a:p>
            <a:pPr marL="457200" lvl="2" indent="-457200">
              <a:lnSpc>
                <a:spcPct val="150000"/>
              </a:lnSpc>
              <a:spcBef>
                <a:spcPct val="0"/>
              </a:spcBef>
              <a:buFont typeface="Arial" panose="020B0604020202020204" pitchFamily="34" charset="0"/>
              <a:buChar char="•"/>
            </a:pPr>
            <a:r>
              <a:rPr lang="en-US" altLang="zh-CN" sz="3200" dirty="0">
                <a:solidFill>
                  <a:srgbClr val="002060"/>
                </a:solidFill>
                <a:latin typeface="Arial" panose="020B0604020202020204" pitchFamily="34" charset="0"/>
                <a:ea typeface="Arial" charset="0"/>
                <a:cs typeface="Arial" panose="020B0604020202020204" pitchFamily="34" charset="0"/>
              </a:rPr>
              <a:t>Use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Case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2: Cloud Compliance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Audit</a:t>
            </a:r>
          </a:p>
          <a:p>
            <a:pPr marL="457200" lvl="2" indent="-457200">
              <a:lnSpc>
                <a:spcPct val="150000"/>
              </a:lnSpc>
              <a:spcBef>
                <a:spcPct val="0"/>
              </a:spcBef>
              <a:buFont typeface="Arial" panose="020B0604020202020204" pitchFamily="34" charset="0"/>
              <a:buChar char="•"/>
            </a:pPr>
            <a:r>
              <a:rPr lang="en-US" altLang="zh-CN" sz="3200" b="1" dirty="0">
                <a:solidFill>
                  <a:srgbClr val="002060"/>
                </a:solidFill>
                <a:latin typeface="Arial" panose="020B0604020202020204" pitchFamily="34" charset="0"/>
                <a:ea typeface="Arial" charset="0"/>
                <a:cs typeface="Arial" panose="020B0604020202020204" pitchFamily="34" charset="0"/>
              </a:rPr>
              <a:t>Use Case</a:t>
            </a:r>
            <a:r>
              <a:rPr lang="zh-CN" altLang="en-US" sz="3200" b="1" dirty="0">
                <a:solidFill>
                  <a:srgbClr val="002060"/>
                </a:solidFill>
                <a:latin typeface="Arial" panose="020B0604020202020204" pitchFamily="34" charset="0"/>
                <a:ea typeface="Arial" charset="0"/>
                <a:cs typeface="Arial" panose="020B0604020202020204" pitchFamily="34" charset="0"/>
              </a:rPr>
              <a:t> </a:t>
            </a:r>
            <a:r>
              <a:rPr lang="en-US" altLang="zh-CN" sz="3200" b="1" dirty="0">
                <a:solidFill>
                  <a:srgbClr val="002060"/>
                </a:solidFill>
                <a:latin typeface="Arial" panose="020B0604020202020204" pitchFamily="34" charset="0"/>
                <a:ea typeface="Arial" charset="0"/>
                <a:cs typeface="Arial" panose="020B0604020202020204" pitchFamily="34" charset="0"/>
              </a:rPr>
              <a:t>3:</a:t>
            </a:r>
            <a:r>
              <a:rPr lang="en-US" altLang="zh-CN" sz="3200" b="1" dirty="0">
                <a:solidFill>
                  <a:srgbClr val="002060"/>
                </a:solidFill>
                <a:latin typeface="Arial" panose="020B0604020202020204" pitchFamily="34" charset="0"/>
                <a:ea typeface="微软雅黑" pitchFamily="34" charset="-122"/>
                <a:cs typeface="Arial" panose="020B0604020202020204" pitchFamily="34" charset="0"/>
              </a:rPr>
              <a:t> Value-added Safety with SDN </a:t>
            </a:r>
          </a:p>
          <a:p>
            <a:pPr marL="457200" lvl="2" indent="-457200">
              <a:lnSpc>
                <a:spcPct val="150000"/>
              </a:lnSpc>
              <a:spcBef>
                <a:spcPct val="0"/>
              </a:spcBef>
              <a:buFont typeface="Arial" panose="020B0604020202020204" pitchFamily="34" charset="0"/>
              <a:buChar char="•"/>
            </a:pPr>
            <a:r>
              <a:rPr lang="en-US" altLang="zh-CN" sz="3200" dirty="0">
                <a:solidFill>
                  <a:srgbClr val="002060"/>
                </a:solidFill>
                <a:latin typeface="Arial" panose="020B0604020202020204" pitchFamily="34" charset="0"/>
                <a:ea typeface="Arial" charset="0"/>
                <a:cs typeface="Arial" panose="020B0604020202020204" pitchFamily="34" charset="0"/>
              </a:rPr>
              <a:t>Use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Case</a:t>
            </a:r>
            <a:r>
              <a:rPr lang="zh-CN" altLang="en-US" sz="3200" dirty="0">
                <a:solidFill>
                  <a:srgbClr val="002060"/>
                </a:solidFill>
                <a:latin typeface="Arial" panose="020B0604020202020204" pitchFamily="34" charset="0"/>
                <a:ea typeface="Arial" charset="0"/>
                <a:cs typeface="Arial" panose="020B0604020202020204" pitchFamily="34" charset="0"/>
              </a:rPr>
              <a:t> </a:t>
            </a:r>
            <a:r>
              <a:rPr lang="en-US" altLang="zh-CN" sz="3200" dirty="0">
                <a:solidFill>
                  <a:srgbClr val="002060"/>
                </a:solidFill>
                <a:latin typeface="Arial" panose="020B0604020202020204" pitchFamily="34" charset="0"/>
                <a:ea typeface="Arial" charset="0"/>
                <a:cs typeface="Arial" panose="020B0604020202020204" pitchFamily="34" charset="0"/>
              </a:rPr>
              <a:t>4: Cloud Value-added Service</a:t>
            </a:r>
          </a:p>
        </p:txBody>
      </p:sp>
      <p:sp>
        <p:nvSpPr>
          <p:cNvPr id="3" name="标题 2"/>
          <p:cNvSpPr>
            <a:spLocks noGrp="1"/>
          </p:cNvSpPr>
          <p:nvPr>
            <p:ph type="title"/>
          </p:nvPr>
        </p:nvSpPr>
        <p:spPr/>
        <p:txBody>
          <a:bodyPr/>
          <a:lstStyle/>
          <a:p>
            <a:r>
              <a:rPr lang="en-US" altLang="zh-CN" dirty="0" smtClean="0"/>
              <a:t>Use Cases</a:t>
            </a:r>
            <a:endParaRPr lang="zh-CN" altLang="en-US" dirty="0"/>
          </a:p>
        </p:txBody>
      </p:sp>
      <p:sp>
        <p:nvSpPr>
          <p:cNvPr id="4" name="灯片编号占位符 3"/>
          <p:cNvSpPr>
            <a:spLocks noGrp="1"/>
          </p:cNvSpPr>
          <p:nvPr>
            <p:ph type="sldNum" sz="quarter" idx="4"/>
          </p:nvPr>
        </p:nvSpPr>
        <p:spPr/>
        <p:txBody>
          <a:bodyPr/>
          <a:lstStyle/>
          <a:p>
            <a:fld id="{E98FCA07-3125-49EB-99F1-64DCEC752C04}" type="slidenum">
              <a:rPr lang="en-US" smtClean="0"/>
              <a:pPr/>
              <a:t>94</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7290534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 xmlns:a16="http://schemas.microsoft.com/office/drawing/2014/main" id="{4C543DF8-66C0-44DB-8DCC-6DCBFBA7DDA0}"/>
              </a:ext>
            </a:extLst>
          </p:cNvPr>
          <p:cNvSpPr txBox="1">
            <a:spLocks/>
          </p:cNvSpPr>
          <p:nvPr/>
        </p:nvSpPr>
        <p:spPr>
          <a:xfrm>
            <a:off x="7300099" y="4470557"/>
            <a:ext cx="4553337" cy="1695145"/>
          </a:xfrm>
          <a:prstGeom prst="rect">
            <a:avLst/>
          </a:prstGeom>
        </p:spPr>
        <p:txBody>
          <a:bodyPr>
            <a:normAutofit fontScale="97500"/>
          </a:bodyPr>
          <a:lstStyle>
            <a:lvl1pPr algn="ctr" defTabSz="1219170" rtl="0" eaLnBrk="1" latinLnBrk="0" hangingPunct="1">
              <a:spcBef>
                <a:spcPct val="0"/>
              </a:spcBef>
              <a:buNone/>
              <a:defRPr sz="4000" kern="1200">
                <a:solidFill>
                  <a:srgbClr val="143296"/>
                </a:solidFill>
                <a:latin typeface="+mj-lt"/>
                <a:ea typeface="微软雅黑" pitchFamily="34" charset="-122"/>
                <a:cs typeface="+mj-cs"/>
              </a:defRPr>
            </a:lvl1pPr>
          </a:lstStyle>
          <a:p>
            <a:endParaRPr lang="zh-CN" altLang="en-US" sz="2400" dirty="0">
              <a:latin typeface="Arial" panose="020B0604020202020204" pitchFamily="34" charset="0"/>
              <a:cs typeface="Arial" panose="020B0604020202020204" pitchFamily="34" charset="0"/>
            </a:endParaRPr>
          </a:p>
        </p:txBody>
      </p:sp>
      <p:sp>
        <p:nvSpPr>
          <p:cNvPr id="3" name="矩形 2">
            <a:extLst>
              <a:ext uri="{FF2B5EF4-FFF2-40B4-BE49-F238E27FC236}">
                <a16:creationId xmlns="" xmlns:a16="http://schemas.microsoft.com/office/drawing/2014/main" id="{2AD06A22-91A9-4BE5-B685-83DA28AB5A40}"/>
              </a:ext>
            </a:extLst>
          </p:cNvPr>
          <p:cNvSpPr/>
          <p:nvPr/>
        </p:nvSpPr>
        <p:spPr>
          <a:xfrm>
            <a:off x="5273836" y="3904244"/>
            <a:ext cx="2424317" cy="258822"/>
          </a:xfrm>
          <a:prstGeom prst="rect">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 name="矩形 3">
            <a:extLst>
              <a:ext uri="{FF2B5EF4-FFF2-40B4-BE49-F238E27FC236}">
                <a16:creationId xmlns="" xmlns:a16="http://schemas.microsoft.com/office/drawing/2014/main" id="{DA2C4333-F884-46CD-8403-554F069C8BC2}"/>
              </a:ext>
            </a:extLst>
          </p:cNvPr>
          <p:cNvSpPr/>
          <p:nvPr/>
        </p:nvSpPr>
        <p:spPr>
          <a:xfrm>
            <a:off x="1248722" y="3889159"/>
            <a:ext cx="2424317" cy="258822"/>
          </a:xfrm>
          <a:prstGeom prst="rect">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5" name="肘形连接符 252">
            <a:extLst>
              <a:ext uri="{FF2B5EF4-FFF2-40B4-BE49-F238E27FC236}">
                <a16:creationId xmlns="" xmlns:a16="http://schemas.microsoft.com/office/drawing/2014/main" id="{6A9497E5-6769-4F9B-B786-DAA2E0CF565E}"/>
              </a:ext>
            </a:extLst>
          </p:cNvPr>
          <p:cNvCxnSpPr/>
          <p:nvPr/>
        </p:nvCxnSpPr>
        <p:spPr>
          <a:xfrm rot="10800000" flipH="1" flipV="1">
            <a:off x="2502493" y="3969750"/>
            <a:ext cx="1706215" cy="377908"/>
          </a:xfrm>
          <a:prstGeom prst="bentConnector3">
            <a:avLst>
              <a:gd name="adj1" fmla="val 427"/>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 xmlns:a16="http://schemas.microsoft.com/office/drawing/2014/main" id="{5919D574-C00C-4833-9A54-DF3E154C4184}"/>
              </a:ext>
            </a:extLst>
          </p:cNvPr>
          <p:cNvGrpSpPr/>
          <p:nvPr/>
        </p:nvGrpSpPr>
        <p:grpSpPr>
          <a:xfrm>
            <a:off x="1161000" y="1909005"/>
            <a:ext cx="3064488" cy="1035356"/>
            <a:chOff x="1749424" y="1700641"/>
            <a:chExt cx="4129411" cy="1395147"/>
          </a:xfrm>
        </p:grpSpPr>
        <p:pic>
          <p:nvPicPr>
            <p:cNvPr id="7" name="Picture 17" descr="ICON_VM_basic_flat_R2_Q408_Comm.png">
              <a:extLst>
                <a:ext uri="{FF2B5EF4-FFF2-40B4-BE49-F238E27FC236}">
                  <a16:creationId xmlns="" xmlns:a16="http://schemas.microsoft.com/office/drawing/2014/main" id="{EEC55581-84D8-4525-9711-23340EECFF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749424" y="1732706"/>
              <a:ext cx="490856" cy="481114"/>
            </a:xfrm>
            <a:prstGeom prst="rect">
              <a:avLst/>
            </a:prstGeom>
            <a:noFill/>
            <a:ln w="9525">
              <a:noFill/>
              <a:miter lim="800000"/>
              <a:headEnd/>
              <a:tailEnd/>
            </a:ln>
          </p:spPr>
        </p:pic>
        <p:pic>
          <p:nvPicPr>
            <p:cNvPr id="8" name="Picture 17" descr="ICON_VM_basic_flat_R2_Q408_Comm.png">
              <a:extLst>
                <a:ext uri="{FF2B5EF4-FFF2-40B4-BE49-F238E27FC236}">
                  <a16:creationId xmlns="" xmlns:a16="http://schemas.microsoft.com/office/drawing/2014/main" id="{D2DBF8F9-5C4D-4952-9BDF-014B26CA1C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486342" y="1742540"/>
              <a:ext cx="490856" cy="481114"/>
            </a:xfrm>
            <a:prstGeom prst="rect">
              <a:avLst/>
            </a:prstGeom>
            <a:noFill/>
            <a:ln w="9525">
              <a:noFill/>
              <a:miter lim="800000"/>
              <a:headEnd/>
              <a:tailEnd/>
            </a:ln>
          </p:spPr>
        </p:pic>
        <p:grpSp>
          <p:nvGrpSpPr>
            <p:cNvPr id="9" name="组合 8">
              <a:extLst>
                <a:ext uri="{FF2B5EF4-FFF2-40B4-BE49-F238E27FC236}">
                  <a16:creationId xmlns="" xmlns:a16="http://schemas.microsoft.com/office/drawing/2014/main" id="{E9AC9E4E-7A49-4F85-8114-9526780BFAA0}"/>
                </a:ext>
              </a:extLst>
            </p:cNvPr>
            <p:cNvGrpSpPr/>
            <p:nvPr/>
          </p:nvGrpSpPr>
          <p:grpSpPr>
            <a:xfrm>
              <a:off x="1851660" y="2223654"/>
              <a:ext cx="880110" cy="859884"/>
              <a:chOff x="1851660" y="2223654"/>
              <a:chExt cx="880110" cy="859884"/>
            </a:xfrm>
          </p:grpSpPr>
          <p:pic>
            <p:nvPicPr>
              <p:cNvPr id="21" name="Picture 15" descr="F:\山石网科\内部文件\icon\新建文件夹\防火墙-03.emf">
                <a:extLst>
                  <a:ext uri="{FF2B5EF4-FFF2-40B4-BE49-F238E27FC236}">
                    <a16:creationId xmlns="" xmlns:a16="http://schemas.microsoft.com/office/drawing/2014/main" id="{C9314096-C84D-4716-A5F2-7586118CF2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组合 21">
                <a:extLst>
                  <a:ext uri="{FF2B5EF4-FFF2-40B4-BE49-F238E27FC236}">
                    <a16:creationId xmlns="" xmlns:a16="http://schemas.microsoft.com/office/drawing/2014/main" id="{5D19C423-BEDE-4DB2-83B8-E0679A1C5A67}"/>
                  </a:ext>
                </a:extLst>
              </p:cNvPr>
              <p:cNvGrpSpPr/>
              <p:nvPr/>
            </p:nvGrpSpPr>
            <p:grpSpPr>
              <a:xfrm>
                <a:off x="1851660" y="2658088"/>
                <a:ext cx="880110" cy="425450"/>
                <a:chOff x="8081010" y="2489200"/>
                <a:chExt cx="880110" cy="425450"/>
              </a:xfrm>
            </p:grpSpPr>
            <p:cxnSp>
              <p:nvCxnSpPr>
                <p:cNvPr id="26" name="直接连接符 25">
                  <a:extLst>
                    <a:ext uri="{FF2B5EF4-FFF2-40B4-BE49-F238E27FC236}">
                      <a16:creationId xmlns="" xmlns:a16="http://schemas.microsoft.com/office/drawing/2014/main" id="{35881EA6-183E-4369-AB93-42C16907D869}"/>
                    </a:ext>
                  </a:extLst>
                </p:cNvPr>
                <p:cNvCxnSpPr/>
                <p:nvPr/>
              </p:nvCxnSpPr>
              <p:spPr>
                <a:xfrm>
                  <a:off x="8081010" y="2489200"/>
                  <a:ext cx="8801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C9540D7F-D7DE-49EB-B953-E7EB88FAE362}"/>
                    </a:ext>
                  </a:extLst>
                </p:cNvPr>
                <p:cNvCxnSpPr/>
                <p:nvPr/>
              </p:nvCxnSpPr>
              <p:spPr>
                <a:xfrm flipV="1">
                  <a:off x="8793480" y="2489200"/>
                  <a:ext cx="0" cy="42545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 xmlns:a16="http://schemas.microsoft.com/office/drawing/2014/main" id="{F20BA37B-5FFD-4124-88F2-9593DE859413}"/>
                  </a:ext>
                </a:extLst>
              </p:cNvPr>
              <p:cNvSpPr/>
              <p:nvPr/>
            </p:nvSpPr>
            <p:spPr>
              <a:xfrm>
                <a:off x="2513012" y="2489200"/>
                <a:ext cx="160020" cy="16888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23">
                <a:extLst>
                  <a:ext uri="{FF2B5EF4-FFF2-40B4-BE49-F238E27FC236}">
                    <a16:creationId xmlns="" xmlns:a16="http://schemas.microsoft.com/office/drawing/2014/main" id="{E482189E-BCA7-4B91-9BD1-927A64CC48BB}"/>
                  </a:ext>
                </a:extLst>
              </p:cNvPr>
              <p:cNvSpPr/>
              <p:nvPr/>
            </p:nvSpPr>
            <p:spPr>
              <a:xfrm>
                <a:off x="1914842" y="2495579"/>
                <a:ext cx="160020" cy="16888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25" name="Picture 15" descr="F:\山石网科\内部文件\icon\新建文件夹\防火墙-03.emf">
                <a:extLst>
                  <a:ext uri="{FF2B5EF4-FFF2-40B4-BE49-F238E27FC236}">
                    <a16:creationId xmlns="" xmlns:a16="http://schemas.microsoft.com/office/drawing/2014/main" id="{293906C3-8B09-4821-BA85-D60CB3C444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9">
              <a:extLst>
                <a:ext uri="{FF2B5EF4-FFF2-40B4-BE49-F238E27FC236}">
                  <a16:creationId xmlns="" xmlns:a16="http://schemas.microsoft.com/office/drawing/2014/main" id="{A58D96E9-87FE-4E3C-8FA4-A8F8466429EE}"/>
                </a:ext>
              </a:extLst>
            </p:cNvPr>
            <p:cNvGrpSpPr/>
            <p:nvPr/>
          </p:nvGrpSpPr>
          <p:grpSpPr>
            <a:xfrm>
              <a:off x="3959227" y="2235904"/>
              <a:ext cx="880110" cy="859884"/>
              <a:chOff x="1851660" y="2223654"/>
              <a:chExt cx="880110" cy="859884"/>
            </a:xfrm>
          </p:grpSpPr>
          <p:pic>
            <p:nvPicPr>
              <p:cNvPr id="14" name="Picture 15" descr="F:\山石网科\内部文件\icon\新建文件夹\防火墙-03.emf">
                <a:extLst>
                  <a:ext uri="{FF2B5EF4-FFF2-40B4-BE49-F238E27FC236}">
                    <a16:creationId xmlns="" xmlns:a16="http://schemas.microsoft.com/office/drawing/2014/main" id="{18544756-ED01-46D6-814C-68B65339F9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a:extLst>
                  <a:ext uri="{FF2B5EF4-FFF2-40B4-BE49-F238E27FC236}">
                    <a16:creationId xmlns="" xmlns:a16="http://schemas.microsoft.com/office/drawing/2014/main" id="{4274D977-0477-4029-AAA5-2571A26FAF73}"/>
                  </a:ext>
                </a:extLst>
              </p:cNvPr>
              <p:cNvGrpSpPr/>
              <p:nvPr/>
            </p:nvGrpSpPr>
            <p:grpSpPr>
              <a:xfrm>
                <a:off x="1851660" y="2658088"/>
                <a:ext cx="880110" cy="425450"/>
                <a:chOff x="8081010" y="2489200"/>
                <a:chExt cx="880110" cy="425450"/>
              </a:xfrm>
            </p:grpSpPr>
            <p:cxnSp>
              <p:nvCxnSpPr>
                <p:cNvPr id="19" name="直接连接符 18">
                  <a:extLst>
                    <a:ext uri="{FF2B5EF4-FFF2-40B4-BE49-F238E27FC236}">
                      <a16:creationId xmlns="" xmlns:a16="http://schemas.microsoft.com/office/drawing/2014/main" id="{1199858D-42EA-4206-BF1C-CCB2C49A5951}"/>
                    </a:ext>
                  </a:extLst>
                </p:cNvPr>
                <p:cNvCxnSpPr/>
                <p:nvPr/>
              </p:nvCxnSpPr>
              <p:spPr>
                <a:xfrm>
                  <a:off x="8081010" y="2489200"/>
                  <a:ext cx="88011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 xmlns:a16="http://schemas.microsoft.com/office/drawing/2014/main" id="{18748FE5-166E-484F-9130-B31ACCD05B04}"/>
                    </a:ext>
                  </a:extLst>
                </p:cNvPr>
                <p:cNvCxnSpPr/>
                <p:nvPr/>
              </p:nvCxnSpPr>
              <p:spPr>
                <a:xfrm flipV="1">
                  <a:off x="8793480" y="2489200"/>
                  <a:ext cx="0" cy="42545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矩形 15">
                <a:extLst>
                  <a:ext uri="{FF2B5EF4-FFF2-40B4-BE49-F238E27FC236}">
                    <a16:creationId xmlns="" xmlns:a16="http://schemas.microsoft.com/office/drawing/2014/main" id="{B45FC2C4-374F-444C-AFFC-30E0BB3F94F3}"/>
                  </a:ext>
                </a:extLst>
              </p:cNvPr>
              <p:cNvSpPr/>
              <p:nvPr/>
            </p:nvSpPr>
            <p:spPr>
              <a:xfrm>
                <a:off x="2513012" y="2489200"/>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矩形 16">
                <a:extLst>
                  <a:ext uri="{FF2B5EF4-FFF2-40B4-BE49-F238E27FC236}">
                    <a16:creationId xmlns="" xmlns:a16="http://schemas.microsoft.com/office/drawing/2014/main" id="{BB14158A-F029-4C42-8846-BFC91ACD51D3}"/>
                  </a:ext>
                </a:extLst>
              </p:cNvPr>
              <p:cNvSpPr/>
              <p:nvPr/>
            </p:nvSpPr>
            <p:spPr>
              <a:xfrm>
                <a:off x="1914842" y="2495579"/>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8" name="Picture 15" descr="F:\山石网科\内部文件\icon\新建文件夹\防火墙-03.emf">
                <a:extLst>
                  <a:ext uri="{FF2B5EF4-FFF2-40B4-BE49-F238E27FC236}">
                    <a16:creationId xmlns="" xmlns:a16="http://schemas.microsoft.com/office/drawing/2014/main" id="{6E7D1AF1-7593-485A-AE04-29897DCBEE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7" descr="ICON_VM_basic_flat_R2_Q408_Comm.png">
              <a:extLst>
                <a:ext uri="{FF2B5EF4-FFF2-40B4-BE49-F238E27FC236}">
                  <a16:creationId xmlns="" xmlns:a16="http://schemas.microsoft.com/office/drawing/2014/main" id="{B8B73229-B293-4248-8AE8-D4A9C13D72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782696" y="1700641"/>
              <a:ext cx="490856" cy="481114"/>
            </a:xfrm>
            <a:prstGeom prst="rect">
              <a:avLst/>
            </a:prstGeom>
            <a:noFill/>
            <a:ln w="9525">
              <a:noFill/>
              <a:miter lim="800000"/>
              <a:headEnd/>
              <a:tailEnd/>
            </a:ln>
          </p:spPr>
        </p:pic>
        <p:pic>
          <p:nvPicPr>
            <p:cNvPr id="12" name="Picture 17" descr="ICON_VM_basic_flat_R2_Q408_Comm.png">
              <a:extLst>
                <a:ext uri="{FF2B5EF4-FFF2-40B4-BE49-F238E27FC236}">
                  <a16:creationId xmlns="" xmlns:a16="http://schemas.microsoft.com/office/drawing/2014/main" id="{14E8896F-E67B-4B40-B86D-AB301837A4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19614" y="1710475"/>
              <a:ext cx="490856" cy="481114"/>
            </a:xfrm>
            <a:prstGeom prst="rect">
              <a:avLst/>
            </a:prstGeom>
            <a:noFill/>
            <a:ln w="9525">
              <a:noFill/>
              <a:miter lim="800000"/>
              <a:headEnd/>
              <a:tailEnd/>
            </a:ln>
          </p:spPr>
        </p:pic>
        <p:sp>
          <p:nvSpPr>
            <p:cNvPr id="13" name="文本框 12">
              <a:extLst>
                <a:ext uri="{FF2B5EF4-FFF2-40B4-BE49-F238E27FC236}">
                  <a16:creationId xmlns="" xmlns:a16="http://schemas.microsoft.com/office/drawing/2014/main" id="{0B605DE3-EA0D-45E9-AA9F-09AFC44A02C6}"/>
                </a:ext>
              </a:extLst>
            </p:cNvPr>
            <p:cNvSpPr txBox="1"/>
            <p:nvPr/>
          </p:nvSpPr>
          <p:spPr>
            <a:xfrm>
              <a:off x="4750854" y="2260716"/>
              <a:ext cx="1127981" cy="352521"/>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NSX DFW</a:t>
              </a:r>
              <a:endParaRPr lang="zh-CN" altLang="en-US" sz="1100" dirty="0">
                <a:latin typeface="Arial" panose="020B0604020202020204" pitchFamily="34" charset="0"/>
                <a:cs typeface="Arial" panose="020B0604020202020204" pitchFamily="34" charset="0"/>
              </a:endParaRPr>
            </a:p>
          </p:txBody>
        </p:sp>
      </p:grpSp>
      <p:grpSp>
        <p:nvGrpSpPr>
          <p:cNvPr id="28" name="组合 27">
            <a:extLst>
              <a:ext uri="{FF2B5EF4-FFF2-40B4-BE49-F238E27FC236}">
                <a16:creationId xmlns="" xmlns:a16="http://schemas.microsoft.com/office/drawing/2014/main" id="{DDB01283-DB57-445E-BE09-678EA78851FC}"/>
              </a:ext>
            </a:extLst>
          </p:cNvPr>
          <p:cNvGrpSpPr/>
          <p:nvPr/>
        </p:nvGrpSpPr>
        <p:grpSpPr>
          <a:xfrm>
            <a:off x="5179987" y="1906988"/>
            <a:ext cx="3078614" cy="1035356"/>
            <a:chOff x="1749424" y="1700641"/>
            <a:chExt cx="4148446" cy="1395147"/>
          </a:xfrm>
        </p:grpSpPr>
        <p:pic>
          <p:nvPicPr>
            <p:cNvPr id="29" name="Picture 17" descr="ICON_VM_basic_flat_R2_Q408_Comm.png">
              <a:extLst>
                <a:ext uri="{FF2B5EF4-FFF2-40B4-BE49-F238E27FC236}">
                  <a16:creationId xmlns="" xmlns:a16="http://schemas.microsoft.com/office/drawing/2014/main" id="{DC507818-DAEB-414B-AFCA-DB6CAEA93F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749424" y="1732706"/>
              <a:ext cx="490856" cy="481114"/>
            </a:xfrm>
            <a:prstGeom prst="rect">
              <a:avLst/>
            </a:prstGeom>
            <a:noFill/>
            <a:ln w="9525">
              <a:noFill/>
              <a:miter lim="800000"/>
              <a:headEnd/>
              <a:tailEnd/>
            </a:ln>
          </p:spPr>
        </p:pic>
        <p:pic>
          <p:nvPicPr>
            <p:cNvPr id="30" name="Picture 17" descr="ICON_VM_basic_flat_R2_Q408_Comm.png">
              <a:extLst>
                <a:ext uri="{FF2B5EF4-FFF2-40B4-BE49-F238E27FC236}">
                  <a16:creationId xmlns="" xmlns:a16="http://schemas.microsoft.com/office/drawing/2014/main" id="{7A9E14D3-41FD-454B-96C6-B7DF0FB039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486342" y="1742540"/>
              <a:ext cx="490856" cy="481114"/>
            </a:xfrm>
            <a:prstGeom prst="rect">
              <a:avLst/>
            </a:prstGeom>
            <a:noFill/>
            <a:ln w="9525">
              <a:noFill/>
              <a:miter lim="800000"/>
              <a:headEnd/>
              <a:tailEnd/>
            </a:ln>
          </p:spPr>
        </p:pic>
        <p:grpSp>
          <p:nvGrpSpPr>
            <p:cNvPr id="31" name="组合 30">
              <a:extLst>
                <a:ext uri="{FF2B5EF4-FFF2-40B4-BE49-F238E27FC236}">
                  <a16:creationId xmlns="" xmlns:a16="http://schemas.microsoft.com/office/drawing/2014/main" id="{AE42359C-313D-4F46-A3C1-A55A91E3C822}"/>
                </a:ext>
              </a:extLst>
            </p:cNvPr>
            <p:cNvGrpSpPr/>
            <p:nvPr/>
          </p:nvGrpSpPr>
          <p:grpSpPr>
            <a:xfrm>
              <a:off x="1851660" y="2223654"/>
              <a:ext cx="880110" cy="859884"/>
              <a:chOff x="1851660" y="2223654"/>
              <a:chExt cx="880110" cy="859884"/>
            </a:xfrm>
          </p:grpSpPr>
          <p:pic>
            <p:nvPicPr>
              <p:cNvPr id="43" name="Picture 15" descr="F:\山石网科\内部文件\icon\新建文件夹\防火墙-03.emf">
                <a:extLst>
                  <a:ext uri="{FF2B5EF4-FFF2-40B4-BE49-F238E27FC236}">
                    <a16:creationId xmlns="" xmlns:a16="http://schemas.microsoft.com/office/drawing/2014/main" id="{125A1585-57EE-41A1-9A7E-33FA835484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组合 43">
                <a:extLst>
                  <a:ext uri="{FF2B5EF4-FFF2-40B4-BE49-F238E27FC236}">
                    <a16:creationId xmlns="" xmlns:a16="http://schemas.microsoft.com/office/drawing/2014/main" id="{DEA24A93-9783-4678-822F-0C34123828BB}"/>
                  </a:ext>
                </a:extLst>
              </p:cNvPr>
              <p:cNvGrpSpPr/>
              <p:nvPr/>
            </p:nvGrpSpPr>
            <p:grpSpPr>
              <a:xfrm>
                <a:off x="1851660" y="2658088"/>
                <a:ext cx="880110" cy="425450"/>
                <a:chOff x="8081010" y="2489200"/>
                <a:chExt cx="880110" cy="425450"/>
              </a:xfrm>
            </p:grpSpPr>
            <p:cxnSp>
              <p:nvCxnSpPr>
                <p:cNvPr id="48" name="直接连接符 47">
                  <a:extLst>
                    <a:ext uri="{FF2B5EF4-FFF2-40B4-BE49-F238E27FC236}">
                      <a16:creationId xmlns="" xmlns:a16="http://schemas.microsoft.com/office/drawing/2014/main" id="{E7E3151B-57FD-44F5-B79E-8021F4584C57}"/>
                    </a:ext>
                  </a:extLst>
                </p:cNvPr>
                <p:cNvCxnSpPr/>
                <p:nvPr/>
              </p:nvCxnSpPr>
              <p:spPr>
                <a:xfrm>
                  <a:off x="8081010" y="2489200"/>
                  <a:ext cx="88011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 xmlns:a16="http://schemas.microsoft.com/office/drawing/2014/main" id="{ABD0DEE7-B6C7-4898-B3C4-897AFB4500FB}"/>
                    </a:ext>
                  </a:extLst>
                </p:cNvPr>
                <p:cNvCxnSpPr/>
                <p:nvPr/>
              </p:nvCxnSpPr>
              <p:spPr>
                <a:xfrm flipV="1">
                  <a:off x="8793480" y="2489200"/>
                  <a:ext cx="0" cy="4254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5" name="矩形 44">
                <a:extLst>
                  <a:ext uri="{FF2B5EF4-FFF2-40B4-BE49-F238E27FC236}">
                    <a16:creationId xmlns="" xmlns:a16="http://schemas.microsoft.com/office/drawing/2014/main" id="{2E8D0F20-94F5-4017-9457-8F86076C57FF}"/>
                  </a:ext>
                </a:extLst>
              </p:cNvPr>
              <p:cNvSpPr/>
              <p:nvPr/>
            </p:nvSpPr>
            <p:spPr>
              <a:xfrm>
                <a:off x="2513012" y="2489200"/>
                <a:ext cx="160020" cy="1688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矩形 45">
                <a:extLst>
                  <a:ext uri="{FF2B5EF4-FFF2-40B4-BE49-F238E27FC236}">
                    <a16:creationId xmlns="" xmlns:a16="http://schemas.microsoft.com/office/drawing/2014/main" id="{7E18E5E5-3F40-4022-B515-BCE147C93003}"/>
                  </a:ext>
                </a:extLst>
              </p:cNvPr>
              <p:cNvSpPr/>
              <p:nvPr/>
            </p:nvSpPr>
            <p:spPr>
              <a:xfrm>
                <a:off x="1914842" y="2495579"/>
                <a:ext cx="160020" cy="1688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47" name="Picture 15" descr="F:\山石网科\内部文件\icon\新建文件夹\防火墙-03.emf">
                <a:extLst>
                  <a:ext uri="{FF2B5EF4-FFF2-40B4-BE49-F238E27FC236}">
                    <a16:creationId xmlns="" xmlns:a16="http://schemas.microsoft.com/office/drawing/2014/main" id="{0D602C4A-765E-46F3-9399-DCBA1C795C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组合 31">
              <a:extLst>
                <a:ext uri="{FF2B5EF4-FFF2-40B4-BE49-F238E27FC236}">
                  <a16:creationId xmlns="" xmlns:a16="http://schemas.microsoft.com/office/drawing/2014/main" id="{A2E73C40-BCC8-45FE-9285-0879547AE474}"/>
                </a:ext>
              </a:extLst>
            </p:cNvPr>
            <p:cNvGrpSpPr/>
            <p:nvPr/>
          </p:nvGrpSpPr>
          <p:grpSpPr>
            <a:xfrm>
              <a:off x="3959227" y="2235904"/>
              <a:ext cx="880110" cy="859884"/>
              <a:chOff x="1851660" y="2223654"/>
              <a:chExt cx="880110" cy="859884"/>
            </a:xfrm>
          </p:grpSpPr>
          <p:pic>
            <p:nvPicPr>
              <p:cNvPr id="36" name="Picture 15" descr="F:\山石网科\内部文件\icon\新建文件夹\防火墙-03.emf">
                <a:extLst>
                  <a:ext uri="{FF2B5EF4-FFF2-40B4-BE49-F238E27FC236}">
                    <a16:creationId xmlns="" xmlns:a16="http://schemas.microsoft.com/office/drawing/2014/main" id="{2C3BA8B2-09A7-49D3-B4EE-159945361F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组合 36">
                <a:extLst>
                  <a:ext uri="{FF2B5EF4-FFF2-40B4-BE49-F238E27FC236}">
                    <a16:creationId xmlns="" xmlns:a16="http://schemas.microsoft.com/office/drawing/2014/main" id="{2451A6BD-BBA1-44D7-BF16-DC9F801538C2}"/>
                  </a:ext>
                </a:extLst>
              </p:cNvPr>
              <p:cNvGrpSpPr/>
              <p:nvPr/>
            </p:nvGrpSpPr>
            <p:grpSpPr>
              <a:xfrm>
                <a:off x="1851660" y="2658088"/>
                <a:ext cx="880110" cy="425450"/>
                <a:chOff x="8081010" y="2489200"/>
                <a:chExt cx="880110" cy="425450"/>
              </a:xfrm>
            </p:grpSpPr>
            <p:cxnSp>
              <p:nvCxnSpPr>
                <p:cNvPr id="41" name="直接连接符 40">
                  <a:extLst>
                    <a:ext uri="{FF2B5EF4-FFF2-40B4-BE49-F238E27FC236}">
                      <a16:creationId xmlns="" xmlns:a16="http://schemas.microsoft.com/office/drawing/2014/main" id="{BC77B253-2F78-43AF-BBDD-751117CF52E1}"/>
                    </a:ext>
                  </a:extLst>
                </p:cNvPr>
                <p:cNvCxnSpPr/>
                <p:nvPr/>
              </p:nvCxnSpPr>
              <p:spPr>
                <a:xfrm>
                  <a:off x="8081010" y="2489200"/>
                  <a:ext cx="88011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655C86A7-2F33-4D6B-B840-C0709EDBCD45}"/>
                    </a:ext>
                  </a:extLst>
                </p:cNvPr>
                <p:cNvCxnSpPr/>
                <p:nvPr/>
              </p:nvCxnSpPr>
              <p:spPr>
                <a:xfrm flipV="1">
                  <a:off x="8793480" y="2489200"/>
                  <a:ext cx="0" cy="42545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矩形 37">
                <a:extLst>
                  <a:ext uri="{FF2B5EF4-FFF2-40B4-BE49-F238E27FC236}">
                    <a16:creationId xmlns="" xmlns:a16="http://schemas.microsoft.com/office/drawing/2014/main" id="{47D7E6EC-7EA8-4FFB-9005-CEB17D0E2592}"/>
                  </a:ext>
                </a:extLst>
              </p:cNvPr>
              <p:cNvSpPr/>
              <p:nvPr/>
            </p:nvSpPr>
            <p:spPr>
              <a:xfrm>
                <a:off x="2513012" y="2489200"/>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9" name="矩形 38">
                <a:extLst>
                  <a:ext uri="{FF2B5EF4-FFF2-40B4-BE49-F238E27FC236}">
                    <a16:creationId xmlns="" xmlns:a16="http://schemas.microsoft.com/office/drawing/2014/main" id="{A7F94F9F-ACE4-4DDC-88AC-650C8304850A}"/>
                  </a:ext>
                </a:extLst>
              </p:cNvPr>
              <p:cNvSpPr/>
              <p:nvPr/>
            </p:nvSpPr>
            <p:spPr>
              <a:xfrm>
                <a:off x="1914842" y="2495579"/>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40" name="Picture 15" descr="F:\山石网科\内部文件\icon\新建文件夹\防火墙-03.emf">
                <a:extLst>
                  <a:ext uri="{FF2B5EF4-FFF2-40B4-BE49-F238E27FC236}">
                    <a16:creationId xmlns="" xmlns:a16="http://schemas.microsoft.com/office/drawing/2014/main" id="{2829380F-E538-4782-AD6A-E1FD647AA2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17" descr="ICON_VM_basic_flat_R2_Q408_Comm.png">
              <a:extLst>
                <a:ext uri="{FF2B5EF4-FFF2-40B4-BE49-F238E27FC236}">
                  <a16:creationId xmlns="" xmlns:a16="http://schemas.microsoft.com/office/drawing/2014/main" id="{C56AA940-AE87-4860-A3EA-4C0C6A2D18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782696" y="1700641"/>
              <a:ext cx="490856" cy="481114"/>
            </a:xfrm>
            <a:prstGeom prst="rect">
              <a:avLst/>
            </a:prstGeom>
            <a:noFill/>
            <a:ln w="9525">
              <a:noFill/>
              <a:miter lim="800000"/>
              <a:headEnd/>
              <a:tailEnd/>
            </a:ln>
          </p:spPr>
        </p:pic>
        <p:pic>
          <p:nvPicPr>
            <p:cNvPr id="34" name="Picture 17" descr="ICON_VM_basic_flat_R2_Q408_Comm.png">
              <a:extLst>
                <a:ext uri="{FF2B5EF4-FFF2-40B4-BE49-F238E27FC236}">
                  <a16:creationId xmlns="" xmlns:a16="http://schemas.microsoft.com/office/drawing/2014/main" id="{4F4CF0EB-1B85-45F3-8EB7-09726B50F3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19614" y="1710475"/>
              <a:ext cx="490856" cy="481114"/>
            </a:xfrm>
            <a:prstGeom prst="rect">
              <a:avLst/>
            </a:prstGeom>
            <a:noFill/>
            <a:ln w="9525">
              <a:noFill/>
              <a:miter lim="800000"/>
              <a:headEnd/>
              <a:tailEnd/>
            </a:ln>
          </p:spPr>
        </p:pic>
        <p:sp>
          <p:nvSpPr>
            <p:cNvPr id="35" name="文本框 34">
              <a:extLst>
                <a:ext uri="{FF2B5EF4-FFF2-40B4-BE49-F238E27FC236}">
                  <a16:creationId xmlns="" xmlns:a16="http://schemas.microsoft.com/office/drawing/2014/main" id="{96AE9A51-111B-48C1-B8EC-520EDEEBEDA8}"/>
                </a:ext>
              </a:extLst>
            </p:cNvPr>
            <p:cNvSpPr txBox="1"/>
            <p:nvPr/>
          </p:nvSpPr>
          <p:spPr>
            <a:xfrm>
              <a:off x="4769889" y="2291401"/>
              <a:ext cx="1127981" cy="352521"/>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NSX DFW</a:t>
              </a:r>
              <a:endParaRPr lang="zh-CN" altLang="en-US" sz="1100" dirty="0">
                <a:latin typeface="Arial" panose="020B0604020202020204" pitchFamily="34" charset="0"/>
                <a:cs typeface="Arial" panose="020B0604020202020204" pitchFamily="34" charset="0"/>
              </a:endParaRPr>
            </a:p>
          </p:txBody>
        </p:sp>
      </p:grpSp>
      <p:sp>
        <p:nvSpPr>
          <p:cNvPr id="50" name="矩形 49">
            <a:extLst>
              <a:ext uri="{FF2B5EF4-FFF2-40B4-BE49-F238E27FC236}">
                <a16:creationId xmlns="" xmlns:a16="http://schemas.microsoft.com/office/drawing/2014/main" id="{B9923024-503E-487D-8732-0BBE2C3B3321}"/>
              </a:ext>
            </a:extLst>
          </p:cNvPr>
          <p:cNvSpPr/>
          <p:nvPr/>
        </p:nvSpPr>
        <p:spPr>
          <a:xfrm>
            <a:off x="1177816" y="2942140"/>
            <a:ext cx="6658320" cy="167215"/>
          </a:xfrm>
          <a:prstGeom prst="rect">
            <a:avLst/>
          </a:prstGeom>
          <a:solidFill>
            <a:schemeClr val="accent5">
              <a:lumMod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cs typeface="Arial" panose="020B0604020202020204" pitchFamily="34" charset="0"/>
              </a:rPr>
              <a:t>VSS/VDS</a:t>
            </a:r>
            <a:endParaRPr lang="zh-CN" altLang="en-US" dirty="0">
              <a:latin typeface="Arial" panose="020B0604020202020204" pitchFamily="34" charset="0"/>
              <a:cs typeface="Arial" panose="020B0604020202020204" pitchFamily="34" charset="0"/>
            </a:endParaRPr>
          </a:p>
        </p:txBody>
      </p:sp>
      <p:sp>
        <p:nvSpPr>
          <p:cNvPr id="51" name="圆角矩形 120">
            <a:extLst>
              <a:ext uri="{FF2B5EF4-FFF2-40B4-BE49-F238E27FC236}">
                <a16:creationId xmlns="" xmlns:a16="http://schemas.microsoft.com/office/drawing/2014/main" id="{D0119653-3022-4478-A254-286E9A0CF32A}"/>
              </a:ext>
            </a:extLst>
          </p:cNvPr>
          <p:cNvSpPr/>
          <p:nvPr/>
        </p:nvSpPr>
        <p:spPr>
          <a:xfrm>
            <a:off x="838200" y="1688250"/>
            <a:ext cx="7326630" cy="1162081"/>
          </a:xfrm>
          <a:prstGeom prst="roundRect">
            <a:avLst>
              <a:gd name="adj" fmla="val 5424"/>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2" name="组合 51">
            <a:extLst>
              <a:ext uri="{FF2B5EF4-FFF2-40B4-BE49-F238E27FC236}">
                <a16:creationId xmlns="" xmlns:a16="http://schemas.microsoft.com/office/drawing/2014/main" id="{85E47EA5-7AE4-41AE-B97E-E9BBD75F8CBC}"/>
              </a:ext>
            </a:extLst>
          </p:cNvPr>
          <p:cNvGrpSpPr/>
          <p:nvPr/>
        </p:nvGrpSpPr>
        <p:grpSpPr>
          <a:xfrm>
            <a:off x="1236870" y="3519169"/>
            <a:ext cx="2460353" cy="438480"/>
            <a:chOff x="1695133" y="3883849"/>
            <a:chExt cx="3315337" cy="590853"/>
          </a:xfrm>
        </p:grpSpPr>
        <p:sp>
          <p:nvSpPr>
            <p:cNvPr id="53" name="圆角矩形 112">
              <a:extLst>
                <a:ext uri="{FF2B5EF4-FFF2-40B4-BE49-F238E27FC236}">
                  <a16:creationId xmlns="" xmlns:a16="http://schemas.microsoft.com/office/drawing/2014/main" id="{7C6092FD-0642-4C25-B8EF-2F251CA5A42B}"/>
                </a:ext>
              </a:extLst>
            </p:cNvPr>
            <p:cNvSpPr/>
            <p:nvPr/>
          </p:nvSpPr>
          <p:spPr>
            <a:xfrm>
              <a:off x="1695133" y="4037767"/>
              <a:ext cx="3315337" cy="436935"/>
            </a:xfrm>
            <a:prstGeom prst="roundRect">
              <a:avLst/>
            </a:prstGeom>
            <a:solidFill>
              <a:srgbClr val="5B9BD5"/>
            </a:solidFill>
            <a:ln>
              <a:solidFill>
                <a:srgbClr val="5B9BD5"/>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grpSp>
          <p:nvGrpSpPr>
            <p:cNvPr id="54" name="组合 53">
              <a:extLst>
                <a:ext uri="{FF2B5EF4-FFF2-40B4-BE49-F238E27FC236}">
                  <a16:creationId xmlns="" xmlns:a16="http://schemas.microsoft.com/office/drawing/2014/main" id="{6CE4F8E8-BDF9-4313-A2B7-C28E8F2EFA4D}"/>
                </a:ext>
              </a:extLst>
            </p:cNvPr>
            <p:cNvGrpSpPr/>
            <p:nvPr/>
          </p:nvGrpSpPr>
          <p:grpSpPr>
            <a:xfrm flipH="1">
              <a:off x="1854519" y="3883849"/>
              <a:ext cx="790316" cy="377429"/>
              <a:chOff x="6519771" y="5577840"/>
              <a:chExt cx="1459962" cy="697230"/>
            </a:xfrm>
          </p:grpSpPr>
          <p:sp>
            <p:nvSpPr>
              <p:cNvPr id="66" name="矩形 65">
                <a:extLst>
                  <a:ext uri="{FF2B5EF4-FFF2-40B4-BE49-F238E27FC236}">
                    <a16:creationId xmlns="" xmlns:a16="http://schemas.microsoft.com/office/drawing/2014/main" id="{B306BC1F-A810-43F7-AC45-941229B99AD5}"/>
                  </a:ext>
                </a:extLst>
              </p:cNvPr>
              <p:cNvSpPr/>
              <p:nvPr/>
            </p:nvSpPr>
            <p:spPr>
              <a:xfrm>
                <a:off x="6519771" y="5577840"/>
                <a:ext cx="1459962" cy="697230"/>
              </a:xfrm>
              <a:prstGeom prst="rect">
                <a:avLst/>
              </a:prstGeom>
              <a:solidFill>
                <a:srgbClr val="5B9BD5"/>
              </a:solid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a:extLst>
                  <a:ext uri="{FF2B5EF4-FFF2-40B4-BE49-F238E27FC236}">
                    <a16:creationId xmlns="" xmlns:a16="http://schemas.microsoft.com/office/drawing/2014/main" id="{1E6CFB7B-BE88-4F58-96A1-0F650033329A}"/>
                  </a:ext>
                </a:extLst>
              </p:cNvPr>
              <p:cNvSpPr/>
              <p:nvPr/>
            </p:nvSpPr>
            <p:spPr>
              <a:xfrm>
                <a:off x="6605730"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8" name="矩形 67">
                <a:extLst>
                  <a:ext uri="{FF2B5EF4-FFF2-40B4-BE49-F238E27FC236}">
                    <a16:creationId xmlns="" xmlns:a16="http://schemas.microsoft.com/office/drawing/2014/main" id="{B04D1B0C-16E2-4C51-B8C0-229311A4CCD3}"/>
                  </a:ext>
                </a:extLst>
              </p:cNvPr>
              <p:cNvSpPr/>
              <p:nvPr/>
            </p:nvSpPr>
            <p:spPr>
              <a:xfrm>
                <a:off x="7050455"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9" name="矩形 68">
                <a:extLst>
                  <a:ext uri="{FF2B5EF4-FFF2-40B4-BE49-F238E27FC236}">
                    <a16:creationId xmlns="" xmlns:a16="http://schemas.microsoft.com/office/drawing/2014/main" id="{55A83363-6F08-4780-8A4F-F229E8501ED7}"/>
                  </a:ext>
                </a:extLst>
              </p:cNvPr>
              <p:cNvSpPr/>
              <p:nvPr/>
            </p:nvSpPr>
            <p:spPr>
              <a:xfrm>
                <a:off x="7515094"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5" name="组合 54">
              <a:extLst>
                <a:ext uri="{FF2B5EF4-FFF2-40B4-BE49-F238E27FC236}">
                  <a16:creationId xmlns="" xmlns:a16="http://schemas.microsoft.com/office/drawing/2014/main" id="{F75148F8-4880-4396-99B6-8CDD81A9BA98}"/>
                </a:ext>
              </a:extLst>
            </p:cNvPr>
            <p:cNvGrpSpPr/>
            <p:nvPr/>
          </p:nvGrpSpPr>
          <p:grpSpPr>
            <a:xfrm flipH="1">
              <a:off x="3483602" y="3888288"/>
              <a:ext cx="622104" cy="368550"/>
              <a:chOff x="5683484" y="4037767"/>
              <a:chExt cx="1459962" cy="864918"/>
            </a:xfrm>
          </p:grpSpPr>
          <p:sp>
            <p:nvSpPr>
              <p:cNvPr id="56" name="矩形 55">
                <a:extLst>
                  <a:ext uri="{FF2B5EF4-FFF2-40B4-BE49-F238E27FC236}">
                    <a16:creationId xmlns="" xmlns:a16="http://schemas.microsoft.com/office/drawing/2014/main" id="{D9C10344-20AD-4E13-BCD7-E6A4EB4FA075}"/>
                  </a:ext>
                </a:extLst>
              </p:cNvPr>
              <p:cNvSpPr/>
              <p:nvPr/>
            </p:nvSpPr>
            <p:spPr>
              <a:xfrm>
                <a:off x="5683484" y="4037767"/>
                <a:ext cx="1459962" cy="864917"/>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57" name="直接连接符 56">
                <a:extLst>
                  <a:ext uri="{FF2B5EF4-FFF2-40B4-BE49-F238E27FC236}">
                    <a16:creationId xmlns="" xmlns:a16="http://schemas.microsoft.com/office/drawing/2014/main" id="{DC12475B-A093-4EAA-A60E-9BEFE5E9FE47}"/>
                  </a:ext>
                </a:extLst>
              </p:cNvPr>
              <p:cNvCxnSpPr/>
              <p:nvPr/>
            </p:nvCxnSpPr>
            <p:spPr>
              <a:xfrm>
                <a:off x="5683484" y="4316052"/>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 xmlns:a16="http://schemas.microsoft.com/office/drawing/2014/main" id="{8029B201-33B1-44B7-A424-20E3DCEB4078}"/>
                  </a:ext>
                </a:extLst>
              </p:cNvPr>
              <p:cNvCxnSpPr/>
              <p:nvPr/>
            </p:nvCxnSpPr>
            <p:spPr>
              <a:xfrm>
                <a:off x="5683484" y="4612970"/>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 xmlns:a16="http://schemas.microsoft.com/office/drawing/2014/main" id="{499EA47C-F623-4C76-9B6E-F2DF0FC0906E}"/>
                  </a:ext>
                </a:extLst>
              </p:cNvPr>
              <p:cNvCxnSpPr/>
              <p:nvPr/>
            </p:nvCxnSpPr>
            <p:spPr>
              <a:xfrm>
                <a:off x="61493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 xmlns:a16="http://schemas.microsoft.com/office/drawing/2014/main" id="{96CE1777-01A2-46AC-9E70-FFE6DD8EC530}"/>
                  </a:ext>
                </a:extLst>
              </p:cNvPr>
              <p:cNvCxnSpPr/>
              <p:nvPr/>
            </p:nvCxnSpPr>
            <p:spPr>
              <a:xfrm>
                <a:off x="66095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 xmlns:a16="http://schemas.microsoft.com/office/drawing/2014/main" id="{45CEAA35-76C8-436E-A76E-AE0C4BC3C0FC}"/>
                  </a:ext>
                </a:extLst>
              </p:cNvPr>
              <p:cNvCxnSpPr/>
              <p:nvPr/>
            </p:nvCxnSpPr>
            <p:spPr>
              <a:xfrm>
                <a:off x="5970270" y="4329844"/>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 xmlns:a16="http://schemas.microsoft.com/office/drawing/2014/main" id="{F4A4F462-22F4-47CA-909C-2D7448C9C6A6}"/>
                  </a:ext>
                </a:extLst>
              </p:cNvPr>
              <p:cNvCxnSpPr/>
              <p:nvPr/>
            </p:nvCxnSpPr>
            <p:spPr>
              <a:xfrm>
                <a:off x="6427470" y="4327482"/>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 xmlns:a16="http://schemas.microsoft.com/office/drawing/2014/main" id="{C266C22E-3020-46EF-BBC8-5F3839A4C03A}"/>
                  </a:ext>
                </a:extLst>
              </p:cNvPr>
              <p:cNvCxnSpPr/>
              <p:nvPr/>
            </p:nvCxnSpPr>
            <p:spPr>
              <a:xfrm>
                <a:off x="6873240" y="4332899"/>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 xmlns:a16="http://schemas.microsoft.com/office/drawing/2014/main" id="{CD77D07D-C204-4DF8-8121-31FC15A9CE93}"/>
                  </a:ext>
                </a:extLst>
              </p:cNvPr>
              <p:cNvCxnSpPr/>
              <p:nvPr/>
            </p:nvCxnSpPr>
            <p:spPr>
              <a:xfrm>
                <a:off x="6149340" y="4612970"/>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 xmlns:a16="http://schemas.microsoft.com/office/drawing/2014/main" id="{3D447DD6-FEFB-4E2B-8D78-692E2D0919A9}"/>
                  </a:ext>
                </a:extLst>
              </p:cNvPr>
              <p:cNvCxnSpPr/>
              <p:nvPr/>
            </p:nvCxnSpPr>
            <p:spPr>
              <a:xfrm>
                <a:off x="6605730" y="4603547"/>
                <a:ext cx="0" cy="289715"/>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0" name="矩形 69">
            <a:extLst>
              <a:ext uri="{FF2B5EF4-FFF2-40B4-BE49-F238E27FC236}">
                <a16:creationId xmlns="" xmlns:a16="http://schemas.microsoft.com/office/drawing/2014/main" id="{2BD083B0-A895-4B63-AF36-724E01466501}"/>
              </a:ext>
            </a:extLst>
          </p:cNvPr>
          <p:cNvSpPr/>
          <p:nvPr/>
        </p:nvSpPr>
        <p:spPr>
          <a:xfrm>
            <a:off x="1217186" y="3105218"/>
            <a:ext cx="118753" cy="1253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71" name="直接连接符 70">
            <a:extLst>
              <a:ext uri="{FF2B5EF4-FFF2-40B4-BE49-F238E27FC236}">
                <a16:creationId xmlns="" xmlns:a16="http://schemas.microsoft.com/office/drawing/2014/main" id="{439C02E9-C24B-49A1-8F57-9F3E98F5653D}"/>
              </a:ext>
            </a:extLst>
          </p:cNvPr>
          <p:cNvCxnSpPr/>
          <p:nvPr/>
        </p:nvCxnSpPr>
        <p:spPr>
          <a:xfrm>
            <a:off x="1276562" y="3222070"/>
            <a:ext cx="0" cy="47427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2" name="圆角矩形 217">
            <a:extLst>
              <a:ext uri="{FF2B5EF4-FFF2-40B4-BE49-F238E27FC236}">
                <a16:creationId xmlns="" xmlns:a16="http://schemas.microsoft.com/office/drawing/2014/main" id="{B814858F-D868-465B-A82A-C94C86B80E86}"/>
              </a:ext>
            </a:extLst>
          </p:cNvPr>
          <p:cNvSpPr/>
          <p:nvPr/>
        </p:nvSpPr>
        <p:spPr>
          <a:xfrm>
            <a:off x="5270359" y="3644396"/>
            <a:ext cx="2460353" cy="324255"/>
          </a:xfrm>
          <a:prstGeom prst="roundRect">
            <a:avLst/>
          </a:prstGeom>
          <a:solidFill>
            <a:srgbClr val="5B9BD5"/>
          </a:solidFill>
          <a:ln>
            <a:solidFill>
              <a:srgbClr val="5B9BD5"/>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grpSp>
        <p:nvGrpSpPr>
          <p:cNvPr id="73" name="组合 72">
            <a:extLst>
              <a:ext uri="{FF2B5EF4-FFF2-40B4-BE49-F238E27FC236}">
                <a16:creationId xmlns="" xmlns:a16="http://schemas.microsoft.com/office/drawing/2014/main" id="{50B9B522-091C-41DE-AF1F-CCC9119E1FAC}"/>
              </a:ext>
            </a:extLst>
          </p:cNvPr>
          <p:cNvGrpSpPr/>
          <p:nvPr/>
        </p:nvGrpSpPr>
        <p:grpSpPr>
          <a:xfrm>
            <a:off x="7143867" y="3191380"/>
            <a:ext cx="562662" cy="619211"/>
            <a:chOff x="7031360" y="3839039"/>
            <a:chExt cx="758190" cy="834390"/>
          </a:xfrm>
        </p:grpSpPr>
        <p:sp>
          <p:nvSpPr>
            <p:cNvPr id="74" name="圆角矩形 245">
              <a:extLst>
                <a:ext uri="{FF2B5EF4-FFF2-40B4-BE49-F238E27FC236}">
                  <a16:creationId xmlns="" xmlns:a16="http://schemas.microsoft.com/office/drawing/2014/main" id="{A85F9A3B-D608-4EA5-A271-B6CB4B6FAF51}"/>
                </a:ext>
              </a:extLst>
            </p:cNvPr>
            <p:cNvSpPr/>
            <p:nvPr/>
          </p:nvSpPr>
          <p:spPr>
            <a:xfrm>
              <a:off x="7031360" y="3839039"/>
              <a:ext cx="758190" cy="83439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pic>
          <p:nvPicPr>
            <p:cNvPr id="75" name="图片 74">
              <a:extLst>
                <a:ext uri="{FF2B5EF4-FFF2-40B4-BE49-F238E27FC236}">
                  <a16:creationId xmlns="" xmlns:a16="http://schemas.microsoft.com/office/drawing/2014/main" id="{87DD899B-C0A5-4381-B5F6-104CA12444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8601" y="3953092"/>
              <a:ext cx="623712" cy="544676"/>
            </a:xfrm>
            <a:prstGeom prst="rect">
              <a:avLst/>
            </a:prstGeom>
          </p:spPr>
        </p:pic>
      </p:grpSp>
      <p:grpSp>
        <p:nvGrpSpPr>
          <p:cNvPr id="76" name="组合 75">
            <a:extLst>
              <a:ext uri="{FF2B5EF4-FFF2-40B4-BE49-F238E27FC236}">
                <a16:creationId xmlns="" xmlns:a16="http://schemas.microsoft.com/office/drawing/2014/main" id="{8F97FF4C-AC6B-46D8-93CC-42B15C4CA2AB}"/>
              </a:ext>
            </a:extLst>
          </p:cNvPr>
          <p:cNvGrpSpPr/>
          <p:nvPr/>
        </p:nvGrpSpPr>
        <p:grpSpPr>
          <a:xfrm flipH="1">
            <a:off x="5388641" y="3530172"/>
            <a:ext cx="586503" cy="280095"/>
            <a:chOff x="6519771" y="5577840"/>
            <a:chExt cx="1459962" cy="697230"/>
          </a:xfrm>
        </p:grpSpPr>
        <p:sp>
          <p:nvSpPr>
            <p:cNvPr id="77" name="矩形 76">
              <a:extLst>
                <a:ext uri="{FF2B5EF4-FFF2-40B4-BE49-F238E27FC236}">
                  <a16:creationId xmlns="" xmlns:a16="http://schemas.microsoft.com/office/drawing/2014/main" id="{17B4F57F-8E0A-41BE-AFFF-5DFF6E5452B3}"/>
                </a:ext>
              </a:extLst>
            </p:cNvPr>
            <p:cNvSpPr/>
            <p:nvPr/>
          </p:nvSpPr>
          <p:spPr>
            <a:xfrm>
              <a:off x="6519771" y="5577840"/>
              <a:ext cx="1459962" cy="697230"/>
            </a:xfrm>
            <a:prstGeom prst="rect">
              <a:avLst/>
            </a:prstGeom>
            <a:solidFill>
              <a:srgbClr val="5B9BD5"/>
            </a:solid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8" name="矩形 77">
              <a:extLst>
                <a:ext uri="{FF2B5EF4-FFF2-40B4-BE49-F238E27FC236}">
                  <a16:creationId xmlns="" xmlns:a16="http://schemas.microsoft.com/office/drawing/2014/main" id="{E2A6B24E-55BA-482C-9E39-530A5F814482}"/>
                </a:ext>
              </a:extLst>
            </p:cNvPr>
            <p:cNvSpPr/>
            <p:nvPr/>
          </p:nvSpPr>
          <p:spPr>
            <a:xfrm>
              <a:off x="6605730"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9" name="矩形 78">
              <a:extLst>
                <a:ext uri="{FF2B5EF4-FFF2-40B4-BE49-F238E27FC236}">
                  <a16:creationId xmlns="" xmlns:a16="http://schemas.microsoft.com/office/drawing/2014/main" id="{475C733B-2DB2-4DEF-9373-9BB414427E8A}"/>
                </a:ext>
              </a:extLst>
            </p:cNvPr>
            <p:cNvSpPr/>
            <p:nvPr/>
          </p:nvSpPr>
          <p:spPr>
            <a:xfrm>
              <a:off x="7050455"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0" name="矩形 79">
              <a:extLst>
                <a:ext uri="{FF2B5EF4-FFF2-40B4-BE49-F238E27FC236}">
                  <a16:creationId xmlns="" xmlns:a16="http://schemas.microsoft.com/office/drawing/2014/main" id="{044FCE67-365D-4C5F-B4F1-F1D797DCF4F3}"/>
                </a:ext>
              </a:extLst>
            </p:cNvPr>
            <p:cNvSpPr/>
            <p:nvPr/>
          </p:nvSpPr>
          <p:spPr>
            <a:xfrm>
              <a:off x="7515094"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81" name="组合 80">
            <a:extLst>
              <a:ext uri="{FF2B5EF4-FFF2-40B4-BE49-F238E27FC236}">
                <a16:creationId xmlns="" xmlns:a16="http://schemas.microsoft.com/office/drawing/2014/main" id="{B1BD6CA8-BA70-47F8-8599-D2B08D9CA6FA}"/>
              </a:ext>
            </a:extLst>
          </p:cNvPr>
          <p:cNvGrpSpPr/>
          <p:nvPr/>
        </p:nvGrpSpPr>
        <p:grpSpPr>
          <a:xfrm flipH="1">
            <a:off x="6597604" y="3533466"/>
            <a:ext cx="461671" cy="273506"/>
            <a:chOff x="5683484" y="4037767"/>
            <a:chExt cx="1459962" cy="864918"/>
          </a:xfrm>
        </p:grpSpPr>
        <p:sp>
          <p:nvSpPr>
            <p:cNvPr id="82" name="矩形 81">
              <a:extLst>
                <a:ext uri="{FF2B5EF4-FFF2-40B4-BE49-F238E27FC236}">
                  <a16:creationId xmlns="" xmlns:a16="http://schemas.microsoft.com/office/drawing/2014/main" id="{3C187030-C99D-49C5-808B-2758B2B47527}"/>
                </a:ext>
              </a:extLst>
            </p:cNvPr>
            <p:cNvSpPr/>
            <p:nvPr/>
          </p:nvSpPr>
          <p:spPr>
            <a:xfrm>
              <a:off x="5683484" y="4037767"/>
              <a:ext cx="1459962" cy="864917"/>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83" name="直接连接符 82">
              <a:extLst>
                <a:ext uri="{FF2B5EF4-FFF2-40B4-BE49-F238E27FC236}">
                  <a16:creationId xmlns="" xmlns:a16="http://schemas.microsoft.com/office/drawing/2014/main" id="{0A683CBD-A1C7-42E6-94B8-5B04FCACF6FA}"/>
                </a:ext>
              </a:extLst>
            </p:cNvPr>
            <p:cNvCxnSpPr/>
            <p:nvPr/>
          </p:nvCxnSpPr>
          <p:spPr>
            <a:xfrm>
              <a:off x="5683484" y="4316052"/>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 xmlns:a16="http://schemas.microsoft.com/office/drawing/2014/main" id="{86D4C3BF-674D-492D-94B9-413BB908C4CA}"/>
                </a:ext>
              </a:extLst>
            </p:cNvPr>
            <p:cNvCxnSpPr/>
            <p:nvPr/>
          </p:nvCxnSpPr>
          <p:spPr>
            <a:xfrm>
              <a:off x="5683484" y="4612970"/>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 xmlns:a16="http://schemas.microsoft.com/office/drawing/2014/main" id="{B2EFF680-99EB-4227-95BD-8D33574C4121}"/>
                </a:ext>
              </a:extLst>
            </p:cNvPr>
            <p:cNvCxnSpPr/>
            <p:nvPr/>
          </p:nvCxnSpPr>
          <p:spPr>
            <a:xfrm>
              <a:off x="61493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 xmlns:a16="http://schemas.microsoft.com/office/drawing/2014/main" id="{6E4D0DA5-0E1C-45BE-B59F-AB2C2A67D924}"/>
                </a:ext>
              </a:extLst>
            </p:cNvPr>
            <p:cNvCxnSpPr/>
            <p:nvPr/>
          </p:nvCxnSpPr>
          <p:spPr>
            <a:xfrm>
              <a:off x="66095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 xmlns:a16="http://schemas.microsoft.com/office/drawing/2014/main" id="{02F85F65-DF32-4034-B855-34E150F4EFBA}"/>
                </a:ext>
              </a:extLst>
            </p:cNvPr>
            <p:cNvCxnSpPr/>
            <p:nvPr/>
          </p:nvCxnSpPr>
          <p:spPr>
            <a:xfrm>
              <a:off x="5970270" y="4329844"/>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 xmlns:a16="http://schemas.microsoft.com/office/drawing/2014/main" id="{88587C9B-587F-42A8-8DFA-0C8947DE144D}"/>
                </a:ext>
              </a:extLst>
            </p:cNvPr>
            <p:cNvCxnSpPr/>
            <p:nvPr/>
          </p:nvCxnSpPr>
          <p:spPr>
            <a:xfrm>
              <a:off x="6427470" y="4327482"/>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 xmlns:a16="http://schemas.microsoft.com/office/drawing/2014/main" id="{87F9454F-0C2E-445A-8076-CEA1B70733F9}"/>
                </a:ext>
              </a:extLst>
            </p:cNvPr>
            <p:cNvCxnSpPr/>
            <p:nvPr/>
          </p:nvCxnSpPr>
          <p:spPr>
            <a:xfrm>
              <a:off x="6873240" y="4332899"/>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 xmlns:a16="http://schemas.microsoft.com/office/drawing/2014/main" id="{F77C193A-9B42-4872-B949-B6E0E1838DAB}"/>
                </a:ext>
              </a:extLst>
            </p:cNvPr>
            <p:cNvCxnSpPr/>
            <p:nvPr/>
          </p:nvCxnSpPr>
          <p:spPr>
            <a:xfrm>
              <a:off x="6149340" y="4612970"/>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 xmlns:a16="http://schemas.microsoft.com/office/drawing/2014/main" id="{C50E7EBB-30BF-44C9-A9B8-17FF2641B603}"/>
                </a:ext>
              </a:extLst>
            </p:cNvPr>
            <p:cNvCxnSpPr/>
            <p:nvPr/>
          </p:nvCxnSpPr>
          <p:spPr>
            <a:xfrm>
              <a:off x="6605730" y="4603547"/>
              <a:ext cx="0" cy="289715"/>
            </a:xfrm>
            <a:prstGeom prst="line">
              <a:avLst/>
            </a:prstGeom>
          </p:spPr>
          <p:style>
            <a:lnRef idx="1">
              <a:schemeClr val="accent1"/>
            </a:lnRef>
            <a:fillRef idx="0">
              <a:schemeClr val="accent1"/>
            </a:fillRef>
            <a:effectRef idx="0">
              <a:schemeClr val="accent1"/>
            </a:effectRef>
            <a:fontRef idx="minor">
              <a:schemeClr val="tx1"/>
            </a:fontRef>
          </p:style>
        </p:cxnSp>
      </p:grpSp>
      <p:sp>
        <p:nvSpPr>
          <p:cNvPr id="92" name="矩形 91">
            <a:extLst>
              <a:ext uri="{FF2B5EF4-FFF2-40B4-BE49-F238E27FC236}">
                <a16:creationId xmlns="" xmlns:a16="http://schemas.microsoft.com/office/drawing/2014/main" id="{7D405FA3-8838-4C0B-B198-55FF0EBE5430}"/>
              </a:ext>
            </a:extLst>
          </p:cNvPr>
          <p:cNvSpPr/>
          <p:nvPr/>
        </p:nvSpPr>
        <p:spPr>
          <a:xfrm>
            <a:off x="5250675" y="3116224"/>
            <a:ext cx="118753" cy="1253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3" name="直接连接符 92">
            <a:extLst>
              <a:ext uri="{FF2B5EF4-FFF2-40B4-BE49-F238E27FC236}">
                <a16:creationId xmlns="" xmlns:a16="http://schemas.microsoft.com/office/drawing/2014/main" id="{291732E5-F492-4A7B-A717-E6331B577F54}"/>
              </a:ext>
            </a:extLst>
          </p:cNvPr>
          <p:cNvCxnSpPr/>
          <p:nvPr/>
        </p:nvCxnSpPr>
        <p:spPr>
          <a:xfrm>
            <a:off x="5310051" y="3233076"/>
            <a:ext cx="0" cy="47427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4" name="Picture 813" descr="switch.png">
            <a:extLst>
              <a:ext uri="{FF2B5EF4-FFF2-40B4-BE49-F238E27FC236}">
                <a16:creationId xmlns="" xmlns:a16="http://schemas.microsoft.com/office/drawing/2014/main" id="{2889E775-E2CD-404C-919C-612F2AB3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8709" y="4089942"/>
            <a:ext cx="585611" cy="513233"/>
          </a:xfrm>
          <a:prstGeom prst="rect">
            <a:avLst/>
          </a:prstGeom>
        </p:spPr>
      </p:pic>
      <p:cxnSp>
        <p:nvCxnSpPr>
          <p:cNvPr id="95" name="肘形连接符 250">
            <a:extLst>
              <a:ext uri="{FF2B5EF4-FFF2-40B4-BE49-F238E27FC236}">
                <a16:creationId xmlns="" xmlns:a16="http://schemas.microsoft.com/office/drawing/2014/main" id="{620E6C78-985F-4E90-B9D3-F97466EBE83A}"/>
              </a:ext>
            </a:extLst>
          </p:cNvPr>
          <p:cNvCxnSpPr/>
          <p:nvPr/>
        </p:nvCxnSpPr>
        <p:spPr>
          <a:xfrm rot="10800000" flipV="1">
            <a:off x="4794321" y="3957221"/>
            <a:ext cx="1706215" cy="377908"/>
          </a:xfrm>
          <a:prstGeom prst="bentConnector3">
            <a:avLst>
              <a:gd name="adj1" fmla="val 427"/>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6" name="文本框 95">
            <a:extLst>
              <a:ext uri="{FF2B5EF4-FFF2-40B4-BE49-F238E27FC236}">
                <a16:creationId xmlns="" xmlns:a16="http://schemas.microsoft.com/office/drawing/2014/main" id="{067106F3-2A17-4238-B252-8567D79F9D45}"/>
              </a:ext>
            </a:extLst>
          </p:cNvPr>
          <p:cNvSpPr txBox="1"/>
          <p:nvPr/>
        </p:nvSpPr>
        <p:spPr>
          <a:xfrm>
            <a:off x="7211789" y="3610978"/>
            <a:ext cx="492443" cy="230832"/>
          </a:xfrm>
          <a:prstGeom prst="rect">
            <a:avLst/>
          </a:prstGeom>
          <a:noFill/>
        </p:spPr>
        <p:txBody>
          <a:bodyPr wrap="none" rtlCol="0">
            <a:spAutoFit/>
          </a:bodyPr>
          <a:lstStyle/>
          <a:p>
            <a:r>
              <a:rPr lang="en-US" altLang="zh-CN" sz="900" dirty="0">
                <a:latin typeface="Arial" panose="020B0604020202020204" pitchFamily="34" charset="0"/>
                <a:cs typeface="Arial" panose="020B0604020202020204" pitchFamily="34" charset="0"/>
              </a:rPr>
              <a:t>vSSM</a:t>
            </a:r>
            <a:endParaRPr lang="zh-CN" altLang="en-US" sz="900" dirty="0">
              <a:latin typeface="Arial" panose="020B0604020202020204" pitchFamily="34" charset="0"/>
              <a:cs typeface="Arial" panose="020B0604020202020204" pitchFamily="34" charset="0"/>
            </a:endParaRPr>
          </a:p>
        </p:txBody>
      </p:sp>
      <p:sp>
        <p:nvSpPr>
          <p:cNvPr id="97" name="文本框 96">
            <a:extLst>
              <a:ext uri="{FF2B5EF4-FFF2-40B4-BE49-F238E27FC236}">
                <a16:creationId xmlns="" xmlns:a16="http://schemas.microsoft.com/office/drawing/2014/main" id="{AE8C70A8-D586-4D3F-8631-234A0003CE75}"/>
              </a:ext>
            </a:extLst>
          </p:cNvPr>
          <p:cNvSpPr txBox="1"/>
          <p:nvPr/>
        </p:nvSpPr>
        <p:spPr>
          <a:xfrm>
            <a:off x="1351684" y="3929050"/>
            <a:ext cx="500458" cy="261610"/>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ESXi</a:t>
            </a:r>
            <a:endParaRPr lang="zh-CN" altLang="en-US" sz="1100" dirty="0">
              <a:latin typeface="Arial" panose="020B0604020202020204" pitchFamily="34" charset="0"/>
              <a:cs typeface="Arial" panose="020B0604020202020204" pitchFamily="34" charset="0"/>
            </a:endParaRPr>
          </a:p>
        </p:txBody>
      </p:sp>
      <p:sp>
        <p:nvSpPr>
          <p:cNvPr id="98" name="文本框 97">
            <a:extLst>
              <a:ext uri="{FF2B5EF4-FFF2-40B4-BE49-F238E27FC236}">
                <a16:creationId xmlns="" xmlns:a16="http://schemas.microsoft.com/office/drawing/2014/main" id="{A4D9B627-7E32-48BB-8E44-F1868B63B0C2}"/>
              </a:ext>
            </a:extLst>
          </p:cNvPr>
          <p:cNvSpPr txBox="1"/>
          <p:nvPr/>
        </p:nvSpPr>
        <p:spPr>
          <a:xfrm>
            <a:off x="5376798" y="3944135"/>
            <a:ext cx="500458" cy="261610"/>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ESXi</a:t>
            </a:r>
            <a:endParaRPr lang="zh-CN" altLang="en-US" sz="1100" dirty="0">
              <a:latin typeface="Arial" panose="020B0604020202020204" pitchFamily="34" charset="0"/>
              <a:cs typeface="Arial" panose="020B0604020202020204" pitchFamily="34" charset="0"/>
            </a:endParaRPr>
          </a:p>
        </p:txBody>
      </p:sp>
      <p:grpSp>
        <p:nvGrpSpPr>
          <p:cNvPr id="99" name="组合 98">
            <a:extLst>
              <a:ext uri="{FF2B5EF4-FFF2-40B4-BE49-F238E27FC236}">
                <a16:creationId xmlns="" xmlns:a16="http://schemas.microsoft.com/office/drawing/2014/main" id="{F9BB7E27-9327-4B7B-AAC7-492B7495F6CE}"/>
              </a:ext>
            </a:extLst>
          </p:cNvPr>
          <p:cNvGrpSpPr/>
          <p:nvPr/>
        </p:nvGrpSpPr>
        <p:grpSpPr>
          <a:xfrm>
            <a:off x="6084931" y="3523851"/>
            <a:ext cx="387039" cy="273944"/>
            <a:chOff x="8755381" y="4037767"/>
            <a:chExt cx="1459962" cy="1033353"/>
          </a:xfrm>
        </p:grpSpPr>
        <p:grpSp>
          <p:nvGrpSpPr>
            <p:cNvPr id="100" name="组合 99">
              <a:extLst>
                <a:ext uri="{FF2B5EF4-FFF2-40B4-BE49-F238E27FC236}">
                  <a16:creationId xmlns="" xmlns:a16="http://schemas.microsoft.com/office/drawing/2014/main" id="{4543E7AA-34BE-476D-883D-B254A327D808}"/>
                </a:ext>
              </a:extLst>
            </p:cNvPr>
            <p:cNvGrpSpPr/>
            <p:nvPr/>
          </p:nvGrpSpPr>
          <p:grpSpPr>
            <a:xfrm>
              <a:off x="8876003" y="4296167"/>
              <a:ext cx="1218719" cy="516552"/>
              <a:chOff x="8900329" y="4327482"/>
              <a:chExt cx="1218719" cy="516552"/>
            </a:xfrm>
          </p:grpSpPr>
          <p:cxnSp>
            <p:nvCxnSpPr>
              <p:cNvPr id="102" name="直接连接符 101">
                <a:extLst>
                  <a:ext uri="{FF2B5EF4-FFF2-40B4-BE49-F238E27FC236}">
                    <a16:creationId xmlns="" xmlns:a16="http://schemas.microsoft.com/office/drawing/2014/main" id="{A283CB54-6EDB-4CE3-B244-1EF1251C14B6}"/>
                  </a:ext>
                </a:extLst>
              </p:cNvPr>
              <p:cNvCxnSpPr/>
              <p:nvPr/>
            </p:nvCxnSpPr>
            <p:spPr>
              <a:xfrm>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 xmlns:a16="http://schemas.microsoft.com/office/drawing/2014/main" id="{25D1ED25-7C99-4AB0-93F2-ED8F6116AF4B}"/>
                  </a:ext>
                </a:extLst>
              </p:cNvPr>
              <p:cNvCxnSpPr/>
              <p:nvPr/>
            </p:nvCxnSpPr>
            <p:spPr>
              <a:xfrm flipH="1">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4" name="直接箭头连接符 103">
                <a:extLst>
                  <a:ext uri="{FF2B5EF4-FFF2-40B4-BE49-F238E27FC236}">
                    <a16:creationId xmlns="" xmlns:a16="http://schemas.microsoft.com/office/drawing/2014/main" id="{6DC3394F-5B3C-47CF-80BE-6FA3B7B46719}"/>
                  </a:ext>
                </a:extLst>
              </p:cNvPr>
              <p:cNvCxnSpPr/>
              <p:nvPr/>
            </p:nvCxnSpPr>
            <p:spPr>
              <a:xfrm>
                <a:off x="9656928" y="43274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a:extLst>
                  <a:ext uri="{FF2B5EF4-FFF2-40B4-BE49-F238E27FC236}">
                    <a16:creationId xmlns="" xmlns:a16="http://schemas.microsoft.com/office/drawing/2014/main" id="{09652861-12F5-49D2-8F64-444B9317E312}"/>
                  </a:ext>
                </a:extLst>
              </p:cNvPr>
              <p:cNvCxnSpPr/>
              <p:nvPr/>
            </p:nvCxnSpPr>
            <p:spPr>
              <a:xfrm>
                <a:off x="9654072" y="48319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06" name="组合 105">
                <a:extLst>
                  <a:ext uri="{FF2B5EF4-FFF2-40B4-BE49-F238E27FC236}">
                    <a16:creationId xmlns="" xmlns:a16="http://schemas.microsoft.com/office/drawing/2014/main" id="{4E4C0AAF-00CE-4B79-818A-EF7C890651C9}"/>
                  </a:ext>
                </a:extLst>
              </p:cNvPr>
              <p:cNvGrpSpPr/>
              <p:nvPr/>
            </p:nvGrpSpPr>
            <p:grpSpPr>
              <a:xfrm flipH="1">
                <a:off x="8900329" y="4339590"/>
                <a:ext cx="464976" cy="504444"/>
                <a:chOff x="9806472" y="4479882"/>
                <a:chExt cx="464976" cy="504444"/>
              </a:xfrm>
            </p:grpSpPr>
            <p:cxnSp>
              <p:nvCxnSpPr>
                <p:cNvPr id="107" name="直接箭头连接符 106">
                  <a:extLst>
                    <a:ext uri="{FF2B5EF4-FFF2-40B4-BE49-F238E27FC236}">
                      <a16:creationId xmlns="" xmlns:a16="http://schemas.microsoft.com/office/drawing/2014/main" id="{8F686A4E-9F08-4B19-A4E2-71CEE2A914B9}"/>
                    </a:ext>
                  </a:extLst>
                </p:cNvPr>
                <p:cNvCxnSpPr/>
                <p:nvPr/>
              </p:nvCxnSpPr>
              <p:spPr>
                <a:xfrm>
                  <a:off x="9809328" y="44798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a:extLst>
                    <a:ext uri="{FF2B5EF4-FFF2-40B4-BE49-F238E27FC236}">
                      <a16:creationId xmlns="" xmlns:a16="http://schemas.microsoft.com/office/drawing/2014/main" id="{1AA350CE-F079-44EE-8C0D-F9C5FD57D0B5}"/>
                    </a:ext>
                  </a:extLst>
                </p:cNvPr>
                <p:cNvCxnSpPr/>
                <p:nvPr/>
              </p:nvCxnSpPr>
              <p:spPr>
                <a:xfrm>
                  <a:off x="9806472" y="49843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101" name="矩形 100">
              <a:extLst>
                <a:ext uri="{FF2B5EF4-FFF2-40B4-BE49-F238E27FC236}">
                  <a16:creationId xmlns="" xmlns:a16="http://schemas.microsoft.com/office/drawing/2014/main" id="{C503F9BD-E98C-4C61-B6BD-17CBFCBFAAA6}"/>
                </a:ext>
              </a:extLst>
            </p:cNvPr>
            <p:cNvSpPr/>
            <p:nvPr/>
          </p:nvSpPr>
          <p:spPr>
            <a:xfrm>
              <a:off x="8755381" y="4037767"/>
              <a:ext cx="1459962" cy="1033353"/>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09" name="组合 108">
            <a:extLst>
              <a:ext uri="{FF2B5EF4-FFF2-40B4-BE49-F238E27FC236}">
                <a16:creationId xmlns="" xmlns:a16="http://schemas.microsoft.com/office/drawing/2014/main" id="{BBEBA66A-88E9-43E3-8BB8-E09BABB6542B}"/>
              </a:ext>
            </a:extLst>
          </p:cNvPr>
          <p:cNvGrpSpPr/>
          <p:nvPr/>
        </p:nvGrpSpPr>
        <p:grpSpPr>
          <a:xfrm>
            <a:off x="2047962" y="3520005"/>
            <a:ext cx="387039" cy="273944"/>
            <a:chOff x="8755381" y="4037767"/>
            <a:chExt cx="1459962" cy="1033353"/>
          </a:xfrm>
        </p:grpSpPr>
        <p:grpSp>
          <p:nvGrpSpPr>
            <p:cNvPr id="110" name="组合 109">
              <a:extLst>
                <a:ext uri="{FF2B5EF4-FFF2-40B4-BE49-F238E27FC236}">
                  <a16:creationId xmlns="" xmlns:a16="http://schemas.microsoft.com/office/drawing/2014/main" id="{0878DB62-4597-4262-9CFC-3A12D97E937D}"/>
                </a:ext>
              </a:extLst>
            </p:cNvPr>
            <p:cNvGrpSpPr/>
            <p:nvPr/>
          </p:nvGrpSpPr>
          <p:grpSpPr>
            <a:xfrm>
              <a:off x="8876003" y="4296167"/>
              <a:ext cx="1218719" cy="516552"/>
              <a:chOff x="8900329" y="4327482"/>
              <a:chExt cx="1218719" cy="516552"/>
            </a:xfrm>
          </p:grpSpPr>
          <p:cxnSp>
            <p:nvCxnSpPr>
              <p:cNvPr id="112" name="直接连接符 111">
                <a:extLst>
                  <a:ext uri="{FF2B5EF4-FFF2-40B4-BE49-F238E27FC236}">
                    <a16:creationId xmlns="" xmlns:a16="http://schemas.microsoft.com/office/drawing/2014/main" id="{34907FDC-FDCD-40D6-BF71-96ADBE97D7A7}"/>
                  </a:ext>
                </a:extLst>
              </p:cNvPr>
              <p:cNvCxnSpPr/>
              <p:nvPr/>
            </p:nvCxnSpPr>
            <p:spPr>
              <a:xfrm>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 xmlns:a16="http://schemas.microsoft.com/office/drawing/2014/main" id="{DE45C53A-61C7-4712-A605-B25BF7B697ED}"/>
                  </a:ext>
                </a:extLst>
              </p:cNvPr>
              <p:cNvCxnSpPr/>
              <p:nvPr/>
            </p:nvCxnSpPr>
            <p:spPr>
              <a:xfrm flipH="1">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直接箭头连接符 113">
                <a:extLst>
                  <a:ext uri="{FF2B5EF4-FFF2-40B4-BE49-F238E27FC236}">
                    <a16:creationId xmlns="" xmlns:a16="http://schemas.microsoft.com/office/drawing/2014/main" id="{467DEE62-D1EF-44C8-8865-D4F29F1781B8}"/>
                  </a:ext>
                </a:extLst>
              </p:cNvPr>
              <p:cNvCxnSpPr/>
              <p:nvPr/>
            </p:nvCxnSpPr>
            <p:spPr>
              <a:xfrm>
                <a:off x="9656928" y="43274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5" name="直接箭头连接符 114">
                <a:extLst>
                  <a:ext uri="{FF2B5EF4-FFF2-40B4-BE49-F238E27FC236}">
                    <a16:creationId xmlns="" xmlns:a16="http://schemas.microsoft.com/office/drawing/2014/main" id="{F3412B27-A21A-4C12-AEB6-759D93F36B4F}"/>
                  </a:ext>
                </a:extLst>
              </p:cNvPr>
              <p:cNvCxnSpPr/>
              <p:nvPr/>
            </p:nvCxnSpPr>
            <p:spPr>
              <a:xfrm>
                <a:off x="9654072" y="48319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16" name="组合 115">
                <a:extLst>
                  <a:ext uri="{FF2B5EF4-FFF2-40B4-BE49-F238E27FC236}">
                    <a16:creationId xmlns="" xmlns:a16="http://schemas.microsoft.com/office/drawing/2014/main" id="{FA1E80D5-50AE-4C4A-AF83-89F0FD2DF019}"/>
                  </a:ext>
                </a:extLst>
              </p:cNvPr>
              <p:cNvGrpSpPr/>
              <p:nvPr/>
            </p:nvGrpSpPr>
            <p:grpSpPr>
              <a:xfrm flipH="1">
                <a:off x="8900329" y="4339590"/>
                <a:ext cx="464976" cy="504444"/>
                <a:chOff x="9806472" y="4479882"/>
                <a:chExt cx="464976" cy="504444"/>
              </a:xfrm>
            </p:grpSpPr>
            <p:cxnSp>
              <p:nvCxnSpPr>
                <p:cNvPr id="117" name="直接箭头连接符 116">
                  <a:extLst>
                    <a:ext uri="{FF2B5EF4-FFF2-40B4-BE49-F238E27FC236}">
                      <a16:creationId xmlns="" xmlns:a16="http://schemas.microsoft.com/office/drawing/2014/main" id="{10DF7223-BA8A-488B-B7B1-A9FB9A47FAEF}"/>
                    </a:ext>
                  </a:extLst>
                </p:cNvPr>
                <p:cNvCxnSpPr/>
                <p:nvPr/>
              </p:nvCxnSpPr>
              <p:spPr>
                <a:xfrm>
                  <a:off x="9809328" y="44798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8" name="直接箭头连接符 117">
                  <a:extLst>
                    <a:ext uri="{FF2B5EF4-FFF2-40B4-BE49-F238E27FC236}">
                      <a16:creationId xmlns="" xmlns:a16="http://schemas.microsoft.com/office/drawing/2014/main" id="{1B750803-1930-4C6A-998B-78931E418C4D}"/>
                    </a:ext>
                  </a:extLst>
                </p:cNvPr>
                <p:cNvCxnSpPr/>
                <p:nvPr/>
              </p:nvCxnSpPr>
              <p:spPr>
                <a:xfrm>
                  <a:off x="9806472" y="49843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111" name="矩形 110">
              <a:extLst>
                <a:ext uri="{FF2B5EF4-FFF2-40B4-BE49-F238E27FC236}">
                  <a16:creationId xmlns="" xmlns:a16="http://schemas.microsoft.com/office/drawing/2014/main" id="{A12CD229-FB3B-46C1-9F6D-7CC2C0786337}"/>
                </a:ext>
              </a:extLst>
            </p:cNvPr>
            <p:cNvSpPr/>
            <p:nvPr/>
          </p:nvSpPr>
          <p:spPr>
            <a:xfrm>
              <a:off x="8755381" y="4037767"/>
              <a:ext cx="1459962" cy="1033353"/>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pic>
        <p:nvPicPr>
          <p:cNvPr id="119" name="Picture 14" descr="C:\Documents and Settings\shuang\桌面\cloud1.wmf">
            <a:extLst>
              <a:ext uri="{FF2B5EF4-FFF2-40B4-BE49-F238E27FC236}">
                <a16:creationId xmlns="" xmlns:a16="http://schemas.microsoft.com/office/drawing/2014/main" id="{EB207004-59F9-46D0-8A92-D79CB7A93C4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57604" y="5328245"/>
            <a:ext cx="20081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文本框 119">
            <a:extLst>
              <a:ext uri="{FF2B5EF4-FFF2-40B4-BE49-F238E27FC236}">
                <a16:creationId xmlns="" xmlns:a16="http://schemas.microsoft.com/office/drawing/2014/main" id="{0D73E6CD-E5B3-45E7-9EE8-86DEE0719D68}"/>
              </a:ext>
            </a:extLst>
          </p:cNvPr>
          <p:cNvSpPr txBox="1"/>
          <p:nvPr/>
        </p:nvSpPr>
        <p:spPr>
          <a:xfrm>
            <a:off x="2625950" y="5527922"/>
            <a:ext cx="1545956" cy="523221"/>
          </a:xfrm>
          <a:prstGeom prst="rect">
            <a:avLst/>
          </a:prstGeom>
          <a:noFill/>
        </p:spPr>
        <p:txBody>
          <a:bodyPr wrap="square" rtlCol="0">
            <a:spAutoFit/>
          </a:bodyPr>
          <a:lstStyle/>
          <a:p>
            <a:r>
              <a:rPr lang="en-US" altLang="zh-CN" sz="2800" dirty="0">
                <a:latin typeface="Arial" panose="020B0604020202020204" pitchFamily="34" charset="0"/>
                <a:cs typeface="Arial" panose="020B0604020202020204" pitchFamily="34" charset="0"/>
              </a:rPr>
              <a:t>Internet</a:t>
            </a:r>
            <a:endParaRPr lang="zh-CN" altLang="en-US" sz="2800" dirty="0">
              <a:latin typeface="Arial" panose="020B0604020202020204" pitchFamily="34" charset="0"/>
              <a:cs typeface="Arial" panose="020B0604020202020204" pitchFamily="34" charset="0"/>
            </a:endParaRPr>
          </a:p>
        </p:txBody>
      </p:sp>
      <p:cxnSp>
        <p:nvCxnSpPr>
          <p:cNvPr id="121" name="直接连接符 120">
            <a:extLst>
              <a:ext uri="{FF2B5EF4-FFF2-40B4-BE49-F238E27FC236}">
                <a16:creationId xmlns="" xmlns:a16="http://schemas.microsoft.com/office/drawing/2014/main" id="{F22F8842-91D7-4B52-8826-307C1D607C52}"/>
              </a:ext>
            </a:extLst>
          </p:cNvPr>
          <p:cNvCxnSpPr>
            <a:stCxn id="94" idx="2"/>
          </p:cNvCxnSpPr>
          <p:nvPr/>
        </p:nvCxnSpPr>
        <p:spPr>
          <a:xfrm flipH="1">
            <a:off x="3915178" y="4603175"/>
            <a:ext cx="586337" cy="928015"/>
          </a:xfrm>
          <a:prstGeom prst="line">
            <a:avLst/>
          </a:prstGeom>
        </p:spPr>
        <p:style>
          <a:lnRef idx="1">
            <a:schemeClr val="accent1"/>
          </a:lnRef>
          <a:fillRef idx="0">
            <a:schemeClr val="accent1"/>
          </a:fillRef>
          <a:effectRef idx="0">
            <a:schemeClr val="accent1"/>
          </a:effectRef>
          <a:fontRef idx="minor">
            <a:schemeClr val="tx1"/>
          </a:fontRef>
        </p:style>
      </p:cxnSp>
      <p:sp>
        <p:nvSpPr>
          <p:cNvPr id="122" name="文本框 121">
            <a:extLst>
              <a:ext uri="{FF2B5EF4-FFF2-40B4-BE49-F238E27FC236}">
                <a16:creationId xmlns="" xmlns:a16="http://schemas.microsoft.com/office/drawing/2014/main" id="{48EA19C2-698C-429F-B7D5-5C74F961FC1E}"/>
              </a:ext>
            </a:extLst>
          </p:cNvPr>
          <p:cNvSpPr txBox="1"/>
          <p:nvPr/>
        </p:nvSpPr>
        <p:spPr>
          <a:xfrm>
            <a:off x="8548548" y="2141233"/>
            <a:ext cx="2803963"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DFW only allows HTTP (port 80)</a:t>
            </a:r>
            <a:endParaRPr lang="zh-CN" altLang="en-US" sz="1400" dirty="0">
              <a:latin typeface="Arial" panose="020B0604020202020204" pitchFamily="34" charset="0"/>
              <a:cs typeface="Arial" panose="020B0604020202020204" pitchFamily="34" charset="0"/>
            </a:endParaRPr>
          </a:p>
        </p:txBody>
      </p:sp>
      <p:cxnSp>
        <p:nvCxnSpPr>
          <p:cNvPr id="123" name="直接箭头连接符 122">
            <a:extLst>
              <a:ext uri="{FF2B5EF4-FFF2-40B4-BE49-F238E27FC236}">
                <a16:creationId xmlns="" xmlns:a16="http://schemas.microsoft.com/office/drawing/2014/main" id="{0D895F21-0FC3-4FE0-B85B-7A6ACA1AA2B9}"/>
              </a:ext>
            </a:extLst>
          </p:cNvPr>
          <p:cNvCxnSpPr/>
          <p:nvPr/>
        </p:nvCxnSpPr>
        <p:spPr>
          <a:xfrm>
            <a:off x="8548548" y="2013070"/>
            <a:ext cx="0" cy="554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 xmlns:a16="http://schemas.microsoft.com/office/drawing/2014/main" id="{9F802CF0-26AA-4D62-88EE-80E9D189C57C}"/>
              </a:ext>
            </a:extLst>
          </p:cNvPr>
          <p:cNvCxnSpPr/>
          <p:nvPr/>
        </p:nvCxnSpPr>
        <p:spPr>
          <a:xfrm flipV="1">
            <a:off x="8428621" y="2032389"/>
            <a:ext cx="0" cy="512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5" name="图片 124">
            <a:extLst>
              <a:ext uri="{FF2B5EF4-FFF2-40B4-BE49-F238E27FC236}">
                <a16:creationId xmlns="" xmlns:a16="http://schemas.microsoft.com/office/drawing/2014/main" id="{A876012C-76B7-4820-B4F5-6A20914C90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30173" y="1826806"/>
            <a:ext cx="290818" cy="270290"/>
          </a:xfrm>
          <a:prstGeom prst="rect">
            <a:avLst/>
          </a:prstGeom>
        </p:spPr>
      </p:pic>
      <p:sp>
        <p:nvSpPr>
          <p:cNvPr id="126" name="文本框 125">
            <a:extLst>
              <a:ext uri="{FF2B5EF4-FFF2-40B4-BE49-F238E27FC236}">
                <a16:creationId xmlns="" xmlns:a16="http://schemas.microsoft.com/office/drawing/2014/main" id="{07AEDF1D-7FEC-40E5-BE3C-EDC041DCBC83}"/>
              </a:ext>
            </a:extLst>
          </p:cNvPr>
          <p:cNvSpPr txBox="1"/>
          <p:nvPr/>
        </p:nvSpPr>
        <p:spPr>
          <a:xfrm>
            <a:off x="3878652" y="1823539"/>
            <a:ext cx="948942" cy="523221"/>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Thunder download</a:t>
            </a:r>
            <a:endParaRPr lang="zh-CN" altLang="en-US" sz="1400" dirty="0">
              <a:latin typeface="Arial" panose="020B0604020202020204" pitchFamily="34" charset="0"/>
              <a:cs typeface="Arial" panose="020B0604020202020204" pitchFamily="34" charset="0"/>
            </a:endParaRPr>
          </a:p>
        </p:txBody>
      </p:sp>
      <p:sp>
        <p:nvSpPr>
          <p:cNvPr id="127" name="任意多边形 19">
            <a:extLst>
              <a:ext uri="{FF2B5EF4-FFF2-40B4-BE49-F238E27FC236}">
                <a16:creationId xmlns="" xmlns:a16="http://schemas.microsoft.com/office/drawing/2014/main" id="{938C8FDF-6E9A-4149-AC63-D31876656222}"/>
              </a:ext>
            </a:extLst>
          </p:cNvPr>
          <p:cNvSpPr/>
          <p:nvPr/>
        </p:nvSpPr>
        <p:spPr>
          <a:xfrm>
            <a:off x="2692462" y="2010847"/>
            <a:ext cx="1744868" cy="3425780"/>
          </a:xfrm>
          <a:custGeom>
            <a:avLst/>
            <a:gdLst>
              <a:gd name="connsiteX0" fmla="*/ 1081048 w 1744868"/>
              <a:gd name="connsiteY0" fmla="*/ 0 h 3425780"/>
              <a:gd name="connsiteX1" fmla="*/ 720439 w 1744868"/>
              <a:gd name="connsiteY1" fmla="*/ 373487 h 3425780"/>
              <a:gd name="connsiteX2" fmla="*/ 24980 w 1744868"/>
              <a:gd name="connsiteY2" fmla="*/ 1661374 h 3425780"/>
              <a:gd name="connsiteX3" fmla="*/ 1699234 w 1744868"/>
              <a:gd name="connsiteY3" fmla="*/ 2331076 h 3425780"/>
              <a:gd name="connsiteX4" fmla="*/ 1106806 w 1744868"/>
              <a:gd name="connsiteY4" fmla="*/ 3425780 h 34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68" h="3425780">
                <a:moveTo>
                  <a:pt x="1081048" y="0"/>
                </a:moveTo>
                <a:cubicBezTo>
                  <a:pt x="988749" y="48295"/>
                  <a:pt x="896450" y="96591"/>
                  <a:pt x="720439" y="373487"/>
                </a:cubicBezTo>
                <a:cubicBezTo>
                  <a:pt x="544428" y="650383"/>
                  <a:pt x="-138152" y="1335109"/>
                  <a:pt x="24980" y="1661374"/>
                </a:cubicBezTo>
                <a:cubicBezTo>
                  <a:pt x="188112" y="1987639"/>
                  <a:pt x="1518930" y="2037008"/>
                  <a:pt x="1699234" y="2331076"/>
                </a:cubicBezTo>
                <a:cubicBezTo>
                  <a:pt x="1879538" y="2625144"/>
                  <a:pt x="1493172" y="3025462"/>
                  <a:pt x="1106806" y="3425780"/>
                </a:cubicBezTo>
              </a:path>
            </a:pathLst>
          </a:custGeom>
          <a:noFill/>
          <a:ln w="25400">
            <a:solidFill>
              <a:srgbClr val="00B05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8" name="图片 127">
            <a:extLst>
              <a:ext uri="{FF2B5EF4-FFF2-40B4-BE49-F238E27FC236}">
                <a16:creationId xmlns="" xmlns:a16="http://schemas.microsoft.com/office/drawing/2014/main" id="{5919E851-BF40-4675-AD05-E740200686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4368" y="1734819"/>
            <a:ext cx="290818" cy="270290"/>
          </a:xfrm>
          <a:prstGeom prst="rect">
            <a:avLst/>
          </a:prstGeom>
        </p:spPr>
      </p:pic>
      <p:sp>
        <p:nvSpPr>
          <p:cNvPr id="129" name="文本框 128">
            <a:extLst>
              <a:ext uri="{FF2B5EF4-FFF2-40B4-BE49-F238E27FC236}">
                <a16:creationId xmlns="" xmlns:a16="http://schemas.microsoft.com/office/drawing/2014/main" id="{945050E3-9080-4394-A124-382ED3FFBCE4}"/>
              </a:ext>
            </a:extLst>
          </p:cNvPr>
          <p:cNvSpPr txBox="1"/>
          <p:nvPr/>
        </p:nvSpPr>
        <p:spPr>
          <a:xfrm>
            <a:off x="6262847" y="1731552"/>
            <a:ext cx="948942" cy="523221"/>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Thunder download</a:t>
            </a:r>
            <a:endParaRPr lang="zh-CN" altLang="en-US" sz="1400" dirty="0">
              <a:latin typeface="Arial" panose="020B0604020202020204" pitchFamily="34" charset="0"/>
              <a:cs typeface="Arial" panose="020B0604020202020204" pitchFamily="34" charset="0"/>
            </a:endParaRPr>
          </a:p>
        </p:txBody>
      </p:sp>
      <p:sp>
        <p:nvSpPr>
          <p:cNvPr id="130" name="任意多边形 20">
            <a:extLst>
              <a:ext uri="{FF2B5EF4-FFF2-40B4-BE49-F238E27FC236}">
                <a16:creationId xmlns="" xmlns:a16="http://schemas.microsoft.com/office/drawing/2014/main" id="{223C1113-DC6C-4359-AA56-534F4F54D270}"/>
              </a:ext>
            </a:extLst>
          </p:cNvPr>
          <p:cNvSpPr/>
          <p:nvPr/>
        </p:nvSpPr>
        <p:spPr>
          <a:xfrm>
            <a:off x="4237149" y="2113878"/>
            <a:ext cx="3143446" cy="3451538"/>
          </a:xfrm>
          <a:custGeom>
            <a:avLst/>
            <a:gdLst>
              <a:gd name="connsiteX0" fmla="*/ 1738648 w 3143446"/>
              <a:gd name="connsiteY0" fmla="*/ 0 h 3451538"/>
              <a:gd name="connsiteX1" fmla="*/ 1455313 w 3143446"/>
              <a:gd name="connsiteY1" fmla="*/ 721216 h 3451538"/>
              <a:gd name="connsiteX2" fmla="*/ 3090930 w 3143446"/>
              <a:gd name="connsiteY2" fmla="*/ 1326524 h 3451538"/>
              <a:gd name="connsiteX3" fmla="*/ 2588654 w 3143446"/>
              <a:gd name="connsiteY3" fmla="*/ 1571222 h 3451538"/>
              <a:gd name="connsiteX4" fmla="*/ 1081826 w 3143446"/>
              <a:gd name="connsiteY4" fmla="*/ 1609859 h 3451538"/>
              <a:gd name="connsiteX5" fmla="*/ 399245 w 3143446"/>
              <a:gd name="connsiteY5" fmla="*/ 2369712 h 3451538"/>
              <a:gd name="connsiteX6" fmla="*/ 0 w 3143446"/>
              <a:gd name="connsiteY6" fmla="*/ 3451538 h 345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446" h="3451538">
                <a:moveTo>
                  <a:pt x="1738648" y="0"/>
                </a:moveTo>
                <a:cubicBezTo>
                  <a:pt x="1484290" y="250064"/>
                  <a:pt x="1229933" y="500129"/>
                  <a:pt x="1455313" y="721216"/>
                </a:cubicBezTo>
                <a:cubicBezTo>
                  <a:pt x="1680693" y="942303"/>
                  <a:pt x="2902040" y="1184856"/>
                  <a:pt x="3090930" y="1326524"/>
                </a:cubicBezTo>
                <a:cubicBezTo>
                  <a:pt x="3279820" y="1468192"/>
                  <a:pt x="2923505" y="1524000"/>
                  <a:pt x="2588654" y="1571222"/>
                </a:cubicBezTo>
                <a:cubicBezTo>
                  <a:pt x="2253803" y="1618445"/>
                  <a:pt x="1446727" y="1476777"/>
                  <a:pt x="1081826" y="1609859"/>
                </a:cubicBezTo>
                <a:cubicBezTo>
                  <a:pt x="716925" y="1742941"/>
                  <a:pt x="579549" y="2062766"/>
                  <a:pt x="399245" y="2369712"/>
                </a:cubicBezTo>
                <a:cubicBezTo>
                  <a:pt x="218941" y="2676658"/>
                  <a:pt x="109470" y="3064098"/>
                  <a:pt x="0" y="3451538"/>
                </a:cubicBezTo>
              </a:path>
            </a:pathLst>
          </a:custGeom>
          <a:noFill/>
          <a:ln w="25400">
            <a:solidFill>
              <a:srgbClr val="FF000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1" name="图片 130">
            <a:extLst>
              <a:ext uri="{FF2B5EF4-FFF2-40B4-BE49-F238E27FC236}">
                <a16:creationId xmlns="" xmlns:a16="http://schemas.microsoft.com/office/drawing/2014/main" id="{8D262356-95FF-46DE-AE94-37CED30B5C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36482" y="3417726"/>
            <a:ext cx="290818" cy="270290"/>
          </a:xfrm>
          <a:prstGeom prst="rect">
            <a:avLst/>
          </a:prstGeom>
        </p:spPr>
      </p:pic>
      <p:sp>
        <p:nvSpPr>
          <p:cNvPr id="132" name="文本框 131">
            <a:extLst>
              <a:ext uri="{FF2B5EF4-FFF2-40B4-BE49-F238E27FC236}">
                <a16:creationId xmlns="" xmlns:a16="http://schemas.microsoft.com/office/drawing/2014/main" id="{4165152D-448A-4023-85D4-B9CB8A438AE6}"/>
              </a:ext>
            </a:extLst>
          </p:cNvPr>
          <p:cNvSpPr txBox="1"/>
          <p:nvPr/>
        </p:nvSpPr>
        <p:spPr>
          <a:xfrm>
            <a:off x="7984961" y="3414459"/>
            <a:ext cx="948942" cy="523221"/>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Thunder download</a:t>
            </a:r>
            <a:endParaRPr lang="zh-CN" altLang="en-US" sz="1400" dirty="0">
              <a:latin typeface="Arial" panose="020B0604020202020204" pitchFamily="34" charset="0"/>
              <a:cs typeface="Arial" panose="020B0604020202020204" pitchFamily="34" charset="0"/>
            </a:endParaRPr>
          </a:p>
        </p:txBody>
      </p:sp>
      <p:grpSp>
        <p:nvGrpSpPr>
          <p:cNvPr id="133" name="组合 132">
            <a:extLst>
              <a:ext uri="{FF2B5EF4-FFF2-40B4-BE49-F238E27FC236}">
                <a16:creationId xmlns="" xmlns:a16="http://schemas.microsoft.com/office/drawing/2014/main" id="{38AA9D36-6318-4617-8873-F704D6F52EE6}"/>
              </a:ext>
            </a:extLst>
          </p:cNvPr>
          <p:cNvGrpSpPr/>
          <p:nvPr/>
        </p:nvGrpSpPr>
        <p:grpSpPr>
          <a:xfrm>
            <a:off x="7979191" y="3222070"/>
            <a:ext cx="612767" cy="619740"/>
            <a:chOff x="7979191" y="3181691"/>
            <a:chExt cx="612767" cy="619740"/>
          </a:xfrm>
        </p:grpSpPr>
        <p:cxnSp>
          <p:nvCxnSpPr>
            <p:cNvPr id="134" name="直接连接符 133">
              <a:extLst>
                <a:ext uri="{FF2B5EF4-FFF2-40B4-BE49-F238E27FC236}">
                  <a16:creationId xmlns="" xmlns:a16="http://schemas.microsoft.com/office/drawing/2014/main" id="{46F19373-9A7A-4889-A3FE-45785AB57466}"/>
                </a:ext>
              </a:extLst>
            </p:cNvPr>
            <p:cNvCxnSpPr/>
            <p:nvPr/>
          </p:nvCxnSpPr>
          <p:spPr>
            <a:xfrm flipH="1">
              <a:off x="8027300" y="3181691"/>
              <a:ext cx="472756" cy="6197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 xmlns:a16="http://schemas.microsoft.com/office/drawing/2014/main" id="{CAA2559B-B510-4F2A-B115-443FC60D3C5A}"/>
                </a:ext>
              </a:extLst>
            </p:cNvPr>
            <p:cNvCxnSpPr/>
            <p:nvPr/>
          </p:nvCxnSpPr>
          <p:spPr>
            <a:xfrm>
              <a:off x="7979191" y="3223777"/>
              <a:ext cx="612767" cy="5776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6" name="文本框 135">
            <a:extLst>
              <a:ext uri="{FF2B5EF4-FFF2-40B4-BE49-F238E27FC236}">
                <a16:creationId xmlns="" xmlns:a16="http://schemas.microsoft.com/office/drawing/2014/main" id="{FAD719D4-E117-496A-9DA8-A53D668B1553}"/>
              </a:ext>
            </a:extLst>
          </p:cNvPr>
          <p:cNvSpPr txBox="1"/>
          <p:nvPr/>
        </p:nvSpPr>
        <p:spPr>
          <a:xfrm>
            <a:off x="2457203" y="4657932"/>
            <a:ext cx="1878440" cy="523221"/>
          </a:xfrm>
          <a:prstGeom prst="rect">
            <a:avLst/>
          </a:prstGeom>
          <a:noFill/>
        </p:spPr>
        <p:txBody>
          <a:bodyPr wrap="square" rtlCol="0">
            <a:spAutoFit/>
          </a:bodyPr>
          <a:lstStyle/>
          <a:p>
            <a:r>
              <a:rPr lang="en-US" altLang="zh-CN" sz="1400" dirty="0">
                <a:solidFill>
                  <a:srgbClr val="00B050"/>
                </a:solidFill>
                <a:latin typeface="Arial" panose="020B0604020202020204" pitchFamily="34" charset="0"/>
                <a:cs typeface="Arial" panose="020B0604020202020204" pitchFamily="34" charset="0"/>
              </a:rPr>
              <a:t>DFW</a:t>
            </a:r>
            <a:r>
              <a:rPr lang="zh-CN" altLang="en-US" sz="1400" dirty="0">
                <a:solidFill>
                  <a:srgbClr val="00B050"/>
                </a:solidFill>
                <a:latin typeface="Arial" panose="020B0604020202020204" pitchFamily="34" charset="0"/>
                <a:cs typeface="Arial" panose="020B0604020202020204" pitchFamily="34" charset="0"/>
              </a:rPr>
              <a:t> </a:t>
            </a:r>
            <a:r>
              <a:rPr lang="en-US" altLang="zh-CN" sz="1400" dirty="0">
                <a:solidFill>
                  <a:srgbClr val="00B050"/>
                </a:solidFill>
                <a:latin typeface="Arial" panose="020B0604020202020204" pitchFamily="34" charset="0"/>
                <a:cs typeface="Arial" panose="020B0604020202020204" pitchFamily="34" charset="0"/>
              </a:rPr>
              <a:t>will allow Thunder downloads</a:t>
            </a:r>
            <a:endParaRPr lang="zh-CN" altLang="en-US" sz="1400" dirty="0">
              <a:solidFill>
                <a:srgbClr val="00B050"/>
              </a:solidFill>
              <a:latin typeface="Arial" panose="020B0604020202020204" pitchFamily="34" charset="0"/>
              <a:cs typeface="Arial" panose="020B0604020202020204" pitchFamily="34" charset="0"/>
            </a:endParaRPr>
          </a:p>
        </p:txBody>
      </p:sp>
      <p:sp>
        <p:nvSpPr>
          <p:cNvPr id="137" name="文本框 136">
            <a:extLst>
              <a:ext uri="{FF2B5EF4-FFF2-40B4-BE49-F238E27FC236}">
                <a16:creationId xmlns="" xmlns:a16="http://schemas.microsoft.com/office/drawing/2014/main" id="{073FFE4D-2971-4A04-83A1-A60DDE894D99}"/>
              </a:ext>
            </a:extLst>
          </p:cNvPr>
          <p:cNvSpPr txBox="1"/>
          <p:nvPr/>
        </p:nvSpPr>
        <p:spPr>
          <a:xfrm>
            <a:off x="4412638" y="4974962"/>
            <a:ext cx="2960567" cy="523221"/>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CloudHive can identify Thunder downloads</a:t>
            </a:r>
            <a:endParaRPr lang="zh-CN" altLang="en-US" sz="1400" dirty="0">
              <a:solidFill>
                <a:srgbClr val="FF0000"/>
              </a:solidFill>
              <a:latin typeface="Arial" panose="020B0604020202020204" pitchFamily="34" charset="0"/>
              <a:cs typeface="Arial" panose="020B0604020202020204" pitchFamily="34" charset="0"/>
            </a:endParaRPr>
          </a:p>
        </p:txBody>
      </p:sp>
      <p:pic>
        <p:nvPicPr>
          <p:cNvPr id="140" name="图片 139"/>
          <p:cNvPicPr>
            <a:picLocks noChangeAspect="1"/>
          </p:cNvPicPr>
          <p:nvPr/>
        </p:nvPicPr>
        <p:blipFill>
          <a:blip r:embed="rId8"/>
          <a:stretch>
            <a:fillRect/>
          </a:stretch>
        </p:blipFill>
        <p:spPr>
          <a:xfrm>
            <a:off x="8591958" y="4294444"/>
            <a:ext cx="1885714" cy="1714286"/>
          </a:xfrm>
          <a:prstGeom prst="rect">
            <a:avLst/>
          </a:prstGeom>
        </p:spPr>
      </p:pic>
      <p:sp>
        <p:nvSpPr>
          <p:cNvPr id="138" name="Title 137">
            <a:extLst>
              <a:ext uri="{FF2B5EF4-FFF2-40B4-BE49-F238E27FC236}">
                <a16:creationId xmlns="" xmlns:a16="http://schemas.microsoft.com/office/drawing/2014/main" id="{BB70B2E4-110F-1A41-BE5B-6F84400F015E}"/>
              </a:ext>
            </a:extLst>
          </p:cNvPr>
          <p:cNvSpPr>
            <a:spLocks noGrp="1"/>
          </p:cNvSpPr>
          <p:nvPr>
            <p:ph type="title"/>
          </p:nvPr>
        </p:nvSpPr>
        <p:spPr/>
        <p:txBody>
          <a:bodyPr>
            <a:normAutofit/>
          </a:bodyPr>
          <a:lstStyle/>
          <a:p>
            <a:r>
              <a:rPr lang="en-US" dirty="0"/>
              <a:t>University – Non-Compliance Application Identification Control with NSX DFW</a:t>
            </a:r>
          </a:p>
        </p:txBody>
      </p:sp>
      <p:sp>
        <p:nvSpPr>
          <p:cNvPr id="139" name="灯片编号占位符 138"/>
          <p:cNvSpPr>
            <a:spLocks noGrp="1"/>
          </p:cNvSpPr>
          <p:nvPr>
            <p:ph type="sldNum" sz="quarter" idx="4"/>
          </p:nvPr>
        </p:nvSpPr>
        <p:spPr/>
        <p:txBody>
          <a:bodyPr/>
          <a:lstStyle/>
          <a:p>
            <a:fld id="{E98FCA07-3125-49EB-99F1-64DCEC752C04}" type="slidenum">
              <a:rPr lang="en-US" smtClean="0"/>
              <a:pPr/>
              <a:t>95</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14225928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矩形 260"/>
          <p:cNvSpPr/>
          <p:nvPr/>
        </p:nvSpPr>
        <p:spPr>
          <a:xfrm>
            <a:off x="5273836" y="3832236"/>
            <a:ext cx="2424317" cy="258822"/>
          </a:xfrm>
          <a:prstGeom prst="rect">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9" name="矩形 258"/>
          <p:cNvSpPr/>
          <p:nvPr/>
        </p:nvSpPr>
        <p:spPr>
          <a:xfrm>
            <a:off x="1248722" y="3817151"/>
            <a:ext cx="2424317" cy="258822"/>
          </a:xfrm>
          <a:prstGeom prst="rect">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253" name="肘形连接符 252"/>
          <p:cNvCxnSpPr/>
          <p:nvPr/>
        </p:nvCxnSpPr>
        <p:spPr>
          <a:xfrm rot="10800000" flipH="1" flipV="1">
            <a:off x="2502493" y="3897742"/>
            <a:ext cx="1706215" cy="377908"/>
          </a:xfrm>
          <a:prstGeom prst="bentConnector3">
            <a:avLst>
              <a:gd name="adj1" fmla="val 427"/>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1161000" y="1836997"/>
            <a:ext cx="3064488" cy="1035356"/>
            <a:chOff x="1749424" y="1700641"/>
            <a:chExt cx="4129411" cy="1395147"/>
          </a:xfrm>
        </p:grpSpPr>
        <p:pic>
          <p:nvPicPr>
            <p:cNvPr id="8"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749424" y="1732706"/>
              <a:ext cx="490856" cy="481114"/>
            </a:xfrm>
            <a:prstGeom prst="rect">
              <a:avLst/>
            </a:prstGeom>
            <a:noFill/>
            <a:ln w="9525">
              <a:noFill/>
              <a:miter lim="800000"/>
              <a:headEnd/>
              <a:tailEnd/>
            </a:ln>
          </p:spPr>
        </p:pic>
        <p:pic>
          <p:nvPicPr>
            <p:cNvPr id="13"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486342" y="1742540"/>
              <a:ext cx="490856" cy="481114"/>
            </a:xfrm>
            <a:prstGeom prst="rect">
              <a:avLst/>
            </a:prstGeom>
            <a:noFill/>
            <a:ln w="9525">
              <a:noFill/>
              <a:miter lim="800000"/>
              <a:headEnd/>
              <a:tailEnd/>
            </a:ln>
          </p:spPr>
        </p:pic>
        <p:grpSp>
          <p:nvGrpSpPr>
            <p:cNvPr id="36" name="组合 35"/>
            <p:cNvGrpSpPr/>
            <p:nvPr/>
          </p:nvGrpSpPr>
          <p:grpSpPr>
            <a:xfrm>
              <a:off x="1851660" y="2223654"/>
              <a:ext cx="880110" cy="859884"/>
              <a:chOff x="1851660" y="2223654"/>
              <a:chExt cx="880110" cy="859884"/>
            </a:xfrm>
          </p:grpSpPr>
          <p:pic>
            <p:nvPicPr>
              <p:cNvPr id="9"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组合 21"/>
              <p:cNvGrpSpPr/>
              <p:nvPr/>
            </p:nvGrpSpPr>
            <p:grpSpPr>
              <a:xfrm>
                <a:off x="1851660" y="2658088"/>
                <a:ext cx="880110" cy="425450"/>
                <a:chOff x="8081010" y="2489200"/>
                <a:chExt cx="880110" cy="425450"/>
              </a:xfrm>
            </p:grpSpPr>
            <p:cxnSp>
              <p:nvCxnSpPr>
                <p:cNvPr id="15" name="直接连接符 14"/>
                <p:cNvCxnSpPr/>
                <p:nvPr/>
              </p:nvCxnSpPr>
              <p:spPr>
                <a:xfrm>
                  <a:off x="8081010" y="2489200"/>
                  <a:ext cx="8801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8793480" y="2489200"/>
                  <a:ext cx="0" cy="42545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2" name="矩形 31"/>
              <p:cNvSpPr/>
              <p:nvPr/>
            </p:nvSpPr>
            <p:spPr>
              <a:xfrm>
                <a:off x="2513012" y="2489200"/>
                <a:ext cx="160020" cy="16888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 name="矩形 32"/>
              <p:cNvSpPr/>
              <p:nvPr/>
            </p:nvSpPr>
            <p:spPr>
              <a:xfrm>
                <a:off x="1914842" y="2495579"/>
                <a:ext cx="160020" cy="16888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35"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组合 36"/>
            <p:cNvGrpSpPr/>
            <p:nvPr/>
          </p:nvGrpSpPr>
          <p:grpSpPr>
            <a:xfrm>
              <a:off x="3959227" y="2235904"/>
              <a:ext cx="880110" cy="859884"/>
              <a:chOff x="1851660" y="2223654"/>
              <a:chExt cx="880110" cy="859884"/>
            </a:xfrm>
          </p:grpSpPr>
          <p:pic>
            <p:nvPicPr>
              <p:cNvPr id="38"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组合 38"/>
              <p:cNvGrpSpPr/>
              <p:nvPr/>
            </p:nvGrpSpPr>
            <p:grpSpPr>
              <a:xfrm>
                <a:off x="1851660" y="2658088"/>
                <a:ext cx="880110" cy="425450"/>
                <a:chOff x="8081010" y="2489200"/>
                <a:chExt cx="880110" cy="425450"/>
              </a:xfrm>
            </p:grpSpPr>
            <p:cxnSp>
              <p:nvCxnSpPr>
                <p:cNvPr id="43" name="直接连接符 42"/>
                <p:cNvCxnSpPr/>
                <p:nvPr/>
              </p:nvCxnSpPr>
              <p:spPr>
                <a:xfrm>
                  <a:off x="8081010" y="2489200"/>
                  <a:ext cx="88011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793480" y="2489200"/>
                  <a:ext cx="0" cy="42545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0" name="矩形 39"/>
              <p:cNvSpPr/>
              <p:nvPr/>
            </p:nvSpPr>
            <p:spPr>
              <a:xfrm>
                <a:off x="2513012" y="2489200"/>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 name="矩形 40"/>
              <p:cNvSpPr/>
              <p:nvPr/>
            </p:nvSpPr>
            <p:spPr>
              <a:xfrm>
                <a:off x="1914842" y="2495579"/>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42"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782696" y="1700641"/>
              <a:ext cx="490856" cy="481114"/>
            </a:xfrm>
            <a:prstGeom prst="rect">
              <a:avLst/>
            </a:prstGeom>
            <a:noFill/>
            <a:ln w="9525">
              <a:noFill/>
              <a:miter lim="800000"/>
              <a:headEnd/>
              <a:tailEnd/>
            </a:ln>
          </p:spPr>
        </p:pic>
        <p:pic>
          <p:nvPicPr>
            <p:cNvPr id="62"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19614" y="1710475"/>
              <a:ext cx="490856" cy="481114"/>
            </a:xfrm>
            <a:prstGeom prst="rect">
              <a:avLst/>
            </a:prstGeom>
            <a:noFill/>
            <a:ln w="9525">
              <a:noFill/>
              <a:miter lim="800000"/>
              <a:headEnd/>
              <a:tailEnd/>
            </a:ln>
          </p:spPr>
        </p:pic>
        <p:sp>
          <p:nvSpPr>
            <p:cNvPr id="63" name="文本框 62"/>
            <p:cNvSpPr txBox="1"/>
            <p:nvPr/>
          </p:nvSpPr>
          <p:spPr>
            <a:xfrm>
              <a:off x="4750854" y="2260716"/>
              <a:ext cx="1127981" cy="352521"/>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NSX DFW</a:t>
              </a:r>
              <a:endParaRPr lang="zh-CN" altLang="en-US" sz="1100" dirty="0">
                <a:latin typeface="Arial" panose="020B0604020202020204" pitchFamily="34" charset="0"/>
                <a:cs typeface="Arial" panose="020B0604020202020204" pitchFamily="34" charset="0"/>
              </a:endParaRPr>
            </a:p>
          </p:txBody>
        </p:sp>
      </p:grpSp>
      <p:grpSp>
        <p:nvGrpSpPr>
          <p:cNvPr id="88" name="组合 87"/>
          <p:cNvGrpSpPr/>
          <p:nvPr/>
        </p:nvGrpSpPr>
        <p:grpSpPr>
          <a:xfrm>
            <a:off x="5179987" y="1834980"/>
            <a:ext cx="3078614" cy="1035356"/>
            <a:chOff x="1749424" y="1700641"/>
            <a:chExt cx="4148446" cy="1395147"/>
          </a:xfrm>
        </p:grpSpPr>
        <p:pic>
          <p:nvPicPr>
            <p:cNvPr id="91"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749424" y="1732706"/>
              <a:ext cx="490856" cy="481114"/>
            </a:xfrm>
            <a:prstGeom prst="rect">
              <a:avLst/>
            </a:prstGeom>
            <a:noFill/>
            <a:ln w="9525">
              <a:noFill/>
              <a:miter lim="800000"/>
              <a:headEnd/>
              <a:tailEnd/>
            </a:ln>
          </p:spPr>
        </p:pic>
        <p:pic>
          <p:nvPicPr>
            <p:cNvPr id="92"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486342" y="1742540"/>
              <a:ext cx="490856" cy="481114"/>
            </a:xfrm>
            <a:prstGeom prst="rect">
              <a:avLst/>
            </a:prstGeom>
            <a:noFill/>
            <a:ln w="9525">
              <a:noFill/>
              <a:miter lim="800000"/>
              <a:headEnd/>
              <a:tailEnd/>
            </a:ln>
          </p:spPr>
        </p:pic>
        <p:grpSp>
          <p:nvGrpSpPr>
            <p:cNvPr id="93" name="组合 92"/>
            <p:cNvGrpSpPr/>
            <p:nvPr/>
          </p:nvGrpSpPr>
          <p:grpSpPr>
            <a:xfrm>
              <a:off x="1851660" y="2223654"/>
              <a:ext cx="880110" cy="859884"/>
              <a:chOff x="1851660" y="2223654"/>
              <a:chExt cx="880110" cy="859884"/>
            </a:xfrm>
          </p:grpSpPr>
          <p:pic>
            <p:nvPicPr>
              <p:cNvPr id="105"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 name="组合 105"/>
              <p:cNvGrpSpPr/>
              <p:nvPr/>
            </p:nvGrpSpPr>
            <p:grpSpPr>
              <a:xfrm>
                <a:off x="1851660" y="2658088"/>
                <a:ext cx="880110" cy="425450"/>
                <a:chOff x="8081010" y="2489200"/>
                <a:chExt cx="880110" cy="425450"/>
              </a:xfrm>
            </p:grpSpPr>
            <p:cxnSp>
              <p:nvCxnSpPr>
                <p:cNvPr id="110" name="直接连接符 109"/>
                <p:cNvCxnSpPr/>
                <p:nvPr/>
              </p:nvCxnSpPr>
              <p:spPr>
                <a:xfrm>
                  <a:off x="8081010" y="2489200"/>
                  <a:ext cx="88011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V="1">
                  <a:off x="8793480" y="2489200"/>
                  <a:ext cx="0" cy="4254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7" name="矩形 106"/>
              <p:cNvSpPr/>
              <p:nvPr/>
            </p:nvSpPr>
            <p:spPr>
              <a:xfrm>
                <a:off x="2513012" y="2489200"/>
                <a:ext cx="160020" cy="1688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矩形 107"/>
              <p:cNvSpPr/>
              <p:nvPr/>
            </p:nvSpPr>
            <p:spPr>
              <a:xfrm>
                <a:off x="1914842" y="2495579"/>
                <a:ext cx="160020" cy="1688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09"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组合 93"/>
            <p:cNvGrpSpPr/>
            <p:nvPr/>
          </p:nvGrpSpPr>
          <p:grpSpPr>
            <a:xfrm>
              <a:off x="3959227" y="2235904"/>
              <a:ext cx="880110" cy="859884"/>
              <a:chOff x="1851660" y="2223654"/>
              <a:chExt cx="880110" cy="859884"/>
            </a:xfrm>
          </p:grpSpPr>
          <p:pic>
            <p:nvPicPr>
              <p:cNvPr id="98"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63" y="2223654"/>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 name="组合 98"/>
              <p:cNvGrpSpPr/>
              <p:nvPr/>
            </p:nvGrpSpPr>
            <p:grpSpPr>
              <a:xfrm>
                <a:off x="1851660" y="2658088"/>
                <a:ext cx="880110" cy="425450"/>
                <a:chOff x="8081010" y="2489200"/>
                <a:chExt cx="880110" cy="425450"/>
              </a:xfrm>
            </p:grpSpPr>
            <p:cxnSp>
              <p:nvCxnSpPr>
                <p:cNvPr id="103" name="直接连接符 102"/>
                <p:cNvCxnSpPr/>
                <p:nvPr/>
              </p:nvCxnSpPr>
              <p:spPr>
                <a:xfrm>
                  <a:off x="8081010" y="2489200"/>
                  <a:ext cx="88011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8793480" y="2489200"/>
                  <a:ext cx="0" cy="42545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0" name="矩形 99"/>
              <p:cNvSpPr/>
              <p:nvPr/>
            </p:nvSpPr>
            <p:spPr>
              <a:xfrm>
                <a:off x="2513012" y="2489200"/>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1" name="矩形 100"/>
              <p:cNvSpPr/>
              <p:nvPr/>
            </p:nvSpPr>
            <p:spPr>
              <a:xfrm>
                <a:off x="1914842" y="2495579"/>
                <a:ext cx="160020" cy="168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02" name="Picture 15" descr="F:\山石网科\内部文件\icon\新建文件夹\防火墙-03.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787" y="2227641"/>
                <a:ext cx="233043" cy="2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5"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782696" y="1700641"/>
              <a:ext cx="490856" cy="481114"/>
            </a:xfrm>
            <a:prstGeom prst="rect">
              <a:avLst/>
            </a:prstGeom>
            <a:noFill/>
            <a:ln w="9525">
              <a:noFill/>
              <a:miter lim="800000"/>
              <a:headEnd/>
              <a:tailEnd/>
            </a:ln>
          </p:spPr>
        </p:pic>
        <p:pic>
          <p:nvPicPr>
            <p:cNvPr id="96" name="Picture 17" descr="ICON_VM_basic_flat_R2_Q408_Com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19614" y="1710475"/>
              <a:ext cx="490856" cy="481114"/>
            </a:xfrm>
            <a:prstGeom prst="rect">
              <a:avLst/>
            </a:prstGeom>
            <a:noFill/>
            <a:ln w="9525">
              <a:noFill/>
              <a:miter lim="800000"/>
              <a:headEnd/>
              <a:tailEnd/>
            </a:ln>
          </p:spPr>
        </p:pic>
        <p:sp>
          <p:nvSpPr>
            <p:cNvPr id="97" name="文本框 96"/>
            <p:cNvSpPr txBox="1"/>
            <p:nvPr/>
          </p:nvSpPr>
          <p:spPr>
            <a:xfrm>
              <a:off x="4769889" y="2291401"/>
              <a:ext cx="1127981" cy="352521"/>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NSX DFW</a:t>
              </a:r>
              <a:endParaRPr lang="zh-CN" altLang="en-US" sz="1100" dirty="0">
                <a:latin typeface="Arial" panose="020B0604020202020204" pitchFamily="34" charset="0"/>
                <a:cs typeface="Arial" panose="020B0604020202020204" pitchFamily="34" charset="0"/>
              </a:endParaRPr>
            </a:p>
          </p:txBody>
        </p:sp>
      </p:grpSp>
      <p:sp>
        <p:nvSpPr>
          <p:cNvPr id="120" name="矩形 119"/>
          <p:cNvSpPr/>
          <p:nvPr/>
        </p:nvSpPr>
        <p:spPr>
          <a:xfrm>
            <a:off x="1177816" y="2870132"/>
            <a:ext cx="6658320" cy="167215"/>
          </a:xfrm>
          <a:prstGeom prst="rect">
            <a:avLst/>
          </a:prstGeom>
          <a:solidFill>
            <a:schemeClr val="accent5">
              <a:lumMod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cs typeface="Arial" panose="020B0604020202020204" pitchFamily="34" charset="0"/>
              </a:rPr>
              <a:t>VSS/VDS</a:t>
            </a:r>
            <a:endParaRPr lang="zh-CN" altLang="en-US" dirty="0">
              <a:latin typeface="Arial" panose="020B0604020202020204" pitchFamily="34" charset="0"/>
              <a:cs typeface="Arial" panose="020B0604020202020204" pitchFamily="34" charset="0"/>
            </a:endParaRPr>
          </a:p>
        </p:txBody>
      </p:sp>
      <p:sp>
        <p:nvSpPr>
          <p:cNvPr id="121" name="圆角矩形 120"/>
          <p:cNvSpPr/>
          <p:nvPr/>
        </p:nvSpPr>
        <p:spPr>
          <a:xfrm>
            <a:off x="838200" y="1616242"/>
            <a:ext cx="7326630" cy="1162081"/>
          </a:xfrm>
          <a:prstGeom prst="roundRect">
            <a:avLst>
              <a:gd name="adj" fmla="val 5424"/>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3" name="组合 202"/>
          <p:cNvGrpSpPr/>
          <p:nvPr/>
        </p:nvGrpSpPr>
        <p:grpSpPr>
          <a:xfrm>
            <a:off x="1236870" y="3447161"/>
            <a:ext cx="2460353" cy="438480"/>
            <a:chOff x="1695133" y="3883849"/>
            <a:chExt cx="3315337" cy="590853"/>
          </a:xfrm>
        </p:grpSpPr>
        <p:sp>
          <p:nvSpPr>
            <p:cNvPr id="113" name="圆角矩形 112"/>
            <p:cNvSpPr/>
            <p:nvPr/>
          </p:nvSpPr>
          <p:spPr>
            <a:xfrm>
              <a:off x="1695133" y="4037767"/>
              <a:ext cx="3315337" cy="436935"/>
            </a:xfrm>
            <a:prstGeom prst="roundRect">
              <a:avLst/>
            </a:prstGeom>
            <a:solidFill>
              <a:srgbClr val="5B9BD5"/>
            </a:solidFill>
            <a:ln>
              <a:solidFill>
                <a:srgbClr val="5B9BD5"/>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grpSp>
          <p:nvGrpSpPr>
            <p:cNvPr id="185" name="组合 184"/>
            <p:cNvGrpSpPr/>
            <p:nvPr/>
          </p:nvGrpSpPr>
          <p:grpSpPr>
            <a:xfrm flipH="1">
              <a:off x="1854519" y="3883849"/>
              <a:ext cx="790316" cy="377429"/>
              <a:chOff x="6519771" y="5577840"/>
              <a:chExt cx="1459962" cy="697230"/>
            </a:xfrm>
          </p:grpSpPr>
          <p:sp>
            <p:nvSpPr>
              <p:cNvPr id="186" name="矩形 185"/>
              <p:cNvSpPr/>
              <p:nvPr/>
            </p:nvSpPr>
            <p:spPr>
              <a:xfrm>
                <a:off x="6519771" y="5577840"/>
                <a:ext cx="1459962" cy="697230"/>
              </a:xfrm>
              <a:prstGeom prst="rect">
                <a:avLst/>
              </a:prstGeom>
              <a:solidFill>
                <a:srgbClr val="5B9BD5"/>
              </a:solid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7" name="矩形 186"/>
              <p:cNvSpPr/>
              <p:nvPr/>
            </p:nvSpPr>
            <p:spPr>
              <a:xfrm>
                <a:off x="6605730"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8" name="矩形 187"/>
              <p:cNvSpPr/>
              <p:nvPr/>
            </p:nvSpPr>
            <p:spPr>
              <a:xfrm>
                <a:off x="7050455"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9" name="矩形 188"/>
              <p:cNvSpPr/>
              <p:nvPr/>
            </p:nvSpPr>
            <p:spPr>
              <a:xfrm>
                <a:off x="7515094"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90" name="组合 189"/>
            <p:cNvGrpSpPr/>
            <p:nvPr/>
          </p:nvGrpSpPr>
          <p:grpSpPr>
            <a:xfrm flipH="1">
              <a:off x="3483602" y="3888288"/>
              <a:ext cx="622104" cy="368550"/>
              <a:chOff x="5683484" y="4037767"/>
              <a:chExt cx="1459962" cy="864918"/>
            </a:xfrm>
          </p:grpSpPr>
          <p:sp>
            <p:nvSpPr>
              <p:cNvPr id="191" name="矩形 190"/>
              <p:cNvSpPr/>
              <p:nvPr/>
            </p:nvSpPr>
            <p:spPr>
              <a:xfrm>
                <a:off x="5683484" y="4037767"/>
                <a:ext cx="1459962" cy="864917"/>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92" name="直接连接符 191"/>
              <p:cNvCxnSpPr/>
              <p:nvPr/>
            </p:nvCxnSpPr>
            <p:spPr>
              <a:xfrm>
                <a:off x="5683484" y="4316052"/>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5683484" y="4612970"/>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61493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66095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5970270" y="4329844"/>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6427470" y="4327482"/>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6873240" y="4332899"/>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6149340" y="4612970"/>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6605730" y="4603547"/>
                <a:ext cx="0" cy="289715"/>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02" name="矩形 201"/>
          <p:cNvSpPr/>
          <p:nvPr/>
        </p:nvSpPr>
        <p:spPr>
          <a:xfrm>
            <a:off x="1217186" y="3033210"/>
            <a:ext cx="118753" cy="1253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205" name="直接连接符 204"/>
          <p:cNvCxnSpPr/>
          <p:nvPr/>
        </p:nvCxnSpPr>
        <p:spPr>
          <a:xfrm>
            <a:off x="1276562" y="3150062"/>
            <a:ext cx="0" cy="47427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8" name="圆角矩形 217"/>
          <p:cNvSpPr/>
          <p:nvPr/>
        </p:nvSpPr>
        <p:spPr>
          <a:xfrm>
            <a:off x="5270359" y="3572388"/>
            <a:ext cx="2460353" cy="324255"/>
          </a:xfrm>
          <a:prstGeom prst="roundRect">
            <a:avLst/>
          </a:prstGeom>
          <a:solidFill>
            <a:srgbClr val="5B9BD5"/>
          </a:solidFill>
          <a:ln>
            <a:solidFill>
              <a:srgbClr val="5B9BD5"/>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grpSp>
        <p:nvGrpSpPr>
          <p:cNvPr id="219" name="组合 218"/>
          <p:cNvGrpSpPr/>
          <p:nvPr/>
        </p:nvGrpSpPr>
        <p:grpSpPr>
          <a:xfrm>
            <a:off x="7143867" y="3119372"/>
            <a:ext cx="562662" cy="619211"/>
            <a:chOff x="7031360" y="3839039"/>
            <a:chExt cx="758190" cy="834390"/>
          </a:xfrm>
        </p:grpSpPr>
        <p:sp>
          <p:nvSpPr>
            <p:cNvPr id="246" name="圆角矩形 245"/>
            <p:cNvSpPr/>
            <p:nvPr/>
          </p:nvSpPr>
          <p:spPr>
            <a:xfrm>
              <a:off x="7031360" y="3839039"/>
              <a:ext cx="758190" cy="83439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pic>
          <p:nvPicPr>
            <p:cNvPr id="247" name="图片 2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8601" y="3953092"/>
              <a:ext cx="623712" cy="544676"/>
            </a:xfrm>
            <a:prstGeom prst="rect">
              <a:avLst/>
            </a:prstGeom>
          </p:spPr>
        </p:pic>
      </p:grpSp>
      <p:grpSp>
        <p:nvGrpSpPr>
          <p:cNvPr id="221" name="组合 220"/>
          <p:cNvGrpSpPr/>
          <p:nvPr/>
        </p:nvGrpSpPr>
        <p:grpSpPr>
          <a:xfrm flipH="1">
            <a:off x="5388641" y="3458164"/>
            <a:ext cx="586503" cy="280095"/>
            <a:chOff x="6519771" y="5577840"/>
            <a:chExt cx="1459962" cy="697230"/>
          </a:xfrm>
        </p:grpSpPr>
        <p:sp>
          <p:nvSpPr>
            <p:cNvPr id="233" name="矩形 232"/>
            <p:cNvSpPr/>
            <p:nvPr/>
          </p:nvSpPr>
          <p:spPr>
            <a:xfrm>
              <a:off x="6519771" y="5577840"/>
              <a:ext cx="1459962" cy="697230"/>
            </a:xfrm>
            <a:prstGeom prst="rect">
              <a:avLst/>
            </a:prstGeom>
            <a:solidFill>
              <a:srgbClr val="5B9BD5"/>
            </a:solid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矩形 233"/>
            <p:cNvSpPr/>
            <p:nvPr/>
          </p:nvSpPr>
          <p:spPr>
            <a:xfrm>
              <a:off x="6605730"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5" name="矩形 234"/>
            <p:cNvSpPr/>
            <p:nvPr/>
          </p:nvSpPr>
          <p:spPr>
            <a:xfrm>
              <a:off x="7050455"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6" name="矩形 235"/>
            <p:cNvSpPr/>
            <p:nvPr/>
          </p:nvSpPr>
          <p:spPr>
            <a:xfrm>
              <a:off x="7515094" y="5758175"/>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22" name="组合 221"/>
          <p:cNvGrpSpPr/>
          <p:nvPr/>
        </p:nvGrpSpPr>
        <p:grpSpPr>
          <a:xfrm flipH="1">
            <a:off x="6597604" y="3461458"/>
            <a:ext cx="461671" cy="273506"/>
            <a:chOff x="5683484" y="4037767"/>
            <a:chExt cx="1459962" cy="864918"/>
          </a:xfrm>
        </p:grpSpPr>
        <p:sp>
          <p:nvSpPr>
            <p:cNvPr id="223" name="矩形 222"/>
            <p:cNvSpPr/>
            <p:nvPr/>
          </p:nvSpPr>
          <p:spPr>
            <a:xfrm>
              <a:off x="5683484" y="4037767"/>
              <a:ext cx="1459962" cy="864917"/>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224" name="直接连接符 223"/>
            <p:cNvCxnSpPr/>
            <p:nvPr/>
          </p:nvCxnSpPr>
          <p:spPr>
            <a:xfrm>
              <a:off x="5683484" y="4316052"/>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5683484" y="4612970"/>
              <a:ext cx="1459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61493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6609540" y="4037767"/>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5970270" y="4329844"/>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6427470" y="4327482"/>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6873240" y="4332899"/>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6149340" y="4612970"/>
              <a:ext cx="0" cy="289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6605730" y="4603547"/>
              <a:ext cx="0" cy="289715"/>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3" name="矩形 212"/>
          <p:cNvSpPr/>
          <p:nvPr/>
        </p:nvSpPr>
        <p:spPr>
          <a:xfrm>
            <a:off x="5250675" y="3044216"/>
            <a:ext cx="118753" cy="1253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214" name="直接连接符 213"/>
          <p:cNvCxnSpPr/>
          <p:nvPr/>
        </p:nvCxnSpPr>
        <p:spPr>
          <a:xfrm>
            <a:off x="5310051" y="3161068"/>
            <a:ext cx="0" cy="47427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9" name="Picture 813" descr="switc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8709" y="4017934"/>
            <a:ext cx="585611" cy="513233"/>
          </a:xfrm>
          <a:prstGeom prst="rect">
            <a:avLst/>
          </a:prstGeom>
        </p:spPr>
      </p:pic>
      <p:cxnSp>
        <p:nvCxnSpPr>
          <p:cNvPr id="251" name="肘形连接符 250"/>
          <p:cNvCxnSpPr/>
          <p:nvPr/>
        </p:nvCxnSpPr>
        <p:spPr>
          <a:xfrm rot="10800000" flipV="1">
            <a:off x="4794321" y="3885213"/>
            <a:ext cx="1706215" cy="377908"/>
          </a:xfrm>
          <a:prstGeom prst="bentConnector3">
            <a:avLst>
              <a:gd name="adj1" fmla="val 427"/>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7" name="文本框 256"/>
          <p:cNvSpPr txBox="1"/>
          <p:nvPr/>
        </p:nvSpPr>
        <p:spPr>
          <a:xfrm>
            <a:off x="7211789" y="3538970"/>
            <a:ext cx="492443" cy="230832"/>
          </a:xfrm>
          <a:prstGeom prst="rect">
            <a:avLst/>
          </a:prstGeom>
          <a:noFill/>
        </p:spPr>
        <p:txBody>
          <a:bodyPr wrap="none" rtlCol="0">
            <a:spAutoFit/>
          </a:bodyPr>
          <a:lstStyle/>
          <a:p>
            <a:r>
              <a:rPr lang="en-US" altLang="zh-CN" sz="900" dirty="0">
                <a:latin typeface="Arial" panose="020B0604020202020204" pitchFamily="34" charset="0"/>
                <a:cs typeface="Arial" panose="020B0604020202020204" pitchFamily="34" charset="0"/>
              </a:rPr>
              <a:t>vSSM</a:t>
            </a:r>
            <a:endParaRPr lang="zh-CN" altLang="en-US" sz="900" dirty="0">
              <a:latin typeface="Arial" panose="020B0604020202020204" pitchFamily="34" charset="0"/>
              <a:cs typeface="Arial" panose="020B0604020202020204" pitchFamily="34" charset="0"/>
            </a:endParaRPr>
          </a:p>
        </p:txBody>
      </p:sp>
      <p:sp>
        <p:nvSpPr>
          <p:cNvPr id="260" name="文本框 259"/>
          <p:cNvSpPr txBox="1"/>
          <p:nvPr/>
        </p:nvSpPr>
        <p:spPr>
          <a:xfrm>
            <a:off x="1351684" y="3857042"/>
            <a:ext cx="500458" cy="261610"/>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ESXi</a:t>
            </a:r>
            <a:endParaRPr lang="zh-CN" altLang="en-US" sz="1100" dirty="0">
              <a:latin typeface="Arial" panose="020B0604020202020204" pitchFamily="34" charset="0"/>
              <a:cs typeface="Arial" panose="020B0604020202020204" pitchFamily="34" charset="0"/>
            </a:endParaRPr>
          </a:p>
        </p:txBody>
      </p:sp>
      <p:sp>
        <p:nvSpPr>
          <p:cNvPr id="262" name="文本框 261"/>
          <p:cNvSpPr txBox="1"/>
          <p:nvPr/>
        </p:nvSpPr>
        <p:spPr>
          <a:xfrm>
            <a:off x="5376798" y="3872127"/>
            <a:ext cx="500458" cy="261610"/>
          </a:xfrm>
          <a:prstGeom prst="rect">
            <a:avLst/>
          </a:prstGeom>
          <a:noFill/>
        </p:spPr>
        <p:txBody>
          <a:bodyPr wrap="none" rtlCol="0">
            <a:spAutoFit/>
          </a:bodyPr>
          <a:lstStyle/>
          <a:p>
            <a:r>
              <a:rPr lang="en-US" altLang="zh-CN" sz="1100" dirty="0">
                <a:latin typeface="Arial" panose="020B0604020202020204" pitchFamily="34" charset="0"/>
                <a:cs typeface="Arial" panose="020B0604020202020204" pitchFamily="34" charset="0"/>
              </a:rPr>
              <a:t>ESXi</a:t>
            </a:r>
            <a:endParaRPr lang="zh-CN" altLang="en-US" sz="1100" dirty="0">
              <a:latin typeface="Arial" panose="020B0604020202020204" pitchFamily="34" charset="0"/>
              <a:cs typeface="Arial" panose="020B0604020202020204" pitchFamily="34" charset="0"/>
            </a:endParaRPr>
          </a:p>
        </p:txBody>
      </p:sp>
      <p:grpSp>
        <p:nvGrpSpPr>
          <p:cNvPr id="302" name="组合 301"/>
          <p:cNvGrpSpPr/>
          <p:nvPr/>
        </p:nvGrpSpPr>
        <p:grpSpPr>
          <a:xfrm>
            <a:off x="6084931" y="3451843"/>
            <a:ext cx="387039" cy="273944"/>
            <a:chOff x="8755381" y="4037767"/>
            <a:chExt cx="1459962" cy="1033353"/>
          </a:xfrm>
        </p:grpSpPr>
        <p:grpSp>
          <p:nvGrpSpPr>
            <p:cNvPr id="303" name="组合 302"/>
            <p:cNvGrpSpPr/>
            <p:nvPr/>
          </p:nvGrpSpPr>
          <p:grpSpPr>
            <a:xfrm>
              <a:off x="8876003" y="4296167"/>
              <a:ext cx="1218719" cy="516552"/>
              <a:chOff x="8900329" y="4327482"/>
              <a:chExt cx="1218719" cy="516552"/>
            </a:xfrm>
          </p:grpSpPr>
          <p:cxnSp>
            <p:nvCxnSpPr>
              <p:cNvPr id="305" name="直接连接符 304"/>
              <p:cNvCxnSpPr/>
              <p:nvPr/>
            </p:nvCxnSpPr>
            <p:spPr>
              <a:xfrm>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6" name="直接连接符 305"/>
              <p:cNvCxnSpPr/>
              <p:nvPr/>
            </p:nvCxnSpPr>
            <p:spPr>
              <a:xfrm flipH="1">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7" name="直接箭头连接符 306"/>
              <p:cNvCxnSpPr/>
              <p:nvPr/>
            </p:nvCxnSpPr>
            <p:spPr>
              <a:xfrm>
                <a:off x="9656928" y="43274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8" name="直接箭头连接符 307"/>
              <p:cNvCxnSpPr/>
              <p:nvPr/>
            </p:nvCxnSpPr>
            <p:spPr>
              <a:xfrm>
                <a:off x="9654072" y="48319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09" name="组合 308"/>
              <p:cNvGrpSpPr/>
              <p:nvPr/>
            </p:nvGrpSpPr>
            <p:grpSpPr>
              <a:xfrm flipH="1">
                <a:off x="8900329" y="4339590"/>
                <a:ext cx="464976" cy="504444"/>
                <a:chOff x="9806472" y="4479882"/>
                <a:chExt cx="464976" cy="504444"/>
              </a:xfrm>
            </p:grpSpPr>
            <p:cxnSp>
              <p:nvCxnSpPr>
                <p:cNvPr id="310" name="直接箭头连接符 309"/>
                <p:cNvCxnSpPr/>
                <p:nvPr/>
              </p:nvCxnSpPr>
              <p:spPr>
                <a:xfrm>
                  <a:off x="9809328" y="44798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1" name="直接箭头连接符 310"/>
                <p:cNvCxnSpPr/>
                <p:nvPr/>
              </p:nvCxnSpPr>
              <p:spPr>
                <a:xfrm>
                  <a:off x="9806472" y="49843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304" name="矩形 303"/>
            <p:cNvSpPr/>
            <p:nvPr/>
          </p:nvSpPr>
          <p:spPr>
            <a:xfrm>
              <a:off x="8755381" y="4037767"/>
              <a:ext cx="1459962" cy="1033353"/>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12" name="组合 311"/>
          <p:cNvGrpSpPr/>
          <p:nvPr/>
        </p:nvGrpSpPr>
        <p:grpSpPr>
          <a:xfrm>
            <a:off x="2047962" y="3447997"/>
            <a:ext cx="387039" cy="273944"/>
            <a:chOff x="8755381" y="4037767"/>
            <a:chExt cx="1459962" cy="1033353"/>
          </a:xfrm>
        </p:grpSpPr>
        <p:grpSp>
          <p:nvGrpSpPr>
            <p:cNvPr id="313" name="组合 312"/>
            <p:cNvGrpSpPr/>
            <p:nvPr/>
          </p:nvGrpSpPr>
          <p:grpSpPr>
            <a:xfrm>
              <a:off x="8876003" y="4296167"/>
              <a:ext cx="1218719" cy="516552"/>
              <a:chOff x="8900329" y="4327482"/>
              <a:chExt cx="1218719" cy="516552"/>
            </a:xfrm>
          </p:grpSpPr>
          <p:cxnSp>
            <p:nvCxnSpPr>
              <p:cNvPr id="315" name="直接连接符 314"/>
              <p:cNvCxnSpPr/>
              <p:nvPr/>
            </p:nvCxnSpPr>
            <p:spPr>
              <a:xfrm>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6" name="直接连接符 315"/>
              <p:cNvCxnSpPr/>
              <p:nvPr/>
            </p:nvCxnSpPr>
            <p:spPr>
              <a:xfrm flipH="1">
                <a:off x="9365305" y="4327482"/>
                <a:ext cx="314325" cy="5165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7" name="直接箭头连接符 316"/>
              <p:cNvCxnSpPr/>
              <p:nvPr/>
            </p:nvCxnSpPr>
            <p:spPr>
              <a:xfrm>
                <a:off x="9656928" y="43274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8" name="直接箭头连接符 317"/>
              <p:cNvCxnSpPr/>
              <p:nvPr/>
            </p:nvCxnSpPr>
            <p:spPr>
              <a:xfrm>
                <a:off x="9654072" y="48319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19" name="组合 318"/>
              <p:cNvGrpSpPr/>
              <p:nvPr/>
            </p:nvGrpSpPr>
            <p:grpSpPr>
              <a:xfrm flipH="1">
                <a:off x="8900329" y="4339590"/>
                <a:ext cx="464976" cy="504444"/>
                <a:chOff x="9806472" y="4479882"/>
                <a:chExt cx="464976" cy="504444"/>
              </a:xfrm>
            </p:grpSpPr>
            <p:cxnSp>
              <p:nvCxnSpPr>
                <p:cNvPr id="320" name="直接箭头连接符 319"/>
                <p:cNvCxnSpPr/>
                <p:nvPr/>
              </p:nvCxnSpPr>
              <p:spPr>
                <a:xfrm>
                  <a:off x="9809328" y="4479882"/>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1" name="直接箭头连接符 320"/>
                <p:cNvCxnSpPr/>
                <p:nvPr/>
              </p:nvCxnSpPr>
              <p:spPr>
                <a:xfrm>
                  <a:off x="9806472" y="4984326"/>
                  <a:ext cx="4621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314" name="矩形 313"/>
            <p:cNvSpPr/>
            <p:nvPr/>
          </p:nvSpPr>
          <p:spPr>
            <a:xfrm>
              <a:off x="8755381" y="4037767"/>
              <a:ext cx="1459962" cy="1033353"/>
            </a:xfrm>
            <a:prstGeom prst="rect">
              <a:avLst/>
            </a:prstGeom>
            <a:noFill/>
            <a:ln w="4762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pic>
        <p:nvPicPr>
          <p:cNvPr id="164" name="Picture 14" descr="C:\Documents and Settings\shuang\桌面\cloud1.wm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57605" y="5256237"/>
            <a:ext cx="20081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文本框 164"/>
          <p:cNvSpPr txBox="1"/>
          <p:nvPr/>
        </p:nvSpPr>
        <p:spPr>
          <a:xfrm>
            <a:off x="2625950" y="5455914"/>
            <a:ext cx="1545956" cy="523220"/>
          </a:xfrm>
          <a:prstGeom prst="rect">
            <a:avLst/>
          </a:prstGeom>
          <a:noFill/>
        </p:spPr>
        <p:txBody>
          <a:bodyPr wrap="square" rtlCol="0">
            <a:spAutoFit/>
          </a:bodyPr>
          <a:lstStyle/>
          <a:p>
            <a:r>
              <a:rPr lang="en-US" altLang="zh-CN" sz="2800" dirty="0">
                <a:latin typeface="Arial" panose="020B0604020202020204" pitchFamily="34" charset="0"/>
                <a:cs typeface="Arial" panose="020B0604020202020204" pitchFamily="34" charset="0"/>
              </a:rPr>
              <a:t>Internet</a:t>
            </a:r>
            <a:endParaRPr lang="zh-CN" altLang="en-US" sz="2800" dirty="0">
              <a:latin typeface="Arial" panose="020B0604020202020204" pitchFamily="34" charset="0"/>
              <a:cs typeface="Arial" panose="020B0604020202020204" pitchFamily="34" charset="0"/>
            </a:endParaRPr>
          </a:p>
        </p:txBody>
      </p:sp>
      <p:cxnSp>
        <p:nvCxnSpPr>
          <p:cNvPr id="3" name="直接连接符 2"/>
          <p:cNvCxnSpPr>
            <a:stCxn id="249" idx="2"/>
          </p:cNvCxnSpPr>
          <p:nvPr/>
        </p:nvCxnSpPr>
        <p:spPr>
          <a:xfrm flipH="1">
            <a:off x="3915177" y="4531167"/>
            <a:ext cx="586338" cy="924747"/>
          </a:xfrm>
          <a:prstGeom prst="line">
            <a:avLst/>
          </a:prstGeom>
        </p:spPr>
        <p:style>
          <a:lnRef idx="1">
            <a:schemeClr val="accent1"/>
          </a:lnRef>
          <a:fillRef idx="0">
            <a:schemeClr val="accent1"/>
          </a:fillRef>
          <a:effectRef idx="0">
            <a:schemeClr val="accent1"/>
          </a:effectRef>
          <a:fontRef idx="minor">
            <a:schemeClr val="tx1"/>
          </a:fontRef>
        </p:style>
      </p:cxnSp>
      <p:sp>
        <p:nvSpPr>
          <p:cNvPr id="171" name="文本框 170"/>
          <p:cNvSpPr txBox="1"/>
          <p:nvPr/>
        </p:nvSpPr>
        <p:spPr>
          <a:xfrm>
            <a:off x="8548548" y="2069225"/>
            <a:ext cx="2803963"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DFW only allows HTTP (port 80)</a:t>
            </a:r>
            <a:endParaRPr lang="zh-CN" altLang="en-US" sz="1400" dirty="0">
              <a:latin typeface="Arial" panose="020B0604020202020204" pitchFamily="34" charset="0"/>
              <a:cs typeface="Arial" panose="020B0604020202020204" pitchFamily="34" charset="0"/>
            </a:endParaRPr>
          </a:p>
        </p:txBody>
      </p:sp>
      <p:cxnSp>
        <p:nvCxnSpPr>
          <p:cNvPr id="14" name="直接箭头连接符 13"/>
          <p:cNvCxnSpPr/>
          <p:nvPr/>
        </p:nvCxnSpPr>
        <p:spPr>
          <a:xfrm>
            <a:off x="8548548" y="1941062"/>
            <a:ext cx="0" cy="554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8428621" y="1960381"/>
            <a:ext cx="0" cy="512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0" name="文本框 179"/>
          <p:cNvSpPr txBox="1"/>
          <p:nvPr/>
        </p:nvSpPr>
        <p:spPr>
          <a:xfrm>
            <a:off x="4150455" y="1756745"/>
            <a:ext cx="1113550"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CC</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Attack</a:t>
            </a:r>
            <a:endParaRPr lang="zh-CN" altLang="en-US" sz="1400" dirty="0">
              <a:latin typeface="Arial" panose="020B0604020202020204" pitchFamily="34" charset="0"/>
              <a:cs typeface="Arial" panose="020B0604020202020204" pitchFamily="34" charset="0"/>
            </a:endParaRPr>
          </a:p>
        </p:txBody>
      </p:sp>
      <p:sp>
        <p:nvSpPr>
          <p:cNvPr id="20" name="任意多边形 19"/>
          <p:cNvSpPr/>
          <p:nvPr/>
        </p:nvSpPr>
        <p:spPr>
          <a:xfrm>
            <a:off x="2692462" y="1938839"/>
            <a:ext cx="1744868" cy="3425780"/>
          </a:xfrm>
          <a:custGeom>
            <a:avLst/>
            <a:gdLst>
              <a:gd name="connsiteX0" fmla="*/ 1081048 w 1744868"/>
              <a:gd name="connsiteY0" fmla="*/ 0 h 3425780"/>
              <a:gd name="connsiteX1" fmla="*/ 720439 w 1744868"/>
              <a:gd name="connsiteY1" fmla="*/ 373487 h 3425780"/>
              <a:gd name="connsiteX2" fmla="*/ 24980 w 1744868"/>
              <a:gd name="connsiteY2" fmla="*/ 1661374 h 3425780"/>
              <a:gd name="connsiteX3" fmla="*/ 1699234 w 1744868"/>
              <a:gd name="connsiteY3" fmla="*/ 2331076 h 3425780"/>
              <a:gd name="connsiteX4" fmla="*/ 1106806 w 1744868"/>
              <a:gd name="connsiteY4" fmla="*/ 3425780 h 34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68" h="3425780">
                <a:moveTo>
                  <a:pt x="1081048" y="0"/>
                </a:moveTo>
                <a:cubicBezTo>
                  <a:pt x="988749" y="48295"/>
                  <a:pt x="896450" y="96591"/>
                  <a:pt x="720439" y="373487"/>
                </a:cubicBezTo>
                <a:cubicBezTo>
                  <a:pt x="544428" y="650383"/>
                  <a:pt x="-138152" y="1335109"/>
                  <a:pt x="24980" y="1661374"/>
                </a:cubicBezTo>
                <a:cubicBezTo>
                  <a:pt x="188112" y="1987639"/>
                  <a:pt x="1518930" y="2037008"/>
                  <a:pt x="1699234" y="2331076"/>
                </a:cubicBezTo>
                <a:cubicBezTo>
                  <a:pt x="1879538" y="2625144"/>
                  <a:pt x="1493172" y="3025462"/>
                  <a:pt x="1106806" y="3425780"/>
                </a:cubicBezTo>
              </a:path>
            </a:pathLst>
          </a:custGeom>
          <a:noFill/>
          <a:ln w="25400">
            <a:solidFill>
              <a:srgbClr val="00B05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任意多边形 20"/>
          <p:cNvSpPr/>
          <p:nvPr/>
        </p:nvSpPr>
        <p:spPr>
          <a:xfrm>
            <a:off x="4237149" y="2041870"/>
            <a:ext cx="3143446" cy="3451538"/>
          </a:xfrm>
          <a:custGeom>
            <a:avLst/>
            <a:gdLst>
              <a:gd name="connsiteX0" fmla="*/ 1738648 w 3143446"/>
              <a:gd name="connsiteY0" fmla="*/ 0 h 3451538"/>
              <a:gd name="connsiteX1" fmla="*/ 1455313 w 3143446"/>
              <a:gd name="connsiteY1" fmla="*/ 721216 h 3451538"/>
              <a:gd name="connsiteX2" fmla="*/ 3090930 w 3143446"/>
              <a:gd name="connsiteY2" fmla="*/ 1326524 h 3451538"/>
              <a:gd name="connsiteX3" fmla="*/ 2588654 w 3143446"/>
              <a:gd name="connsiteY3" fmla="*/ 1571222 h 3451538"/>
              <a:gd name="connsiteX4" fmla="*/ 1081826 w 3143446"/>
              <a:gd name="connsiteY4" fmla="*/ 1609859 h 3451538"/>
              <a:gd name="connsiteX5" fmla="*/ 399245 w 3143446"/>
              <a:gd name="connsiteY5" fmla="*/ 2369712 h 3451538"/>
              <a:gd name="connsiteX6" fmla="*/ 0 w 3143446"/>
              <a:gd name="connsiteY6" fmla="*/ 3451538 h 345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446" h="3451538">
                <a:moveTo>
                  <a:pt x="1738648" y="0"/>
                </a:moveTo>
                <a:cubicBezTo>
                  <a:pt x="1484290" y="250064"/>
                  <a:pt x="1229933" y="500129"/>
                  <a:pt x="1455313" y="721216"/>
                </a:cubicBezTo>
                <a:cubicBezTo>
                  <a:pt x="1680693" y="942303"/>
                  <a:pt x="2902040" y="1184856"/>
                  <a:pt x="3090930" y="1326524"/>
                </a:cubicBezTo>
                <a:cubicBezTo>
                  <a:pt x="3279820" y="1468192"/>
                  <a:pt x="2923505" y="1524000"/>
                  <a:pt x="2588654" y="1571222"/>
                </a:cubicBezTo>
                <a:cubicBezTo>
                  <a:pt x="2253803" y="1618445"/>
                  <a:pt x="1446727" y="1476777"/>
                  <a:pt x="1081826" y="1609859"/>
                </a:cubicBezTo>
                <a:cubicBezTo>
                  <a:pt x="716925" y="1742941"/>
                  <a:pt x="579549" y="2062766"/>
                  <a:pt x="399245" y="2369712"/>
                </a:cubicBezTo>
                <a:cubicBezTo>
                  <a:pt x="218941" y="2676658"/>
                  <a:pt x="109470" y="3064098"/>
                  <a:pt x="0" y="3451538"/>
                </a:cubicBezTo>
              </a:path>
            </a:pathLst>
          </a:custGeom>
          <a:noFill/>
          <a:ln w="25400">
            <a:solidFill>
              <a:srgbClr val="FF000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7" name="文本框 206"/>
          <p:cNvSpPr txBox="1"/>
          <p:nvPr/>
        </p:nvSpPr>
        <p:spPr>
          <a:xfrm>
            <a:off x="2457203" y="4585924"/>
            <a:ext cx="1878440" cy="523220"/>
          </a:xfrm>
          <a:prstGeom prst="rect">
            <a:avLst/>
          </a:prstGeom>
          <a:noFill/>
        </p:spPr>
        <p:txBody>
          <a:bodyPr wrap="square" rtlCol="0">
            <a:spAutoFit/>
          </a:bodyPr>
          <a:lstStyle/>
          <a:p>
            <a:r>
              <a:rPr lang="en-US" altLang="zh-CN" sz="1400" dirty="0">
                <a:solidFill>
                  <a:srgbClr val="00B050"/>
                </a:solidFill>
                <a:latin typeface="Arial" panose="020B0604020202020204" pitchFamily="34" charset="0"/>
                <a:cs typeface="Arial" panose="020B0604020202020204" pitchFamily="34" charset="0"/>
              </a:rPr>
              <a:t>DFW will allow CC attacks</a:t>
            </a:r>
            <a:endParaRPr lang="zh-CN" altLang="en-US" sz="1400" dirty="0">
              <a:solidFill>
                <a:srgbClr val="00B050"/>
              </a:solidFill>
              <a:latin typeface="Arial" panose="020B0604020202020204" pitchFamily="34" charset="0"/>
              <a:cs typeface="Arial" panose="020B0604020202020204" pitchFamily="34" charset="0"/>
            </a:endParaRPr>
          </a:p>
        </p:txBody>
      </p:sp>
      <p:sp>
        <p:nvSpPr>
          <p:cNvPr id="208" name="文本框 207"/>
          <p:cNvSpPr txBox="1"/>
          <p:nvPr/>
        </p:nvSpPr>
        <p:spPr>
          <a:xfrm>
            <a:off x="4412638" y="4902954"/>
            <a:ext cx="2960567" cy="523220"/>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CloudHive can identify and control CC attacks</a:t>
            </a:r>
            <a:endParaRPr lang="zh-CN" altLang="en-US" sz="1400" dirty="0">
              <a:solidFill>
                <a:srgbClr val="FF0000"/>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8726" y="1676243"/>
            <a:ext cx="440143" cy="419576"/>
          </a:xfrm>
          <a:prstGeom prst="rect">
            <a:avLst/>
          </a:prstGeom>
        </p:spPr>
      </p:pic>
      <p:sp>
        <p:nvSpPr>
          <p:cNvPr id="139" name="文本框 138"/>
          <p:cNvSpPr txBox="1"/>
          <p:nvPr/>
        </p:nvSpPr>
        <p:spPr>
          <a:xfrm>
            <a:off x="6471969" y="1690196"/>
            <a:ext cx="1091231"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CC</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Attack</a:t>
            </a:r>
            <a:endParaRPr lang="zh-CN" altLang="en-US" sz="1400" dirty="0">
              <a:latin typeface="Arial" panose="020B0604020202020204" pitchFamily="34" charset="0"/>
              <a:cs typeface="Arial" panose="020B0604020202020204" pitchFamily="34" charset="0"/>
            </a:endParaRPr>
          </a:p>
        </p:txBody>
      </p:sp>
      <p:pic>
        <p:nvPicPr>
          <p:cNvPr id="140" name="图片 1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0241" y="1609694"/>
            <a:ext cx="440143" cy="419576"/>
          </a:xfrm>
          <a:prstGeom prst="rect">
            <a:avLst/>
          </a:prstGeom>
        </p:spPr>
      </p:pic>
      <p:sp>
        <p:nvSpPr>
          <p:cNvPr id="141" name="文本框 140"/>
          <p:cNvSpPr txBox="1"/>
          <p:nvPr/>
        </p:nvSpPr>
        <p:spPr>
          <a:xfrm>
            <a:off x="8165473" y="3324570"/>
            <a:ext cx="1156551"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CC</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Attack</a:t>
            </a:r>
            <a:endParaRPr lang="zh-CN" altLang="en-US" sz="1400" dirty="0">
              <a:latin typeface="Arial" panose="020B0604020202020204" pitchFamily="34" charset="0"/>
              <a:cs typeface="Arial" panose="020B0604020202020204" pitchFamily="34" charset="0"/>
            </a:endParaRPr>
          </a:p>
        </p:txBody>
      </p:sp>
      <p:pic>
        <p:nvPicPr>
          <p:cNvPr id="142" name="图片 1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745" y="3244068"/>
            <a:ext cx="440143" cy="419576"/>
          </a:xfrm>
          <a:prstGeom prst="rect">
            <a:avLst/>
          </a:prstGeom>
        </p:spPr>
      </p:pic>
      <p:grpSp>
        <p:nvGrpSpPr>
          <p:cNvPr id="27" name="组合 26"/>
          <p:cNvGrpSpPr/>
          <p:nvPr/>
        </p:nvGrpSpPr>
        <p:grpSpPr>
          <a:xfrm>
            <a:off x="7916574" y="3125601"/>
            <a:ext cx="612767" cy="619740"/>
            <a:chOff x="7979191" y="3181691"/>
            <a:chExt cx="612767" cy="619740"/>
          </a:xfrm>
        </p:grpSpPr>
        <p:cxnSp>
          <p:nvCxnSpPr>
            <p:cNvPr id="24" name="直接连接符 23"/>
            <p:cNvCxnSpPr/>
            <p:nvPr/>
          </p:nvCxnSpPr>
          <p:spPr>
            <a:xfrm flipH="1">
              <a:off x="8027300" y="3181691"/>
              <a:ext cx="472756" cy="6197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979191" y="3223777"/>
              <a:ext cx="612767" cy="5776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3" name="图片 142"/>
          <p:cNvPicPr>
            <a:picLocks noChangeAspect="1"/>
          </p:cNvPicPr>
          <p:nvPr/>
        </p:nvPicPr>
        <p:blipFill>
          <a:blip r:embed="rId8"/>
          <a:stretch>
            <a:fillRect/>
          </a:stretch>
        </p:blipFill>
        <p:spPr>
          <a:xfrm>
            <a:off x="8591958" y="4221088"/>
            <a:ext cx="1885714" cy="1714286"/>
          </a:xfrm>
          <a:prstGeom prst="rect">
            <a:avLst/>
          </a:prstGeom>
        </p:spPr>
      </p:pic>
      <p:sp>
        <p:nvSpPr>
          <p:cNvPr id="4" name="Title 3">
            <a:extLst>
              <a:ext uri="{FF2B5EF4-FFF2-40B4-BE49-F238E27FC236}">
                <a16:creationId xmlns="" xmlns:a16="http://schemas.microsoft.com/office/drawing/2014/main" id="{9B632BC0-FDF8-124E-A0CF-6A192F1D9C87}"/>
              </a:ext>
            </a:extLst>
          </p:cNvPr>
          <p:cNvSpPr>
            <a:spLocks noGrp="1"/>
          </p:cNvSpPr>
          <p:nvPr>
            <p:ph type="title"/>
          </p:nvPr>
        </p:nvSpPr>
        <p:spPr/>
        <p:txBody>
          <a:bodyPr>
            <a:normAutofit/>
          </a:bodyPr>
          <a:lstStyle/>
          <a:p>
            <a:r>
              <a:rPr lang="en-US" dirty="0"/>
              <a:t>IDC - CC Attack Recognition Control with NSX DFW</a:t>
            </a:r>
          </a:p>
        </p:txBody>
      </p:sp>
      <p:sp>
        <p:nvSpPr>
          <p:cNvPr id="5" name="灯片编号占位符 4"/>
          <p:cNvSpPr>
            <a:spLocks noGrp="1"/>
          </p:cNvSpPr>
          <p:nvPr>
            <p:ph type="sldNum" sz="quarter" idx="4"/>
          </p:nvPr>
        </p:nvSpPr>
        <p:spPr/>
        <p:txBody>
          <a:bodyPr/>
          <a:lstStyle/>
          <a:p>
            <a:fld id="{E98FCA07-3125-49EB-99F1-64DCEC752C04}" type="slidenum">
              <a:rPr lang="en-US" smtClean="0"/>
              <a:pPr/>
              <a:t>96</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0996057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2560346" y="1972687"/>
            <a:ext cx="8360190" cy="2677656"/>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1: Cloud Security</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2: Cloud Compliance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Audit</a:t>
            </a:r>
          </a:p>
          <a:p>
            <a:pPr marL="457200" lvl="2" indent="-457200">
              <a:lnSpc>
                <a:spcPct val="150000"/>
              </a:lnSpc>
              <a:spcBef>
                <a:spcPct val="0"/>
              </a:spcBef>
              <a:buFont typeface="Arial" panose="020B0604020202020204" pitchFamily="34" charset="0"/>
              <a:buChar char="•"/>
            </a:pPr>
            <a:r>
              <a:rPr lang="en-US" altLang="zh-CN" sz="2800" dirty="0">
                <a:solidFill>
                  <a:srgbClr val="002060"/>
                </a:solidFill>
                <a:latin typeface="Arial" panose="020B0604020202020204" pitchFamily="34" charset="0"/>
                <a:ea typeface="Arial" charset="0"/>
                <a:cs typeface="Arial" panose="020B0604020202020204" pitchFamily="34" charset="0"/>
              </a:rPr>
              <a:t>Use Case</a:t>
            </a:r>
            <a:r>
              <a:rPr lang="zh-CN" altLang="en-US" sz="2800" dirty="0">
                <a:solidFill>
                  <a:srgbClr val="002060"/>
                </a:solidFill>
                <a:latin typeface="Arial" panose="020B0604020202020204" pitchFamily="34" charset="0"/>
                <a:ea typeface="Arial" charset="0"/>
                <a:cs typeface="Arial" panose="020B0604020202020204" pitchFamily="34" charset="0"/>
              </a:rPr>
              <a:t> </a:t>
            </a:r>
            <a:r>
              <a:rPr lang="en-US" altLang="zh-CN" sz="2800" dirty="0">
                <a:solidFill>
                  <a:srgbClr val="002060"/>
                </a:solidFill>
                <a:latin typeface="Arial" panose="020B0604020202020204" pitchFamily="34" charset="0"/>
                <a:ea typeface="Arial" charset="0"/>
                <a:cs typeface="Arial" panose="020B0604020202020204" pitchFamily="34" charset="0"/>
              </a:rPr>
              <a:t>3:</a:t>
            </a:r>
            <a:r>
              <a:rPr lang="en-US" altLang="zh-CN" sz="2800" dirty="0">
                <a:solidFill>
                  <a:srgbClr val="002060"/>
                </a:solidFill>
                <a:latin typeface="Arial" panose="020B0604020202020204" pitchFamily="34" charset="0"/>
                <a:ea typeface="微软雅黑" pitchFamily="34" charset="-122"/>
                <a:cs typeface="Arial" panose="020B0604020202020204" pitchFamily="34" charset="0"/>
              </a:rPr>
              <a:t> Value-added Safety with SDN </a:t>
            </a:r>
          </a:p>
          <a:p>
            <a:pPr marL="457200" lvl="2" indent="-457200">
              <a:lnSpc>
                <a:spcPct val="150000"/>
              </a:lnSpc>
              <a:spcBef>
                <a:spcPct val="0"/>
              </a:spcBef>
              <a:buFont typeface="Arial" panose="020B0604020202020204" pitchFamily="34" charset="0"/>
              <a:buChar char="•"/>
            </a:pPr>
            <a:r>
              <a:rPr lang="en-US" altLang="zh-CN" sz="2800" b="1" dirty="0">
                <a:solidFill>
                  <a:srgbClr val="002060"/>
                </a:solidFill>
                <a:latin typeface="Arial" panose="020B0604020202020204" pitchFamily="34" charset="0"/>
                <a:ea typeface="Arial" charset="0"/>
                <a:cs typeface="Arial" panose="020B0604020202020204" pitchFamily="34" charset="0"/>
              </a:rPr>
              <a:t>Use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Case</a:t>
            </a:r>
            <a:r>
              <a:rPr lang="zh-CN" altLang="en-US" sz="2800" b="1" dirty="0">
                <a:solidFill>
                  <a:srgbClr val="002060"/>
                </a:solidFill>
                <a:latin typeface="Arial" panose="020B0604020202020204" pitchFamily="34" charset="0"/>
                <a:ea typeface="Arial" charset="0"/>
                <a:cs typeface="Arial" panose="020B0604020202020204" pitchFamily="34" charset="0"/>
              </a:rPr>
              <a:t> </a:t>
            </a:r>
            <a:r>
              <a:rPr lang="en-US" altLang="zh-CN" sz="2800" b="1" dirty="0">
                <a:solidFill>
                  <a:srgbClr val="002060"/>
                </a:solidFill>
                <a:latin typeface="Arial" panose="020B0604020202020204" pitchFamily="34" charset="0"/>
                <a:ea typeface="Arial" charset="0"/>
                <a:cs typeface="Arial" panose="020B0604020202020204" pitchFamily="34" charset="0"/>
              </a:rPr>
              <a:t>4: Cloud Value-added Service</a:t>
            </a:r>
          </a:p>
        </p:txBody>
      </p:sp>
      <p:sp>
        <p:nvSpPr>
          <p:cNvPr id="3" name="标题 2"/>
          <p:cNvSpPr>
            <a:spLocks noGrp="1"/>
          </p:cNvSpPr>
          <p:nvPr>
            <p:ph type="title"/>
          </p:nvPr>
        </p:nvSpPr>
        <p:spPr/>
        <p:txBody>
          <a:bodyPr/>
          <a:lstStyle/>
          <a:p>
            <a:r>
              <a:rPr lang="en-US" altLang="zh-CN" dirty="0" smtClean="0"/>
              <a:t>Use Cases</a:t>
            </a:r>
            <a:endParaRPr lang="zh-CN" altLang="en-US" dirty="0"/>
          </a:p>
        </p:txBody>
      </p:sp>
      <p:sp>
        <p:nvSpPr>
          <p:cNvPr id="4" name="灯片编号占位符 3"/>
          <p:cNvSpPr>
            <a:spLocks noGrp="1"/>
          </p:cNvSpPr>
          <p:nvPr>
            <p:ph type="sldNum" sz="quarter" idx="4"/>
          </p:nvPr>
        </p:nvSpPr>
        <p:spPr/>
        <p:txBody>
          <a:bodyPr/>
          <a:lstStyle/>
          <a:p>
            <a:fld id="{E98FCA07-3125-49EB-99F1-64DCEC752C04}" type="slidenum">
              <a:rPr lang="en-US" smtClean="0"/>
              <a:pPr/>
              <a:t>97</a:t>
            </a:fld>
            <a:endParaRPr lang="en-US" sz="1152" b="0" spc="0" baseline="0" dirty="0">
              <a:solidFill>
                <a:srgbClr val="000000"/>
              </a:solidFill>
              <a:latin typeface="Arial"/>
              <a:cs typeface="Arial"/>
              <a:rtl val="0"/>
            </a:endParaRPr>
          </a:p>
        </p:txBody>
      </p:sp>
    </p:spTree>
    <p:extLst>
      <p:ext uri="{BB962C8B-B14F-4D97-AF65-F5344CB8AC3E}">
        <p14:creationId xmlns:p14="http://schemas.microsoft.com/office/powerpoint/2010/main" val="27261956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inspur.com/lcjtww/uiFramework/wwimages/log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92396" y="4146073"/>
            <a:ext cx="1549264" cy="40815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884636" y="2651428"/>
            <a:ext cx="4745896" cy="1569660"/>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charset="0"/>
                <a:ea typeface="Arial" charset="0"/>
                <a:cs typeface="Arial" charset="0"/>
              </a:rPr>
              <a:t>VMware Based Virtualized Cloud,</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running</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environment</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service</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and</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system</a:t>
            </a:r>
          </a:p>
          <a:p>
            <a:pPr marL="285750" indent="-285750">
              <a:buFont typeface="Arial" panose="020B0604020202020204" pitchFamily="34" charset="0"/>
              <a:buChar char="•"/>
            </a:pPr>
            <a:r>
              <a:rPr lang="en-US" altLang="zh-CN" sz="1600" dirty="0">
                <a:latin typeface="Arial" charset="0"/>
                <a:ea typeface="Arial" charset="0"/>
                <a:cs typeface="Arial" charset="0"/>
              </a:rPr>
              <a:t>1*</a:t>
            </a:r>
            <a:r>
              <a:rPr lang="en-US" altLang="zh-CN" sz="1600" dirty="0" err="1">
                <a:latin typeface="Arial" charset="0"/>
                <a:ea typeface="Arial" charset="0"/>
                <a:cs typeface="Arial" charset="0"/>
              </a:rPr>
              <a:t>vCenter</a:t>
            </a:r>
            <a:r>
              <a:rPr lang="zh-CN" altLang="en-US" sz="1600" dirty="0">
                <a:latin typeface="Arial" charset="0"/>
                <a:ea typeface="Arial" charset="0"/>
                <a:cs typeface="Arial" charset="0"/>
              </a:rPr>
              <a:t>，</a:t>
            </a:r>
            <a:r>
              <a:rPr lang="en-US" altLang="zh-CN" sz="1600" dirty="0">
                <a:latin typeface="Arial" charset="0"/>
                <a:ea typeface="Arial" charset="0"/>
                <a:cs typeface="Arial" charset="0"/>
              </a:rPr>
              <a:t>2*DC</a:t>
            </a:r>
            <a:r>
              <a:rPr lang="zh-CN" altLang="en-US" sz="1600" dirty="0">
                <a:latin typeface="Arial" charset="0"/>
                <a:ea typeface="Arial" charset="0"/>
                <a:cs typeface="Arial" charset="0"/>
              </a:rPr>
              <a:t>，</a:t>
            </a:r>
            <a:r>
              <a:rPr lang="en-US" altLang="zh-CN" sz="1600" dirty="0">
                <a:latin typeface="Arial" charset="0"/>
                <a:ea typeface="Arial" charset="0"/>
                <a:cs typeface="Arial" charset="0"/>
              </a:rPr>
              <a:t>1*Cluster for each DC</a:t>
            </a:r>
          </a:p>
          <a:p>
            <a:pPr marL="285750" indent="-285750">
              <a:buFont typeface="Arial" panose="020B0604020202020204" pitchFamily="34" charset="0"/>
              <a:buChar char="•"/>
            </a:pPr>
            <a:r>
              <a:rPr lang="en-US" altLang="zh-CN" sz="1600" dirty="0">
                <a:latin typeface="Arial" charset="0"/>
                <a:ea typeface="Arial" charset="0"/>
                <a:cs typeface="Arial" charset="0"/>
              </a:rPr>
              <a:t>Integration with CloudHive</a:t>
            </a:r>
          </a:p>
          <a:p>
            <a:pPr marL="285750" indent="-285750">
              <a:buFont typeface="Arial" panose="020B0604020202020204" pitchFamily="34" charset="0"/>
              <a:buChar char="•"/>
            </a:pPr>
            <a:r>
              <a:rPr lang="en-US" altLang="zh-CN" sz="1600" dirty="0">
                <a:latin typeface="Arial" charset="0"/>
                <a:ea typeface="Arial" charset="0"/>
                <a:cs typeface="Arial" charset="0"/>
              </a:rPr>
              <a:t>Operated and Management by Inspur</a:t>
            </a:r>
          </a:p>
          <a:p>
            <a:pPr marL="742950" lvl="1" indent="-285750">
              <a:buFont typeface="Wingdings" panose="05000000000000000000" pitchFamily="2" charset="2"/>
              <a:buChar char="l"/>
            </a:pPr>
            <a:endParaRPr lang="en-US" altLang="zh-CN" sz="1600" dirty="0">
              <a:latin typeface="Arial" charset="0"/>
              <a:ea typeface="Arial" charset="0"/>
              <a:cs typeface="Arial" charset="0"/>
            </a:endParaRPr>
          </a:p>
        </p:txBody>
      </p:sp>
      <p:sp>
        <p:nvSpPr>
          <p:cNvPr id="5" name="TextBox 10"/>
          <p:cNvSpPr txBox="1">
            <a:spLocks noChangeArrowheads="1"/>
          </p:cNvSpPr>
          <p:nvPr/>
        </p:nvSpPr>
        <p:spPr bwMode="auto">
          <a:xfrm>
            <a:off x="1384341" y="1585186"/>
            <a:ext cx="3656045" cy="830997"/>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a:spcBef>
                <a:spcPct val="0"/>
              </a:spcBef>
            </a:pPr>
            <a:r>
              <a:rPr lang="en-US" altLang="zh-CN" sz="2400" b="1" dirty="0">
                <a:solidFill>
                  <a:srgbClr val="002060"/>
                </a:solidFill>
                <a:latin typeface="Arial" charset="0"/>
                <a:ea typeface="Arial" charset="0"/>
                <a:cs typeface="Arial" charset="0"/>
              </a:rPr>
              <a:t>Local Government </a:t>
            </a:r>
          </a:p>
          <a:p>
            <a:pPr marL="0" lvl="2" algn="ctr">
              <a:spcBef>
                <a:spcPct val="0"/>
              </a:spcBef>
            </a:pPr>
            <a:r>
              <a:rPr lang="en-US" altLang="zh-CN" sz="2400" b="1" dirty="0">
                <a:solidFill>
                  <a:srgbClr val="002060"/>
                </a:solidFill>
                <a:latin typeface="Arial" charset="0"/>
                <a:ea typeface="Arial" charset="0"/>
                <a:cs typeface="Arial" charset="0"/>
              </a:rPr>
              <a:t>E-Government Cloud</a:t>
            </a:r>
          </a:p>
        </p:txBody>
      </p:sp>
      <p:pic>
        <p:nvPicPr>
          <p:cNvPr id="6" name="Picture 2" descr="北洋"/>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10060" y="4273706"/>
            <a:ext cx="2137067" cy="30336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6835396" y="2665274"/>
            <a:ext cx="4572120" cy="1569660"/>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charset="0"/>
                <a:ea typeface="Arial" charset="0"/>
                <a:cs typeface="Arial" charset="0"/>
              </a:rPr>
              <a:t>VMware Based Virtualized Cloud, running public</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information</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service</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system</a:t>
            </a:r>
          </a:p>
          <a:p>
            <a:pPr marL="285750" indent="-285750">
              <a:buFont typeface="Arial" panose="020B0604020202020204" pitchFamily="34" charset="0"/>
              <a:buChar char="•"/>
            </a:pPr>
            <a:r>
              <a:rPr lang="en-US" altLang="zh-CN" sz="1600" dirty="0">
                <a:latin typeface="Arial" charset="0"/>
                <a:ea typeface="Arial" charset="0"/>
                <a:cs typeface="Arial" charset="0"/>
              </a:rPr>
              <a:t>1*</a:t>
            </a:r>
            <a:r>
              <a:rPr lang="en-US" altLang="zh-CN" sz="1600" dirty="0" err="1">
                <a:latin typeface="Arial" charset="0"/>
                <a:ea typeface="Arial" charset="0"/>
                <a:cs typeface="Arial" charset="0"/>
              </a:rPr>
              <a:t>vCenter</a:t>
            </a:r>
            <a:r>
              <a:rPr lang="zh-CN" altLang="en-US" sz="1600" dirty="0">
                <a:latin typeface="Arial" charset="0"/>
                <a:ea typeface="Arial" charset="0"/>
                <a:cs typeface="Arial" charset="0"/>
              </a:rPr>
              <a:t>，</a:t>
            </a:r>
            <a:r>
              <a:rPr lang="en-US" altLang="zh-CN" sz="1600" dirty="0">
                <a:latin typeface="Arial" charset="0"/>
                <a:ea typeface="Arial" charset="0"/>
                <a:cs typeface="Arial" charset="0"/>
              </a:rPr>
              <a:t>1*DC</a:t>
            </a:r>
            <a:r>
              <a:rPr lang="zh-CN" altLang="en-US" sz="1600" dirty="0">
                <a:latin typeface="Arial" charset="0"/>
                <a:ea typeface="Arial" charset="0"/>
                <a:cs typeface="Arial" charset="0"/>
              </a:rPr>
              <a:t>，</a:t>
            </a:r>
            <a:r>
              <a:rPr lang="en-US" altLang="zh-CN" sz="1600" dirty="0">
                <a:latin typeface="Arial" charset="0"/>
                <a:ea typeface="Arial" charset="0"/>
                <a:cs typeface="Arial" charset="0"/>
              </a:rPr>
              <a:t>3*Cluster</a:t>
            </a:r>
          </a:p>
          <a:p>
            <a:pPr marL="285750" indent="-285750">
              <a:buFont typeface="Arial" panose="020B0604020202020204" pitchFamily="34" charset="0"/>
              <a:buChar char="•"/>
            </a:pPr>
            <a:r>
              <a:rPr lang="en-US" altLang="zh-CN" sz="1600" dirty="0">
                <a:latin typeface="Arial" charset="0"/>
                <a:ea typeface="Arial" charset="0"/>
                <a:cs typeface="Arial" charset="0"/>
              </a:rPr>
              <a:t>Integrated with CloudHive</a:t>
            </a:r>
          </a:p>
          <a:p>
            <a:pPr marL="285750" indent="-285750">
              <a:buFont typeface="Arial" panose="020B0604020202020204" pitchFamily="34" charset="0"/>
              <a:buChar char="•"/>
            </a:pPr>
            <a:r>
              <a:rPr lang="en-US" altLang="zh-CN" sz="1600" dirty="0">
                <a:latin typeface="Arial" charset="0"/>
                <a:ea typeface="Arial" charset="0"/>
                <a:cs typeface="Arial" charset="0"/>
              </a:rPr>
              <a:t>Operated by a CSP</a:t>
            </a:r>
            <a:r>
              <a:rPr lang="zh-CN" altLang="en-US" sz="1600" dirty="0">
                <a:latin typeface="Arial" charset="0"/>
                <a:ea typeface="Arial" charset="0"/>
                <a:cs typeface="Arial" charset="0"/>
              </a:rPr>
              <a:t> </a:t>
            </a:r>
            <a:r>
              <a:rPr lang="en-US" altLang="zh-CN" sz="1600" dirty="0">
                <a:latin typeface="Arial" charset="0"/>
                <a:ea typeface="Arial" charset="0"/>
                <a:cs typeface="Arial" charset="0"/>
              </a:rPr>
              <a:t> </a:t>
            </a:r>
          </a:p>
          <a:p>
            <a:pPr marL="742950" lvl="1" indent="-285750">
              <a:buFont typeface="Wingdings" panose="05000000000000000000" pitchFamily="2" charset="2"/>
              <a:buChar char="l"/>
            </a:pPr>
            <a:endParaRPr lang="en-US" altLang="zh-CN" sz="1600" dirty="0">
              <a:latin typeface="Arial" charset="0"/>
              <a:ea typeface="Arial" charset="0"/>
              <a:cs typeface="Arial" charset="0"/>
            </a:endParaRPr>
          </a:p>
        </p:txBody>
      </p:sp>
      <p:sp>
        <p:nvSpPr>
          <p:cNvPr id="2" name="矩形 1"/>
          <p:cNvSpPr/>
          <p:nvPr/>
        </p:nvSpPr>
        <p:spPr>
          <a:xfrm>
            <a:off x="1041308" y="4939451"/>
            <a:ext cx="9945120" cy="1015663"/>
          </a:xfrm>
          <a:prstGeom prst="rect">
            <a:avLst/>
          </a:prstGeom>
        </p:spPr>
        <p:txBody>
          <a:bodyPr wrap="square">
            <a:spAutoFit/>
          </a:bodyPr>
          <a:lstStyle/>
          <a:p>
            <a:pPr algn="ctr"/>
            <a:r>
              <a:rPr lang="en-US" altLang="zh-CN" sz="2400" b="1" dirty="0">
                <a:solidFill>
                  <a:srgbClr val="C00000"/>
                </a:solidFill>
                <a:latin typeface="Arial" charset="0"/>
                <a:ea typeface="Arial" charset="0"/>
                <a:cs typeface="Arial" charset="0"/>
              </a:rPr>
              <a:t>Value</a:t>
            </a:r>
            <a:r>
              <a:rPr lang="zh-CN" altLang="en-US" sz="2400" b="1" dirty="0">
                <a:solidFill>
                  <a:srgbClr val="C00000"/>
                </a:solidFill>
                <a:latin typeface="Arial" charset="0"/>
                <a:ea typeface="Arial" charset="0"/>
                <a:cs typeface="Arial" charset="0"/>
              </a:rPr>
              <a:t> </a:t>
            </a:r>
            <a:r>
              <a:rPr lang="en-US" altLang="zh-CN" sz="2400" b="1" dirty="0">
                <a:solidFill>
                  <a:srgbClr val="C00000"/>
                </a:solidFill>
                <a:latin typeface="Arial" charset="0"/>
                <a:ea typeface="Arial" charset="0"/>
                <a:cs typeface="Arial" charset="0"/>
              </a:rPr>
              <a:t>Proposition</a:t>
            </a:r>
          </a:p>
          <a:p>
            <a:pPr algn="ctr"/>
            <a:r>
              <a:rPr lang="en-US" altLang="zh-CN" b="1" dirty="0">
                <a:solidFill>
                  <a:srgbClr val="C00000"/>
                </a:solidFill>
                <a:latin typeface="Arial" charset="0"/>
                <a:ea typeface="Arial" charset="0"/>
                <a:cs typeface="Arial" charset="0"/>
              </a:rPr>
              <a:t>The</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integration</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with</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CloudHive</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provides</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the</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customer</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a</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comprehensive virtualization</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solution</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with</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security</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services,</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and enhanced</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competitive advantage for the</a:t>
            </a:r>
            <a:r>
              <a:rPr lang="zh-CN" altLang="en-US" b="1" dirty="0">
                <a:solidFill>
                  <a:srgbClr val="C00000"/>
                </a:solidFill>
                <a:latin typeface="Arial" charset="0"/>
                <a:ea typeface="Arial" charset="0"/>
                <a:cs typeface="Arial" charset="0"/>
              </a:rPr>
              <a:t> </a:t>
            </a:r>
            <a:r>
              <a:rPr lang="en-US" altLang="zh-CN" b="1" dirty="0">
                <a:solidFill>
                  <a:srgbClr val="C00000"/>
                </a:solidFill>
                <a:latin typeface="Arial" charset="0"/>
                <a:ea typeface="Arial" charset="0"/>
                <a:cs typeface="Arial" charset="0"/>
              </a:rPr>
              <a:t>CSPs</a:t>
            </a:r>
            <a:endParaRPr lang="zh-CN" altLang="en-US" b="1" dirty="0">
              <a:solidFill>
                <a:srgbClr val="C00000"/>
              </a:solidFill>
              <a:latin typeface="Arial" charset="0"/>
              <a:ea typeface="Arial" charset="0"/>
              <a:cs typeface="Arial" charset="0"/>
            </a:endParaRPr>
          </a:p>
        </p:txBody>
      </p:sp>
      <p:cxnSp>
        <p:nvCxnSpPr>
          <p:cNvPr id="9" name="直接连接符 8"/>
          <p:cNvCxnSpPr/>
          <p:nvPr/>
        </p:nvCxnSpPr>
        <p:spPr>
          <a:xfrm>
            <a:off x="6023992" y="1484784"/>
            <a:ext cx="0" cy="3265492"/>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p:txBody>
          <a:bodyPr/>
          <a:lstStyle/>
          <a:p>
            <a:r>
              <a:rPr lang="en-US" b="1" dirty="0"/>
              <a:t>Value-Added Service for Cloud Service Providers</a:t>
            </a:r>
          </a:p>
        </p:txBody>
      </p:sp>
      <p:sp>
        <p:nvSpPr>
          <p:cNvPr id="3" name="灯片编号占位符 2"/>
          <p:cNvSpPr>
            <a:spLocks noGrp="1"/>
          </p:cNvSpPr>
          <p:nvPr>
            <p:ph type="sldNum" sz="quarter" idx="4"/>
          </p:nvPr>
        </p:nvSpPr>
        <p:spPr/>
        <p:txBody>
          <a:bodyPr/>
          <a:lstStyle/>
          <a:p>
            <a:fld id="{E98FCA07-3125-49EB-99F1-64DCEC752C04}" type="slidenum">
              <a:rPr lang="en-US" smtClean="0"/>
              <a:pPr/>
              <a:t>98</a:t>
            </a:fld>
            <a:endParaRPr lang="en-US" sz="1152" b="0" spc="0" baseline="0" dirty="0">
              <a:solidFill>
                <a:srgbClr val="000000"/>
              </a:solidFill>
              <a:latin typeface="Arial"/>
              <a:cs typeface="Arial"/>
              <a:rtl val="0"/>
            </a:endParaRPr>
          </a:p>
        </p:txBody>
      </p:sp>
      <p:sp>
        <p:nvSpPr>
          <p:cNvPr id="12" name="矩形 11"/>
          <p:cNvSpPr/>
          <p:nvPr/>
        </p:nvSpPr>
        <p:spPr>
          <a:xfrm>
            <a:off x="1637404" y="1611942"/>
            <a:ext cx="3240360" cy="677079"/>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2" algn="ctr">
              <a:spcBef>
                <a:spcPct val="0"/>
              </a:spcBef>
            </a:pPr>
            <a:r>
              <a:rPr lang="en-US" altLang="zh-CN" b="1" dirty="0">
                <a:solidFill>
                  <a:schemeClr val="bg1"/>
                </a:solidFill>
                <a:latin typeface="Arial" charset="0"/>
                <a:ea typeface="Arial" charset="0"/>
                <a:cs typeface="Arial" charset="0"/>
              </a:rPr>
              <a:t>Local Government </a:t>
            </a:r>
          </a:p>
          <a:p>
            <a:pPr marL="0" lvl="2" algn="ctr">
              <a:spcBef>
                <a:spcPct val="0"/>
              </a:spcBef>
            </a:pPr>
            <a:r>
              <a:rPr lang="en-US" altLang="zh-CN" b="1" dirty="0">
                <a:solidFill>
                  <a:schemeClr val="bg1"/>
                </a:solidFill>
                <a:latin typeface="Arial" charset="0"/>
                <a:ea typeface="Arial" charset="0"/>
                <a:cs typeface="Arial" charset="0"/>
              </a:rPr>
              <a:t>E-Government Cloud</a:t>
            </a:r>
          </a:p>
        </p:txBody>
      </p:sp>
      <p:sp>
        <p:nvSpPr>
          <p:cNvPr id="13" name="矩形 12"/>
          <p:cNvSpPr/>
          <p:nvPr/>
        </p:nvSpPr>
        <p:spPr>
          <a:xfrm>
            <a:off x="7501276" y="1621995"/>
            <a:ext cx="3240360" cy="677079"/>
          </a:xfrm>
          <a:prstGeom prst="rect">
            <a:avLst/>
          </a:prstGeom>
          <a:solidFill>
            <a:srgbClr val="00307D"/>
          </a:solidFill>
          <a:ln>
            <a:solidFill>
              <a:srgbClr val="00307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2" algn="ctr">
              <a:spcBef>
                <a:spcPct val="0"/>
              </a:spcBef>
            </a:pPr>
            <a:r>
              <a:rPr lang="en-US" altLang="zh-CN" b="1" dirty="0">
                <a:solidFill>
                  <a:schemeClr val="bg1"/>
                </a:solidFill>
                <a:latin typeface="Arial" charset="0"/>
                <a:ea typeface="Arial" charset="0"/>
                <a:cs typeface="Arial" charset="0"/>
              </a:rPr>
              <a:t>Regional Cloud Computing Center</a:t>
            </a:r>
          </a:p>
        </p:txBody>
      </p:sp>
    </p:spTree>
    <p:extLst>
      <p:ext uri="{BB962C8B-B14F-4D97-AF65-F5344CB8AC3E}">
        <p14:creationId xmlns:p14="http://schemas.microsoft.com/office/powerpoint/2010/main" val="17457524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342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Slide Light">
  <a:themeElements>
    <a:clrScheme name="Custom 13">
      <a:dk1>
        <a:srgbClr val="231F20"/>
      </a:dk1>
      <a:lt1>
        <a:sysClr val="window" lastClr="FFFFFF"/>
      </a:lt1>
      <a:dk2>
        <a:srgbClr val="003285"/>
      </a:dk2>
      <a:lt2>
        <a:srgbClr val="6260A7"/>
      </a:lt2>
      <a:accent1>
        <a:srgbClr val="003285"/>
      </a:accent1>
      <a:accent2>
        <a:srgbClr val="F07130"/>
      </a:accent2>
      <a:accent3>
        <a:srgbClr val="FBB831"/>
      </a:accent3>
      <a:accent4>
        <a:srgbClr val="2088C6"/>
      </a:accent4>
      <a:accent5>
        <a:srgbClr val="00BA73"/>
      </a:accent5>
      <a:accent6>
        <a:srgbClr val="70AD47"/>
      </a:accent6>
      <a:hlink>
        <a:srgbClr val="CF2353"/>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37397</TotalTime>
  <Words>5471</Words>
  <Application>Microsoft Office PowerPoint</Application>
  <PresentationFormat>宽屏</PresentationFormat>
  <Paragraphs>1402</Paragraphs>
  <Slides>99</Slides>
  <Notes>47</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2</vt:i4>
      </vt:variant>
      <vt:variant>
        <vt:lpstr>幻灯片标题</vt:lpstr>
      </vt:variant>
      <vt:variant>
        <vt:i4>99</vt:i4>
      </vt:variant>
    </vt:vector>
  </HeadingPairs>
  <TitlesOfParts>
    <vt:vector size="120" baseType="lpstr">
      <vt:lpstr>MS PGothic</vt:lpstr>
      <vt:lpstr>MS PGothic</vt:lpstr>
      <vt:lpstr>等线</vt:lpstr>
      <vt:lpstr>等线 Light</vt:lpstr>
      <vt:lpstr>方正姚体</vt:lpstr>
      <vt:lpstr>黑体</vt:lpstr>
      <vt:lpstr>思源黑体 CN Normal</vt:lpstr>
      <vt:lpstr>SimSun</vt:lpstr>
      <vt:lpstr>SimSun</vt:lpstr>
      <vt:lpstr>微软雅黑</vt:lpstr>
      <vt:lpstr>微软雅黑</vt:lpstr>
      <vt:lpstr>Arial</vt:lpstr>
      <vt:lpstr>Arial Black</vt:lpstr>
      <vt:lpstr>Calibri</vt:lpstr>
      <vt:lpstr>Segoe UI Black</vt:lpstr>
      <vt:lpstr>Wingdings</vt:lpstr>
      <vt:lpstr>Blank Slide Light</vt:lpstr>
      <vt:lpstr>Office Theme 1</vt:lpstr>
      <vt:lpstr>Office Theme 2</vt:lpstr>
      <vt:lpstr>think-cell Slide</vt:lpstr>
      <vt:lpstr>Packager Shell Object</vt:lpstr>
      <vt:lpstr>CloudHive: Micro-Segmentation Solution for the Cloud</vt:lpstr>
      <vt:lpstr>PowerPoint 演示文稿</vt:lpstr>
      <vt:lpstr>Security Challenges in the Cloud</vt:lpstr>
      <vt:lpstr>Security is the Primary Concern in the Cloud</vt:lpstr>
      <vt:lpstr>Traditional Perimeter Security Fails </vt:lpstr>
      <vt:lpstr>The Challenges of Cloud Security</vt:lpstr>
      <vt:lpstr>Complete Protection for the Cloud</vt:lpstr>
      <vt:lpstr>Hillstone CloudHive Value Proposition:  Micro-Segmentation Solution</vt:lpstr>
      <vt:lpstr>What is Hillstone CloudHive?</vt:lpstr>
      <vt:lpstr>How Does Hillstone's CloudHive Work?</vt:lpstr>
      <vt:lpstr>What Happens if a VM Moves? </vt:lpstr>
      <vt:lpstr>Hillstone CloudHive Value Proposition</vt:lpstr>
      <vt:lpstr>High Available Distributed Architecture</vt:lpstr>
      <vt:lpstr>CloudHive Architecture</vt:lpstr>
      <vt:lpstr>Designed for the Virtual Environment</vt:lpstr>
      <vt:lpstr>Fully Distributed</vt:lpstr>
      <vt:lpstr>Non-Disruptive</vt:lpstr>
      <vt:lpstr>Change Recognition in Cloud Assets</vt:lpstr>
      <vt:lpstr>Separation of Data and Management Network </vt:lpstr>
      <vt:lpstr>Highly Available Distributed Architecture</vt:lpstr>
      <vt:lpstr>Deep Visibility</vt:lpstr>
      <vt:lpstr>Visibility of Virtual Assets</vt:lpstr>
      <vt:lpstr>Virtual Network Resource Topology</vt:lpstr>
      <vt:lpstr>Display of Complex Internal Communications</vt:lpstr>
      <vt:lpstr>Application Visibility – Network View</vt:lpstr>
      <vt:lpstr>Application Visibility – Virtual Machine View</vt:lpstr>
      <vt:lpstr>Application View</vt:lpstr>
      <vt:lpstr>Network Threat Visibility</vt:lpstr>
      <vt:lpstr>Network Threat Statistic</vt:lpstr>
      <vt:lpstr>Network Traffic Statistic</vt:lpstr>
      <vt:lpstr>Network Traffic Tracking</vt:lpstr>
      <vt:lpstr>Visibility－Accurate Depiction of Threat</vt:lpstr>
      <vt:lpstr>Service Performance Monitor (SPM) - Overview</vt:lpstr>
      <vt:lpstr>Service Performance Monitor (SPM) - Details</vt:lpstr>
      <vt:lpstr>Screen Casting</vt:lpstr>
      <vt:lpstr>Comprehensive Threat Report</vt:lpstr>
      <vt:lpstr>Comprehensive Threat Report</vt:lpstr>
      <vt:lpstr>Threat/Session Log Output at a High Speed</vt:lpstr>
      <vt:lpstr>High Productivity </vt:lpstr>
      <vt:lpstr>Productivity: Automation, Compatibility and Scalability</vt:lpstr>
      <vt:lpstr>Support for Multiple Virtualized Platform</vt:lpstr>
      <vt:lpstr>Efficient Processing</vt:lpstr>
      <vt:lpstr>On-Demand, Flexible Control</vt:lpstr>
      <vt:lpstr>Increase Policy for Same Type of VMs</vt:lpstr>
      <vt:lpstr>Policy Assistant</vt:lpstr>
      <vt:lpstr>Policy Hit and Redundancy Check</vt:lpstr>
      <vt:lpstr>Policy Aggregation</vt:lpstr>
      <vt:lpstr>Customized Services</vt:lpstr>
      <vt:lpstr>Packet Capture in the Cloud</vt:lpstr>
      <vt:lpstr>Guarantee Business Continuity</vt:lpstr>
      <vt:lpstr>HA of Distributed Architecture</vt:lpstr>
      <vt:lpstr>Micro-Segmentation</vt:lpstr>
      <vt:lpstr>Common Micro-Segmentation Solutions</vt:lpstr>
      <vt:lpstr>CloudHive Micro-Segmentation</vt:lpstr>
      <vt:lpstr>CloudHive Micro-Segmentation</vt:lpstr>
      <vt:lpstr>Security Protection Features</vt:lpstr>
      <vt:lpstr>Multiple Dimension Security Control</vt:lpstr>
      <vt:lpstr>Attack Defense</vt:lpstr>
      <vt:lpstr>ARP Attack Protection - Escort the Underlying Network of the Cloud Platform</vt:lpstr>
      <vt:lpstr>Firewall</vt:lpstr>
      <vt:lpstr>Intrusion Prevention</vt:lpstr>
      <vt:lpstr>Anti-Virus</vt:lpstr>
      <vt:lpstr>Hillstone CloudHive Value Proposition: Joint Solution with NSX</vt:lpstr>
      <vt:lpstr>What is NSX？</vt:lpstr>
      <vt:lpstr>NSX Partner Ecosystem</vt:lpstr>
      <vt:lpstr>System Architecture Process</vt:lpstr>
      <vt:lpstr>NSX(SDN) and CloudHive Integration Solution</vt:lpstr>
      <vt:lpstr>NSX DFW Protects the Internal Network Separately</vt:lpstr>
      <vt:lpstr>CloudHive+DFW Intranet Protection</vt:lpstr>
      <vt:lpstr>How VMware NSX Redirects Traffic</vt:lpstr>
      <vt:lpstr>CloudHive Architecture and Components</vt:lpstr>
      <vt:lpstr>Installation and Configuration Process</vt:lpstr>
      <vt:lpstr>Relationship Between NSX DFW and CloudHive</vt:lpstr>
      <vt:lpstr>Hillstone CloudHive DC Visibility Capability</vt:lpstr>
      <vt:lpstr>Use Case: A Province Smart City Project</vt:lpstr>
      <vt:lpstr>Hillstone CloudHive Portfolio</vt:lpstr>
      <vt:lpstr>CloudHive Components</vt:lpstr>
      <vt:lpstr>CloudHive Performance</vt:lpstr>
      <vt:lpstr>System Resource Requirement</vt:lpstr>
      <vt:lpstr>Virtualization Support</vt:lpstr>
      <vt:lpstr>CloudHive SKUs</vt:lpstr>
      <vt:lpstr>How to Buy CloudHive</vt:lpstr>
      <vt:lpstr>How to Buy CloudHive</vt:lpstr>
      <vt:lpstr>Deployment Scenarios &amp; Winning Cases</vt:lpstr>
      <vt:lpstr>Customer References </vt:lpstr>
      <vt:lpstr>Use Case: Secure the Cloud for a Local Government</vt:lpstr>
      <vt:lpstr>Use Case: Secure the Cloud for a Local Government</vt:lpstr>
      <vt:lpstr>Use Cases</vt:lpstr>
      <vt:lpstr>Large Power Company</vt:lpstr>
      <vt:lpstr>National Commercial Bank</vt:lpstr>
      <vt:lpstr>Fortune 500 Telco  </vt:lpstr>
      <vt:lpstr>Use Cases </vt:lpstr>
      <vt:lpstr>Cloud Compliance Audit for a Government Agency</vt:lpstr>
      <vt:lpstr>Use Cases</vt:lpstr>
      <vt:lpstr>University – Non-Compliance Application Identification Control with NSX DFW</vt:lpstr>
      <vt:lpstr>IDC - CC Attack Recognition Control with NSX DFW</vt:lpstr>
      <vt:lpstr>Use Cases</vt:lpstr>
      <vt:lpstr>Value-Added Service for Cloud Service Providers</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Gavin</dc:creator>
  <cp:lastModifiedBy>Microsoft 帐户</cp:lastModifiedBy>
  <cp:revision>1759</cp:revision>
  <cp:lastPrinted>2019-09-13T22:29:18Z</cp:lastPrinted>
  <dcterms:created xsi:type="dcterms:W3CDTF">2015-05-26T17:31:32Z</dcterms:created>
  <dcterms:modified xsi:type="dcterms:W3CDTF">2022-09-19T10:40:20Z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619171</vt:lpwstr>
  </property>
  <property fmtid="{D5CDD505-2E9C-101B-9397-08002B2CF9AE}" pid="3" name="NXPowerLiteVersion">
    <vt:lpwstr>D4.1.4</vt:lpwstr>
  </property>
</Properties>
</file>