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1" r:id="rId1"/>
    <p:sldMasterId id="2147483769" r:id="rId2"/>
    <p:sldMasterId id="2147483840" r:id="rId3"/>
    <p:sldMasterId id="2147483867" r:id="rId4"/>
  </p:sldMasterIdLst>
  <p:notesMasterIdLst>
    <p:notesMasterId r:id="rId60"/>
  </p:notesMasterIdLst>
  <p:handoutMasterIdLst>
    <p:handoutMasterId r:id="rId61"/>
  </p:handoutMasterIdLst>
  <p:sldIdLst>
    <p:sldId id="921" r:id="rId5"/>
    <p:sldId id="922" r:id="rId6"/>
    <p:sldId id="863" r:id="rId7"/>
    <p:sldId id="901" r:id="rId8"/>
    <p:sldId id="893" r:id="rId9"/>
    <p:sldId id="835" r:id="rId10"/>
    <p:sldId id="960" r:id="rId11"/>
    <p:sldId id="837" r:id="rId12"/>
    <p:sldId id="954" r:id="rId13"/>
    <p:sldId id="959" r:id="rId14"/>
    <p:sldId id="971" r:id="rId15"/>
    <p:sldId id="961" r:id="rId16"/>
    <p:sldId id="871" r:id="rId17"/>
    <p:sldId id="873" r:id="rId18"/>
    <p:sldId id="963" r:id="rId19"/>
    <p:sldId id="891" r:id="rId20"/>
    <p:sldId id="844" r:id="rId21"/>
    <p:sldId id="854" r:id="rId22"/>
    <p:sldId id="849" r:id="rId23"/>
    <p:sldId id="968" r:id="rId24"/>
    <p:sldId id="962" r:id="rId25"/>
    <p:sldId id="859" r:id="rId26"/>
    <p:sldId id="964" r:id="rId27"/>
    <p:sldId id="945" r:id="rId28"/>
    <p:sldId id="958" r:id="rId29"/>
    <p:sldId id="972" r:id="rId30"/>
    <p:sldId id="884" r:id="rId31"/>
    <p:sldId id="878" r:id="rId32"/>
    <p:sldId id="902" r:id="rId33"/>
    <p:sldId id="970" r:id="rId34"/>
    <p:sldId id="885" r:id="rId35"/>
    <p:sldId id="920" r:id="rId36"/>
    <p:sldId id="923" r:id="rId37"/>
    <p:sldId id="909" r:id="rId38"/>
    <p:sldId id="910" r:id="rId39"/>
    <p:sldId id="927" r:id="rId40"/>
    <p:sldId id="937" r:id="rId41"/>
    <p:sldId id="938" r:id="rId42"/>
    <p:sldId id="939" r:id="rId43"/>
    <p:sldId id="940" r:id="rId44"/>
    <p:sldId id="928" r:id="rId45"/>
    <p:sldId id="941" r:id="rId46"/>
    <p:sldId id="942" r:id="rId47"/>
    <p:sldId id="931" r:id="rId48"/>
    <p:sldId id="932" r:id="rId49"/>
    <p:sldId id="933" r:id="rId50"/>
    <p:sldId id="934" r:id="rId51"/>
    <p:sldId id="935" r:id="rId52"/>
    <p:sldId id="946" r:id="rId53"/>
    <p:sldId id="948" r:id="rId54"/>
    <p:sldId id="949" r:id="rId55"/>
    <p:sldId id="943" r:id="rId56"/>
    <p:sldId id="944" r:id="rId57"/>
    <p:sldId id="914" r:id="rId58"/>
    <p:sldId id="611" r:id="rId59"/>
  </p:sldIdLst>
  <p:sldSz cx="12192000" cy="6858000"/>
  <p:notesSz cx="6858000" cy="9144000"/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pos="335" userDrawn="1">
          <p15:clr>
            <a:srgbClr val="A4A3A4"/>
          </p15:clr>
        </p15:guide>
        <p15:guide id="5" pos="7333" userDrawn="1">
          <p15:clr>
            <a:srgbClr val="A4A3A4"/>
          </p15:clr>
        </p15:guide>
        <p15:guide id="6" orient="horz" pos="3929" userDrawn="1">
          <p15:clr>
            <a:srgbClr val="A4A3A4"/>
          </p15:clr>
        </p15:guide>
        <p15:guide id="7" pos="23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abcd" initials="a" lastIdx="1" clrIdx="1">
    <p:extLst>
      <p:ext uri="{19B8F6BF-5375-455C-9EA6-DF929625EA0E}">
        <p15:presenceInfo xmlns:p15="http://schemas.microsoft.com/office/powerpoint/2012/main" userId="abcd" providerId="None"/>
      </p:ext>
    </p:extLst>
  </p:cmAuthor>
  <p:cmAuthor id="3" name="Najma Rachma" initials="NR" lastIdx="28" clrIdx="2">
    <p:extLst>
      <p:ext uri="{19B8F6BF-5375-455C-9EA6-DF929625EA0E}">
        <p15:presenceInfo xmlns:p15="http://schemas.microsoft.com/office/powerpoint/2012/main" userId="f70fb5df13e3d0ff" providerId="Windows Live"/>
      </p:ext>
    </p:extLst>
  </p:cmAuthor>
  <p:cmAuthor id="4" name="365 Pro Plus" initials="3PP" lastIdx="18" clrIdx="3">
    <p:extLst>
      <p:ext uri="{19B8F6BF-5375-455C-9EA6-DF929625EA0E}">
        <p15:presenceInfo xmlns:p15="http://schemas.microsoft.com/office/powerpoint/2012/main" userId="365 Pro Pl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6FB"/>
    <a:srgbClr val="D3DCDA"/>
    <a:srgbClr val="BFCDCD"/>
    <a:srgbClr val="F5F5F5"/>
    <a:srgbClr val="033484"/>
    <a:srgbClr val="002664"/>
    <a:srgbClr val="3CB2E0"/>
    <a:srgbClr val="F2F2F2"/>
    <a:srgbClr val="003285"/>
    <a:srgbClr val="138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6" autoAdjust="0"/>
    <p:restoredTop sz="86303" autoAdjust="0"/>
  </p:normalViewPr>
  <p:slideViewPr>
    <p:cSldViewPr>
      <p:cViewPr>
        <p:scale>
          <a:sx n="150" d="100"/>
          <a:sy n="150" d="100"/>
        </p:scale>
        <p:origin x="-184" y="-828"/>
      </p:cViewPr>
      <p:guideLst>
        <p:guide pos="3840"/>
        <p:guide pos="335"/>
        <p:guide pos="7333"/>
        <p:guide orient="horz" pos="3929"/>
        <p:guide pos="23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A1D0470-3F3A-40E6-AFD6-5A67E9EED5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5F6271-8229-4093-9521-E9C6E3A147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A81E4-0D60-467D-A14D-158F54A3C48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16A195-ED82-4EC8-89F4-1097DD60E0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B17271-8BB7-4B8C-88E4-A61EB391D2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532A0-42C6-4DCE-AC45-AE9806DDE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42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1291F-1F8C-4583-AA12-BC57C01908A9}" type="datetimeFigureOut">
              <a:rPr lang="zh-CN" altLang="en-US" smtClean="0"/>
              <a:t>2023/5/11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D78A4-5114-462E-BFD0-97AC85BA4F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6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54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17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features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en-US" dirty="0"/>
              <a:t>ocus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Advanced</a:t>
            </a:r>
            <a:r>
              <a:rPr lang="zh-CN" altLang="en-US" dirty="0"/>
              <a:t> </a:t>
            </a:r>
            <a:r>
              <a:rPr lang="en-US" altLang="zh-CN" dirty="0"/>
              <a:t>Threat</a:t>
            </a:r>
            <a:r>
              <a:rPr lang="zh-CN" altLang="en-US" dirty="0"/>
              <a:t> </a:t>
            </a:r>
            <a:r>
              <a:rPr lang="en-US" altLang="zh-CN" dirty="0"/>
              <a:t>Protection.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401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altLang="zh-CN" sz="1200" b="0" dirty="0"/>
              <a:t>Confirmed Spam</a:t>
            </a:r>
            <a:r>
              <a:rPr lang="zh-CN" altLang="en-US" sz="1200" b="0" dirty="0"/>
              <a:t>：</a:t>
            </a:r>
            <a:r>
              <a:rPr lang="en-US" altLang="zh-CN" sz="1200" b="0" dirty="0"/>
              <a:t>the sender is known source source of spam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1200" b="0" dirty="0"/>
              <a:t>Bulk Spam</a:t>
            </a:r>
            <a:r>
              <a:rPr lang="zh-CN" altLang="en-US" sz="1200" b="0" dirty="0"/>
              <a:t>：</a:t>
            </a:r>
            <a:r>
              <a:rPr lang="en-US" altLang="zh-CN" sz="1200" b="0" dirty="0"/>
              <a:t>The email is identified Anti-Spam being part of known spam outbreak based on its structure patterns(even if the sender is not identified Anti-Spam a known spammer)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1200" b="0" dirty="0"/>
              <a:t>Suspected Spam</a:t>
            </a:r>
            <a:r>
              <a:rPr lang="zh-CN" altLang="en-US" sz="1200" b="0" dirty="0"/>
              <a:t>：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be regarded as ‘Unknown’ , Currently not in use (kept for backwards compatibility)</a:t>
            </a:r>
            <a:endParaRPr lang="en-US" altLang="zh-CN" sz="1200" b="0" dirty="0"/>
          </a:p>
          <a:p>
            <a:pPr marL="342900" indent="-342900">
              <a:buFont typeface="Arial" charset="0"/>
              <a:buChar char="•"/>
            </a:pPr>
            <a:r>
              <a:rPr lang="en-US" altLang="zh-CN" sz="1200" b="0" dirty="0"/>
              <a:t>Valid Bulk</a:t>
            </a:r>
            <a:r>
              <a:rPr lang="zh-CN" altLang="en-US" sz="1200" b="0" dirty="0"/>
              <a:t>：</a:t>
            </a:r>
            <a:r>
              <a:rPr lang="en-US" altLang="zh-CN" sz="1200" b="0" dirty="0"/>
              <a:t>Email determined to be valid bulk by datacenter(solicited bulk messages, newsletters)</a:t>
            </a:r>
          </a:p>
          <a:p>
            <a:endParaRPr lang="zh-CN" alt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5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MS PGothic" charset="-128"/>
              <a:cs typeface="SimSun" charset="-122"/>
            </a:endParaRPr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  <a:cs typeface="SimSun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SimSun" charset="-122"/>
                <a:cs typeface="SimSun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SimSun" charset="-122"/>
                <a:cs typeface="SimSun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SimSun" charset="-122"/>
                <a:cs typeface="SimSun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SimSun" charset="-122"/>
                <a:cs typeface="SimSun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SimSun" charset="-122"/>
                <a:cs typeface="SimSun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SimSun" charset="-122"/>
                <a:cs typeface="SimSun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SimSun" charset="-122"/>
                <a:cs typeface="SimSun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SimSun" charset="-122"/>
                <a:cs typeface="SimSun" charset="-122"/>
              </a:defRPr>
            </a:lvl9pPr>
          </a:lstStyle>
          <a:p>
            <a:pPr>
              <a:spcBef>
                <a:spcPct val="0"/>
              </a:spcBef>
            </a:pPr>
            <a:fld id="{168641A3-74B1-484D-BA75-86EDB2E0A73E}" type="slidenum">
              <a:rPr lang="zh-CN" altLang="en-US">
                <a:ea typeface="SimSun" charset="-122"/>
              </a:rPr>
              <a:pPr>
                <a:spcBef>
                  <a:spcPct val="0"/>
                </a:spcBef>
              </a:pPr>
              <a:t>18</a:t>
            </a:fld>
            <a:endParaRPr lang="zh-CN" altLang="en-US"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1120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451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351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05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 ZTNA Highlights: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b="1" dirty="0" smtClean="0"/>
              <a:t>Identity-based, Least-privileged Secure Access: </a:t>
            </a:r>
            <a:r>
              <a:rPr lang="en-US" altLang="zh-CN" sz="1200" dirty="0" smtClean="0">
                <a:cs typeface="Arial" panose="020B0604020202020204" pitchFamily="34" charset="0"/>
              </a:rPr>
              <a:t>U</a:t>
            </a:r>
            <a:r>
              <a:rPr lang="en-US" altLang="zh-CN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ser can only access the authorized apps/ services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b="1" dirty="0" smtClean="0"/>
              <a:t>Context-Aware, Adaptive Access Control: </a:t>
            </a:r>
            <a:r>
              <a:rPr lang="en-US" altLang="zh-CN" sz="1200" dirty="0" smtClean="0">
                <a:cs typeface="Arial" panose="020B0604020202020204" pitchFamily="34" charset="0"/>
              </a:rPr>
              <a:t>Monitor and evaluate the endpoint’s status; the endpoint will be blocked by ZTNA gateway once compromised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b="1" dirty="0" smtClean="0"/>
              <a:t>Centralized and Efficient Management: </a:t>
            </a:r>
            <a:r>
              <a:rPr lang="en-US" altLang="zh-CN" sz="1200" dirty="0" smtClean="0">
                <a:cs typeface="Arial" panose="020B0604020202020204" pitchFamily="34" charset="0"/>
              </a:rPr>
              <a:t>Integrated device management/ Centralized ZTNA policy management/ Comprehensive security monitoring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200" b="1" dirty="0" smtClean="0"/>
              <a:t>Award-Winning Enterprise-Grade Security Foundation: </a:t>
            </a:r>
            <a:r>
              <a:rPr lang="en-US" altLang="zh-CN" sz="1200" dirty="0" smtClean="0">
                <a:cs typeface="Arial" panose="020B0604020202020204" pitchFamily="34" charset="0"/>
              </a:rPr>
              <a:t>Built on </a:t>
            </a:r>
            <a:r>
              <a:rPr lang="en-US" altLang="zh-CN" sz="1200" dirty="0" err="1" smtClean="0">
                <a:cs typeface="Arial" panose="020B0604020202020204" pitchFamily="34" charset="0"/>
              </a:rPr>
              <a:t>Hillstone’s</a:t>
            </a:r>
            <a:r>
              <a:rPr lang="en-US" altLang="zh-CN" sz="1200" dirty="0" smtClean="0">
                <a:cs typeface="Arial" panose="020B0604020202020204" pitchFamily="34" charset="0"/>
              </a:rPr>
              <a:t> high-performing NGFW</a:t>
            </a:r>
            <a:endParaRPr lang="en-US" altLang="zh-CN" sz="1200" b="1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sz="1200" b="1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sz="1200" b="1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440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061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Hillstone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Networks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has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been listed in Gartner Magic Quadrants for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Network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Firewalls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 consecutive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8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years.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And as is the case every year, we continue to improve our position by moving to the Top/Right, getting closer to the Visionary Quadrant.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Some highlights include: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Hillstone offers a broad network security portfolio, ideal for enterprises seeking consolidation toward a single vendor.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Also mentioned is the fact that Hillstone has a solution in the micro segmentation space, and in the Network Detection and Response space.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is a great testament to our vision and technology.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FFFC2-5031-6344-9A4B-8DD36064F50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89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767171"/>
                </a:solidFill>
                <a:latin typeface="+mn-lt"/>
              </a:rPr>
              <a:t>Difficult to ensure high performance especially application layer throughput when multiple security functions are enabled at the same time.</a:t>
            </a:r>
          </a:p>
          <a:p>
            <a:pPr algn="l"/>
            <a:r>
              <a:rPr lang="en-US" sz="1200" dirty="0">
                <a:solidFill>
                  <a:srgbClr val="767171"/>
                </a:solidFill>
                <a:latin typeface="+mn-lt"/>
              </a:rPr>
              <a:t>Evaluating huge amounts of data collected from different security services is a challenge.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767171"/>
                </a:solidFill>
                <a:latin typeface="+mn-lt"/>
              </a:rPr>
              <a:t>The market is requiring the NGFW to be more compact with integrated interfaces.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767171"/>
                </a:solidFill>
                <a:latin typeface="+mn-lt"/>
              </a:rPr>
              <a:t>A comprehensive security posture based on unified management and comprehensive security capabilities is needed to protect against the evolving threats.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767171"/>
                </a:solidFill>
                <a:latin typeface="+mn-lt"/>
              </a:rPr>
              <a:t>Enterprise networks are widening with hybrid clouds, WAN, Access edges, IoT, 5G, and LAN. It is not possible to keep the security policy updated with manual methods.</a:t>
            </a:r>
          </a:p>
          <a:p>
            <a:pPr algn="l"/>
            <a:endParaRPr lang="en-US" sz="1200" dirty="0">
              <a:solidFill>
                <a:srgbClr val="76717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425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Firewall</a:t>
            </a:r>
            <a:r>
              <a:rPr lang="zh-CN" altLang="en-US" dirty="0"/>
              <a:t> </a:t>
            </a:r>
            <a:r>
              <a:rPr lang="en-US" altLang="zh-CN" dirty="0"/>
              <a:t>throughput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IPv4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IPv6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7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353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Firewall</a:t>
            </a:r>
            <a:r>
              <a:rPr lang="zh-CN" altLang="en-US" dirty="0"/>
              <a:t> </a:t>
            </a:r>
            <a:r>
              <a:rPr lang="en-US" altLang="zh-CN" dirty="0"/>
              <a:t>throughput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IPv4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IPv6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442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881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46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Firewall</a:t>
            </a:r>
            <a:r>
              <a:rPr lang="zh-CN" altLang="en-US" dirty="0"/>
              <a:t> </a:t>
            </a:r>
            <a:r>
              <a:rPr lang="en-US" altLang="zh-CN" dirty="0"/>
              <a:t>throughput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IPv4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IPv6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417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892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Firewall</a:t>
            </a:r>
            <a:r>
              <a:rPr lang="zh-CN" altLang="en-US" dirty="0"/>
              <a:t> </a:t>
            </a:r>
            <a:r>
              <a:rPr lang="en-US" altLang="zh-CN" dirty="0"/>
              <a:t>throughput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IPv4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IPv6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68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425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21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300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0398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Firewall</a:t>
            </a:r>
            <a:r>
              <a:rPr lang="zh-CN" altLang="en-US" dirty="0"/>
              <a:t> </a:t>
            </a:r>
            <a:r>
              <a:rPr lang="en-US" altLang="zh-CN" dirty="0"/>
              <a:t>throughput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IPv4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IPv6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30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56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332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965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29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CN" sz="1200" dirty="0">
                <a:solidFill>
                  <a:schemeClr val="bg1"/>
                </a:solidFill>
                <a:latin typeface="+mn-lt"/>
              </a:rPr>
              <a:t>Front and </a:t>
            </a:r>
            <a:r>
              <a:rPr lang="en-US" altLang="zh-CN" sz="1200" dirty="0" smtClean="0">
                <a:solidFill>
                  <a:schemeClr val="bg1"/>
                </a:solidFill>
                <a:latin typeface="+mn-lt"/>
              </a:rPr>
              <a:t>rear-end </a:t>
            </a:r>
            <a:r>
              <a:rPr lang="en-US" altLang="zh-CN" sz="1200" dirty="0">
                <a:solidFill>
                  <a:schemeClr val="bg1"/>
                </a:solidFill>
                <a:latin typeface="+mn-lt"/>
              </a:rPr>
              <a:t>air ventilation</a:t>
            </a:r>
            <a:r>
              <a:rPr lang="en-US" altLang="zh-CN" sz="1200" baseline="0" dirty="0">
                <a:solidFill>
                  <a:schemeClr val="bg1"/>
                </a:solidFill>
                <a:latin typeface="+mn-lt"/>
              </a:rPr>
              <a:t> improves heat dissipation capability of the device and maintains good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194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4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D78A4-5114-462E-BFD0-97AC85BA4F2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7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3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3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10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14.svg"/><Relationship Id="rId5" Type="http://schemas.openxmlformats.org/officeDocument/2006/relationships/image" Target="../media/image3.sv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12.sv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24.svg"/><Relationship Id="rId12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6.svg"/><Relationship Id="rId14" Type="http://schemas.openxmlformats.org/officeDocument/2006/relationships/image" Target="../media/image33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openxmlformats.org/officeDocument/2006/relationships/image" Target="../media/image1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22.png"/><Relationship Id="rId9" Type="http://schemas.openxmlformats.org/officeDocument/2006/relationships/image" Target="../media/image3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png"/><Relationship Id="rId5" Type="http://schemas.openxmlformats.org/officeDocument/2006/relationships/image" Target="../media/image38.sv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28.sv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Master" Target="../slideMasters/slideMaster3.xml"/><Relationship Id="rId7" Type="http://schemas.openxmlformats.org/officeDocument/2006/relationships/oleObject" Target="../embeddings/oleObject7.bin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svg"/><Relationship Id="rId11" Type="http://schemas.openxmlformats.org/officeDocument/2006/relationships/image" Target="../media/image11.emf"/><Relationship Id="rId5" Type="http://schemas.openxmlformats.org/officeDocument/2006/relationships/image" Target="../media/image17.png"/><Relationship Id="rId10" Type="http://schemas.openxmlformats.org/officeDocument/2006/relationships/image" Target="../media/image10.emf"/><Relationship Id="rId4" Type="http://schemas.openxmlformats.org/officeDocument/2006/relationships/image" Target="../media/image37.jpg"/><Relationship Id="rId9" Type="http://schemas.openxmlformats.org/officeDocument/2006/relationships/image" Target="../media/image1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9.png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3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38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38.png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3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7.wdp"/><Relationship Id="rId7" Type="http://schemas.openxmlformats.org/officeDocument/2006/relationships/image" Target="../media/image9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11" Type="http://schemas.openxmlformats.org/officeDocument/2006/relationships/image" Target="../media/image13.svg"/><Relationship Id="rId5" Type="http://schemas.openxmlformats.org/officeDocument/2006/relationships/image" Target="../media/image3.sv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11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png"/><Relationship Id="rId5" Type="http://schemas.openxmlformats.org/officeDocument/2006/relationships/image" Target="../media/image15.svg"/><Relationship Id="rId4" Type="http://schemas.openxmlformats.org/officeDocument/2006/relationships/image" Target="../media/image43.png"/><Relationship Id="rId9" Type="http://schemas.openxmlformats.org/officeDocument/2006/relationships/image" Target="../media/image19.sv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9.svg"/><Relationship Id="rId3" Type="http://schemas.openxmlformats.org/officeDocument/2006/relationships/image" Target="../media/image3.svg"/><Relationship Id="rId7" Type="http://schemas.openxmlformats.org/officeDocument/2006/relationships/image" Target="../media/image23.svg"/><Relationship Id="rId12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25.svg"/><Relationship Id="rId14" Type="http://schemas.openxmlformats.org/officeDocument/2006/relationships/image" Target="../media/image51.png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3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5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11.svg"/><Relationship Id="rId4" Type="http://schemas.openxmlformats.org/officeDocument/2006/relationships/image" Target="../media/image4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7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png"/><Relationship Id="rId5" Type="http://schemas.openxmlformats.org/officeDocument/2006/relationships/image" Target="../media/image36.svg"/><Relationship Id="rId4" Type="http://schemas.openxmlformats.org/officeDocument/2006/relationships/image" Target="../media/image4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27.sv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Master" Target="../slideMasters/slideMaster4.xml"/><Relationship Id="rId7" Type="http://schemas.openxmlformats.org/officeDocument/2006/relationships/oleObject" Target="../embeddings/oleObject9.bin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svg"/><Relationship Id="rId11" Type="http://schemas.microsoft.com/office/2007/relationships/hdphoto" Target="../media/hdphoto9.wdp"/><Relationship Id="rId5" Type="http://schemas.openxmlformats.org/officeDocument/2006/relationships/image" Target="../media/image38.png"/><Relationship Id="rId10" Type="http://schemas.openxmlformats.org/officeDocument/2006/relationships/image" Target="../media/image52.png"/><Relationship Id="rId4" Type="http://schemas.openxmlformats.org/officeDocument/2006/relationships/image" Target="../media/image37.jpg"/><Relationship Id="rId9" Type="http://schemas.openxmlformats.org/officeDocument/2006/relationships/image" Target="../media/image1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245406F-BEA2-421D-939F-AB855F6456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50937"/>
            <a:ext cx="12192000" cy="13052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BECBBAC-85D4-444D-928A-FB0147C4F7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092" y="441387"/>
            <a:ext cx="2743775" cy="129567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74E52331-52A8-48E8-AEDD-D86A74BC47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25" y="4923942"/>
            <a:ext cx="1634539" cy="13052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C84D1EA-08F1-426B-87F7-E0F4A9D71D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404" y="4827742"/>
            <a:ext cx="1986643" cy="45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2AA43F-022C-4A79-B293-29E80ADEAD70}"/>
              </a:ext>
            </a:extLst>
          </p:cNvPr>
          <p:cNvSpPr/>
          <p:nvPr userDrawn="1"/>
        </p:nvSpPr>
        <p:spPr>
          <a:xfrm>
            <a:off x="6096000" y="5457418"/>
            <a:ext cx="5829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Intersecting Human and Artificial Security Intelligence as a Force Multiplier in Enterprise Defense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8323666-8857-4ADD-AD23-C8C78D6A0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4399" y="2167208"/>
            <a:ext cx="8470897" cy="12956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73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2ECFACFD-9D0C-4E73-BE1B-4A8365CF3D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663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outdoor, ocean floor&#10;&#10;Description automatically generated">
            <a:extLst>
              <a:ext uri="{FF2B5EF4-FFF2-40B4-BE49-F238E27FC236}">
                <a16:creationId xmlns:a16="http://schemas.microsoft.com/office/drawing/2014/main" xmlns="" id="{7D5C2116-D316-494F-9588-D0795E6B39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4F411-29D4-4B8C-AB5E-1B1D9A5F23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07200" y="1916113"/>
            <a:ext cx="6588125" cy="1329595"/>
          </a:xfrm>
        </p:spPr>
        <p:txBody>
          <a:bodyPr vert="horz" lIns="0" tIns="0" rIns="0" bIns="0" anchor="b"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49E29-B72E-4DF9-AEAE-8A7483A90DF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007200" y="3357508"/>
            <a:ext cx="6588125" cy="10069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219F8FE-15E2-49C3-9518-2A5486FDB0B3}"/>
              </a:ext>
            </a:extLst>
          </p:cNvPr>
          <p:cNvGrpSpPr/>
          <p:nvPr userDrawn="1"/>
        </p:nvGrpSpPr>
        <p:grpSpPr>
          <a:xfrm>
            <a:off x="-15092" y="584199"/>
            <a:ext cx="2743775" cy="1331913"/>
            <a:chOff x="-15092" y="584199"/>
            <a:chExt cx="2743775" cy="13319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A87D435-63B2-42F7-8657-83B5A2D37A23}"/>
                </a:ext>
              </a:extLst>
            </p:cNvPr>
            <p:cNvSpPr/>
            <p:nvPr userDrawn="1"/>
          </p:nvSpPr>
          <p:spPr>
            <a:xfrm>
              <a:off x="-15092" y="584199"/>
              <a:ext cx="2743775" cy="133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401453A5-7AFE-4A0F-9D8E-91E6B7A5E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62006" y="981897"/>
              <a:ext cx="1989578" cy="53651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6366FFF-67AF-4A8C-A66E-98DB7CBBDD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75" y="4649849"/>
            <a:ext cx="2016682" cy="16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9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2ECFACFD-9D0C-4E73-BE1B-4A8365CF3D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86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1AA966-40FD-4EFB-BB03-29BF527B37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4F411-29D4-4B8C-AB5E-1B1D9A5F23A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39789" y="2060848"/>
            <a:ext cx="10512422" cy="1329595"/>
          </a:xfrm>
        </p:spPr>
        <p:txBody>
          <a:bodyPr vert="horz" lIns="0" tIns="0" rIns="0" bIns="0"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949E29-B72E-4DF9-AEAE-8A7483A90DF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839790" y="3501001"/>
            <a:ext cx="10512422" cy="10069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12AEBE-8BD0-47E9-858A-97EEAC04E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4618531"/>
            <a:ext cx="10512425" cy="395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ctr">
              <a:defRPr lang="en-US" sz="18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L="0" lvl="0" indent="0" algn="ctr">
              <a:buNone/>
            </a:pPr>
            <a:r>
              <a:rPr lang="en-US" dirty="0"/>
              <a:t>Click to add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E09C6F-44A4-4243-ADFF-FE2EF8B4BF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 contrast="-100000"/>
          </a:blip>
          <a:stretch>
            <a:fillRect/>
          </a:stretch>
        </p:blipFill>
        <p:spPr>
          <a:xfrm>
            <a:off x="10138754" y="584200"/>
            <a:ext cx="1465858" cy="39528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DF5F6043-82D1-44DE-A612-C3360B259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12126" y="6390196"/>
            <a:ext cx="3492424" cy="243160"/>
          </a:xfrm>
          <a:prstGeom prst="rect">
            <a:avLst/>
          </a:prstGeom>
        </p:spPr>
        <p:txBody>
          <a:bodyPr vert="horz" lIns="0" tIns="0" rIns="0" bIns="36000" rtlCol="0" anchor="ctr"/>
          <a:lstStyle>
            <a:lvl1pPr algn="r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© </a:t>
            </a:r>
            <a:r>
              <a:rPr lang="en-US" dirty="0" smtClean="0"/>
              <a:t>2022 </a:t>
            </a:r>
            <a:r>
              <a:rPr lang="en-US" dirty="0" err="1"/>
              <a:t>Hillstone</a:t>
            </a:r>
            <a:r>
              <a:rPr lang="en-US" dirty="0"/>
              <a:t> Networks All Rights Reserved  |  </a:t>
            </a:r>
            <a:fld id="{11EF2DED-FAD6-43AE-968A-EDE2E11275A9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2270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nd Colo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:a16="http://schemas.microsoft.com/office/drawing/2014/main" xmlns="" id="{2FA45607-9172-400B-84A3-269446FF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B43B0D9-9DA8-4D27-A3D9-A1BEF53C60B2}"/>
              </a:ext>
            </a:extLst>
          </p:cNvPr>
          <p:cNvSpPr txBox="1"/>
          <p:nvPr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2022 Hillstone Networks | All rights reserved.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FBEC8FB0-A2C0-4842-9B78-42C7ED3EAF72}"/>
              </a:ext>
            </a:extLst>
          </p:cNvPr>
          <p:cNvSpPr txBox="1"/>
          <p:nvPr userDrawn="1"/>
        </p:nvSpPr>
        <p:spPr>
          <a:xfrm>
            <a:off x="848978" y="6321605"/>
            <a:ext cx="41678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xmlns="" id="{4A4CCFA1-64B0-4D04-9582-DE2DB294A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25625"/>
            <a:ext cx="11017250" cy="418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20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68288" lvl="0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111" name="Slide Number Placeholder 5">
            <a:extLst>
              <a:ext uri="{FF2B5EF4-FFF2-40B4-BE49-F238E27FC236}">
                <a16:creationId xmlns:a16="http://schemas.microsoft.com/office/drawing/2014/main" xmlns="" id="{6D03AD8D-9CB5-4311-9964-D93B902CC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sz="1152" b="0" spc="0" baseline="0" dirty="0">
              <a:solidFill>
                <a:srgbClr val="000000"/>
              </a:solidFill>
              <a:latin typeface="Arial"/>
              <a:cs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245333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nd 2 Colo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bstract background of dark mesh">
            <a:extLst>
              <a:ext uri="{FF2B5EF4-FFF2-40B4-BE49-F238E27FC236}">
                <a16:creationId xmlns:a16="http://schemas.microsoft.com/office/drawing/2014/main" xmlns="" id="{28AF84B7-5F5D-4A1B-93A7-5A1E22734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899"/>
          <a:stretch/>
        </p:blipFill>
        <p:spPr>
          <a:xfrm>
            <a:off x="0" y="0"/>
            <a:ext cx="5376783" cy="685800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srgbClr val="231F2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© 2022 Hillstone Networks | All rights reserved.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0BFB2B8-CB60-4A25-9B9A-552CEE207872}"/>
              </a:ext>
            </a:extLst>
          </p:cNvPr>
          <p:cNvSpPr/>
          <p:nvPr userDrawn="1"/>
        </p:nvSpPr>
        <p:spPr>
          <a:xfrm>
            <a:off x="1" y="0"/>
            <a:ext cx="537678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90000"/>
                </a:schemeClr>
              </a:gs>
              <a:gs pos="8000">
                <a:schemeClr val="tx1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xmlns="" id="{BBD9252C-2071-4F12-A82A-B9D67E0A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75" y="6321605"/>
            <a:ext cx="26160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CA07-3125-49EB-99F1-64DCEC752C04}" type="slidenum">
              <a:rPr kumimoji="0" lang="en-US" sz="115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5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rtl val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DC744E-7909-4768-98A2-E3DB38B69950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See. Understand. Act.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48E660E-A1EB-4F83-ADD2-C4901AD8B2AC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|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261A2602-A448-4000-B9F5-E972BA02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61" y="1857375"/>
            <a:ext cx="4132885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A35202B-7102-433E-A63B-E5CB910525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663" y="2857212"/>
            <a:ext cx="4132262" cy="2341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None/>
              <a:defRPr lang="en-US" sz="2000" dirty="0" smtClean="0">
                <a:cs typeface="Arial" panose="020B0604020202020204" pitchFamily="34" charset="0"/>
              </a:defRPr>
            </a:lvl1pPr>
            <a:lvl2pPr>
              <a:defRPr lang="en-US" sz="1800" dirty="0" smtClean="0">
                <a:cs typeface="Arial" panose="020B0604020202020204" pitchFamily="34" charset="0"/>
              </a:defRPr>
            </a:lvl2pPr>
            <a:lvl3pPr>
              <a:defRPr lang="en-US" sz="1800" dirty="0" smtClean="0">
                <a:cs typeface="Arial" panose="020B0604020202020204" pitchFamily="34" charset="0"/>
              </a:defRPr>
            </a:lvl3pPr>
            <a:lvl4pPr>
              <a:defRPr lang="en-US" sz="1800" dirty="0" smtClean="0">
                <a:cs typeface="Arial" panose="020B0604020202020204" pitchFamily="34" charset="0"/>
              </a:defRPr>
            </a:lvl4pPr>
            <a:lvl5pPr>
              <a:defRPr lang="en-US" sz="1800" dirty="0">
                <a:cs typeface="Arial" panose="020B0604020202020204" pitchFamily="34" charset="0"/>
              </a:defRPr>
            </a:lvl5pPr>
          </a:lstStyle>
          <a:p>
            <a:pPr marL="269875" lvl="0" indent="-269875">
              <a:buChar char="•"/>
            </a:pPr>
            <a:r>
              <a:rPr lang="en-US" dirty="0"/>
              <a:t>Click to edit Master text styles</a:t>
            </a:r>
          </a:p>
          <a:p>
            <a:pPr marL="269875" lvl="0" indent="-269875">
              <a:buChar char="•"/>
            </a:pPr>
            <a:r>
              <a:rPr lang="en-US" dirty="0"/>
              <a:t>Click to edit Master text styles</a:t>
            </a:r>
          </a:p>
          <a:p>
            <a:pPr marL="269875" lvl="0" indent="-269875">
              <a:buChar char="•"/>
            </a:pPr>
            <a:endParaRPr lang="en-US" dirty="0"/>
          </a:p>
          <a:p>
            <a:pPr marL="269875" lvl="0" indent="-269875">
              <a:buChar char="•"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CE02ABE-699C-48EA-BD5E-E387999966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9" y="1857375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B1E5DC32-39DF-472D-82D7-B95D3E1CF2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2260600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grpSp>
        <p:nvGrpSpPr>
          <p:cNvPr id="31" name="Graphic 4">
            <a:extLst>
              <a:ext uri="{FF2B5EF4-FFF2-40B4-BE49-F238E27FC236}">
                <a16:creationId xmlns:a16="http://schemas.microsoft.com/office/drawing/2014/main" xmlns="" id="{CCA6F3DD-59BC-447C-945F-4124532BDC98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E3DE0B3D-E558-4210-A481-96FDA918334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2501C881-F6FC-48C6-98DE-623B84FBF4B8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0CB3995A-FFBF-44C1-BDA7-D4F601D5C41C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F064C706-53EE-47BD-B3FD-E51553153F7B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1D8C43F8-2521-43D6-B15E-0F4139926805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32ADA34-16B1-4A23-83F7-081946ACEA3B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6F94610B-729A-48DD-B1C8-C20F3A5ABB28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616C8215-6A42-446F-9B4B-EC267DBB9256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1049916-D264-4BBD-80A6-F89BF710FF81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985B187-F034-4D2B-BBC8-1F2C9D8238D6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DA12CA23-5E66-4BA9-A2A0-D78E5ED29C2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101AB42D-3A5F-448C-922E-D69402D92FFB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9A58B700-B29B-47B9-9861-BE598A78BE91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02C3101D-774C-47D6-8F73-F0E023A8AEAE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134510B6-47E9-44F4-AF99-24C04F5E3B4E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2923A981-1FF1-4AD6-9F9B-B11365F486E9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1C92CC9-73EF-4803-90AC-B1438675AC71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 Placeholder 7">
            <a:extLst>
              <a:ext uri="{FF2B5EF4-FFF2-40B4-BE49-F238E27FC236}">
                <a16:creationId xmlns:a16="http://schemas.microsoft.com/office/drawing/2014/main" xmlns="" id="{9F411682-9FB1-4A69-A59F-2507A4AF5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9" y="3249818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xmlns="" id="{E4C2B96B-859F-450F-9B42-26EA9C3D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3653043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xmlns="" id="{219474BE-7E16-46E2-8679-F9D74DD6B9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5999" y="4642395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xmlns="" id="{0A0CD383-0FC2-45EC-A342-0D911FEDA6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5045620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8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文本样式页（大纲）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EBE28C29-04BC-4693-91F2-4114C13CEB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1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D6240556-CD35-4F93-975D-DD6173B3000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70D34B-AC2B-48C3-A1F8-4ABCF4B1A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475488"/>
            <a:ext cx="9784080" cy="5760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28889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nly Title - Bold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1AA64-040B-4C4F-B6CF-BDC5390E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86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nly Title -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535090-5FA2-3F45-B774-0144812A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68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315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 On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剪去单角的矩形 39">
            <a:extLst>
              <a:ext uri="{FF2B5EF4-FFF2-40B4-BE49-F238E27FC236}">
                <a16:creationId xmlns:a16="http://schemas.microsoft.com/office/drawing/2014/main" xmlns="" id="{8A28FF97-B386-604D-9BB9-71C125F810DF}"/>
              </a:ext>
            </a:extLst>
          </p:cNvPr>
          <p:cNvSpPr/>
          <p:nvPr userDrawn="1"/>
        </p:nvSpPr>
        <p:spPr>
          <a:xfrm>
            <a:off x="441882" y="6013264"/>
            <a:ext cx="11342750" cy="228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剪去单角的矩形 39">
            <a:extLst>
              <a:ext uri="{FF2B5EF4-FFF2-40B4-BE49-F238E27FC236}">
                <a16:creationId xmlns:a16="http://schemas.microsoft.com/office/drawing/2014/main" xmlns="" id="{B6A79A86-E49A-2E4B-B135-C55F6FBFCE02}"/>
              </a:ext>
            </a:extLst>
          </p:cNvPr>
          <p:cNvSpPr/>
          <p:nvPr userDrawn="1"/>
        </p:nvSpPr>
        <p:spPr>
          <a:xfrm>
            <a:off x="335360" y="836712"/>
            <a:ext cx="11342750" cy="228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E7F509B8-2592-4536-940E-245543100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00" y="1273458"/>
            <a:ext cx="11053813" cy="5035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</a:defRPr>
            </a:lvl1pPr>
            <a:lvl2pPr>
              <a:defRPr>
                <a:solidFill>
                  <a:srgbClr val="767171"/>
                </a:solidFill>
              </a:defRPr>
            </a:lvl2pPr>
            <a:lvl3pPr>
              <a:defRPr>
                <a:solidFill>
                  <a:srgbClr val="767171"/>
                </a:solidFill>
              </a:defRPr>
            </a:lvl3pPr>
            <a:lvl4pPr>
              <a:defRPr>
                <a:solidFill>
                  <a:srgbClr val="767171"/>
                </a:solidFill>
              </a:defRPr>
            </a:lvl4pPr>
            <a:lvl5pPr>
              <a:defRPr>
                <a:solidFill>
                  <a:srgbClr val="7671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C4E79-28D5-4395-9923-0B9E9843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26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 On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剪去单角的矩形 39">
            <a:extLst>
              <a:ext uri="{FF2B5EF4-FFF2-40B4-BE49-F238E27FC236}">
                <a16:creationId xmlns:a16="http://schemas.microsoft.com/office/drawing/2014/main" xmlns="" id="{8A28FF97-B386-604D-9BB9-71C125F810DF}"/>
              </a:ext>
            </a:extLst>
          </p:cNvPr>
          <p:cNvSpPr/>
          <p:nvPr userDrawn="1"/>
        </p:nvSpPr>
        <p:spPr>
          <a:xfrm>
            <a:off x="441882" y="6013264"/>
            <a:ext cx="11342750" cy="228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剪去单角的矩形 39">
            <a:extLst>
              <a:ext uri="{FF2B5EF4-FFF2-40B4-BE49-F238E27FC236}">
                <a16:creationId xmlns:a16="http://schemas.microsoft.com/office/drawing/2014/main" xmlns="" id="{B6A79A86-E49A-2E4B-B135-C55F6FBFCE02}"/>
              </a:ext>
            </a:extLst>
          </p:cNvPr>
          <p:cNvSpPr/>
          <p:nvPr userDrawn="1"/>
        </p:nvSpPr>
        <p:spPr>
          <a:xfrm>
            <a:off x="335360" y="836712"/>
            <a:ext cx="11342750" cy="228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E7F509B8-2592-4536-940E-245543100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00" y="1273458"/>
            <a:ext cx="11053813" cy="50358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67171"/>
                </a:solidFill>
              </a:defRPr>
            </a:lvl1pPr>
            <a:lvl2pPr>
              <a:defRPr sz="2000">
                <a:solidFill>
                  <a:srgbClr val="767171"/>
                </a:solidFill>
              </a:defRPr>
            </a:lvl2pPr>
            <a:lvl3pPr>
              <a:defRPr sz="1800">
                <a:solidFill>
                  <a:srgbClr val="767171"/>
                </a:solidFill>
              </a:defRPr>
            </a:lvl3pPr>
            <a:lvl4pPr>
              <a:defRPr sz="1600">
                <a:solidFill>
                  <a:srgbClr val="767171"/>
                </a:solidFill>
              </a:defRPr>
            </a:lvl4pPr>
            <a:lvl5pPr>
              <a:defRPr sz="1600">
                <a:solidFill>
                  <a:srgbClr val="7671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C4E79-28D5-4395-9923-0B9E9843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574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E2DFF4-D841-4982-BB11-849726B5D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092" y="441387"/>
            <a:ext cx="2743775" cy="1295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0FAD9C-20D9-4E63-A6EC-CEE2D96B57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25" y="4923942"/>
            <a:ext cx="1634539" cy="130527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84A427A-645D-48FB-9E38-2A24CB8DC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4398" y="3711301"/>
            <a:ext cx="8470897" cy="914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AA6A3C2-1940-4DEA-88C1-7ACB65C06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4399" y="2167208"/>
            <a:ext cx="8470897" cy="12956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75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 One content Image text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9D5B7895-C28F-4D7B-A23C-7A541DF76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93" y="1264229"/>
            <a:ext cx="11072813" cy="4829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76717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EBC0D-ECC6-4B58-86D7-F1F3DEECC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0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 Two content Img tex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7FE448-AA6C-C446-A4F2-6A4741717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499" y="1340768"/>
            <a:ext cx="5448302" cy="5042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</a:defRPr>
            </a:lvl1pPr>
            <a:lvl2pPr>
              <a:defRPr>
                <a:solidFill>
                  <a:srgbClr val="767171"/>
                </a:solidFill>
              </a:defRPr>
            </a:lvl2pPr>
            <a:lvl3pPr>
              <a:defRPr>
                <a:solidFill>
                  <a:srgbClr val="767171"/>
                </a:solidFill>
              </a:defRPr>
            </a:lvl3pPr>
            <a:lvl4pPr>
              <a:defRPr>
                <a:solidFill>
                  <a:srgbClr val="767171"/>
                </a:solidFill>
              </a:defRPr>
            </a:lvl4pPr>
            <a:lvl5pPr>
              <a:defRPr>
                <a:solidFill>
                  <a:srgbClr val="7671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16DEF4-4CAA-DB40-85DF-F697FB1D3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40768"/>
            <a:ext cx="5472112" cy="5042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</a:defRPr>
            </a:lvl1pPr>
            <a:lvl2pPr>
              <a:defRPr>
                <a:solidFill>
                  <a:srgbClr val="767171"/>
                </a:solidFill>
              </a:defRPr>
            </a:lvl2pPr>
            <a:lvl3pPr>
              <a:defRPr>
                <a:solidFill>
                  <a:srgbClr val="767171"/>
                </a:solidFill>
              </a:defRPr>
            </a:lvl3pPr>
            <a:lvl4pPr>
              <a:defRPr>
                <a:solidFill>
                  <a:srgbClr val="767171"/>
                </a:solidFill>
              </a:defRPr>
            </a:lvl4pPr>
            <a:lvl5pPr>
              <a:defRPr>
                <a:solidFill>
                  <a:srgbClr val="76717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3EE49-E94D-4242-ABC1-385354973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73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8A6C19-E43D-4A48-948C-0E5A5F7C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88F61F-BB64-E142-A0B6-4DB1D542F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3826" y="267695"/>
            <a:ext cx="1532046" cy="413136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43EF3FE-EEAE-468A-A66B-B8D2490A9EFE}"/>
              </a:ext>
            </a:extLst>
          </p:cNvPr>
          <p:cNvSpPr txBox="1">
            <a:spLocks/>
          </p:cNvSpPr>
          <p:nvPr userDrawn="1"/>
        </p:nvSpPr>
        <p:spPr>
          <a:xfrm>
            <a:off x="7810497" y="6450009"/>
            <a:ext cx="4114800" cy="22860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588F42-506D-4B42-9DD1-9C5C6AB782D0}" type="slidenum">
              <a:rPr lang="en-US" b="0" smtClean="0">
                <a:solidFill>
                  <a:schemeClr val="bg1"/>
                </a:solidFill>
                <a:latin typeface="Arial" panose="020B0604020202020204"/>
              </a:rPr>
              <a:pPr algn="r"/>
              <a:t>‹#›</a:t>
            </a:fld>
            <a:endParaRPr lang="en-US" b="0" dirty="0">
              <a:solidFill>
                <a:schemeClr val="bg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289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 Color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9BDDF07-52F3-A14B-B164-31B321C79B96}"/>
              </a:ext>
            </a:extLst>
          </p:cNvPr>
          <p:cNvSpPr/>
          <p:nvPr userDrawn="1"/>
        </p:nvSpPr>
        <p:spPr>
          <a:xfrm>
            <a:off x="0" y="0"/>
            <a:ext cx="3381829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A245161E-0DB7-4647-9F03-C0A5ED050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70" y="1268759"/>
            <a:ext cx="7855582" cy="5040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76717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AB935-9AC2-44B6-8913-52FA491B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0" y="475488"/>
            <a:ext cx="6510094" cy="576072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8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Grey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9BDDF07-52F3-A14B-B164-31B321C79B96}"/>
              </a:ext>
            </a:extLst>
          </p:cNvPr>
          <p:cNvSpPr/>
          <p:nvPr userDrawn="1"/>
        </p:nvSpPr>
        <p:spPr>
          <a:xfrm>
            <a:off x="0" y="0"/>
            <a:ext cx="3381829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B0BFCFC-98F8-4C15-A1A7-9EF3E3D1F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32399" y="1268760"/>
            <a:ext cx="7854950" cy="50403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67171"/>
                </a:solidFill>
              </a:defRPr>
            </a:lvl1pPr>
            <a:lvl2pPr>
              <a:defRPr>
                <a:solidFill>
                  <a:srgbClr val="767171"/>
                </a:solidFill>
              </a:defRPr>
            </a:lvl2pPr>
            <a:lvl3pPr>
              <a:defRPr>
                <a:solidFill>
                  <a:srgbClr val="767171"/>
                </a:solidFill>
              </a:defRPr>
            </a:lvl3pPr>
            <a:lvl4pPr>
              <a:defRPr>
                <a:solidFill>
                  <a:srgbClr val="767171"/>
                </a:solidFill>
              </a:defRPr>
            </a:lvl4pPr>
            <a:lvl5pPr>
              <a:defRPr>
                <a:solidFill>
                  <a:srgbClr val="7671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5F99B-391A-4B8B-AD18-FCD5E31F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398" y="475488"/>
            <a:ext cx="6509465" cy="576072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05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3DC098A7-DA70-5A4D-AC2A-FC9207AB8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10497" y="6450009"/>
            <a:ext cx="4114800" cy="22860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algn="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350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grpSp>
        <p:nvGrpSpPr>
          <p:cNvPr id="12" name="Graphic 347">
            <a:extLst>
              <a:ext uri="{FF2B5EF4-FFF2-40B4-BE49-F238E27FC236}">
                <a16:creationId xmlns:a16="http://schemas.microsoft.com/office/drawing/2014/main" xmlns="" id="{4931AF4A-0293-4ECA-8E13-8A8C280EAF54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77383723-0697-4A30-AE6B-D47660F332F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61C3047-FB13-4AF7-BE7B-1710F10589F6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EE817D1F-48C9-436E-9BB7-EB1AC7866DC7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60A5494A-187E-4B64-A2C0-A94C4E6CC73A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1179613-4968-496E-970C-E210F8312CC9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B0CA56F3-1516-4313-836A-59689C3D2A8E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1664E8DB-A322-442E-951C-DEF5FD460F04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4578A35-9404-461F-8369-5776E34E04B2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4555CD7-D403-436B-8CF8-49F1CB9CC673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4A77FF4-7CD0-4422-A37F-59D09BE7592C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18895A94-B552-4F86-B3DA-98188488E8A2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EA31A5AF-2694-41C3-B0C3-8C6A6F6DDC86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62FFC6B-4313-49C0-9C12-5C39B8416514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B3E376B-972C-471E-907A-7E675C89A6B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F48C49C-259B-40C3-ACE8-E34460B44DD5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F4D18F4C-03E5-4EF0-8390-8CE2B89B5CD3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37C4118-34A5-415B-9D42-0097F00E75E9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7D9335B6-E6A5-4488-A686-5A15B5AB9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950" y="1537422"/>
            <a:ext cx="11017250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s-PE" dirty="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xmlns="" id="{D850F44B-E2B1-42A3-8A9D-F9B4C9773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3133404"/>
            <a:ext cx="11017250" cy="3323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PE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xmlns="" id="{BB1301A2-6247-4F54-87E1-3D20D0AE1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5" y="3605515"/>
            <a:ext cx="11017250" cy="33178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defRPr lang="en-US" sz="18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xmlns="" id="{3187A176-B224-4213-88C4-224D83982304}"/>
              </a:ext>
            </a:extLst>
          </p:cNvPr>
          <p:cNvSpPr/>
          <p:nvPr userDrawn="1"/>
        </p:nvSpPr>
        <p:spPr>
          <a:xfrm>
            <a:off x="619647" y="4849883"/>
            <a:ext cx="6440762" cy="1425757"/>
          </a:xfrm>
          <a:custGeom>
            <a:avLst/>
            <a:gdLst>
              <a:gd name="connsiteX0" fmla="*/ 0 w 6440762"/>
              <a:gd name="connsiteY0" fmla="*/ 0 h 1425757"/>
              <a:gd name="connsiteX1" fmla="*/ 6440762 w 6440762"/>
              <a:gd name="connsiteY1" fmla="*/ 0 h 1425757"/>
              <a:gd name="connsiteX2" fmla="*/ 6440762 w 6440762"/>
              <a:gd name="connsiteY2" fmla="*/ 1425758 h 1425757"/>
              <a:gd name="connsiteX3" fmla="*/ 0 w 6440762"/>
              <a:gd name="connsiteY3" fmla="*/ 1425758 h 142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0762" h="1425757">
                <a:moveTo>
                  <a:pt x="0" y="0"/>
                </a:moveTo>
                <a:lnTo>
                  <a:pt x="6440762" y="0"/>
                </a:lnTo>
                <a:lnTo>
                  <a:pt x="6440762" y="1425758"/>
                </a:lnTo>
                <a:lnTo>
                  <a:pt x="0" y="1425758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  <a:tileRect/>
          </a:gradFill>
          <a:ln w="9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xmlns="" id="{160F3DEC-34A5-4739-B349-98F8A8482ADA}"/>
              </a:ext>
            </a:extLst>
          </p:cNvPr>
          <p:cNvSpPr/>
          <p:nvPr userDrawn="1"/>
        </p:nvSpPr>
        <p:spPr>
          <a:xfrm>
            <a:off x="587375" y="4848861"/>
            <a:ext cx="29627" cy="1425757"/>
          </a:xfrm>
          <a:custGeom>
            <a:avLst/>
            <a:gdLst>
              <a:gd name="connsiteX0" fmla="*/ 0 w 29627"/>
              <a:gd name="connsiteY0" fmla="*/ 0 h 1425757"/>
              <a:gd name="connsiteX1" fmla="*/ 29628 w 29627"/>
              <a:gd name="connsiteY1" fmla="*/ 0 h 1425757"/>
              <a:gd name="connsiteX2" fmla="*/ 29628 w 29627"/>
              <a:gd name="connsiteY2" fmla="*/ 1425758 h 1425757"/>
              <a:gd name="connsiteX3" fmla="*/ 0 w 29627"/>
              <a:gd name="connsiteY3" fmla="*/ 1425758 h 142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27" h="1425757">
                <a:moveTo>
                  <a:pt x="0" y="0"/>
                </a:moveTo>
                <a:lnTo>
                  <a:pt x="29628" y="0"/>
                </a:lnTo>
                <a:lnTo>
                  <a:pt x="29628" y="1425758"/>
                </a:lnTo>
                <a:lnTo>
                  <a:pt x="0" y="1425758"/>
                </a:lnTo>
                <a:close/>
              </a:path>
            </a:pathLst>
          </a:custGeom>
          <a:solidFill>
            <a:srgbClr val="0047AF"/>
          </a:solidFill>
          <a:ln w="9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8D3A34B-0423-4E00-B251-16996CA9AD6D}"/>
              </a:ext>
            </a:extLst>
          </p:cNvPr>
          <p:cNvGrpSpPr/>
          <p:nvPr userDrawn="1"/>
        </p:nvGrpSpPr>
        <p:grpSpPr>
          <a:xfrm>
            <a:off x="2794958" y="5212089"/>
            <a:ext cx="2919069" cy="699301"/>
            <a:chOff x="2602918" y="5053075"/>
            <a:chExt cx="2919069" cy="69930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F28328D-C1B6-429B-84F6-B9C067ACCE46}"/>
                </a:ext>
              </a:extLst>
            </p:cNvPr>
            <p:cNvSpPr txBox="1"/>
            <p:nvPr/>
          </p:nvSpPr>
          <p:spPr>
            <a:xfrm>
              <a:off x="2602918" y="5053075"/>
              <a:ext cx="2919069" cy="4039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625" b="1" spc="0" baseline="0" dirty="0" err="1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Reshape.Security</a:t>
              </a:r>
              <a:endParaRPr lang="en-US" sz="2625" b="1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205D858-1384-4950-AAAF-6A6426BC8F93}"/>
                </a:ext>
              </a:extLst>
            </p:cNvPr>
            <p:cNvSpPr txBox="1"/>
            <p:nvPr/>
          </p:nvSpPr>
          <p:spPr>
            <a:xfrm>
              <a:off x="2602918" y="5475377"/>
              <a:ext cx="289822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800" b="1" spc="0" baseline="0" dirty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Embrace Cyber Resilience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24C131EC-1029-400B-9BA1-977D68C695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2300" y="5033639"/>
            <a:ext cx="1385265" cy="11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3A9835-85C9-4758-94F2-209C14DB024C}"/>
              </a:ext>
            </a:extLst>
          </p:cNvPr>
          <p:cNvGrpSpPr/>
          <p:nvPr userDrawn="1"/>
        </p:nvGrpSpPr>
        <p:grpSpPr>
          <a:xfrm>
            <a:off x="-5422" y="-1"/>
            <a:ext cx="12202845" cy="6858001"/>
            <a:chOff x="-5422" y="-1"/>
            <a:chExt cx="12202845" cy="685800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1CE65C7-95A7-4DBD-B251-C224DC2CEB5D}"/>
                </a:ext>
              </a:extLst>
            </p:cNvPr>
            <p:cNvSpPr/>
            <p:nvPr userDrawn="1"/>
          </p:nvSpPr>
          <p:spPr>
            <a:xfrm>
              <a:off x="-5422" y="0"/>
              <a:ext cx="12202845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285"/>
            </a:soli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tx2"/>
                </a:gs>
                <a:gs pos="0">
                  <a:schemeClr val="tx2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xmlns="" id="{E4513AC4-5905-4072-BD5B-94A07FD3F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5423" y="-1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Content Placeholder 27">
            <a:extLst>
              <a:ext uri="{FF2B5EF4-FFF2-40B4-BE49-F238E27FC236}">
                <a16:creationId xmlns:a16="http://schemas.microsoft.com/office/drawing/2014/main" xmlns="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EB0B01F-966C-4A96-8A3D-DD9A9AE72F78}"/>
              </a:ext>
            </a:extLst>
          </p:cNvPr>
          <p:cNvSpPr/>
          <p:nvPr userDrawn="1"/>
        </p:nvSpPr>
        <p:spPr>
          <a:xfrm>
            <a:off x="4164431" y="1448048"/>
            <a:ext cx="7236795" cy="439755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D934029A-0794-413A-80E4-DE8D73D3CE3B}"/>
              </a:ext>
            </a:extLst>
          </p:cNvPr>
          <p:cNvSpPr/>
          <p:nvPr/>
        </p:nvSpPr>
        <p:spPr>
          <a:xfrm>
            <a:off x="3822338" y="2802404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5F7DB548-0118-4248-9263-BB7E253A170C}"/>
              </a:ext>
            </a:extLst>
          </p:cNvPr>
          <p:cNvSpPr/>
          <p:nvPr/>
        </p:nvSpPr>
        <p:spPr>
          <a:xfrm>
            <a:off x="3822338" y="3805602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45F5CE12-49DA-41BD-A042-DDF73CDA1192}"/>
              </a:ext>
            </a:extLst>
          </p:cNvPr>
          <p:cNvSpPr/>
          <p:nvPr/>
        </p:nvSpPr>
        <p:spPr>
          <a:xfrm>
            <a:off x="3822338" y="4808802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B29F3870-B201-40D1-8259-883DCF5A9B3D}"/>
              </a:ext>
            </a:extLst>
          </p:cNvPr>
          <p:cNvCxnSpPr/>
          <p:nvPr userDrawn="1"/>
        </p:nvCxnSpPr>
        <p:spPr>
          <a:xfrm>
            <a:off x="4735629" y="2643628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4DAC2F25-6111-4189-9747-034AC389461B}"/>
              </a:ext>
            </a:extLst>
          </p:cNvPr>
          <p:cNvCxnSpPr/>
          <p:nvPr userDrawn="1"/>
        </p:nvCxnSpPr>
        <p:spPr>
          <a:xfrm>
            <a:off x="4735629" y="3646826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5F579A53-D4B9-4100-AC81-BA07F5474308}"/>
              </a:ext>
            </a:extLst>
          </p:cNvPr>
          <p:cNvCxnSpPr/>
          <p:nvPr userDrawn="1"/>
        </p:nvCxnSpPr>
        <p:spPr>
          <a:xfrm>
            <a:off x="4735629" y="4650024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:a16="http://schemas.microsoft.com/office/drawing/2014/main" xmlns="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:a16="http://schemas.microsoft.com/office/drawing/2014/main" xmlns="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xmlns="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956098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:a16="http://schemas.microsoft.com/office/drawing/2014/main" xmlns="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92365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:a16="http://schemas.microsoft.com/office/drawing/2014/main" xmlns="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9268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:a16="http://schemas.microsoft.com/office/drawing/2014/main" xmlns="" id="{36BD41E2-2AE9-440C-8339-F4869A3125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9300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xmlns="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959296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xmlns="" id="{464CCEC9-2CCD-47D0-BC2E-5256B144D5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962496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921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gradFill>
          <a:gsLst>
            <a:gs pos="96599">
              <a:schemeClr val="tx1">
                <a:alpha val="90000"/>
              </a:schemeClr>
            </a:gs>
            <a:gs pos="50000">
              <a:schemeClr val="tx2">
                <a:alpha val="90000"/>
              </a:schemeClr>
            </a:gs>
            <a:gs pos="0">
              <a:schemeClr val="tx1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099CB7C3-3AF3-456F-878B-AB144F66A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423" y="0"/>
            <a:ext cx="122047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59022E9A-9B99-434A-914C-0FC620165F81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>
              <a:alpha val="92000"/>
            </a:srgbClr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1AB707D5-5A17-4BF7-85A4-F4541BCC76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xmlns="" id="{0B337F67-132B-48F7-B2A1-BBF90AB075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589" y="2060848"/>
            <a:ext cx="11044822" cy="132959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9FEECED3-AF94-47A1-B7FF-FF07EFF31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90" y="3501001"/>
            <a:ext cx="11044822" cy="10069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xmlns="" id="{CAC179F6-A0A0-49F9-B596-C48371259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8" y="4618531"/>
            <a:ext cx="11044826" cy="395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ctr">
              <a:defRPr lang="en-US" sz="18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L="0" lvl="0" indent="0" algn="ctr">
              <a:buNone/>
            </a:pPr>
            <a:r>
              <a:rPr lang="en-US" dirty="0"/>
              <a:t>Click to add text</a:t>
            </a:r>
          </a:p>
        </p:txBody>
      </p:sp>
      <p:grpSp>
        <p:nvGrpSpPr>
          <p:cNvPr id="59" name="Graphic 347">
            <a:extLst>
              <a:ext uri="{FF2B5EF4-FFF2-40B4-BE49-F238E27FC236}">
                <a16:creationId xmlns:a16="http://schemas.microsoft.com/office/drawing/2014/main" xmlns="" id="{02FBB0C6-91BB-493F-80C6-E8B8901B9223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5A6797CE-CBDF-429D-AECC-CDEB7CED0E78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4526790A-822C-41F7-9D82-E9E1DCF198ED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D2A22251-0F22-4087-9828-5249A7662E5D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E15467E7-F178-4261-8CCD-5F7BEF307F8E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FF2E5306-28D0-42DE-A649-94F0487DE85F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2022588E-52AE-4247-BA17-BFC473DE4C3A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7249BE46-5FC0-4C81-AEBF-4C568DF27378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42A30933-F972-4E7C-9851-9049D1325763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EC3F282D-4B53-4EF0-BD07-11DB8E88927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6AF9A02D-C058-45FB-BDC4-CC07F8CB907E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78EE3C90-4C90-4558-84D6-56DC4DFFA534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4DFA3985-2C4F-43EC-985E-6C07AF19FD23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25B6C8A8-8FE2-4AA7-9732-C9700AB45F62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FD2689DA-F6DD-4866-A4C2-92DF1145B241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70B58160-1E3D-44C2-97E2-17918917FEE6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4F16F253-B969-481D-978C-B7DD4CCEE44E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99CED2-1414-4843-945B-6FA8B45F607F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5AB36BE-E8F8-4B6C-B0BB-8E5EB66AFB8D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30B6608-2B71-4C12-94A9-EA532F99139D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xmlns="" id="{DCF9D2E9-7F82-453B-99FE-46DB379E6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35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7688547-0AE5-4951-9CB6-DAB32E08ED3E}"/>
              </a:ext>
            </a:extLst>
          </p:cNvPr>
          <p:cNvSpPr/>
          <p:nvPr userDrawn="1"/>
        </p:nvSpPr>
        <p:spPr>
          <a:xfrm>
            <a:off x="1527858" y="1770138"/>
            <a:ext cx="10085378" cy="3766271"/>
          </a:xfrm>
          <a:prstGeom prst="rect">
            <a:avLst/>
          </a:prstGeom>
          <a:gradFill flip="none" rotWithShape="1">
            <a:gsLst>
              <a:gs pos="70000">
                <a:schemeClr val="tx2">
                  <a:lumMod val="60000"/>
                  <a:lumOff val="40000"/>
                  <a:alpha val="57000"/>
                </a:schemeClr>
              </a:gs>
              <a:gs pos="0">
                <a:schemeClr val="tx2">
                  <a:lumMod val="7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9789DEC-04EA-4ACA-A36F-A326EB69E3F4}"/>
              </a:ext>
            </a:extLst>
          </p:cNvPr>
          <p:cNvSpPr/>
          <p:nvPr userDrawn="1"/>
        </p:nvSpPr>
        <p:spPr>
          <a:xfrm>
            <a:off x="595930" y="3018656"/>
            <a:ext cx="1247669" cy="1269235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81261066-6461-40C8-9368-BDAE0B244B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65" y="2865623"/>
            <a:ext cx="9027697" cy="1575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60" name="Text Placeholder 81">
            <a:extLst>
              <a:ext uri="{FF2B5EF4-FFF2-40B4-BE49-F238E27FC236}">
                <a16:creationId xmlns:a16="http://schemas.microsoft.com/office/drawing/2014/main" xmlns="" id="{A9312E8A-8632-461B-811E-7B4E557C1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708" y="3209219"/>
            <a:ext cx="888112" cy="888108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grpSp>
        <p:nvGrpSpPr>
          <p:cNvPr id="61" name="Graphic 347">
            <a:extLst>
              <a:ext uri="{FF2B5EF4-FFF2-40B4-BE49-F238E27FC236}">
                <a16:creationId xmlns:a16="http://schemas.microsoft.com/office/drawing/2014/main" xmlns="" id="{F4088751-9B0D-4AB0-BD71-2318CF9F6749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CD53847C-A343-4AD8-AE3E-ED8CA2A3EFC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FCE766D4-5A69-4146-B98E-DFD948C6EEF1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E4E78254-F031-449D-B4B7-42FA11B592CB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8EE6E027-604F-4967-B9F1-8A3337A36085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B9A97006-E02C-4196-8EBF-422492029671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7B3A8559-9623-4877-8EF7-13DC8A8AC081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CA07576-6BBF-475C-B45C-4FBF135119F0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A725359-EC87-4AA4-9937-FDBBA9C446E6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99878E88-CA5A-490D-9E67-CBA439E6E20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44662999-C7C0-474A-B1E3-DEC76B3846D1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2B325F7F-CDFD-4BF0-9A58-30879304F651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5E914BCC-4C99-4FEB-9AFB-DD6FA8454981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AF433652-DA8C-44F1-BC22-63EA788D3141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C3A525D4-F0E6-4A9D-8F10-13122A155BF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E231CD25-DBAB-4062-8615-ACE4F07547E4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1614662C-10A4-4DFA-8F07-B30F868B301B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77748BF2-C1B1-4887-B555-DF854BC495C6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0012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FA45607-9172-400B-84A3-269446FF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1">
                <a:solidFill>
                  <a:srgbClr val="03348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4A4CCFA1-64B0-4D04-9582-DE2DB294A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25625"/>
            <a:ext cx="11017250" cy="418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20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68288" lvl="0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grpSp>
        <p:nvGrpSpPr>
          <p:cNvPr id="7" name="Graphic 4">
            <a:extLst>
              <a:ext uri="{FF2B5EF4-FFF2-40B4-BE49-F238E27FC236}">
                <a16:creationId xmlns="" xmlns:a16="http://schemas.microsoft.com/office/drawing/2014/main" id="{BD7821E1-06B2-45ED-8F16-1A1FAD4ADC56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8" name="Freeform: Shape 49">
              <a:extLst>
                <a:ext uri="{FF2B5EF4-FFF2-40B4-BE49-F238E27FC236}">
                  <a16:creationId xmlns="" xmlns:a16="http://schemas.microsoft.com/office/drawing/2014/main" id="{AE36E163-B4F2-4BA9-AD40-A824A9737E9F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50">
              <a:extLst>
                <a:ext uri="{FF2B5EF4-FFF2-40B4-BE49-F238E27FC236}">
                  <a16:creationId xmlns="" xmlns:a16="http://schemas.microsoft.com/office/drawing/2014/main" id="{332E1597-367C-4D15-B3C9-38E8F55BCCFD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51">
              <a:extLst>
                <a:ext uri="{FF2B5EF4-FFF2-40B4-BE49-F238E27FC236}">
                  <a16:creationId xmlns="" xmlns:a16="http://schemas.microsoft.com/office/drawing/2014/main" id="{D61DDD98-0DDE-4209-A5E2-142CC1957D63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52">
              <a:extLst>
                <a:ext uri="{FF2B5EF4-FFF2-40B4-BE49-F238E27FC236}">
                  <a16:creationId xmlns="" xmlns:a16="http://schemas.microsoft.com/office/drawing/2014/main" id="{0E0818F3-0B46-4BA7-8839-052FCB4BBEBD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53">
              <a:extLst>
                <a:ext uri="{FF2B5EF4-FFF2-40B4-BE49-F238E27FC236}">
                  <a16:creationId xmlns="" xmlns:a16="http://schemas.microsoft.com/office/drawing/2014/main" id="{11B9B26B-9364-4A33-8FF9-5D8E19CC49C9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54">
              <a:extLst>
                <a:ext uri="{FF2B5EF4-FFF2-40B4-BE49-F238E27FC236}">
                  <a16:creationId xmlns="" xmlns:a16="http://schemas.microsoft.com/office/drawing/2014/main" id="{544F662B-A45B-4971-93A7-16E1645256A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55">
              <a:extLst>
                <a:ext uri="{FF2B5EF4-FFF2-40B4-BE49-F238E27FC236}">
                  <a16:creationId xmlns="" xmlns:a16="http://schemas.microsoft.com/office/drawing/2014/main" id="{46B5623A-D7DB-4E14-A0CF-485222AD8E1C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56">
              <a:extLst>
                <a:ext uri="{FF2B5EF4-FFF2-40B4-BE49-F238E27FC236}">
                  <a16:creationId xmlns="" xmlns:a16="http://schemas.microsoft.com/office/drawing/2014/main" id="{3E216F48-437F-4B4E-B368-20BBCC66475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57">
              <a:extLst>
                <a:ext uri="{FF2B5EF4-FFF2-40B4-BE49-F238E27FC236}">
                  <a16:creationId xmlns="" xmlns:a16="http://schemas.microsoft.com/office/drawing/2014/main" id="{AE3CE3ED-03C0-433F-9136-EB1D75038E6C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58">
              <a:extLst>
                <a:ext uri="{FF2B5EF4-FFF2-40B4-BE49-F238E27FC236}">
                  <a16:creationId xmlns="" xmlns:a16="http://schemas.microsoft.com/office/drawing/2014/main" id="{8A817748-7C53-41F8-89B0-303D914F12A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59">
              <a:extLst>
                <a:ext uri="{FF2B5EF4-FFF2-40B4-BE49-F238E27FC236}">
                  <a16:creationId xmlns="" xmlns:a16="http://schemas.microsoft.com/office/drawing/2014/main" id="{F3AE166B-A0DD-43DE-A71B-7852D3899D0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60">
              <a:extLst>
                <a:ext uri="{FF2B5EF4-FFF2-40B4-BE49-F238E27FC236}">
                  <a16:creationId xmlns="" xmlns:a16="http://schemas.microsoft.com/office/drawing/2014/main" id="{ED85D8CD-1D57-413F-90D2-2BEDDBC1E76F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61">
              <a:extLst>
                <a:ext uri="{FF2B5EF4-FFF2-40B4-BE49-F238E27FC236}">
                  <a16:creationId xmlns="" xmlns:a16="http://schemas.microsoft.com/office/drawing/2014/main" id="{A871514A-A5BD-449E-B417-9236B570FF8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62">
              <a:extLst>
                <a:ext uri="{FF2B5EF4-FFF2-40B4-BE49-F238E27FC236}">
                  <a16:creationId xmlns="" xmlns:a16="http://schemas.microsoft.com/office/drawing/2014/main" id="{54F32C1C-FD9F-4B0E-A3FA-87447EC055BB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63">
              <a:extLst>
                <a:ext uri="{FF2B5EF4-FFF2-40B4-BE49-F238E27FC236}">
                  <a16:creationId xmlns="" xmlns:a16="http://schemas.microsoft.com/office/drawing/2014/main" id="{C1010C80-9ECA-406E-A3B0-A49CEE316457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64">
              <a:extLst>
                <a:ext uri="{FF2B5EF4-FFF2-40B4-BE49-F238E27FC236}">
                  <a16:creationId xmlns="" xmlns:a16="http://schemas.microsoft.com/office/drawing/2014/main" id="{BF1969CA-91FF-442B-B693-5EA9AB62AF81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65">
              <a:extLst>
                <a:ext uri="{FF2B5EF4-FFF2-40B4-BE49-F238E27FC236}">
                  <a16:creationId xmlns="" xmlns:a16="http://schemas.microsoft.com/office/drawing/2014/main" id="{E9678C22-5874-46AF-ABCC-8298DEDCDD2E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34">
            <a:extLst>
              <a:ext uri="{FF2B5EF4-FFF2-40B4-BE49-F238E27FC236}">
                <a16:creationId xmlns="" xmlns:a16="http://schemas.microsoft.com/office/drawing/2014/main" id="{CB43B0D9-9DA8-4D27-A3D9-A1BEF53C60B2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26" name="TextBox 100">
            <a:extLst>
              <a:ext uri="{FF2B5EF4-FFF2-40B4-BE49-F238E27FC236}">
                <a16:creationId xmlns="" xmlns:a16="http://schemas.microsoft.com/office/drawing/2014/main" id="{37625C1B-6A83-42C6-9F6C-A611FC493B1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27" name="TextBox 107">
            <a:extLst>
              <a:ext uri="{FF2B5EF4-FFF2-40B4-BE49-F238E27FC236}">
                <a16:creationId xmlns="" xmlns:a16="http://schemas.microsoft.com/office/drawing/2014/main" id="{FBEC8FB0-A2C0-4842-9B78-42C7ED3EAF72}"/>
              </a:ext>
            </a:extLst>
          </p:cNvPr>
          <p:cNvSpPr txBox="1"/>
          <p:nvPr userDrawn="1"/>
        </p:nvSpPr>
        <p:spPr>
          <a:xfrm>
            <a:off x="848978" y="6321605"/>
            <a:ext cx="41678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="" xmlns:a16="http://schemas.microsoft.com/office/drawing/2014/main" id="{35CD99DB-F165-A767-3AAB-743DF42BD916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3891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Colo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xmlns="" id="{2D2288DA-6FF5-453E-ADFB-CC12B0E3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25625"/>
            <a:ext cx="11017250" cy="418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20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68288" lvl="0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57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nd Colo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4" name="Table Placeholder 2">
            <a:extLst>
              <a:ext uri="{FF2B5EF4-FFF2-40B4-BE49-F238E27FC236}">
                <a16:creationId xmlns:a16="http://schemas.microsoft.com/office/drawing/2014/main" xmlns="" id="{B2D0B085-0C99-44A5-A5D6-B204BEB87F5E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87374" y="1825625"/>
            <a:ext cx="11028773" cy="426410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3200"/>
            </a:lvl1pPr>
          </a:lstStyle>
          <a:p>
            <a:r>
              <a:rPr lang="en-US" dirty="0"/>
              <a:t>Your Table Here</a:t>
            </a:r>
          </a:p>
        </p:txBody>
      </p:sp>
    </p:spTree>
    <p:extLst>
      <p:ext uri="{BB962C8B-B14F-4D97-AF65-F5344CB8AC3E}">
        <p14:creationId xmlns:p14="http://schemas.microsoft.com/office/powerpoint/2010/main" val="1866704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BACF5228-8984-4F81-863A-26424396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6" cy="263532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36000">
                <a:schemeClr val="tx2"/>
              </a:gs>
              <a:gs pos="0">
                <a:schemeClr val="tx2">
                  <a:alpha val="60000"/>
                </a:schemeClr>
              </a:gs>
            </a:gsLst>
            <a:lin ang="5400000" scaled="0"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9" y="0"/>
            <a:ext cx="12191322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2022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B50C4A29-36E4-4505-BDBF-35AC80A3BBFB}"/>
              </a:ext>
            </a:extLst>
          </p:cNvPr>
          <p:cNvCxnSpPr>
            <a:cxnSpLocks/>
          </p:cNvCxnSpPr>
          <p:nvPr userDrawn="1"/>
        </p:nvCxnSpPr>
        <p:spPr>
          <a:xfrm>
            <a:off x="587374" y="5882242"/>
            <a:ext cx="11017238" cy="0"/>
          </a:xfrm>
          <a:prstGeom prst="line">
            <a:avLst/>
          </a:prstGeom>
          <a:ln w="3175">
            <a:solidFill>
              <a:schemeClr val="bg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Diagonal Corners Rounded 58">
            <a:extLst>
              <a:ext uri="{FF2B5EF4-FFF2-40B4-BE49-F238E27FC236}">
                <a16:creationId xmlns:a16="http://schemas.microsoft.com/office/drawing/2014/main" xmlns="" id="{4A7EA79B-750E-4451-9EB2-A4A922286213}"/>
              </a:ext>
            </a:extLst>
          </p:cNvPr>
          <p:cNvSpPr/>
          <p:nvPr userDrawn="1"/>
        </p:nvSpPr>
        <p:spPr>
          <a:xfrm>
            <a:off x="596900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Diagonal Corners Rounded 59">
            <a:extLst>
              <a:ext uri="{FF2B5EF4-FFF2-40B4-BE49-F238E27FC236}">
                <a16:creationId xmlns:a16="http://schemas.microsoft.com/office/drawing/2014/main" xmlns="" id="{FC97A4C4-961B-41AE-983C-54FBAD645431}"/>
              </a:ext>
            </a:extLst>
          </p:cNvPr>
          <p:cNvSpPr/>
          <p:nvPr userDrawn="1"/>
        </p:nvSpPr>
        <p:spPr>
          <a:xfrm>
            <a:off x="4371556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Diagonal Corners Rounded 60">
            <a:extLst>
              <a:ext uri="{FF2B5EF4-FFF2-40B4-BE49-F238E27FC236}">
                <a16:creationId xmlns:a16="http://schemas.microsoft.com/office/drawing/2014/main" xmlns="" id="{CEB84216-5DB0-4161-ACE1-2183FBB7BCB6}"/>
              </a:ext>
            </a:extLst>
          </p:cNvPr>
          <p:cNvSpPr/>
          <p:nvPr userDrawn="1"/>
        </p:nvSpPr>
        <p:spPr>
          <a:xfrm>
            <a:off x="8146213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EB60838-D8F1-4D34-B4DE-A4B5CE64CA7B}"/>
              </a:ext>
            </a:extLst>
          </p:cNvPr>
          <p:cNvSpPr/>
          <p:nvPr userDrawn="1"/>
        </p:nvSpPr>
        <p:spPr>
          <a:xfrm>
            <a:off x="1690788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D83E058-6F5B-4B66-B277-4902C7ED5619}"/>
              </a:ext>
            </a:extLst>
          </p:cNvPr>
          <p:cNvSpPr/>
          <p:nvPr userDrawn="1"/>
        </p:nvSpPr>
        <p:spPr>
          <a:xfrm>
            <a:off x="9240101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307DA787-3E29-49F6-AA27-E67BFB0B53ED}"/>
              </a:ext>
            </a:extLst>
          </p:cNvPr>
          <p:cNvSpPr/>
          <p:nvPr userDrawn="1"/>
        </p:nvSpPr>
        <p:spPr>
          <a:xfrm>
            <a:off x="5465444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xmlns="" id="{FC29CB43-D2B1-4CC0-BE79-91CC5F99E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981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xmlns="" id="{2DFB4D47-FB01-4EA5-AC66-F352CBE2EB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81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xmlns="" id="{3A08ACF7-7E28-404A-A151-581344786E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2637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3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xmlns="" id="{2BA66F4D-3873-42BA-908F-194108F69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2637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xmlns="" id="{FDC15A62-417F-476E-A734-CE5A866EB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7294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xmlns="" id="{434928DB-C662-4418-A5B0-C1C406A07F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7294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215BFB8B-08B5-4C9F-A75F-96C9A71CC82F}"/>
              </a:ext>
            </a:extLst>
          </p:cNvPr>
          <p:cNvSpPr/>
          <p:nvPr userDrawn="1"/>
        </p:nvSpPr>
        <p:spPr>
          <a:xfrm>
            <a:off x="1881506" y="2186291"/>
            <a:ext cx="889200" cy="88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812D96FC-E2FF-4B69-AEDE-CFDD39B7A90E}"/>
              </a:ext>
            </a:extLst>
          </p:cNvPr>
          <p:cNvSpPr/>
          <p:nvPr userDrawn="1"/>
        </p:nvSpPr>
        <p:spPr>
          <a:xfrm>
            <a:off x="5648071" y="2186291"/>
            <a:ext cx="889200" cy="88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7BD8B4CE-C325-437C-9483-045285A78F7F}"/>
              </a:ext>
            </a:extLst>
          </p:cNvPr>
          <p:cNvSpPr/>
          <p:nvPr userDrawn="1"/>
        </p:nvSpPr>
        <p:spPr>
          <a:xfrm>
            <a:off x="9422727" y="2186291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2971858A-D564-4F6E-AE82-0EBA8A238A8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89602" y="2394387"/>
            <a:ext cx="473009" cy="473009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xmlns="" id="{6C6CB49B-8647-4BBE-9E51-3C29C0E627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863045" y="2401265"/>
            <a:ext cx="459252" cy="45925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xmlns="" id="{AEAB82B9-AE7E-4BA0-B1FA-9A244C345B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652508" y="2416072"/>
            <a:ext cx="429638" cy="42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0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m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9" y="0"/>
            <a:ext cx="12191322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A00045DA-7A11-4A58-9C6B-D8F78CBC94C1}"/>
              </a:ext>
            </a:extLst>
          </p:cNvPr>
          <p:cNvSpPr/>
          <p:nvPr userDrawn="1"/>
        </p:nvSpPr>
        <p:spPr>
          <a:xfrm flipV="1">
            <a:off x="4376660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C103A1DE-64F0-4352-9F9E-39E7C6227DAD}"/>
              </a:ext>
            </a:extLst>
          </p:cNvPr>
          <p:cNvCxnSpPr>
            <a:cxnSpLocks/>
          </p:cNvCxnSpPr>
          <p:nvPr userDrawn="1"/>
        </p:nvCxnSpPr>
        <p:spPr>
          <a:xfrm>
            <a:off x="4680240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084CEC34-63DB-410F-B0CB-DDEA24009F83}"/>
              </a:ext>
            </a:extLst>
          </p:cNvPr>
          <p:cNvSpPr/>
          <p:nvPr/>
        </p:nvSpPr>
        <p:spPr>
          <a:xfrm>
            <a:off x="5469462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 Placeholder 71">
            <a:extLst>
              <a:ext uri="{FF2B5EF4-FFF2-40B4-BE49-F238E27FC236}">
                <a16:creationId xmlns:a16="http://schemas.microsoft.com/office/drawing/2014/main" xmlns="" id="{0876231C-BE6F-48AA-B48B-1FD255277C21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468024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 userDrawn="1"/>
        </p:nvSpPr>
        <p:spPr>
          <a:xfrm flipV="1">
            <a:off x="598950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 userDrawn="1"/>
        </p:nvCxnSpPr>
        <p:spPr>
          <a:xfrm>
            <a:off x="902530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E7A9A034-04C1-4CBE-B796-9E8E0CCA2AD5}"/>
              </a:ext>
            </a:extLst>
          </p:cNvPr>
          <p:cNvSpPr/>
          <p:nvPr userDrawn="1"/>
        </p:nvSpPr>
        <p:spPr>
          <a:xfrm>
            <a:off x="1691752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 Placeholder 71">
            <a:extLst>
              <a:ext uri="{FF2B5EF4-FFF2-40B4-BE49-F238E27FC236}">
                <a16:creationId xmlns:a16="http://schemas.microsoft.com/office/drawing/2014/main" xmlns="" id="{9806B418-69A8-4729-8CBA-AA026E3790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53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4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664BEF5D-DFEF-4E4B-8DBF-D24666A59000}"/>
              </a:ext>
            </a:extLst>
          </p:cNvPr>
          <p:cNvSpPr/>
          <p:nvPr userDrawn="1"/>
        </p:nvSpPr>
        <p:spPr>
          <a:xfrm flipV="1">
            <a:off x="8154369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xmlns="" id="{A9430998-3BDD-40A4-9317-07351BC7E7A0}"/>
              </a:ext>
            </a:extLst>
          </p:cNvPr>
          <p:cNvCxnSpPr>
            <a:cxnSpLocks/>
          </p:cNvCxnSpPr>
          <p:nvPr userDrawn="1"/>
        </p:nvCxnSpPr>
        <p:spPr>
          <a:xfrm>
            <a:off x="8457949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D814179B-06E7-4017-9FE0-E27B1949A225}"/>
              </a:ext>
            </a:extLst>
          </p:cNvPr>
          <p:cNvSpPr/>
          <p:nvPr userDrawn="1"/>
        </p:nvSpPr>
        <p:spPr>
          <a:xfrm>
            <a:off x="9247171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 Placeholder 71">
            <a:extLst>
              <a:ext uri="{FF2B5EF4-FFF2-40B4-BE49-F238E27FC236}">
                <a16:creationId xmlns:a16="http://schemas.microsoft.com/office/drawing/2014/main" xmlns="" id="{4EC82022-EC12-4FFB-9F82-994EC4C93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57949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29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19" name="Text Placeholder 73">
            <a:extLst>
              <a:ext uri="{FF2B5EF4-FFF2-40B4-BE49-F238E27FC236}">
                <a16:creationId xmlns:a16="http://schemas.microsoft.com/office/drawing/2014/main" xmlns="" id="{07EF1391-7FF7-4A2D-BD27-E5F82C4C7A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8500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0" name="Text Placeholder 73">
            <a:extLst>
              <a:ext uri="{FF2B5EF4-FFF2-40B4-BE49-F238E27FC236}">
                <a16:creationId xmlns:a16="http://schemas.microsoft.com/office/drawing/2014/main" xmlns="" id="{85765B05-C67F-4A26-AD69-C02CD2DD19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62710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552FF71-0D22-4A13-9AB5-180A03F02900}"/>
              </a:ext>
            </a:extLst>
          </p:cNvPr>
          <p:cNvSpPr/>
          <p:nvPr userDrawn="1"/>
        </p:nvSpPr>
        <p:spPr>
          <a:xfrm>
            <a:off x="1881506" y="2504610"/>
            <a:ext cx="889200" cy="88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2021F2BB-3F79-4392-98B9-492F24A247F9}"/>
              </a:ext>
            </a:extLst>
          </p:cNvPr>
          <p:cNvSpPr/>
          <p:nvPr userDrawn="1"/>
        </p:nvSpPr>
        <p:spPr>
          <a:xfrm>
            <a:off x="5648071" y="2504610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57FA6DFD-298D-4E4C-86ED-423B952F1693}"/>
              </a:ext>
            </a:extLst>
          </p:cNvPr>
          <p:cNvSpPr/>
          <p:nvPr userDrawn="1"/>
        </p:nvSpPr>
        <p:spPr>
          <a:xfrm>
            <a:off x="9422727" y="2504610"/>
            <a:ext cx="889200" cy="88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D06055C3-F318-41B2-BC1E-64F27A4A84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08970" y="2732074"/>
            <a:ext cx="434273" cy="43427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2514EFB0-195D-464A-9414-3B979CB678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899180" y="2724356"/>
            <a:ext cx="386982" cy="449708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xmlns="" id="{CB6151AD-3D87-4711-8982-CBE971B891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56071" y="2737954"/>
            <a:ext cx="422512" cy="4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4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om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9911" y="38875"/>
            <a:ext cx="12191322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96" name="Text Placeholder 71">
            <a:extLst>
              <a:ext uri="{FF2B5EF4-FFF2-40B4-BE49-F238E27FC236}">
                <a16:creationId xmlns:a16="http://schemas.microsoft.com/office/drawing/2014/main" xmlns="" id="{0876231C-BE6F-48AA-B48B-1FD255277C21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125337" y="2099421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 userDrawn="1"/>
        </p:nvSpPr>
        <p:spPr>
          <a:xfrm flipV="1">
            <a:off x="263352" y="2949682"/>
            <a:ext cx="2676059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 userDrawn="1"/>
        </p:nvCxnSpPr>
        <p:spPr>
          <a:xfrm>
            <a:off x="470482" y="3192618"/>
            <a:ext cx="2313150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E7A9A034-04C1-4CBE-B796-9E8E0CCA2AD5}"/>
              </a:ext>
            </a:extLst>
          </p:cNvPr>
          <p:cNvSpPr/>
          <p:nvPr userDrawn="1"/>
        </p:nvSpPr>
        <p:spPr>
          <a:xfrm>
            <a:off x="1525101" y="2682249"/>
            <a:ext cx="963962" cy="96277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 Placeholder 71">
            <a:extLst>
              <a:ext uri="{FF2B5EF4-FFF2-40B4-BE49-F238E27FC236}">
                <a16:creationId xmlns:a16="http://schemas.microsoft.com/office/drawing/2014/main" xmlns="" id="{9806B418-69A8-4729-8CBA-AA026E3790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76758" y="2101205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4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1" name="Text Placeholder 71">
            <a:extLst>
              <a:ext uri="{FF2B5EF4-FFF2-40B4-BE49-F238E27FC236}">
                <a16:creationId xmlns:a16="http://schemas.microsoft.com/office/drawing/2014/main" xmlns="" id="{4EC82022-EC12-4FFB-9F82-994EC4C93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7141" y="2108405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678" y="3818642"/>
            <a:ext cx="2317283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552FF71-0D22-4A13-9AB5-180A03F02900}"/>
              </a:ext>
            </a:extLst>
          </p:cNvPr>
          <p:cNvSpPr/>
          <p:nvPr userDrawn="1"/>
        </p:nvSpPr>
        <p:spPr>
          <a:xfrm>
            <a:off x="1296548" y="2842290"/>
            <a:ext cx="686102" cy="6861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D06055C3-F318-41B2-BC1E-64F27A4A84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72057" y="3017799"/>
            <a:ext cx="335083" cy="335083"/>
          </a:xfrm>
          <a:prstGeom prst="rect">
            <a:avLst/>
          </a:prstGeom>
        </p:spPr>
      </p:pic>
      <p:cxnSp>
        <p:nvCxnSpPr>
          <p:cNvPr id="70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 userDrawn="1"/>
        </p:nvCxnSpPr>
        <p:spPr>
          <a:xfrm>
            <a:off x="6312024" y="3168352"/>
            <a:ext cx="2313150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 userDrawn="1"/>
        </p:nvCxnSpPr>
        <p:spPr>
          <a:xfrm>
            <a:off x="3383704" y="3188009"/>
            <a:ext cx="2313150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2021F2BB-3F79-4392-98B9-492F24A247F9}"/>
              </a:ext>
            </a:extLst>
          </p:cNvPr>
          <p:cNvSpPr/>
          <p:nvPr userDrawn="1"/>
        </p:nvSpPr>
        <p:spPr>
          <a:xfrm>
            <a:off x="4207032" y="2827969"/>
            <a:ext cx="666495" cy="6664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 userDrawn="1"/>
        </p:nvSpPr>
        <p:spPr>
          <a:xfrm flipV="1">
            <a:off x="3125337" y="2949208"/>
            <a:ext cx="2724947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31704" y="3818167"/>
            <a:ext cx="2160239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xmlns="" id="{2514EFB0-195D-464A-9414-3B979CB678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46788" y="2935315"/>
            <a:ext cx="386982" cy="449708"/>
          </a:xfrm>
          <a:prstGeom prst="rect">
            <a:avLst/>
          </a:prstGeom>
        </p:spPr>
      </p:pic>
      <p:sp>
        <p:nvSpPr>
          <p:cNvPr id="68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 userDrawn="1"/>
        </p:nvSpPr>
        <p:spPr>
          <a:xfrm flipV="1">
            <a:off x="6082972" y="2943377"/>
            <a:ext cx="2749332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98997" y="3834815"/>
            <a:ext cx="2317283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57FA6DFD-298D-4E4C-86ED-423B952F1693}"/>
              </a:ext>
            </a:extLst>
          </p:cNvPr>
          <p:cNvSpPr/>
          <p:nvPr userDrawn="1"/>
        </p:nvSpPr>
        <p:spPr>
          <a:xfrm>
            <a:off x="7104112" y="2816495"/>
            <a:ext cx="694281" cy="6942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xmlns="" id="{CB6151AD-3D87-4711-8982-CBE971B891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57343" y="2952379"/>
            <a:ext cx="422512" cy="422512"/>
          </a:xfrm>
          <a:prstGeom prst="rect">
            <a:avLst/>
          </a:prstGeom>
        </p:spPr>
      </p:pic>
      <p:cxnSp>
        <p:nvCxnSpPr>
          <p:cNvPr id="71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 userDrawn="1"/>
        </p:nvCxnSpPr>
        <p:spPr>
          <a:xfrm>
            <a:off x="9264352" y="3160169"/>
            <a:ext cx="2313150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 userDrawn="1"/>
        </p:nvSpPr>
        <p:spPr>
          <a:xfrm flipV="1">
            <a:off x="9048329" y="2935197"/>
            <a:ext cx="2808312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64352" y="3826632"/>
            <a:ext cx="2317283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4" name="Oval 62">
            <a:extLst>
              <a:ext uri="{FF2B5EF4-FFF2-40B4-BE49-F238E27FC236}">
                <a16:creationId xmlns:a16="http://schemas.microsoft.com/office/drawing/2014/main" xmlns="" id="{57FA6DFD-298D-4E4C-86ED-423B952F1693}"/>
              </a:ext>
            </a:extLst>
          </p:cNvPr>
          <p:cNvSpPr/>
          <p:nvPr userDrawn="1"/>
        </p:nvSpPr>
        <p:spPr>
          <a:xfrm>
            <a:off x="10117452" y="2847213"/>
            <a:ext cx="659068" cy="663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Graphic 73">
            <a:extLst>
              <a:ext uri="{FF2B5EF4-FFF2-40B4-BE49-F238E27FC236}">
                <a16:creationId xmlns:a16="http://schemas.microsoft.com/office/drawing/2014/main" xmlns="" id="{4828F8B4-2720-4F9A-9BE2-41F6B50927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281679" y="2996780"/>
            <a:ext cx="327745" cy="399537"/>
          </a:xfrm>
          <a:prstGeom prst="rect">
            <a:avLst/>
          </a:prstGeom>
        </p:spPr>
      </p:pic>
      <p:sp>
        <p:nvSpPr>
          <p:cNvPr id="77" name="Text Placeholder 71">
            <a:extLst>
              <a:ext uri="{FF2B5EF4-FFF2-40B4-BE49-F238E27FC236}">
                <a16:creationId xmlns:a16="http://schemas.microsoft.com/office/drawing/2014/main" xmlns="" id="{4EC82022-EC12-4FFB-9F82-994EC4C93CF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35720" y="2107331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3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41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6C87F724-9FC5-4877-AA09-7FB1E7235515}"/>
              </a:ext>
            </a:extLst>
          </p:cNvPr>
          <p:cNvSpPr/>
          <p:nvPr userDrawn="1"/>
        </p:nvSpPr>
        <p:spPr>
          <a:xfrm>
            <a:off x="4784112" y="1981438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2BB7F6A5-B033-4C14-AE38-B4967C489DE0}"/>
              </a:ext>
            </a:extLst>
          </p:cNvPr>
          <p:cNvSpPr/>
          <p:nvPr userDrawn="1"/>
        </p:nvSpPr>
        <p:spPr>
          <a:xfrm>
            <a:off x="4784112" y="5012511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B857A25B-7079-4412-A6E7-E832998207FA}"/>
              </a:ext>
            </a:extLst>
          </p:cNvPr>
          <p:cNvSpPr/>
          <p:nvPr userDrawn="1"/>
        </p:nvSpPr>
        <p:spPr>
          <a:xfrm>
            <a:off x="3920320" y="3496116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0D0789A3-562A-4396-92F0-C5A20C4A9884}"/>
              </a:ext>
            </a:extLst>
          </p:cNvPr>
          <p:cNvSpPr/>
          <p:nvPr userDrawn="1"/>
        </p:nvSpPr>
        <p:spPr>
          <a:xfrm>
            <a:off x="6527005" y="1981438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7ABB4B05-74FC-4655-9711-8243DB932699}"/>
              </a:ext>
            </a:extLst>
          </p:cNvPr>
          <p:cNvSpPr/>
          <p:nvPr userDrawn="1"/>
        </p:nvSpPr>
        <p:spPr>
          <a:xfrm>
            <a:off x="6525688" y="5012511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22F01685-01D0-4F66-9158-2E6B2A450C84}"/>
              </a:ext>
            </a:extLst>
          </p:cNvPr>
          <p:cNvSpPr/>
          <p:nvPr userDrawn="1"/>
        </p:nvSpPr>
        <p:spPr>
          <a:xfrm>
            <a:off x="7376967" y="3496116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F787E9F0-8AD2-430E-BD07-AE01EB53B03D}"/>
              </a:ext>
            </a:extLst>
          </p:cNvPr>
          <p:cNvSpPr/>
          <p:nvPr userDrawn="1"/>
        </p:nvSpPr>
        <p:spPr>
          <a:xfrm rot="10800000" flipV="1">
            <a:off x="587375" y="20650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43A2E07-0380-4B55-B5D6-C941DD1B3644}"/>
              </a:ext>
            </a:extLst>
          </p:cNvPr>
          <p:cNvSpPr/>
          <p:nvPr userDrawn="1"/>
        </p:nvSpPr>
        <p:spPr>
          <a:xfrm rot="10800000" flipV="1">
            <a:off x="587375" y="50956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5A8579C2-A389-4120-B16D-7B62C069951E}"/>
              </a:ext>
            </a:extLst>
          </p:cNvPr>
          <p:cNvSpPr/>
          <p:nvPr userDrawn="1"/>
        </p:nvSpPr>
        <p:spPr>
          <a:xfrm rot="10800000" flipV="1">
            <a:off x="587375" y="3580347"/>
            <a:ext cx="3360947" cy="705764"/>
          </a:xfrm>
          <a:custGeom>
            <a:avLst/>
            <a:gdLst>
              <a:gd name="connsiteX0" fmla="*/ 3360947 w 3360947"/>
              <a:gd name="connsiteY0" fmla="*/ 0 h 705764"/>
              <a:gd name="connsiteX1" fmla="*/ 0 w 3360947"/>
              <a:gd name="connsiteY1" fmla="*/ 0 h 705764"/>
              <a:gd name="connsiteX2" fmla="*/ 41647 w 3360947"/>
              <a:gd name="connsiteY2" fmla="*/ 51349 h 705764"/>
              <a:gd name="connsiteX3" fmla="*/ 132188 w 3360947"/>
              <a:gd name="connsiteY3" fmla="*/ 352883 h 705764"/>
              <a:gd name="connsiteX4" fmla="*/ 41647 w 3360947"/>
              <a:gd name="connsiteY4" fmla="*/ 654417 h 705764"/>
              <a:gd name="connsiteX5" fmla="*/ 2 w 3360947"/>
              <a:gd name="connsiteY5" fmla="*/ 705764 h 705764"/>
              <a:gd name="connsiteX6" fmla="*/ 3360947 w 3360947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7" h="705764">
                <a:moveTo>
                  <a:pt x="3360947" y="0"/>
                </a:moveTo>
                <a:lnTo>
                  <a:pt x="0" y="0"/>
                </a:lnTo>
                <a:lnTo>
                  <a:pt x="41647" y="51349"/>
                </a:lnTo>
                <a:cubicBezTo>
                  <a:pt x="98810" y="137424"/>
                  <a:pt x="132188" y="241188"/>
                  <a:pt x="132188" y="352883"/>
                </a:cubicBezTo>
                <a:cubicBezTo>
                  <a:pt x="132188" y="464578"/>
                  <a:pt x="98810" y="568342"/>
                  <a:pt x="41647" y="654417"/>
                </a:cubicBezTo>
                <a:lnTo>
                  <a:pt x="2" y="705764"/>
                </a:lnTo>
                <a:lnTo>
                  <a:pt x="3360947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0733A61F-8126-4EA1-B433-89D57436B80F}"/>
              </a:ext>
            </a:extLst>
          </p:cNvPr>
          <p:cNvSpPr/>
          <p:nvPr userDrawn="1"/>
        </p:nvSpPr>
        <p:spPr>
          <a:xfrm rot="10800000" flipH="1" flipV="1">
            <a:off x="7368822" y="2065047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2536FB0C-BF42-4DCD-9226-CF03FD7F3ECB}"/>
              </a:ext>
            </a:extLst>
          </p:cNvPr>
          <p:cNvSpPr/>
          <p:nvPr userDrawn="1"/>
        </p:nvSpPr>
        <p:spPr>
          <a:xfrm rot="10800000" flipH="1" flipV="1">
            <a:off x="7368822" y="5095648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55CB6EE8-5014-4739-A5DE-26593DA8C536}"/>
              </a:ext>
            </a:extLst>
          </p:cNvPr>
          <p:cNvSpPr/>
          <p:nvPr userDrawn="1"/>
        </p:nvSpPr>
        <p:spPr>
          <a:xfrm rot="10800000" flipH="1" flipV="1">
            <a:off x="8243681" y="3580347"/>
            <a:ext cx="3360944" cy="705764"/>
          </a:xfrm>
          <a:custGeom>
            <a:avLst/>
            <a:gdLst>
              <a:gd name="connsiteX0" fmla="*/ 0 w 3360944"/>
              <a:gd name="connsiteY0" fmla="*/ 0 h 705764"/>
              <a:gd name="connsiteX1" fmla="*/ 3360944 w 3360944"/>
              <a:gd name="connsiteY1" fmla="*/ 0 h 705764"/>
              <a:gd name="connsiteX2" fmla="*/ 3360944 w 3360944"/>
              <a:gd name="connsiteY2" fmla="*/ 705764 h 705764"/>
              <a:gd name="connsiteX3" fmla="*/ 1 w 3360944"/>
              <a:gd name="connsiteY3" fmla="*/ 705764 h 705764"/>
              <a:gd name="connsiteX4" fmla="*/ 41647 w 3360944"/>
              <a:gd name="connsiteY4" fmla="*/ 654417 h 705764"/>
              <a:gd name="connsiteX5" fmla="*/ 132188 w 3360944"/>
              <a:gd name="connsiteY5" fmla="*/ 352883 h 705764"/>
              <a:gd name="connsiteX6" fmla="*/ 41647 w 3360944"/>
              <a:gd name="connsiteY6" fmla="*/ 51349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4" h="705764">
                <a:moveTo>
                  <a:pt x="0" y="0"/>
                </a:moveTo>
                <a:lnTo>
                  <a:pt x="3360944" y="0"/>
                </a:lnTo>
                <a:lnTo>
                  <a:pt x="3360944" y="705764"/>
                </a:lnTo>
                <a:lnTo>
                  <a:pt x="1" y="705764"/>
                </a:lnTo>
                <a:lnTo>
                  <a:pt x="41647" y="654417"/>
                </a:lnTo>
                <a:cubicBezTo>
                  <a:pt x="98810" y="568342"/>
                  <a:pt x="132188" y="464578"/>
                  <a:pt x="132188" y="352883"/>
                </a:cubicBezTo>
                <a:cubicBezTo>
                  <a:pt x="132188" y="241188"/>
                  <a:pt x="98810" y="137424"/>
                  <a:pt x="41647" y="51349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A57EA933-7CDE-4235-9137-2A3FE5E8D9D3}"/>
              </a:ext>
            </a:extLst>
          </p:cNvPr>
          <p:cNvSpPr/>
          <p:nvPr userDrawn="1"/>
        </p:nvSpPr>
        <p:spPr>
          <a:xfrm>
            <a:off x="4944386" y="2790229"/>
            <a:ext cx="2286000" cy="2286000"/>
          </a:xfrm>
          <a:prstGeom prst="ellipse">
            <a:avLst/>
          </a:prstGeom>
          <a:solidFill>
            <a:schemeClr val="tx2">
              <a:lumMod val="75000"/>
              <a:alpha val="9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7BCABF8-A7DD-47E3-8DE9-2A5DF03ECF74}"/>
              </a:ext>
            </a:extLst>
          </p:cNvPr>
          <p:cNvGrpSpPr/>
          <p:nvPr userDrawn="1"/>
        </p:nvGrpSpPr>
        <p:grpSpPr>
          <a:xfrm>
            <a:off x="4488084" y="2334209"/>
            <a:ext cx="3206404" cy="3198040"/>
            <a:chOff x="4283651" y="1987454"/>
            <a:chExt cx="3615269" cy="3605839"/>
          </a:xfrm>
        </p:grpSpPr>
        <p:sp>
          <p:nvSpPr>
            <p:cNvPr id="64" name="Arc 63">
              <a:extLst>
                <a:ext uri="{FF2B5EF4-FFF2-40B4-BE49-F238E27FC236}">
                  <a16:creationId xmlns:a16="http://schemas.microsoft.com/office/drawing/2014/main" xmlns="" id="{D5D1CF31-4151-4F39-A971-933E92EEE5D0}"/>
                </a:ext>
              </a:extLst>
            </p:cNvPr>
            <p:cNvSpPr/>
            <p:nvPr/>
          </p:nvSpPr>
          <p:spPr bwMode="auto">
            <a:xfrm>
              <a:off x="4283651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xmlns="" id="{3FAB8C38-CD9D-48C9-A605-81A0F87D741F}"/>
                </a:ext>
              </a:extLst>
            </p:cNvPr>
            <p:cNvSpPr/>
            <p:nvPr/>
          </p:nvSpPr>
          <p:spPr bwMode="auto">
            <a:xfrm rot="36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xmlns="" id="{69955EE1-83B9-4DD8-B9B3-264C8BD0CE59}"/>
                </a:ext>
              </a:extLst>
            </p:cNvPr>
            <p:cNvSpPr/>
            <p:nvPr/>
          </p:nvSpPr>
          <p:spPr bwMode="auto">
            <a:xfrm rot="72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xmlns="" id="{29FF92D4-0791-4E90-83E3-C3162B6CB364}"/>
                </a:ext>
              </a:extLst>
            </p:cNvPr>
            <p:cNvSpPr/>
            <p:nvPr/>
          </p:nvSpPr>
          <p:spPr bwMode="auto">
            <a:xfrm rot="108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xmlns="" id="{5DEAB797-8470-443C-9B06-544F8E9A3811}"/>
                </a:ext>
              </a:extLst>
            </p:cNvPr>
            <p:cNvSpPr/>
            <p:nvPr/>
          </p:nvSpPr>
          <p:spPr bwMode="auto">
            <a:xfrm rot="144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xmlns="" id="{F1521EA6-90D8-4385-8E6F-1F9C1C163CF3}"/>
                </a:ext>
              </a:extLst>
            </p:cNvPr>
            <p:cNvSpPr/>
            <p:nvPr/>
          </p:nvSpPr>
          <p:spPr bwMode="auto">
            <a:xfrm rot="180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13" name="Text Placeholder 73">
            <a:extLst>
              <a:ext uri="{FF2B5EF4-FFF2-40B4-BE49-F238E27FC236}">
                <a16:creationId xmlns:a16="http://schemas.microsoft.com/office/drawing/2014/main" xmlns="" id="{69122990-F317-4471-8D0A-DAD931C0C8FE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8218958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4" name="Text Placeholder 73">
            <a:extLst>
              <a:ext uri="{FF2B5EF4-FFF2-40B4-BE49-F238E27FC236}">
                <a16:creationId xmlns:a16="http://schemas.microsoft.com/office/drawing/2014/main" xmlns="" id="{D7498D2B-6A15-4E80-B31C-AE32A16E304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92282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15" name="Text Placeholder 73">
            <a:extLst>
              <a:ext uri="{FF2B5EF4-FFF2-40B4-BE49-F238E27FC236}">
                <a16:creationId xmlns:a16="http://schemas.microsoft.com/office/drawing/2014/main" xmlns="" id="{7B62703E-5677-486F-87B4-B001F7114A7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218958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6" name="Text Placeholder 73">
            <a:extLst>
              <a:ext uri="{FF2B5EF4-FFF2-40B4-BE49-F238E27FC236}">
                <a16:creationId xmlns:a16="http://schemas.microsoft.com/office/drawing/2014/main" xmlns="" id="{CE4FAFE9-DA16-4DF4-BC63-C9A89CAEEF5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92282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117" name="Text Placeholder 73">
            <a:extLst>
              <a:ext uri="{FF2B5EF4-FFF2-40B4-BE49-F238E27FC236}">
                <a16:creationId xmlns:a16="http://schemas.microsoft.com/office/drawing/2014/main" xmlns="" id="{6A6BA5AC-4CDD-4F43-BCFD-01A992BA987A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9089892" y="3738321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:a16="http://schemas.microsoft.com/office/drawing/2014/main" xmlns="" id="{C8D0EA2B-4324-4CB4-9DC2-53ABBE063FC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63216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121" name="Text Placeholder 73">
            <a:extLst>
              <a:ext uri="{FF2B5EF4-FFF2-40B4-BE49-F238E27FC236}">
                <a16:creationId xmlns:a16="http://schemas.microsoft.com/office/drawing/2014/main" xmlns="" id="{B049CDD1-E8EC-4C28-9580-DCA79E9D62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462839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2" name="Text Placeholder 73">
            <a:extLst>
              <a:ext uri="{FF2B5EF4-FFF2-40B4-BE49-F238E27FC236}">
                <a16:creationId xmlns:a16="http://schemas.microsoft.com/office/drawing/2014/main" xmlns="" id="{5006FA14-500F-458C-A7C4-6CE414ABB4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79056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123" name="Text Placeholder 73">
            <a:extLst>
              <a:ext uri="{FF2B5EF4-FFF2-40B4-BE49-F238E27FC236}">
                <a16:creationId xmlns:a16="http://schemas.microsoft.com/office/drawing/2014/main" xmlns="" id="{CA06EC99-E41D-4DBD-A64F-C639B3E43E77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462839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4" name="Text Placeholder 73">
            <a:extLst>
              <a:ext uri="{FF2B5EF4-FFF2-40B4-BE49-F238E27FC236}">
                <a16:creationId xmlns:a16="http://schemas.microsoft.com/office/drawing/2014/main" xmlns="" id="{6AE7A230-9049-4850-80BE-E2342BA1E57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079056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dirty="0" smtClean="0"/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lvl="0" indent="-269875" algn="r"/>
            <a:r>
              <a:rPr lang="en-US" dirty="0"/>
              <a:t>04</a:t>
            </a:r>
          </a:p>
        </p:txBody>
      </p:sp>
      <p:sp>
        <p:nvSpPr>
          <p:cNvPr id="125" name="Text Placeholder 73">
            <a:extLst>
              <a:ext uri="{FF2B5EF4-FFF2-40B4-BE49-F238E27FC236}">
                <a16:creationId xmlns:a16="http://schemas.microsoft.com/office/drawing/2014/main" xmlns="" id="{2D87960F-ECE4-46B4-B168-E301EB69638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592969" y="3738321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Text Placeholder 73">
            <a:extLst>
              <a:ext uri="{FF2B5EF4-FFF2-40B4-BE49-F238E27FC236}">
                <a16:creationId xmlns:a16="http://schemas.microsoft.com/office/drawing/2014/main" xmlns="" id="{46632857-020C-417B-BE2F-B68DFFF6202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3219557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110DF2-1465-4105-91D5-7711F33275C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5413492" y="3394273"/>
            <a:ext cx="1347788" cy="10779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3F3059-D19B-4B3A-A69E-5F75F70BCCEC}"/>
              </a:ext>
            </a:extLst>
          </p:cNvPr>
          <p:cNvGrpSpPr/>
          <p:nvPr userDrawn="1"/>
        </p:nvGrpSpPr>
        <p:grpSpPr>
          <a:xfrm>
            <a:off x="4872338" y="2069125"/>
            <a:ext cx="698400" cy="698400"/>
            <a:chOff x="4872338" y="2069125"/>
            <a:chExt cx="698400" cy="6984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C7FDF4BB-EE96-4AED-A45D-EF9FB0D6CF51}"/>
                </a:ext>
              </a:extLst>
            </p:cNvPr>
            <p:cNvSpPr/>
            <p:nvPr userDrawn="1"/>
          </p:nvSpPr>
          <p:spPr>
            <a:xfrm>
              <a:off x="4872338" y="2069125"/>
              <a:ext cx="698400" cy="698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xmlns="" id="{D4F39E00-0BA9-428E-A560-ADE62E6A09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029597" y="2226385"/>
              <a:ext cx="383882" cy="38388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DAE5720-09D7-4154-8E4F-7DDE20D4AFCB}"/>
              </a:ext>
            </a:extLst>
          </p:cNvPr>
          <p:cNvGrpSpPr/>
          <p:nvPr userDrawn="1"/>
        </p:nvGrpSpPr>
        <p:grpSpPr>
          <a:xfrm>
            <a:off x="4007754" y="3583803"/>
            <a:ext cx="698400" cy="698400"/>
            <a:chOff x="4007754" y="3583803"/>
            <a:chExt cx="698400" cy="69840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59E98775-7C31-420D-B891-5E18368B448C}"/>
                </a:ext>
              </a:extLst>
            </p:cNvPr>
            <p:cNvSpPr/>
            <p:nvPr userDrawn="1"/>
          </p:nvSpPr>
          <p:spPr>
            <a:xfrm>
              <a:off x="4007754" y="3583803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xmlns="" id="{3D18EEDA-8B25-407D-AC9E-20EA443E3E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208936" y="3736653"/>
              <a:ext cx="296036" cy="39270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2900D39-AA76-4925-B4A0-0361428EBD28}"/>
              </a:ext>
            </a:extLst>
          </p:cNvPr>
          <p:cNvGrpSpPr/>
          <p:nvPr userDrawn="1"/>
        </p:nvGrpSpPr>
        <p:grpSpPr>
          <a:xfrm>
            <a:off x="4872338" y="5100198"/>
            <a:ext cx="698400" cy="698400"/>
            <a:chOff x="4872338" y="5100198"/>
            <a:chExt cx="698400" cy="69840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F085E78C-232B-45BA-902E-BC99D8FF8B2C}"/>
                </a:ext>
              </a:extLst>
            </p:cNvPr>
            <p:cNvSpPr/>
            <p:nvPr userDrawn="1"/>
          </p:nvSpPr>
          <p:spPr>
            <a:xfrm>
              <a:off x="4872338" y="5100198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xmlns="" id="{731CE184-3282-4984-AC7C-D7BC1B4750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57574" y="5241602"/>
              <a:ext cx="327929" cy="41559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9F52333-EA12-4AE1-81E3-E6B6D3331480}"/>
              </a:ext>
            </a:extLst>
          </p:cNvPr>
          <p:cNvGrpSpPr/>
          <p:nvPr userDrawn="1"/>
        </p:nvGrpSpPr>
        <p:grpSpPr>
          <a:xfrm>
            <a:off x="6613914" y="5100198"/>
            <a:ext cx="698400" cy="698400"/>
            <a:chOff x="6613914" y="5100198"/>
            <a:chExt cx="698400" cy="69840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F0565F76-B35D-4552-8B6F-F971A3E108EF}"/>
                </a:ext>
              </a:extLst>
            </p:cNvPr>
            <p:cNvSpPr/>
            <p:nvPr userDrawn="1"/>
          </p:nvSpPr>
          <p:spPr>
            <a:xfrm>
              <a:off x="6613914" y="5100198"/>
              <a:ext cx="698400" cy="698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xmlns="" id="{1FEFED35-933C-4473-A477-179A938C5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795857" y="5282141"/>
              <a:ext cx="334514" cy="3345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FEBB1E-0C1F-43CB-8389-D8DCBA944629}"/>
              </a:ext>
            </a:extLst>
          </p:cNvPr>
          <p:cNvGrpSpPr/>
          <p:nvPr userDrawn="1"/>
        </p:nvGrpSpPr>
        <p:grpSpPr>
          <a:xfrm>
            <a:off x="7465193" y="3583803"/>
            <a:ext cx="698400" cy="698400"/>
            <a:chOff x="7465193" y="3583803"/>
            <a:chExt cx="698400" cy="6984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A84796AC-A10B-47EE-AD5E-8EA7B77310A7}"/>
                </a:ext>
              </a:extLst>
            </p:cNvPr>
            <p:cNvSpPr/>
            <p:nvPr userDrawn="1"/>
          </p:nvSpPr>
          <p:spPr>
            <a:xfrm>
              <a:off x="7465193" y="3583803"/>
              <a:ext cx="698400" cy="698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xmlns="" id="{4828F8B4-2720-4F9A-9BE2-41F6B50927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7650521" y="3733235"/>
              <a:ext cx="327745" cy="3995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F9FF6B4-DE68-48D6-9806-3AF3FCB6575F}"/>
              </a:ext>
            </a:extLst>
          </p:cNvPr>
          <p:cNvGrpSpPr/>
          <p:nvPr userDrawn="1"/>
        </p:nvGrpSpPr>
        <p:grpSpPr>
          <a:xfrm>
            <a:off x="6614439" y="2068335"/>
            <a:ext cx="698400" cy="698400"/>
            <a:chOff x="6614439" y="2068335"/>
            <a:chExt cx="698400" cy="69840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1B8CAC94-A544-44F8-B4AB-AD135AD97265}"/>
                </a:ext>
              </a:extLst>
            </p:cNvPr>
            <p:cNvSpPr/>
            <p:nvPr userDrawn="1"/>
          </p:nvSpPr>
          <p:spPr>
            <a:xfrm>
              <a:off x="6614439" y="2068335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xmlns="" id="{BF2D3261-A9BE-4487-B3FF-CD4A6F2CC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6775751" y="2229647"/>
              <a:ext cx="375776" cy="37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013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E3977B3D-112D-46BD-AA99-CF17D6D0D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15799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36000">
                <a:schemeClr val="tx2"/>
              </a:gs>
              <a:gs pos="0">
                <a:schemeClr val="tx2">
                  <a:alpha val="60000"/>
                </a:schemeClr>
              </a:gs>
            </a:gsLst>
            <a:lin ang="5400000" scaled="0"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9" y="0"/>
            <a:ext cx="12191322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bg1"/>
                </a:solidFill>
                <a:sym typeface="Arial"/>
              </a:rPr>
              <a:t>2023 </a:t>
            </a:r>
            <a:r>
              <a:rPr lang="en-US" dirty="0">
                <a:solidFill>
                  <a:schemeClr val="bg1"/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4465C87A-6365-4D74-AA4C-D844513A88AC}"/>
              </a:ext>
            </a:extLst>
          </p:cNvPr>
          <p:cNvSpPr/>
          <p:nvPr userDrawn="1"/>
        </p:nvSpPr>
        <p:spPr>
          <a:xfrm flipH="1">
            <a:off x="587373" y="1743457"/>
            <a:ext cx="5792118" cy="414371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  <a:alpha val="57000"/>
                </a:schemeClr>
              </a:gs>
              <a:gs pos="0">
                <a:schemeClr val="tx2">
                  <a:lumMod val="7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1B4BA8EA-F8FF-4AD7-9402-C3BFF5AA2FDE}"/>
              </a:ext>
            </a:extLst>
          </p:cNvPr>
          <p:cNvSpPr/>
          <p:nvPr/>
        </p:nvSpPr>
        <p:spPr>
          <a:xfrm>
            <a:off x="6508945" y="2367060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6" name="Text Placeholder 73">
            <a:extLst>
              <a:ext uri="{FF2B5EF4-FFF2-40B4-BE49-F238E27FC236}">
                <a16:creationId xmlns:a16="http://schemas.microsoft.com/office/drawing/2014/main" xmlns="" id="{114A4B7B-7DD0-4367-AE68-1AC90EE33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4161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xmlns="" id="{1D0943E3-37F3-4E66-9B91-BCCA62A5D01D}"/>
              </a:ext>
            </a:extLst>
          </p:cNvPr>
          <p:cNvSpPr/>
          <p:nvPr userDrawn="1"/>
        </p:nvSpPr>
        <p:spPr>
          <a:xfrm>
            <a:off x="9181546" y="2367060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5" name="Text Placeholder 73">
            <a:extLst>
              <a:ext uri="{FF2B5EF4-FFF2-40B4-BE49-F238E27FC236}">
                <a16:creationId xmlns:a16="http://schemas.microsoft.com/office/drawing/2014/main" xmlns="" id="{EBFB0AA9-36B3-44D0-BB7C-FDA0F18E10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56762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xmlns="" id="{ABB17EC8-0EF5-4BFC-B325-D744B25E836C}"/>
              </a:ext>
            </a:extLst>
          </p:cNvPr>
          <p:cNvSpPr/>
          <p:nvPr userDrawn="1"/>
        </p:nvSpPr>
        <p:spPr>
          <a:xfrm>
            <a:off x="6508945" y="4342517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7" name="Text Placeholder 73">
            <a:extLst>
              <a:ext uri="{FF2B5EF4-FFF2-40B4-BE49-F238E27FC236}">
                <a16:creationId xmlns:a16="http://schemas.microsoft.com/office/drawing/2014/main" xmlns="" id="{D8BF328F-AEDF-4D29-A752-14A43054A5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4161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2235885C-CCD6-434D-A8BB-CEDAF98376D2}"/>
              </a:ext>
            </a:extLst>
          </p:cNvPr>
          <p:cNvSpPr/>
          <p:nvPr userDrawn="1"/>
        </p:nvSpPr>
        <p:spPr>
          <a:xfrm>
            <a:off x="9181546" y="4342517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1" name="Text Placeholder 73">
            <a:extLst>
              <a:ext uri="{FF2B5EF4-FFF2-40B4-BE49-F238E27FC236}">
                <a16:creationId xmlns:a16="http://schemas.microsoft.com/office/drawing/2014/main" xmlns="" id="{E1FC67E4-703C-466B-83B3-2D0C500351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56762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B5AF772-25F8-4438-B723-2C7568985E18}"/>
              </a:ext>
            </a:extLst>
          </p:cNvPr>
          <p:cNvSpPr/>
          <p:nvPr/>
        </p:nvSpPr>
        <p:spPr>
          <a:xfrm>
            <a:off x="7285687" y="1923999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3E155FA-6D3F-4EE3-8853-C8A177632B95}"/>
              </a:ext>
            </a:extLst>
          </p:cNvPr>
          <p:cNvGrpSpPr/>
          <p:nvPr userDrawn="1"/>
        </p:nvGrpSpPr>
        <p:grpSpPr>
          <a:xfrm>
            <a:off x="7415141" y="2054126"/>
            <a:ext cx="604800" cy="604800"/>
            <a:chOff x="7415141" y="2054126"/>
            <a:chExt cx="604800" cy="6048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A3ADCF02-A425-424A-96C8-810F353B2DB9}"/>
                </a:ext>
              </a:extLst>
            </p:cNvPr>
            <p:cNvSpPr/>
            <p:nvPr userDrawn="1"/>
          </p:nvSpPr>
          <p:spPr>
            <a:xfrm>
              <a:off x="7415141" y="2054126"/>
              <a:ext cx="604800" cy="60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85">
              <a:extLst>
                <a:ext uri="{FF2B5EF4-FFF2-40B4-BE49-F238E27FC236}">
                  <a16:creationId xmlns:a16="http://schemas.microsoft.com/office/drawing/2014/main" xmlns="" id="{24250348-1855-4089-A7BE-2048FCE888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0128" y="2265078"/>
              <a:ext cx="315118" cy="184630"/>
            </a:xfrm>
            <a:custGeom>
              <a:avLst/>
              <a:gdLst>
                <a:gd name="T0" fmla="*/ 0 w 96"/>
                <a:gd name="T1" fmla="*/ 29 h 56"/>
                <a:gd name="T2" fmla="*/ 48 w 96"/>
                <a:gd name="T3" fmla="*/ 56 h 56"/>
                <a:gd name="T4" fmla="*/ 96 w 96"/>
                <a:gd name="T5" fmla="*/ 29 h 56"/>
                <a:gd name="T6" fmla="*/ 96 w 96"/>
                <a:gd name="T7" fmla="*/ 27 h 56"/>
                <a:gd name="T8" fmla="*/ 48 w 96"/>
                <a:gd name="T9" fmla="*/ 0 h 56"/>
                <a:gd name="T10" fmla="*/ 0 w 96"/>
                <a:gd name="T11" fmla="*/ 27 h 56"/>
                <a:gd name="T12" fmla="*/ 0 w 96"/>
                <a:gd name="T13" fmla="*/ 29 h 56"/>
                <a:gd name="T14" fmla="*/ 48 w 96"/>
                <a:gd name="T15" fmla="*/ 10 h 56"/>
                <a:gd name="T16" fmla="*/ 66 w 96"/>
                <a:gd name="T17" fmla="*/ 28 h 56"/>
                <a:gd name="T18" fmla="*/ 48 w 96"/>
                <a:gd name="T19" fmla="*/ 46 h 56"/>
                <a:gd name="T20" fmla="*/ 30 w 96"/>
                <a:gd name="T21" fmla="*/ 28 h 56"/>
                <a:gd name="T22" fmla="*/ 48 w 96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56">
                  <a:moveTo>
                    <a:pt x="0" y="29"/>
                  </a:moveTo>
                  <a:cubicBezTo>
                    <a:pt x="1" y="30"/>
                    <a:pt x="22" y="56"/>
                    <a:pt x="48" y="56"/>
                  </a:cubicBezTo>
                  <a:cubicBezTo>
                    <a:pt x="74" y="56"/>
                    <a:pt x="95" y="30"/>
                    <a:pt x="96" y="29"/>
                  </a:cubicBezTo>
                  <a:cubicBezTo>
                    <a:pt x="96" y="29"/>
                    <a:pt x="96" y="27"/>
                    <a:pt x="96" y="27"/>
                  </a:cubicBezTo>
                  <a:cubicBezTo>
                    <a:pt x="95" y="26"/>
                    <a:pt x="74" y="0"/>
                    <a:pt x="48" y="0"/>
                  </a:cubicBezTo>
                  <a:cubicBezTo>
                    <a:pt x="22" y="0"/>
                    <a:pt x="1" y="26"/>
                    <a:pt x="0" y="27"/>
                  </a:cubicBezTo>
                  <a:cubicBezTo>
                    <a:pt x="0" y="27"/>
                    <a:pt x="0" y="29"/>
                    <a:pt x="0" y="29"/>
                  </a:cubicBezTo>
                  <a:close/>
                  <a:moveTo>
                    <a:pt x="48" y="10"/>
                  </a:moveTo>
                  <a:cubicBezTo>
                    <a:pt x="58" y="10"/>
                    <a:pt x="66" y="18"/>
                    <a:pt x="66" y="28"/>
                  </a:cubicBezTo>
                  <a:cubicBezTo>
                    <a:pt x="66" y="38"/>
                    <a:pt x="58" y="46"/>
                    <a:pt x="48" y="46"/>
                  </a:cubicBezTo>
                  <a:cubicBezTo>
                    <a:pt x="38" y="46"/>
                    <a:pt x="30" y="38"/>
                    <a:pt x="30" y="28"/>
                  </a:cubicBezTo>
                  <a:cubicBezTo>
                    <a:pt x="30" y="18"/>
                    <a:pt x="38" y="10"/>
                    <a:pt x="48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3" name="Oval 202">
            <a:extLst>
              <a:ext uri="{FF2B5EF4-FFF2-40B4-BE49-F238E27FC236}">
                <a16:creationId xmlns:a16="http://schemas.microsoft.com/office/drawing/2014/main" xmlns="" id="{73F53C4B-01A2-466B-847E-9F7EDBA90526}"/>
              </a:ext>
            </a:extLst>
          </p:cNvPr>
          <p:cNvSpPr/>
          <p:nvPr userDrawn="1"/>
        </p:nvSpPr>
        <p:spPr>
          <a:xfrm>
            <a:off x="9958288" y="1923999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DD4888C-CC58-4F2B-A88B-F447C4031D0F}"/>
              </a:ext>
            </a:extLst>
          </p:cNvPr>
          <p:cNvGrpSpPr/>
          <p:nvPr userDrawn="1"/>
        </p:nvGrpSpPr>
        <p:grpSpPr>
          <a:xfrm>
            <a:off x="10088034" y="2054126"/>
            <a:ext cx="604800" cy="604800"/>
            <a:chOff x="10088034" y="2054126"/>
            <a:chExt cx="604800" cy="60480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CDEBDB13-F5B4-45A4-8EA9-0ECFC5EC3D3D}"/>
                </a:ext>
              </a:extLst>
            </p:cNvPr>
            <p:cNvSpPr/>
            <p:nvPr userDrawn="1"/>
          </p:nvSpPr>
          <p:spPr>
            <a:xfrm>
              <a:off x="10088034" y="2054126"/>
              <a:ext cx="604800" cy="60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xmlns="" id="{B0ECD42A-C020-482A-ACCB-F31B32AA0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392" y="2247170"/>
              <a:ext cx="275116" cy="171630"/>
            </a:xfrm>
            <a:custGeom>
              <a:avLst/>
              <a:gdLst>
                <a:gd name="T0" fmla="*/ 71 w 92"/>
                <a:gd name="T1" fmla="*/ 15 h 57"/>
                <a:gd name="T2" fmla="*/ 46 w 92"/>
                <a:gd name="T3" fmla="*/ 0 h 57"/>
                <a:gd name="T4" fmla="*/ 18 w 92"/>
                <a:gd name="T5" fmla="*/ 25 h 57"/>
                <a:gd name="T6" fmla="*/ 0 w 92"/>
                <a:gd name="T7" fmla="*/ 41 h 57"/>
                <a:gd name="T8" fmla="*/ 8 w 92"/>
                <a:gd name="T9" fmla="*/ 55 h 57"/>
                <a:gd name="T10" fmla="*/ 17 w 92"/>
                <a:gd name="T11" fmla="*/ 57 h 57"/>
                <a:gd name="T12" fmla="*/ 20 w 92"/>
                <a:gd name="T13" fmla="*/ 57 h 57"/>
                <a:gd name="T14" fmla="*/ 20 w 92"/>
                <a:gd name="T15" fmla="*/ 42 h 57"/>
                <a:gd name="T16" fmla="*/ 23 w 92"/>
                <a:gd name="T17" fmla="*/ 37 h 57"/>
                <a:gd name="T18" fmla="*/ 29 w 92"/>
                <a:gd name="T19" fmla="*/ 37 h 57"/>
                <a:gd name="T20" fmla="*/ 34 w 92"/>
                <a:gd name="T21" fmla="*/ 39 h 57"/>
                <a:gd name="T22" fmla="*/ 37 w 92"/>
                <a:gd name="T23" fmla="*/ 37 h 57"/>
                <a:gd name="T24" fmla="*/ 47 w 92"/>
                <a:gd name="T25" fmla="*/ 37 h 57"/>
                <a:gd name="T26" fmla="*/ 50 w 92"/>
                <a:gd name="T27" fmla="*/ 39 h 57"/>
                <a:gd name="T28" fmla="*/ 55 w 92"/>
                <a:gd name="T29" fmla="*/ 37 h 57"/>
                <a:gd name="T30" fmla="*/ 61 w 92"/>
                <a:gd name="T31" fmla="*/ 37 h 57"/>
                <a:gd name="T32" fmla="*/ 64 w 92"/>
                <a:gd name="T33" fmla="*/ 42 h 57"/>
                <a:gd name="T34" fmla="*/ 64 w 92"/>
                <a:gd name="T35" fmla="*/ 57 h 57"/>
                <a:gd name="T36" fmla="*/ 73 w 92"/>
                <a:gd name="T37" fmla="*/ 57 h 57"/>
                <a:gd name="T38" fmla="*/ 92 w 92"/>
                <a:gd name="T39" fmla="*/ 36 h 57"/>
                <a:gd name="T40" fmla="*/ 71 w 92"/>
                <a:gd name="T41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7">
                  <a:moveTo>
                    <a:pt x="71" y="15"/>
                  </a:moveTo>
                  <a:cubicBezTo>
                    <a:pt x="66" y="6"/>
                    <a:pt x="57" y="0"/>
                    <a:pt x="46" y="0"/>
                  </a:cubicBezTo>
                  <a:cubicBezTo>
                    <a:pt x="32" y="0"/>
                    <a:pt x="19" y="11"/>
                    <a:pt x="18" y="25"/>
                  </a:cubicBezTo>
                  <a:cubicBezTo>
                    <a:pt x="8" y="24"/>
                    <a:pt x="0" y="32"/>
                    <a:pt x="0" y="41"/>
                  </a:cubicBezTo>
                  <a:cubicBezTo>
                    <a:pt x="0" y="50"/>
                    <a:pt x="5" y="54"/>
                    <a:pt x="8" y="55"/>
                  </a:cubicBezTo>
                  <a:cubicBezTo>
                    <a:pt x="12" y="57"/>
                    <a:pt x="16" y="57"/>
                    <a:pt x="17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5" y="36"/>
                    <a:pt x="28" y="36"/>
                    <a:pt x="29" y="37"/>
                  </a:cubicBezTo>
                  <a:cubicBezTo>
                    <a:pt x="32" y="39"/>
                    <a:pt x="33" y="39"/>
                    <a:pt x="34" y="39"/>
                  </a:cubicBezTo>
                  <a:cubicBezTo>
                    <a:pt x="35" y="39"/>
                    <a:pt x="36" y="38"/>
                    <a:pt x="37" y="37"/>
                  </a:cubicBezTo>
                  <a:cubicBezTo>
                    <a:pt x="40" y="34"/>
                    <a:pt x="44" y="34"/>
                    <a:pt x="47" y="37"/>
                  </a:cubicBezTo>
                  <a:cubicBezTo>
                    <a:pt x="48" y="38"/>
                    <a:pt x="49" y="39"/>
                    <a:pt x="50" y="39"/>
                  </a:cubicBezTo>
                  <a:cubicBezTo>
                    <a:pt x="51" y="39"/>
                    <a:pt x="52" y="39"/>
                    <a:pt x="55" y="37"/>
                  </a:cubicBezTo>
                  <a:cubicBezTo>
                    <a:pt x="56" y="36"/>
                    <a:pt x="59" y="36"/>
                    <a:pt x="61" y="37"/>
                  </a:cubicBezTo>
                  <a:cubicBezTo>
                    <a:pt x="63" y="38"/>
                    <a:pt x="64" y="40"/>
                    <a:pt x="64" y="4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92" y="55"/>
                    <a:pt x="92" y="36"/>
                  </a:cubicBezTo>
                  <a:cubicBezTo>
                    <a:pt x="92" y="25"/>
                    <a:pt x="83" y="16"/>
                    <a:pt x="71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xmlns="" id="{3544D048-1BB3-41D9-A5C9-D9C4BD0DF0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03326" y="2364535"/>
              <a:ext cx="107270" cy="122413"/>
            </a:xfrm>
            <a:custGeom>
              <a:avLst/>
              <a:gdLst>
                <a:gd name="T0" fmla="*/ 35 w 36"/>
                <a:gd name="T1" fmla="*/ 1 h 41"/>
                <a:gd name="T2" fmla="*/ 33 w 36"/>
                <a:gd name="T3" fmla="*/ 1 h 41"/>
                <a:gd name="T4" fmla="*/ 26 w 36"/>
                <a:gd name="T5" fmla="*/ 4 h 41"/>
                <a:gd name="T6" fmla="*/ 20 w 36"/>
                <a:gd name="T7" fmla="*/ 1 h 41"/>
                <a:gd name="T8" fmla="*/ 16 w 36"/>
                <a:gd name="T9" fmla="*/ 1 h 41"/>
                <a:gd name="T10" fmla="*/ 10 w 36"/>
                <a:gd name="T11" fmla="*/ 4 h 41"/>
                <a:gd name="T12" fmla="*/ 3 w 36"/>
                <a:gd name="T13" fmla="*/ 1 h 41"/>
                <a:gd name="T14" fmla="*/ 1 w 36"/>
                <a:gd name="T15" fmla="*/ 1 h 41"/>
                <a:gd name="T16" fmla="*/ 0 w 36"/>
                <a:gd name="T17" fmla="*/ 3 h 41"/>
                <a:gd name="T18" fmla="*/ 0 w 36"/>
                <a:gd name="T19" fmla="*/ 27 h 41"/>
                <a:gd name="T20" fmla="*/ 0 w 36"/>
                <a:gd name="T21" fmla="*/ 27 h 41"/>
                <a:gd name="T22" fmla="*/ 17 w 36"/>
                <a:gd name="T23" fmla="*/ 41 h 41"/>
                <a:gd name="T24" fmla="*/ 18 w 36"/>
                <a:gd name="T25" fmla="*/ 41 h 41"/>
                <a:gd name="T26" fmla="*/ 19 w 36"/>
                <a:gd name="T27" fmla="*/ 41 h 41"/>
                <a:gd name="T28" fmla="*/ 36 w 36"/>
                <a:gd name="T29" fmla="*/ 27 h 41"/>
                <a:gd name="T30" fmla="*/ 36 w 36"/>
                <a:gd name="T31" fmla="*/ 27 h 41"/>
                <a:gd name="T32" fmla="*/ 36 w 36"/>
                <a:gd name="T33" fmla="*/ 3 h 41"/>
                <a:gd name="T34" fmla="*/ 35 w 36"/>
                <a:gd name="T35" fmla="*/ 1 h 41"/>
                <a:gd name="T36" fmla="*/ 26 w 36"/>
                <a:gd name="T37" fmla="*/ 21 h 41"/>
                <a:gd name="T38" fmla="*/ 20 w 36"/>
                <a:gd name="T39" fmla="*/ 21 h 41"/>
                <a:gd name="T40" fmla="*/ 20 w 36"/>
                <a:gd name="T41" fmla="*/ 27 h 41"/>
                <a:gd name="T42" fmla="*/ 18 w 36"/>
                <a:gd name="T43" fmla="*/ 29 h 41"/>
                <a:gd name="T44" fmla="*/ 16 w 36"/>
                <a:gd name="T45" fmla="*/ 27 h 41"/>
                <a:gd name="T46" fmla="*/ 16 w 36"/>
                <a:gd name="T47" fmla="*/ 21 h 41"/>
                <a:gd name="T48" fmla="*/ 10 w 36"/>
                <a:gd name="T49" fmla="*/ 21 h 41"/>
                <a:gd name="T50" fmla="*/ 8 w 36"/>
                <a:gd name="T51" fmla="*/ 19 h 41"/>
                <a:gd name="T52" fmla="*/ 10 w 36"/>
                <a:gd name="T53" fmla="*/ 17 h 41"/>
                <a:gd name="T54" fmla="*/ 16 w 36"/>
                <a:gd name="T55" fmla="*/ 17 h 41"/>
                <a:gd name="T56" fmla="*/ 16 w 36"/>
                <a:gd name="T57" fmla="*/ 11 h 41"/>
                <a:gd name="T58" fmla="*/ 18 w 36"/>
                <a:gd name="T59" fmla="*/ 9 h 41"/>
                <a:gd name="T60" fmla="*/ 20 w 36"/>
                <a:gd name="T61" fmla="*/ 11 h 41"/>
                <a:gd name="T62" fmla="*/ 20 w 36"/>
                <a:gd name="T63" fmla="*/ 17 h 41"/>
                <a:gd name="T64" fmla="*/ 26 w 36"/>
                <a:gd name="T65" fmla="*/ 17 h 41"/>
                <a:gd name="T66" fmla="*/ 28 w 36"/>
                <a:gd name="T67" fmla="*/ 19 h 41"/>
                <a:gd name="T68" fmla="*/ 26 w 36"/>
                <a:gd name="T6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41">
                  <a:moveTo>
                    <a:pt x="35" y="1"/>
                  </a:moveTo>
                  <a:cubicBezTo>
                    <a:pt x="34" y="1"/>
                    <a:pt x="33" y="1"/>
                    <a:pt x="33" y="1"/>
                  </a:cubicBezTo>
                  <a:cubicBezTo>
                    <a:pt x="30" y="3"/>
                    <a:pt x="28" y="4"/>
                    <a:pt x="26" y="4"/>
                  </a:cubicBezTo>
                  <a:cubicBezTo>
                    <a:pt x="23" y="4"/>
                    <a:pt x="21" y="3"/>
                    <a:pt x="20" y="1"/>
                  </a:cubicBezTo>
                  <a:cubicBezTo>
                    <a:pt x="19" y="0"/>
                    <a:pt x="17" y="0"/>
                    <a:pt x="16" y="1"/>
                  </a:cubicBezTo>
                  <a:cubicBezTo>
                    <a:pt x="15" y="3"/>
                    <a:pt x="13" y="4"/>
                    <a:pt x="10" y="4"/>
                  </a:cubicBezTo>
                  <a:cubicBezTo>
                    <a:pt x="8" y="4"/>
                    <a:pt x="6" y="3"/>
                    <a:pt x="3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3" y="37"/>
                    <a:pt x="17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8" y="41"/>
                    <a:pt x="19" y="41"/>
                  </a:cubicBezTo>
                  <a:cubicBezTo>
                    <a:pt x="33" y="37"/>
                    <a:pt x="36" y="28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6" y="1"/>
                    <a:pt x="35" y="1"/>
                  </a:cubicBezTo>
                  <a:close/>
                  <a:moveTo>
                    <a:pt x="26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8"/>
                    <a:pt x="19" y="29"/>
                    <a:pt x="18" y="29"/>
                  </a:cubicBezTo>
                  <a:cubicBezTo>
                    <a:pt x="17" y="29"/>
                    <a:pt x="16" y="28"/>
                    <a:pt x="16" y="2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1"/>
                    <a:pt x="8" y="20"/>
                    <a:pt x="8" y="19"/>
                  </a:cubicBezTo>
                  <a:cubicBezTo>
                    <a:pt x="8" y="18"/>
                    <a:pt x="9" y="17"/>
                    <a:pt x="10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9" y="9"/>
                    <a:pt x="20" y="10"/>
                    <a:pt x="20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8" y="18"/>
                    <a:pt x="28" y="19"/>
                  </a:cubicBezTo>
                  <a:cubicBezTo>
                    <a:pt x="28" y="20"/>
                    <a:pt x="27" y="21"/>
                    <a:pt x="26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9" name="Oval 218">
            <a:extLst>
              <a:ext uri="{FF2B5EF4-FFF2-40B4-BE49-F238E27FC236}">
                <a16:creationId xmlns:a16="http://schemas.microsoft.com/office/drawing/2014/main" xmlns="" id="{EB54C23F-4DFD-41CB-908E-DBDD05139E75}"/>
              </a:ext>
            </a:extLst>
          </p:cNvPr>
          <p:cNvSpPr/>
          <p:nvPr userDrawn="1"/>
        </p:nvSpPr>
        <p:spPr>
          <a:xfrm>
            <a:off x="9958288" y="3899456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88280C7-97EC-4557-8043-99AC5D73C5B7}"/>
              </a:ext>
            </a:extLst>
          </p:cNvPr>
          <p:cNvGrpSpPr/>
          <p:nvPr userDrawn="1"/>
        </p:nvGrpSpPr>
        <p:grpSpPr>
          <a:xfrm>
            <a:off x="10088034" y="4029583"/>
            <a:ext cx="604800" cy="604800"/>
            <a:chOff x="10088034" y="4029583"/>
            <a:chExt cx="604800" cy="6048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9A99FB7E-9CEB-44ED-BDDE-8650C26FA751}"/>
                </a:ext>
              </a:extLst>
            </p:cNvPr>
            <p:cNvSpPr/>
            <p:nvPr userDrawn="1"/>
          </p:nvSpPr>
          <p:spPr>
            <a:xfrm>
              <a:off x="10088034" y="4029583"/>
              <a:ext cx="604800" cy="60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xmlns="" id="{4CAC1BEE-F6FF-4C2E-827F-4AE18A552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5714" y="4291701"/>
              <a:ext cx="286472" cy="190560"/>
            </a:xfrm>
            <a:custGeom>
              <a:avLst/>
              <a:gdLst>
                <a:gd name="T0" fmla="*/ 94 w 96"/>
                <a:gd name="T1" fmla="*/ 60 h 64"/>
                <a:gd name="T2" fmla="*/ 92 w 96"/>
                <a:gd name="T3" fmla="*/ 60 h 64"/>
                <a:gd name="T4" fmla="*/ 92 w 96"/>
                <a:gd name="T5" fmla="*/ 2 h 64"/>
                <a:gd name="T6" fmla="*/ 90 w 96"/>
                <a:gd name="T7" fmla="*/ 0 h 64"/>
                <a:gd name="T8" fmla="*/ 78 w 96"/>
                <a:gd name="T9" fmla="*/ 0 h 64"/>
                <a:gd name="T10" fmla="*/ 76 w 96"/>
                <a:gd name="T11" fmla="*/ 2 h 64"/>
                <a:gd name="T12" fmla="*/ 76 w 96"/>
                <a:gd name="T13" fmla="*/ 60 h 64"/>
                <a:gd name="T14" fmla="*/ 68 w 96"/>
                <a:gd name="T15" fmla="*/ 60 h 64"/>
                <a:gd name="T16" fmla="*/ 68 w 96"/>
                <a:gd name="T17" fmla="*/ 18 h 64"/>
                <a:gd name="T18" fmla="*/ 66 w 96"/>
                <a:gd name="T19" fmla="*/ 16 h 64"/>
                <a:gd name="T20" fmla="*/ 54 w 96"/>
                <a:gd name="T21" fmla="*/ 16 h 64"/>
                <a:gd name="T22" fmla="*/ 52 w 96"/>
                <a:gd name="T23" fmla="*/ 18 h 64"/>
                <a:gd name="T24" fmla="*/ 52 w 96"/>
                <a:gd name="T25" fmla="*/ 60 h 64"/>
                <a:gd name="T26" fmla="*/ 44 w 96"/>
                <a:gd name="T27" fmla="*/ 60 h 64"/>
                <a:gd name="T28" fmla="*/ 44 w 96"/>
                <a:gd name="T29" fmla="*/ 34 h 64"/>
                <a:gd name="T30" fmla="*/ 42 w 96"/>
                <a:gd name="T31" fmla="*/ 32 h 64"/>
                <a:gd name="T32" fmla="*/ 30 w 96"/>
                <a:gd name="T33" fmla="*/ 32 h 64"/>
                <a:gd name="T34" fmla="*/ 28 w 96"/>
                <a:gd name="T35" fmla="*/ 34 h 64"/>
                <a:gd name="T36" fmla="*/ 28 w 96"/>
                <a:gd name="T37" fmla="*/ 60 h 64"/>
                <a:gd name="T38" fmla="*/ 20 w 96"/>
                <a:gd name="T39" fmla="*/ 60 h 64"/>
                <a:gd name="T40" fmla="*/ 20 w 96"/>
                <a:gd name="T41" fmla="*/ 50 h 64"/>
                <a:gd name="T42" fmla="*/ 18 w 96"/>
                <a:gd name="T43" fmla="*/ 48 h 64"/>
                <a:gd name="T44" fmla="*/ 6 w 96"/>
                <a:gd name="T45" fmla="*/ 48 h 64"/>
                <a:gd name="T46" fmla="*/ 4 w 96"/>
                <a:gd name="T47" fmla="*/ 50 h 64"/>
                <a:gd name="T48" fmla="*/ 4 w 96"/>
                <a:gd name="T49" fmla="*/ 60 h 64"/>
                <a:gd name="T50" fmla="*/ 2 w 96"/>
                <a:gd name="T51" fmla="*/ 60 h 64"/>
                <a:gd name="T52" fmla="*/ 0 w 96"/>
                <a:gd name="T53" fmla="*/ 62 h 64"/>
                <a:gd name="T54" fmla="*/ 2 w 96"/>
                <a:gd name="T55" fmla="*/ 64 h 64"/>
                <a:gd name="T56" fmla="*/ 94 w 96"/>
                <a:gd name="T57" fmla="*/ 64 h 64"/>
                <a:gd name="T58" fmla="*/ 96 w 96"/>
                <a:gd name="T59" fmla="*/ 62 h 64"/>
                <a:gd name="T60" fmla="*/ 94 w 96"/>
                <a:gd name="T6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64">
                  <a:moveTo>
                    <a:pt x="94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6" y="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7"/>
                    <a:pt x="67" y="16"/>
                    <a:pt x="66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2" y="17"/>
                    <a:pt x="52" y="18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3"/>
                    <a:pt x="43" y="32"/>
                    <a:pt x="42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2"/>
                    <a:pt x="28" y="33"/>
                    <a:pt x="28" y="34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9"/>
                    <a:pt x="19" y="48"/>
                    <a:pt x="18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61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61"/>
                    <a:pt x="95" y="60"/>
                    <a:pt x="94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xmlns="" id="{45945658-86E0-447B-80C7-1FD373791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6002" y="4202101"/>
              <a:ext cx="227158" cy="161534"/>
            </a:xfrm>
            <a:custGeom>
              <a:avLst/>
              <a:gdLst>
                <a:gd name="T0" fmla="*/ 2 w 76"/>
                <a:gd name="T1" fmla="*/ 54 h 54"/>
                <a:gd name="T2" fmla="*/ 3 w 76"/>
                <a:gd name="T3" fmla="*/ 54 h 54"/>
                <a:gd name="T4" fmla="*/ 71 w 76"/>
                <a:gd name="T5" fmla="*/ 8 h 54"/>
                <a:gd name="T6" fmla="*/ 70 w 76"/>
                <a:gd name="T7" fmla="*/ 20 h 54"/>
                <a:gd name="T8" fmla="*/ 72 w 76"/>
                <a:gd name="T9" fmla="*/ 22 h 54"/>
                <a:gd name="T10" fmla="*/ 72 w 76"/>
                <a:gd name="T11" fmla="*/ 22 h 54"/>
                <a:gd name="T12" fmla="*/ 74 w 76"/>
                <a:gd name="T13" fmla="*/ 20 h 54"/>
                <a:gd name="T14" fmla="*/ 76 w 76"/>
                <a:gd name="T15" fmla="*/ 4 h 54"/>
                <a:gd name="T16" fmla="*/ 74 w 76"/>
                <a:gd name="T17" fmla="*/ 2 h 54"/>
                <a:gd name="T18" fmla="*/ 58 w 76"/>
                <a:gd name="T19" fmla="*/ 0 h 54"/>
                <a:gd name="T20" fmla="*/ 56 w 76"/>
                <a:gd name="T21" fmla="*/ 2 h 54"/>
                <a:gd name="T22" fmla="*/ 58 w 76"/>
                <a:gd name="T23" fmla="*/ 4 h 54"/>
                <a:gd name="T24" fmla="*/ 68 w 76"/>
                <a:gd name="T25" fmla="*/ 5 h 54"/>
                <a:gd name="T26" fmla="*/ 1 w 76"/>
                <a:gd name="T27" fmla="*/ 50 h 54"/>
                <a:gd name="T28" fmla="*/ 0 w 76"/>
                <a:gd name="T29" fmla="*/ 53 h 54"/>
                <a:gd name="T30" fmla="*/ 2 w 76"/>
                <a:gd name="T3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54">
                  <a:moveTo>
                    <a:pt x="2" y="54"/>
                  </a:moveTo>
                  <a:cubicBezTo>
                    <a:pt x="2" y="54"/>
                    <a:pt x="3" y="54"/>
                    <a:pt x="3" y="54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1"/>
                    <a:pt x="71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3" y="22"/>
                    <a:pt x="74" y="21"/>
                    <a:pt x="74" y="2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3"/>
                    <a:pt x="75" y="2"/>
                    <a:pt x="74" y="2"/>
                  </a:cubicBezTo>
                  <a:cubicBezTo>
                    <a:pt x="74" y="2"/>
                    <a:pt x="58" y="0"/>
                    <a:pt x="58" y="0"/>
                  </a:cubicBezTo>
                  <a:cubicBezTo>
                    <a:pt x="57" y="0"/>
                    <a:pt x="56" y="1"/>
                    <a:pt x="56" y="2"/>
                  </a:cubicBezTo>
                  <a:cubicBezTo>
                    <a:pt x="56" y="3"/>
                    <a:pt x="57" y="4"/>
                    <a:pt x="58" y="4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1"/>
                    <a:pt x="0" y="52"/>
                    <a:pt x="0" y="53"/>
                  </a:cubicBezTo>
                  <a:cubicBezTo>
                    <a:pt x="1" y="54"/>
                    <a:pt x="1" y="54"/>
                    <a:pt x="2" y="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5" name="Oval 214">
            <a:extLst>
              <a:ext uri="{FF2B5EF4-FFF2-40B4-BE49-F238E27FC236}">
                <a16:creationId xmlns:a16="http://schemas.microsoft.com/office/drawing/2014/main" xmlns="" id="{4E6700A4-5B68-4225-95A1-87535C64FAA5}"/>
              </a:ext>
            </a:extLst>
          </p:cNvPr>
          <p:cNvSpPr/>
          <p:nvPr userDrawn="1"/>
        </p:nvSpPr>
        <p:spPr>
          <a:xfrm>
            <a:off x="7285687" y="3899456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8733B3B-FD16-4FDF-9E71-EA2B00708321}"/>
              </a:ext>
            </a:extLst>
          </p:cNvPr>
          <p:cNvGrpSpPr/>
          <p:nvPr userDrawn="1"/>
        </p:nvGrpSpPr>
        <p:grpSpPr>
          <a:xfrm>
            <a:off x="7415141" y="4029583"/>
            <a:ext cx="604800" cy="604800"/>
            <a:chOff x="7415141" y="4029583"/>
            <a:chExt cx="604800" cy="60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D6DA3160-1714-4257-A6B9-2C768AE0C512}"/>
                </a:ext>
              </a:extLst>
            </p:cNvPr>
            <p:cNvSpPr/>
            <p:nvPr userDrawn="1"/>
          </p:nvSpPr>
          <p:spPr>
            <a:xfrm>
              <a:off x="7415141" y="4029583"/>
              <a:ext cx="604800" cy="60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9896ACC8-EA4F-4899-8A5D-72B2A5EBA031}"/>
                </a:ext>
              </a:extLst>
            </p:cNvPr>
            <p:cNvGrpSpPr/>
            <p:nvPr userDrawn="1"/>
          </p:nvGrpSpPr>
          <p:grpSpPr>
            <a:xfrm>
              <a:off x="7604815" y="4188594"/>
              <a:ext cx="262826" cy="272212"/>
              <a:chOff x="5618163" y="4232275"/>
              <a:chExt cx="400050" cy="414338"/>
            </a:xfrm>
            <a:solidFill>
              <a:schemeClr val="bg1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xmlns="" id="{005865BD-5D16-46D6-82E0-1B7BD69795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08676" y="4535488"/>
                <a:ext cx="95250" cy="111125"/>
              </a:xfrm>
              <a:custGeom>
                <a:avLst/>
                <a:gdLst>
                  <a:gd name="T0" fmla="*/ 264 w 336"/>
                  <a:gd name="T1" fmla="*/ 240 h 384"/>
                  <a:gd name="T2" fmla="*/ 196 w 336"/>
                  <a:gd name="T3" fmla="*/ 288 h 384"/>
                  <a:gd name="T4" fmla="*/ 72 w 336"/>
                  <a:gd name="T5" fmla="*/ 288 h 384"/>
                  <a:gd name="T6" fmla="*/ 48 w 336"/>
                  <a:gd name="T7" fmla="*/ 264 h 384"/>
                  <a:gd name="T8" fmla="*/ 48 w 336"/>
                  <a:gd name="T9" fmla="*/ 0 h 384"/>
                  <a:gd name="T10" fmla="*/ 0 w 336"/>
                  <a:gd name="T11" fmla="*/ 0 h 384"/>
                  <a:gd name="T12" fmla="*/ 0 w 336"/>
                  <a:gd name="T13" fmla="*/ 264 h 384"/>
                  <a:gd name="T14" fmla="*/ 72 w 336"/>
                  <a:gd name="T15" fmla="*/ 336 h 384"/>
                  <a:gd name="T16" fmla="*/ 196 w 336"/>
                  <a:gd name="T17" fmla="*/ 336 h 384"/>
                  <a:gd name="T18" fmla="*/ 264 w 336"/>
                  <a:gd name="T19" fmla="*/ 384 h 384"/>
                  <a:gd name="T20" fmla="*/ 336 w 336"/>
                  <a:gd name="T21" fmla="*/ 312 h 384"/>
                  <a:gd name="T22" fmla="*/ 264 w 336"/>
                  <a:gd name="T23" fmla="*/ 240 h 384"/>
                  <a:gd name="T24" fmla="*/ 264 w 336"/>
                  <a:gd name="T25" fmla="*/ 240 h 384"/>
                  <a:gd name="T26" fmla="*/ 264 w 336"/>
                  <a:gd name="T27" fmla="*/ 24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6" h="384">
                    <a:moveTo>
                      <a:pt x="264" y="240"/>
                    </a:moveTo>
                    <a:cubicBezTo>
                      <a:pt x="233" y="240"/>
                      <a:pt x="206" y="260"/>
                      <a:pt x="196" y="288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59" y="288"/>
                      <a:pt x="48" y="277"/>
                      <a:pt x="48" y="26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4"/>
                      <a:pt x="0" y="264"/>
                      <a:pt x="0" y="264"/>
                    </a:cubicBezTo>
                    <a:cubicBezTo>
                      <a:pt x="0" y="304"/>
                      <a:pt x="32" y="336"/>
                      <a:pt x="72" y="336"/>
                    </a:cubicBezTo>
                    <a:cubicBezTo>
                      <a:pt x="196" y="336"/>
                      <a:pt x="196" y="336"/>
                      <a:pt x="196" y="336"/>
                    </a:cubicBezTo>
                    <a:cubicBezTo>
                      <a:pt x="206" y="364"/>
                      <a:pt x="233" y="384"/>
                      <a:pt x="264" y="384"/>
                    </a:cubicBezTo>
                    <a:cubicBezTo>
                      <a:pt x="304" y="384"/>
                      <a:pt x="336" y="352"/>
                      <a:pt x="336" y="312"/>
                    </a:cubicBezTo>
                    <a:cubicBezTo>
                      <a:pt x="336" y="272"/>
                      <a:pt x="304" y="240"/>
                      <a:pt x="264" y="240"/>
                    </a:cubicBezTo>
                    <a:close/>
                    <a:moveTo>
                      <a:pt x="264" y="240"/>
                    </a:moveTo>
                    <a:cubicBezTo>
                      <a:pt x="264" y="240"/>
                      <a:pt x="264" y="240"/>
                      <a:pt x="264" y="2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xmlns="" id="{E66F34CD-4E55-41E6-AB16-F2ED0FA18D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7551" y="4535488"/>
                <a:ext cx="41275" cy="111125"/>
              </a:xfrm>
              <a:custGeom>
                <a:avLst/>
                <a:gdLst>
                  <a:gd name="T0" fmla="*/ 96 w 144"/>
                  <a:gd name="T1" fmla="*/ 244 h 384"/>
                  <a:gd name="T2" fmla="*/ 96 w 144"/>
                  <a:gd name="T3" fmla="*/ 0 h 384"/>
                  <a:gd name="T4" fmla="*/ 48 w 144"/>
                  <a:gd name="T5" fmla="*/ 0 h 384"/>
                  <a:gd name="T6" fmla="*/ 48 w 144"/>
                  <a:gd name="T7" fmla="*/ 244 h 384"/>
                  <a:gd name="T8" fmla="*/ 0 w 144"/>
                  <a:gd name="T9" fmla="*/ 312 h 384"/>
                  <a:gd name="T10" fmla="*/ 72 w 144"/>
                  <a:gd name="T11" fmla="*/ 384 h 384"/>
                  <a:gd name="T12" fmla="*/ 144 w 144"/>
                  <a:gd name="T13" fmla="*/ 312 h 384"/>
                  <a:gd name="T14" fmla="*/ 96 w 144"/>
                  <a:gd name="T15" fmla="*/ 244 h 384"/>
                  <a:gd name="T16" fmla="*/ 96 w 144"/>
                  <a:gd name="T17" fmla="*/ 244 h 384"/>
                  <a:gd name="T18" fmla="*/ 96 w 144"/>
                  <a:gd name="T19" fmla="*/ 24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384">
                    <a:moveTo>
                      <a:pt x="96" y="24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244"/>
                      <a:pt x="48" y="244"/>
                      <a:pt x="48" y="244"/>
                    </a:cubicBezTo>
                    <a:cubicBezTo>
                      <a:pt x="20" y="254"/>
                      <a:pt x="0" y="281"/>
                      <a:pt x="0" y="312"/>
                    </a:cubicBezTo>
                    <a:cubicBezTo>
                      <a:pt x="0" y="352"/>
                      <a:pt x="32" y="384"/>
                      <a:pt x="72" y="384"/>
                    </a:cubicBezTo>
                    <a:cubicBezTo>
                      <a:pt x="112" y="384"/>
                      <a:pt x="144" y="352"/>
                      <a:pt x="144" y="312"/>
                    </a:cubicBezTo>
                    <a:cubicBezTo>
                      <a:pt x="144" y="281"/>
                      <a:pt x="124" y="254"/>
                      <a:pt x="96" y="244"/>
                    </a:cubicBezTo>
                    <a:close/>
                    <a:moveTo>
                      <a:pt x="96" y="244"/>
                    </a:moveTo>
                    <a:cubicBezTo>
                      <a:pt x="96" y="244"/>
                      <a:pt x="96" y="244"/>
                      <a:pt x="96" y="2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xmlns="" id="{6A983041-D42D-4C14-AD52-3FAD22AE1B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1988" y="4535488"/>
                <a:ext cx="41275" cy="76200"/>
              </a:xfrm>
              <a:custGeom>
                <a:avLst/>
                <a:gdLst>
                  <a:gd name="T0" fmla="*/ 96 w 144"/>
                  <a:gd name="T1" fmla="*/ 124 h 264"/>
                  <a:gd name="T2" fmla="*/ 96 w 144"/>
                  <a:gd name="T3" fmla="*/ 0 h 264"/>
                  <a:gd name="T4" fmla="*/ 48 w 144"/>
                  <a:gd name="T5" fmla="*/ 0 h 264"/>
                  <a:gd name="T6" fmla="*/ 48 w 144"/>
                  <a:gd name="T7" fmla="*/ 124 h 264"/>
                  <a:gd name="T8" fmla="*/ 0 w 144"/>
                  <a:gd name="T9" fmla="*/ 192 h 264"/>
                  <a:gd name="T10" fmla="*/ 72 w 144"/>
                  <a:gd name="T11" fmla="*/ 264 h 264"/>
                  <a:gd name="T12" fmla="*/ 144 w 144"/>
                  <a:gd name="T13" fmla="*/ 192 h 264"/>
                  <a:gd name="T14" fmla="*/ 96 w 144"/>
                  <a:gd name="T15" fmla="*/ 124 h 264"/>
                  <a:gd name="T16" fmla="*/ 96 w 144"/>
                  <a:gd name="T17" fmla="*/ 124 h 264"/>
                  <a:gd name="T18" fmla="*/ 96 w 144"/>
                  <a:gd name="T19" fmla="*/ 1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64">
                    <a:moveTo>
                      <a:pt x="96" y="12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124"/>
                      <a:pt x="48" y="124"/>
                      <a:pt x="48" y="124"/>
                    </a:cubicBezTo>
                    <a:cubicBezTo>
                      <a:pt x="20" y="134"/>
                      <a:pt x="0" y="161"/>
                      <a:pt x="0" y="192"/>
                    </a:cubicBezTo>
                    <a:cubicBezTo>
                      <a:pt x="0" y="232"/>
                      <a:pt x="32" y="264"/>
                      <a:pt x="72" y="264"/>
                    </a:cubicBezTo>
                    <a:cubicBezTo>
                      <a:pt x="112" y="264"/>
                      <a:pt x="144" y="232"/>
                      <a:pt x="144" y="192"/>
                    </a:cubicBezTo>
                    <a:cubicBezTo>
                      <a:pt x="144" y="161"/>
                      <a:pt x="124" y="134"/>
                      <a:pt x="96" y="124"/>
                    </a:cubicBezTo>
                    <a:close/>
                    <a:moveTo>
                      <a:pt x="96" y="124"/>
                    </a:moveTo>
                    <a:cubicBezTo>
                      <a:pt x="96" y="124"/>
                      <a:pt x="96" y="124"/>
                      <a:pt x="96" y="1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xmlns="" id="{0AFC4267-F70D-4848-9E18-A47940A137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3113" y="4535488"/>
                <a:ext cx="41275" cy="76200"/>
              </a:xfrm>
              <a:custGeom>
                <a:avLst/>
                <a:gdLst>
                  <a:gd name="T0" fmla="*/ 96 w 144"/>
                  <a:gd name="T1" fmla="*/ 124 h 264"/>
                  <a:gd name="T2" fmla="*/ 96 w 144"/>
                  <a:gd name="T3" fmla="*/ 0 h 264"/>
                  <a:gd name="T4" fmla="*/ 48 w 144"/>
                  <a:gd name="T5" fmla="*/ 0 h 264"/>
                  <a:gd name="T6" fmla="*/ 48 w 144"/>
                  <a:gd name="T7" fmla="*/ 124 h 264"/>
                  <a:gd name="T8" fmla="*/ 0 w 144"/>
                  <a:gd name="T9" fmla="*/ 192 h 264"/>
                  <a:gd name="T10" fmla="*/ 72 w 144"/>
                  <a:gd name="T11" fmla="*/ 264 h 264"/>
                  <a:gd name="T12" fmla="*/ 144 w 144"/>
                  <a:gd name="T13" fmla="*/ 192 h 264"/>
                  <a:gd name="T14" fmla="*/ 96 w 144"/>
                  <a:gd name="T15" fmla="*/ 124 h 264"/>
                  <a:gd name="T16" fmla="*/ 96 w 144"/>
                  <a:gd name="T17" fmla="*/ 124 h 264"/>
                  <a:gd name="T18" fmla="*/ 96 w 144"/>
                  <a:gd name="T19" fmla="*/ 1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64">
                    <a:moveTo>
                      <a:pt x="96" y="12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124"/>
                      <a:pt x="48" y="124"/>
                      <a:pt x="48" y="124"/>
                    </a:cubicBezTo>
                    <a:cubicBezTo>
                      <a:pt x="20" y="134"/>
                      <a:pt x="0" y="161"/>
                      <a:pt x="0" y="192"/>
                    </a:cubicBezTo>
                    <a:cubicBezTo>
                      <a:pt x="0" y="232"/>
                      <a:pt x="32" y="264"/>
                      <a:pt x="72" y="264"/>
                    </a:cubicBezTo>
                    <a:cubicBezTo>
                      <a:pt x="112" y="264"/>
                      <a:pt x="144" y="232"/>
                      <a:pt x="144" y="192"/>
                    </a:cubicBezTo>
                    <a:cubicBezTo>
                      <a:pt x="144" y="161"/>
                      <a:pt x="124" y="134"/>
                      <a:pt x="96" y="124"/>
                    </a:cubicBezTo>
                    <a:close/>
                    <a:moveTo>
                      <a:pt x="96" y="124"/>
                    </a:moveTo>
                    <a:cubicBezTo>
                      <a:pt x="96" y="124"/>
                      <a:pt x="96" y="124"/>
                      <a:pt x="96" y="1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xmlns="" id="{55EC672E-D178-4178-83EB-110EE9E210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2451" y="4535488"/>
                <a:ext cx="96838" cy="111125"/>
              </a:xfrm>
              <a:custGeom>
                <a:avLst/>
                <a:gdLst>
                  <a:gd name="T0" fmla="*/ 288 w 336"/>
                  <a:gd name="T1" fmla="*/ 264 h 384"/>
                  <a:gd name="T2" fmla="*/ 264 w 336"/>
                  <a:gd name="T3" fmla="*/ 288 h 384"/>
                  <a:gd name="T4" fmla="*/ 140 w 336"/>
                  <a:gd name="T5" fmla="*/ 288 h 384"/>
                  <a:gd name="T6" fmla="*/ 72 w 336"/>
                  <a:gd name="T7" fmla="*/ 240 h 384"/>
                  <a:gd name="T8" fmla="*/ 0 w 336"/>
                  <a:gd name="T9" fmla="*/ 312 h 384"/>
                  <a:gd name="T10" fmla="*/ 72 w 336"/>
                  <a:gd name="T11" fmla="*/ 384 h 384"/>
                  <a:gd name="T12" fmla="*/ 140 w 336"/>
                  <a:gd name="T13" fmla="*/ 336 h 384"/>
                  <a:gd name="T14" fmla="*/ 264 w 336"/>
                  <a:gd name="T15" fmla="*/ 336 h 384"/>
                  <a:gd name="T16" fmla="*/ 336 w 336"/>
                  <a:gd name="T17" fmla="*/ 264 h 384"/>
                  <a:gd name="T18" fmla="*/ 336 w 336"/>
                  <a:gd name="T19" fmla="*/ 0 h 384"/>
                  <a:gd name="T20" fmla="*/ 288 w 336"/>
                  <a:gd name="T21" fmla="*/ 0 h 384"/>
                  <a:gd name="T22" fmla="*/ 288 w 336"/>
                  <a:gd name="T23" fmla="*/ 264 h 384"/>
                  <a:gd name="T24" fmla="*/ 288 w 336"/>
                  <a:gd name="T25" fmla="*/ 264 h 384"/>
                  <a:gd name="T26" fmla="*/ 288 w 336"/>
                  <a:gd name="T27" fmla="*/ 26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6" h="384">
                    <a:moveTo>
                      <a:pt x="288" y="264"/>
                    </a:moveTo>
                    <a:cubicBezTo>
                      <a:pt x="288" y="277"/>
                      <a:pt x="277" y="288"/>
                      <a:pt x="264" y="288"/>
                    </a:cubicBezTo>
                    <a:cubicBezTo>
                      <a:pt x="140" y="288"/>
                      <a:pt x="140" y="288"/>
                      <a:pt x="140" y="288"/>
                    </a:cubicBezTo>
                    <a:cubicBezTo>
                      <a:pt x="130" y="260"/>
                      <a:pt x="103" y="240"/>
                      <a:pt x="72" y="240"/>
                    </a:cubicBezTo>
                    <a:cubicBezTo>
                      <a:pt x="32" y="240"/>
                      <a:pt x="0" y="272"/>
                      <a:pt x="0" y="312"/>
                    </a:cubicBezTo>
                    <a:cubicBezTo>
                      <a:pt x="0" y="352"/>
                      <a:pt x="32" y="384"/>
                      <a:pt x="72" y="384"/>
                    </a:cubicBezTo>
                    <a:cubicBezTo>
                      <a:pt x="103" y="384"/>
                      <a:pt x="130" y="364"/>
                      <a:pt x="140" y="336"/>
                    </a:cubicBezTo>
                    <a:cubicBezTo>
                      <a:pt x="264" y="336"/>
                      <a:pt x="264" y="336"/>
                      <a:pt x="264" y="336"/>
                    </a:cubicBezTo>
                    <a:cubicBezTo>
                      <a:pt x="304" y="336"/>
                      <a:pt x="336" y="304"/>
                      <a:pt x="336" y="264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288" y="0"/>
                      <a:pt x="288" y="0"/>
                      <a:pt x="288" y="0"/>
                    </a:cubicBezTo>
                    <a:lnTo>
                      <a:pt x="288" y="264"/>
                    </a:lnTo>
                    <a:close/>
                    <a:moveTo>
                      <a:pt x="288" y="264"/>
                    </a:moveTo>
                    <a:cubicBezTo>
                      <a:pt x="288" y="264"/>
                      <a:pt x="288" y="264"/>
                      <a:pt x="288" y="2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xmlns="" id="{C941B8E2-E3A1-471E-8706-ED20119EB7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3251" y="4232275"/>
                <a:ext cx="76200" cy="41275"/>
              </a:xfrm>
              <a:custGeom>
                <a:avLst/>
                <a:gdLst>
                  <a:gd name="T0" fmla="*/ 266 w 266"/>
                  <a:gd name="T1" fmla="*/ 144 h 144"/>
                  <a:gd name="T2" fmla="*/ 133 w 266"/>
                  <a:gd name="T3" fmla="*/ 0 h 144"/>
                  <a:gd name="T4" fmla="*/ 0 w 266"/>
                  <a:gd name="T5" fmla="*/ 144 h 144"/>
                  <a:gd name="T6" fmla="*/ 266 w 266"/>
                  <a:gd name="T7" fmla="*/ 144 h 144"/>
                  <a:gd name="T8" fmla="*/ 266 w 266"/>
                  <a:gd name="T9" fmla="*/ 144 h 144"/>
                  <a:gd name="T10" fmla="*/ 266 w 266"/>
                  <a:gd name="T11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6" h="144">
                    <a:moveTo>
                      <a:pt x="266" y="144"/>
                    </a:moveTo>
                    <a:cubicBezTo>
                      <a:pt x="235" y="57"/>
                      <a:pt x="187" y="0"/>
                      <a:pt x="133" y="0"/>
                    </a:cubicBezTo>
                    <a:cubicBezTo>
                      <a:pt x="79" y="0"/>
                      <a:pt x="31" y="57"/>
                      <a:pt x="0" y="144"/>
                    </a:cubicBezTo>
                    <a:lnTo>
                      <a:pt x="266" y="144"/>
                    </a:lnTo>
                    <a:close/>
                    <a:moveTo>
                      <a:pt x="266" y="144"/>
                    </a:moveTo>
                    <a:cubicBezTo>
                      <a:pt x="266" y="144"/>
                      <a:pt x="266" y="144"/>
                      <a:pt x="266" y="1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xmlns="" id="{D4788F55-EDDC-473A-A3D7-CAEF0333FB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73726" y="4287838"/>
                <a:ext cx="95250" cy="41275"/>
              </a:xfrm>
              <a:custGeom>
                <a:avLst/>
                <a:gdLst>
                  <a:gd name="T0" fmla="*/ 315 w 334"/>
                  <a:gd name="T1" fmla="*/ 0 h 144"/>
                  <a:gd name="T2" fmla="*/ 19 w 334"/>
                  <a:gd name="T3" fmla="*/ 0 h 144"/>
                  <a:gd name="T4" fmla="*/ 0 w 334"/>
                  <a:gd name="T5" fmla="*/ 144 h 144"/>
                  <a:gd name="T6" fmla="*/ 334 w 334"/>
                  <a:gd name="T7" fmla="*/ 144 h 144"/>
                  <a:gd name="T8" fmla="*/ 315 w 334"/>
                  <a:gd name="T9" fmla="*/ 0 h 144"/>
                  <a:gd name="T10" fmla="*/ 315 w 334"/>
                  <a:gd name="T11" fmla="*/ 0 h 144"/>
                  <a:gd name="T12" fmla="*/ 315 w 334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144">
                    <a:moveTo>
                      <a:pt x="315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8" y="44"/>
                      <a:pt x="1" y="93"/>
                      <a:pt x="0" y="144"/>
                    </a:cubicBezTo>
                    <a:cubicBezTo>
                      <a:pt x="334" y="144"/>
                      <a:pt x="334" y="144"/>
                      <a:pt x="334" y="144"/>
                    </a:cubicBezTo>
                    <a:cubicBezTo>
                      <a:pt x="333" y="93"/>
                      <a:pt x="326" y="44"/>
                      <a:pt x="315" y="0"/>
                    </a:cubicBezTo>
                    <a:close/>
                    <a:moveTo>
                      <a:pt x="315" y="0"/>
                    </a:moveTo>
                    <a:cubicBezTo>
                      <a:pt x="315" y="0"/>
                      <a:pt x="315" y="0"/>
                      <a:pt x="3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2">
                <a:extLst>
                  <a:ext uri="{FF2B5EF4-FFF2-40B4-BE49-F238E27FC236}">
                    <a16:creationId xmlns:a16="http://schemas.microsoft.com/office/drawing/2014/main" xmlns="" id="{2D9BD399-54DC-4BE8-898C-7F5238B463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73726" y="4343400"/>
                <a:ext cx="95250" cy="44450"/>
              </a:xfrm>
              <a:custGeom>
                <a:avLst/>
                <a:gdLst>
                  <a:gd name="T0" fmla="*/ 262 w 334"/>
                  <a:gd name="T1" fmla="*/ 158 h 158"/>
                  <a:gd name="T2" fmla="*/ 332 w 334"/>
                  <a:gd name="T3" fmla="*/ 38 h 158"/>
                  <a:gd name="T4" fmla="*/ 334 w 334"/>
                  <a:gd name="T5" fmla="*/ 0 h 158"/>
                  <a:gd name="T6" fmla="*/ 0 w 334"/>
                  <a:gd name="T7" fmla="*/ 0 h 158"/>
                  <a:gd name="T8" fmla="*/ 19 w 334"/>
                  <a:gd name="T9" fmla="*/ 144 h 158"/>
                  <a:gd name="T10" fmla="*/ 191 w 334"/>
                  <a:gd name="T11" fmla="*/ 144 h 158"/>
                  <a:gd name="T12" fmla="*/ 262 w 334"/>
                  <a:gd name="T13" fmla="*/ 158 h 158"/>
                  <a:gd name="T14" fmla="*/ 262 w 334"/>
                  <a:gd name="T15" fmla="*/ 158 h 158"/>
                  <a:gd name="T16" fmla="*/ 262 w 334"/>
                  <a:gd name="T17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4" h="158">
                    <a:moveTo>
                      <a:pt x="262" y="158"/>
                    </a:moveTo>
                    <a:cubicBezTo>
                      <a:pt x="278" y="113"/>
                      <a:pt x="302" y="73"/>
                      <a:pt x="332" y="38"/>
                    </a:cubicBezTo>
                    <a:cubicBezTo>
                      <a:pt x="333" y="25"/>
                      <a:pt x="334" y="13"/>
                      <a:pt x="33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0"/>
                      <a:pt x="8" y="99"/>
                      <a:pt x="19" y="144"/>
                    </a:cubicBezTo>
                    <a:cubicBezTo>
                      <a:pt x="191" y="144"/>
                      <a:pt x="191" y="144"/>
                      <a:pt x="191" y="144"/>
                    </a:cubicBezTo>
                    <a:cubicBezTo>
                      <a:pt x="216" y="144"/>
                      <a:pt x="240" y="149"/>
                      <a:pt x="262" y="158"/>
                    </a:cubicBezTo>
                    <a:close/>
                    <a:moveTo>
                      <a:pt x="262" y="158"/>
                    </a:moveTo>
                    <a:cubicBezTo>
                      <a:pt x="262" y="158"/>
                      <a:pt x="262" y="158"/>
                      <a:pt x="262" y="1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3">
                <a:extLst>
                  <a:ext uri="{FF2B5EF4-FFF2-40B4-BE49-F238E27FC236}">
                    <a16:creationId xmlns:a16="http://schemas.microsoft.com/office/drawing/2014/main" xmlns="" id="{109CA5BB-0189-4F29-ABCF-DB2838D34E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8801" y="4238625"/>
                <a:ext cx="47625" cy="34925"/>
              </a:xfrm>
              <a:custGeom>
                <a:avLst/>
                <a:gdLst>
                  <a:gd name="T0" fmla="*/ 165 w 165"/>
                  <a:gd name="T1" fmla="*/ 0 h 122"/>
                  <a:gd name="T2" fmla="*/ 0 w 165"/>
                  <a:gd name="T3" fmla="*/ 122 h 122"/>
                  <a:gd name="T4" fmla="*/ 103 w 165"/>
                  <a:gd name="T5" fmla="*/ 122 h 122"/>
                  <a:gd name="T6" fmla="*/ 165 w 165"/>
                  <a:gd name="T7" fmla="*/ 0 h 122"/>
                  <a:gd name="T8" fmla="*/ 165 w 165"/>
                  <a:gd name="T9" fmla="*/ 0 h 122"/>
                  <a:gd name="T10" fmla="*/ 165 w 165"/>
                  <a:gd name="T1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122">
                    <a:moveTo>
                      <a:pt x="165" y="0"/>
                    </a:moveTo>
                    <a:cubicBezTo>
                      <a:pt x="98" y="24"/>
                      <a:pt x="41" y="67"/>
                      <a:pt x="0" y="122"/>
                    </a:cubicBezTo>
                    <a:cubicBezTo>
                      <a:pt x="103" y="122"/>
                      <a:pt x="103" y="122"/>
                      <a:pt x="103" y="122"/>
                    </a:cubicBezTo>
                    <a:cubicBezTo>
                      <a:pt x="119" y="73"/>
                      <a:pt x="140" y="32"/>
                      <a:pt x="165" y="0"/>
                    </a:cubicBezTo>
                    <a:close/>
                    <a:moveTo>
                      <a:pt x="165" y="0"/>
                    </a:moveTo>
                    <a:cubicBezTo>
                      <a:pt x="165" y="0"/>
                      <a:pt x="165" y="0"/>
                      <a:pt x="16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4">
                <a:extLst>
                  <a:ext uri="{FF2B5EF4-FFF2-40B4-BE49-F238E27FC236}">
                    <a16:creationId xmlns:a16="http://schemas.microsoft.com/office/drawing/2014/main" xmlns="" id="{C1897354-29B9-48E5-BCB0-2DB46CDAAA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287838"/>
                <a:ext cx="47625" cy="41275"/>
              </a:xfrm>
              <a:custGeom>
                <a:avLst/>
                <a:gdLst>
                  <a:gd name="T0" fmla="*/ 162 w 162"/>
                  <a:gd name="T1" fmla="*/ 0 h 144"/>
                  <a:gd name="T2" fmla="*/ 41 w 162"/>
                  <a:gd name="T3" fmla="*/ 0 h 144"/>
                  <a:gd name="T4" fmla="*/ 0 w 162"/>
                  <a:gd name="T5" fmla="*/ 144 h 144"/>
                  <a:gd name="T6" fmla="*/ 144 w 162"/>
                  <a:gd name="T7" fmla="*/ 144 h 144"/>
                  <a:gd name="T8" fmla="*/ 162 w 162"/>
                  <a:gd name="T9" fmla="*/ 0 h 144"/>
                  <a:gd name="T10" fmla="*/ 162 w 162"/>
                  <a:gd name="T11" fmla="*/ 0 h 144"/>
                  <a:gd name="T12" fmla="*/ 162 w 162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44">
                    <a:moveTo>
                      <a:pt x="162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18" y="43"/>
                      <a:pt x="4" y="92"/>
                      <a:pt x="0" y="144"/>
                    </a:cubicBezTo>
                    <a:cubicBezTo>
                      <a:pt x="144" y="144"/>
                      <a:pt x="144" y="144"/>
                      <a:pt x="144" y="144"/>
                    </a:cubicBezTo>
                    <a:cubicBezTo>
                      <a:pt x="145" y="93"/>
                      <a:pt x="151" y="44"/>
                      <a:pt x="162" y="0"/>
                    </a:cubicBezTo>
                    <a:close/>
                    <a:moveTo>
                      <a:pt x="162" y="0"/>
                    </a:moveTo>
                    <a:cubicBezTo>
                      <a:pt x="162" y="0"/>
                      <a:pt x="162" y="0"/>
                      <a:pt x="16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5">
                <a:extLst>
                  <a:ext uri="{FF2B5EF4-FFF2-40B4-BE49-F238E27FC236}">
                    <a16:creationId xmlns:a16="http://schemas.microsoft.com/office/drawing/2014/main" xmlns="" id="{B71CA30B-E670-4FEA-9533-799D8F49E1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56276" y="4238625"/>
                <a:ext cx="47625" cy="34925"/>
              </a:xfrm>
              <a:custGeom>
                <a:avLst/>
                <a:gdLst>
                  <a:gd name="T0" fmla="*/ 166 w 166"/>
                  <a:gd name="T1" fmla="*/ 123 h 123"/>
                  <a:gd name="T2" fmla="*/ 0 w 166"/>
                  <a:gd name="T3" fmla="*/ 0 h 123"/>
                  <a:gd name="T4" fmla="*/ 62 w 166"/>
                  <a:gd name="T5" fmla="*/ 123 h 123"/>
                  <a:gd name="T6" fmla="*/ 166 w 166"/>
                  <a:gd name="T7" fmla="*/ 123 h 123"/>
                  <a:gd name="T8" fmla="*/ 166 w 166"/>
                  <a:gd name="T9" fmla="*/ 123 h 123"/>
                  <a:gd name="T10" fmla="*/ 166 w 166"/>
                  <a:gd name="T1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123">
                    <a:moveTo>
                      <a:pt x="166" y="123"/>
                    </a:moveTo>
                    <a:cubicBezTo>
                      <a:pt x="124" y="67"/>
                      <a:pt x="67" y="24"/>
                      <a:pt x="0" y="0"/>
                    </a:cubicBezTo>
                    <a:cubicBezTo>
                      <a:pt x="25" y="32"/>
                      <a:pt x="46" y="74"/>
                      <a:pt x="62" y="123"/>
                    </a:cubicBezTo>
                    <a:lnTo>
                      <a:pt x="166" y="123"/>
                    </a:lnTo>
                    <a:close/>
                    <a:moveTo>
                      <a:pt x="166" y="123"/>
                    </a:moveTo>
                    <a:cubicBezTo>
                      <a:pt x="166" y="123"/>
                      <a:pt x="166" y="123"/>
                      <a:pt x="166" y="1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6">
                <a:extLst>
                  <a:ext uri="{FF2B5EF4-FFF2-40B4-BE49-F238E27FC236}">
                    <a16:creationId xmlns:a16="http://schemas.microsoft.com/office/drawing/2014/main" xmlns="" id="{57C3CC9A-4626-475C-BEDE-9239E2799B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8501" y="4287838"/>
                <a:ext cx="44450" cy="52388"/>
              </a:xfrm>
              <a:custGeom>
                <a:avLst/>
                <a:gdLst>
                  <a:gd name="T0" fmla="*/ 19 w 158"/>
                  <a:gd name="T1" fmla="*/ 168 h 181"/>
                  <a:gd name="T2" fmla="*/ 19 w 158"/>
                  <a:gd name="T3" fmla="*/ 181 h 181"/>
                  <a:gd name="T4" fmla="*/ 158 w 158"/>
                  <a:gd name="T5" fmla="*/ 110 h 181"/>
                  <a:gd name="T6" fmla="*/ 122 w 158"/>
                  <a:gd name="T7" fmla="*/ 0 h 181"/>
                  <a:gd name="T8" fmla="*/ 0 w 158"/>
                  <a:gd name="T9" fmla="*/ 0 h 181"/>
                  <a:gd name="T10" fmla="*/ 19 w 158"/>
                  <a:gd name="T11" fmla="*/ 168 h 181"/>
                  <a:gd name="T12" fmla="*/ 19 w 158"/>
                  <a:gd name="T13" fmla="*/ 168 h 181"/>
                  <a:gd name="T14" fmla="*/ 19 w 158"/>
                  <a:gd name="T15" fmla="*/ 16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" h="181">
                    <a:moveTo>
                      <a:pt x="19" y="168"/>
                    </a:moveTo>
                    <a:cubicBezTo>
                      <a:pt x="19" y="172"/>
                      <a:pt x="19" y="177"/>
                      <a:pt x="19" y="181"/>
                    </a:cubicBezTo>
                    <a:cubicBezTo>
                      <a:pt x="59" y="148"/>
                      <a:pt x="106" y="124"/>
                      <a:pt x="158" y="110"/>
                    </a:cubicBezTo>
                    <a:cubicBezTo>
                      <a:pt x="152" y="71"/>
                      <a:pt x="139" y="34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51"/>
                      <a:pt x="19" y="108"/>
                      <a:pt x="19" y="168"/>
                    </a:cubicBezTo>
                    <a:close/>
                    <a:moveTo>
                      <a:pt x="19" y="168"/>
                    </a:moveTo>
                    <a:cubicBezTo>
                      <a:pt x="19" y="168"/>
                      <a:pt x="19" y="168"/>
                      <a:pt x="19" y="1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7">
                <a:extLst>
                  <a:ext uri="{FF2B5EF4-FFF2-40B4-BE49-F238E27FC236}">
                    <a16:creationId xmlns:a16="http://schemas.microsoft.com/office/drawing/2014/main" xmlns="" id="{81B0C7FF-8E35-4870-A80C-E3EED51488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8801" y="4397375"/>
                <a:ext cx="53975" cy="15875"/>
              </a:xfrm>
              <a:custGeom>
                <a:avLst/>
                <a:gdLst>
                  <a:gd name="T0" fmla="*/ 50 w 185"/>
                  <a:gd name="T1" fmla="*/ 53 h 54"/>
                  <a:gd name="T2" fmla="*/ 96 w 185"/>
                  <a:gd name="T3" fmla="*/ 48 h 54"/>
                  <a:gd name="T4" fmla="*/ 143 w 185"/>
                  <a:gd name="T5" fmla="*/ 54 h 54"/>
                  <a:gd name="T6" fmla="*/ 185 w 185"/>
                  <a:gd name="T7" fmla="*/ 0 h 54"/>
                  <a:gd name="T8" fmla="*/ 0 w 185"/>
                  <a:gd name="T9" fmla="*/ 0 h 54"/>
                  <a:gd name="T10" fmla="*/ 50 w 185"/>
                  <a:gd name="T11" fmla="*/ 53 h 54"/>
                  <a:gd name="T12" fmla="*/ 50 w 185"/>
                  <a:gd name="T13" fmla="*/ 53 h 54"/>
                  <a:gd name="T14" fmla="*/ 50 w 185"/>
                  <a:gd name="T15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5" h="54">
                    <a:moveTo>
                      <a:pt x="50" y="53"/>
                    </a:moveTo>
                    <a:cubicBezTo>
                      <a:pt x="65" y="50"/>
                      <a:pt x="80" y="48"/>
                      <a:pt x="96" y="48"/>
                    </a:cubicBezTo>
                    <a:cubicBezTo>
                      <a:pt x="112" y="48"/>
                      <a:pt x="127" y="50"/>
                      <a:pt x="143" y="54"/>
                    </a:cubicBezTo>
                    <a:cubicBezTo>
                      <a:pt x="154" y="33"/>
                      <a:pt x="168" y="15"/>
                      <a:pt x="1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19"/>
                      <a:pt x="31" y="37"/>
                      <a:pt x="50" y="53"/>
                    </a:cubicBezTo>
                    <a:close/>
                    <a:moveTo>
                      <a:pt x="50" y="53"/>
                    </a:moveTo>
                    <a:cubicBezTo>
                      <a:pt x="50" y="53"/>
                      <a:pt x="50" y="53"/>
                      <a:pt x="50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8">
                <a:extLst>
                  <a:ext uri="{FF2B5EF4-FFF2-40B4-BE49-F238E27FC236}">
                    <a16:creationId xmlns:a16="http://schemas.microsoft.com/office/drawing/2014/main" xmlns="" id="{A254227B-7781-4FB5-83B9-F4E1655E47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343400"/>
                <a:ext cx="47625" cy="41275"/>
              </a:xfrm>
              <a:custGeom>
                <a:avLst/>
                <a:gdLst>
                  <a:gd name="T0" fmla="*/ 0 w 162"/>
                  <a:gd name="T1" fmla="*/ 0 h 144"/>
                  <a:gd name="T2" fmla="*/ 41 w 162"/>
                  <a:gd name="T3" fmla="*/ 144 h 144"/>
                  <a:gd name="T4" fmla="*/ 162 w 162"/>
                  <a:gd name="T5" fmla="*/ 144 h 144"/>
                  <a:gd name="T6" fmla="*/ 144 w 162"/>
                  <a:gd name="T7" fmla="*/ 0 h 144"/>
                  <a:gd name="T8" fmla="*/ 0 w 162"/>
                  <a:gd name="T9" fmla="*/ 0 h 144"/>
                  <a:gd name="T10" fmla="*/ 0 w 162"/>
                  <a:gd name="T11" fmla="*/ 0 h 144"/>
                  <a:gd name="T12" fmla="*/ 0 w 162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44">
                    <a:moveTo>
                      <a:pt x="0" y="0"/>
                    </a:moveTo>
                    <a:cubicBezTo>
                      <a:pt x="4" y="51"/>
                      <a:pt x="18" y="100"/>
                      <a:pt x="41" y="144"/>
                    </a:cubicBezTo>
                    <a:cubicBezTo>
                      <a:pt x="162" y="144"/>
                      <a:pt x="162" y="144"/>
                      <a:pt x="162" y="144"/>
                    </a:cubicBezTo>
                    <a:cubicBezTo>
                      <a:pt x="151" y="99"/>
                      <a:pt x="145" y="50"/>
                      <a:pt x="144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9">
                <a:extLst>
                  <a:ext uri="{FF2B5EF4-FFF2-40B4-BE49-F238E27FC236}">
                    <a16:creationId xmlns:a16="http://schemas.microsoft.com/office/drawing/2014/main" xmlns="" id="{5399EF34-62E2-4209-8666-CEACB9F18F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329113"/>
                <a:ext cx="400050" cy="193675"/>
              </a:xfrm>
              <a:custGeom>
                <a:avLst/>
                <a:gdLst>
                  <a:gd name="T0" fmla="*/ 1056 w 1392"/>
                  <a:gd name="T1" fmla="*/ 504 h 672"/>
                  <a:gd name="T2" fmla="*/ 1150 w 1392"/>
                  <a:gd name="T3" fmla="*/ 301 h 672"/>
                  <a:gd name="T4" fmla="*/ 480 w 1392"/>
                  <a:gd name="T5" fmla="*/ 336 h 672"/>
                  <a:gd name="T6" fmla="*/ 442 w 1392"/>
                  <a:gd name="T7" fmla="*/ 252 h 672"/>
                  <a:gd name="T8" fmla="*/ 240 w 1392"/>
                  <a:gd name="T9" fmla="*/ 384 h 672"/>
                  <a:gd name="T10" fmla="*/ 198 w 1392"/>
                  <a:gd name="T11" fmla="*/ 339 h 672"/>
                  <a:gd name="T12" fmla="*/ 0 w 1392"/>
                  <a:gd name="T13" fmla="*/ 504 h 672"/>
                  <a:gd name="T14" fmla="*/ 1224 w 1392"/>
                  <a:gd name="T15" fmla="*/ 672 h 672"/>
                  <a:gd name="T16" fmla="*/ 1224 w 1392"/>
                  <a:gd name="T17" fmla="*/ 336 h 672"/>
                  <a:gd name="T18" fmla="*/ 408 w 1392"/>
                  <a:gd name="T19" fmla="*/ 504 h 672"/>
                  <a:gd name="T20" fmla="*/ 504 w 1392"/>
                  <a:gd name="T21" fmla="*/ 504 h 672"/>
                  <a:gd name="T22" fmla="*/ 528 w 1392"/>
                  <a:gd name="T23" fmla="*/ 336 h 672"/>
                  <a:gd name="T24" fmla="*/ 816 w 1392"/>
                  <a:gd name="T25" fmla="*/ 96 h 672"/>
                  <a:gd name="T26" fmla="*/ 528 w 1392"/>
                  <a:gd name="T27" fmla="*/ 336 h 672"/>
                  <a:gd name="T28" fmla="*/ 600 w 1392"/>
                  <a:gd name="T29" fmla="*/ 504 h 672"/>
                  <a:gd name="T30" fmla="*/ 696 w 1392"/>
                  <a:gd name="T31" fmla="*/ 504 h 672"/>
                  <a:gd name="T32" fmla="*/ 840 w 1392"/>
                  <a:gd name="T33" fmla="*/ 552 h 672"/>
                  <a:gd name="T34" fmla="*/ 840 w 1392"/>
                  <a:gd name="T35" fmla="*/ 456 h 672"/>
                  <a:gd name="T36" fmla="*/ 840 w 1392"/>
                  <a:gd name="T37" fmla="*/ 552 h 672"/>
                  <a:gd name="T38" fmla="*/ 860 w 1392"/>
                  <a:gd name="T39" fmla="*/ 100 h 672"/>
                  <a:gd name="T40" fmla="*/ 921 w 1392"/>
                  <a:gd name="T41" fmla="*/ 68 h 672"/>
                  <a:gd name="T42" fmla="*/ 1008 w 1392"/>
                  <a:gd name="T43" fmla="*/ 624 h 672"/>
                  <a:gd name="T44" fmla="*/ 960 w 1392"/>
                  <a:gd name="T45" fmla="*/ 576 h 672"/>
                  <a:gd name="T46" fmla="*/ 1008 w 1392"/>
                  <a:gd name="T47" fmla="*/ 624 h 672"/>
                  <a:gd name="T48" fmla="*/ 1056 w 1392"/>
                  <a:gd name="T49" fmla="*/ 624 h 672"/>
                  <a:gd name="T50" fmla="*/ 1104 w 1392"/>
                  <a:gd name="T51" fmla="*/ 576 h 672"/>
                  <a:gd name="T52" fmla="*/ 1224 w 1392"/>
                  <a:gd name="T53" fmla="*/ 624 h 672"/>
                  <a:gd name="T54" fmla="*/ 1152 w 1392"/>
                  <a:gd name="T55" fmla="*/ 576 h 672"/>
                  <a:gd name="T56" fmla="*/ 1296 w 1392"/>
                  <a:gd name="T57" fmla="*/ 504 h 672"/>
                  <a:gd name="T58" fmla="*/ 1224 w 1392"/>
                  <a:gd name="T59" fmla="*/ 384 h 672"/>
                  <a:gd name="T60" fmla="*/ 1224 w 1392"/>
                  <a:gd name="T61" fmla="*/ 624 h 672"/>
                  <a:gd name="T62" fmla="*/ 1224 w 1392"/>
                  <a:gd name="T63" fmla="*/ 62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92" h="672">
                    <a:moveTo>
                      <a:pt x="1224" y="336"/>
                    </a:moveTo>
                    <a:cubicBezTo>
                      <a:pt x="1131" y="336"/>
                      <a:pt x="1056" y="411"/>
                      <a:pt x="1056" y="504"/>
                    </a:cubicBezTo>
                    <a:cubicBezTo>
                      <a:pt x="1008" y="504"/>
                      <a:pt x="1008" y="504"/>
                      <a:pt x="1008" y="504"/>
                    </a:cubicBezTo>
                    <a:cubicBezTo>
                      <a:pt x="1008" y="411"/>
                      <a:pt x="1067" y="332"/>
                      <a:pt x="1150" y="301"/>
                    </a:cubicBezTo>
                    <a:cubicBezTo>
                      <a:pt x="1132" y="131"/>
                      <a:pt x="989" y="0"/>
                      <a:pt x="816" y="0"/>
                    </a:cubicBezTo>
                    <a:cubicBezTo>
                      <a:pt x="631" y="0"/>
                      <a:pt x="480" y="151"/>
                      <a:pt x="480" y="336"/>
                    </a:cubicBezTo>
                    <a:cubicBezTo>
                      <a:pt x="432" y="336"/>
                      <a:pt x="432" y="336"/>
                      <a:pt x="432" y="336"/>
                    </a:cubicBezTo>
                    <a:cubicBezTo>
                      <a:pt x="432" y="307"/>
                      <a:pt x="435" y="279"/>
                      <a:pt x="442" y="252"/>
                    </a:cubicBezTo>
                    <a:cubicBezTo>
                      <a:pt x="423" y="244"/>
                      <a:pt x="404" y="240"/>
                      <a:pt x="384" y="240"/>
                    </a:cubicBezTo>
                    <a:cubicBezTo>
                      <a:pt x="305" y="240"/>
                      <a:pt x="240" y="305"/>
                      <a:pt x="240" y="384"/>
                    </a:cubicBezTo>
                    <a:cubicBezTo>
                      <a:pt x="192" y="384"/>
                      <a:pt x="192" y="384"/>
                      <a:pt x="192" y="384"/>
                    </a:cubicBezTo>
                    <a:cubicBezTo>
                      <a:pt x="192" y="368"/>
                      <a:pt x="194" y="353"/>
                      <a:pt x="198" y="339"/>
                    </a:cubicBezTo>
                    <a:cubicBezTo>
                      <a:pt x="188" y="337"/>
                      <a:pt x="178" y="336"/>
                      <a:pt x="168" y="336"/>
                    </a:cubicBezTo>
                    <a:cubicBezTo>
                      <a:pt x="75" y="336"/>
                      <a:pt x="0" y="411"/>
                      <a:pt x="0" y="504"/>
                    </a:cubicBezTo>
                    <a:cubicBezTo>
                      <a:pt x="0" y="597"/>
                      <a:pt x="75" y="672"/>
                      <a:pt x="168" y="672"/>
                    </a:cubicBezTo>
                    <a:cubicBezTo>
                      <a:pt x="1224" y="672"/>
                      <a:pt x="1224" y="672"/>
                      <a:pt x="1224" y="672"/>
                    </a:cubicBezTo>
                    <a:cubicBezTo>
                      <a:pt x="1317" y="672"/>
                      <a:pt x="1392" y="597"/>
                      <a:pt x="1392" y="504"/>
                    </a:cubicBezTo>
                    <a:cubicBezTo>
                      <a:pt x="1392" y="411"/>
                      <a:pt x="1317" y="336"/>
                      <a:pt x="1224" y="336"/>
                    </a:cubicBezTo>
                    <a:close/>
                    <a:moveTo>
                      <a:pt x="456" y="552"/>
                    </a:moveTo>
                    <a:cubicBezTo>
                      <a:pt x="429" y="552"/>
                      <a:pt x="408" y="531"/>
                      <a:pt x="408" y="504"/>
                    </a:cubicBezTo>
                    <a:cubicBezTo>
                      <a:pt x="408" y="477"/>
                      <a:pt x="429" y="456"/>
                      <a:pt x="456" y="456"/>
                    </a:cubicBezTo>
                    <a:cubicBezTo>
                      <a:pt x="483" y="456"/>
                      <a:pt x="504" y="477"/>
                      <a:pt x="504" y="504"/>
                    </a:cubicBezTo>
                    <a:cubicBezTo>
                      <a:pt x="504" y="531"/>
                      <a:pt x="483" y="552"/>
                      <a:pt x="456" y="552"/>
                    </a:cubicBezTo>
                    <a:close/>
                    <a:moveTo>
                      <a:pt x="528" y="336"/>
                    </a:moveTo>
                    <a:cubicBezTo>
                      <a:pt x="528" y="177"/>
                      <a:pt x="657" y="48"/>
                      <a:pt x="816" y="48"/>
                    </a:cubicBezTo>
                    <a:cubicBezTo>
                      <a:pt x="816" y="96"/>
                      <a:pt x="816" y="96"/>
                      <a:pt x="816" y="96"/>
                    </a:cubicBezTo>
                    <a:cubicBezTo>
                      <a:pt x="684" y="96"/>
                      <a:pt x="576" y="204"/>
                      <a:pt x="576" y="336"/>
                    </a:cubicBezTo>
                    <a:lnTo>
                      <a:pt x="528" y="336"/>
                    </a:lnTo>
                    <a:close/>
                    <a:moveTo>
                      <a:pt x="648" y="552"/>
                    </a:moveTo>
                    <a:cubicBezTo>
                      <a:pt x="621" y="552"/>
                      <a:pt x="600" y="531"/>
                      <a:pt x="600" y="504"/>
                    </a:cubicBezTo>
                    <a:cubicBezTo>
                      <a:pt x="600" y="477"/>
                      <a:pt x="621" y="456"/>
                      <a:pt x="648" y="456"/>
                    </a:cubicBezTo>
                    <a:cubicBezTo>
                      <a:pt x="675" y="456"/>
                      <a:pt x="696" y="477"/>
                      <a:pt x="696" y="504"/>
                    </a:cubicBezTo>
                    <a:cubicBezTo>
                      <a:pt x="696" y="531"/>
                      <a:pt x="675" y="552"/>
                      <a:pt x="648" y="552"/>
                    </a:cubicBezTo>
                    <a:close/>
                    <a:moveTo>
                      <a:pt x="840" y="552"/>
                    </a:moveTo>
                    <a:cubicBezTo>
                      <a:pt x="813" y="552"/>
                      <a:pt x="792" y="531"/>
                      <a:pt x="792" y="504"/>
                    </a:cubicBezTo>
                    <a:cubicBezTo>
                      <a:pt x="792" y="477"/>
                      <a:pt x="813" y="456"/>
                      <a:pt x="840" y="456"/>
                    </a:cubicBezTo>
                    <a:cubicBezTo>
                      <a:pt x="867" y="456"/>
                      <a:pt x="888" y="477"/>
                      <a:pt x="888" y="504"/>
                    </a:cubicBezTo>
                    <a:cubicBezTo>
                      <a:pt x="888" y="531"/>
                      <a:pt x="867" y="552"/>
                      <a:pt x="840" y="552"/>
                    </a:cubicBezTo>
                    <a:close/>
                    <a:moveTo>
                      <a:pt x="903" y="112"/>
                    </a:moveTo>
                    <a:cubicBezTo>
                      <a:pt x="889" y="107"/>
                      <a:pt x="875" y="103"/>
                      <a:pt x="860" y="100"/>
                    </a:cubicBezTo>
                    <a:cubicBezTo>
                      <a:pt x="868" y="53"/>
                      <a:pt x="868" y="53"/>
                      <a:pt x="868" y="53"/>
                    </a:cubicBezTo>
                    <a:cubicBezTo>
                      <a:pt x="886" y="56"/>
                      <a:pt x="904" y="61"/>
                      <a:pt x="921" y="68"/>
                    </a:cubicBezTo>
                    <a:lnTo>
                      <a:pt x="903" y="112"/>
                    </a:lnTo>
                    <a:close/>
                    <a:moveTo>
                      <a:pt x="1008" y="624"/>
                    </a:moveTo>
                    <a:cubicBezTo>
                      <a:pt x="960" y="624"/>
                      <a:pt x="960" y="624"/>
                      <a:pt x="960" y="624"/>
                    </a:cubicBezTo>
                    <a:cubicBezTo>
                      <a:pt x="960" y="576"/>
                      <a:pt x="960" y="576"/>
                      <a:pt x="960" y="576"/>
                    </a:cubicBezTo>
                    <a:cubicBezTo>
                      <a:pt x="1008" y="576"/>
                      <a:pt x="1008" y="576"/>
                      <a:pt x="1008" y="576"/>
                    </a:cubicBezTo>
                    <a:lnTo>
                      <a:pt x="1008" y="624"/>
                    </a:lnTo>
                    <a:close/>
                    <a:moveTo>
                      <a:pt x="1104" y="624"/>
                    </a:moveTo>
                    <a:cubicBezTo>
                      <a:pt x="1056" y="624"/>
                      <a:pt x="1056" y="624"/>
                      <a:pt x="1056" y="624"/>
                    </a:cubicBezTo>
                    <a:cubicBezTo>
                      <a:pt x="1056" y="576"/>
                      <a:pt x="1056" y="576"/>
                      <a:pt x="1056" y="576"/>
                    </a:cubicBezTo>
                    <a:cubicBezTo>
                      <a:pt x="1104" y="576"/>
                      <a:pt x="1104" y="576"/>
                      <a:pt x="1104" y="576"/>
                    </a:cubicBezTo>
                    <a:lnTo>
                      <a:pt x="1104" y="624"/>
                    </a:lnTo>
                    <a:close/>
                    <a:moveTo>
                      <a:pt x="1224" y="624"/>
                    </a:moveTo>
                    <a:cubicBezTo>
                      <a:pt x="1152" y="624"/>
                      <a:pt x="1152" y="624"/>
                      <a:pt x="1152" y="624"/>
                    </a:cubicBezTo>
                    <a:cubicBezTo>
                      <a:pt x="1152" y="576"/>
                      <a:pt x="1152" y="576"/>
                      <a:pt x="1152" y="576"/>
                    </a:cubicBezTo>
                    <a:cubicBezTo>
                      <a:pt x="1224" y="576"/>
                      <a:pt x="1224" y="576"/>
                      <a:pt x="1224" y="576"/>
                    </a:cubicBezTo>
                    <a:cubicBezTo>
                      <a:pt x="1264" y="576"/>
                      <a:pt x="1296" y="544"/>
                      <a:pt x="1296" y="504"/>
                    </a:cubicBezTo>
                    <a:cubicBezTo>
                      <a:pt x="1296" y="464"/>
                      <a:pt x="1264" y="432"/>
                      <a:pt x="1224" y="432"/>
                    </a:cubicBezTo>
                    <a:cubicBezTo>
                      <a:pt x="1224" y="384"/>
                      <a:pt x="1224" y="384"/>
                      <a:pt x="1224" y="384"/>
                    </a:cubicBezTo>
                    <a:cubicBezTo>
                      <a:pt x="1290" y="384"/>
                      <a:pt x="1344" y="438"/>
                      <a:pt x="1344" y="504"/>
                    </a:cubicBezTo>
                    <a:cubicBezTo>
                      <a:pt x="1344" y="570"/>
                      <a:pt x="1290" y="624"/>
                      <a:pt x="1224" y="624"/>
                    </a:cubicBezTo>
                    <a:close/>
                    <a:moveTo>
                      <a:pt x="1224" y="624"/>
                    </a:moveTo>
                    <a:cubicBezTo>
                      <a:pt x="1224" y="624"/>
                      <a:pt x="1224" y="624"/>
                      <a:pt x="1224" y="6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80" name="Content Placeholder 3">
            <a:extLst>
              <a:ext uri="{FF2B5EF4-FFF2-40B4-BE49-F238E27FC236}">
                <a16:creationId xmlns:a16="http://schemas.microsoft.com/office/drawing/2014/main" xmlns="" id="{EC9AA521-B132-450A-AD25-0047BC7C500A}"/>
              </a:ext>
            </a:extLst>
          </p:cNvPr>
          <p:cNvSpPr>
            <a:spLocks noGrp="1"/>
          </p:cNvSpPr>
          <p:nvPr userDrawn="1">
            <p:ph sz="quarter" idx="30"/>
          </p:nvPr>
        </p:nvSpPr>
        <p:spPr>
          <a:xfrm>
            <a:off x="849313" y="1924050"/>
            <a:ext cx="5241925" cy="377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096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3A9835-85C9-4758-94F2-209C14DB024C}"/>
              </a:ext>
            </a:extLst>
          </p:cNvPr>
          <p:cNvGrpSpPr/>
          <p:nvPr userDrawn="1"/>
        </p:nvGrpSpPr>
        <p:grpSpPr>
          <a:xfrm>
            <a:off x="0" y="-1"/>
            <a:ext cx="6024506" cy="6858001"/>
            <a:chOff x="0" y="-1"/>
            <a:chExt cx="6024506" cy="68580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Content Placeholder 27">
            <a:extLst>
              <a:ext uri="{FF2B5EF4-FFF2-40B4-BE49-F238E27FC236}">
                <a16:creationId xmlns:a16="http://schemas.microsoft.com/office/drawing/2014/main" xmlns="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EB0B01F-966C-4A96-8A3D-DD9A9AE72F78}"/>
              </a:ext>
            </a:extLst>
          </p:cNvPr>
          <p:cNvSpPr/>
          <p:nvPr userDrawn="1"/>
        </p:nvSpPr>
        <p:spPr>
          <a:xfrm>
            <a:off x="4164430" y="1448048"/>
            <a:ext cx="7453981" cy="4397559"/>
          </a:xfrm>
          <a:prstGeom prst="rect">
            <a:avLst/>
          </a:pr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D934029A-0794-413A-80E4-DE8D73D3CE3B}"/>
              </a:ext>
            </a:extLst>
          </p:cNvPr>
          <p:cNvSpPr/>
          <p:nvPr/>
        </p:nvSpPr>
        <p:spPr>
          <a:xfrm>
            <a:off x="3822338" y="2802404"/>
            <a:ext cx="673996" cy="68564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5F7DB548-0118-4248-9263-BB7E253A170C}"/>
              </a:ext>
            </a:extLst>
          </p:cNvPr>
          <p:cNvSpPr/>
          <p:nvPr/>
        </p:nvSpPr>
        <p:spPr>
          <a:xfrm>
            <a:off x="3822338" y="3805602"/>
            <a:ext cx="673996" cy="68564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45F5CE12-49DA-41BD-A042-DDF73CDA1192}"/>
              </a:ext>
            </a:extLst>
          </p:cNvPr>
          <p:cNvSpPr/>
          <p:nvPr/>
        </p:nvSpPr>
        <p:spPr>
          <a:xfrm>
            <a:off x="3822338" y="4808802"/>
            <a:ext cx="673996" cy="685646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B29F3870-B201-40D1-8259-883DCF5A9B3D}"/>
              </a:ext>
            </a:extLst>
          </p:cNvPr>
          <p:cNvCxnSpPr/>
          <p:nvPr userDrawn="1"/>
        </p:nvCxnSpPr>
        <p:spPr>
          <a:xfrm>
            <a:off x="4735629" y="2643628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4DAC2F25-6111-4189-9747-034AC389461B}"/>
              </a:ext>
            </a:extLst>
          </p:cNvPr>
          <p:cNvCxnSpPr/>
          <p:nvPr userDrawn="1"/>
        </p:nvCxnSpPr>
        <p:spPr>
          <a:xfrm>
            <a:off x="4735629" y="3646826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5F579A53-D4B9-4100-AC81-BA07F5474308}"/>
              </a:ext>
            </a:extLst>
          </p:cNvPr>
          <p:cNvCxnSpPr/>
          <p:nvPr userDrawn="1"/>
        </p:nvCxnSpPr>
        <p:spPr>
          <a:xfrm>
            <a:off x="4735629" y="4650024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:a16="http://schemas.microsoft.com/office/drawing/2014/main" xmlns="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:a16="http://schemas.microsoft.com/office/drawing/2014/main" xmlns="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xmlns="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956098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:a16="http://schemas.microsoft.com/office/drawing/2014/main" xmlns="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92365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:a16="http://schemas.microsoft.com/office/drawing/2014/main" xmlns="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9268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:a16="http://schemas.microsoft.com/office/drawing/2014/main" xmlns="" id="{36BD41E2-2AE9-440C-8339-F4869A3125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9300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xmlns="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959296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xmlns="" id="{464CCEC9-2CCD-47D0-BC2E-5256B144D5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962496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2" name="Graphic 4">
            <a:extLst>
              <a:ext uri="{FF2B5EF4-FFF2-40B4-BE49-F238E27FC236}">
                <a16:creationId xmlns:a16="http://schemas.microsoft.com/office/drawing/2014/main" xmlns="" id="{CD5448FB-AA87-476F-A467-5C91125ECFDF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2F133DF4-2014-429D-BD4B-2A5B49E14D6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00E5A3AC-2287-4351-8386-E77B7445E4E9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30E29ABF-7C9F-49F1-AC14-52A304EC3B89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21C07962-6387-434C-B13F-C0D659D241F1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8753C6F0-B6C8-4678-92E8-782653D51BC1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8C8157AD-9353-490E-B913-CC4DBC7332DE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FD906E2B-957B-40AC-A8BF-AD598EEA74BF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F2E50635-04CF-4C8A-8894-D51DE9CDB59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8842C822-B096-459F-8761-4C8CB689338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9A285D31-F743-45A0-A02A-F4CB7A5D939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A7DEFD86-1F8D-477E-8EE2-343BB18800AD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49F61D60-E604-40CE-A735-F7B35C96F580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40F65E5B-D8A7-42FA-97A4-5E84FE7A791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3DDD7588-26FB-41F4-A11A-04C9C72F49F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BFD8502A-E9E4-4E89-BA99-2997B2AACBD5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1FE53A18-EAA1-4293-A010-40D8E4C13072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D16A7B38-8FF5-4FA0-9B07-7E3CAE63709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9426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7688547-0AE5-4951-9CB6-DAB32E08ED3E}"/>
              </a:ext>
            </a:extLst>
          </p:cNvPr>
          <p:cNvSpPr/>
          <p:nvPr userDrawn="1"/>
        </p:nvSpPr>
        <p:spPr>
          <a:xfrm>
            <a:off x="1254412" y="1770138"/>
            <a:ext cx="10358824" cy="3766271"/>
          </a:xfrm>
          <a:prstGeom prst="rect">
            <a:avLst/>
          </a:prstGeom>
          <a:gradFill flip="none" rotWithShape="1">
            <a:gsLst>
              <a:gs pos="86000">
                <a:srgbClr val="023386"/>
              </a:gs>
              <a:gs pos="0">
                <a:schemeClr val="tx1"/>
              </a:gs>
            </a:gsLst>
            <a:lin ang="0" scaled="0"/>
            <a:tileRect/>
          </a:gradFill>
          <a:ln>
            <a:noFill/>
          </a:ln>
          <a:effectLst>
            <a:outerShdw blurRad="228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9789DEC-04EA-4ACA-A36F-A326EB69E3F4}"/>
              </a:ext>
            </a:extLst>
          </p:cNvPr>
          <p:cNvSpPr/>
          <p:nvPr userDrawn="1"/>
        </p:nvSpPr>
        <p:spPr>
          <a:xfrm>
            <a:off x="595930" y="3018656"/>
            <a:ext cx="1247669" cy="1269235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81261066-6461-40C8-9368-BDAE0B244B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65" y="2865623"/>
            <a:ext cx="9027697" cy="1575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60" name="Text Placeholder 81">
            <a:extLst>
              <a:ext uri="{FF2B5EF4-FFF2-40B4-BE49-F238E27FC236}">
                <a16:creationId xmlns:a16="http://schemas.microsoft.com/office/drawing/2014/main" xmlns="" id="{A9312E8A-8632-461B-811E-7B4E557C1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708" y="3209219"/>
            <a:ext cx="888112" cy="888108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grpSp>
        <p:nvGrpSpPr>
          <p:cNvPr id="61" name="Graphic 347">
            <a:extLst>
              <a:ext uri="{FF2B5EF4-FFF2-40B4-BE49-F238E27FC236}">
                <a16:creationId xmlns:a16="http://schemas.microsoft.com/office/drawing/2014/main" xmlns="" id="{F4088751-9B0D-4AB0-BD71-2318CF9F6749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chemeClr val="tx2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CD53847C-A343-4AD8-AE3E-ED8CA2A3EFC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FCE766D4-5A69-4146-B98E-DFD948C6EEF1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E4E78254-F031-449D-B4B7-42FA11B592CB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8EE6E027-604F-4967-B9F1-8A3337A36085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B9A97006-E02C-4196-8EBF-422492029671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7B3A8559-9623-4877-8EF7-13DC8A8AC081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CA07576-6BBF-475C-B45C-4FBF135119F0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A725359-EC87-4AA4-9937-FDBBA9C446E6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99878E88-CA5A-490D-9E67-CBA439E6E20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44662999-C7C0-474A-B1E3-DEC76B3846D1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2B325F7F-CDFD-4BF0-9A58-30879304F651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5E914BCC-4C99-4FEB-9AFB-DD6FA8454981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AF433652-DA8C-44F1-BC22-63EA788D3141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C3A525D4-F0E6-4A9D-8F10-13122A155BF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E231CD25-DBAB-4062-8615-ACE4F07547E4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1614662C-10A4-4DFA-8F07-B30F868B301B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77748BF2-C1B1-4887-B555-DF854BC495C6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0077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Colo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:a16="http://schemas.microsoft.com/office/drawing/2014/main" xmlns="" id="{2FA45607-9172-400B-84A3-269446FF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B43B0D9-9DA8-4D27-A3D9-A1BEF53C60B2}"/>
              </a:ext>
            </a:extLst>
          </p:cNvPr>
          <p:cNvSpPr txBox="1"/>
          <p:nvPr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FBEC8FB0-A2C0-4842-9B78-42C7ED3EAF72}"/>
              </a:ext>
            </a:extLst>
          </p:cNvPr>
          <p:cNvSpPr txBox="1"/>
          <p:nvPr userDrawn="1"/>
        </p:nvSpPr>
        <p:spPr>
          <a:xfrm>
            <a:off x="848978" y="6321605"/>
            <a:ext cx="41678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xmlns="" id="{4A4CCFA1-64B0-4D04-9582-DE2DB294A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25625"/>
            <a:ext cx="11017250" cy="418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20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68288" lvl="0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111" name="Slide Number Placeholder 5">
            <a:extLst>
              <a:ext uri="{FF2B5EF4-FFF2-40B4-BE49-F238E27FC236}">
                <a16:creationId xmlns:a16="http://schemas.microsoft.com/office/drawing/2014/main" xmlns="" id="{6D03AD8D-9CB5-4311-9964-D93B902CC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sz="1152" b="0" spc="0" baseline="0" dirty="0">
              <a:solidFill>
                <a:srgbClr val="000000"/>
              </a:solidFill>
              <a:latin typeface="Arial"/>
              <a:cs typeface="Arial"/>
              <a:rtl val="0"/>
            </a:endParaRPr>
          </a:p>
        </p:txBody>
      </p:sp>
      <p:grpSp>
        <p:nvGrpSpPr>
          <p:cNvPr id="49" name="Graphic 4">
            <a:extLst>
              <a:ext uri="{FF2B5EF4-FFF2-40B4-BE49-F238E27FC236}">
                <a16:creationId xmlns:a16="http://schemas.microsoft.com/office/drawing/2014/main" xmlns="" id="{BD7821E1-06B2-45ED-8F16-1A1FAD4ADC56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E36E163-B4F2-4BA9-AD40-A824A9737E9F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332E1597-367C-4D15-B3C9-38E8F55BCCFD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61DDD98-0DDE-4209-A5E2-142CC1957D63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0E0818F3-0B46-4BA7-8839-052FCB4BBEBD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11B9B26B-9364-4A33-8FF9-5D8E19CC49C9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544F662B-A45B-4971-93A7-16E1645256A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46B5623A-D7DB-4E14-A0CF-485222AD8E1C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3E216F48-437F-4B4E-B368-20BBCC66475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AE3CE3ED-03C0-433F-9136-EB1D75038E6C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8A817748-7C53-41F8-89B0-303D914F12A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F3AE166B-A0DD-43DE-A71B-7852D3899D0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D85D8CD-1D57-413F-90D2-2BEDDBC1E76F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A871514A-A5BD-449E-B417-9236B570FF8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4F32C1C-FD9F-4B0E-A3FA-87447EC055BB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C1010C80-9ECA-406E-A3B0-A49CEE316457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F1969CA-91FF-442B-B693-5EA9AB62AF81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E9678C22-5874-46AF-ABCC-8298DEDCDD2E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420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92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nd Colo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:a16="http://schemas.microsoft.com/office/drawing/2014/main" xmlns="" id="{2FA45607-9172-400B-84A3-269446FF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B43B0D9-9DA8-4D27-A3D9-A1BEF53C60B2}"/>
              </a:ext>
            </a:extLst>
          </p:cNvPr>
          <p:cNvSpPr txBox="1"/>
          <p:nvPr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FBEC8FB0-A2C0-4842-9B78-42C7ED3EAF72}"/>
              </a:ext>
            </a:extLst>
          </p:cNvPr>
          <p:cNvSpPr txBox="1"/>
          <p:nvPr userDrawn="1"/>
        </p:nvSpPr>
        <p:spPr>
          <a:xfrm>
            <a:off x="848978" y="6321605"/>
            <a:ext cx="41678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11" name="Slide Number Placeholder 5">
            <a:extLst>
              <a:ext uri="{FF2B5EF4-FFF2-40B4-BE49-F238E27FC236}">
                <a16:creationId xmlns:a16="http://schemas.microsoft.com/office/drawing/2014/main" xmlns="" id="{6D03AD8D-9CB5-4311-9964-D93B902CC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sz="1152" b="0" spc="0" baseline="0" dirty="0">
              <a:solidFill>
                <a:srgbClr val="000000"/>
              </a:solidFill>
              <a:latin typeface="Arial"/>
              <a:cs typeface="Arial"/>
              <a:rtl val="0"/>
            </a:endParaRPr>
          </a:p>
        </p:txBody>
      </p:sp>
      <p:grpSp>
        <p:nvGrpSpPr>
          <p:cNvPr id="49" name="Graphic 4">
            <a:extLst>
              <a:ext uri="{FF2B5EF4-FFF2-40B4-BE49-F238E27FC236}">
                <a16:creationId xmlns:a16="http://schemas.microsoft.com/office/drawing/2014/main" xmlns="" id="{BD7821E1-06B2-45ED-8F16-1A1FAD4ADC56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E36E163-B4F2-4BA9-AD40-A824A9737E9F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332E1597-367C-4D15-B3C9-38E8F55BCCFD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61DDD98-0DDE-4209-A5E2-142CC1957D63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0E0818F3-0B46-4BA7-8839-052FCB4BBEBD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11B9B26B-9364-4A33-8FF9-5D8E19CC49C9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544F662B-A45B-4971-93A7-16E1645256A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46B5623A-D7DB-4E14-A0CF-485222AD8E1C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3E216F48-437F-4B4E-B368-20BBCC66475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AE3CE3ED-03C0-433F-9136-EB1D75038E6C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8A817748-7C53-41F8-89B0-303D914F12A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F3AE166B-A0DD-43DE-A71B-7852D3899D0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D85D8CD-1D57-413F-90D2-2BEDDBC1E76F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A871514A-A5BD-449E-B417-9236B570FF8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4F32C1C-FD9F-4B0E-A3FA-87447EC055BB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C1010C80-9ECA-406E-A3B0-A49CEE316457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F1969CA-91FF-442B-B693-5EA9AB62AF81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E9678C22-5874-46AF-ABCC-8298DEDCDD2E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able Placeholder 2">
            <a:extLst>
              <a:ext uri="{FF2B5EF4-FFF2-40B4-BE49-F238E27FC236}">
                <a16:creationId xmlns:a16="http://schemas.microsoft.com/office/drawing/2014/main" xmlns="" id="{084884DC-EB96-47F9-B702-81DA02E4AF7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87374" y="1825625"/>
            <a:ext cx="11028773" cy="426410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Table Here</a:t>
            </a:r>
          </a:p>
        </p:txBody>
      </p:sp>
    </p:spTree>
    <p:extLst>
      <p:ext uri="{BB962C8B-B14F-4D97-AF65-F5344CB8AC3E}">
        <p14:creationId xmlns:p14="http://schemas.microsoft.com/office/powerpoint/2010/main" val="369876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2 Colo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bstract background of dark mesh">
            <a:extLst>
              <a:ext uri="{FF2B5EF4-FFF2-40B4-BE49-F238E27FC236}">
                <a16:creationId xmlns:a16="http://schemas.microsoft.com/office/drawing/2014/main" xmlns="" id="{28AF84B7-5F5D-4A1B-93A7-5A1E22734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899"/>
          <a:stretch/>
        </p:blipFill>
        <p:spPr>
          <a:xfrm>
            <a:off x="0" y="0"/>
            <a:ext cx="5376783" cy="6858000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srgbClr val="231F2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© </a:t>
            </a:r>
            <a:r>
              <a:rPr kumimoji="0" lang="en-US" sz="1152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2023 Hillstone </a:t>
            </a: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srgbClr val="231F2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Networks | All rights reserved.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0BFB2B8-CB60-4A25-9B9A-552CEE207872}"/>
              </a:ext>
            </a:extLst>
          </p:cNvPr>
          <p:cNvSpPr/>
          <p:nvPr userDrawn="1"/>
        </p:nvSpPr>
        <p:spPr>
          <a:xfrm>
            <a:off x="1" y="0"/>
            <a:ext cx="537678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90000"/>
                </a:schemeClr>
              </a:gs>
              <a:gs pos="8000">
                <a:schemeClr val="tx1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xmlns="" id="{BBD9252C-2071-4F12-A82A-B9D67E0A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75" y="6321605"/>
            <a:ext cx="26160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bg1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CA07-3125-49EB-99F1-64DCEC752C04}" type="slidenum">
              <a:rPr kumimoji="0" lang="en-US" sz="1152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5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rtl val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DC744E-7909-4768-98A2-E3DB38B69950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See. Understand. Act.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48E660E-A1EB-4F83-ADD2-C4901AD8B2AC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|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261A2602-A448-4000-B9F5-E972BA02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61" y="1857375"/>
            <a:ext cx="4132885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A35202B-7102-433E-A63B-E5CB910525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663" y="2857212"/>
            <a:ext cx="4132262" cy="2341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None/>
              <a:defRPr lang="en-US" sz="2000" dirty="0" smtClean="0">
                <a:cs typeface="Arial" panose="020B0604020202020204" pitchFamily="34" charset="0"/>
              </a:defRPr>
            </a:lvl1pPr>
            <a:lvl2pPr>
              <a:defRPr lang="en-US" sz="1800" dirty="0" smtClean="0">
                <a:cs typeface="Arial" panose="020B0604020202020204" pitchFamily="34" charset="0"/>
              </a:defRPr>
            </a:lvl2pPr>
            <a:lvl3pPr>
              <a:defRPr lang="en-US" sz="1800" dirty="0" smtClean="0">
                <a:cs typeface="Arial" panose="020B0604020202020204" pitchFamily="34" charset="0"/>
              </a:defRPr>
            </a:lvl3pPr>
            <a:lvl4pPr>
              <a:defRPr lang="en-US" sz="1800" dirty="0" smtClean="0">
                <a:cs typeface="Arial" panose="020B0604020202020204" pitchFamily="34" charset="0"/>
              </a:defRPr>
            </a:lvl4pPr>
            <a:lvl5pPr>
              <a:defRPr lang="en-US" sz="1800" dirty="0">
                <a:cs typeface="Arial" panose="020B0604020202020204" pitchFamily="34" charset="0"/>
              </a:defRPr>
            </a:lvl5pPr>
          </a:lstStyle>
          <a:p>
            <a:pPr marL="269875" lvl="0" indent="-269875">
              <a:buChar char="•"/>
            </a:pPr>
            <a:r>
              <a:rPr lang="en-US" dirty="0"/>
              <a:t>Click to edit Master text styles</a:t>
            </a:r>
          </a:p>
          <a:p>
            <a:pPr marL="269875" lvl="0" indent="-269875">
              <a:buChar char="•"/>
            </a:pPr>
            <a:r>
              <a:rPr lang="en-US" dirty="0"/>
              <a:t>Click to edit Master text styles</a:t>
            </a:r>
          </a:p>
          <a:p>
            <a:pPr marL="269875" lvl="0" indent="-269875">
              <a:buChar char="•"/>
            </a:pPr>
            <a:endParaRPr lang="en-US" dirty="0"/>
          </a:p>
          <a:p>
            <a:pPr marL="269875" lvl="0" indent="-269875">
              <a:buChar char="•"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0CE02ABE-699C-48EA-BD5E-E387999966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9" y="1857375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B1E5DC32-39DF-472D-82D7-B95D3E1CF2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2260600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grpSp>
        <p:nvGrpSpPr>
          <p:cNvPr id="31" name="Graphic 4">
            <a:extLst>
              <a:ext uri="{FF2B5EF4-FFF2-40B4-BE49-F238E27FC236}">
                <a16:creationId xmlns:a16="http://schemas.microsoft.com/office/drawing/2014/main" xmlns="" id="{CCA6F3DD-59BC-447C-945F-4124532BDC98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E3DE0B3D-E558-4210-A481-96FDA918334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2501C881-F6FC-48C6-98DE-623B84FBF4B8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0CB3995A-FFBF-44C1-BDA7-D4F601D5C41C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F064C706-53EE-47BD-B3FD-E51553153F7B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1D8C43F8-2521-43D6-B15E-0F4139926805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32ADA34-16B1-4A23-83F7-081946ACEA3B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6F94610B-729A-48DD-B1C8-C20F3A5ABB28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616C8215-6A42-446F-9B4B-EC267DBB9256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1049916-D264-4BBD-80A6-F89BF710FF81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985B187-F034-4D2B-BBC8-1F2C9D8238D6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DA12CA23-5E66-4BA9-A2A0-D78E5ED29C2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101AB42D-3A5F-448C-922E-D69402D92FFB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9A58B700-B29B-47B9-9861-BE598A78BE91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02C3101D-774C-47D6-8F73-F0E023A8AEAE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134510B6-47E9-44F4-AF99-24C04F5E3B4E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2923A981-1FF1-4AD6-9F9B-B11365F486E9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1C92CC9-73EF-4803-90AC-B1438675AC71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 Placeholder 7">
            <a:extLst>
              <a:ext uri="{FF2B5EF4-FFF2-40B4-BE49-F238E27FC236}">
                <a16:creationId xmlns:a16="http://schemas.microsoft.com/office/drawing/2014/main" xmlns="" id="{9F411682-9FB1-4A69-A59F-2507A4AF5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9" y="3249818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xmlns="" id="{E4C2B96B-859F-450F-9B42-26EA9C3D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3653043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xmlns="" id="{219474BE-7E16-46E2-8679-F9D74DD6B9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5999" y="4642395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xmlns="" id="{0A0CD383-0FC2-45EC-A342-0D911FEDA6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5045620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31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2 Colo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369B7AA-E5B8-4E48-8CF6-0CE74A53E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16" r="3758"/>
          <a:stretch/>
        </p:blipFill>
        <p:spPr>
          <a:xfrm>
            <a:off x="6724650" y="0"/>
            <a:ext cx="5467350" cy="6858000"/>
          </a:xfrm>
          <a:custGeom>
            <a:avLst/>
            <a:gdLst>
              <a:gd name="connsiteX0" fmla="*/ 0 w 4063708"/>
              <a:gd name="connsiteY0" fmla="*/ 0 h 6858000"/>
              <a:gd name="connsiteX1" fmla="*/ 4063708 w 4063708"/>
              <a:gd name="connsiteY1" fmla="*/ 0 h 6858000"/>
              <a:gd name="connsiteX2" fmla="*/ 4063708 w 4063708"/>
              <a:gd name="connsiteY2" fmla="*/ 6858000 h 6858000"/>
              <a:gd name="connsiteX3" fmla="*/ 0 w 406370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708" h="6858000">
                <a:moveTo>
                  <a:pt x="0" y="0"/>
                </a:moveTo>
                <a:lnTo>
                  <a:pt x="4063708" y="0"/>
                </a:lnTo>
                <a:lnTo>
                  <a:pt x="40637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D716A490-30CB-43C9-A18E-4E3320ED3F3E}"/>
              </a:ext>
            </a:extLst>
          </p:cNvPr>
          <p:cNvSpPr/>
          <p:nvPr userDrawn="1"/>
        </p:nvSpPr>
        <p:spPr>
          <a:xfrm>
            <a:off x="6724650" y="0"/>
            <a:ext cx="546735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0000"/>
                </a:schemeClr>
              </a:gs>
              <a:gs pos="93000">
                <a:schemeClr val="tx1">
                  <a:alpha val="90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xmlns="" id="{71F05EEC-A4C3-4204-8F43-901886EB3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003" y="2437838"/>
            <a:ext cx="5502995" cy="44319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tittle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4B140DE2-9CDE-4B79-BBAF-9420832B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72" y="3104965"/>
            <a:ext cx="5509827" cy="3168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BD17BE1E-2E4A-4767-8A95-7227BAC1D9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20136" y="3104965"/>
            <a:ext cx="4295004" cy="3168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xmlns="" id="{CF23703C-C834-459F-834F-48D6F441B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0823" y="2437838"/>
            <a:ext cx="429500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200" b="1" i="0" dirty="0" smtClean="0">
                <a:solidFill>
                  <a:schemeClr val="bg1"/>
                </a:solidFill>
                <a:ea typeface="+mj-ea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add tittle</a:t>
            </a:r>
          </a:p>
        </p:txBody>
      </p:sp>
      <p:grpSp>
        <p:nvGrpSpPr>
          <p:cNvPr id="61" name="Graphic 4">
            <a:extLst>
              <a:ext uri="{FF2B5EF4-FFF2-40B4-BE49-F238E27FC236}">
                <a16:creationId xmlns:a16="http://schemas.microsoft.com/office/drawing/2014/main" xmlns="" id="{86BAC7C0-0658-4A9B-9DF3-5423A0464A5B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81E9CDE4-F361-4A35-9B38-04E37D4FA433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916F645E-DBDC-4652-98AA-87005BCBCF23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A073E981-CEE9-4B3D-B89C-00BA2A327082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03FBDCA4-BCF1-49EB-88FD-B87E605527E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CA0CEB69-6224-496D-B8D4-DB78A8D287BE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2761A588-5D40-4BD9-85DF-7E30790F5393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52081C0C-25C3-4F3E-9011-9282810828D6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3677D3F-82B8-4EDC-AF22-64E619D5D397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9A981D9D-EC08-49FE-9A4B-088B0E3CD570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9E4C977F-26AC-4BC4-BFCB-0E94D7547E20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8911742D-097B-45D5-B417-5268AF954232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B3EAEC8-5AAE-45A4-90B4-477E839F72F1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66652BBB-A2D5-4B40-AE30-0F13BD71A176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4AE32264-7C62-4E8B-82F5-9198C2D3ADF0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CB8D7A1D-DCAA-4AEF-8454-0B26202CFE4B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3B69010D-D957-4D35-9F73-556B92F0A386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0D9C1E25-8ABD-4303-93D7-451DE54BEF65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© </a:t>
            </a:r>
            <a:r>
              <a:rPr kumimoji="0" lang="en-US" sz="1152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2023 </a:t>
            </a: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Hillstone Networks | All rights reserved.</a:t>
            </a: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xmlns="" id="{BBD9252C-2071-4F12-A82A-B9D67E0A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75" y="6321605"/>
            <a:ext cx="26160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FCA07-3125-49EB-99F1-64DCEC752C04}" type="slidenum">
              <a:rPr kumimoji="0" lang="en-US" sz="1152" b="0" i="0" u="none" strike="noStrike" kern="1200" cap="none" spc="0" normalizeH="0" baseline="0" noProof="0" smtClean="0">
                <a:ln>
                  <a:noFill/>
                </a:ln>
                <a:solidFill>
                  <a:srgbClr val="231F2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52" b="0" i="0" u="none" strike="noStrike" kern="1200" cap="none" spc="0" normalizeH="0" baseline="0" noProof="0" dirty="0">
              <a:ln>
                <a:noFill/>
              </a:ln>
              <a:solidFill>
                <a:srgbClr val="231F20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rtl val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DC744E-7909-4768-98A2-E3DB38B69950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48E660E-A1EB-4F83-ADD2-C4901AD8B2AC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srgbClr val="231F2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535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o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BACF5228-8984-4F81-863A-26424396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75"/>
            <a:ext cx="12191986" cy="2635322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424E3B04-F332-4A9D-AE78-F84E934EEF2C}"/>
              </a:ext>
            </a:extLst>
          </p:cNvPr>
          <p:cNvSpPr/>
          <p:nvPr userDrawn="1"/>
        </p:nvSpPr>
        <p:spPr>
          <a:xfrm rot="5400000">
            <a:off x="5316902" y="-4155048"/>
            <a:ext cx="1558193" cy="12192001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6599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EB60838-D8F1-4D34-B4DE-A4B5CE64CA7B}"/>
              </a:ext>
            </a:extLst>
          </p:cNvPr>
          <p:cNvSpPr/>
          <p:nvPr userDrawn="1"/>
        </p:nvSpPr>
        <p:spPr>
          <a:xfrm>
            <a:off x="1690788" y="1996355"/>
            <a:ext cx="1270636" cy="1269072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D83E058-6F5B-4B66-B277-4902C7ED5619}"/>
              </a:ext>
            </a:extLst>
          </p:cNvPr>
          <p:cNvSpPr/>
          <p:nvPr userDrawn="1"/>
        </p:nvSpPr>
        <p:spPr>
          <a:xfrm>
            <a:off x="9240101" y="1996355"/>
            <a:ext cx="1270636" cy="1269072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307DA787-3E29-49F6-AA27-E67BFB0B53ED}"/>
              </a:ext>
            </a:extLst>
          </p:cNvPr>
          <p:cNvSpPr/>
          <p:nvPr userDrawn="1"/>
        </p:nvSpPr>
        <p:spPr>
          <a:xfrm>
            <a:off x="5465444" y="1996355"/>
            <a:ext cx="1270636" cy="1269072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B50C4A29-36E4-4505-BDBF-35AC80A3BBFB}"/>
              </a:ext>
            </a:extLst>
          </p:cNvPr>
          <p:cNvCxnSpPr>
            <a:cxnSpLocks/>
          </p:cNvCxnSpPr>
          <p:nvPr userDrawn="1"/>
        </p:nvCxnSpPr>
        <p:spPr>
          <a:xfrm>
            <a:off x="587374" y="5882242"/>
            <a:ext cx="11017238" cy="0"/>
          </a:xfrm>
          <a:prstGeom prst="line">
            <a:avLst/>
          </a:prstGeom>
          <a:ln w="31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Diagonal Corners Rounded 58">
            <a:extLst>
              <a:ext uri="{FF2B5EF4-FFF2-40B4-BE49-F238E27FC236}">
                <a16:creationId xmlns:a16="http://schemas.microsoft.com/office/drawing/2014/main" xmlns="" id="{4A7EA79B-750E-4451-9EB2-A4A922286213}"/>
              </a:ext>
            </a:extLst>
          </p:cNvPr>
          <p:cNvSpPr/>
          <p:nvPr userDrawn="1"/>
        </p:nvSpPr>
        <p:spPr>
          <a:xfrm>
            <a:off x="596900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0" name="Rectangle: Diagonal Corners Rounded 59">
            <a:extLst>
              <a:ext uri="{FF2B5EF4-FFF2-40B4-BE49-F238E27FC236}">
                <a16:creationId xmlns:a16="http://schemas.microsoft.com/office/drawing/2014/main" xmlns="" id="{FC97A4C4-961B-41AE-983C-54FBAD645431}"/>
              </a:ext>
            </a:extLst>
          </p:cNvPr>
          <p:cNvSpPr/>
          <p:nvPr userDrawn="1"/>
        </p:nvSpPr>
        <p:spPr>
          <a:xfrm>
            <a:off x="4371556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1" name="Rectangle: Diagonal Corners Rounded 60">
            <a:extLst>
              <a:ext uri="{FF2B5EF4-FFF2-40B4-BE49-F238E27FC236}">
                <a16:creationId xmlns:a16="http://schemas.microsoft.com/office/drawing/2014/main" xmlns="" id="{CEB84216-5DB0-4161-ACE1-2183FBB7BCB6}"/>
              </a:ext>
            </a:extLst>
          </p:cNvPr>
          <p:cNvSpPr/>
          <p:nvPr userDrawn="1"/>
        </p:nvSpPr>
        <p:spPr>
          <a:xfrm>
            <a:off x="8146213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6" name="Text Placeholder 71">
            <a:extLst>
              <a:ext uri="{FF2B5EF4-FFF2-40B4-BE49-F238E27FC236}">
                <a16:creationId xmlns:a16="http://schemas.microsoft.com/office/drawing/2014/main" xmlns="" id="{FC29CB43-D2B1-4CC0-BE79-91CC5F99E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981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xmlns="" id="{2DFB4D47-FB01-4EA5-AC66-F352CBE2EB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81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:a16="http://schemas.microsoft.com/office/drawing/2014/main" xmlns="" id="{3A08ACF7-7E28-404A-A151-581344786E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2637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3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xmlns="" id="{2BA66F4D-3873-42BA-908F-194108F69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2637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:a16="http://schemas.microsoft.com/office/drawing/2014/main" xmlns="" id="{FDC15A62-417F-476E-A734-CE5A866EB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7294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xmlns="" id="{434928DB-C662-4418-A5B0-C1C406A07F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7294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D2DFE80E-F00C-414C-A36D-9651BCFD9403}"/>
              </a:ext>
            </a:extLst>
          </p:cNvPr>
          <p:cNvSpPr/>
          <p:nvPr userDrawn="1"/>
        </p:nvSpPr>
        <p:spPr>
          <a:xfrm>
            <a:off x="1881506" y="2186291"/>
            <a:ext cx="889200" cy="88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CB3C43F5-8DD7-43B6-A712-3A3499F6A61F}"/>
              </a:ext>
            </a:extLst>
          </p:cNvPr>
          <p:cNvSpPr/>
          <p:nvPr userDrawn="1"/>
        </p:nvSpPr>
        <p:spPr>
          <a:xfrm>
            <a:off x="5648071" y="2186291"/>
            <a:ext cx="889200" cy="88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F2E2E774-4ABC-481B-A8A0-B7ABA08AA90B}"/>
              </a:ext>
            </a:extLst>
          </p:cNvPr>
          <p:cNvSpPr/>
          <p:nvPr userDrawn="1"/>
        </p:nvSpPr>
        <p:spPr>
          <a:xfrm>
            <a:off x="9422727" y="2186291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BF537FD8-BB5F-447F-B684-0E7B0B8FEA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89602" y="2394387"/>
            <a:ext cx="473009" cy="47300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C1A63E7E-2D1B-46FA-BBFD-ACD7756A6D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863045" y="2401265"/>
            <a:ext cx="459252" cy="45925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6EB2D635-7DFA-4BEE-82C7-C1C0036AC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52508" y="2416072"/>
            <a:ext cx="429638" cy="42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12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om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96" name="Text Placeholder 71">
            <a:extLst>
              <a:ext uri="{FF2B5EF4-FFF2-40B4-BE49-F238E27FC236}">
                <a16:creationId xmlns:a16="http://schemas.microsoft.com/office/drawing/2014/main" xmlns="" id="{0876231C-BE6F-48AA-B48B-1FD255277C21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468024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5" name="Text Placeholder 71">
            <a:extLst>
              <a:ext uri="{FF2B5EF4-FFF2-40B4-BE49-F238E27FC236}">
                <a16:creationId xmlns:a16="http://schemas.microsoft.com/office/drawing/2014/main" xmlns="" id="{9806B418-69A8-4729-8CBA-AA026E3790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53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4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1" name="Text Placeholder 71">
            <a:extLst>
              <a:ext uri="{FF2B5EF4-FFF2-40B4-BE49-F238E27FC236}">
                <a16:creationId xmlns:a16="http://schemas.microsoft.com/office/drawing/2014/main" xmlns="" id="{4EC82022-EC12-4FFB-9F82-994EC4C93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57949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FEE4D4A2-6341-430A-82D6-301250D57032}"/>
              </a:ext>
            </a:extLst>
          </p:cNvPr>
          <p:cNvSpPr/>
          <p:nvPr userDrawn="1"/>
        </p:nvSpPr>
        <p:spPr>
          <a:xfrm>
            <a:off x="5469462" y="2314593"/>
            <a:ext cx="1270800" cy="1269235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6F4EEA49-A619-498E-BF51-D7872451704B}"/>
              </a:ext>
            </a:extLst>
          </p:cNvPr>
          <p:cNvSpPr/>
          <p:nvPr userDrawn="1"/>
        </p:nvSpPr>
        <p:spPr>
          <a:xfrm>
            <a:off x="1691752" y="2314593"/>
            <a:ext cx="1270800" cy="1269235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5A1F741-EDDB-46ED-A1FC-1FC6E2E2361F}"/>
              </a:ext>
            </a:extLst>
          </p:cNvPr>
          <p:cNvSpPr/>
          <p:nvPr userDrawn="1"/>
        </p:nvSpPr>
        <p:spPr>
          <a:xfrm>
            <a:off x="9247171" y="2314593"/>
            <a:ext cx="1270800" cy="126923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A00045DA-7A11-4A58-9C6B-D8F78CBC94C1}"/>
              </a:ext>
            </a:extLst>
          </p:cNvPr>
          <p:cNvSpPr/>
          <p:nvPr userDrawn="1"/>
        </p:nvSpPr>
        <p:spPr>
          <a:xfrm>
            <a:off x="4376660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 userDrawn="1"/>
        </p:nvSpPr>
        <p:spPr>
          <a:xfrm>
            <a:off x="598950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664BEF5D-DFEF-4E4B-8DBF-D24666A59000}"/>
              </a:ext>
            </a:extLst>
          </p:cNvPr>
          <p:cNvSpPr/>
          <p:nvPr userDrawn="1"/>
        </p:nvSpPr>
        <p:spPr>
          <a:xfrm>
            <a:off x="8154369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8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29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19" name="Text Placeholder 73">
            <a:extLst>
              <a:ext uri="{FF2B5EF4-FFF2-40B4-BE49-F238E27FC236}">
                <a16:creationId xmlns:a16="http://schemas.microsoft.com/office/drawing/2014/main" xmlns="" id="{07EF1391-7FF7-4A2D-BD27-E5F82C4C7A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8500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0" name="Text Placeholder 73">
            <a:extLst>
              <a:ext uri="{FF2B5EF4-FFF2-40B4-BE49-F238E27FC236}">
                <a16:creationId xmlns:a16="http://schemas.microsoft.com/office/drawing/2014/main" xmlns="" id="{85765B05-C67F-4A26-AD69-C02CD2DD19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62710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8EBF9C79-656E-4512-90C0-C0CBD60519C2}"/>
              </a:ext>
            </a:extLst>
          </p:cNvPr>
          <p:cNvSpPr/>
          <p:nvPr userDrawn="1"/>
        </p:nvSpPr>
        <p:spPr>
          <a:xfrm>
            <a:off x="1881506" y="2504610"/>
            <a:ext cx="889200" cy="88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DE205172-0FBF-47D6-9FB9-090BBB5F347E}"/>
              </a:ext>
            </a:extLst>
          </p:cNvPr>
          <p:cNvSpPr/>
          <p:nvPr userDrawn="1"/>
        </p:nvSpPr>
        <p:spPr>
          <a:xfrm>
            <a:off x="5648071" y="2504610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C88E7F15-8F28-4006-82C5-F757AA100388}"/>
              </a:ext>
            </a:extLst>
          </p:cNvPr>
          <p:cNvSpPr/>
          <p:nvPr userDrawn="1"/>
        </p:nvSpPr>
        <p:spPr>
          <a:xfrm>
            <a:off x="9422727" y="2504610"/>
            <a:ext cx="889200" cy="88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CF55F8CE-734C-416A-A99B-80DACFEC4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108970" y="2732074"/>
            <a:ext cx="434273" cy="434273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7866BD16-3B46-424C-99F6-2D3C168C01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99180" y="2724356"/>
            <a:ext cx="386982" cy="44970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ACA3D492-3708-4DD7-BF14-3380B2B05C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56071" y="2737954"/>
            <a:ext cx="422512" cy="4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12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F787E9F0-8AD2-430E-BD07-AE01EB53B03D}"/>
              </a:ext>
            </a:extLst>
          </p:cNvPr>
          <p:cNvSpPr/>
          <p:nvPr userDrawn="1"/>
        </p:nvSpPr>
        <p:spPr>
          <a:xfrm rot="10800000" flipV="1">
            <a:off x="587375" y="20650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843A2E07-0380-4B55-B5D6-C941DD1B3644}"/>
              </a:ext>
            </a:extLst>
          </p:cNvPr>
          <p:cNvSpPr/>
          <p:nvPr userDrawn="1"/>
        </p:nvSpPr>
        <p:spPr>
          <a:xfrm rot="10800000" flipV="1">
            <a:off x="587375" y="50956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5A8579C2-A389-4120-B16D-7B62C069951E}"/>
              </a:ext>
            </a:extLst>
          </p:cNvPr>
          <p:cNvSpPr/>
          <p:nvPr userDrawn="1"/>
        </p:nvSpPr>
        <p:spPr>
          <a:xfrm rot="10800000" flipV="1">
            <a:off x="587375" y="3580347"/>
            <a:ext cx="3360947" cy="705764"/>
          </a:xfrm>
          <a:custGeom>
            <a:avLst/>
            <a:gdLst>
              <a:gd name="connsiteX0" fmla="*/ 3360947 w 3360947"/>
              <a:gd name="connsiteY0" fmla="*/ 0 h 705764"/>
              <a:gd name="connsiteX1" fmla="*/ 0 w 3360947"/>
              <a:gd name="connsiteY1" fmla="*/ 0 h 705764"/>
              <a:gd name="connsiteX2" fmla="*/ 41647 w 3360947"/>
              <a:gd name="connsiteY2" fmla="*/ 51349 h 705764"/>
              <a:gd name="connsiteX3" fmla="*/ 132188 w 3360947"/>
              <a:gd name="connsiteY3" fmla="*/ 352883 h 705764"/>
              <a:gd name="connsiteX4" fmla="*/ 41647 w 3360947"/>
              <a:gd name="connsiteY4" fmla="*/ 654417 h 705764"/>
              <a:gd name="connsiteX5" fmla="*/ 2 w 3360947"/>
              <a:gd name="connsiteY5" fmla="*/ 705764 h 705764"/>
              <a:gd name="connsiteX6" fmla="*/ 3360947 w 3360947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7" h="705764">
                <a:moveTo>
                  <a:pt x="3360947" y="0"/>
                </a:moveTo>
                <a:lnTo>
                  <a:pt x="0" y="0"/>
                </a:lnTo>
                <a:lnTo>
                  <a:pt x="41647" y="51349"/>
                </a:lnTo>
                <a:cubicBezTo>
                  <a:pt x="98810" y="137424"/>
                  <a:pt x="132188" y="241188"/>
                  <a:pt x="132188" y="352883"/>
                </a:cubicBezTo>
                <a:cubicBezTo>
                  <a:pt x="132188" y="464578"/>
                  <a:pt x="98810" y="568342"/>
                  <a:pt x="41647" y="654417"/>
                </a:cubicBezTo>
                <a:lnTo>
                  <a:pt x="2" y="705764"/>
                </a:lnTo>
                <a:lnTo>
                  <a:pt x="3360947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0733A61F-8126-4EA1-B433-89D57436B80F}"/>
              </a:ext>
            </a:extLst>
          </p:cNvPr>
          <p:cNvSpPr/>
          <p:nvPr userDrawn="1"/>
        </p:nvSpPr>
        <p:spPr>
          <a:xfrm rot="10800000" flipH="1" flipV="1">
            <a:off x="7368822" y="2065047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2536FB0C-BF42-4DCD-9226-CF03FD7F3ECB}"/>
              </a:ext>
            </a:extLst>
          </p:cNvPr>
          <p:cNvSpPr/>
          <p:nvPr userDrawn="1"/>
        </p:nvSpPr>
        <p:spPr>
          <a:xfrm rot="10800000" flipH="1" flipV="1">
            <a:off x="7368822" y="5095648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55CB6EE8-5014-4739-A5DE-26593DA8C536}"/>
              </a:ext>
            </a:extLst>
          </p:cNvPr>
          <p:cNvSpPr/>
          <p:nvPr userDrawn="1"/>
        </p:nvSpPr>
        <p:spPr>
          <a:xfrm rot="10800000" flipH="1" flipV="1">
            <a:off x="8243681" y="3580347"/>
            <a:ext cx="3360944" cy="705764"/>
          </a:xfrm>
          <a:custGeom>
            <a:avLst/>
            <a:gdLst>
              <a:gd name="connsiteX0" fmla="*/ 0 w 3360944"/>
              <a:gd name="connsiteY0" fmla="*/ 0 h 705764"/>
              <a:gd name="connsiteX1" fmla="*/ 3360944 w 3360944"/>
              <a:gd name="connsiteY1" fmla="*/ 0 h 705764"/>
              <a:gd name="connsiteX2" fmla="*/ 3360944 w 3360944"/>
              <a:gd name="connsiteY2" fmla="*/ 705764 h 705764"/>
              <a:gd name="connsiteX3" fmla="*/ 1 w 3360944"/>
              <a:gd name="connsiteY3" fmla="*/ 705764 h 705764"/>
              <a:gd name="connsiteX4" fmla="*/ 41647 w 3360944"/>
              <a:gd name="connsiteY4" fmla="*/ 654417 h 705764"/>
              <a:gd name="connsiteX5" fmla="*/ 132188 w 3360944"/>
              <a:gd name="connsiteY5" fmla="*/ 352883 h 705764"/>
              <a:gd name="connsiteX6" fmla="*/ 41647 w 3360944"/>
              <a:gd name="connsiteY6" fmla="*/ 51349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4" h="705764">
                <a:moveTo>
                  <a:pt x="0" y="0"/>
                </a:moveTo>
                <a:lnTo>
                  <a:pt x="3360944" y="0"/>
                </a:lnTo>
                <a:lnTo>
                  <a:pt x="3360944" y="705764"/>
                </a:lnTo>
                <a:lnTo>
                  <a:pt x="1" y="705764"/>
                </a:lnTo>
                <a:lnTo>
                  <a:pt x="41647" y="654417"/>
                </a:lnTo>
                <a:cubicBezTo>
                  <a:pt x="98810" y="568342"/>
                  <a:pt x="132188" y="464578"/>
                  <a:pt x="132188" y="352883"/>
                </a:cubicBezTo>
                <a:cubicBezTo>
                  <a:pt x="132188" y="241188"/>
                  <a:pt x="98810" y="137424"/>
                  <a:pt x="41647" y="51349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A57EA933-7CDE-4235-9137-2A3FE5E8D9D3}"/>
              </a:ext>
            </a:extLst>
          </p:cNvPr>
          <p:cNvSpPr/>
          <p:nvPr/>
        </p:nvSpPr>
        <p:spPr>
          <a:xfrm>
            <a:off x="4944386" y="279022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7BCABF8-A7DD-47E3-8DE9-2A5DF03ECF74}"/>
              </a:ext>
            </a:extLst>
          </p:cNvPr>
          <p:cNvGrpSpPr/>
          <p:nvPr userDrawn="1"/>
        </p:nvGrpSpPr>
        <p:grpSpPr>
          <a:xfrm>
            <a:off x="4488084" y="2334209"/>
            <a:ext cx="3206404" cy="3198040"/>
            <a:chOff x="4283651" y="1987454"/>
            <a:chExt cx="3615269" cy="3605839"/>
          </a:xfrm>
        </p:grpSpPr>
        <p:sp>
          <p:nvSpPr>
            <p:cNvPr id="64" name="Arc 63">
              <a:extLst>
                <a:ext uri="{FF2B5EF4-FFF2-40B4-BE49-F238E27FC236}">
                  <a16:creationId xmlns:a16="http://schemas.microsoft.com/office/drawing/2014/main" xmlns="" id="{D5D1CF31-4151-4F39-A971-933E92EEE5D0}"/>
                </a:ext>
              </a:extLst>
            </p:cNvPr>
            <p:cNvSpPr/>
            <p:nvPr/>
          </p:nvSpPr>
          <p:spPr bwMode="auto">
            <a:xfrm>
              <a:off x="4283651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xmlns="" id="{3FAB8C38-CD9D-48C9-A605-81A0F87D741F}"/>
                </a:ext>
              </a:extLst>
            </p:cNvPr>
            <p:cNvSpPr/>
            <p:nvPr/>
          </p:nvSpPr>
          <p:spPr bwMode="auto">
            <a:xfrm rot="36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xmlns="" id="{69955EE1-83B9-4DD8-B9B3-264C8BD0CE59}"/>
                </a:ext>
              </a:extLst>
            </p:cNvPr>
            <p:cNvSpPr/>
            <p:nvPr/>
          </p:nvSpPr>
          <p:spPr bwMode="auto">
            <a:xfrm rot="72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xmlns="" id="{29FF92D4-0791-4E90-83E3-C3162B6CB364}"/>
                </a:ext>
              </a:extLst>
            </p:cNvPr>
            <p:cNvSpPr/>
            <p:nvPr/>
          </p:nvSpPr>
          <p:spPr bwMode="auto">
            <a:xfrm rot="108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xmlns="" id="{5DEAB797-8470-443C-9B06-544F8E9A3811}"/>
                </a:ext>
              </a:extLst>
            </p:cNvPr>
            <p:cNvSpPr/>
            <p:nvPr/>
          </p:nvSpPr>
          <p:spPr bwMode="auto">
            <a:xfrm rot="144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xmlns="" id="{F1521EA6-90D8-4385-8E6F-1F9C1C163CF3}"/>
                </a:ext>
              </a:extLst>
            </p:cNvPr>
            <p:cNvSpPr/>
            <p:nvPr/>
          </p:nvSpPr>
          <p:spPr bwMode="auto">
            <a:xfrm rot="180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13" name="Text Placeholder 73">
            <a:extLst>
              <a:ext uri="{FF2B5EF4-FFF2-40B4-BE49-F238E27FC236}">
                <a16:creationId xmlns:a16="http://schemas.microsoft.com/office/drawing/2014/main" xmlns="" id="{69122990-F317-4471-8D0A-DAD931C0C8FE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8218958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4" name="Text Placeholder 73">
            <a:extLst>
              <a:ext uri="{FF2B5EF4-FFF2-40B4-BE49-F238E27FC236}">
                <a16:creationId xmlns:a16="http://schemas.microsoft.com/office/drawing/2014/main" xmlns="" id="{D7498D2B-6A15-4E80-B31C-AE32A16E304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92282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15" name="Text Placeholder 73">
            <a:extLst>
              <a:ext uri="{FF2B5EF4-FFF2-40B4-BE49-F238E27FC236}">
                <a16:creationId xmlns:a16="http://schemas.microsoft.com/office/drawing/2014/main" xmlns="" id="{7B62703E-5677-486F-87B4-B001F7114A7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218958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6" name="Text Placeholder 73">
            <a:extLst>
              <a:ext uri="{FF2B5EF4-FFF2-40B4-BE49-F238E27FC236}">
                <a16:creationId xmlns:a16="http://schemas.microsoft.com/office/drawing/2014/main" xmlns="" id="{CE4FAFE9-DA16-4DF4-BC63-C9A89CAEEF5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92282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117" name="Text Placeholder 73">
            <a:extLst>
              <a:ext uri="{FF2B5EF4-FFF2-40B4-BE49-F238E27FC236}">
                <a16:creationId xmlns:a16="http://schemas.microsoft.com/office/drawing/2014/main" xmlns="" id="{6A6BA5AC-4CDD-4F43-BCFD-01A992BA987A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9089892" y="3738321"/>
            <a:ext cx="1638205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:a16="http://schemas.microsoft.com/office/drawing/2014/main" xmlns="" id="{C8D0EA2B-4324-4CB4-9DC2-53ABBE063FC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63216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121" name="Text Placeholder 73">
            <a:extLst>
              <a:ext uri="{FF2B5EF4-FFF2-40B4-BE49-F238E27FC236}">
                <a16:creationId xmlns:a16="http://schemas.microsoft.com/office/drawing/2014/main" xmlns="" id="{B049CDD1-E8EC-4C28-9580-DCA79E9D62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462839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2" name="Text Placeholder 73">
            <a:extLst>
              <a:ext uri="{FF2B5EF4-FFF2-40B4-BE49-F238E27FC236}">
                <a16:creationId xmlns:a16="http://schemas.microsoft.com/office/drawing/2014/main" xmlns="" id="{5006FA14-500F-458C-A7C4-6CE414ABB4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79056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123" name="Text Placeholder 73">
            <a:extLst>
              <a:ext uri="{FF2B5EF4-FFF2-40B4-BE49-F238E27FC236}">
                <a16:creationId xmlns:a16="http://schemas.microsoft.com/office/drawing/2014/main" xmlns="" id="{CA06EC99-E41D-4DBD-A64F-C639B3E43E77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462839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4" name="Text Placeholder 73">
            <a:extLst>
              <a:ext uri="{FF2B5EF4-FFF2-40B4-BE49-F238E27FC236}">
                <a16:creationId xmlns:a16="http://schemas.microsoft.com/office/drawing/2014/main" xmlns="" id="{6AE7A230-9049-4850-80BE-E2342BA1E57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079056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dirty="0" smtClean="0"/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lvl="0" indent="-269875" algn="r"/>
            <a:r>
              <a:rPr lang="en-US" dirty="0"/>
              <a:t>04</a:t>
            </a:r>
          </a:p>
        </p:txBody>
      </p:sp>
      <p:sp>
        <p:nvSpPr>
          <p:cNvPr id="125" name="Text Placeholder 73">
            <a:extLst>
              <a:ext uri="{FF2B5EF4-FFF2-40B4-BE49-F238E27FC236}">
                <a16:creationId xmlns:a16="http://schemas.microsoft.com/office/drawing/2014/main" xmlns="" id="{2D87960F-ECE4-46B4-B168-E301EB69638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1462839" y="3738321"/>
            <a:ext cx="163926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Text Placeholder 73">
            <a:extLst>
              <a:ext uri="{FF2B5EF4-FFF2-40B4-BE49-F238E27FC236}">
                <a16:creationId xmlns:a16="http://schemas.microsoft.com/office/drawing/2014/main" xmlns="" id="{46632857-020C-417B-BE2F-B68DFFF6202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3219557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110DF2-1465-4105-91D5-7711F33275C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5413492" y="3394273"/>
            <a:ext cx="1347788" cy="10779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6C87F724-9FC5-4877-AA09-7FB1E7235515}"/>
              </a:ext>
            </a:extLst>
          </p:cNvPr>
          <p:cNvSpPr/>
          <p:nvPr userDrawn="1"/>
        </p:nvSpPr>
        <p:spPr>
          <a:xfrm>
            <a:off x="4784112" y="1981438"/>
            <a:ext cx="874060" cy="872984"/>
          </a:xfrm>
          <a:prstGeom prst="ellipse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2BB7F6A5-B033-4C14-AE38-B4967C489DE0}"/>
              </a:ext>
            </a:extLst>
          </p:cNvPr>
          <p:cNvSpPr/>
          <p:nvPr userDrawn="1"/>
        </p:nvSpPr>
        <p:spPr>
          <a:xfrm>
            <a:off x="4784112" y="5012511"/>
            <a:ext cx="874060" cy="872984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B857A25B-7079-4412-A6E7-E832998207FA}"/>
              </a:ext>
            </a:extLst>
          </p:cNvPr>
          <p:cNvSpPr/>
          <p:nvPr userDrawn="1"/>
        </p:nvSpPr>
        <p:spPr>
          <a:xfrm>
            <a:off x="3920320" y="3496116"/>
            <a:ext cx="874060" cy="872984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0D0789A3-562A-4396-92F0-C5A20C4A9884}"/>
              </a:ext>
            </a:extLst>
          </p:cNvPr>
          <p:cNvSpPr/>
          <p:nvPr userDrawn="1"/>
        </p:nvSpPr>
        <p:spPr>
          <a:xfrm>
            <a:off x="6527005" y="1981438"/>
            <a:ext cx="874060" cy="872984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7ABB4B05-74FC-4655-9711-8243DB932699}"/>
              </a:ext>
            </a:extLst>
          </p:cNvPr>
          <p:cNvSpPr/>
          <p:nvPr userDrawn="1"/>
        </p:nvSpPr>
        <p:spPr>
          <a:xfrm>
            <a:off x="6525688" y="5012511"/>
            <a:ext cx="874060" cy="87298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22F01685-01D0-4F66-9158-2E6B2A450C84}"/>
              </a:ext>
            </a:extLst>
          </p:cNvPr>
          <p:cNvSpPr/>
          <p:nvPr userDrawn="1"/>
        </p:nvSpPr>
        <p:spPr>
          <a:xfrm>
            <a:off x="7376967" y="3496116"/>
            <a:ext cx="874060" cy="872984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1C56586F-B41F-4F44-964F-3E084DD60648}"/>
              </a:ext>
            </a:extLst>
          </p:cNvPr>
          <p:cNvGrpSpPr/>
          <p:nvPr userDrawn="1"/>
        </p:nvGrpSpPr>
        <p:grpSpPr>
          <a:xfrm>
            <a:off x="4872338" y="2069125"/>
            <a:ext cx="698400" cy="698400"/>
            <a:chOff x="4872338" y="2069125"/>
            <a:chExt cx="698400" cy="69840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64579A14-CB5E-4B16-BD2A-058FF7899B32}"/>
                </a:ext>
              </a:extLst>
            </p:cNvPr>
            <p:cNvSpPr/>
            <p:nvPr userDrawn="1"/>
          </p:nvSpPr>
          <p:spPr>
            <a:xfrm>
              <a:off x="4872338" y="2069125"/>
              <a:ext cx="698400" cy="698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xmlns="" id="{66C6E8EB-05C1-4FD9-ABDA-931DBB72F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029597" y="2226385"/>
              <a:ext cx="383882" cy="38388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CC62CDC1-D2E7-430F-B0D4-09FE9FB40802}"/>
              </a:ext>
            </a:extLst>
          </p:cNvPr>
          <p:cNvGrpSpPr/>
          <p:nvPr userDrawn="1"/>
        </p:nvGrpSpPr>
        <p:grpSpPr>
          <a:xfrm>
            <a:off x="4007754" y="3583803"/>
            <a:ext cx="698400" cy="698400"/>
            <a:chOff x="4007754" y="3583803"/>
            <a:chExt cx="698400" cy="69840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EDA584EF-296A-4DDE-81ED-A2D244A11D82}"/>
                </a:ext>
              </a:extLst>
            </p:cNvPr>
            <p:cNvSpPr/>
            <p:nvPr userDrawn="1"/>
          </p:nvSpPr>
          <p:spPr>
            <a:xfrm>
              <a:off x="4007754" y="3583803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xmlns="" id="{AC13773D-18C8-428F-88A1-D37C2C0B2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208936" y="3736653"/>
              <a:ext cx="296036" cy="39270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A865C93E-A23B-49FF-8487-393DFE91EE92}"/>
              </a:ext>
            </a:extLst>
          </p:cNvPr>
          <p:cNvGrpSpPr/>
          <p:nvPr userDrawn="1"/>
        </p:nvGrpSpPr>
        <p:grpSpPr>
          <a:xfrm>
            <a:off x="4872338" y="5100198"/>
            <a:ext cx="698400" cy="698400"/>
            <a:chOff x="4872338" y="5100198"/>
            <a:chExt cx="698400" cy="6984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41C8C3E1-CA83-4CD4-B9DE-AEB887157423}"/>
                </a:ext>
              </a:extLst>
            </p:cNvPr>
            <p:cNvSpPr/>
            <p:nvPr userDrawn="1"/>
          </p:nvSpPr>
          <p:spPr>
            <a:xfrm>
              <a:off x="4872338" y="5100198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xmlns="" id="{80AE551C-4ABF-42EA-AA02-8FB6EDA92E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057574" y="5241602"/>
              <a:ext cx="327929" cy="415593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F4346FD8-FE9E-488D-B71C-6D282F767826}"/>
              </a:ext>
            </a:extLst>
          </p:cNvPr>
          <p:cNvGrpSpPr/>
          <p:nvPr userDrawn="1"/>
        </p:nvGrpSpPr>
        <p:grpSpPr>
          <a:xfrm>
            <a:off x="6613914" y="5100198"/>
            <a:ext cx="698400" cy="698400"/>
            <a:chOff x="6613914" y="5100198"/>
            <a:chExt cx="698400" cy="6984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2E99EF3A-4E11-4219-8107-04C8E335D513}"/>
                </a:ext>
              </a:extLst>
            </p:cNvPr>
            <p:cNvSpPr/>
            <p:nvPr userDrawn="1"/>
          </p:nvSpPr>
          <p:spPr>
            <a:xfrm>
              <a:off x="6613914" y="5100198"/>
              <a:ext cx="698400" cy="698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xmlns="" id="{2B63927B-2F7C-42E7-9CFE-8E04634065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795857" y="5282141"/>
              <a:ext cx="334514" cy="334514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B074275E-CFCD-40DD-A2CA-41DF852C78E7}"/>
              </a:ext>
            </a:extLst>
          </p:cNvPr>
          <p:cNvGrpSpPr/>
          <p:nvPr userDrawn="1"/>
        </p:nvGrpSpPr>
        <p:grpSpPr>
          <a:xfrm>
            <a:off x="7465193" y="3583803"/>
            <a:ext cx="698400" cy="698400"/>
            <a:chOff x="7465193" y="3583803"/>
            <a:chExt cx="698400" cy="6984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4440463C-64E8-4F20-89FF-67D8607D2094}"/>
                </a:ext>
              </a:extLst>
            </p:cNvPr>
            <p:cNvSpPr/>
            <p:nvPr userDrawn="1"/>
          </p:nvSpPr>
          <p:spPr>
            <a:xfrm>
              <a:off x="7465193" y="3583803"/>
              <a:ext cx="698400" cy="698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xmlns="" id="{229CCE2A-7C76-4EC9-8C55-50B39449A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7650521" y="3733235"/>
              <a:ext cx="327745" cy="3995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782948B5-4CA5-4446-AD19-69F7A41B38F0}"/>
              </a:ext>
            </a:extLst>
          </p:cNvPr>
          <p:cNvGrpSpPr/>
          <p:nvPr userDrawn="1"/>
        </p:nvGrpSpPr>
        <p:grpSpPr>
          <a:xfrm>
            <a:off x="6614439" y="2068335"/>
            <a:ext cx="698400" cy="698400"/>
            <a:chOff x="6614439" y="2068335"/>
            <a:chExt cx="698400" cy="6984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528CD09B-53F1-4900-AFA9-DBC0C91E4B3F}"/>
                </a:ext>
              </a:extLst>
            </p:cNvPr>
            <p:cNvSpPr/>
            <p:nvPr userDrawn="1"/>
          </p:nvSpPr>
          <p:spPr>
            <a:xfrm>
              <a:off x="6614439" y="2068335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xmlns="" id="{F20A6122-AD73-4F9F-828E-1BFB298DAC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775751" y="2229647"/>
              <a:ext cx="375776" cy="37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043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E3977B3D-112D-46BD-AA99-CF17D6D0D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157995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DEBA68A4-E49D-400D-A93C-CCAA20FE3448}"/>
              </a:ext>
            </a:extLst>
          </p:cNvPr>
          <p:cNvSpPr/>
          <p:nvPr userDrawn="1"/>
        </p:nvSpPr>
        <p:spPr>
          <a:xfrm rot="5400000">
            <a:off x="5316902" y="-3717103"/>
            <a:ext cx="1558193" cy="12192001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6599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44590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See. Understand. Act.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xmlns="" id="{E39CE3C3-6592-4677-B50B-208C61D36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lang="en-US" sz="1152" b="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cs typeface="Arial"/>
                <a:rtl val="0"/>
              </a:defRPr>
            </a:lvl1pPr>
          </a:lstStyle>
          <a:p>
            <a:fld id="{E98FCA07-3125-49EB-99F1-64DCEC752C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4465C87A-6365-4D74-AA4C-D844513A88AC}"/>
              </a:ext>
            </a:extLst>
          </p:cNvPr>
          <p:cNvSpPr/>
          <p:nvPr userDrawn="1"/>
        </p:nvSpPr>
        <p:spPr>
          <a:xfrm flipH="1">
            <a:off x="587373" y="1743457"/>
            <a:ext cx="5792118" cy="4143716"/>
          </a:xfrm>
          <a:prstGeom prst="rect">
            <a:avLst/>
          </a:prstGeom>
          <a:gradFill>
            <a:gsLst>
              <a:gs pos="6100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0F3B0B18-7350-4E62-86E9-58AD676AADE0}"/>
              </a:ext>
            </a:extLst>
          </p:cNvPr>
          <p:cNvSpPr/>
          <p:nvPr/>
        </p:nvSpPr>
        <p:spPr>
          <a:xfrm>
            <a:off x="7285687" y="1923999"/>
            <a:ext cx="864000" cy="864764"/>
          </a:xfrm>
          <a:prstGeom prst="ellipse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9C362242-F38E-438F-9DB7-B6C6E4984F58}"/>
              </a:ext>
            </a:extLst>
          </p:cNvPr>
          <p:cNvSpPr/>
          <p:nvPr userDrawn="1"/>
        </p:nvSpPr>
        <p:spPr>
          <a:xfrm>
            <a:off x="9958288" y="1923999"/>
            <a:ext cx="864000" cy="864764"/>
          </a:xfrm>
          <a:prstGeom prst="ellipse">
            <a:avLst/>
          </a:pr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145F143A-B4E3-46E0-8B25-496A5ADEF755}"/>
              </a:ext>
            </a:extLst>
          </p:cNvPr>
          <p:cNvSpPr/>
          <p:nvPr userDrawn="1"/>
        </p:nvSpPr>
        <p:spPr>
          <a:xfrm>
            <a:off x="9958288" y="3899456"/>
            <a:ext cx="864000" cy="864764"/>
          </a:xfrm>
          <a:prstGeom prst="ellipse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615377EE-8E46-4A05-AF88-D20AC062BE19}"/>
              </a:ext>
            </a:extLst>
          </p:cNvPr>
          <p:cNvSpPr/>
          <p:nvPr userDrawn="1"/>
        </p:nvSpPr>
        <p:spPr>
          <a:xfrm>
            <a:off x="7285687" y="3899456"/>
            <a:ext cx="864000" cy="864764"/>
          </a:xfrm>
          <a:prstGeom prst="ellipse">
            <a:avLst/>
          </a:prstGeom>
          <a:solidFill>
            <a:schemeClr val="accent6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Content Placeholder 3">
            <a:extLst>
              <a:ext uri="{FF2B5EF4-FFF2-40B4-BE49-F238E27FC236}">
                <a16:creationId xmlns:a16="http://schemas.microsoft.com/office/drawing/2014/main" xmlns="" id="{A6971696-9F32-44F0-9F9D-35C721E8B5E5}"/>
              </a:ext>
            </a:extLst>
          </p:cNvPr>
          <p:cNvSpPr>
            <a:spLocks noGrp="1"/>
          </p:cNvSpPr>
          <p:nvPr userDrawn="1">
            <p:ph sz="quarter" idx="30"/>
          </p:nvPr>
        </p:nvSpPr>
        <p:spPr>
          <a:xfrm>
            <a:off x="849313" y="1924050"/>
            <a:ext cx="5241925" cy="377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1B4BA8EA-F8FF-4AD7-9402-C3BFF5AA2FDE}"/>
              </a:ext>
            </a:extLst>
          </p:cNvPr>
          <p:cNvSpPr/>
          <p:nvPr/>
        </p:nvSpPr>
        <p:spPr>
          <a:xfrm>
            <a:off x="6508945" y="2367060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6" name="Text Placeholder 73">
            <a:extLst>
              <a:ext uri="{FF2B5EF4-FFF2-40B4-BE49-F238E27FC236}">
                <a16:creationId xmlns:a16="http://schemas.microsoft.com/office/drawing/2014/main" xmlns="" id="{114A4B7B-7DD0-4367-AE68-1AC90EE33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4161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xmlns="" id="{1D0943E3-37F3-4E66-9B91-BCCA62A5D01D}"/>
              </a:ext>
            </a:extLst>
          </p:cNvPr>
          <p:cNvSpPr/>
          <p:nvPr userDrawn="1"/>
        </p:nvSpPr>
        <p:spPr>
          <a:xfrm>
            <a:off x="9181546" y="2367060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5" name="Text Placeholder 73">
            <a:extLst>
              <a:ext uri="{FF2B5EF4-FFF2-40B4-BE49-F238E27FC236}">
                <a16:creationId xmlns:a16="http://schemas.microsoft.com/office/drawing/2014/main" xmlns="" id="{EBFB0AA9-36B3-44D0-BB7C-FDA0F18E10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56762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xmlns="" id="{ABB17EC8-0EF5-4BFC-B325-D744B25E836C}"/>
              </a:ext>
            </a:extLst>
          </p:cNvPr>
          <p:cNvSpPr/>
          <p:nvPr userDrawn="1"/>
        </p:nvSpPr>
        <p:spPr>
          <a:xfrm>
            <a:off x="6508945" y="4342517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7" name="Text Placeholder 73">
            <a:extLst>
              <a:ext uri="{FF2B5EF4-FFF2-40B4-BE49-F238E27FC236}">
                <a16:creationId xmlns:a16="http://schemas.microsoft.com/office/drawing/2014/main" xmlns="" id="{D8BF328F-AEDF-4D29-A752-14A43054A5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4161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2235885C-CCD6-434D-A8BB-CEDAF98376D2}"/>
              </a:ext>
            </a:extLst>
          </p:cNvPr>
          <p:cNvSpPr/>
          <p:nvPr userDrawn="1"/>
        </p:nvSpPr>
        <p:spPr>
          <a:xfrm>
            <a:off x="9181546" y="4342517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1" name="Text Placeholder 73">
            <a:extLst>
              <a:ext uri="{FF2B5EF4-FFF2-40B4-BE49-F238E27FC236}">
                <a16:creationId xmlns:a16="http://schemas.microsoft.com/office/drawing/2014/main" xmlns="" id="{E1FC67E4-703C-466B-83B3-2D0C500351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56762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FA03A925-4870-4644-AE45-0DA847E5266C}"/>
              </a:ext>
            </a:extLst>
          </p:cNvPr>
          <p:cNvSpPr/>
          <p:nvPr userDrawn="1"/>
        </p:nvSpPr>
        <p:spPr>
          <a:xfrm>
            <a:off x="7415141" y="2054126"/>
            <a:ext cx="604800" cy="604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xmlns="" id="{341E4DE2-38FF-4AC8-9C5C-3C61E9C0D15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60128" y="2265078"/>
            <a:ext cx="315118" cy="184630"/>
          </a:xfrm>
          <a:custGeom>
            <a:avLst/>
            <a:gdLst>
              <a:gd name="T0" fmla="*/ 0 w 96"/>
              <a:gd name="T1" fmla="*/ 29 h 56"/>
              <a:gd name="T2" fmla="*/ 48 w 96"/>
              <a:gd name="T3" fmla="*/ 56 h 56"/>
              <a:gd name="T4" fmla="*/ 96 w 96"/>
              <a:gd name="T5" fmla="*/ 29 h 56"/>
              <a:gd name="T6" fmla="*/ 96 w 96"/>
              <a:gd name="T7" fmla="*/ 27 h 56"/>
              <a:gd name="T8" fmla="*/ 48 w 96"/>
              <a:gd name="T9" fmla="*/ 0 h 56"/>
              <a:gd name="T10" fmla="*/ 0 w 96"/>
              <a:gd name="T11" fmla="*/ 27 h 56"/>
              <a:gd name="T12" fmla="*/ 0 w 96"/>
              <a:gd name="T13" fmla="*/ 29 h 56"/>
              <a:gd name="T14" fmla="*/ 48 w 96"/>
              <a:gd name="T15" fmla="*/ 10 h 56"/>
              <a:gd name="T16" fmla="*/ 66 w 96"/>
              <a:gd name="T17" fmla="*/ 28 h 56"/>
              <a:gd name="T18" fmla="*/ 48 w 96"/>
              <a:gd name="T19" fmla="*/ 46 h 56"/>
              <a:gd name="T20" fmla="*/ 30 w 96"/>
              <a:gd name="T21" fmla="*/ 28 h 56"/>
              <a:gd name="T22" fmla="*/ 48 w 96"/>
              <a:gd name="T23" fmla="*/ 1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" h="56">
                <a:moveTo>
                  <a:pt x="0" y="29"/>
                </a:moveTo>
                <a:cubicBezTo>
                  <a:pt x="1" y="30"/>
                  <a:pt x="22" y="56"/>
                  <a:pt x="48" y="56"/>
                </a:cubicBezTo>
                <a:cubicBezTo>
                  <a:pt x="74" y="56"/>
                  <a:pt x="95" y="30"/>
                  <a:pt x="96" y="29"/>
                </a:cubicBezTo>
                <a:cubicBezTo>
                  <a:pt x="96" y="29"/>
                  <a:pt x="96" y="27"/>
                  <a:pt x="96" y="27"/>
                </a:cubicBezTo>
                <a:cubicBezTo>
                  <a:pt x="95" y="26"/>
                  <a:pt x="74" y="0"/>
                  <a:pt x="48" y="0"/>
                </a:cubicBezTo>
                <a:cubicBezTo>
                  <a:pt x="22" y="0"/>
                  <a:pt x="1" y="26"/>
                  <a:pt x="0" y="27"/>
                </a:cubicBezTo>
                <a:cubicBezTo>
                  <a:pt x="0" y="27"/>
                  <a:pt x="0" y="29"/>
                  <a:pt x="0" y="29"/>
                </a:cubicBezTo>
                <a:close/>
                <a:moveTo>
                  <a:pt x="48" y="10"/>
                </a:moveTo>
                <a:cubicBezTo>
                  <a:pt x="58" y="10"/>
                  <a:pt x="66" y="18"/>
                  <a:pt x="66" y="28"/>
                </a:cubicBezTo>
                <a:cubicBezTo>
                  <a:pt x="66" y="38"/>
                  <a:pt x="58" y="46"/>
                  <a:pt x="48" y="46"/>
                </a:cubicBezTo>
                <a:cubicBezTo>
                  <a:pt x="38" y="46"/>
                  <a:pt x="30" y="38"/>
                  <a:pt x="30" y="28"/>
                </a:cubicBezTo>
                <a:cubicBezTo>
                  <a:pt x="30" y="18"/>
                  <a:pt x="38" y="10"/>
                  <a:pt x="48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731D1386-71C3-4DDA-A2A5-EEF29566BB01}"/>
              </a:ext>
            </a:extLst>
          </p:cNvPr>
          <p:cNvSpPr/>
          <p:nvPr userDrawn="1"/>
        </p:nvSpPr>
        <p:spPr>
          <a:xfrm>
            <a:off x="10088034" y="2054126"/>
            <a:ext cx="604800" cy="60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52">
            <a:extLst>
              <a:ext uri="{FF2B5EF4-FFF2-40B4-BE49-F238E27FC236}">
                <a16:creationId xmlns:a16="http://schemas.microsoft.com/office/drawing/2014/main" xmlns="" id="{CEAB3B9F-C686-48D5-B388-7E9D3E062E10}"/>
              </a:ext>
            </a:extLst>
          </p:cNvPr>
          <p:cNvSpPr>
            <a:spLocks/>
          </p:cNvSpPr>
          <p:nvPr userDrawn="1"/>
        </p:nvSpPr>
        <p:spPr bwMode="auto">
          <a:xfrm>
            <a:off x="10231392" y="2247170"/>
            <a:ext cx="275116" cy="171630"/>
          </a:xfrm>
          <a:custGeom>
            <a:avLst/>
            <a:gdLst>
              <a:gd name="T0" fmla="*/ 71 w 92"/>
              <a:gd name="T1" fmla="*/ 15 h 57"/>
              <a:gd name="T2" fmla="*/ 46 w 92"/>
              <a:gd name="T3" fmla="*/ 0 h 57"/>
              <a:gd name="T4" fmla="*/ 18 w 92"/>
              <a:gd name="T5" fmla="*/ 25 h 57"/>
              <a:gd name="T6" fmla="*/ 0 w 92"/>
              <a:gd name="T7" fmla="*/ 41 h 57"/>
              <a:gd name="T8" fmla="*/ 8 w 92"/>
              <a:gd name="T9" fmla="*/ 55 h 57"/>
              <a:gd name="T10" fmla="*/ 17 w 92"/>
              <a:gd name="T11" fmla="*/ 57 h 57"/>
              <a:gd name="T12" fmla="*/ 20 w 92"/>
              <a:gd name="T13" fmla="*/ 57 h 57"/>
              <a:gd name="T14" fmla="*/ 20 w 92"/>
              <a:gd name="T15" fmla="*/ 42 h 57"/>
              <a:gd name="T16" fmla="*/ 23 w 92"/>
              <a:gd name="T17" fmla="*/ 37 h 57"/>
              <a:gd name="T18" fmla="*/ 29 w 92"/>
              <a:gd name="T19" fmla="*/ 37 h 57"/>
              <a:gd name="T20" fmla="*/ 34 w 92"/>
              <a:gd name="T21" fmla="*/ 39 h 57"/>
              <a:gd name="T22" fmla="*/ 37 w 92"/>
              <a:gd name="T23" fmla="*/ 37 h 57"/>
              <a:gd name="T24" fmla="*/ 47 w 92"/>
              <a:gd name="T25" fmla="*/ 37 h 57"/>
              <a:gd name="T26" fmla="*/ 50 w 92"/>
              <a:gd name="T27" fmla="*/ 39 h 57"/>
              <a:gd name="T28" fmla="*/ 55 w 92"/>
              <a:gd name="T29" fmla="*/ 37 h 57"/>
              <a:gd name="T30" fmla="*/ 61 w 92"/>
              <a:gd name="T31" fmla="*/ 37 h 57"/>
              <a:gd name="T32" fmla="*/ 64 w 92"/>
              <a:gd name="T33" fmla="*/ 42 h 57"/>
              <a:gd name="T34" fmla="*/ 64 w 92"/>
              <a:gd name="T35" fmla="*/ 57 h 57"/>
              <a:gd name="T36" fmla="*/ 73 w 92"/>
              <a:gd name="T37" fmla="*/ 57 h 57"/>
              <a:gd name="T38" fmla="*/ 92 w 92"/>
              <a:gd name="T39" fmla="*/ 36 h 57"/>
              <a:gd name="T40" fmla="*/ 71 w 92"/>
              <a:gd name="T41" fmla="*/ 1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" h="57">
                <a:moveTo>
                  <a:pt x="71" y="15"/>
                </a:moveTo>
                <a:cubicBezTo>
                  <a:pt x="66" y="6"/>
                  <a:pt x="57" y="0"/>
                  <a:pt x="46" y="0"/>
                </a:cubicBezTo>
                <a:cubicBezTo>
                  <a:pt x="32" y="0"/>
                  <a:pt x="19" y="11"/>
                  <a:pt x="18" y="25"/>
                </a:cubicBezTo>
                <a:cubicBezTo>
                  <a:pt x="8" y="24"/>
                  <a:pt x="0" y="32"/>
                  <a:pt x="0" y="41"/>
                </a:cubicBezTo>
                <a:cubicBezTo>
                  <a:pt x="0" y="50"/>
                  <a:pt x="5" y="54"/>
                  <a:pt x="8" y="55"/>
                </a:cubicBezTo>
                <a:cubicBezTo>
                  <a:pt x="12" y="57"/>
                  <a:pt x="16" y="57"/>
                  <a:pt x="17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0"/>
                  <a:pt x="21" y="38"/>
                  <a:pt x="23" y="37"/>
                </a:cubicBezTo>
                <a:cubicBezTo>
                  <a:pt x="25" y="36"/>
                  <a:pt x="28" y="36"/>
                  <a:pt x="29" y="37"/>
                </a:cubicBezTo>
                <a:cubicBezTo>
                  <a:pt x="32" y="39"/>
                  <a:pt x="33" y="39"/>
                  <a:pt x="34" y="39"/>
                </a:cubicBezTo>
                <a:cubicBezTo>
                  <a:pt x="35" y="39"/>
                  <a:pt x="36" y="38"/>
                  <a:pt x="37" y="37"/>
                </a:cubicBezTo>
                <a:cubicBezTo>
                  <a:pt x="40" y="34"/>
                  <a:pt x="44" y="34"/>
                  <a:pt x="47" y="37"/>
                </a:cubicBezTo>
                <a:cubicBezTo>
                  <a:pt x="48" y="38"/>
                  <a:pt x="49" y="39"/>
                  <a:pt x="50" y="39"/>
                </a:cubicBezTo>
                <a:cubicBezTo>
                  <a:pt x="51" y="39"/>
                  <a:pt x="52" y="39"/>
                  <a:pt x="55" y="37"/>
                </a:cubicBezTo>
                <a:cubicBezTo>
                  <a:pt x="56" y="36"/>
                  <a:pt x="59" y="36"/>
                  <a:pt x="61" y="37"/>
                </a:cubicBezTo>
                <a:cubicBezTo>
                  <a:pt x="63" y="38"/>
                  <a:pt x="64" y="40"/>
                  <a:pt x="64" y="42"/>
                </a:cubicBezTo>
                <a:cubicBezTo>
                  <a:pt x="64" y="57"/>
                  <a:pt x="64" y="57"/>
                  <a:pt x="64" y="57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92" y="55"/>
                  <a:pt x="92" y="36"/>
                </a:cubicBezTo>
                <a:cubicBezTo>
                  <a:pt x="92" y="25"/>
                  <a:pt x="83" y="16"/>
                  <a:pt x="71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1" name="Freeform 53">
            <a:extLst>
              <a:ext uri="{FF2B5EF4-FFF2-40B4-BE49-F238E27FC236}">
                <a16:creationId xmlns:a16="http://schemas.microsoft.com/office/drawing/2014/main" xmlns="" id="{0F6AD894-4405-440E-8DAC-B2F62C5525D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03326" y="2364535"/>
            <a:ext cx="107270" cy="122413"/>
          </a:xfrm>
          <a:custGeom>
            <a:avLst/>
            <a:gdLst>
              <a:gd name="T0" fmla="*/ 35 w 36"/>
              <a:gd name="T1" fmla="*/ 1 h 41"/>
              <a:gd name="T2" fmla="*/ 33 w 36"/>
              <a:gd name="T3" fmla="*/ 1 h 41"/>
              <a:gd name="T4" fmla="*/ 26 w 36"/>
              <a:gd name="T5" fmla="*/ 4 h 41"/>
              <a:gd name="T6" fmla="*/ 20 w 36"/>
              <a:gd name="T7" fmla="*/ 1 h 41"/>
              <a:gd name="T8" fmla="*/ 16 w 36"/>
              <a:gd name="T9" fmla="*/ 1 h 41"/>
              <a:gd name="T10" fmla="*/ 10 w 36"/>
              <a:gd name="T11" fmla="*/ 4 h 41"/>
              <a:gd name="T12" fmla="*/ 3 w 36"/>
              <a:gd name="T13" fmla="*/ 1 h 41"/>
              <a:gd name="T14" fmla="*/ 1 w 36"/>
              <a:gd name="T15" fmla="*/ 1 h 41"/>
              <a:gd name="T16" fmla="*/ 0 w 36"/>
              <a:gd name="T17" fmla="*/ 3 h 41"/>
              <a:gd name="T18" fmla="*/ 0 w 36"/>
              <a:gd name="T19" fmla="*/ 27 h 41"/>
              <a:gd name="T20" fmla="*/ 0 w 36"/>
              <a:gd name="T21" fmla="*/ 27 h 41"/>
              <a:gd name="T22" fmla="*/ 17 w 36"/>
              <a:gd name="T23" fmla="*/ 41 h 41"/>
              <a:gd name="T24" fmla="*/ 18 w 36"/>
              <a:gd name="T25" fmla="*/ 41 h 41"/>
              <a:gd name="T26" fmla="*/ 19 w 36"/>
              <a:gd name="T27" fmla="*/ 41 h 41"/>
              <a:gd name="T28" fmla="*/ 36 w 36"/>
              <a:gd name="T29" fmla="*/ 27 h 41"/>
              <a:gd name="T30" fmla="*/ 36 w 36"/>
              <a:gd name="T31" fmla="*/ 27 h 41"/>
              <a:gd name="T32" fmla="*/ 36 w 36"/>
              <a:gd name="T33" fmla="*/ 3 h 41"/>
              <a:gd name="T34" fmla="*/ 35 w 36"/>
              <a:gd name="T35" fmla="*/ 1 h 41"/>
              <a:gd name="T36" fmla="*/ 26 w 36"/>
              <a:gd name="T37" fmla="*/ 21 h 41"/>
              <a:gd name="T38" fmla="*/ 20 w 36"/>
              <a:gd name="T39" fmla="*/ 21 h 41"/>
              <a:gd name="T40" fmla="*/ 20 w 36"/>
              <a:gd name="T41" fmla="*/ 27 h 41"/>
              <a:gd name="T42" fmla="*/ 18 w 36"/>
              <a:gd name="T43" fmla="*/ 29 h 41"/>
              <a:gd name="T44" fmla="*/ 16 w 36"/>
              <a:gd name="T45" fmla="*/ 27 h 41"/>
              <a:gd name="T46" fmla="*/ 16 w 36"/>
              <a:gd name="T47" fmla="*/ 21 h 41"/>
              <a:gd name="T48" fmla="*/ 10 w 36"/>
              <a:gd name="T49" fmla="*/ 21 h 41"/>
              <a:gd name="T50" fmla="*/ 8 w 36"/>
              <a:gd name="T51" fmla="*/ 19 h 41"/>
              <a:gd name="T52" fmla="*/ 10 w 36"/>
              <a:gd name="T53" fmla="*/ 17 h 41"/>
              <a:gd name="T54" fmla="*/ 16 w 36"/>
              <a:gd name="T55" fmla="*/ 17 h 41"/>
              <a:gd name="T56" fmla="*/ 16 w 36"/>
              <a:gd name="T57" fmla="*/ 11 h 41"/>
              <a:gd name="T58" fmla="*/ 18 w 36"/>
              <a:gd name="T59" fmla="*/ 9 h 41"/>
              <a:gd name="T60" fmla="*/ 20 w 36"/>
              <a:gd name="T61" fmla="*/ 11 h 41"/>
              <a:gd name="T62" fmla="*/ 20 w 36"/>
              <a:gd name="T63" fmla="*/ 17 h 41"/>
              <a:gd name="T64" fmla="*/ 26 w 36"/>
              <a:gd name="T65" fmla="*/ 17 h 41"/>
              <a:gd name="T66" fmla="*/ 28 w 36"/>
              <a:gd name="T67" fmla="*/ 19 h 41"/>
              <a:gd name="T68" fmla="*/ 26 w 36"/>
              <a:gd name="T69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" h="41">
                <a:moveTo>
                  <a:pt x="35" y="1"/>
                </a:moveTo>
                <a:cubicBezTo>
                  <a:pt x="34" y="1"/>
                  <a:pt x="33" y="1"/>
                  <a:pt x="33" y="1"/>
                </a:cubicBezTo>
                <a:cubicBezTo>
                  <a:pt x="30" y="3"/>
                  <a:pt x="28" y="4"/>
                  <a:pt x="26" y="4"/>
                </a:cubicBezTo>
                <a:cubicBezTo>
                  <a:pt x="23" y="4"/>
                  <a:pt x="21" y="3"/>
                  <a:pt x="20" y="1"/>
                </a:cubicBezTo>
                <a:cubicBezTo>
                  <a:pt x="19" y="0"/>
                  <a:pt x="17" y="0"/>
                  <a:pt x="16" y="1"/>
                </a:cubicBezTo>
                <a:cubicBezTo>
                  <a:pt x="15" y="3"/>
                  <a:pt x="13" y="4"/>
                  <a:pt x="10" y="4"/>
                </a:cubicBezTo>
                <a:cubicBezTo>
                  <a:pt x="8" y="4"/>
                  <a:pt x="6" y="3"/>
                  <a:pt x="3" y="1"/>
                </a:cubicBezTo>
                <a:cubicBezTo>
                  <a:pt x="3" y="1"/>
                  <a:pt x="2" y="1"/>
                  <a:pt x="1" y="1"/>
                </a:cubicBezTo>
                <a:cubicBezTo>
                  <a:pt x="0" y="1"/>
                  <a:pt x="0" y="2"/>
                  <a:pt x="0" y="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8"/>
                  <a:pt x="3" y="37"/>
                  <a:pt x="17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18" y="41"/>
                  <a:pt x="18" y="41"/>
                  <a:pt x="19" y="41"/>
                </a:cubicBezTo>
                <a:cubicBezTo>
                  <a:pt x="33" y="37"/>
                  <a:pt x="36" y="28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2"/>
                  <a:pt x="36" y="1"/>
                  <a:pt x="35" y="1"/>
                </a:cubicBezTo>
                <a:close/>
                <a:moveTo>
                  <a:pt x="26" y="21"/>
                </a:moveTo>
                <a:cubicBezTo>
                  <a:pt x="20" y="21"/>
                  <a:pt x="20" y="21"/>
                  <a:pt x="20" y="21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19" y="29"/>
                  <a:pt x="18" y="29"/>
                </a:cubicBezTo>
                <a:cubicBezTo>
                  <a:pt x="17" y="29"/>
                  <a:pt x="16" y="28"/>
                  <a:pt x="16" y="27"/>
                </a:cubicBezTo>
                <a:cubicBezTo>
                  <a:pt x="16" y="21"/>
                  <a:pt x="16" y="21"/>
                  <a:pt x="16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21"/>
                  <a:pt x="8" y="20"/>
                  <a:pt x="8" y="19"/>
                </a:cubicBezTo>
                <a:cubicBezTo>
                  <a:pt x="8" y="18"/>
                  <a:pt x="9" y="17"/>
                  <a:pt x="10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10"/>
                  <a:pt x="17" y="9"/>
                  <a:pt x="18" y="9"/>
                </a:cubicBezTo>
                <a:cubicBezTo>
                  <a:pt x="19" y="9"/>
                  <a:pt x="20" y="10"/>
                  <a:pt x="20" y="11"/>
                </a:cubicBezTo>
                <a:cubicBezTo>
                  <a:pt x="20" y="17"/>
                  <a:pt x="20" y="17"/>
                  <a:pt x="20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7"/>
                  <a:pt x="28" y="18"/>
                  <a:pt x="28" y="19"/>
                </a:cubicBezTo>
                <a:cubicBezTo>
                  <a:pt x="28" y="20"/>
                  <a:pt x="27" y="21"/>
                  <a:pt x="26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CA8763A0-0DB0-4491-9729-1ED9F042BD4F}"/>
              </a:ext>
            </a:extLst>
          </p:cNvPr>
          <p:cNvSpPr/>
          <p:nvPr userDrawn="1"/>
        </p:nvSpPr>
        <p:spPr>
          <a:xfrm>
            <a:off x="10088034" y="4029583"/>
            <a:ext cx="604800" cy="604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26">
            <a:extLst>
              <a:ext uri="{FF2B5EF4-FFF2-40B4-BE49-F238E27FC236}">
                <a16:creationId xmlns:a16="http://schemas.microsoft.com/office/drawing/2014/main" xmlns="" id="{344DF47F-A59A-4A7F-B011-69A98E9A96A1}"/>
              </a:ext>
            </a:extLst>
          </p:cNvPr>
          <p:cNvSpPr>
            <a:spLocks/>
          </p:cNvSpPr>
          <p:nvPr userDrawn="1"/>
        </p:nvSpPr>
        <p:spPr bwMode="auto">
          <a:xfrm>
            <a:off x="10225714" y="4291701"/>
            <a:ext cx="286472" cy="190560"/>
          </a:xfrm>
          <a:custGeom>
            <a:avLst/>
            <a:gdLst>
              <a:gd name="T0" fmla="*/ 94 w 96"/>
              <a:gd name="T1" fmla="*/ 60 h 64"/>
              <a:gd name="T2" fmla="*/ 92 w 96"/>
              <a:gd name="T3" fmla="*/ 60 h 64"/>
              <a:gd name="T4" fmla="*/ 92 w 96"/>
              <a:gd name="T5" fmla="*/ 2 h 64"/>
              <a:gd name="T6" fmla="*/ 90 w 96"/>
              <a:gd name="T7" fmla="*/ 0 h 64"/>
              <a:gd name="T8" fmla="*/ 78 w 96"/>
              <a:gd name="T9" fmla="*/ 0 h 64"/>
              <a:gd name="T10" fmla="*/ 76 w 96"/>
              <a:gd name="T11" fmla="*/ 2 h 64"/>
              <a:gd name="T12" fmla="*/ 76 w 96"/>
              <a:gd name="T13" fmla="*/ 60 h 64"/>
              <a:gd name="T14" fmla="*/ 68 w 96"/>
              <a:gd name="T15" fmla="*/ 60 h 64"/>
              <a:gd name="T16" fmla="*/ 68 w 96"/>
              <a:gd name="T17" fmla="*/ 18 h 64"/>
              <a:gd name="T18" fmla="*/ 66 w 96"/>
              <a:gd name="T19" fmla="*/ 16 h 64"/>
              <a:gd name="T20" fmla="*/ 54 w 96"/>
              <a:gd name="T21" fmla="*/ 16 h 64"/>
              <a:gd name="T22" fmla="*/ 52 w 96"/>
              <a:gd name="T23" fmla="*/ 18 h 64"/>
              <a:gd name="T24" fmla="*/ 52 w 96"/>
              <a:gd name="T25" fmla="*/ 60 h 64"/>
              <a:gd name="T26" fmla="*/ 44 w 96"/>
              <a:gd name="T27" fmla="*/ 60 h 64"/>
              <a:gd name="T28" fmla="*/ 44 w 96"/>
              <a:gd name="T29" fmla="*/ 34 h 64"/>
              <a:gd name="T30" fmla="*/ 42 w 96"/>
              <a:gd name="T31" fmla="*/ 32 h 64"/>
              <a:gd name="T32" fmla="*/ 30 w 96"/>
              <a:gd name="T33" fmla="*/ 32 h 64"/>
              <a:gd name="T34" fmla="*/ 28 w 96"/>
              <a:gd name="T35" fmla="*/ 34 h 64"/>
              <a:gd name="T36" fmla="*/ 28 w 96"/>
              <a:gd name="T37" fmla="*/ 60 h 64"/>
              <a:gd name="T38" fmla="*/ 20 w 96"/>
              <a:gd name="T39" fmla="*/ 60 h 64"/>
              <a:gd name="T40" fmla="*/ 20 w 96"/>
              <a:gd name="T41" fmla="*/ 50 h 64"/>
              <a:gd name="T42" fmla="*/ 18 w 96"/>
              <a:gd name="T43" fmla="*/ 48 h 64"/>
              <a:gd name="T44" fmla="*/ 6 w 96"/>
              <a:gd name="T45" fmla="*/ 48 h 64"/>
              <a:gd name="T46" fmla="*/ 4 w 96"/>
              <a:gd name="T47" fmla="*/ 50 h 64"/>
              <a:gd name="T48" fmla="*/ 4 w 96"/>
              <a:gd name="T49" fmla="*/ 60 h 64"/>
              <a:gd name="T50" fmla="*/ 2 w 96"/>
              <a:gd name="T51" fmla="*/ 60 h 64"/>
              <a:gd name="T52" fmla="*/ 0 w 96"/>
              <a:gd name="T53" fmla="*/ 62 h 64"/>
              <a:gd name="T54" fmla="*/ 2 w 96"/>
              <a:gd name="T55" fmla="*/ 64 h 64"/>
              <a:gd name="T56" fmla="*/ 94 w 96"/>
              <a:gd name="T57" fmla="*/ 64 h 64"/>
              <a:gd name="T58" fmla="*/ 96 w 96"/>
              <a:gd name="T59" fmla="*/ 62 h 64"/>
              <a:gd name="T60" fmla="*/ 94 w 96"/>
              <a:gd name="T61" fmla="*/ 6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6" h="64">
                <a:moveTo>
                  <a:pt x="94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2"/>
                  <a:pt x="92" y="2"/>
                  <a:pt x="92" y="2"/>
                </a:cubicBezTo>
                <a:cubicBezTo>
                  <a:pt x="92" y="1"/>
                  <a:pt x="91" y="0"/>
                  <a:pt x="90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7" y="0"/>
                  <a:pt x="76" y="1"/>
                  <a:pt x="76" y="2"/>
                </a:cubicBezTo>
                <a:cubicBezTo>
                  <a:pt x="76" y="60"/>
                  <a:pt x="76" y="60"/>
                  <a:pt x="76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17"/>
                  <a:pt x="67" y="16"/>
                  <a:pt x="66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3" y="16"/>
                  <a:pt x="52" y="17"/>
                  <a:pt x="52" y="18"/>
                </a:cubicBezTo>
                <a:cubicBezTo>
                  <a:pt x="52" y="60"/>
                  <a:pt x="52" y="60"/>
                  <a:pt x="52" y="60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34"/>
                  <a:pt x="44" y="34"/>
                  <a:pt x="44" y="34"/>
                </a:cubicBezTo>
                <a:cubicBezTo>
                  <a:pt x="44" y="33"/>
                  <a:pt x="43" y="32"/>
                  <a:pt x="42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2"/>
                  <a:pt x="28" y="33"/>
                  <a:pt x="28" y="34"/>
                </a:cubicBezTo>
                <a:cubicBezTo>
                  <a:pt x="28" y="60"/>
                  <a:pt x="28" y="60"/>
                  <a:pt x="28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49"/>
                  <a:pt x="19" y="48"/>
                  <a:pt x="18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5" y="48"/>
                  <a:pt x="4" y="49"/>
                  <a:pt x="4" y="50"/>
                </a:cubicBezTo>
                <a:cubicBezTo>
                  <a:pt x="4" y="60"/>
                  <a:pt x="4" y="60"/>
                  <a:pt x="4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" y="60"/>
                  <a:pt x="0" y="61"/>
                  <a:pt x="0" y="62"/>
                </a:cubicBezTo>
                <a:cubicBezTo>
                  <a:pt x="0" y="63"/>
                  <a:pt x="1" y="64"/>
                  <a:pt x="2" y="64"/>
                </a:cubicBezTo>
                <a:cubicBezTo>
                  <a:pt x="94" y="64"/>
                  <a:pt x="94" y="64"/>
                  <a:pt x="94" y="64"/>
                </a:cubicBezTo>
                <a:cubicBezTo>
                  <a:pt x="95" y="64"/>
                  <a:pt x="96" y="63"/>
                  <a:pt x="96" y="62"/>
                </a:cubicBezTo>
                <a:cubicBezTo>
                  <a:pt x="96" y="61"/>
                  <a:pt x="95" y="60"/>
                  <a:pt x="9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6" name="Freeform 27">
            <a:extLst>
              <a:ext uri="{FF2B5EF4-FFF2-40B4-BE49-F238E27FC236}">
                <a16:creationId xmlns:a16="http://schemas.microsoft.com/office/drawing/2014/main" xmlns="" id="{37B4B447-2B63-4604-B38C-66F720CE51B9}"/>
              </a:ext>
            </a:extLst>
          </p:cNvPr>
          <p:cNvSpPr>
            <a:spLocks/>
          </p:cNvSpPr>
          <p:nvPr userDrawn="1"/>
        </p:nvSpPr>
        <p:spPr bwMode="auto">
          <a:xfrm>
            <a:off x="10256002" y="4202101"/>
            <a:ext cx="227158" cy="161534"/>
          </a:xfrm>
          <a:custGeom>
            <a:avLst/>
            <a:gdLst>
              <a:gd name="T0" fmla="*/ 2 w 76"/>
              <a:gd name="T1" fmla="*/ 54 h 54"/>
              <a:gd name="T2" fmla="*/ 3 w 76"/>
              <a:gd name="T3" fmla="*/ 54 h 54"/>
              <a:gd name="T4" fmla="*/ 71 w 76"/>
              <a:gd name="T5" fmla="*/ 8 h 54"/>
              <a:gd name="T6" fmla="*/ 70 w 76"/>
              <a:gd name="T7" fmla="*/ 20 h 54"/>
              <a:gd name="T8" fmla="*/ 72 w 76"/>
              <a:gd name="T9" fmla="*/ 22 h 54"/>
              <a:gd name="T10" fmla="*/ 72 w 76"/>
              <a:gd name="T11" fmla="*/ 22 h 54"/>
              <a:gd name="T12" fmla="*/ 74 w 76"/>
              <a:gd name="T13" fmla="*/ 20 h 54"/>
              <a:gd name="T14" fmla="*/ 76 w 76"/>
              <a:gd name="T15" fmla="*/ 4 h 54"/>
              <a:gd name="T16" fmla="*/ 74 w 76"/>
              <a:gd name="T17" fmla="*/ 2 h 54"/>
              <a:gd name="T18" fmla="*/ 58 w 76"/>
              <a:gd name="T19" fmla="*/ 0 h 54"/>
              <a:gd name="T20" fmla="*/ 56 w 76"/>
              <a:gd name="T21" fmla="*/ 2 h 54"/>
              <a:gd name="T22" fmla="*/ 58 w 76"/>
              <a:gd name="T23" fmla="*/ 4 h 54"/>
              <a:gd name="T24" fmla="*/ 68 w 76"/>
              <a:gd name="T25" fmla="*/ 5 h 54"/>
              <a:gd name="T26" fmla="*/ 1 w 76"/>
              <a:gd name="T27" fmla="*/ 50 h 54"/>
              <a:gd name="T28" fmla="*/ 0 w 76"/>
              <a:gd name="T29" fmla="*/ 53 h 54"/>
              <a:gd name="T30" fmla="*/ 2 w 76"/>
              <a:gd name="T31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4">
                <a:moveTo>
                  <a:pt x="2" y="54"/>
                </a:moveTo>
                <a:cubicBezTo>
                  <a:pt x="2" y="54"/>
                  <a:pt x="3" y="54"/>
                  <a:pt x="3" y="54"/>
                </a:cubicBezTo>
                <a:cubicBezTo>
                  <a:pt x="71" y="8"/>
                  <a:pt x="71" y="8"/>
                  <a:pt x="71" y="8"/>
                </a:cubicBezTo>
                <a:cubicBezTo>
                  <a:pt x="70" y="20"/>
                  <a:pt x="70" y="20"/>
                  <a:pt x="70" y="20"/>
                </a:cubicBezTo>
                <a:cubicBezTo>
                  <a:pt x="70" y="21"/>
                  <a:pt x="71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3" y="22"/>
                  <a:pt x="74" y="21"/>
                  <a:pt x="74" y="20"/>
                </a:cubicBezTo>
                <a:cubicBezTo>
                  <a:pt x="76" y="4"/>
                  <a:pt x="76" y="4"/>
                  <a:pt x="76" y="4"/>
                </a:cubicBezTo>
                <a:cubicBezTo>
                  <a:pt x="76" y="3"/>
                  <a:pt x="75" y="2"/>
                  <a:pt x="74" y="2"/>
                </a:cubicBezTo>
                <a:cubicBezTo>
                  <a:pt x="74" y="2"/>
                  <a:pt x="58" y="0"/>
                  <a:pt x="58" y="0"/>
                </a:cubicBezTo>
                <a:cubicBezTo>
                  <a:pt x="57" y="0"/>
                  <a:pt x="56" y="1"/>
                  <a:pt x="56" y="2"/>
                </a:cubicBezTo>
                <a:cubicBezTo>
                  <a:pt x="56" y="3"/>
                  <a:pt x="57" y="4"/>
                  <a:pt x="58" y="4"/>
                </a:cubicBezTo>
                <a:cubicBezTo>
                  <a:pt x="68" y="5"/>
                  <a:pt x="68" y="5"/>
                  <a:pt x="68" y="5"/>
                </a:cubicBezTo>
                <a:cubicBezTo>
                  <a:pt x="1" y="50"/>
                  <a:pt x="1" y="50"/>
                  <a:pt x="1" y="50"/>
                </a:cubicBezTo>
                <a:cubicBezTo>
                  <a:pt x="0" y="51"/>
                  <a:pt x="0" y="52"/>
                  <a:pt x="0" y="53"/>
                </a:cubicBezTo>
                <a:cubicBezTo>
                  <a:pt x="1" y="54"/>
                  <a:pt x="1" y="54"/>
                  <a:pt x="2" y="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D673D2AC-B071-496F-8C5F-7A4734C6C8E4}"/>
              </a:ext>
            </a:extLst>
          </p:cNvPr>
          <p:cNvSpPr/>
          <p:nvPr userDrawn="1"/>
        </p:nvSpPr>
        <p:spPr>
          <a:xfrm>
            <a:off x="7415141" y="4029583"/>
            <a:ext cx="604800" cy="604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1099BA4D-8C68-4D28-A6CA-CC062736F6EB}"/>
              </a:ext>
            </a:extLst>
          </p:cNvPr>
          <p:cNvGrpSpPr/>
          <p:nvPr userDrawn="1"/>
        </p:nvGrpSpPr>
        <p:grpSpPr>
          <a:xfrm>
            <a:off x="7604815" y="4188594"/>
            <a:ext cx="262826" cy="272212"/>
            <a:chOff x="5618163" y="4232275"/>
            <a:chExt cx="400050" cy="414338"/>
          </a:xfrm>
          <a:solidFill>
            <a:schemeClr val="bg1"/>
          </a:solidFill>
        </p:grpSpPr>
        <p:sp>
          <p:nvSpPr>
            <p:cNvPr id="101" name="Freeform 5">
              <a:extLst>
                <a:ext uri="{FF2B5EF4-FFF2-40B4-BE49-F238E27FC236}">
                  <a16:creationId xmlns:a16="http://schemas.microsoft.com/office/drawing/2014/main" xmlns="" id="{C8F9DCC0-FF9E-4E8F-8E64-7A80C041F7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8676" y="4535488"/>
              <a:ext cx="95250" cy="111125"/>
            </a:xfrm>
            <a:custGeom>
              <a:avLst/>
              <a:gdLst>
                <a:gd name="T0" fmla="*/ 264 w 336"/>
                <a:gd name="T1" fmla="*/ 240 h 384"/>
                <a:gd name="T2" fmla="*/ 196 w 336"/>
                <a:gd name="T3" fmla="*/ 288 h 384"/>
                <a:gd name="T4" fmla="*/ 72 w 336"/>
                <a:gd name="T5" fmla="*/ 288 h 384"/>
                <a:gd name="T6" fmla="*/ 48 w 336"/>
                <a:gd name="T7" fmla="*/ 264 h 384"/>
                <a:gd name="T8" fmla="*/ 48 w 336"/>
                <a:gd name="T9" fmla="*/ 0 h 384"/>
                <a:gd name="T10" fmla="*/ 0 w 336"/>
                <a:gd name="T11" fmla="*/ 0 h 384"/>
                <a:gd name="T12" fmla="*/ 0 w 336"/>
                <a:gd name="T13" fmla="*/ 264 h 384"/>
                <a:gd name="T14" fmla="*/ 72 w 336"/>
                <a:gd name="T15" fmla="*/ 336 h 384"/>
                <a:gd name="T16" fmla="*/ 196 w 336"/>
                <a:gd name="T17" fmla="*/ 336 h 384"/>
                <a:gd name="T18" fmla="*/ 264 w 336"/>
                <a:gd name="T19" fmla="*/ 384 h 384"/>
                <a:gd name="T20" fmla="*/ 336 w 336"/>
                <a:gd name="T21" fmla="*/ 312 h 384"/>
                <a:gd name="T22" fmla="*/ 264 w 336"/>
                <a:gd name="T23" fmla="*/ 240 h 384"/>
                <a:gd name="T24" fmla="*/ 264 w 336"/>
                <a:gd name="T25" fmla="*/ 240 h 384"/>
                <a:gd name="T26" fmla="*/ 264 w 336"/>
                <a:gd name="T27" fmla="*/ 24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384">
                  <a:moveTo>
                    <a:pt x="264" y="240"/>
                  </a:moveTo>
                  <a:cubicBezTo>
                    <a:pt x="233" y="240"/>
                    <a:pt x="206" y="260"/>
                    <a:pt x="196" y="288"/>
                  </a:cubicBezTo>
                  <a:cubicBezTo>
                    <a:pt x="72" y="288"/>
                    <a:pt x="72" y="288"/>
                    <a:pt x="72" y="288"/>
                  </a:cubicBezTo>
                  <a:cubicBezTo>
                    <a:pt x="59" y="288"/>
                    <a:pt x="48" y="277"/>
                    <a:pt x="48" y="26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304"/>
                    <a:pt x="32" y="336"/>
                    <a:pt x="72" y="336"/>
                  </a:cubicBezTo>
                  <a:cubicBezTo>
                    <a:pt x="196" y="336"/>
                    <a:pt x="196" y="336"/>
                    <a:pt x="196" y="336"/>
                  </a:cubicBezTo>
                  <a:cubicBezTo>
                    <a:pt x="206" y="364"/>
                    <a:pt x="233" y="384"/>
                    <a:pt x="264" y="384"/>
                  </a:cubicBezTo>
                  <a:cubicBezTo>
                    <a:pt x="304" y="384"/>
                    <a:pt x="336" y="352"/>
                    <a:pt x="336" y="312"/>
                  </a:cubicBezTo>
                  <a:cubicBezTo>
                    <a:pt x="336" y="272"/>
                    <a:pt x="304" y="240"/>
                    <a:pt x="264" y="240"/>
                  </a:cubicBezTo>
                  <a:close/>
                  <a:moveTo>
                    <a:pt x="264" y="240"/>
                  </a:moveTo>
                  <a:cubicBezTo>
                    <a:pt x="264" y="240"/>
                    <a:pt x="264" y="240"/>
                    <a:pt x="264" y="2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xmlns="" id="{908BC695-9AF5-401C-9F9E-01822890D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7551" y="4535488"/>
              <a:ext cx="41275" cy="111125"/>
            </a:xfrm>
            <a:custGeom>
              <a:avLst/>
              <a:gdLst>
                <a:gd name="T0" fmla="*/ 96 w 144"/>
                <a:gd name="T1" fmla="*/ 244 h 384"/>
                <a:gd name="T2" fmla="*/ 96 w 144"/>
                <a:gd name="T3" fmla="*/ 0 h 384"/>
                <a:gd name="T4" fmla="*/ 48 w 144"/>
                <a:gd name="T5" fmla="*/ 0 h 384"/>
                <a:gd name="T6" fmla="*/ 48 w 144"/>
                <a:gd name="T7" fmla="*/ 244 h 384"/>
                <a:gd name="T8" fmla="*/ 0 w 144"/>
                <a:gd name="T9" fmla="*/ 312 h 384"/>
                <a:gd name="T10" fmla="*/ 72 w 144"/>
                <a:gd name="T11" fmla="*/ 384 h 384"/>
                <a:gd name="T12" fmla="*/ 144 w 144"/>
                <a:gd name="T13" fmla="*/ 312 h 384"/>
                <a:gd name="T14" fmla="*/ 96 w 144"/>
                <a:gd name="T15" fmla="*/ 244 h 384"/>
                <a:gd name="T16" fmla="*/ 96 w 144"/>
                <a:gd name="T17" fmla="*/ 244 h 384"/>
                <a:gd name="T18" fmla="*/ 96 w 144"/>
                <a:gd name="T19" fmla="*/ 24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384">
                  <a:moveTo>
                    <a:pt x="96" y="24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44"/>
                    <a:pt x="48" y="244"/>
                    <a:pt x="48" y="244"/>
                  </a:cubicBezTo>
                  <a:cubicBezTo>
                    <a:pt x="20" y="254"/>
                    <a:pt x="0" y="281"/>
                    <a:pt x="0" y="312"/>
                  </a:cubicBezTo>
                  <a:cubicBezTo>
                    <a:pt x="0" y="352"/>
                    <a:pt x="32" y="384"/>
                    <a:pt x="72" y="384"/>
                  </a:cubicBezTo>
                  <a:cubicBezTo>
                    <a:pt x="112" y="384"/>
                    <a:pt x="144" y="352"/>
                    <a:pt x="144" y="312"/>
                  </a:cubicBezTo>
                  <a:cubicBezTo>
                    <a:pt x="144" y="281"/>
                    <a:pt x="124" y="254"/>
                    <a:pt x="96" y="244"/>
                  </a:cubicBezTo>
                  <a:close/>
                  <a:moveTo>
                    <a:pt x="96" y="244"/>
                  </a:moveTo>
                  <a:cubicBezTo>
                    <a:pt x="96" y="244"/>
                    <a:pt x="96" y="244"/>
                    <a:pt x="96" y="2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7">
              <a:extLst>
                <a:ext uri="{FF2B5EF4-FFF2-40B4-BE49-F238E27FC236}">
                  <a16:creationId xmlns:a16="http://schemas.microsoft.com/office/drawing/2014/main" xmlns="" id="{610E2A1E-9175-4230-B909-6AE680374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1988" y="4535488"/>
              <a:ext cx="41275" cy="76200"/>
            </a:xfrm>
            <a:custGeom>
              <a:avLst/>
              <a:gdLst>
                <a:gd name="T0" fmla="*/ 96 w 144"/>
                <a:gd name="T1" fmla="*/ 124 h 264"/>
                <a:gd name="T2" fmla="*/ 96 w 144"/>
                <a:gd name="T3" fmla="*/ 0 h 264"/>
                <a:gd name="T4" fmla="*/ 48 w 144"/>
                <a:gd name="T5" fmla="*/ 0 h 264"/>
                <a:gd name="T6" fmla="*/ 48 w 144"/>
                <a:gd name="T7" fmla="*/ 124 h 264"/>
                <a:gd name="T8" fmla="*/ 0 w 144"/>
                <a:gd name="T9" fmla="*/ 192 h 264"/>
                <a:gd name="T10" fmla="*/ 72 w 144"/>
                <a:gd name="T11" fmla="*/ 264 h 264"/>
                <a:gd name="T12" fmla="*/ 144 w 144"/>
                <a:gd name="T13" fmla="*/ 192 h 264"/>
                <a:gd name="T14" fmla="*/ 96 w 144"/>
                <a:gd name="T15" fmla="*/ 124 h 264"/>
                <a:gd name="T16" fmla="*/ 96 w 144"/>
                <a:gd name="T17" fmla="*/ 124 h 264"/>
                <a:gd name="T18" fmla="*/ 96 w 144"/>
                <a:gd name="T19" fmla="*/ 1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264">
                  <a:moveTo>
                    <a:pt x="96" y="12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20" y="134"/>
                    <a:pt x="0" y="161"/>
                    <a:pt x="0" y="192"/>
                  </a:cubicBezTo>
                  <a:cubicBezTo>
                    <a:pt x="0" y="232"/>
                    <a:pt x="32" y="264"/>
                    <a:pt x="72" y="264"/>
                  </a:cubicBezTo>
                  <a:cubicBezTo>
                    <a:pt x="112" y="264"/>
                    <a:pt x="144" y="232"/>
                    <a:pt x="144" y="192"/>
                  </a:cubicBezTo>
                  <a:cubicBezTo>
                    <a:pt x="144" y="161"/>
                    <a:pt x="124" y="134"/>
                    <a:pt x="96" y="124"/>
                  </a:cubicBezTo>
                  <a:close/>
                  <a:moveTo>
                    <a:pt x="96" y="124"/>
                  </a:moveTo>
                  <a:cubicBezTo>
                    <a:pt x="96" y="124"/>
                    <a:pt x="96" y="124"/>
                    <a:pt x="96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xmlns="" id="{C0B4AD15-6CB2-48B3-937D-C1B2E5CCD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113" y="4535488"/>
              <a:ext cx="41275" cy="76200"/>
            </a:xfrm>
            <a:custGeom>
              <a:avLst/>
              <a:gdLst>
                <a:gd name="T0" fmla="*/ 96 w 144"/>
                <a:gd name="T1" fmla="*/ 124 h 264"/>
                <a:gd name="T2" fmla="*/ 96 w 144"/>
                <a:gd name="T3" fmla="*/ 0 h 264"/>
                <a:gd name="T4" fmla="*/ 48 w 144"/>
                <a:gd name="T5" fmla="*/ 0 h 264"/>
                <a:gd name="T6" fmla="*/ 48 w 144"/>
                <a:gd name="T7" fmla="*/ 124 h 264"/>
                <a:gd name="T8" fmla="*/ 0 w 144"/>
                <a:gd name="T9" fmla="*/ 192 h 264"/>
                <a:gd name="T10" fmla="*/ 72 w 144"/>
                <a:gd name="T11" fmla="*/ 264 h 264"/>
                <a:gd name="T12" fmla="*/ 144 w 144"/>
                <a:gd name="T13" fmla="*/ 192 h 264"/>
                <a:gd name="T14" fmla="*/ 96 w 144"/>
                <a:gd name="T15" fmla="*/ 124 h 264"/>
                <a:gd name="T16" fmla="*/ 96 w 144"/>
                <a:gd name="T17" fmla="*/ 124 h 264"/>
                <a:gd name="T18" fmla="*/ 96 w 144"/>
                <a:gd name="T19" fmla="*/ 1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264">
                  <a:moveTo>
                    <a:pt x="96" y="12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20" y="134"/>
                    <a:pt x="0" y="161"/>
                    <a:pt x="0" y="192"/>
                  </a:cubicBezTo>
                  <a:cubicBezTo>
                    <a:pt x="0" y="232"/>
                    <a:pt x="32" y="264"/>
                    <a:pt x="72" y="264"/>
                  </a:cubicBezTo>
                  <a:cubicBezTo>
                    <a:pt x="112" y="264"/>
                    <a:pt x="144" y="232"/>
                    <a:pt x="144" y="192"/>
                  </a:cubicBezTo>
                  <a:cubicBezTo>
                    <a:pt x="144" y="161"/>
                    <a:pt x="124" y="134"/>
                    <a:pt x="96" y="124"/>
                  </a:cubicBezTo>
                  <a:close/>
                  <a:moveTo>
                    <a:pt x="96" y="124"/>
                  </a:moveTo>
                  <a:cubicBezTo>
                    <a:pt x="96" y="124"/>
                    <a:pt x="96" y="124"/>
                    <a:pt x="96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xmlns="" id="{DB9AD0A7-182C-4147-8DDF-156493347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1" y="4535488"/>
              <a:ext cx="96838" cy="111125"/>
            </a:xfrm>
            <a:custGeom>
              <a:avLst/>
              <a:gdLst>
                <a:gd name="T0" fmla="*/ 288 w 336"/>
                <a:gd name="T1" fmla="*/ 264 h 384"/>
                <a:gd name="T2" fmla="*/ 264 w 336"/>
                <a:gd name="T3" fmla="*/ 288 h 384"/>
                <a:gd name="T4" fmla="*/ 140 w 336"/>
                <a:gd name="T5" fmla="*/ 288 h 384"/>
                <a:gd name="T6" fmla="*/ 72 w 336"/>
                <a:gd name="T7" fmla="*/ 240 h 384"/>
                <a:gd name="T8" fmla="*/ 0 w 336"/>
                <a:gd name="T9" fmla="*/ 312 h 384"/>
                <a:gd name="T10" fmla="*/ 72 w 336"/>
                <a:gd name="T11" fmla="*/ 384 h 384"/>
                <a:gd name="T12" fmla="*/ 140 w 336"/>
                <a:gd name="T13" fmla="*/ 336 h 384"/>
                <a:gd name="T14" fmla="*/ 264 w 336"/>
                <a:gd name="T15" fmla="*/ 336 h 384"/>
                <a:gd name="T16" fmla="*/ 336 w 336"/>
                <a:gd name="T17" fmla="*/ 264 h 384"/>
                <a:gd name="T18" fmla="*/ 336 w 336"/>
                <a:gd name="T19" fmla="*/ 0 h 384"/>
                <a:gd name="T20" fmla="*/ 288 w 336"/>
                <a:gd name="T21" fmla="*/ 0 h 384"/>
                <a:gd name="T22" fmla="*/ 288 w 336"/>
                <a:gd name="T23" fmla="*/ 264 h 384"/>
                <a:gd name="T24" fmla="*/ 288 w 336"/>
                <a:gd name="T25" fmla="*/ 264 h 384"/>
                <a:gd name="T26" fmla="*/ 288 w 336"/>
                <a:gd name="T27" fmla="*/ 2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384">
                  <a:moveTo>
                    <a:pt x="288" y="264"/>
                  </a:moveTo>
                  <a:cubicBezTo>
                    <a:pt x="288" y="277"/>
                    <a:pt x="277" y="288"/>
                    <a:pt x="264" y="288"/>
                  </a:cubicBezTo>
                  <a:cubicBezTo>
                    <a:pt x="140" y="288"/>
                    <a:pt x="140" y="288"/>
                    <a:pt x="140" y="288"/>
                  </a:cubicBezTo>
                  <a:cubicBezTo>
                    <a:pt x="130" y="260"/>
                    <a:pt x="103" y="240"/>
                    <a:pt x="72" y="240"/>
                  </a:cubicBezTo>
                  <a:cubicBezTo>
                    <a:pt x="32" y="240"/>
                    <a:pt x="0" y="272"/>
                    <a:pt x="0" y="312"/>
                  </a:cubicBezTo>
                  <a:cubicBezTo>
                    <a:pt x="0" y="352"/>
                    <a:pt x="32" y="384"/>
                    <a:pt x="72" y="384"/>
                  </a:cubicBezTo>
                  <a:cubicBezTo>
                    <a:pt x="103" y="384"/>
                    <a:pt x="130" y="364"/>
                    <a:pt x="140" y="336"/>
                  </a:cubicBezTo>
                  <a:cubicBezTo>
                    <a:pt x="264" y="336"/>
                    <a:pt x="264" y="336"/>
                    <a:pt x="264" y="336"/>
                  </a:cubicBezTo>
                  <a:cubicBezTo>
                    <a:pt x="304" y="336"/>
                    <a:pt x="336" y="304"/>
                    <a:pt x="336" y="264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64"/>
                  </a:lnTo>
                  <a:close/>
                  <a:moveTo>
                    <a:pt x="288" y="264"/>
                  </a:moveTo>
                  <a:cubicBezTo>
                    <a:pt x="288" y="264"/>
                    <a:pt x="288" y="264"/>
                    <a:pt x="288" y="2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xmlns="" id="{C23EA354-D974-464D-AB8D-1C1F76DB9C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3251" y="4232275"/>
              <a:ext cx="76200" cy="41275"/>
            </a:xfrm>
            <a:custGeom>
              <a:avLst/>
              <a:gdLst>
                <a:gd name="T0" fmla="*/ 266 w 266"/>
                <a:gd name="T1" fmla="*/ 144 h 144"/>
                <a:gd name="T2" fmla="*/ 133 w 266"/>
                <a:gd name="T3" fmla="*/ 0 h 144"/>
                <a:gd name="T4" fmla="*/ 0 w 266"/>
                <a:gd name="T5" fmla="*/ 144 h 144"/>
                <a:gd name="T6" fmla="*/ 266 w 266"/>
                <a:gd name="T7" fmla="*/ 144 h 144"/>
                <a:gd name="T8" fmla="*/ 266 w 266"/>
                <a:gd name="T9" fmla="*/ 144 h 144"/>
                <a:gd name="T10" fmla="*/ 266 w 266"/>
                <a:gd name="T1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144">
                  <a:moveTo>
                    <a:pt x="266" y="144"/>
                  </a:moveTo>
                  <a:cubicBezTo>
                    <a:pt x="235" y="57"/>
                    <a:pt x="187" y="0"/>
                    <a:pt x="133" y="0"/>
                  </a:cubicBezTo>
                  <a:cubicBezTo>
                    <a:pt x="79" y="0"/>
                    <a:pt x="31" y="57"/>
                    <a:pt x="0" y="144"/>
                  </a:cubicBezTo>
                  <a:lnTo>
                    <a:pt x="266" y="144"/>
                  </a:lnTo>
                  <a:close/>
                  <a:moveTo>
                    <a:pt x="266" y="144"/>
                  </a:moveTo>
                  <a:cubicBezTo>
                    <a:pt x="266" y="144"/>
                    <a:pt x="266" y="144"/>
                    <a:pt x="266" y="1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">
              <a:extLst>
                <a:ext uri="{FF2B5EF4-FFF2-40B4-BE49-F238E27FC236}">
                  <a16:creationId xmlns:a16="http://schemas.microsoft.com/office/drawing/2014/main" xmlns="" id="{A99FE92B-7A45-41D4-87A9-B8FD6769A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6" y="4287838"/>
              <a:ext cx="95250" cy="41275"/>
            </a:xfrm>
            <a:custGeom>
              <a:avLst/>
              <a:gdLst>
                <a:gd name="T0" fmla="*/ 315 w 334"/>
                <a:gd name="T1" fmla="*/ 0 h 144"/>
                <a:gd name="T2" fmla="*/ 19 w 334"/>
                <a:gd name="T3" fmla="*/ 0 h 144"/>
                <a:gd name="T4" fmla="*/ 0 w 334"/>
                <a:gd name="T5" fmla="*/ 144 h 144"/>
                <a:gd name="T6" fmla="*/ 334 w 334"/>
                <a:gd name="T7" fmla="*/ 144 h 144"/>
                <a:gd name="T8" fmla="*/ 315 w 334"/>
                <a:gd name="T9" fmla="*/ 0 h 144"/>
                <a:gd name="T10" fmla="*/ 315 w 334"/>
                <a:gd name="T11" fmla="*/ 0 h 144"/>
                <a:gd name="T12" fmla="*/ 315 w 334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144">
                  <a:moveTo>
                    <a:pt x="315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44"/>
                    <a:pt x="1" y="93"/>
                    <a:pt x="0" y="144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33" y="93"/>
                    <a:pt x="326" y="44"/>
                    <a:pt x="315" y="0"/>
                  </a:cubicBezTo>
                  <a:close/>
                  <a:moveTo>
                    <a:pt x="315" y="0"/>
                  </a:moveTo>
                  <a:cubicBezTo>
                    <a:pt x="315" y="0"/>
                    <a:pt x="315" y="0"/>
                    <a:pt x="3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">
              <a:extLst>
                <a:ext uri="{FF2B5EF4-FFF2-40B4-BE49-F238E27FC236}">
                  <a16:creationId xmlns:a16="http://schemas.microsoft.com/office/drawing/2014/main" xmlns="" id="{EBDDE9B6-B226-47F2-AFBC-755CDD174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6" y="4343400"/>
              <a:ext cx="95250" cy="44450"/>
            </a:xfrm>
            <a:custGeom>
              <a:avLst/>
              <a:gdLst>
                <a:gd name="T0" fmla="*/ 262 w 334"/>
                <a:gd name="T1" fmla="*/ 158 h 158"/>
                <a:gd name="T2" fmla="*/ 332 w 334"/>
                <a:gd name="T3" fmla="*/ 38 h 158"/>
                <a:gd name="T4" fmla="*/ 334 w 334"/>
                <a:gd name="T5" fmla="*/ 0 h 158"/>
                <a:gd name="T6" fmla="*/ 0 w 334"/>
                <a:gd name="T7" fmla="*/ 0 h 158"/>
                <a:gd name="T8" fmla="*/ 19 w 334"/>
                <a:gd name="T9" fmla="*/ 144 h 158"/>
                <a:gd name="T10" fmla="*/ 191 w 334"/>
                <a:gd name="T11" fmla="*/ 144 h 158"/>
                <a:gd name="T12" fmla="*/ 262 w 334"/>
                <a:gd name="T13" fmla="*/ 158 h 158"/>
                <a:gd name="T14" fmla="*/ 262 w 334"/>
                <a:gd name="T15" fmla="*/ 158 h 158"/>
                <a:gd name="T16" fmla="*/ 262 w 334"/>
                <a:gd name="T1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158">
                  <a:moveTo>
                    <a:pt x="262" y="158"/>
                  </a:moveTo>
                  <a:cubicBezTo>
                    <a:pt x="278" y="113"/>
                    <a:pt x="302" y="73"/>
                    <a:pt x="332" y="38"/>
                  </a:cubicBezTo>
                  <a:cubicBezTo>
                    <a:pt x="333" y="25"/>
                    <a:pt x="334" y="13"/>
                    <a:pt x="33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0"/>
                    <a:pt x="8" y="99"/>
                    <a:pt x="1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216" y="144"/>
                    <a:pt x="240" y="149"/>
                    <a:pt x="262" y="158"/>
                  </a:cubicBezTo>
                  <a:close/>
                  <a:moveTo>
                    <a:pt x="262" y="158"/>
                  </a:moveTo>
                  <a:cubicBezTo>
                    <a:pt x="262" y="158"/>
                    <a:pt x="262" y="158"/>
                    <a:pt x="262" y="1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3">
              <a:extLst>
                <a:ext uri="{FF2B5EF4-FFF2-40B4-BE49-F238E27FC236}">
                  <a16:creationId xmlns:a16="http://schemas.microsoft.com/office/drawing/2014/main" xmlns="" id="{47A07928-AC41-4B1E-925F-0C4AFD0B33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8801" y="4238625"/>
              <a:ext cx="47625" cy="34925"/>
            </a:xfrm>
            <a:custGeom>
              <a:avLst/>
              <a:gdLst>
                <a:gd name="T0" fmla="*/ 165 w 165"/>
                <a:gd name="T1" fmla="*/ 0 h 122"/>
                <a:gd name="T2" fmla="*/ 0 w 165"/>
                <a:gd name="T3" fmla="*/ 122 h 122"/>
                <a:gd name="T4" fmla="*/ 103 w 165"/>
                <a:gd name="T5" fmla="*/ 122 h 122"/>
                <a:gd name="T6" fmla="*/ 165 w 165"/>
                <a:gd name="T7" fmla="*/ 0 h 122"/>
                <a:gd name="T8" fmla="*/ 165 w 165"/>
                <a:gd name="T9" fmla="*/ 0 h 122"/>
                <a:gd name="T10" fmla="*/ 165 w 165"/>
                <a:gd name="T1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22">
                  <a:moveTo>
                    <a:pt x="165" y="0"/>
                  </a:moveTo>
                  <a:cubicBezTo>
                    <a:pt x="98" y="24"/>
                    <a:pt x="41" y="67"/>
                    <a:pt x="0" y="122"/>
                  </a:cubicBezTo>
                  <a:cubicBezTo>
                    <a:pt x="103" y="122"/>
                    <a:pt x="103" y="122"/>
                    <a:pt x="103" y="122"/>
                  </a:cubicBezTo>
                  <a:cubicBezTo>
                    <a:pt x="119" y="73"/>
                    <a:pt x="140" y="32"/>
                    <a:pt x="165" y="0"/>
                  </a:cubicBezTo>
                  <a:close/>
                  <a:moveTo>
                    <a:pt x="165" y="0"/>
                  </a:move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4">
              <a:extLst>
                <a:ext uri="{FF2B5EF4-FFF2-40B4-BE49-F238E27FC236}">
                  <a16:creationId xmlns:a16="http://schemas.microsoft.com/office/drawing/2014/main" xmlns="" id="{6682C42B-6244-4841-B517-99C15B37C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287838"/>
              <a:ext cx="47625" cy="41275"/>
            </a:xfrm>
            <a:custGeom>
              <a:avLst/>
              <a:gdLst>
                <a:gd name="T0" fmla="*/ 162 w 162"/>
                <a:gd name="T1" fmla="*/ 0 h 144"/>
                <a:gd name="T2" fmla="*/ 41 w 162"/>
                <a:gd name="T3" fmla="*/ 0 h 144"/>
                <a:gd name="T4" fmla="*/ 0 w 162"/>
                <a:gd name="T5" fmla="*/ 144 h 144"/>
                <a:gd name="T6" fmla="*/ 144 w 162"/>
                <a:gd name="T7" fmla="*/ 144 h 144"/>
                <a:gd name="T8" fmla="*/ 162 w 162"/>
                <a:gd name="T9" fmla="*/ 0 h 144"/>
                <a:gd name="T10" fmla="*/ 162 w 162"/>
                <a:gd name="T11" fmla="*/ 0 h 144"/>
                <a:gd name="T12" fmla="*/ 162 w 162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44">
                  <a:moveTo>
                    <a:pt x="16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43"/>
                    <a:pt x="4" y="92"/>
                    <a:pt x="0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5" y="93"/>
                    <a:pt x="151" y="44"/>
                    <a:pt x="162" y="0"/>
                  </a:cubicBezTo>
                  <a:close/>
                  <a:moveTo>
                    <a:pt x="162" y="0"/>
                  </a:moveTo>
                  <a:cubicBezTo>
                    <a:pt x="162" y="0"/>
                    <a:pt x="162" y="0"/>
                    <a:pt x="1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5">
              <a:extLst>
                <a:ext uri="{FF2B5EF4-FFF2-40B4-BE49-F238E27FC236}">
                  <a16:creationId xmlns:a16="http://schemas.microsoft.com/office/drawing/2014/main" xmlns="" id="{46CCCC86-9A7B-4D97-ACFD-B412BA65A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6276" y="4238625"/>
              <a:ext cx="47625" cy="34925"/>
            </a:xfrm>
            <a:custGeom>
              <a:avLst/>
              <a:gdLst>
                <a:gd name="T0" fmla="*/ 166 w 166"/>
                <a:gd name="T1" fmla="*/ 123 h 123"/>
                <a:gd name="T2" fmla="*/ 0 w 166"/>
                <a:gd name="T3" fmla="*/ 0 h 123"/>
                <a:gd name="T4" fmla="*/ 62 w 166"/>
                <a:gd name="T5" fmla="*/ 123 h 123"/>
                <a:gd name="T6" fmla="*/ 166 w 166"/>
                <a:gd name="T7" fmla="*/ 123 h 123"/>
                <a:gd name="T8" fmla="*/ 166 w 166"/>
                <a:gd name="T9" fmla="*/ 123 h 123"/>
                <a:gd name="T10" fmla="*/ 166 w 166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123">
                  <a:moveTo>
                    <a:pt x="166" y="123"/>
                  </a:moveTo>
                  <a:cubicBezTo>
                    <a:pt x="124" y="67"/>
                    <a:pt x="67" y="24"/>
                    <a:pt x="0" y="0"/>
                  </a:cubicBezTo>
                  <a:cubicBezTo>
                    <a:pt x="25" y="32"/>
                    <a:pt x="46" y="74"/>
                    <a:pt x="62" y="123"/>
                  </a:cubicBezTo>
                  <a:lnTo>
                    <a:pt x="166" y="123"/>
                  </a:lnTo>
                  <a:close/>
                  <a:moveTo>
                    <a:pt x="166" y="123"/>
                  </a:moveTo>
                  <a:cubicBezTo>
                    <a:pt x="166" y="123"/>
                    <a:pt x="166" y="123"/>
                    <a:pt x="166" y="1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xmlns="" id="{640E37E3-190B-4DC8-91AD-A7AE03FB63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1" y="4287838"/>
              <a:ext cx="44450" cy="52388"/>
            </a:xfrm>
            <a:custGeom>
              <a:avLst/>
              <a:gdLst>
                <a:gd name="T0" fmla="*/ 19 w 158"/>
                <a:gd name="T1" fmla="*/ 168 h 181"/>
                <a:gd name="T2" fmla="*/ 19 w 158"/>
                <a:gd name="T3" fmla="*/ 181 h 181"/>
                <a:gd name="T4" fmla="*/ 158 w 158"/>
                <a:gd name="T5" fmla="*/ 110 h 181"/>
                <a:gd name="T6" fmla="*/ 122 w 158"/>
                <a:gd name="T7" fmla="*/ 0 h 181"/>
                <a:gd name="T8" fmla="*/ 0 w 158"/>
                <a:gd name="T9" fmla="*/ 0 h 181"/>
                <a:gd name="T10" fmla="*/ 19 w 158"/>
                <a:gd name="T11" fmla="*/ 168 h 181"/>
                <a:gd name="T12" fmla="*/ 19 w 158"/>
                <a:gd name="T13" fmla="*/ 168 h 181"/>
                <a:gd name="T14" fmla="*/ 19 w 158"/>
                <a:gd name="T15" fmla="*/ 16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81">
                  <a:moveTo>
                    <a:pt x="19" y="168"/>
                  </a:moveTo>
                  <a:cubicBezTo>
                    <a:pt x="19" y="172"/>
                    <a:pt x="19" y="177"/>
                    <a:pt x="19" y="181"/>
                  </a:cubicBezTo>
                  <a:cubicBezTo>
                    <a:pt x="59" y="148"/>
                    <a:pt x="106" y="124"/>
                    <a:pt x="158" y="110"/>
                  </a:cubicBezTo>
                  <a:cubicBezTo>
                    <a:pt x="152" y="71"/>
                    <a:pt x="139" y="34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51"/>
                    <a:pt x="19" y="108"/>
                    <a:pt x="19" y="168"/>
                  </a:cubicBezTo>
                  <a:close/>
                  <a:moveTo>
                    <a:pt x="19" y="168"/>
                  </a:moveTo>
                  <a:cubicBezTo>
                    <a:pt x="19" y="168"/>
                    <a:pt x="19" y="168"/>
                    <a:pt x="19" y="1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7">
              <a:extLst>
                <a:ext uri="{FF2B5EF4-FFF2-40B4-BE49-F238E27FC236}">
                  <a16:creationId xmlns:a16="http://schemas.microsoft.com/office/drawing/2014/main" xmlns="" id="{0120282C-7386-4CB8-BBB3-8BE530A009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8801" y="4397375"/>
              <a:ext cx="53975" cy="15875"/>
            </a:xfrm>
            <a:custGeom>
              <a:avLst/>
              <a:gdLst>
                <a:gd name="T0" fmla="*/ 50 w 185"/>
                <a:gd name="T1" fmla="*/ 53 h 54"/>
                <a:gd name="T2" fmla="*/ 96 w 185"/>
                <a:gd name="T3" fmla="*/ 48 h 54"/>
                <a:gd name="T4" fmla="*/ 143 w 185"/>
                <a:gd name="T5" fmla="*/ 54 h 54"/>
                <a:gd name="T6" fmla="*/ 185 w 185"/>
                <a:gd name="T7" fmla="*/ 0 h 54"/>
                <a:gd name="T8" fmla="*/ 0 w 185"/>
                <a:gd name="T9" fmla="*/ 0 h 54"/>
                <a:gd name="T10" fmla="*/ 50 w 185"/>
                <a:gd name="T11" fmla="*/ 53 h 54"/>
                <a:gd name="T12" fmla="*/ 50 w 185"/>
                <a:gd name="T13" fmla="*/ 53 h 54"/>
                <a:gd name="T14" fmla="*/ 50 w 185"/>
                <a:gd name="T15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54">
                  <a:moveTo>
                    <a:pt x="50" y="53"/>
                  </a:moveTo>
                  <a:cubicBezTo>
                    <a:pt x="65" y="50"/>
                    <a:pt x="80" y="48"/>
                    <a:pt x="96" y="48"/>
                  </a:cubicBezTo>
                  <a:cubicBezTo>
                    <a:pt x="112" y="48"/>
                    <a:pt x="127" y="50"/>
                    <a:pt x="143" y="54"/>
                  </a:cubicBezTo>
                  <a:cubicBezTo>
                    <a:pt x="154" y="33"/>
                    <a:pt x="168" y="15"/>
                    <a:pt x="1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19"/>
                    <a:pt x="31" y="37"/>
                    <a:pt x="50" y="53"/>
                  </a:cubicBezTo>
                  <a:close/>
                  <a:moveTo>
                    <a:pt x="50" y="53"/>
                  </a:moveTo>
                  <a:cubicBezTo>
                    <a:pt x="50" y="53"/>
                    <a:pt x="50" y="53"/>
                    <a:pt x="50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8">
              <a:extLst>
                <a:ext uri="{FF2B5EF4-FFF2-40B4-BE49-F238E27FC236}">
                  <a16:creationId xmlns:a16="http://schemas.microsoft.com/office/drawing/2014/main" xmlns="" id="{F1F10BF8-0559-426C-9391-E8197FE1C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343400"/>
              <a:ext cx="47625" cy="41275"/>
            </a:xfrm>
            <a:custGeom>
              <a:avLst/>
              <a:gdLst>
                <a:gd name="T0" fmla="*/ 0 w 162"/>
                <a:gd name="T1" fmla="*/ 0 h 144"/>
                <a:gd name="T2" fmla="*/ 41 w 162"/>
                <a:gd name="T3" fmla="*/ 144 h 144"/>
                <a:gd name="T4" fmla="*/ 162 w 162"/>
                <a:gd name="T5" fmla="*/ 144 h 144"/>
                <a:gd name="T6" fmla="*/ 144 w 162"/>
                <a:gd name="T7" fmla="*/ 0 h 144"/>
                <a:gd name="T8" fmla="*/ 0 w 162"/>
                <a:gd name="T9" fmla="*/ 0 h 144"/>
                <a:gd name="T10" fmla="*/ 0 w 162"/>
                <a:gd name="T11" fmla="*/ 0 h 144"/>
                <a:gd name="T12" fmla="*/ 0 w 162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44">
                  <a:moveTo>
                    <a:pt x="0" y="0"/>
                  </a:moveTo>
                  <a:cubicBezTo>
                    <a:pt x="4" y="51"/>
                    <a:pt x="18" y="100"/>
                    <a:pt x="41" y="144"/>
                  </a:cubicBezTo>
                  <a:cubicBezTo>
                    <a:pt x="162" y="144"/>
                    <a:pt x="162" y="144"/>
                    <a:pt x="162" y="144"/>
                  </a:cubicBezTo>
                  <a:cubicBezTo>
                    <a:pt x="151" y="99"/>
                    <a:pt x="145" y="50"/>
                    <a:pt x="144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9">
              <a:extLst>
                <a:ext uri="{FF2B5EF4-FFF2-40B4-BE49-F238E27FC236}">
                  <a16:creationId xmlns:a16="http://schemas.microsoft.com/office/drawing/2014/main" xmlns="" id="{01228FD4-827B-40CD-9CE7-F5C9540929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329113"/>
              <a:ext cx="400050" cy="193675"/>
            </a:xfrm>
            <a:custGeom>
              <a:avLst/>
              <a:gdLst>
                <a:gd name="T0" fmla="*/ 1056 w 1392"/>
                <a:gd name="T1" fmla="*/ 504 h 672"/>
                <a:gd name="T2" fmla="*/ 1150 w 1392"/>
                <a:gd name="T3" fmla="*/ 301 h 672"/>
                <a:gd name="T4" fmla="*/ 480 w 1392"/>
                <a:gd name="T5" fmla="*/ 336 h 672"/>
                <a:gd name="T6" fmla="*/ 442 w 1392"/>
                <a:gd name="T7" fmla="*/ 252 h 672"/>
                <a:gd name="T8" fmla="*/ 240 w 1392"/>
                <a:gd name="T9" fmla="*/ 384 h 672"/>
                <a:gd name="T10" fmla="*/ 198 w 1392"/>
                <a:gd name="T11" fmla="*/ 339 h 672"/>
                <a:gd name="T12" fmla="*/ 0 w 1392"/>
                <a:gd name="T13" fmla="*/ 504 h 672"/>
                <a:gd name="T14" fmla="*/ 1224 w 1392"/>
                <a:gd name="T15" fmla="*/ 672 h 672"/>
                <a:gd name="T16" fmla="*/ 1224 w 1392"/>
                <a:gd name="T17" fmla="*/ 336 h 672"/>
                <a:gd name="T18" fmla="*/ 408 w 1392"/>
                <a:gd name="T19" fmla="*/ 504 h 672"/>
                <a:gd name="T20" fmla="*/ 504 w 1392"/>
                <a:gd name="T21" fmla="*/ 504 h 672"/>
                <a:gd name="T22" fmla="*/ 528 w 1392"/>
                <a:gd name="T23" fmla="*/ 336 h 672"/>
                <a:gd name="T24" fmla="*/ 816 w 1392"/>
                <a:gd name="T25" fmla="*/ 96 h 672"/>
                <a:gd name="T26" fmla="*/ 528 w 1392"/>
                <a:gd name="T27" fmla="*/ 336 h 672"/>
                <a:gd name="T28" fmla="*/ 600 w 1392"/>
                <a:gd name="T29" fmla="*/ 504 h 672"/>
                <a:gd name="T30" fmla="*/ 696 w 1392"/>
                <a:gd name="T31" fmla="*/ 504 h 672"/>
                <a:gd name="T32" fmla="*/ 840 w 1392"/>
                <a:gd name="T33" fmla="*/ 552 h 672"/>
                <a:gd name="T34" fmla="*/ 840 w 1392"/>
                <a:gd name="T35" fmla="*/ 456 h 672"/>
                <a:gd name="T36" fmla="*/ 840 w 1392"/>
                <a:gd name="T37" fmla="*/ 552 h 672"/>
                <a:gd name="T38" fmla="*/ 860 w 1392"/>
                <a:gd name="T39" fmla="*/ 100 h 672"/>
                <a:gd name="T40" fmla="*/ 921 w 1392"/>
                <a:gd name="T41" fmla="*/ 68 h 672"/>
                <a:gd name="T42" fmla="*/ 1008 w 1392"/>
                <a:gd name="T43" fmla="*/ 624 h 672"/>
                <a:gd name="T44" fmla="*/ 960 w 1392"/>
                <a:gd name="T45" fmla="*/ 576 h 672"/>
                <a:gd name="T46" fmla="*/ 1008 w 1392"/>
                <a:gd name="T47" fmla="*/ 624 h 672"/>
                <a:gd name="T48" fmla="*/ 1056 w 1392"/>
                <a:gd name="T49" fmla="*/ 624 h 672"/>
                <a:gd name="T50" fmla="*/ 1104 w 1392"/>
                <a:gd name="T51" fmla="*/ 576 h 672"/>
                <a:gd name="T52" fmla="*/ 1224 w 1392"/>
                <a:gd name="T53" fmla="*/ 624 h 672"/>
                <a:gd name="T54" fmla="*/ 1152 w 1392"/>
                <a:gd name="T55" fmla="*/ 576 h 672"/>
                <a:gd name="T56" fmla="*/ 1296 w 1392"/>
                <a:gd name="T57" fmla="*/ 504 h 672"/>
                <a:gd name="T58" fmla="*/ 1224 w 1392"/>
                <a:gd name="T59" fmla="*/ 384 h 672"/>
                <a:gd name="T60" fmla="*/ 1224 w 1392"/>
                <a:gd name="T61" fmla="*/ 624 h 672"/>
                <a:gd name="T62" fmla="*/ 1224 w 1392"/>
                <a:gd name="T63" fmla="*/ 624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672">
                  <a:moveTo>
                    <a:pt x="1224" y="336"/>
                  </a:moveTo>
                  <a:cubicBezTo>
                    <a:pt x="1131" y="336"/>
                    <a:pt x="1056" y="411"/>
                    <a:pt x="1056" y="504"/>
                  </a:cubicBezTo>
                  <a:cubicBezTo>
                    <a:pt x="1008" y="504"/>
                    <a:pt x="1008" y="504"/>
                    <a:pt x="1008" y="504"/>
                  </a:cubicBezTo>
                  <a:cubicBezTo>
                    <a:pt x="1008" y="411"/>
                    <a:pt x="1067" y="332"/>
                    <a:pt x="1150" y="301"/>
                  </a:cubicBezTo>
                  <a:cubicBezTo>
                    <a:pt x="1132" y="131"/>
                    <a:pt x="989" y="0"/>
                    <a:pt x="816" y="0"/>
                  </a:cubicBezTo>
                  <a:cubicBezTo>
                    <a:pt x="631" y="0"/>
                    <a:pt x="480" y="151"/>
                    <a:pt x="480" y="336"/>
                  </a:cubicBezTo>
                  <a:cubicBezTo>
                    <a:pt x="432" y="336"/>
                    <a:pt x="432" y="336"/>
                    <a:pt x="432" y="336"/>
                  </a:cubicBezTo>
                  <a:cubicBezTo>
                    <a:pt x="432" y="307"/>
                    <a:pt x="435" y="279"/>
                    <a:pt x="442" y="252"/>
                  </a:cubicBezTo>
                  <a:cubicBezTo>
                    <a:pt x="423" y="244"/>
                    <a:pt x="404" y="240"/>
                    <a:pt x="384" y="240"/>
                  </a:cubicBezTo>
                  <a:cubicBezTo>
                    <a:pt x="305" y="240"/>
                    <a:pt x="240" y="305"/>
                    <a:pt x="240" y="384"/>
                  </a:cubicBezTo>
                  <a:cubicBezTo>
                    <a:pt x="192" y="384"/>
                    <a:pt x="192" y="384"/>
                    <a:pt x="192" y="384"/>
                  </a:cubicBezTo>
                  <a:cubicBezTo>
                    <a:pt x="192" y="368"/>
                    <a:pt x="194" y="353"/>
                    <a:pt x="198" y="339"/>
                  </a:cubicBezTo>
                  <a:cubicBezTo>
                    <a:pt x="188" y="337"/>
                    <a:pt x="178" y="336"/>
                    <a:pt x="168" y="336"/>
                  </a:cubicBezTo>
                  <a:cubicBezTo>
                    <a:pt x="75" y="336"/>
                    <a:pt x="0" y="411"/>
                    <a:pt x="0" y="504"/>
                  </a:cubicBezTo>
                  <a:cubicBezTo>
                    <a:pt x="0" y="597"/>
                    <a:pt x="75" y="672"/>
                    <a:pt x="168" y="672"/>
                  </a:cubicBezTo>
                  <a:cubicBezTo>
                    <a:pt x="1224" y="672"/>
                    <a:pt x="1224" y="672"/>
                    <a:pt x="1224" y="672"/>
                  </a:cubicBezTo>
                  <a:cubicBezTo>
                    <a:pt x="1317" y="672"/>
                    <a:pt x="1392" y="597"/>
                    <a:pt x="1392" y="504"/>
                  </a:cubicBezTo>
                  <a:cubicBezTo>
                    <a:pt x="1392" y="411"/>
                    <a:pt x="1317" y="336"/>
                    <a:pt x="1224" y="336"/>
                  </a:cubicBezTo>
                  <a:close/>
                  <a:moveTo>
                    <a:pt x="456" y="552"/>
                  </a:moveTo>
                  <a:cubicBezTo>
                    <a:pt x="429" y="552"/>
                    <a:pt x="408" y="531"/>
                    <a:pt x="408" y="504"/>
                  </a:cubicBezTo>
                  <a:cubicBezTo>
                    <a:pt x="408" y="477"/>
                    <a:pt x="429" y="456"/>
                    <a:pt x="456" y="456"/>
                  </a:cubicBezTo>
                  <a:cubicBezTo>
                    <a:pt x="483" y="456"/>
                    <a:pt x="504" y="477"/>
                    <a:pt x="504" y="504"/>
                  </a:cubicBezTo>
                  <a:cubicBezTo>
                    <a:pt x="504" y="531"/>
                    <a:pt x="483" y="552"/>
                    <a:pt x="456" y="552"/>
                  </a:cubicBezTo>
                  <a:close/>
                  <a:moveTo>
                    <a:pt x="528" y="336"/>
                  </a:moveTo>
                  <a:cubicBezTo>
                    <a:pt x="528" y="177"/>
                    <a:pt x="657" y="48"/>
                    <a:pt x="816" y="48"/>
                  </a:cubicBezTo>
                  <a:cubicBezTo>
                    <a:pt x="816" y="96"/>
                    <a:pt x="816" y="96"/>
                    <a:pt x="816" y="96"/>
                  </a:cubicBezTo>
                  <a:cubicBezTo>
                    <a:pt x="684" y="96"/>
                    <a:pt x="576" y="204"/>
                    <a:pt x="576" y="336"/>
                  </a:cubicBezTo>
                  <a:lnTo>
                    <a:pt x="528" y="336"/>
                  </a:lnTo>
                  <a:close/>
                  <a:moveTo>
                    <a:pt x="648" y="552"/>
                  </a:moveTo>
                  <a:cubicBezTo>
                    <a:pt x="621" y="552"/>
                    <a:pt x="600" y="531"/>
                    <a:pt x="600" y="504"/>
                  </a:cubicBezTo>
                  <a:cubicBezTo>
                    <a:pt x="600" y="477"/>
                    <a:pt x="621" y="456"/>
                    <a:pt x="648" y="456"/>
                  </a:cubicBezTo>
                  <a:cubicBezTo>
                    <a:pt x="675" y="456"/>
                    <a:pt x="696" y="477"/>
                    <a:pt x="696" y="504"/>
                  </a:cubicBezTo>
                  <a:cubicBezTo>
                    <a:pt x="696" y="531"/>
                    <a:pt x="675" y="552"/>
                    <a:pt x="648" y="552"/>
                  </a:cubicBezTo>
                  <a:close/>
                  <a:moveTo>
                    <a:pt x="840" y="552"/>
                  </a:moveTo>
                  <a:cubicBezTo>
                    <a:pt x="813" y="552"/>
                    <a:pt x="792" y="531"/>
                    <a:pt x="792" y="504"/>
                  </a:cubicBezTo>
                  <a:cubicBezTo>
                    <a:pt x="792" y="477"/>
                    <a:pt x="813" y="456"/>
                    <a:pt x="840" y="456"/>
                  </a:cubicBezTo>
                  <a:cubicBezTo>
                    <a:pt x="867" y="456"/>
                    <a:pt x="888" y="477"/>
                    <a:pt x="888" y="504"/>
                  </a:cubicBezTo>
                  <a:cubicBezTo>
                    <a:pt x="888" y="531"/>
                    <a:pt x="867" y="552"/>
                    <a:pt x="840" y="552"/>
                  </a:cubicBezTo>
                  <a:close/>
                  <a:moveTo>
                    <a:pt x="903" y="112"/>
                  </a:moveTo>
                  <a:cubicBezTo>
                    <a:pt x="889" y="107"/>
                    <a:pt x="875" y="103"/>
                    <a:pt x="860" y="100"/>
                  </a:cubicBezTo>
                  <a:cubicBezTo>
                    <a:pt x="868" y="53"/>
                    <a:pt x="868" y="53"/>
                    <a:pt x="868" y="53"/>
                  </a:cubicBezTo>
                  <a:cubicBezTo>
                    <a:pt x="886" y="56"/>
                    <a:pt x="904" y="61"/>
                    <a:pt x="921" y="68"/>
                  </a:cubicBezTo>
                  <a:lnTo>
                    <a:pt x="903" y="112"/>
                  </a:lnTo>
                  <a:close/>
                  <a:moveTo>
                    <a:pt x="1008" y="624"/>
                  </a:moveTo>
                  <a:cubicBezTo>
                    <a:pt x="960" y="624"/>
                    <a:pt x="960" y="624"/>
                    <a:pt x="960" y="624"/>
                  </a:cubicBezTo>
                  <a:cubicBezTo>
                    <a:pt x="960" y="576"/>
                    <a:pt x="960" y="576"/>
                    <a:pt x="960" y="576"/>
                  </a:cubicBezTo>
                  <a:cubicBezTo>
                    <a:pt x="1008" y="576"/>
                    <a:pt x="1008" y="576"/>
                    <a:pt x="1008" y="576"/>
                  </a:cubicBezTo>
                  <a:lnTo>
                    <a:pt x="1008" y="624"/>
                  </a:lnTo>
                  <a:close/>
                  <a:moveTo>
                    <a:pt x="1104" y="624"/>
                  </a:moveTo>
                  <a:cubicBezTo>
                    <a:pt x="1056" y="624"/>
                    <a:pt x="1056" y="624"/>
                    <a:pt x="1056" y="624"/>
                  </a:cubicBezTo>
                  <a:cubicBezTo>
                    <a:pt x="1056" y="576"/>
                    <a:pt x="1056" y="576"/>
                    <a:pt x="1056" y="576"/>
                  </a:cubicBezTo>
                  <a:cubicBezTo>
                    <a:pt x="1104" y="576"/>
                    <a:pt x="1104" y="576"/>
                    <a:pt x="1104" y="576"/>
                  </a:cubicBezTo>
                  <a:lnTo>
                    <a:pt x="1104" y="624"/>
                  </a:lnTo>
                  <a:close/>
                  <a:moveTo>
                    <a:pt x="1224" y="624"/>
                  </a:moveTo>
                  <a:cubicBezTo>
                    <a:pt x="1152" y="624"/>
                    <a:pt x="1152" y="624"/>
                    <a:pt x="1152" y="624"/>
                  </a:cubicBezTo>
                  <a:cubicBezTo>
                    <a:pt x="1152" y="576"/>
                    <a:pt x="1152" y="576"/>
                    <a:pt x="1152" y="576"/>
                  </a:cubicBezTo>
                  <a:cubicBezTo>
                    <a:pt x="1224" y="576"/>
                    <a:pt x="1224" y="576"/>
                    <a:pt x="1224" y="576"/>
                  </a:cubicBezTo>
                  <a:cubicBezTo>
                    <a:pt x="1264" y="576"/>
                    <a:pt x="1296" y="544"/>
                    <a:pt x="1296" y="504"/>
                  </a:cubicBezTo>
                  <a:cubicBezTo>
                    <a:pt x="1296" y="464"/>
                    <a:pt x="1264" y="432"/>
                    <a:pt x="1224" y="432"/>
                  </a:cubicBezTo>
                  <a:cubicBezTo>
                    <a:pt x="1224" y="384"/>
                    <a:pt x="1224" y="384"/>
                    <a:pt x="1224" y="384"/>
                  </a:cubicBezTo>
                  <a:cubicBezTo>
                    <a:pt x="1290" y="384"/>
                    <a:pt x="1344" y="438"/>
                    <a:pt x="1344" y="504"/>
                  </a:cubicBezTo>
                  <a:cubicBezTo>
                    <a:pt x="1344" y="570"/>
                    <a:pt x="1290" y="624"/>
                    <a:pt x="1224" y="624"/>
                  </a:cubicBezTo>
                  <a:close/>
                  <a:moveTo>
                    <a:pt x="1224" y="624"/>
                  </a:moveTo>
                  <a:cubicBezTo>
                    <a:pt x="1224" y="624"/>
                    <a:pt x="1224" y="624"/>
                    <a:pt x="1224" y="6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9900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7A983193-2A33-456E-8C52-3F0AD6911616}"/>
              </a:ext>
            </a:extLst>
          </p:cNvPr>
          <p:cNvSpPr/>
          <p:nvPr userDrawn="1"/>
        </p:nvSpPr>
        <p:spPr>
          <a:xfrm>
            <a:off x="-5422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Picture 12" descr="A person in a suit driving a car&#10;&#10;Description automatically generated with low confidence">
            <a:extLst>
              <a:ext uri="{FF2B5EF4-FFF2-40B4-BE49-F238E27FC236}">
                <a16:creationId xmlns:a16="http://schemas.microsoft.com/office/drawing/2014/main" xmlns="" id="{887270FD-FD8E-4553-94D7-27E3212BFE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B8DA7AC8-0370-4CD9-9822-891166CE6B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3A4C77B-72A9-43AE-84FE-99A54C398E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96"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278E5A6-A326-4EBC-A474-EC482510A84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 contrast="-100000"/>
          </a:blip>
          <a:stretch>
            <a:fillRect/>
          </a:stretch>
        </p:blipFill>
        <p:spPr>
          <a:xfrm>
            <a:off x="596347" y="5622816"/>
            <a:ext cx="2412268" cy="65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50340A-BEEA-40E7-9612-8A9F5CFDB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572"/>
          <a:stretch/>
        </p:blipFill>
        <p:spPr>
          <a:xfrm>
            <a:off x="604668" y="596017"/>
            <a:ext cx="4456175" cy="39491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72B6B7D-016E-4CE7-96A0-16207038861F}"/>
              </a:ext>
            </a:extLst>
          </p:cNvPr>
          <p:cNvSpPr/>
          <p:nvPr userDrawn="1"/>
        </p:nvSpPr>
        <p:spPr>
          <a:xfrm>
            <a:off x="11354547" y="4221088"/>
            <a:ext cx="837453" cy="204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A46DEEE-F6A5-4570-A381-FE41625F4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3068" b="-10697"/>
          <a:stretch/>
        </p:blipFill>
        <p:spPr>
          <a:xfrm>
            <a:off x="11616139" y="4398817"/>
            <a:ext cx="314268" cy="328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C0677A5-58AA-48F5-8518-897C43A57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55" t="-1" r="53790" b="-1"/>
          <a:stretch/>
        </p:blipFill>
        <p:spPr>
          <a:xfrm>
            <a:off x="11575099" y="4896573"/>
            <a:ext cx="396348" cy="296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B36E16E-1B67-4ED3-9701-2E62FC05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93" t="1" r="26596" b="5425"/>
          <a:stretch/>
        </p:blipFill>
        <p:spPr>
          <a:xfrm>
            <a:off x="11559731" y="5362565"/>
            <a:ext cx="427084" cy="280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F875ECA-AEEE-4AEB-BCB5-E09B63ABC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89" t="1" b="5425"/>
          <a:stretch/>
        </p:blipFill>
        <p:spPr>
          <a:xfrm>
            <a:off x="11559731" y="5812444"/>
            <a:ext cx="427084" cy="2808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D422211-70D8-4339-9CDC-22BC99C5117F}"/>
              </a:ext>
            </a:extLst>
          </p:cNvPr>
          <p:cNvSpPr/>
          <p:nvPr userDrawn="1"/>
        </p:nvSpPr>
        <p:spPr>
          <a:xfrm>
            <a:off x="5084047" y="4317774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+1 408 508 6750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inquiry@hillstonenet.com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5201 Great 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Pkwy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#420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Clara, CA 95054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www.hillstonenet.com</a:t>
            </a:r>
          </a:p>
        </p:txBody>
      </p:sp>
    </p:spTree>
    <p:extLst>
      <p:ext uri="{BB962C8B-B14F-4D97-AF65-F5344CB8AC3E}">
        <p14:creationId xmlns:p14="http://schemas.microsoft.com/office/powerpoint/2010/main" val="133424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grpSp>
        <p:nvGrpSpPr>
          <p:cNvPr id="12" name="Graphic 347">
            <a:extLst>
              <a:ext uri="{FF2B5EF4-FFF2-40B4-BE49-F238E27FC236}">
                <a16:creationId xmlns="" xmlns:a16="http://schemas.microsoft.com/office/drawing/2014/main" id="{4931AF4A-0293-4ECA-8E13-8A8C280EAF54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77383723-0697-4A30-AE6B-D47660F332F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961C3047-FB13-4AF7-BE7B-1710F10589F6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E817D1F-48C9-436E-9BB7-EB1AC7866DC7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60A5494A-187E-4B64-A2C0-A94C4E6CC73A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21179613-4968-496E-970C-E210F8312CC9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B0CA56F3-1516-4313-836A-59689C3D2A8E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1664E8DB-A322-442E-951C-DEF5FD460F04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4578A35-9404-461F-8369-5776E34E04B2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4555CD7-D403-436B-8CF8-49F1CB9CC673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4A77FF4-7CD0-4422-A37F-59D09BE7592C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18895A94-B552-4F86-B3DA-98188488E8A2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EA31A5AF-2694-41C3-B0C3-8C6A6F6DDC86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E62FFC6B-4313-49C0-9C12-5C39B8416514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B3E376B-972C-471E-907A-7E675C89A6B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4F48C49C-259B-40C3-ACE8-E34460B44DD5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F4D18F4C-03E5-4EF0-8390-8CE2B89B5CD3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037C4118-34A5-415B-9D42-0097F00E75E9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="" xmlns:a16="http://schemas.microsoft.com/office/drawing/2014/main" id="{7D9335B6-E6A5-4488-A686-5A15B5AB9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950" y="1537422"/>
            <a:ext cx="11017250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s-PE" dirty="0"/>
          </a:p>
        </p:txBody>
      </p:sp>
      <p:sp>
        <p:nvSpPr>
          <p:cNvPr id="32" name="Subtitle 2">
            <a:extLst>
              <a:ext uri="{FF2B5EF4-FFF2-40B4-BE49-F238E27FC236}">
                <a16:creationId xmlns="" xmlns:a16="http://schemas.microsoft.com/office/drawing/2014/main" id="{D850F44B-E2B1-42A3-8A9D-F9B4C9773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3133404"/>
            <a:ext cx="11017250" cy="3323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s-PE" dirty="0"/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BB1301A2-6247-4F54-87E1-3D20D0AE1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375" y="3605515"/>
            <a:ext cx="11017250" cy="33178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 lang="en-US" sz="1800" b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defRPr lang="en-US" sz="18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4" name="Freeform: Shape 83">
            <a:extLst>
              <a:ext uri="{FF2B5EF4-FFF2-40B4-BE49-F238E27FC236}">
                <a16:creationId xmlns="" xmlns:a16="http://schemas.microsoft.com/office/drawing/2014/main" id="{3187A176-B224-4213-88C4-224D83982304}"/>
              </a:ext>
            </a:extLst>
          </p:cNvPr>
          <p:cNvSpPr/>
          <p:nvPr userDrawn="1"/>
        </p:nvSpPr>
        <p:spPr>
          <a:xfrm>
            <a:off x="619648" y="4849883"/>
            <a:ext cx="3414726" cy="1425757"/>
          </a:xfrm>
          <a:custGeom>
            <a:avLst/>
            <a:gdLst>
              <a:gd name="connsiteX0" fmla="*/ 0 w 6440762"/>
              <a:gd name="connsiteY0" fmla="*/ 0 h 1425757"/>
              <a:gd name="connsiteX1" fmla="*/ 6440762 w 6440762"/>
              <a:gd name="connsiteY1" fmla="*/ 0 h 1425757"/>
              <a:gd name="connsiteX2" fmla="*/ 6440762 w 6440762"/>
              <a:gd name="connsiteY2" fmla="*/ 1425758 h 1425757"/>
              <a:gd name="connsiteX3" fmla="*/ 0 w 6440762"/>
              <a:gd name="connsiteY3" fmla="*/ 1425758 h 142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0762" h="1425757">
                <a:moveTo>
                  <a:pt x="0" y="0"/>
                </a:moveTo>
                <a:lnTo>
                  <a:pt x="6440762" y="0"/>
                </a:lnTo>
                <a:lnTo>
                  <a:pt x="6440762" y="1425758"/>
                </a:lnTo>
                <a:lnTo>
                  <a:pt x="0" y="1425758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  <a:tileRect/>
          </a:gradFill>
          <a:ln w="9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="" xmlns:a16="http://schemas.microsoft.com/office/drawing/2014/main" id="{160F3DEC-34A5-4739-B349-98F8A8482ADA}"/>
              </a:ext>
            </a:extLst>
          </p:cNvPr>
          <p:cNvSpPr/>
          <p:nvPr userDrawn="1"/>
        </p:nvSpPr>
        <p:spPr>
          <a:xfrm>
            <a:off x="587375" y="4848861"/>
            <a:ext cx="29627" cy="1425757"/>
          </a:xfrm>
          <a:custGeom>
            <a:avLst/>
            <a:gdLst>
              <a:gd name="connsiteX0" fmla="*/ 0 w 29627"/>
              <a:gd name="connsiteY0" fmla="*/ 0 h 1425757"/>
              <a:gd name="connsiteX1" fmla="*/ 29628 w 29627"/>
              <a:gd name="connsiteY1" fmla="*/ 0 h 1425757"/>
              <a:gd name="connsiteX2" fmla="*/ 29628 w 29627"/>
              <a:gd name="connsiteY2" fmla="*/ 1425758 h 1425757"/>
              <a:gd name="connsiteX3" fmla="*/ 0 w 29627"/>
              <a:gd name="connsiteY3" fmla="*/ 1425758 h 142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27" h="1425757">
                <a:moveTo>
                  <a:pt x="0" y="0"/>
                </a:moveTo>
                <a:lnTo>
                  <a:pt x="29628" y="0"/>
                </a:lnTo>
                <a:lnTo>
                  <a:pt x="29628" y="1425758"/>
                </a:lnTo>
                <a:lnTo>
                  <a:pt x="0" y="1425758"/>
                </a:lnTo>
                <a:close/>
              </a:path>
            </a:pathLst>
          </a:custGeom>
          <a:solidFill>
            <a:srgbClr val="0047AF"/>
          </a:solidFill>
          <a:ln w="9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F28328D-C1B6-429B-84F6-B9C067ACCE46}"/>
              </a:ext>
            </a:extLst>
          </p:cNvPr>
          <p:cNvSpPr txBox="1"/>
          <p:nvPr/>
        </p:nvSpPr>
        <p:spPr>
          <a:xfrm>
            <a:off x="2210651" y="5157782"/>
            <a:ext cx="2564805" cy="8079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25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</a:t>
            </a:r>
            <a:br>
              <a:rPr lang="en-US" sz="2625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</a:br>
            <a:r>
              <a:rPr lang="en-US" sz="2625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Security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="" xmlns:a16="http://schemas.microsoft.com/office/drawing/2014/main" id="{28B1AA8E-7771-51C0-0F3F-4CE470E7FB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45" y="4916400"/>
            <a:ext cx="1290676" cy="12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29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-5422" y="-1"/>
            <a:ext cx="12202845" cy="6858001"/>
            <a:chOff x="-5422" y="-1"/>
            <a:chExt cx="12202845" cy="6858001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1CE65C7-95A7-4DBD-B251-C224DC2CEB5D}"/>
                </a:ext>
              </a:extLst>
            </p:cNvPr>
            <p:cNvSpPr/>
            <p:nvPr userDrawn="1"/>
          </p:nvSpPr>
          <p:spPr>
            <a:xfrm>
              <a:off x="-5422" y="0"/>
              <a:ext cx="12202845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285"/>
            </a:soli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tx2"/>
                </a:gs>
                <a:gs pos="0">
                  <a:schemeClr val="tx2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="" xmlns:a16="http://schemas.microsoft.com/office/drawing/2014/main" id="{E4513AC4-5905-4072-BD5B-94A07FD3F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423" y="-1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1" y="1448048"/>
            <a:ext cx="7236795" cy="439755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22338" y="2802404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22338" y="3805602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45F5CE12-49DA-41BD-A042-DDF73CDA1192}"/>
              </a:ext>
            </a:extLst>
          </p:cNvPr>
          <p:cNvSpPr/>
          <p:nvPr/>
        </p:nvSpPr>
        <p:spPr>
          <a:xfrm>
            <a:off x="3822338" y="4808802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35629" y="2643628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35629" y="3646826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5F579A53-D4B9-4100-AC81-BA07F5474308}"/>
              </a:ext>
            </a:extLst>
          </p:cNvPr>
          <p:cNvCxnSpPr/>
          <p:nvPr userDrawn="1"/>
        </p:nvCxnSpPr>
        <p:spPr>
          <a:xfrm>
            <a:off x="4735629" y="4650024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956098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92365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9268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="" xmlns:a16="http://schemas.microsoft.com/office/drawing/2014/main" id="{36BD41E2-2AE9-440C-8339-F4869A3125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9300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959296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="" xmlns:a16="http://schemas.microsoft.com/office/drawing/2014/main" id="{464CCEC9-2CCD-47D0-BC2E-5256B144D5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962496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="" xmlns:a16="http://schemas.microsoft.com/office/drawing/2014/main" id="{9CC29561-E6FE-2E94-E278-48E791DC776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B03F98C-33A1-4D95-8E60-2D816F2335CD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</p:spTree>
    <p:extLst>
      <p:ext uri="{BB962C8B-B14F-4D97-AF65-F5344CB8AC3E}">
        <p14:creationId xmlns:p14="http://schemas.microsoft.com/office/powerpoint/2010/main" val="123019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 On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剪去单角的矩形 39">
            <a:extLst>
              <a:ext uri="{FF2B5EF4-FFF2-40B4-BE49-F238E27FC236}">
                <a16:creationId xmlns:a16="http://schemas.microsoft.com/office/drawing/2014/main" xmlns="" id="{8A28FF97-B386-604D-9BB9-71C125F810DF}"/>
              </a:ext>
            </a:extLst>
          </p:cNvPr>
          <p:cNvSpPr/>
          <p:nvPr userDrawn="1"/>
        </p:nvSpPr>
        <p:spPr>
          <a:xfrm>
            <a:off x="441882" y="6013264"/>
            <a:ext cx="11342750" cy="228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剪去单角的矩形 39">
            <a:extLst>
              <a:ext uri="{FF2B5EF4-FFF2-40B4-BE49-F238E27FC236}">
                <a16:creationId xmlns:a16="http://schemas.microsoft.com/office/drawing/2014/main" xmlns="" id="{B6A79A86-E49A-2E4B-B135-C55F6FBFCE02}"/>
              </a:ext>
            </a:extLst>
          </p:cNvPr>
          <p:cNvSpPr/>
          <p:nvPr userDrawn="1"/>
        </p:nvSpPr>
        <p:spPr>
          <a:xfrm>
            <a:off x="335360" y="836712"/>
            <a:ext cx="11342750" cy="228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E7F509B8-2592-4536-940E-245543100D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00" y="1273458"/>
            <a:ext cx="11053813" cy="5035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5C4E79-28D5-4395-9923-0B9E9843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5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-5422" y="-1"/>
            <a:ext cx="12202845" cy="6858001"/>
            <a:chOff x="-5422" y="-1"/>
            <a:chExt cx="12202845" cy="6858001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1CE65C7-95A7-4DBD-B251-C224DC2CEB5D}"/>
                </a:ext>
              </a:extLst>
            </p:cNvPr>
            <p:cNvSpPr/>
            <p:nvPr userDrawn="1"/>
          </p:nvSpPr>
          <p:spPr>
            <a:xfrm>
              <a:off x="-5422" y="0"/>
              <a:ext cx="12202845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285"/>
            </a:soli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tx2"/>
                </a:gs>
                <a:gs pos="0">
                  <a:schemeClr val="tx2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="" xmlns:a16="http://schemas.microsoft.com/office/drawing/2014/main" id="{E4513AC4-5905-4072-BD5B-94A07FD3F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423" y="-1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1" y="1448048"/>
            <a:ext cx="7236795" cy="439755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22338" y="2521047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22338" y="3286859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45F5CE12-49DA-41BD-A042-DDF73CDA1192}"/>
              </a:ext>
            </a:extLst>
          </p:cNvPr>
          <p:cNvSpPr/>
          <p:nvPr/>
        </p:nvSpPr>
        <p:spPr>
          <a:xfrm>
            <a:off x="3822338" y="4017493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35629" y="2502945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35629" y="3242381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5F579A53-D4B9-4100-AC81-BA07F5474308}"/>
              </a:ext>
            </a:extLst>
          </p:cNvPr>
          <p:cNvCxnSpPr/>
          <p:nvPr userDrawn="1"/>
        </p:nvCxnSpPr>
        <p:spPr>
          <a:xfrm>
            <a:off x="4735629" y="3999391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674741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642297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408109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="" xmlns:a16="http://schemas.microsoft.com/office/drawing/2014/main" id="{36BD41E2-2AE9-440C-8339-F4869A3125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138743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440553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="" xmlns:a16="http://schemas.microsoft.com/office/drawing/2014/main" id="{464CCEC9-2CCD-47D0-BC2E-5256B144D5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171187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="" xmlns:a16="http://schemas.microsoft.com/office/drawing/2014/main" id="{9CC29561-E6FE-2E94-E278-48E791DC776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B03F98C-33A1-4D95-8E60-2D816F2335CD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AC7FBA00-4CF1-49D8-932B-A30BEF9AFEC2}"/>
              </a:ext>
            </a:extLst>
          </p:cNvPr>
          <p:cNvSpPr/>
          <p:nvPr userDrawn="1"/>
        </p:nvSpPr>
        <p:spPr>
          <a:xfrm>
            <a:off x="3816617" y="4819334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="" xmlns:a16="http://schemas.microsoft.com/office/drawing/2014/main" id="{EACC9F01-CEB6-4F2C-AD9D-FD39AF167267}"/>
              </a:ext>
            </a:extLst>
          </p:cNvPr>
          <p:cNvCxnSpPr/>
          <p:nvPr userDrawn="1"/>
        </p:nvCxnSpPr>
        <p:spPr>
          <a:xfrm>
            <a:off x="4729908" y="4801232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Placeholder 81">
            <a:extLst>
              <a:ext uri="{FF2B5EF4-FFF2-40B4-BE49-F238E27FC236}">
                <a16:creationId xmlns="" xmlns:a16="http://schemas.microsoft.com/office/drawing/2014/main" id="{3CA777D2-9DFA-43D9-8AEC-FC420BAA03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32042" y="494058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5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="" xmlns:a16="http://schemas.microsoft.com/office/drawing/2014/main" id="{4CF1BC7F-7028-4F2C-9696-EA79E1B9E80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55393" y="4973028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967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-5422" y="-1"/>
            <a:ext cx="12202845" cy="6858001"/>
            <a:chOff x="-5422" y="-1"/>
            <a:chExt cx="12202845" cy="6858001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1CE65C7-95A7-4DBD-B251-C224DC2CEB5D}"/>
                </a:ext>
              </a:extLst>
            </p:cNvPr>
            <p:cNvSpPr/>
            <p:nvPr userDrawn="1"/>
          </p:nvSpPr>
          <p:spPr>
            <a:xfrm>
              <a:off x="-5422" y="0"/>
              <a:ext cx="12202845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3285"/>
            </a:soli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tx2"/>
                </a:gs>
                <a:gs pos="0">
                  <a:schemeClr val="tx2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="" xmlns:a16="http://schemas.microsoft.com/office/drawing/2014/main" id="{E4513AC4-5905-4072-BD5B-94A07FD3F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423" y="-1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1" y="1448048"/>
            <a:ext cx="7236795" cy="439755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30433" y="3170181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36123" y="4593275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52260" y="2854644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61114" y="4244703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9209" y="3323875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5858" y="3291431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1548" y="4714525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74899" y="4746969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="" xmlns:a16="http://schemas.microsoft.com/office/drawing/2014/main" id="{9CC29561-E6FE-2E94-E278-48E791DC776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B03F98C-33A1-4D95-8E60-2D816F2335CD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</p:spTree>
    <p:extLst>
      <p:ext uri="{BB962C8B-B14F-4D97-AF65-F5344CB8AC3E}">
        <p14:creationId xmlns:p14="http://schemas.microsoft.com/office/powerpoint/2010/main" val="2092260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gradFill>
          <a:gsLst>
            <a:gs pos="96599">
              <a:schemeClr val="tx1">
                <a:alpha val="90000"/>
              </a:schemeClr>
            </a:gs>
            <a:gs pos="50000">
              <a:schemeClr val="tx2">
                <a:alpha val="90000"/>
              </a:schemeClr>
            </a:gs>
            <a:gs pos="0">
              <a:schemeClr val="tx1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099CB7C3-3AF3-456F-878B-AB144F66A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423" y="0"/>
            <a:ext cx="122047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59022E9A-9B99-434A-914C-0FC620165F81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>
              <a:alpha val="92000"/>
            </a:srgbClr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1AB707D5-5A17-4BF7-85A4-F4541BCC76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0B337F67-132B-48F7-B2A1-BBF90AB075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589" y="2060848"/>
            <a:ext cx="11044822" cy="132959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="" xmlns:a16="http://schemas.microsoft.com/office/drawing/2014/main" id="{9FEECED3-AF94-47A1-B7FF-FF07EFF31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590" y="3501001"/>
            <a:ext cx="11044822" cy="10069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="" xmlns:a16="http://schemas.microsoft.com/office/drawing/2014/main" id="{CAC179F6-A0A0-49F9-B596-C48371259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588" y="4618531"/>
            <a:ext cx="11044826" cy="3952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algn="ctr">
              <a:defRPr lang="en-US" sz="1800" dirty="0" smtClean="0">
                <a:solidFill>
                  <a:schemeClr val="bg1"/>
                </a:solidFill>
              </a:defRPr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L="0" lvl="0" indent="0" algn="ctr">
              <a:buNone/>
            </a:pPr>
            <a:r>
              <a:rPr lang="en-US" dirty="0"/>
              <a:t>Click to add text</a:t>
            </a:r>
          </a:p>
        </p:txBody>
      </p:sp>
      <p:grpSp>
        <p:nvGrpSpPr>
          <p:cNvPr id="59" name="Graphic 347">
            <a:extLst>
              <a:ext uri="{FF2B5EF4-FFF2-40B4-BE49-F238E27FC236}">
                <a16:creationId xmlns="" xmlns:a16="http://schemas.microsoft.com/office/drawing/2014/main" id="{02FBB0C6-91BB-493F-80C6-E8B8901B9223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5A6797CE-CBDF-429D-AECC-CDEB7CED0E78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4526790A-822C-41F7-9D82-E9E1DCF198ED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D2A22251-0F22-4087-9828-5249A7662E5D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E15467E7-F178-4261-8CCD-5F7BEF307F8E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FF2E5306-28D0-42DE-A649-94F0487DE85F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2022588E-52AE-4247-BA17-BFC473DE4C3A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7249BE46-5FC0-4C81-AEBF-4C568DF27378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42A30933-F972-4E7C-9851-9049D1325763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EC3F282D-4B53-4EF0-BD07-11DB8E88927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6AF9A02D-C058-45FB-BDC4-CC07F8CB907E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78EE3C90-4C90-4558-84D6-56DC4DFFA534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DFA3985-2C4F-43EC-985E-6C07AF19FD23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25B6C8A8-8FE2-4AA7-9732-C9700AB45F62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FD2689DA-F6DD-4866-A4C2-92DF1145B241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70B58160-1E3D-44C2-97E2-17918917FEE6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4F16F253-B969-481D-978C-B7DD4CCEE44E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2599CED2-1414-4843-945B-6FA8B45F607F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5AB36BE-E8F8-4B6C-B0BB-8E5EB66AFB8D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30B6608-2B71-4C12-94A9-EA532F99139D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="" xmlns:a16="http://schemas.microsoft.com/office/drawing/2014/main" id="{5295E70C-227E-5D21-D9C5-023A8D85F6C5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7540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7688547-0AE5-4951-9CB6-DAB32E08ED3E}"/>
              </a:ext>
            </a:extLst>
          </p:cNvPr>
          <p:cNvSpPr/>
          <p:nvPr userDrawn="1"/>
        </p:nvSpPr>
        <p:spPr>
          <a:xfrm>
            <a:off x="1527858" y="1770138"/>
            <a:ext cx="10085378" cy="3766271"/>
          </a:xfrm>
          <a:prstGeom prst="rect">
            <a:avLst/>
          </a:prstGeom>
          <a:gradFill flip="none" rotWithShape="1">
            <a:gsLst>
              <a:gs pos="70000">
                <a:schemeClr val="tx2">
                  <a:lumMod val="60000"/>
                  <a:lumOff val="40000"/>
                  <a:alpha val="57000"/>
                </a:schemeClr>
              </a:gs>
              <a:gs pos="0">
                <a:schemeClr val="tx2">
                  <a:lumMod val="7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F9789DEC-04EA-4ACA-A36F-A326EB69E3F4}"/>
              </a:ext>
            </a:extLst>
          </p:cNvPr>
          <p:cNvSpPr/>
          <p:nvPr userDrawn="1"/>
        </p:nvSpPr>
        <p:spPr>
          <a:xfrm>
            <a:off x="595930" y="3018656"/>
            <a:ext cx="1247669" cy="1269235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="" xmlns:a16="http://schemas.microsoft.com/office/drawing/2014/main" id="{81261066-6461-40C8-9368-BDAE0B244B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65" y="2865623"/>
            <a:ext cx="9027697" cy="1575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60" name="Text Placeholder 81">
            <a:extLst>
              <a:ext uri="{FF2B5EF4-FFF2-40B4-BE49-F238E27FC236}">
                <a16:creationId xmlns="" xmlns:a16="http://schemas.microsoft.com/office/drawing/2014/main" id="{A9312E8A-8632-461B-811E-7B4E557C1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708" y="3209219"/>
            <a:ext cx="888112" cy="888108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grpSp>
        <p:nvGrpSpPr>
          <p:cNvPr id="61" name="Graphic 347">
            <a:extLst>
              <a:ext uri="{FF2B5EF4-FFF2-40B4-BE49-F238E27FC236}">
                <a16:creationId xmlns="" xmlns:a16="http://schemas.microsoft.com/office/drawing/2014/main" id="{F4088751-9B0D-4AB0-BD71-2318CF9F6749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CD53847C-A343-4AD8-AE3E-ED8CA2A3EFC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FCE766D4-5A69-4146-B98E-DFD948C6EEF1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E4E78254-F031-449D-B4B7-42FA11B592CB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8EE6E027-604F-4967-B9F1-8A3337A36085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B9A97006-E02C-4196-8EBF-422492029671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7B3A8559-9623-4877-8EF7-13DC8A8AC081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8CA07576-6BBF-475C-B45C-4FBF135119F0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A725359-EC87-4AA4-9937-FDBBA9C446E6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99878E88-CA5A-490D-9E67-CBA439E6E20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4662999-C7C0-474A-B1E3-DEC76B3846D1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2B325F7F-CDFD-4BF0-9A58-30879304F651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5E914BCC-4C99-4FEB-9AFB-DD6FA8454981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AF433652-DA8C-44F1-BC22-63EA788D3141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C3A525D4-F0E6-4A9D-8F10-13122A155BF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E231CD25-DBAB-4062-8615-ACE4F07547E4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1614662C-10A4-4DFA-8F07-B30F868B301B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77748BF2-C1B1-4887-B555-DF854BC495C6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="" xmlns:a16="http://schemas.microsoft.com/office/drawing/2014/main" id="{D924A884-E4E8-FB87-6944-B4A27DFFCD48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25593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Colo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54" name="Text Placeholder 2">
            <a:extLst>
              <a:ext uri="{FF2B5EF4-FFF2-40B4-BE49-F238E27FC236}">
                <a16:creationId xmlns="" xmlns:a16="http://schemas.microsoft.com/office/drawing/2014/main" id="{2D2288DA-6FF5-453E-ADFB-CC12B0E3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25625"/>
            <a:ext cx="11017250" cy="418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2000" b="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68288" lvl="0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="" xmlns:a16="http://schemas.microsoft.com/office/drawing/2014/main" id="{6683D930-CB58-CEEF-CE14-952BAD6B2D07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64113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nd Colo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4" name="Table Placeholder 2">
            <a:extLst>
              <a:ext uri="{FF2B5EF4-FFF2-40B4-BE49-F238E27FC236}">
                <a16:creationId xmlns="" xmlns:a16="http://schemas.microsoft.com/office/drawing/2014/main" id="{B2D0B085-0C99-44A5-A5D6-B204BEB87F5E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87374" y="1825625"/>
            <a:ext cx="11028773" cy="426410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3200"/>
            </a:lvl1pPr>
          </a:lstStyle>
          <a:p>
            <a:r>
              <a:rPr lang="en-US" dirty="0"/>
              <a:t>Your Table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="" xmlns:a16="http://schemas.microsoft.com/office/drawing/2014/main" id="{7BA7374E-4AB2-E6C2-009C-313A30813D4F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68610F4-4B4C-4894-9C14-7607B8126216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</p:spTree>
    <p:extLst>
      <p:ext uri="{BB962C8B-B14F-4D97-AF65-F5344CB8AC3E}">
        <p14:creationId xmlns:p14="http://schemas.microsoft.com/office/powerpoint/2010/main" val="1899536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BACF5228-8984-4F81-863A-26424396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86" cy="263532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36000">
                <a:schemeClr val="tx2"/>
              </a:gs>
              <a:gs pos="0">
                <a:schemeClr val="tx2">
                  <a:alpha val="60000"/>
                </a:schemeClr>
              </a:gs>
            </a:gsLst>
            <a:lin ang="5400000" scaled="0"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" y="0"/>
            <a:ext cx="12191322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B50C4A29-36E4-4505-BDBF-35AC80A3BBFB}"/>
              </a:ext>
            </a:extLst>
          </p:cNvPr>
          <p:cNvCxnSpPr>
            <a:cxnSpLocks/>
          </p:cNvCxnSpPr>
          <p:nvPr userDrawn="1"/>
        </p:nvCxnSpPr>
        <p:spPr>
          <a:xfrm>
            <a:off x="587374" y="5882242"/>
            <a:ext cx="11017238" cy="0"/>
          </a:xfrm>
          <a:prstGeom prst="line">
            <a:avLst/>
          </a:prstGeom>
          <a:ln w="3175">
            <a:solidFill>
              <a:schemeClr val="bg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Diagonal Corners Rounded 58">
            <a:extLst>
              <a:ext uri="{FF2B5EF4-FFF2-40B4-BE49-F238E27FC236}">
                <a16:creationId xmlns="" xmlns:a16="http://schemas.microsoft.com/office/drawing/2014/main" id="{4A7EA79B-750E-4451-9EB2-A4A922286213}"/>
              </a:ext>
            </a:extLst>
          </p:cNvPr>
          <p:cNvSpPr/>
          <p:nvPr userDrawn="1"/>
        </p:nvSpPr>
        <p:spPr>
          <a:xfrm>
            <a:off x="596900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Diagonal Corners Rounded 59">
            <a:extLst>
              <a:ext uri="{FF2B5EF4-FFF2-40B4-BE49-F238E27FC236}">
                <a16:creationId xmlns="" xmlns:a16="http://schemas.microsoft.com/office/drawing/2014/main" id="{FC97A4C4-961B-41AE-983C-54FBAD645431}"/>
              </a:ext>
            </a:extLst>
          </p:cNvPr>
          <p:cNvSpPr/>
          <p:nvPr userDrawn="1"/>
        </p:nvSpPr>
        <p:spPr>
          <a:xfrm>
            <a:off x="4371556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Diagonal Corners Rounded 60">
            <a:extLst>
              <a:ext uri="{FF2B5EF4-FFF2-40B4-BE49-F238E27FC236}">
                <a16:creationId xmlns="" xmlns:a16="http://schemas.microsoft.com/office/drawing/2014/main" id="{CEB84216-5DB0-4161-ACE1-2183FBB7BCB6}"/>
              </a:ext>
            </a:extLst>
          </p:cNvPr>
          <p:cNvSpPr/>
          <p:nvPr userDrawn="1"/>
        </p:nvSpPr>
        <p:spPr>
          <a:xfrm>
            <a:off x="8146213" y="2635321"/>
            <a:ext cx="3458413" cy="1633127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8EB60838-D8F1-4D34-B4DE-A4B5CE64CA7B}"/>
              </a:ext>
            </a:extLst>
          </p:cNvPr>
          <p:cNvSpPr/>
          <p:nvPr userDrawn="1"/>
        </p:nvSpPr>
        <p:spPr>
          <a:xfrm>
            <a:off x="1690788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D83E058-6F5B-4B66-B277-4902C7ED5619}"/>
              </a:ext>
            </a:extLst>
          </p:cNvPr>
          <p:cNvSpPr/>
          <p:nvPr userDrawn="1"/>
        </p:nvSpPr>
        <p:spPr>
          <a:xfrm>
            <a:off x="9240101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307DA787-3E29-49F6-AA27-E67BFB0B53ED}"/>
              </a:ext>
            </a:extLst>
          </p:cNvPr>
          <p:cNvSpPr/>
          <p:nvPr userDrawn="1"/>
        </p:nvSpPr>
        <p:spPr>
          <a:xfrm>
            <a:off x="5465444" y="1996355"/>
            <a:ext cx="1270636" cy="1269072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 Placeholder 71">
            <a:extLst>
              <a:ext uri="{FF2B5EF4-FFF2-40B4-BE49-F238E27FC236}">
                <a16:creationId xmlns="" xmlns:a16="http://schemas.microsoft.com/office/drawing/2014/main" id="{FC29CB43-D2B1-4CC0-BE79-91CC5F99E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981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73">
            <a:extLst>
              <a:ext uri="{FF2B5EF4-FFF2-40B4-BE49-F238E27FC236}">
                <a16:creationId xmlns="" xmlns:a16="http://schemas.microsoft.com/office/drawing/2014/main" id="{2DFB4D47-FB01-4EA5-AC66-F352CBE2EB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81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="" xmlns:a16="http://schemas.microsoft.com/office/drawing/2014/main" id="{3A08ACF7-7E28-404A-A151-581344786E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2637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3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73">
            <a:extLst>
              <a:ext uri="{FF2B5EF4-FFF2-40B4-BE49-F238E27FC236}">
                <a16:creationId xmlns="" xmlns:a16="http://schemas.microsoft.com/office/drawing/2014/main" id="{2BA66F4D-3873-42BA-908F-194108F69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2637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="" xmlns:a16="http://schemas.microsoft.com/office/drawing/2014/main" id="{FDC15A62-417F-476E-A734-CE5A866EB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7294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73">
            <a:extLst>
              <a:ext uri="{FF2B5EF4-FFF2-40B4-BE49-F238E27FC236}">
                <a16:creationId xmlns="" xmlns:a16="http://schemas.microsoft.com/office/drawing/2014/main" id="{434928DB-C662-4418-A5B0-C1C406A07F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7294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215BFB8B-08B5-4C9F-A75F-96C9A71CC82F}"/>
              </a:ext>
            </a:extLst>
          </p:cNvPr>
          <p:cNvSpPr/>
          <p:nvPr userDrawn="1"/>
        </p:nvSpPr>
        <p:spPr>
          <a:xfrm>
            <a:off x="1881506" y="2186291"/>
            <a:ext cx="889200" cy="88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812D96FC-E2FF-4B69-AEDE-CFDD39B7A90E}"/>
              </a:ext>
            </a:extLst>
          </p:cNvPr>
          <p:cNvSpPr/>
          <p:nvPr userDrawn="1"/>
        </p:nvSpPr>
        <p:spPr>
          <a:xfrm>
            <a:off x="5648071" y="2186291"/>
            <a:ext cx="889200" cy="88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7BD8B4CE-C325-437C-9483-045285A78F7F}"/>
              </a:ext>
            </a:extLst>
          </p:cNvPr>
          <p:cNvSpPr/>
          <p:nvPr userDrawn="1"/>
        </p:nvSpPr>
        <p:spPr>
          <a:xfrm>
            <a:off x="9422727" y="2186291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2971858A-D564-4F6E-AE82-0EBA8A238A8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9602" y="2394387"/>
            <a:ext cx="473009" cy="473009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="" xmlns:a16="http://schemas.microsoft.com/office/drawing/2014/main" id="{6C6CB49B-8647-4BBE-9E51-3C29C0E627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3045" y="2401265"/>
            <a:ext cx="459252" cy="45925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="" xmlns:a16="http://schemas.microsoft.com/office/drawing/2014/main" id="{AEAB82B9-AE7E-4BA0-B1FA-9A244C345B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52508" y="2416072"/>
            <a:ext cx="429638" cy="429638"/>
          </a:xfrm>
          <a:prstGeom prst="rect">
            <a:avLst/>
          </a:prstGeom>
        </p:spPr>
      </p:pic>
      <p:sp>
        <p:nvSpPr>
          <p:cNvPr id="64" name="Slide Number Placeholder 5">
            <a:extLst>
              <a:ext uri="{FF2B5EF4-FFF2-40B4-BE49-F238E27FC236}">
                <a16:creationId xmlns="" xmlns:a16="http://schemas.microsoft.com/office/drawing/2014/main" id="{BC166AA1-A65B-0044-1EA4-7AE761EF2C2E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88037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m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" y="0"/>
            <a:ext cx="12191322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A00045DA-7A11-4A58-9C6B-D8F78CBC94C1}"/>
              </a:ext>
            </a:extLst>
          </p:cNvPr>
          <p:cNvSpPr/>
          <p:nvPr userDrawn="1"/>
        </p:nvSpPr>
        <p:spPr>
          <a:xfrm flipV="1">
            <a:off x="4376660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="" xmlns:a16="http://schemas.microsoft.com/office/drawing/2014/main" id="{C103A1DE-64F0-4352-9F9E-39E7C6227DAD}"/>
              </a:ext>
            </a:extLst>
          </p:cNvPr>
          <p:cNvCxnSpPr>
            <a:cxnSpLocks/>
          </p:cNvCxnSpPr>
          <p:nvPr userDrawn="1"/>
        </p:nvCxnSpPr>
        <p:spPr>
          <a:xfrm>
            <a:off x="4680240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084CEC34-63DB-410F-B0CB-DDEA24009F83}"/>
              </a:ext>
            </a:extLst>
          </p:cNvPr>
          <p:cNvSpPr/>
          <p:nvPr/>
        </p:nvSpPr>
        <p:spPr>
          <a:xfrm>
            <a:off x="5469462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 Placeholder 71">
            <a:extLst>
              <a:ext uri="{FF2B5EF4-FFF2-40B4-BE49-F238E27FC236}">
                <a16:creationId xmlns="" xmlns:a16="http://schemas.microsoft.com/office/drawing/2014/main" id="{0876231C-BE6F-48AA-B48B-1FD255277C21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468024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4C673AFE-7560-4404-80F6-ADDC9F4D87D8}"/>
              </a:ext>
            </a:extLst>
          </p:cNvPr>
          <p:cNvSpPr/>
          <p:nvPr userDrawn="1"/>
        </p:nvSpPr>
        <p:spPr>
          <a:xfrm flipV="1">
            <a:off x="598950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2C6CB26B-33BE-4851-9E2D-3A8A40A7CE27}"/>
              </a:ext>
            </a:extLst>
          </p:cNvPr>
          <p:cNvCxnSpPr>
            <a:cxnSpLocks/>
          </p:cNvCxnSpPr>
          <p:nvPr userDrawn="1"/>
        </p:nvCxnSpPr>
        <p:spPr>
          <a:xfrm>
            <a:off x="902530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E7A9A034-04C1-4CBE-B796-9E8E0CCA2AD5}"/>
              </a:ext>
            </a:extLst>
          </p:cNvPr>
          <p:cNvSpPr/>
          <p:nvPr userDrawn="1"/>
        </p:nvSpPr>
        <p:spPr>
          <a:xfrm>
            <a:off x="1691752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 Placeholder 71">
            <a:extLst>
              <a:ext uri="{FF2B5EF4-FFF2-40B4-BE49-F238E27FC236}">
                <a16:creationId xmlns="" xmlns:a16="http://schemas.microsoft.com/office/drawing/2014/main" id="{9806B418-69A8-4729-8CBA-AA026E3790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53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4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664BEF5D-DFEF-4E4B-8DBF-D24666A59000}"/>
              </a:ext>
            </a:extLst>
          </p:cNvPr>
          <p:cNvSpPr/>
          <p:nvPr userDrawn="1"/>
        </p:nvSpPr>
        <p:spPr>
          <a:xfrm flipV="1">
            <a:off x="8154369" y="2949686"/>
            <a:ext cx="3456405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A9430998-3BDD-40A4-9317-07351BC7E7A0}"/>
              </a:ext>
            </a:extLst>
          </p:cNvPr>
          <p:cNvCxnSpPr>
            <a:cxnSpLocks/>
          </p:cNvCxnSpPr>
          <p:nvPr userDrawn="1"/>
        </p:nvCxnSpPr>
        <p:spPr>
          <a:xfrm>
            <a:off x="8457949" y="2949210"/>
            <a:ext cx="2849245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>
            <a:extLst>
              <a:ext uri="{FF2B5EF4-FFF2-40B4-BE49-F238E27FC236}">
                <a16:creationId xmlns="" xmlns:a16="http://schemas.microsoft.com/office/drawing/2014/main" id="{D814179B-06E7-4017-9FE0-E27B1949A225}"/>
              </a:ext>
            </a:extLst>
          </p:cNvPr>
          <p:cNvSpPr/>
          <p:nvPr userDrawn="1"/>
        </p:nvSpPr>
        <p:spPr>
          <a:xfrm>
            <a:off x="9247171" y="2314593"/>
            <a:ext cx="1270800" cy="126923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 Placeholder 71">
            <a:extLst>
              <a:ext uri="{FF2B5EF4-FFF2-40B4-BE49-F238E27FC236}">
                <a16:creationId xmlns="" xmlns:a16="http://schemas.microsoft.com/office/drawing/2014/main" id="{4EC82022-EC12-4FFB-9F82-994EC4C93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57949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="" xmlns:a16="http://schemas.microsoft.com/office/drawing/2014/main" id="{81DCBC12-8E85-4CB7-BC57-A991A21A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29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19" name="Text Placeholder 73">
            <a:extLst>
              <a:ext uri="{FF2B5EF4-FFF2-40B4-BE49-F238E27FC236}">
                <a16:creationId xmlns="" xmlns:a16="http://schemas.microsoft.com/office/drawing/2014/main" id="{07EF1391-7FF7-4A2D-BD27-E5F82C4C7A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8500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0" name="Text Placeholder 73">
            <a:extLst>
              <a:ext uri="{FF2B5EF4-FFF2-40B4-BE49-F238E27FC236}">
                <a16:creationId xmlns="" xmlns:a16="http://schemas.microsoft.com/office/drawing/2014/main" id="{85765B05-C67F-4A26-AD69-C02CD2DD19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62710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2552FF71-0D22-4A13-9AB5-180A03F02900}"/>
              </a:ext>
            </a:extLst>
          </p:cNvPr>
          <p:cNvSpPr/>
          <p:nvPr userDrawn="1"/>
        </p:nvSpPr>
        <p:spPr>
          <a:xfrm>
            <a:off x="1881506" y="2504610"/>
            <a:ext cx="889200" cy="88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2021F2BB-3F79-4392-98B9-492F24A247F9}"/>
              </a:ext>
            </a:extLst>
          </p:cNvPr>
          <p:cNvSpPr/>
          <p:nvPr userDrawn="1"/>
        </p:nvSpPr>
        <p:spPr>
          <a:xfrm>
            <a:off x="5648071" y="2504610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57FA6DFD-298D-4E4C-86ED-423B952F1693}"/>
              </a:ext>
            </a:extLst>
          </p:cNvPr>
          <p:cNvSpPr/>
          <p:nvPr userDrawn="1"/>
        </p:nvSpPr>
        <p:spPr>
          <a:xfrm>
            <a:off x="9422727" y="2504610"/>
            <a:ext cx="889200" cy="88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D06055C3-F318-41B2-BC1E-64F27A4A84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8970" y="2732074"/>
            <a:ext cx="434273" cy="43427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="" xmlns:a16="http://schemas.microsoft.com/office/drawing/2014/main" id="{2514EFB0-195D-464A-9414-3B979CB678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9180" y="2724356"/>
            <a:ext cx="386982" cy="449708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="" xmlns:a16="http://schemas.microsoft.com/office/drawing/2014/main" id="{CB6151AD-3D87-4711-8982-CBE971B891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6071" y="2737954"/>
            <a:ext cx="422512" cy="422512"/>
          </a:xfrm>
          <a:prstGeom prst="rect">
            <a:avLst/>
          </a:prstGeom>
        </p:spPr>
      </p:pic>
      <p:sp>
        <p:nvSpPr>
          <p:cNvPr id="64" name="Slide Number Placeholder 5">
            <a:extLst>
              <a:ext uri="{FF2B5EF4-FFF2-40B4-BE49-F238E27FC236}">
                <a16:creationId xmlns="" xmlns:a16="http://schemas.microsoft.com/office/drawing/2014/main" id="{1D3F920B-9271-541F-E8A2-5E9C203A192A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22032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8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="" xmlns:a16="http://schemas.microsoft.com/office/drawing/2014/main" id="{6C87F724-9FC5-4877-AA09-7FB1E7235515}"/>
              </a:ext>
            </a:extLst>
          </p:cNvPr>
          <p:cNvSpPr/>
          <p:nvPr userDrawn="1"/>
        </p:nvSpPr>
        <p:spPr>
          <a:xfrm>
            <a:off x="4784112" y="1981438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="" xmlns:a16="http://schemas.microsoft.com/office/drawing/2014/main" id="{2BB7F6A5-B033-4C14-AE38-B4967C489DE0}"/>
              </a:ext>
            </a:extLst>
          </p:cNvPr>
          <p:cNvSpPr/>
          <p:nvPr userDrawn="1"/>
        </p:nvSpPr>
        <p:spPr>
          <a:xfrm>
            <a:off x="4784112" y="5012511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="" xmlns:a16="http://schemas.microsoft.com/office/drawing/2014/main" id="{B857A25B-7079-4412-A6E7-E832998207FA}"/>
              </a:ext>
            </a:extLst>
          </p:cNvPr>
          <p:cNvSpPr/>
          <p:nvPr userDrawn="1"/>
        </p:nvSpPr>
        <p:spPr>
          <a:xfrm>
            <a:off x="3920320" y="3496116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0D0789A3-562A-4396-92F0-C5A20C4A9884}"/>
              </a:ext>
            </a:extLst>
          </p:cNvPr>
          <p:cNvSpPr/>
          <p:nvPr userDrawn="1"/>
        </p:nvSpPr>
        <p:spPr>
          <a:xfrm>
            <a:off x="6527005" y="1981438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7ABB4B05-74FC-4655-9711-8243DB932699}"/>
              </a:ext>
            </a:extLst>
          </p:cNvPr>
          <p:cNvSpPr/>
          <p:nvPr userDrawn="1"/>
        </p:nvSpPr>
        <p:spPr>
          <a:xfrm>
            <a:off x="6525688" y="5012511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22F01685-01D0-4F66-9158-2E6B2A450C84}"/>
              </a:ext>
            </a:extLst>
          </p:cNvPr>
          <p:cNvSpPr/>
          <p:nvPr userDrawn="1"/>
        </p:nvSpPr>
        <p:spPr>
          <a:xfrm>
            <a:off x="7376967" y="3496116"/>
            <a:ext cx="874060" cy="872984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F787E9F0-8AD2-430E-BD07-AE01EB53B03D}"/>
              </a:ext>
            </a:extLst>
          </p:cNvPr>
          <p:cNvSpPr/>
          <p:nvPr userDrawn="1"/>
        </p:nvSpPr>
        <p:spPr>
          <a:xfrm rot="10800000" flipV="1">
            <a:off x="587375" y="20650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43A2E07-0380-4B55-B5D6-C941DD1B3644}"/>
              </a:ext>
            </a:extLst>
          </p:cNvPr>
          <p:cNvSpPr/>
          <p:nvPr userDrawn="1"/>
        </p:nvSpPr>
        <p:spPr>
          <a:xfrm rot="10800000" flipV="1">
            <a:off x="587375" y="50956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5A8579C2-A389-4120-B16D-7B62C069951E}"/>
              </a:ext>
            </a:extLst>
          </p:cNvPr>
          <p:cNvSpPr/>
          <p:nvPr userDrawn="1"/>
        </p:nvSpPr>
        <p:spPr>
          <a:xfrm rot="10800000" flipV="1">
            <a:off x="587375" y="3580347"/>
            <a:ext cx="3360947" cy="705764"/>
          </a:xfrm>
          <a:custGeom>
            <a:avLst/>
            <a:gdLst>
              <a:gd name="connsiteX0" fmla="*/ 3360947 w 3360947"/>
              <a:gd name="connsiteY0" fmla="*/ 0 h 705764"/>
              <a:gd name="connsiteX1" fmla="*/ 0 w 3360947"/>
              <a:gd name="connsiteY1" fmla="*/ 0 h 705764"/>
              <a:gd name="connsiteX2" fmla="*/ 41647 w 3360947"/>
              <a:gd name="connsiteY2" fmla="*/ 51349 h 705764"/>
              <a:gd name="connsiteX3" fmla="*/ 132188 w 3360947"/>
              <a:gd name="connsiteY3" fmla="*/ 352883 h 705764"/>
              <a:gd name="connsiteX4" fmla="*/ 41647 w 3360947"/>
              <a:gd name="connsiteY4" fmla="*/ 654417 h 705764"/>
              <a:gd name="connsiteX5" fmla="*/ 2 w 3360947"/>
              <a:gd name="connsiteY5" fmla="*/ 705764 h 705764"/>
              <a:gd name="connsiteX6" fmla="*/ 3360947 w 3360947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7" h="705764">
                <a:moveTo>
                  <a:pt x="3360947" y="0"/>
                </a:moveTo>
                <a:lnTo>
                  <a:pt x="0" y="0"/>
                </a:lnTo>
                <a:lnTo>
                  <a:pt x="41647" y="51349"/>
                </a:lnTo>
                <a:cubicBezTo>
                  <a:pt x="98810" y="137424"/>
                  <a:pt x="132188" y="241188"/>
                  <a:pt x="132188" y="352883"/>
                </a:cubicBezTo>
                <a:cubicBezTo>
                  <a:pt x="132188" y="464578"/>
                  <a:pt x="98810" y="568342"/>
                  <a:pt x="41647" y="654417"/>
                </a:cubicBezTo>
                <a:lnTo>
                  <a:pt x="2" y="705764"/>
                </a:lnTo>
                <a:lnTo>
                  <a:pt x="3360947" y="705764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0733A61F-8126-4EA1-B433-89D57436B80F}"/>
              </a:ext>
            </a:extLst>
          </p:cNvPr>
          <p:cNvSpPr/>
          <p:nvPr userDrawn="1"/>
        </p:nvSpPr>
        <p:spPr>
          <a:xfrm rot="10800000" flipH="1" flipV="1">
            <a:off x="7368822" y="2065047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2536FB0C-BF42-4DCD-9226-CF03FD7F3ECB}"/>
              </a:ext>
            </a:extLst>
          </p:cNvPr>
          <p:cNvSpPr/>
          <p:nvPr userDrawn="1"/>
        </p:nvSpPr>
        <p:spPr>
          <a:xfrm rot="10800000" flipH="1" flipV="1">
            <a:off x="7368822" y="5095648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55CB6EE8-5014-4739-A5DE-26593DA8C536}"/>
              </a:ext>
            </a:extLst>
          </p:cNvPr>
          <p:cNvSpPr/>
          <p:nvPr userDrawn="1"/>
        </p:nvSpPr>
        <p:spPr>
          <a:xfrm rot="10800000" flipH="1" flipV="1">
            <a:off x="8243681" y="3580347"/>
            <a:ext cx="3360944" cy="705764"/>
          </a:xfrm>
          <a:custGeom>
            <a:avLst/>
            <a:gdLst>
              <a:gd name="connsiteX0" fmla="*/ 0 w 3360944"/>
              <a:gd name="connsiteY0" fmla="*/ 0 h 705764"/>
              <a:gd name="connsiteX1" fmla="*/ 3360944 w 3360944"/>
              <a:gd name="connsiteY1" fmla="*/ 0 h 705764"/>
              <a:gd name="connsiteX2" fmla="*/ 3360944 w 3360944"/>
              <a:gd name="connsiteY2" fmla="*/ 705764 h 705764"/>
              <a:gd name="connsiteX3" fmla="*/ 1 w 3360944"/>
              <a:gd name="connsiteY3" fmla="*/ 705764 h 705764"/>
              <a:gd name="connsiteX4" fmla="*/ 41647 w 3360944"/>
              <a:gd name="connsiteY4" fmla="*/ 654417 h 705764"/>
              <a:gd name="connsiteX5" fmla="*/ 132188 w 3360944"/>
              <a:gd name="connsiteY5" fmla="*/ 352883 h 705764"/>
              <a:gd name="connsiteX6" fmla="*/ 41647 w 3360944"/>
              <a:gd name="connsiteY6" fmla="*/ 51349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4" h="705764">
                <a:moveTo>
                  <a:pt x="0" y="0"/>
                </a:moveTo>
                <a:lnTo>
                  <a:pt x="3360944" y="0"/>
                </a:lnTo>
                <a:lnTo>
                  <a:pt x="3360944" y="705764"/>
                </a:lnTo>
                <a:lnTo>
                  <a:pt x="1" y="705764"/>
                </a:lnTo>
                <a:lnTo>
                  <a:pt x="41647" y="654417"/>
                </a:lnTo>
                <a:cubicBezTo>
                  <a:pt x="98810" y="568342"/>
                  <a:pt x="132188" y="464578"/>
                  <a:pt x="132188" y="352883"/>
                </a:cubicBezTo>
                <a:cubicBezTo>
                  <a:pt x="132188" y="241188"/>
                  <a:pt x="98810" y="137424"/>
                  <a:pt x="41647" y="51349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A57EA933-7CDE-4235-9137-2A3FE5E8D9D3}"/>
              </a:ext>
            </a:extLst>
          </p:cNvPr>
          <p:cNvSpPr/>
          <p:nvPr userDrawn="1"/>
        </p:nvSpPr>
        <p:spPr>
          <a:xfrm>
            <a:off x="4944386" y="2790229"/>
            <a:ext cx="2286000" cy="2286000"/>
          </a:xfrm>
          <a:prstGeom prst="ellipse">
            <a:avLst/>
          </a:prstGeom>
          <a:solidFill>
            <a:schemeClr val="tx2">
              <a:lumMod val="75000"/>
              <a:alpha val="9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7BCABF8-A7DD-47E3-8DE9-2A5DF03ECF74}"/>
              </a:ext>
            </a:extLst>
          </p:cNvPr>
          <p:cNvGrpSpPr/>
          <p:nvPr userDrawn="1"/>
        </p:nvGrpSpPr>
        <p:grpSpPr>
          <a:xfrm>
            <a:off x="4488084" y="2334209"/>
            <a:ext cx="3206404" cy="3198040"/>
            <a:chOff x="4283651" y="1987454"/>
            <a:chExt cx="3615269" cy="3605839"/>
          </a:xfrm>
        </p:grpSpPr>
        <p:sp>
          <p:nvSpPr>
            <p:cNvPr id="64" name="Arc 63">
              <a:extLst>
                <a:ext uri="{FF2B5EF4-FFF2-40B4-BE49-F238E27FC236}">
                  <a16:creationId xmlns="" xmlns:a16="http://schemas.microsoft.com/office/drawing/2014/main" id="{D5D1CF31-4151-4F39-A971-933E92EEE5D0}"/>
                </a:ext>
              </a:extLst>
            </p:cNvPr>
            <p:cNvSpPr/>
            <p:nvPr/>
          </p:nvSpPr>
          <p:spPr bwMode="auto">
            <a:xfrm>
              <a:off x="4283651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="" xmlns:a16="http://schemas.microsoft.com/office/drawing/2014/main" id="{3FAB8C38-CD9D-48C9-A605-81A0F87D741F}"/>
                </a:ext>
              </a:extLst>
            </p:cNvPr>
            <p:cNvSpPr/>
            <p:nvPr/>
          </p:nvSpPr>
          <p:spPr bwMode="auto">
            <a:xfrm rot="36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="" xmlns:a16="http://schemas.microsoft.com/office/drawing/2014/main" id="{69955EE1-83B9-4DD8-B9B3-264C8BD0CE59}"/>
                </a:ext>
              </a:extLst>
            </p:cNvPr>
            <p:cNvSpPr/>
            <p:nvPr/>
          </p:nvSpPr>
          <p:spPr bwMode="auto">
            <a:xfrm rot="72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="" xmlns:a16="http://schemas.microsoft.com/office/drawing/2014/main" id="{29FF92D4-0791-4E90-83E3-C3162B6CB364}"/>
                </a:ext>
              </a:extLst>
            </p:cNvPr>
            <p:cNvSpPr/>
            <p:nvPr/>
          </p:nvSpPr>
          <p:spPr bwMode="auto">
            <a:xfrm rot="108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="" xmlns:a16="http://schemas.microsoft.com/office/drawing/2014/main" id="{5DEAB797-8470-443C-9B06-544F8E9A3811}"/>
                </a:ext>
              </a:extLst>
            </p:cNvPr>
            <p:cNvSpPr/>
            <p:nvPr/>
          </p:nvSpPr>
          <p:spPr bwMode="auto">
            <a:xfrm rot="144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="" xmlns:a16="http://schemas.microsoft.com/office/drawing/2014/main" id="{F1521EA6-90D8-4385-8E6F-1F9C1C163CF3}"/>
                </a:ext>
              </a:extLst>
            </p:cNvPr>
            <p:cNvSpPr/>
            <p:nvPr/>
          </p:nvSpPr>
          <p:spPr bwMode="auto">
            <a:xfrm rot="180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13" name="Text Placeholder 73">
            <a:extLst>
              <a:ext uri="{FF2B5EF4-FFF2-40B4-BE49-F238E27FC236}">
                <a16:creationId xmlns="" xmlns:a16="http://schemas.microsoft.com/office/drawing/2014/main" id="{69122990-F317-4471-8D0A-DAD931C0C8FE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8218958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4" name="Text Placeholder 73">
            <a:extLst>
              <a:ext uri="{FF2B5EF4-FFF2-40B4-BE49-F238E27FC236}">
                <a16:creationId xmlns="" xmlns:a16="http://schemas.microsoft.com/office/drawing/2014/main" id="{D7498D2B-6A15-4E80-B31C-AE32A16E304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92282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15" name="Text Placeholder 73">
            <a:extLst>
              <a:ext uri="{FF2B5EF4-FFF2-40B4-BE49-F238E27FC236}">
                <a16:creationId xmlns="" xmlns:a16="http://schemas.microsoft.com/office/drawing/2014/main" id="{7B62703E-5677-486F-87B4-B001F7114A7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218958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6" name="Text Placeholder 73">
            <a:extLst>
              <a:ext uri="{FF2B5EF4-FFF2-40B4-BE49-F238E27FC236}">
                <a16:creationId xmlns="" xmlns:a16="http://schemas.microsoft.com/office/drawing/2014/main" id="{CE4FAFE9-DA16-4DF4-BC63-C9A89CAEEF5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92282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117" name="Text Placeholder 73">
            <a:extLst>
              <a:ext uri="{FF2B5EF4-FFF2-40B4-BE49-F238E27FC236}">
                <a16:creationId xmlns="" xmlns:a16="http://schemas.microsoft.com/office/drawing/2014/main" id="{6A6BA5AC-4CDD-4F43-BCFD-01A992BA987A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9089892" y="3738321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="" xmlns:a16="http://schemas.microsoft.com/office/drawing/2014/main" id="{C8D0EA2B-4324-4CB4-9DC2-53ABBE063FC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63216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121" name="Text Placeholder 73">
            <a:extLst>
              <a:ext uri="{FF2B5EF4-FFF2-40B4-BE49-F238E27FC236}">
                <a16:creationId xmlns="" xmlns:a16="http://schemas.microsoft.com/office/drawing/2014/main" id="{B049CDD1-E8EC-4C28-9580-DCA79E9D62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462839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2" name="Text Placeholder 73">
            <a:extLst>
              <a:ext uri="{FF2B5EF4-FFF2-40B4-BE49-F238E27FC236}">
                <a16:creationId xmlns="" xmlns:a16="http://schemas.microsoft.com/office/drawing/2014/main" id="{5006FA14-500F-458C-A7C4-6CE414ABB4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79056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123" name="Text Placeholder 73">
            <a:extLst>
              <a:ext uri="{FF2B5EF4-FFF2-40B4-BE49-F238E27FC236}">
                <a16:creationId xmlns="" xmlns:a16="http://schemas.microsoft.com/office/drawing/2014/main" id="{CA06EC99-E41D-4DBD-A64F-C639B3E43E77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462839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4" name="Text Placeholder 73">
            <a:extLst>
              <a:ext uri="{FF2B5EF4-FFF2-40B4-BE49-F238E27FC236}">
                <a16:creationId xmlns="" xmlns:a16="http://schemas.microsoft.com/office/drawing/2014/main" id="{6AE7A230-9049-4850-80BE-E2342BA1E57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079056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dirty="0" smtClean="0"/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lvl="0" indent="-269875" algn="r"/>
            <a:r>
              <a:rPr lang="en-US" dirty="0"/>
              <a:t>04</a:t>
            </a:r>
          </a:p>
        </p:txBody>
      </p:sp>
      <p:sp>
        <p:nvSpPr>
          <p:cNvPr id="125" name="Text Placeholder 73">
            <a:extLst>
              <a:ext uri="{FF2B5EF4-FFF2-40B4-BE49-F238E27FC236}">
                <a16:creationId xmlns="" xmlns:a16="http://schemas.microsoft.com/office/drawing/2014/main" id="{2D87960F-ECE4-46B4-B168-E301EB69638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592969" y="3738321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Text Placeholder 73">
            <a:extLst>
              <a:ext uri="{FF2B5EF4-FFF2-40B4-BE49-F238E27FC236}">
                <a16:creationId xmlns="" xmlns:a16="http://schemas.microsoft.com/office/drawing/2014/main" id="{46632857-020C-417B-BE2F-B68DFFF6202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3219557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110DF2-1465-4105-91D5-7711F33275C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5413492" y="3394273"/>
            <a:ext cx="1347788" cy="10779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3F3059-D19B-4B3A-A69E-5F75F70BCCEC}"/>
              </a:ext>
            </a:extLst>
          </p:cNvPr>
          <p:cNvGrpSpPr/>
          <p:nvPr userDrawn="1"/>
        </p:nvGrpSpPr>
        <p:grpSpPr>
          <a:xfrm>
            <a:off x="4872338" y="2069125"/>
            <a:ext cx="698400" cy="698400"/>
            <a:chOff x="4872338" y="2069125"/>
            <a:chExt cx="698400" cy="698400"/>
          </a:xfrm>
        </p:grpSpPr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C7FDF4BB-EE96-4AED-A45D-EF9FB0D6CF51}"/>
                </a:ext>
              </a:extLst>
            </p:cNvPr>
            <p:cNvSpPr/>
            <p:nvPr userDrawn="1"/>
          </p:nvSpPr>
          <p:spPr>
            <a:xfrm>
              <a:off x="4872338" y="2069125"/>
              <a:ext cx="698400" cy="698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Graphic 69">
              <a:extLst>
                <a:ext uri="{FF2B5EF4-FFF2-40B4-BE49-F238E27FC236}">
                  <a16:creationId xmlns="" xmlns:a16="http://schemas.microsoft.com/office/drawing/2014/main" id="{D4F39E00-0BA9-428E-A560-ADE62E6A09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9597" y="2226385"/>
              <a:ext cx="383882" cy="38388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DAE5720-09D7-4154-8E4F-7DDE20D4AFCB}"/>
              </a:ext>
            </a:extLst>
          </p:cNvPr>
          <p:cNvGrpSpPr/>
          <p:nvPr userDrawn="1"/>
        </p:nvGrpSpPr>
        <p:grpSpPr>
          <a:xfrm>
            <a:off x="4007754" y="3583803"/>
            <a:ext cx="698400" cy="698400"/>
            <a:chOff x="4007754" y="3583803"/>
            <a:chExt cx="698400" cy="6984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59E98775-7C31-420D-B891-5E18368B448C}"/>
                </a:ext>
              </a:extLst>
            </p:cNvPr>
            <p:cNvSpPr/>
            <p:nvPr userDrawn="1"/>
          </p:nvSpPr>
          <p:spPr>
            <a:xfrm>
              <a:off x="4007754" y="3583803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Graphic 70">
              <a:extLst>
                <a:ext uri="{FF2B5EF4-FFF2-40B4-BE49-F238E27FC236}">
                  <a16:creationId xmlns="" xmlns:a16="http://schemas.microsoft.com/office/drawing/2014/main" id="{3D18EEDA-8B25-407D-AC9E-20EA443E3E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08936" y="3736653"/>
              <a:ext cx="296036" cy="39270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2900D39-AA76-4925-B4A0-0361428EBD28}"/>
              </a:ext>
            </a:extLst>
          </p:cNvPr>
          <p:cNvGrpSpPr/>
          <p:nvPr userDrawn="1"/>
        </p:nvGrpSpPr>
        <p:grpSpPr>
          <a:xfrm>
            <a:off x="4872338" y="5100198"/>
            <a:ext cx="698400" cy="698400"/>
            <a:chOff x="4872338" y="5100198"/>
            <a:chExt cx="698400" cy="698400"/>
          </a:xfrm>
        </p:grpSpPr>
        <p:sp>
          <p:nvSpPr>
            <p:cNvPr id="78" name="Oval 77">
              <a:extLst>
                <a:ext uri="{FF2B5EF4-FFF2-40B4-BE49-F238E27FC236}">
                  <a16:creationId xmlns="" xmlns:a16="http://schemas.microsoft.com/office/drawing/2014/main" id="{F085E78C-232B-45BA-902E-BC99D8FF8B2C}"/>
                </a:ext>
              </a:extLst>
            </p:cNvPr>
            <p:cNvSpPr/>
            <p:nvPr userDrawn="1"/>
          </p:nvSpPr>
          <p:spPr>
            <a:xfrm>
              <a:off x="4872338" y="5100198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Graphic 71">
              <a:extLst>
                <a:ext uri="{FF2B5EF4-FFF2-40B4-BE49-F238E27FC236}">
                  <a16:creationId xmlns="" xmlns:a16="http://schemas.microsoft.com/office/drawing/2014/main" id="{731CE184-3282-4984-AC7C-D7BC1B4750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57574" y="5241602"/>
              <a:ext cx="327929" cy="41559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9F52333-EA12-4AE1-81E3-E6B6D3331480}"/>
              </a:ext>
            </a:extLst>
          </p:cNvPr>
          <p:cNvGrpSpPr/>
          <p:nvPr userDrawn="1"/>
        </p:nvGrpSpPr>
        <p:grpSpPr>
          <a:xfrm>
            <a:off x="6613914" y="5100198"/>
            <a:ext cx="698400" cy="698400"/>
            <a:chOff x="6613914" y="5100198"/>
            <a:chExt cx="698400" cy="698400"/>
          </a:xfrm>
        </p:grpSpPr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F0565F76-B35D-4552-8B6F-F971A3E108EF}"/>
                </a:ext>
              </a:extLst>
            </p:cNvPr>
            <p:cNvSpPr/>
            <p:nvPr userDrawn="1"/>
          </p:nvSpPr>
          <p:spPr>
            <a:xfrm>
              <a:off x="6613914" y="5100198"/>
              <a:ext cx="698400" cy="698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="" xmlns:a16="http://schemas.microsoft.com/office/drawing/2014/main" id="{1FEFED35-933C-4473-A477-179A938C5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95857" y="5282141"/>
              <a:ext cx="334514" cy="3345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EFEBB1E-0C1F-43CB-8389-D8DCBA944629}"/>
              </a:ext>
            </a:extLst>
          </p:cNvPr>
          <p:cNvGrpSpPr/>
          <p:nvPr userDrawn="1"/>
        </p:nvGrpSpPr>
        <p:grpSpPr>
          <a:xfrm>
            <a:off x="7465193" y="3583803"/>
            <a:ext cx="698400" cy="698400"/>
            <a:chOff x="7465193" y="3583803"/>
            <a:chExt cx="698400" cy="698400"/>
          </a:xfrm>
        </p:grpSpPr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A84796AC-A10B-47EE-AD5E-8EA7B77310A7}"/>
                </a:ext>
              </a:extLst>
            </p:cNvPr>
            <p:cNvSpPr/>
            <p:nvPr userDrawn="1"/>
          </p:nvSpPr>
          <p:spPr>
            <a:xfrm>
              <a:off x="7465193" y="3583803"/>
              <a:ext cx="698400" cy="698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Graphic 73">
              <a:extLst>
                <a:ext uri="{FF2B5EF4-FFF2-40B4-BE49-F238E27FC236}">
                  <a16:creationId xmlns="" xmlns:a16="http://schemas.microsoft.com/office/drawing/2014/main" id="{4828F8B4-2720-4F9A-9BE2-41F6B50927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50521" y="3733235"/>
              <a:ext cx="327745" cy="3995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F9FF6B4-DE68-48D6-9806-3AF3FCB6575F}"/>
              </a:ext>
            </a:extLst>
          </p:cNvPr>
          <p:cNvGrpSpPr/>
          <p:nvPr userDrawn="1"/>
        </p:nvGrpSpPr>
        <p:grpSpPr>
          <a:xfrm>
            <a:off x="6614439" y="2068335"/>
            <a:ext cx="698400" cy="698400"/>
            <a:chOff x="6614439" y="2068335"/>
            <a:chExt cx="698400" cy="698400"/>
          </a:xfrm>
        </p:grpSpPr>
        <p:sp>
          <p:nvSpPr>
            <p:cNvPr id="81" name="Oval 80">
              <a:extLst>
                <a:ext uri="{FF2B5EF4-FFF2-40B4-BE49-F238E27FC236}">
                  <a16:creationId xmlns="" xmlns:a16="http://schemas.microsoft.com/office/drawing/2014/main" id="{1B8CAC94-A544-44F8-B4AB-AD135AD97265}"/>
                </a:ext>
              </a:extLst>
            </p:cNvPr>
            <p:cNvSpPr/>
            <p:nvPr userDrawn="1"/>
          </p:nvSpPr>
          <p:spPr>
            <a:xfrm>
              <a:off x="6614439" y="2068335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Graphic 74">
              <a:extLst>
                <a:ext uri="{FF2B5EF4-FFF2-40B4-BE49-F238E27FC236}">
                  <a16:creationId xmlns="" xmlns:a16="http://schemas.microsoft.com/office/drawing/2014/main" id="{BF2D3261-A9BE-4487-B3FF-CD4A6F2CC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75751" y="2229647"/>
              <a:ext cx="375776" cy="375776"/>
            </a:xfrm>
            <a:prstGeom prst="rect">
              <a:avLst/>
            </a:prstGeom>
          </p:spPr>
        </p:pic>
      </p:grpSp>
      <p:sp>
        <p:nvSpPr>
          <p:cNvPr id="82" name="Slide Number Placeholder 5">
            <a:extLst>
              <a:ext uri="{FF2B5EF4-FFF2-40B4-BE49-F238E27FC236}">
                <a16:creationId xmlns="" xmlns:a16="http://schemas.microsoft.com/office/drawing/2014/main" id="{F3D3E8CF-D792-C96B-BDEB-9AA868286AE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11836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E3977B3D-112D-46BD-AA99-CF17D6D0D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15799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86E52F1-2800-408D-8230-21891A9E609B}"/>
              </a:ext>
            </a:extLst>
          </p:cNvPr>
          <p:cNvSpPr/>
          <p:nvPr userDrawn="1"/>
        </p:nvSpPr>
        <p:spPr>
          <a:xfrm>
            <a:off x="-16946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36000">
                <a:schemeClr val="tx2"/>
              </a:gs>
              <a:gs pos="0">
                <a:schemeClr val="tx2">
                  <a:alpha val="60000"/>
                </a:schemeClr>
              </a:gs>
            </a:gsLst>
            <a:lin ang="5400000" scaled="0"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765E7F0E-E5EA-44BA-96FD-66524A1B6D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98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" y="0"/>
            <a:ext cx="12191322" cy="685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9CB126D-9CDE-41B2-A45D-3A42C8FF84BA}"/>
              </a:ext>
            </a:extLst>
          </p:cNvPr>
          <p:cNvSpPr txBox="1"/>
          <p:nvPr userDrawn="1"/>
        </p:nvSpPr>
        <p:spPr>
          <a:xfrm>
            <a:off x="8532630" y="632160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5613"/>
            <a:ext cx="1620636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algn="l"/>
            <a:r>
              <a:rPr lang="en-US" sz="1100" b="0" i="0" spc="0" baseline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24" name="Rectangle 223">
            <a:extLst>
              <a:ext uri="{FF2B5EF4-FFF2-40B4-BE49-F238E27FC236}">
                <a16:creationId xmlns="" xmlns:a16="http://schemas.microsoft.com/office/drawing/2014/main" id="{4465C87A-6365-4D74-AA4C-D844513A88AC}"/>
              </a:ext>
            </a:extLst>
          </p:cNvPr>
          <p:cNvSpPr/>
          <p:nvPr userDrawn="1"/>
        </p:nvSpPr>
        <p:spPr>
          <a:xfrm flipH="1">
            <a:off x="587373" y="1743457"/>
            <a:ext cx="5792118" cy="4143716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  <a:alpha val="57000"/>
                </a:schemeClr>
              </a:gs>
              <a:gs pos="0">
                <a:schemeClr val="tx2">
                  <a:lumMod val="7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1B4BA8EA-F8FF-4AD7-9402-C3BFF5AA2FDE}"/>
              </a:ext>
            </a:extLst>
          </p:cNvPr>
          <p:cNvSpPr/>
          <p:nvPr/>
        </p:nvSpPr>
        <p:spPr>
          <a:xfrm>
            <a:off x="6508945" y="2367060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6" name="Text Placeholder 73">
            <a:extLst>
              <a:ext uri="{FF2B5EF4-FFF2-40B4-BE49-F238E27FC236}">
                <a16:creationId xmlns="" xmlns:a16="http://schemas.microsoft.com/office/drawing/2014/main" id="{114A4B7B-7DD0-4367-AE68-1AC90EE33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4161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="" xmlns:a16="http://schemas.microsoft.com/office/drawing/2014/main" id="{1D0943E3-37F3-4E66-9B91-BCCA62A5D01D}"/>
              </a:ext>
            </a:extLst>
          </p:cNvPr>
          <p:cNvSpPr/>
          <p:nvPr userDrawn="1"/>
        </p:nvSpPr>
        <p:spPr>
          <a:xfrm>
            <a:off x="9181546" y="2367060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5" name="Text Placeholder 73">
            <a:extLst>
              <a:ext uri="{FF2B5EF4-FFF2-40B4-BE49-F238E27FC236}">
                <a16:creationId xmlns="" xmlns:a16="http://schemas.microsoft.com/office/drawing/2014/main" id="{EBFB0AA9-36B3-44D0-BB7C-FDA0F18E10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56762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="" xmlns:a16="http://schemas.microsoft.com/office/drawing/2014/main" id="{ABB17EC8-0EF5-4BFC-B325-D744B25E836C}"/>
              </a:ext>
            </a:extLst>
          </p:cNvPr>
          <p:cNvSpPr/>
          <p:nvPr userDrawn="1"/>
        </p:nvSpPr>
        <p:spPr>
          <a:xfrm>
            <a:off x="6508945" y="4342517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7" name="Text Placeholder 73">
            <a:extLst>
              <a:ext uri="{FF2B5EF4-FFF2-40B4-BE49-F238E27FC236}">
                <a16:creationId xmlns="" xmlns:a16="http://schemas.microsoft.com/office/drawing/2014/main" id="{D8BF328F-AEDF-4D29-A752-14A43054A5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4161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="" xmlns:a16="http://schemas.microsoft.com/office/drawing/2014/main" id="{2235885C-CCD6-434D-A8BB-CEDAF98376D2}"/>
              </a:ext>
            </a:extLst>
          </p:cNvPr>
          <p:cNvSpPr/>
          <p:nvPr userDrawn="1"/>
        </p:nvSpPr>
        <p:spPr>
          <a:xfrm>
            <a:off x="9181546" y="4342517"/>
            <a:ext cx="2417485" cy="13534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182880" bIns="0" rtlCol="0" anchor="t"/>
          <a:lstStyle/>
          <a:p>
            <a:pPr marL="0" marR="0" lvl="0" indent="0" algn="ctr" defTabSz="11557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1" name="Text Placeholder 73">
            <a:extLst>
              <a:ext uri="{FF2B5EF4-FFF2-40B4-BE49-F238E27FC236}">
                <a16:creationId xmlns="" xmlns:a16="http://schemas.microsoft.com/office/drawing/2014/main" id="{E1FC67E4-703C-466B-83B3-2D0C500351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56762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6B5AF772-25F8-4438-B723-2C7568985E18}"/>
              </a:ext>
            </a:extLst>
          </p:cNvPr>
          <p:cNvSpPr/>
          <p:nvPr/>
        </p:nvSpPr>
        <p:spPr>
          <a:xfrm>
            <a:off x="7285687" y="1923999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3E155FA-6D3F-4EE3-8853-C8A177632B95}"/>
              </a:ext>
            </a:extLst>
          </p:cNvPr>
          <p:cNvGrpSpPr/>
          <p:nvPr userDrawn="1"/>
        </p:nvGrpSpPr>
        <p:grpSpPr>
          <a:xfrm>
            <a:off x="7415141" y="2054126"/>
            <a:ext cx="604800" cy="604800"/>
            <a:chOff x="7415141" y="2054126"/>
            <a:chExt cx="604800" cy="604800"/>
          </a:xfrm>
        </p:grpSpPr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A3ADCF02-A425-424A-96C8-810F353B2DB9}"/>
                </a:ext>
              </a:extLst>
            </p:cNvPr>
            <p:cNvSpPr/>
            <p:nvPr userDrawn="1"/>
          </p:nvSpPr>
          <p:spPr>
            <a:xfrm>
              <a:off x="7415141" y="2054126"/>
              <a:ext cx="604800" cy="604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85">
              <a:extLst>
                <a:ext uri="{FF2B5EF4-FFF2-40B4-BE49-F238E27FC236}">
                  <a16:creationId xmlns="" xmlns:a16="http://schemas.microsoft.com/office/drawing/2014/main" id="{24250348-1855-4089-A7BE-2048FCE888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60128" y="2265078"/>
              <a:ext cx="315118" cy="184630"/>
            </a:xfrm>
            <a:custGeom>
              <a:avLst/>
              <a:gdLst>
                <a:gd name="T0" fmla="*/ 0 w 96"/>
                <a:gd name="T1" fmla="*/ 29 h 56"/>
                <a:gd name="T2" fmla="*/ 48 w 96"/>
                <a:gd name="T3" fmla="*/ 56 h 56"/>
                <a:gd name="T4" fmla="*/ 96 w 96"/>
                <a:gd name="T5" fmla="*/ 29 h 56"/>
                <a:gd name="T6" fmla="*/ 96 w 96"/>
                <a:gd name="T7" fmla="*/ 27 h 56"/>
                <a:gd name="T8" fmla="*/ 48 w 96"/>
                <a:gd name="T9" fmla="*/ 0 h 56"/>
                <a:gd name="T10" fmla="*/ 0 w 96"/>
                <a:gd name="T11" fmla="*/ 27 h 56"/>
                <a:gd name="T12" fmla="*/ 0 w 96"/>
                <a:gd name="T13" fmla="*/ 29 h 56"/>
                <a:gd name="T14" fmla="*/ 48 w 96"/>
                <a:gd name="T15" fmla="*/ 10 h 56"/>
                <a:gd name="T16" fmla="*/ 66 w 96"/>
                <a:gd name="T17" fmla="*/ 28 h 56"/>
                <a:gd name="T18" fmla="*/ 48 w 96"/>
                <a:gd name="T19" fmla="*/ 46 h 56"/>
                <a:gd name="T20" fmla="*/ 30 w 96"/>
                <a:gd name="T21" fmla="*/ 28 h 56"/>
                <a:gd name="T22" fmla="*/ 48 w 96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56">
                  <a:moveTo>
                    <a:pt x="0" y="29"/>
                  </a:moveTo>
                  <a:cubicBezTo>
                    <a:pt x="1" y="30"/>
                    <a:pt x="22" y="56"/>
                    <a:pt x="48" y="56"/>
                  </a:cubicBezTo>
                  <a:cubicBezTo>
                    <a:pt x="74" y="56"/>
                    <a:pt x="95" y="30"/>
                    <a:pt x="96" y="29"/>
                  </a:cubicBezTo>
                  <a:cubicBezTo>
                    <a:pt x="96" y="29"/>
                    <a:pt x="96" y="27"/>
                    <a:pt x="96" y="27"/>
                  </a:cubicBezTo>
                  <a:cubicBezTo>
                    <a:pt x="95" y="26"/>
                    <a:pt x="74" y="0"/>
                    <a:pt x="48" y="0"/>
                  </a:cubicBezTo>
                  <a:cubicBezTo>
                    <a:pt x="22" y="0"/>
                    <a:pt x="1" y="26"/>
                    <a:pt x="0" y="27"/>
                  </a:cubicBezTo>
                  <a:cubicBezTo>
                    <a:pt x="0" y="27"/>
                    <a:pt x="0" y="29"/>
                    <a:pt x="0" y="29"/>
                  </a:cubicBezTo>
                  <a:close/>
                  <a:moveTo>
                    <a:pt x="48" y="10"/>
                  </a:moveTo>
                  <a:cubicBezTo>
                    <a:pt x="58" y="10"/>
                    <a:pt x="66" y="18"/>
                    <a:pt x="66" y="28"/>
                  </a:cubicBezTo>
                  <a:cubicBezTo>
                    <a:pt x="66" y="38"/>
                    <a:pt x="58" y="46"/>
                    <a:pt x="48" y="46"/>
                  </a:cubicBezTo>
                  <a:cubicBezTo>
                    <a:pt x="38" y="46"/>
                    <a:pt x="30" y="38"/>
                    <a:pt x="30" y="28"/>
                  </a:cubicBezTo>
                  <a:cubicBezTo>
                    <a:pt x="30" y="18"/>
                    <a:pt x="38" y="10"/>
                    <a:pt x="48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3" name="Oval 202">
            <a:extLst>
              <a:ext uri="{FF2B5EF4-FFF2-40B4-BE49-F238E27FC236}">
                <a16:creationId xmlns="" xmlns:a16="http://schemas.microsoft.com/office/drawing/2014/main" id="{73F53C4B-01A2-466B-847E-9F7EDBA90526}"/>
              </a:ext>
            </a:extLst>
          </p:cNvPr>
          <p:cNvSpPr/>
          <p:nvPr userDrawn="1"/>
        </p:nvSpPr>
        <p:spPr>
          <a:xfrm>
            <a:off x="9958288" y="1923999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DD4888C-CC58-4F2B-A88B-F447C4031D0F}"/>
              </a:ext>
            </a:extLst>
          </p:cNvPr>
          <p:cNvGrpSpPr/>
          <p:nvPr userDrawn="1"/>
        </p:nvGrpSpPr>
        <p:grpSpPr>
          <a:xfrm>
            <a:off x="10088034" y="2054126"/>
            <a:ext cx="604800" cy="604800"/>
            <a:chOff x="10088034" y="2054126"/>
            <a:chExt cx="604800" cy="604800"/>
          </a:xfrm>
        </p:grpSpPr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CDEBDB13-F5B4-45A4-8EA9-0ECFC5EC3D3D}"/>
                </a:ext>
              </a:extLst>
            </p:cNvPr>
            <p:cNvSpPr/>
            <p:nvPr userDrawn="1"/>
          </p:nvSpPr>
          <p:spPr>
            <a:xfrm>
              <a:off x="10088034" y="2054126"/>
              <a:ext cx="604800" cy="604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="" xmlns:a16="http://schemas.microsoft.com/office/drawing/2014/main" id="{B0ECD42A-C020-482A-ACCB-F31B32AA0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392" y="2247170"/>
              <a:ext cx="275116" cy="171630"/>
            </a:xfrm>
            <a:custGeom>
              <a:avLst/>
              <a:gdLst>
                <a:gd name="T0" fmla="*/ 71 w 92"/>
                <a:gd name="T1" fmla="*/ 15 h 57"/>
                <a:gd name="T2" fmla="*/ 46 w 92"/>
                <a:gd name="T3" fmla="*/ 0 h 57"/>
                <a:gd name="T4" fmla="*/ 18 w 92"/>
                <a:gd name="T5" fmla="*/ 25 h 57"/>
                <a:gd name="T6" fmla="*/ 0 w 92"/>
                <a:gd name="T7" fmla="*/ 41 h 57"/>
                <a:gd name="T8" fmla="*/ 8 w 92"/>
                <a:gd name="T9" fmla="*/ 55 h 57"/>
                <a:gd name="T10" fmla="*/ 17 w 92"/>
                <a:gd name="T11" fmla="*/ 57 h 57"/>
                <a:gd name="T12" fmla="*/ 20 w 92"/>
                <a:gd name="T13" fmla="*/ 57 h 57"/>
                <a:gd name="T14" fmla="*/ 20 w 92"/>
                <a:gd name="T15" fmla="*/ 42 h 57"/>
                <a:gd name="T16" fmla="*/ 23 w 92"/>
                <a:gd name="T17" fmla="*/ 37 h 57"/>
                <a:gd name="T18" fmla="*/ 29 w 92"/>
                <a:gd name="T19" fmla="*/ 37 h 57"/>
                <a:gd name="T20" fmla="*/ 34 w 92"/>
                <a:gd name="T21" fmla="*/ 39 h 57"/>
                <a:gd name="T22" fmla="*/ 37 w 92"/>
                <a:gd name="T23" fmla="*/ 37 h 57"/>
                <a:gd name="T24" fmla="*/ 47 w 92"/>
                <a:gd name="T25" fmla="*/ 37 h 57"/>
                <a:gd name="T26" fmla="*/ 50 w 92"/>
                <a:gd name="T27" fmla="*/ 39 h 57"/>
                <a:gd name="T28" fmla="*/ 55 w 92"/>
                <a:gd name="T29" fmla="*/ 37 h 57"/>
                <a:gd name="T30" fmla="*/ 61 w 92"/>
                <a:gd name="T31" fmla="*/ 37 h 57"/>
                <a:gd name="T32" fmla="*/ 64 w 92"/>
                <a:gd name="T33" fmla="*/ 42 h 57"/>
                <a:gd name="T34" fmla="*/ 64 w 92"/>
                <a:gd name="T35" fmla="*/ 57 h 57"/>
                <a:gd name="T36" fmla="*/ 73 w 92"/>
                <a:gd name="T37" fmla="*/ 57 h 57"/>
                <a:gd name="T38" fmla="*/ 92 w 92"/>
                <a:gd name="T39" fmla="*/ 36 h 57"/>
                <a:gd name="T40" fmla="*/ 71 w 92"/>
                <a:gd name="T41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7">
                  <a:moveTo>
                    <a:pt x="71" y="15"/>
                  </a:moveTo>
                  <a:cubicBezTo>
                    <a:pt x="66" y="6"/>
                    <a:pt x="57" y="0"/>
                    <a:pt x="46" y="0"/>
                  </a:cubicBezTo>
                  <a:cubicBezTo>
                    <a:pt x="32" y="0"/>
                    <a:pt x="19" y="11"/>
                    <a:pt x="18" y="25"/>
                  </a:cubicBezTo>
                  <a:cubicBezTo>
                    <a:pt x="8" y="24"/>
                    <a:pt x="0" y="32"/>
                    <a:pt x="0" y="41"/>
                  </a:cubicBezTo>
                  <a:cubicBezTo>
                    <a:pt x="0" y="50"/>
                    <a:pt x="5" y="54"/>
                    <a:pt x="8" y="55"/>
                  </a:cubicBezTo>
                  <a:cubicBezTo>
                    <a:pt x="12" y="57"/>
                    <a:pt x="16" y="57"/>
                    <a:pt x="17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21" y="38"/>
                    <a:pt x="23" y="37"/>
                  </a:cubicBezTo>
                  <a:cubicBezTo>
                    <a:pt x="25" y="36"/>
                    <a:pt x="28" y="36"/>
                    <a:pt x="29" y="37"/>
                  </a:cubicBezTo>
                  <a:cubicBezTo>
                    <a:pt x="32" y="39"/>
                    <a:pt x="33" y="39"/>
                    <a:pt x="34" y="39"/>
                  </a:cubicBezTo>
                  <a:cubicBezTo>
                    <a:pt x="35" y="39"/>
                    <a:pt x="36" y="38"/>
                    <a:pt x="37" y="37"/>
                  </a:cubicBezTo>
                  <a:cubicBezTo>
                    <a:pt x="40" y="34"/>
                    <a:pt x="44" y="34"/>
                    <a:pt x="47" y="37"/>
                  </a:cubicBezTo>
                  <a:cubicBezTo>
                    <a:pt x="48" y="38"/>
                    <a:pt x="49" y="39"/>
                    <a:pt x="50" y="39"/>
                  </a:cubicBezTo>
                  <a:cubicBezTo>
                    <a:pt x="51" y="39"/>
                    <a:pt x="52" y="39"/>
                    <a:pt x="55" y="37"/>
                  </a:cubicBezTo>
                  <a:cubicBezTo>
                    <a:pt x="56" y="36"/>
                    <a:pt x="59" y="36"/>
                    <a:pt x="61" y="37"/>
                  </a:cubicBezTo>
                  <a:cubicBezTo>
                    <a:pt x="63" y="38"/>
                    <a:pt x="64" y="40"/>
                    <a:pt x="64" y="42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92" y="55"/>
                    <a:pt x="92" y="36"/>
                  </a:cubicBezTo>
                  <a:cubicBezTo>
                    <a:pt x="92" y="25"/>
                    <a:pt x="83" y="16"/>
                    <a:pt x="71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53">
              <a:extLst>
                <a:ext uri="{FF2B5EF4-FFF2-40B4-BE49-F238E27FC236}">
                  <a16:creationId xmlns="" xmlns:a16="http://schemas.microsoft.com/office/drawing/2014/main" id="{3544D048-1BB3-41D9-A5C9-D9C4BD0DF0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03326" y="2364535"/>
              <a:ext cx="107270" cy="122413"/>
            </a:xfrm>
            <a:custGeom>
              <a:avLst/>
              <a:gdLst>
                <a:gd name="T0" fmla="*/ 35 w 36"/>
                <a:gd name="T1" fmla="*/ 1 h 41"/>
                <a:gd name="T2" fmla="*/ 33 w 36"/>
                <a:gd name="T3" fmla="*/ 1 h 41"/>
                <a:gd name="T4" fmla="*/ 26 w 36"/>
                <a:gd name="T5" fmla="*/ 4 h 41"/>
                <a:gd name="T6" fmla="*/ 20 w 36"/>
                <a:gd name="T7" fmla="*/ 1 h 41"/>
                <a:gd name="T8" fmla="*/ 16 w 36"/>
                <a:gd name="T9" fmla="*/ 1 h 41"/>
                <a:gd name="T10" fmla="*/ 10 w 36"/>
                <a:gd name="T11" fmla="*/ 4 h 41"/>
                <a:gd name="T12" fmla="*/ 3 w 36"/>
                <a:gd name="T13" fmla="*/ 1 h 41"/>
                <a:gd name="T14" fmla="*/ 1 w 36"/>
                <a:gd name="T15" fmla="*/ 1 h 41"/>
                <a:gd name="T16" fmla="*/ 0 w 36"/>
                <a:gd name="T17" fmla="*/ 3 h 41"/>
                <a:gd name="T18" fmla="*/ 0 w 36"/>
                <a:gd name="T19" fmla="*/ 27 h 41"/>
                <a:gd name="T20" fmla="*/ 0 w 36"/>
                <a:gd name="T21" fmla="*/ 27 h 41"/>
                <a:gd name="T22" fmla="*/ 17 w 36"/>
                <a:gd name="T23" fmla="*/ 41 h 41"/>
                <a:gd name="T24" fmla="*/ 18 w 36"/>
                <a:gd name="T25" fmla="*/ 41 h 41"/>
                <a:gd name="T26" fmla="*/ 19 w 36"/>
                <a:gd name="T27" fmla="*/ 41 h 41"/>
                <a:gd name="T28" fmla="*/ 36 w 36"/>
                <a:gd name="T29" fmla="*/ 27 h 41"/>
                <a:gd name="T30" fmla="*/ 36 w 36"/>
                <a:gd name="T31" fmla="*/ 27 h 41"/>
                <a:gd name="T32" fmla="*/ 36 w 36"/>
                <a:gd name="T33" fmla="*/ 3 h 41"/>
                <a:gd name="T34" fmla="*/ 35 w 36"/>
                <a:gd name="T35" fmla="*/ 1 h 41"/>
                <a:gd name="T36" fmla="*/ 26 w 36"/>
                <a:gd name="T37" fmla="*/ 21 h 41"/>
                <a:gd name="T38" fmla="*/ 20 w 36"/>
                <a:gd name="T39" fmla="*/ 21 h 41"/>
                <a:gd name="T40" fmla="*/ 20 w 36"/>
                <a:gd name="T41" fmla="*/ 27 h 41"/>
                <a:gd name="T42" fmla="*/ 18 w 36"/>
                <a:gd name="T43" fmla="*/ 29 h 41"/>
                <a:gd name="T44" fmla="*/ 16 w 36"/>
                <a:gd name="T45" fmla="*/ 27 h 41"/>
                <a:gd name="T46" fmla="*/ 16 w 36"/>
                <a:gd name="T47" fmla="*/ 21 h 41"/>
                <a:gd name="T48" fmla="*/ 10 w 36"/>
                <a:gd name="T49" fmla="*/ 21 h 41"/>
                <a:gd name="T50" fmla="*/ 8 w 36"/>
                <a:gd name="T51" fmla="*/ 19 h 41"/>
                <a:gd name="T52" fmla="*/ 10 w 36"/>
                <a:gd name="T53" fmla="*/ 17 h 41"/>
                <a:gd name="T54" fmla="*/ 16 w 36"/>
                <a:gd name="T55" fmla="*/ 17 h 41"/>
                <a:gd name="T56" fmla="*/ 16 w 36"/>
                <a:gd name="T57" fmla="*/ 11 h 41"/>
                <a:gd name="T58" fmla="*/ 18 w 36"/>
                <a:gd name="T59" fmla="*/ 9 h 41"/>
                <a:gd name="T60" fmla="*/ 20 w 36"/>
                <a:gd name="T61" fmla="*/ 11 h 41"/>
                <a:gd name="T62" fmla="*/ 20 w 36"/>
                <a:gd name="T63" fmla="*/ 17 h 41"/>
                <a:gd name="T64" fmla="*/ 26 w 36"/>
                <a:gd name="T65" fmla="*/ 17 h 41"/>
                <a:gd name="T66" fmla="*/ 28 w 36"/>
                <a:gd name="T67" fmla="*/ 19 h 41"/>
                <a:gd name="T68" fmla="*/ 26 w 36"/>
                <a:gd name="T6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41">
                  <a:moveTo>
                    <a:pt x="35" y="1"/>
                  </a:moveTo>
                  <a:cubicBezTo>
                    <a:pt x="34" y="1"/>
                    <a:pt x="33" y="1"/>
                    <a:pt x="33" y="1"/>
                  </a:cubicBezTo>
                  <a:cubicBezTo>
                    <a:pt x="30" y="3"/>
                    <a:pt x="28" y="4"/>
                    <a:pt x="26" y="4"/>
                  </a:cubicBezTo>
                  <a:cubicBezTo>
                    <a:pt x="23" y="4"/>
                    <a:pt x="21" y="3"/>
                    <a:pt x="20" y="1"/>
                  </a:cubicBezTo>
                  <a:cubicBezTo>
                    <a:pt x="19" y="0"/>
                    <a:pt x="17" y="0"/>
                    <a:pt x="16" y="1"/>
                  </a:cubicBezTo>
                  <a:cubicBezTo>
                    <a:pt x="15" y="3"/>
                    <a:pt x="13" y="4"/>
                    <a:pt x="10" y="4"/>
                  </a:cubicBezTo>
                  <a:cubicBezTo>
                    <a:pt x="8" y="4"/>
                    <a:pt x="6" y="3"/>
                    <a:pt x="3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3" y="37"/>
                    <a:pt x="17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1"/>
                    <a:pt x="18" y="41"/>
                    <a:pt x="19" y="41"/>
                  </a:cubicBezTo>
                  <a:cubicBezTo>
                    <a:pt x="33" y="37"/>
                    <a:pt x="36" y="28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6" y="1"/>
                    <a:pt x="35" y="1"/>
                  </a:cubicBezTo>
                  <a:close/>
                  <a:moveTo>
                    <a:pt x="26" y="21"/>
                  </a:moveTo>
                  <a:cubicBezTo>
                    <a:pt x="20" y="21"/>
                    <a:pt x="20" y="21"/>
                    <a:pt x="20" y="2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8"/>
                    <a:pt x="19" y="29"/>
                    <a:pt x="18" y="29"/>
                  </a:cubicBezTo>
                  <a:cubicBezTo>
                    <a:pt x="17" y="29"/>
                    <a:pt x="16" y="28"/>
                    <a:pt x="16" y="2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1"/>
                    <a:pt x="8" y="20"/>
                    <a:pt x="8" y="19"/>
                  </a:cubicBezTo>
                  <a:cubicBezTo>
                    <a:pt x="8" y="18"/>
                    <a:pt x="9" y="17"/>
                    <a:pt x="10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9" y="9"/>
                    <a:pt x="20" y="10"/>
                    <a:pt x="20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8" y="18"/>
                    <a:pt x="28" y="19"/>
                  </a:cubicBezTo>
                  <a:cubicBezTo>
                    <a:pt x="28" y="20"/>
                    <a:pt x="27" y="21"/>
                    <a:pt x="26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9" name="Oval 218">
            <a:extLst>
              <a:ext uri="{FF2B5EF4-FFF2-40B4-BE49-F238E27FC236}">
                <a16:creationId xmlns="" xmlns:a16="http://schemas.microsoft.com/office/drawing/2014/main" id="{EB54C23F-4DFD-41CB-908E-DBDD05139E75}"/>
              </a:ext>
            </a:extLst>
          </p:cNvPr>
          <p:cNvSpPr/>
          <p:nvPr userDrawn="1"/>
        </p:nvSpPr>
        <p:spPr>
          <a:xfrm>
            <a:off x="9958288" y="3899456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88280C7-97EC-4557-8043-99AC5D73C5B7}"/>
              </a:ext>
            </a:extLst>
          </p:cNvPr>
          <p:cNvGrpSpPr/>
          <p:nvPr userDrawn="1"/>
        </p:nvGrpSpPr>
        <p:grpSpPr>
          <a:xfrm>
            <a:off x="10088034" y="4029583"/>
            <a:ext cx="604800" cy="604800"/>
            <a:chOff x="10088034" y="4029583"/>
            <a:chExt cx="604800" cy="604800"/>
          </a:xfrm>
        </p:grpSpPr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9A99FB7E-9CEB-44ED-BDDE-8650C26FA751}"/>
                </a:ext>
              </a:extLst>
            </p:cNvPr>
            <p:cNvSpPr/>
            <p:nvPr userDrawn="1"/>
          </p:nvSpPr>
          <p:spPr>
            <a:xfrm>
              <a:off x="10088034" y="4029583"/>
              <a:ext cx="604800" cy="6048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26">
              <a:extLst>
                <a:ext uri="{FF2B5EF4-FFF2-40B4-BE49-F238E27FC236}">
                  <a16:creationId xmlns="" xmlns:a16="http://schemas.microsoft.com/office/drawing/2014/main" id="{4CAC1BEE-F6FF-4C2E-827F-4AE18A552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5714" y="4291701"/>
              <a:ext cx="286472" cy="190560"/>
            </a:xfrm>
            <a:custGeom>
              <a:avLst/>
              <a:gdLst>
                <a:gd name="T0" fmla="*/ 94 w 96"/>
                <a:gd name="T1" fmla="*/ 60 h 64"/>
                <a:gd name="T2" fmla="*/ 92 w 96"/>
                <a:gd name="T3" fmla="*/ 60 h 64"/>
                <a:gd name="T4" fmla="*/ 92 w 96"/>
                <a:gd name="T5" fmla="*/ 2 h 64"/>
                <a:gd name="T6" fmla="*/ 90 w 96"/>
                <a:gd name="T7" fmla="*/ 0 h 64"/>
                <a:gd name="T8" fmla="*/ 78 w 96"/>
                <a:gd name="T9" fmla="*/ 0 h 64"/>
                <a:gd name="T10" fmla="*/ 76 w 96"/>
                <a:gd name="T11" fmla="*/ 2 h 64"/>
                <a:gd name="T12" fmla="*/ 76 w 96"/>
                <a:gd name="T13" fmla="*/ 60 h 64"/>
                <a:gd name="T14" fmla="*/ 68 w 96"/>
                <a:gd name="T15" fmla="*/ 60 h 64"/>
                <a:gd name="T16" fmla="*/ 68 w 96"/>
                <a:gd name="T17" fmla="*/ 18 h 64"/>
                <a:gd name="T18" fmla="*/ 66 w 96"/>
                <a:gd name="T19" fmla="*/ 16 h 64"/>
                <a:gd name="T20" fmla="*/ 54 w 96"/>
                <a:gd name="T21" fmla="*/ 16 h 64"/>
                <a:gd name="T22" fmla="*/ 52 w 96"/>
                <a:gd name="T23" fmla="*/ 18 h 64"/>
                <a:gd name="T24" fmla="*/ 52 w 96"/>
                <a:gd name="T25" fmla="*/ 60 h 64"/>
                <a:gd name="T26" fmla="*/ 44 w 96"/>
                <a:gd name="T27" fmla="*/ 60 h 64"/>
                <a:gd name="T28" fmla="*/ 44 w 96"/>
                <a:gd name="T29" fmla="*/ 34 h 64"/>
                <a:gd name="T30" fmla="*/ 42 w 96"/>
                <a:gd name="T31" fmla="*/ 32 h 64"/>
                <a:gd name="T32" fmla="*/ 30 w 96"/>
                <a:gd name="T33" fmla="*/ 32 h 64"/>
                <a:gd name="T34" fmla="*/ 28 w 96"/>
                <a:gd name="T35" fmla="*/ 34 h 64"/>
                <a:gd name="T36" fmla="*/ 28 w 96"/>
                <a:gd name="T37" fmla="*/ 60 h 64"/>
                <a:gd name="T38" fmla="*/ 20 w 96"/>
                <a:gd name="T39" fmla="*/ 60 h 64"/>
                <a:gd name="T40" fmla="*/ 20 w 96"/>
                <a:gd name="T41" fmla="*/ 50 h 64"/>
                <a:gd name="T42" fmla="*/ 18 w 96"/>
                <a:gd name="T43" fmla="*/ 48 h 64"/>
                <a:gd name="T44" fmla="*/ 6 w 96"/>
                <a:gd name="T45" fmla="*/ 48 h 64"/>
                <a:gd name="T46" fmla="*/ 4 w 96"/>
                <a:gd name="T47" fmla="*/ 50 h 64"/>
                <a:gd name="T48" fmla="*/ 4 w 96"/>
                <a:gd name="T49" fmla="*/ 60 h 64"/>
                <a:gd name="T50" fmla="*/ 2 w 96"/>
                <a:gd name="T51" fmla="*/ 60 h 64"/>
                <a:gd name="T52" fmla="*/ 0 w 96"/>
                <a:gd name="T53" fmla="*/ 62 h 64"/>
                <a:gd name="T54" fmla="*/ 2 w 96"/>
                <a:gd name="T55" fmla="*/ 64 h 64"/>
                <a:gd name="T56" fmla="*/ 94 w 96"/>
                <a:gd name="T57" fmla="*/ 64 h 64"/>
                <a:gd name="T58" fmla="*/ 96 w 96"/>
                <a:gd name="T59" fmla="*/ 62 h 64"/>
                <a:gd name="T60" fmla="*/ 94 w 96"/>
                <a:gd name="T6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64">
                  <a:moveTo>
                    <a:pt x="94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6" y="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7"/>
                    <a:pt x="67" y="16"/>
                    <a:pt x="66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2" y="17"/>
                    <a:pt x="52" y="18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3"/>
                    <a:pt x="43" y="32"/>
                    <a:pt x="42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2"/>
                    <a:pt x="28" y="33"/>
                    <a:pt x="28" y="34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9"/>
                    <a:pt x="19" y="48"/>
                    <a:pt x="18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61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61"/>
                    <a:pt x="95" y="60"/>
                    <a:pt x="94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27">
              <a:extLst>
                <a:ext uri="{FF2B5EF4-FFF2-40B4-BE49-F238E27FC236}">
                  <a16:creationId xmlns="" xmlns:a16="http://schemas.microsoft.com/office/drawing/2014/main" id="{45945658-86E0-447B-80C7-1FD3737910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6002" y="4202101"/>
              <a:ext cx="227158" cy="161534"/>
            </a:xfrm>
            <a:custGeom>
              <a:avLst/>
              <a:gdLst>
                <a:gd name="T0" fmla="*/ 2 w 76"/>
                <a:gd name="T1" fmla="*/ 54 h 54"/>
                <a:gd name="T2" fmla="*/ 3 w 76"/>
                <a:gd name="T3" fmla="*/ 54 h 54"/>
                <a:gd name="T4" fmla="*/ 71 w 76"/>
                <a:gd name="T5" fmla="*/ 8 h 54"/>
                <a:gd name="T6" fmla="*/ 70 w 76"/>
                <a:gd name="T7" fmla="*/ 20 h 54"/>
                <a:gd name="T8" fmla="*/ 72 w 76"/>
                <a:gd name="T9" fmla="*/ 22 h 54"/>
                <a:gd name="T10" fmla="*/ 72 w 76"/>
                <a:gd name="T11" fmla="*/ 22 h 54"/>
                <a:gd name="T12" fmla="*/ 74 w 76"/>
                <a:gd name="T13" fmla="*/ 20 h 54"/>
                <a:gd name="T14" fmla="*/ 76 w 76"/>
                <a:gd name="T15" fmla="*/ 4 h 54"/>
                <a:gd name="T16" fmla="*/ 74 w 76"/>
                <a:gd name="T17" fmla="*/ 2 h 54"/>
                <a:gd name="T18" fmla="*/ 58 w 76"/>
                <a:gd name="T19" fmla="*/ 0 h 54"/>
                <a:gd name="T20" fmla="*/ 56 w 76"/>
                <a:gd name="T21" fmla="*/ 2 h 54"/>
                <a:gd name="T22" fmla="*/ 58 w 76"/>
                <a:gd name="T23" fmla="*/ 4 h 54"/>
                <a:gd name="T24" fmla="*/ 68 w 76"/>
                <a:gd name="T25" fmla="*/ 5 h 54"/>
                <a:gd name="T26" fmla="*/ 1 w 76"/>
                <a:gd name="T27" fmla="*/ 50 h 54"/>
                <a:gd name="T28" fmla="*/ 0 w 76"/>
                <a:gd name="T29" fmla="*/ 53 h 54"/>
                <a:gd name="T30" fmla="*/ 2 w 76"/>
                <a:gd name="T3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54">
                  <a:moveTo>
                    <a:pt x="2" y="54"/>
                  </a:moveTo>
                  <a:cubicBezTo>
                    <a:pt x="2" y="54"/>
                    <a:pt x="3" y="54"/>
                    <a:pt x="3" y="54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1"/>
                    <a:pt x="71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3" y="22"/>
                    <a:pt x="74" y="21"/>
                    <a:pt x="74" y="2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3"/>
                    <a:pt x="75" y="2"/>
                    <a:pt x="74" y="2"/>
                  </a:cubicBezTo>
                  <a:cubicBezTo>
                    <a:pt x="74" y="2"/>
                    <a:pt x="58" y="0"/>
                    <a:pt x="58" y="0"/>
                  </a:cubicBezTo>
                  <a:cubicBezTo>
                    <a:pt x="57" y="0"/>
                    <a:pt x="56" y="1"/>
                    <a:pt x="56" y="2"/>
                  </a:cubicBezTo>
                  <a:cubicBezTo>
                    <a:pt x="56" y="3"/>
                    <a:pt x="57" y="4"/>
                    <a:pt x="58" y="4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1"/>
                    <a:pt x="0" y="52"/>
                    <a:pt x="0" y="53"/>
                  </a:cubicBezTo>
                  <a:cubicBezTo>
                    <a:pt x="1" y="54"/>
                    <a:pt x="1" y="54"/>
                    <a:pt x="2" y="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5" name="Oval 214">
            <a:extLst>
              <a:ext uri="{FF2B5EF4-FFF2-40B4-BE49-F238E27FC236}">
                <a16:creationId xmlns="" xmlns:a16="http://schemas.microsoft.com/office/drawing/2014/main" id="{4E6700A4-5B68-4225-95A1-87535C64FAA5}"/>
              </a:ext>
            </a:extLst>
          </p:cNvPr>
          <p:cNvSpPr/>
          <p:nvPr userDrawn="1"/>
        </p:nvSpPr>
        <p:spPr>
          <a:xfrm>
            <a:off x="7285687" y="3899456"/>
            <a:ext cx="864000" cy="864764"/>
          </a:xfrm>
          <a:prstGeom prst="ellipse">
            <a:avLst/>
          </a:prstGeom>
          <a:solidFill>
            <a:schemeClr val="tx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8733B3B-FD16-4FDF-9E71-EA2B00708321}"/>
              </a:ext>
            </a:extLst>
          </p:cNvPr>
          <p:cNvGrpSpPr/>
          <p:nvPr userDrawn="1"/>
        </p:nvGrpSpPr>
        <p:grpSpPr>
          <a:xfrm>
            <a:off x="7415141" y="4029583"/>
            <a:ext cx="604800" cy="604800"/>
            <a:chOff x="7415141" y="4029583"/>
            <a:chExt cx="604800" cy="604800"/>
          </a:xfrm>
        </p:grpSpPr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D6DA3160-1714-4257-A6B9-2C768AE0C512}"/>
                </a:ext>
              </a:extLst>
            </p:cNvPr>
            <p:cNvSpPr/>
            <p:nvPr userDrawn="1"/>
          </p:nvSpPr>
          <p:spPr>
            <a:xfrm>
              <a:off x="7415141" y="4029583"/>
              <a:ext cx="604800" cy="604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="" xmlns:a16="http://schemas.microsoft.com/office/drawing/2014/main" id="{9896ACC8-EA4F-4899-8A5D-72B2A5EBA031}"/>
                </a:ext>
              </a:extLst>
            </p:cNvPr>
            <p:cNvGrpSpPr/>
            <p:nvPr userDrawn="1"/>
          </p:nvGrpSpPr>
          <p:grpSpPr>
            <a:xfrm>
              <a:off x="7604815" y="4188594"/>
              <a:ext cx="262826" cy="272212"/>
              <a:chOff x="5618163" y="4232275"/>
              <a:chExt cx="400050" cy="414338"/>
            </a:xfrm>
            <a:solidFill>
              <a:schemeClr val="bg1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="" xmlns:a16="http://schemas.microsoft.com/office/drawing/2014/main" id="{005865BD-5D16-46D6-82E0-1B7BD69795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08676" y="4535488"/>
                <a:ext cx="95250" cy="111125"/>
              </a:xfrm>
              <a:custGeom>
                <a:avLst/>
                <a:gdLst>
                  <a:gd name="T0" fmla="*/ 264 w 336"/>
                  <a:gd name="T1" fmla="*/ 240 h 384"/>
                  <a:gd name="T2" fmla="*/ 196 w 336"/>
                  <a:gd name="T3" fmla="*/ 288 h 384"/>
                  <a:gd name="T4" fmla="*/ 72 w 336"/>
                  <a:gd name="T5" fmla="*/ 288 h 384"/>
                  <a:gd name="T6" fmla="*/ 48 w 336"/>
                  <a:gd name="T7" fmla="*/ 264 h 384"/>
                  <a:gd name="T8" fmla="*/ 48 w 336"/>
                  <a:gd name="T9" fmla="*/ 0 h 384"/>
                  <a:gd name="T10" fmla="*/ 0 w 336"/>
                  <a:gd name="T11" fmla="*/ 0 h 384"/>
                  <a:gd name="T12" fmla="*/ 0 w 336"/>
                  <a:gd name="T13" fmla="*/ 264 h 384"/>
                  <a:gd name="T14" fmla="*/ 72 w 336"/>
                  <a:gd name="T15" fmla="*/ 336 h 384"/>
                  <a:gd name="T16" fmla="*/ 196 w 336"/>
                  <a:gd name="T17" fmla="*/ 336 h 384"/>
                  <a:gd name="T18" fmla="*/ 264 w 336"/>
                  <a:gd name="T19" fmla="*/ 384 h 384"/>
                  <a:gd name="T20" fmla="*/ 336 w 336"/>
                  <a:gd name="T21" fmla="*/ 312 h 384"/>
                  <a:gd name="T22" fmla="*/ 264 w 336"/>
                  <a:gd name="T23" fmla="*/ 240 h 384"/>
                  <a:gd name="T24" fmla="*/ 264 w 336"/>
                  <a:gd name="T25" fmla="*/ 240 h 384"/>
                  <a:gd name="T26" fmla="*/ 264 w 336"/>
                  <a:gd name="T27" fmla="*/ 24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6" h="384">
                    <a:moveTo>
                      <a:pt x="264" y="240"/>
                    </a:moveTo>
                    <a:cubicBezTo>
                      <a:pt x="233" y="240"/>
                      <a:pt x="206" y="260"/>
                      <a:pt x="196" y="288"/>
                    </a:cubicBezTo>
                    <a:cubicBezTo>
                      <a:pt x="72" y="288"/>
                      <a:pt x="72" y="288"/>
                      <a:pt x="72" y="288"/>
                    </a:cubicBezTo>
                    <a:cubicBezTo>
                      <a:pt x="59" y="288"/>
                      <a:pt x="48" y="277"/>
                      <a:pt x="48" y="26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4"/>
                      <a:pt x="0" y="264"/>
                      <a:pt x="0" y="264"/>
                    </a:cubicBezTo>
                    <a:cubicBezTo>
                      <a:pt x="0" y="304"/>
                      <a:pt x="32" y="336"/>
                      <a:pt x="72" y="336"/>
                    </a:cubicBezTo>
                    <a:cubicBezTo>
                      <a:pt x="196" y="336"/>
                      <a:pt x="196" y="336"/>
                      <a:pt x="196" y="336"/>
                    </a:cubicBezTo>
                    <a:cubicBezTo>
                      <a:pt x="206" y="364"/>
                      <a:pt x="233" y="384"/>
                      <a:pt x="264" y="384"/>
                    </a:cubicBezTo>
                    <a:cubicBezTo>
                      <a:pt x="304" y="384"/>
                      <a:pt x="336" y="352"/>
                      <a:pt x="336" y="312"/>
                    </a:cubicBezTo>
                    <a:cubicBezTo>
                      <a:pt x="336" y="272"/>
                      <a:pt x="304" y="240"/>
                      <a:pt x="264" y="240"/>
                    </a:cubicBezTo>
                    <a:close/>
                    <a:moveTo>
                      <a:pt x="264" y="240"/>
                    </a:moveTo>
                    <a:cubicBezTo>
                      <a:pt x="264" y="240"/>
                      <a:pt x="264" y="240"/>
                      <a:pt x="264" y="2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="" xmlns:a16="http://schemas.microsoft.com/office/drawing/2014/main" id="{E66F34CD-4E55-41E6-AB16-F2ED0FA18D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7551" y="4535488"/>
                <a:ext cx="41275" cy="111125"/>
              </a:xfrm>
              <a:custGeom>
                <a:avLst/>
                <a:gdLst>
                  <a:gd name="T0" fmla="*/ 96 w 144"/>
                  <a:gd name="T1" fmla="*/ 244 h 384"/>
                  <a:gd name="T2" fmla="*/ 96 w 144"/>
                  <a:gd name="T3" fmla="*/ 0 h 384"/>
                  <a:gd name="T4" fmla="*/ 48 w 144"/>
                  <a:gd name="T5" fmla="*/ 0 h 384"/>
                  <a:gd name="T6" fmla="*/ 48 w 144"/>
                  <a:gd name="T7" fmla="*/ 244 h 384"/>
                  <a:gd name="T8" fmla="*/ 0 w 144"/>
                  <a:gd name="T9" fmla="*/ 312 h 384"/>
                  <a:gd name="T10" fmla="*/ 72 w 144"/>
                  <a:gd name="T11" fmla="*/ 384 h 384"/>
                  <a:gd name="T12" fmla="*/ 144 w 144"/>
                  <a:gd name="T13" fmla="*/ 312 h 384"/>
                  <a:gd name="T14" fmla="*/ 96 w 144"/>
                  <a:gd name="T15" fmla="*/ 244 h 384"/>
                  <a:gd name="T16" fmla="*/ 96 w 144"/>
                  <a:gd name="T17" fmla="*/ 244 h 384"/>
                  <a:gd name="T18" fmla="*/ 96 w 144"/>
                  <a:gd name="T19" fmla="*/ 24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384">
                    <a:moveTo>
                      <a:pt x="96" y="24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244"/>
                      <a:pt x="48" y="244"/>
                      <a:pt x="48" y="244"/>
                    </a:cubicBezTo>
                    <a:cubicBezTo>
                      <a:pt x="20" y="254"/>
                      <a:pt x="0" y="281"/>
                      <a:pt x="0" y="312"/>
                    </a:cubicBezTo>
                    <a:cubicBezTo>
                      <a:pt x="0" y="352"/>
                      <a:pt x="32" y="384"/>
                      <a:pt x="72" y="384"/>
                    </a:cubicBezTo>
                    <a:cubicBezTo>
                      <a:pt x="112" y="384"/>
                      <a:pt x="144" y="352"/>
                      <a:pt x="144" y="312"/>
                    </a:cubicBezTo>
                    <a:cubicBezTo>
                      <a:pt x="144" y="281"/>
                      <a:pt x="124" y="254"/>
                      <a:pt x="96" y="244"/>
                    </a:cubicBezTo>
                    <a:close/>
                    <a:moveTo>
                      <a:pt x="96" y="244"/>
                    </a:moveTo>
                    <a:cubicBezTo>
                      <a:pt x="96" y="244"/>
                      <a:pt x="96" y="244"/>
                      <a:pt x="96" y="2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="" xmlns:a16="http://schemas.microsoft.com/office/drawing/2014/main" id="{6A983041-D42D-4C14-AD52-3FAD22AE1B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1988" y="4535488"/>
                <a:ext cx="41275" cy="76200"/>
              </a:xfrm>
              <a:custGeom>
                <a:avLst/>
                <a:gdLst>
                  <a:gd name="T0" fmla="*/ 96 w 144"/>
                  <a:gd name="T1" fmla="*/ 124 h 264"/>
                  <a:gd name="T2" fmla="*/ 96 w 144"/>
                  <a:gd name="T3" fmla="*/ 0 h 264"/>
                  <a:gd name="T4" fmla="*/ 48 w 144"/>
                  <a:gd name="T5" fmla="*/ 0 h 264"/>
                  <a:gd name="T6" fmla="*/ 48 w 144"/>
                  <a:gd name="T7" fmla="*/ 124 h 264"/>
                  <a:gd name="T8" fmla="*/ 0 w 144"/>
                  <a:gd name="T9" fmla="*/ 192 h 264"/>
                  <a:gd name="T10" fmla="*/ 72 w 144"/>
                  <a:gd name="T11" fmla="*/ 264 h 264"/>
                  <a:gd name="T12" fmla="*/ 144 w 144"/>
                  <a:gd name="T13" fmla="*/ 192 h 264"/>
                  <a:gd name="T14" fmla="*/ 96 w 144"/>
                  <a:gd name="T15" fmla="*/ 124 h 264"/>
                  <a:gd name="T16" fmla="*/ 96 w 144"/>
                  <a:gd name="T17" fmla="*/ 124 h 264"/>
                  <a:gd name="T18" fmla="*/ 96 w 144"/>
                  <a:gd name="T19" fmla="*/ 1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64">
                    <a:moveTo>
                      <a:pt x="96" y="12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124"/>
                      <a:pt x="48" y="124"/>
                      <a:pt x="48" y="124"/>
                    </a:cubicBezTo>
                    <a:cubicBezTo>
                      <a:pt x="20" y="134"/>
                      <a:pt x="0" y="161"/>
                      <a:pt x="0" y="192"/>
                    </a:cubicBezTo>
                    <a:cubicBezTo>
                      <a:pt x="0" y="232"/>
                      <a:pt x="32" y="264"/>
                      <a:pt x="72" y="264"/>
                    </a:cubicBezTo>
                    <a:cubicBezTo>
                      <a:pt x="112" y="264"/>
                      <a:pt x="144" y="232"/>
                      <a:pt x="144" y="192"/>
                    </a:cubicBezTo>
                    <a:cubicBezTo>
                      <a:pt x="144" y="161"/>
                      <a:pt x="124" y="134"/>
                      <a:pt x="96" y="124"/>
                    </a:cubicBezTo>
                    <a:close/>
                    <a:moveTo>
                      <a:pt x="96" y="124"/>
                    </a:moveTo>
                    <a:cubicBezTo>
                      <a:pt x="96" y="124"/>
                      <a:pt x="96" y="124"/>
                      <a:pt x="96" y="1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="" xmlns:a16="http://schemas.microsoft.com/office/drawing/2014/main" id="{0AFC4267-F70D-4848-9E18-A47940A137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3113" y="4535488"/>
                <a:ext cx="41275" cy="76200"/>
              </a:xfrm>
              <a:custGeom>
                <a:avLst/>
                <a:gdLst>
                  <a:gd name="T0" fmla="*/ 96 w 144"/>
                  <a:gd name="T1" fmla="*/ 124 h 264"/>
                  <a:gd name="T2" fmla="*/ 96 w 144"/>
                  <a:gd name="T3" fmla="*/ 0 h 264"/>
                  <a:gd name="T4" fmla="*/ 48 w 144"/>
                  <a:gd name="T5" fmla="*/ 0 h 264"/>
                  <a:gd name="T6" fmla="*/ 48 w 144"/>
                  <a:gd name="T7" fmla="*/ 124 h 264"/>
                  <a:gd name="T8" fmla="*/ 0 w 144"/>
                  <a:gd name="T9" fmla="*/ 192 h 264"/>
                  <a:gd name="T10" fmla="*/ 72 w 144"/>
                  <a:gd name="T11" fmla="*/ 264 h 264"/>
                  <a:gd name="T12" fmla="*/ 144 w 144"/>
                  <a:gd name="T13" fmla="*/ 192 h 264"/>
                  <a:gd name="T14" fmla="*/ 96 w 144"/>
                  <a:gd name="T15" fmla="*/ 124 h 264"/>
                  <a:gd name="T16" fmla="*/ 96 w 144"/>
                  <a:gd name="T17" fmla="*/ 124 h 264"/>
                  <a:gd name="T18" fmla="*/ 96 w 144"/>
                  <a:gd name="T19" fmla="*/ 1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64">
                    <a:moveTo>
                      <a:pt x="96" y="124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124"/>
                      <a:pt x="48" y="124"/>
                      <a:pt x="48" y="124"/>
                    </a:cubicBezTo>
                    <a:cubicBezTo>
                      <a:pt x="20" y="134"/>
                      <a:pt x="0" y="161"/>
                      <a:pt x="0" y="192"/>
                    </a:cubicBezTo>
                    <a:cubicBezTo>
                      <a:pt x="0" y="232"/>
                      <a:pt x="32" y="264"/>
                      <a:pt x="72" y="264"/>
                    </a:cubicBezTo>
                    <a:cubicBezTo>
                      <a:pt x="112" y="264"/>
                      <a:pt x="144" y="232"/>
                      <a:pt x="144" y="192"/>
                    </a:cubicBezTo>
                    <a:cubicBezTo>
                      <a:pt x="144" y="161"/>
                      <a:pt x="124" y="134"/>
                      <a:pt x="96" y="124"/>
                    </a:cubicBezTo>
                    <a:close/>
                    <a:moveTo>
                      <a:pt x="96" y="124"/>
                    </a:moveTo>
                    <a:cubicBezTo>
                      <a:pt x="96" y="124"/>
                      <a:pt x="96" y="124"/>
                      <a:pt x="96" y="1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="" xmlns:a16="http://schemas.microsoft.com/office/drawing/2014/main" id="{55EC672E-D178-4178-83EB-110EE9E210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2451" y="4535488"/>
                <a:ext cx="96838" cy="111125"/>
              </a:xfrm>
              <a:custGeom>
                <a:avLst/>
                <a:gdLst>
                  <a:gd name="T0" fmla="*/ 288 w 336"/>
                  <a:gd name="T1" fmla="*/ 264 h 384"/>
                  <a:gd name="T2" fmla="*/ 264 w 336"/>
                  <a:gd name="T3" fmla="*/ 288 h 384"/>
                  <a:gd name="T4" fmla="*/ 140 w 336"/>
                  <a:gd name="T5" fmla="*/ 288 h 384"/>
                  <a:gd name="T6" fmla="*/ 72 w 336"/>
                  <a:gd name="T7" fmla="*/ 240 h 384"/>
                  <a:gd name="T8" fmla="*/ 0 w 336"/>
                  <a:gd name="T9" fmla="*/ 312 h 384"/>
                  <a:gd name="T10" fmla="*/ 72 w 336"/>
                  <a:gd name="T11" fmla="*/ 384 h 384"/>
                  <a:gd name="T12" fmla="*/ 140 w 336"/>
                  <a:gd name="T13" fmla="*/ 336 h 384"/>
                  <a:gd name="T14" fmla="*/ 264 w 336"/>
                  <a:gd name="T15" fmla="*/ 336 h 384"/>
                  <a:gd name="T16" fmla="*/ 336 w 336"/>
                  <a:gd name="T17" fmla="*/ 264 h 384"/>
                  <a:gd name="T18" fmla="*/ 336 w 336"/>
                  <a:gd name="T19" fmla="*/ 0 h 384"/>
                  <a:gd name="T20" fmla="*/ 288 w 336"/>
                  <a:gd name="T21" fmla="*/ 0 h 384"/>
                  <a:gd name="T22" fmla="*/ 288 w 336"/>
                  <a:gd name="T23" fmla="*/ 264 h 384"/>
                  <a:gd name="T24" fmla="*/ 288 w 336"/>
                  <a:gd name="T25" fmla="*/ 264 h 384"/>
                  <a:gd name="T26" fmla="*/ 288 w 336"/>
                  <a:gd name="T27" fmla="*/ 26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6" h="384">
                    <a:moveTo>
                      <a:pt x="288" y="264"/>
                    </a:moveTo>
                    <a:cubicBezTo>
                      <a:pt x="288" y="277"/>
                      <a:pt x="277" y="288"/>
                      <a:pt x="264" y="288"/>
                    </a:cubicBezTo>
                    <a:cubicBezTo>
                      <a:pt x="140" y="288"/>
                      <a:pt x="140" y="288"/>
                      <a:pt x="140" y="288"/>
                    </a:cubicBezTo>
                    <a:cubicBezTo>
                      <a:pt x="130" y="260"/>
                      <a:pt x="103" y="240"/>
                      <a:pt x="72" y="240"/>
                    </a:cubicBezTo>
                    <a:cubicBezTo>
                      <a:pt x="32" y="240"/>
                      <a:pt x="0" y="272"/>
                      <a:pt x="0" y="312"/>
                    </a:cubicBezTo>
                    <a:cubicBezTo>
                      <a:pt x="0" y="352"/>
                      <a:pt x="32" y="384"/>
                      <a:pt x="72" y="384"/>
                    </a:cubicBezTo>
                    <a:cubicBezTo>
                      <a:pt x="103" y="384"/>
                      <a:pt x="130" y="364"/>
                      <a:pt x="140" y="336"/>
                    </a:cubicBezTo>
                    <a:cubicBezTo>
                      <a:pt x="264" y="336"/>
                      <a:pt x="264" y="336"/>
                      <a:pt x="264" y="336"/>
                    </a:cubicBezTo>
                    <a:cubicBezTo>
                      <a:pt x="304" y="336"/>
                      <a:pt x="336" y="304"/>
                      <a:pt x="336" y="264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288" y="0"/>
                      <a:pt x="288" y="0"/>
                      <a:pt x="288" y="0"/>
                    </a:cubicBezTo>
                    <a:lnTo>
                      <a:pt x="288" y="264"/>
                    </a:lnTo>
                    <a:close/>
                    <a:moveTo>
                      <a:pt x="288" y="264"/>
                    </a:moveTo>
                    <a:cubicBezTo>
                      <a:pt x="288" y="264"/>
                      <a:pt x="288" y="264"/>
                      <a:pt x="288" y="26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="" xmlns:a16="http://schemas.microsoft.com/office/drawing/2014/main" id="{C941B8E2-E3A1-471E-8706-ED20119EB7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3251" y="4232275"/>
                <a:ext cx="76200" cy="41275"/>
              </a:xfrm>
              <a:custGeom>
                <a:avLst/>
                <a:gdLst>
                  <a:gd name="T0" fmla="*/ 266 w 266"/>
                  <a:gd name="T1" fmla="*/ 144 h 144"/>
                  <a:gd name="T2" fmla="*/ 133 w 266"/>
                  <a:gd name="T3" fmla="*/ 0 h 144"/>
                  <a:gd name="T4" fmla="*/ 0 w 266"/>
                  <a:gd name="T5" fmla="*/ 144 h 144"/>
                  <a:gd name="T6" fmla="*/ 266 w 266"/>
                  <a:gd name="T7" fmla="*/ 144 h 144"/>
                  <a:gd name="T8" fmla="*/ 266 w 266"/>
                  <a:gd name="T9" fmla="*/ 144 h 144"/>
                  <a:gd name="T10" fmla="*/ 266 w 266"/>
                  <a:gd name="T11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6" h="144">
                    <a:moveTo>
                      <a:pt x="266" y="144"/>
                    </a:moveTo>
                    <a:cubicBezTo>
                      <a:pt x="235" y="57"/>
                      <a:pt x="187" y="0"/>
                      <a:pt x="133" y="0"/>
                    </a:cubicBezTo>
                    <a:cubicBezTo>
                      <a:pt x="79" y="0"/>
                      <a:pt x="31" y="57"/>
                      <a:pt x="0" y="144"/>
                    </a:cubicBezTo>
                    <a:lnTo>
                      <a:pt x="266" y="144"/>
                    </a:lnTo>
                    <a:close/>
                    <a:moveTo>
                      <a:pt x="266" y="144"/>
                    </a:moveTo>
                    <a:cubicBezTo>
                      <a:pt x="266" y="144"/>
                      <a:pt x="266" y="144"/>
                      <a:pt x="266" y="14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="" xmlns:a16="http://schemas.microsoft.com/office/drawing/2014/main" id="{D4788F55-EDDC-473A-A3D7-CAEF0333FB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73726" y="4287838"/>
                <a:ext cx="95250" cy="41275"/>
              </a:xfrm>
              <a:custGeom>
                <a:avLst/>
                <a:gdLst>
                  <a:gd name="T0" fmla="*/ 315 w 334"/>
                  <a:gd name="T1" fmla="*/ 0 h 144"/>
                  <a:gd name="T2" fmla="*/ 19 w 334"/>
                  <a:gd name="T3" fmla="*/ 0 h 144"/>
                  <a:gd name="T4" fmla="*/ 0 w 334"/>
                  <a:gd name="T5" fmla="*/ 144 h 144"/>
                  <a:gd name="T6" fmla="*/ 334 w 334"/>
                  <a:gd name="T7" fmla="*/ 144 h 144"/>
                  <a:gd name="T8" fmla="*/ 315 w 334"/>
                  <a:gd name="T9" fmla="*/ 0 h 144"/>
                  <a:gd name="T10" fmla="*/ 315 w 334"/>
                  <a:gd name="T11" fmla="*/ 0 h 144"/>
                  <a:gd name="T12" fmla="*/ 315 w 334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144">
                    <a:moveTo>
                      <a:pt x="315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8" y="44"/>
                      <a:pt x="1" y="93"/>
                      <a:pt x="0" y="144"/>
                    </a:cubicBezTo>
                    <a:cubicBezTo>
                      <a:pt x="334" y="144"/>
                      <a:pt x="334" y="144"/>
                      <a:pt x="334" y="144"/>
                    </a:cubicBezTo>
                    <a:cubicBezTo>
                      <a:pt x="333" y="93"/>
                      <a:pt x="326" y="44"/>
                      <a:pt x="315" y="0"/>
                    </a:cubicBezTo>
                    <a:close/>
                    <a:moveTo>
                      <a:pt x="315" y="0"/>
                    </a:moveTo>
                    <a:cubicBezTo>
                      <a:pt x="315" y="0"/>
                      <a:pt x="315" y="0"/>
                      <a:pt x="3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2">
                <a:extLst>
                  <a:ext uri="{FF2B5EF4-FFF2-40B4-BE49-F238E27FC236}">
                    <a16:creationId xmlns="" xmlns:a16="http://schemas.microsoft.com/office/drawing/2014/main" id="{2D9BD399-54DC-4BE8-898C-7F5238B463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73726" y="4343400"/>
                <a:ext cx="95250" cy="44450"/>
              </a:xfrm>
              <a:custGeom>
                <a:avLst/>
                <a:gdLst>
                  <a:gd name="T0" fmla="*/ 262 w 334"/>
                  <a:gd name="T1" fmla="*/ 158 h 158"/>
                  <a:gd name="T2" fmla="*/ 332 w 334"/>
                  <a:gd name="T3" fmla="*/ 38 h 158"/>
                  <a:gd name="T4" fmla="*/ 334 w 334"/>
                  <a:gd name="T5" fmla="*/ 0 h 158"/>
                  <a:gd name="T6" fmla="*/ 0 w 334"/>
                  <a:gd name="T7" fmla="*/ 0 h 158"/>
                  <a:gd name="T8" fmla="*/ 19 w 334"/>
                  <a:gd name="T9" fmla="*/ 144 h 158"/>
                  <a:gd name="T10" fmla="*/ 191 w 334"/>
                  <a:gd name="T11" fmla="*/ 144 h 158"/>
                  <a:gd name="T12" fmla="*/ 262 w 334"/>
                  <a:gd name="T13" fmla="*/ 158 h 158"/>
                  <a:gd name="T14" fmla="*/ 262 w 334"/>
                  <a:gd name="T15" fmla="*/ 158 h 158"/>
                  <a:gd name="T16" fmla="*/ 262 w 334"/>
                  <a:gd name="T17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4" h="158">
                    <a:moveTo>
                      <a:pt x="262" y="158"/>
                    </a:moveTo>
                    <a:cubicBezTo>
                      <a:pt x="278" y="113"/>
                      <a:pt x="302" y="73"/>
                      <a:pt x="332" y="38"/>
                    </a:cubicBezTo>
                    <a:cubicBezTo>
                      <a:pt x="333" y="25"/>
                      <a:pt x="334" y="13"/>
                      <a:pt x="33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0"/>
                      <a:pt x="8" y="99"/>
                      <a:pt x="19" y="144"/>
                    </a:cubicBezTo>
                    <a:cubicBezTo>
                      <a:pt x="191" y="144"/>
                      <a:pt x="191" y="144"/>
                      <a:pt x="191" y="144"/>
                    </a:cubicBezTo>
                    <a:cubicBezTo>
                      <a:pt x="216" y="144"/>
                      <a:pt x="240" y="149"/>
                      <a:pt x="262" y="158"/>
                    </a:cubicBezTo>
                    <a:close/>
                    <a:moveTo>
                      <a:pt x="262" y="158"/>
                    </a:moveTo>
                    <a:cubicBezTo>
                      <a:pt x="262" y="158"/>
                      <a:pt x="262" y="158"/>
                      <a:pt x="262" y="15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3">
                <a:extLst>
                  <a:ext uri="{FF2B5EF4-FFF2-40B4-BE49-F238E27FC236}">
                    <a16:creationId xmlns="" xmlns:a16="http://schemas.microsoft.com/office/drawing/2014/main" id="{109CA5BB-0189-4F29-ABCF-DB2838D34E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8801" y="4238625"/>
                <a:ext cx="47625" cy="34925"/>
              </a:xfrm>
              <a:custGeom>
                <a:avLst/>
                <a:gdLst>
                  <a:gd name="T0" fmla="*/ 165 w 165"/>
                  <a:gd name="T1" fmla="*/ 0 h 122"/>
                  <a:gd name="T2" fmla="*/ 0 w 165"/>
                  <a:gd name="T3" fmla="*/ 122 h 122"/>
                  <a:gd name="T4" fmla="*/ 103 w 165"/>
                  <a:gd name="T5" fmla="*/ 122 h 122"/>
                  <a:gd name="T6" fmla="*/ 165 w 165"/>
                  <a:gd name="T7" fmla="*/ 0 h 122"/>
                  <a:gd name="T8" fmla="*/ 165 w 165"/>
                  <a:gd name="T9" fmla="*/ 0 h 122"/>
                  <a:gd name="T10" fmla="*/ 165 w 165"/>
                  <a:gd name="T11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122">
                    <a:moveTo>
                      <a:pt x="165" y="0"/>
                    </a:moveTo>
                    <a:cubicBezTo>
                      <a:pt x="98" y="24"/>
                      <a:pt x="41" y="67"/>
                      <a:pt x="0" y="122"/>
                    </a:cubicBezTo>
                    <a:cubicBezTo>
                      <a:pt x="103" y="122"/>
                      <a:pt x="103" y="122"/>
                      <a:pt x="103" y="122"/>
                    </a:cubicBezTo>
                    <a:cubicBezTo>
                      <a:pt x="119" y="73"/>
                      <a:pt x="140" y="32"/>
                      <a:pt x="165" y="0"/>
                    </a:cubicBezTo>
                    <a:close/>
                    <a:moveTo>
                      <a:pt x="165" y="0"/>
                    </a:moveTo>
                    <a:cubicBezTo>
                      <a:pt x="165" y="0"/>
                      <a:pt x="165" y="0"/>
                      <a:pt x="16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4">
                <a:extLst>
                  <a:ext uri="{FF2B5EF4-FFF2-40B4-BE49-F238E27FC236}">
                    <a16:creationId xmlns="" xmlns:a16="http://schemas.microsoft.com/office/drawing/2014/main" id="{C1897354-29B9-48E5-BCB0-2DB46CDAAA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287838"/>
                <a:ext cx="47625" cy="41275"/>
              </a:xfrm>
              <a:custGeom>
                <a:avLst/>
                <a:gdLst>
                  <a:gd name="T0" fmla="*/ 162 w 162"/>
                  <a:gd name="T1" fmla="*/ 0 h 144"/>
                  <a:gd name="T2" fmla="*/ 41 w 162"/>
                  <a:gd name="T3" fmla="*/ 0 h 144"/>
                  <a:gd name="T4" fmla="*/ 0 w 162"/>
                  <a:gd name="T5" fmla="*/ 144 h 144"/>
                  <a:gd name="T6" fmla="*/ 144 w 162"/>
                  <a:gd name="T7" fmla="*/ 144 h 144"/>
                  <a:gd name="T8" fmla="*/ 162 w 162"/>
                  <a:gd name="T9" fmla="*/ 0 h 144"/>
                  <a:gd name="T10" fmla="*/ 162 w 162"/>
                  <a:gd name="T11" fmla="*/ 0 h 144"/>
                  <a:gd name="T12" fmla="*/ 162 w 162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44">
                    <a:moveTo>
                      <a:pt x="162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18" y="43"/>
                      <a:pt x="4" y="92"/>
                      <a:pt x="0" y="144"/>
                    </a:cubicBezTo>
                    <a:cubicBezTo>
                      <a:pt x="144" y="144"/>
                      <a:pt x="144" y="144"/>
                      <a:pt x="144" y="144"/>
                    </a:cubicBezTo>
                    <a:cubicBezTo>
                      <a:pt x="145" y="93"/>
                      <a:pt x="151" y="44"/>
                      <a:pt x="162" y="0"/>
                    </a:cubicBezTo>
                    <a:close/>
                    <a:moveTo>
                      <a:pt x="162" y="0"/>
                    </a:moveTo>
                    <a:cubicBezTo>
                      <a:pt x="162" y="0"/>
                      <a:pt x="162" y="0"/>
                      <a:pt x="16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5">
                <a:extLst>
                  <a:ext uri="{FF2B5EF4-FFF2-40B4-BE49-F238E27FC236}">
                    <a16:creationId xmlns="" xmlns:a16="http://schemas.microsoft.com/office/drawing/2014/main" id="{B71CA30B-E670-4FEA-9533-799D8F49E1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56276" y="4238625"/>
                <a:ext cx="47625" cy="34925"/>
              </a:xfrm>
              <a:custGeom>
                <a:avLst/>
                <a:gdLst>
                  <a:gd name="T0" fmla="*/ 166 w 166"/>
                  <a:gd name="T1" fmla="*/ 123 h 123"/>
                  <a:gd name="T2" fmla="*/ 0 w 166"/>
                  <a:gd name="T3" fmla="*/ 0 h 123"/>
                  <a:gd name="T4" fmla="*/ 62 w 166"/>
                  <a:gd name="T5" fmla="*/ 123 h 123"/>
                  <a:gd name="T6" fmla="*/ 166 w 166"/>
                  <a:gd name="T7" fmla="*/ 123 h 123"/>
                  <a:gd name="T8" fmla="*/ 166 w 166"/>
                  <a:gd name="T9" fmla="*/ 123 h 123"/>
                  <a:gd name="T10" fmla="*/ 166 w 166"/>
                  <a:gd name="T1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123">
                    <a:moveTo>
                      <a:pt x="166" y="123"/>
                    </a:moveTo>
                    <a:cubicBezTo>
                      <a:pt x="124" y="67"/>
                      <a:pt x="67" y="24"/>
                      <a:pt x="0" y="0"/>
                    </a:cubicBezTo>
                    <a:cubicBezTo>
                      <a:pt x="25" y="32"/>
                      <a:pt x="46" y="74"/>
                      <a:pt x="62" y="123"/>
                    </a:cubicBezTo>
                    <a:lnTo>
                      <a:pt x="166" y="123"/>
                    </a:lnTo>
                    <a:close/>
                    <a:moveTo>
                      <a:pt x="166" y="123"/>
                    </a:moveTo>
                    <a:cubicBezTo>
                      <a:pt x="166" y="123"/>
                      <a:pt x="166" y="123"/>
                      <a:pt x="166" y="1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6">
                <a:extLst>
                  <a:ext uri="{FF2B5EF4-FFF2-40B4-BE49-F238E27FC236}">
                    <a16:creationId xmlns="" xmlns:a16="http://schemas.microsoft.com/office/drawing/2014/main" id="{57C3CC9A-4626-475C-BEDE-9239E2799B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8501" y="4287838"/>
                <a:ext cx="44450" cy="52388"/>
              </a:xfrm>
              <a:custGeom>
                <a:avLst/>
                <a:gdLst>
                  <a:gd name="T0" fmla="*/ 19 w 158"/>
                  <a:gd name="T1" fmla="*/ 168 h 181"/>
                  <a:gd name="T2" fmla="*/ 19 w 158"/>
                  <a:gd name="T3" fmla="*/ 181 h 181"/>
                  <a:gd name="T4" fmla="*/ 158 w 158"/>
                  <a:gd name="T5" fmla="*/ 110 h 181"/>
                  <a:gd name="T6" fmla="*/ 122 w 158"/>
                  <a:gd name="T7" fmla="*/ 0 h 181"/>
                  <a:gd name="T8" fmla="*/ 0 w 158"/>
                  <a:gd name="T9" fmla="*/ 0 h 181"/>
                  <a:gd name="T10" fmla="*/ 19 w 158"/>
                  <a:gd name="T11" fmla="*/ 168 h 181"/>
                  <a:gd name="T12" fmla="*/ 19 w 158"/>
                  <a:gd name="T13" fmla="*/ 168 h 181"/>
                  <a:gd name="T14" fmla="*/ 19 w 158"/>
                  <a:gd name="T15" fmla="*/ 168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" h="181">
                    <a:moveTo>
                      <a:pt x="19" y="168"/>
                    </a:moveTo>
                    <a:cubicBezTo>
                      <a:pt x="19" y="172"/>
                      <a:pt x="19" y="177"/>
                      <a:pt x="19" y="181"/>
                    </a:cubicBezTo>
                    <a:cubicBezTo>
                      <a:pt x="59" y="148"/>
                      <a:pt x="106" y="124"/>
                      <a:pt x="158" y="110"/>
                    </a:cubicBezTo>
                    <a:cubicBezTo>
                      <a:pt x="152" y="71"/>
                      <a:pt x="139" y="34"/>
                      <a:pt x="1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51"/>
                      <a:pt x="19" y="108"/>
                      <a:pt x="19" y="168"/>
                    </a:cubicBezTo>
                    <a:close/>
                    <a:moveTo>
                      <a:pt x="19" y="168"/>
                    </a:moveTo>
                    <a:cubicBezTo>
                      <a:pt x="19" y="168"/>
                      <a:pt x="19" y="168"/>
                      <a:pt x="19" y="1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7">
                <a:extLst>
                  <a:ext uri="{FF2B5EF4-FFF2-40B4-BE49-F238E27FC236}">
                    <a16:creationId xmlns="" xmlns:a16="http://schemas.microsoft.com/office/drawing/2014/main" id="{81B0C7FF-8E35-4870-A80C-E3EED51488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8801" y="4397375"/>
                <a:ext cx="53975" cy="15875"/>
              </a:xfrm>
              <a:custGeom>
                <a:avLst/>
                <a:gdLst>
                  <a:gd name="T0" fmla="*/ 50 w 185"/>
                  <a:gd name="T1" fmla="*/ 53 h 54"/>
                  <a:gd name="T2" fmla="*/ 96 w 185"/>
                  <a:gd name="T3" fmla="*/ 48 h 54"/>
                  <a:gd name="T4" fmla="*/ 143 w 185"/>
                  <a:gd name="T5" fmla="*/ 54 h 54"/>
                  <a:gd name="T6" fmla="*/ 185 w 185"/>
                  <a:gd name="T7" fmla="*/ 0 h 54"/>
                  <a:gd name="T8" fmla="*/ 0 w 185"/>
                  <a:gd name="T9" fmla="*/ 0 h 54"/>
                  <a:gd name="T10" fmla="*/ 50 w 185"/>
                  <a:gd name="T11" fmla="*/ 53 h 54"/>
                  <a:gd name="T12" fmla="*/ 50 w 185"/>
                  <a:gd name="T13" fmla="*/ 53 h 54"/>
                  <a:gd name="T14" fmla="*/ 50 w 185"/>
                  <a:gd name="T15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5" h="54">
                    <a:moveTo>
                      <a:pt x="50" y="53"/>
                    </a:moveTo>
                    <a:cubicBezTo>
                      <a:pt x="65" y="50"/>
                      <a:pt x="80" y="48"/>
                      <a:pt x="96" y="48"/>
                    </a:cubicBezTo>
                    <a:cubicBezTo>
                      <a:pt x="112" y="48"/>
                      <a:pt x="127" y="50"/>
                      <a:pt x="143" y="54"/>
                    </a:cubicBezTo>
                    <a:cubicBezTo>
                      <a:pt x="154" y="33"/>
                      <a:pt x="168" y="15"/>
                      <a:pt x="1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19"/>
                      <a:pt x="31" y="37"/>
                      <a:pt x="50" y="53"/>
                    </a:cubicBezTo>
                    <a:close/>
                    <a:moveTo>
                      <a:pt x="50" y="53"/>
                    </a:moveTo>
                    <a:cubicBezTo>
                      <a:pt x="50" y="53"/>
                      <a:pt x="50" y="53"/>
                      <a:pt x="50" y="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8">
                <a:extLst>
                  <a:ext uri="{FF2B5EF4-FFF2-40B4-BE49-F238E27FC236}">
                    <a16:creationId xmlns="" xmlns:a16="http://schemas.microsoft.com/office/drawing/2014/main" id="{A254227B-7781-4FB5-83B9-F4E1655E47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343400"/>
                <a:ext cx="47625" cy="41275"/>
              </a:xfrm>
              <a:custGeom>
                <a:avLst/>
                <a:gdLst>
                  <a:gd name="T0" fmla="*/ 0 w 162"/>
                  <a:gd name="T1" fmla="*/ 0 h 144"/>
                  <a:gd name="T2" fmla="*/ 41 w 162"/>
                  <a:gd name="T3" fmla="*/ 144 h 144"/>
                  <a:gd name="T4" fmla="*/ 162 w 162"/>
                  <a:gd name="T5" fmla="*/ 144 h 144"/>
                  <a:gd name="T6" fmla="*/ 144 w 162"/>
                  <a:gd name="T7" fmla="*/ 0 h 144"/>
                  <a:gd name="T8" fmla="*/ 0 w 162"/>
                  <a:gd name="T9" fmla="*/ 0 h 144"/>
                  <a:gd name="T10" fmla="*/ 0 w 162"/>
                  <a:gd name="T11" fmla="*/ 0 h 144"/>
                  <a:gd name="T12" fmla="*/ 0 w 162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144">
                    <a:moveTo>
                      <a:pt x="0" y="0"/>
                    </a:moveTo>
                    <a:cubicBezTo>
                      <a:pt x="4" y="51"/>
                      <a:pt x="18" y="100"/>
                      <a:pt x="41" y="144"/>
                    </a:cubicBezTo>
                    <a:cubicBezTo>
                      <a:pt x="162" y="144"/>
                      <a:pt x="162" y="144"/>
                      <a:pt x="162" y="144"/>
                    </a:cubicBezTo>
                    <a:cubicBezTo>
                      <a:pt x="151" y="99"/>
                      <a:pt x="145" y="50"/>
                      <a:pt x="144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9">
                <a:extLst>
                  <a:ext uri="{FF2B5EF4-FFF2-40B4-BE49-F238E27FC236}">
                    <a16:creationId xmlns="" xmlns:a16="http://schemas.microsoft.com/office/drawing/2014/main" id="{5399EF34-62E2-4209-8666-CEACB9F18F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8163" y="4329113"/>
                <a:ext cx="400050" cy="193675"/>
              </a:xfrm>
              <a:custGeom>
                <a:avLst/>
                <a:gdLst>
                  <a:gd name="T0" fmla="*/ 1056 w 1392"/>
                  <a:gd name="T1" fmla="*/ 504 h 672"/>
                  <a:gd name="T2" fmla="*/ 1150 w 1392"/>
                  <a:gd name="T3" fmla="*/ 301 h 672"/>
                  <a:gd name="T4" fmla="*/ 480 w 1392"/>
                  <a:gd name="T5" fmla="*/ 336 h 672"/>
                  <a:gd name="T6" fmla="*/ 442 w 1392"/>
                  <a:gd name="T7" fmla="*/ 252 h 672"/>
                  <a:gd name="T8" fmla="*/ 240 w 1392"/>
                  <a:gd name="T9" fmla="*/ 384 h 672"/>
                  <a:gd name="T10" fmla="*/ 198 w 1392"/>
                  <a:gd name="T11" fmla="*/ 339 h 672"/>
                  <a:gd name="T12" fmla="*/ 0 w 1392"/>
                  <a:gd name="T13" fmla="*/ 504 h 672"/>
                  <a:gd name="T14" fmla="*/ 1224 w 1392"/>
                  <a:gd name="T15" fmla="*/ 672 h 672"/>
                  <a:gd name="T16" fmla="*/ 1224 w 1392"/>
                  <a:gd name="T17" fmla="*/ 336 h 672"/>
                  <a:gd name="T18" fmla="*/ 408 w 1392"/>
                  <a:gd name="T19" fmla="*/ 504 h 672"/>
                  <a:gd name="T20" fmla="*/ 504 w 1392"/>
                  <a:gd name="T21" fmla="*/ 504 h 672"/>
                  <a:gd name="T22" fmla="*/ 528 w 1392"/>
                  <a:gd name="T23" fmla="*/ 336 h 672"/>
                  <a:gd name="T24" fmla="*/ 816 w 1392"/>
                  <a:gd name="T25" fmla="*/ 96 h 672"/>
                  <a:gd name="T26" fmla="*/ 528 w 1392"/>
                  <a:gd name="T27" fmla="*/ 336 h 672"/>
                  <a:gd name="T28" fmla="*/ 600 w 1392"/>
                  <a:gd name="T29" fmla="*/ 504 h 672"/>
                  <a:gd name="T30" fmla="*/ 696 w 1392"/>
                  <a:gd name="T31" fmla="*/ 504 h 672"/>
                  <a:gd name="T32" fmla="*/ 840 w 1392"/>
                  <a:gd name="T33" fmla="*/ 552 h 672"/>
                  <a:gd name="T34" fmla="*/ 840 w 1392"/>
                  <a:gd name="T35" fmla="*/ 456 h 672"/>
                  <a:gd name="T36" fmla="*/ 840 w 1392"/>
                  <a:gd name="T37" fmla="*/ 552 h 672"/>
                  <a:gd name="T38" fmla="*/ 860 w 1392"/>
                  <a:gd name="T39" fmla="*/ 100 h 672"/>
                  <a:gd name="T40" fmla="*/ 921 w 1392"/>
                  <a:gd name="T41" fmla="*/ 68 h 672"/>
                  <a:gd name="T42" fmla="*/ 1008 w 1392"/>
                  <a:gd name="T43" fmla="*/ 624 h 672"/>
                  <a:gd name="T44" fmla="*/ 960 w 1392"/>
                  <a:gd name="T45" fmla="*/ 576 h 672"/>
                  <a:gd name="T46" fmla="*/ 1008 w 1392"/>
                  <a:gd name="T47" fmla="*/ 624 h 672"/>
                  <a:gd name="T48" fmla="*/ 1056 w 1392"/>
                  <a:gd name="T49" fmla="*/ 624 h 672"/>
                  <a:gd name="T50" fmla="*/ 1104 w 1392"/>
                  <a:gd name="T51" fmla="*/ 576 h 672"/>
                  <a:gd name="T52" fmla="*/ 1224 w 1392"/>
                  <a:gd name="T53" fmla="*/ 624 h 672"/>
                  <a:gd name="T54" fmla="*/ 1152 w 1392"/>
                  <a:gd name="T55" fmla="*/ 576 h 672"/>
                  <a:gd name="T56" fmla="*/ 1296 w 1392"/>
                  <a:gd name="T57" fmla="*/ 504 h 672"/>
                  <a:gd name="T58" fmla="*/ 1224 w 1392"/>
                  <a:gd name="T59" fmla="*/ 384 h 672"/>
                  <a:gd name="T60" fmla="*/ 1224 w 1392"/>
                  <a:gd name="T61" fmla="*/ 624 h 672"/>
                  <a:gd name="T62" fmla="*/ 1224 w 1392"/>
                  <a:gd name="T63" fmla="*/ 62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92" h="672">
                    <a:moveTo>
                      <a:pt x="1224" y="336"/>
                    </a:moveTo>
                    <a:cubicBezTo>
                      <a:pt x="1131" y="336"/>
                      <a:pt x="1056" y="411"/>
                      <a:pt x="1056" y="504"/>
                    </a:cubicBezTo>
                    <a:cubicBezTo>
                      <a:pt x="1008" y="504"/>
                      <a:pt x="1008" y="504"/>
                      <a:pt x="1008" y="504"/>
                    </a:cubicBezTo>
                    <a:cubicBezTo>
                      <a:pt x="1008" y="411"/>
                      <a:pt x="1067" y="332"/>
                      <a:pt x="1150" y="301"/>
                    </a:cubicBezTo>
                    <a:cubicBezTo>
                      <a:pt x="1132" y="131"/>
                      <a:pt x="989" y="0"/>
                      <a:pt x="816" y="0"/>
                    </a:cubicBezTo>
                    <a:cubicBezTo>
                      <a:pt x="631" y="0"/>
                      <a:pt x="480" y="151"/>
                      <a:pt x="480" y="336"/>
                    </a:cubicBezTo>
                    <a:cubicBezTo>
                      <a:pt x="432" y="336"/>
                      <a:pt x="432" y="336"/>
                      <a:pt x="432" y="336"/>
                    </a:cubicBezTo>
                    <a:cubicBezTo>
                      <a:pt x="432" y="307"/>
                      <a:pt x="435" y="279"/>
                      <a:pt x="442" y="252"/>
                    </a:cubicBezTo>
                    <a:cubicBezTo>
                      <a:pt x="423" y="244"/>
                      <a:pt x="404" y="240"/>
                      <a:pt x="384" y="240"/>
                    </a:cubicBezTo>
                    <a:cubicBezTo>
                      <a:pt x="305" y="240"/>
                      <a:pt x="240" y="305"/>
                      <a:pt x="240" y="384"/>
                    </a:cubicBezTo>
                    <a:cubicBezTo>
                      <a:pt x="192" y="384"/>
                      <a:pt x="192" y="384"/>
                      <a:pt x="192" y="384"/>
                    </a:cubicBezTo>
                    <a:cubicBezTo>
                      <a:pt x="192" y="368"/>
                      <a:pt x="194" y="353"/>
                      <a:pt x="198" y="339"/>
                    </a:cubicBezTo>
                    <a:cubicBezTo>
                      <a:pt x="188" y="337"/>
                      <a:pt x="178" y="336"/>
                      <a:pt x="168" y="336"/>
                    </a:cubicBezTo>
                    <a:cubicBezTo>
                      <a:pt x="75" y="336"/>
                      <a:pt x="0" y="411"/>
                      <a:pt x="0" y="504"/>
                    </a:cubicBezTo>
                    <a:cubicBezTo>
                      <a:pt x="0" y="597"/>
                      <a:pt x="75" y="672"/>
                      <a:pt x="168" y="672"/>
                    </a:cubicBezTo>
                    <a:cubicBezTo>
                      <a:pt x="1224" y="672"/>
                      <a:pt x="1224" y="672"/>
                      <a:pt x="1224" y="672"/>
                    </a:cubicBezTo>
                    <a:cubicBezTo>
                      <a:pt x="1317" y="672"/>
                      <a:pt x="1392" y="597"/>
                      <a:pt x="1392" y="504"/>
                    </a:cubicBezTo>
                    <a:cubicBezTo>
                      <a:pt x="1392" y="411"/>
                      <a:pt x="1317" y="336"/>
                      <a:pt x="1224" y="336"/>
                    </a:cubicBezTo>
                    <a:close/>
                    <a:moveTo>
                      <a:pt x="456" y="552"/>
                    </a:moveTo>
                    <a:cubicBezTo>
                      <a:pt x="429" y="552"/>
                      <a:pt x="408" y="531"/>
                      <a:pt x="408" y="504"/>
                    </a:cubicBezTo>
                    <a:cubicBezTo>
                      <a:pt x="408" y="477"/>
                      <a:pt x="429" y="456"/>
                      <a:pt x="456" y="456"/>
                    </a:cubicBezTo>
                    <a:cubicBezTo>
                      <a:pt x="483" y="456"/>
                      <a:pt x="504" y="477"/>
                      <a:pt x="504" y="504"/>
                    </a:cubicBezTo>
                    <a:cubicBezTo>
                      <a:pt x="504" y="531"/>
                      <a:pt x="483" y="552"/>
                      <a:pt x="456" y="552"/>
                    </a:cubicBezTo>
                    <a:close/>
                    <a:moveTo>
                      <a:pt x="528" y="336"/>
                    </a:moveTo>
                    <a:cubicBezTo>
                      <a:pt x="528" y="177"/>
                      <a:pt x="657" y="48"/>
                      <a:pt x="816" y="48"/>
                    </a:cubicBezTo>
                    <a:cubicBezTo>
                      <a:pt x="816" y="96"/>
                      <a:pt x="816" y="96"/>
                      <a:pt x="816" y="96"/>
                    </a:cubicBezTo>
                    <a:cubicBezTo>
                      <a:pt x="684" y="96"/>
                      <a:pt x="576" y="204"/>
                      <a:pt x="576" y="336"/>
                    </a:cubicBezTo>
                    <a:lnTo>
                      <a:pt x="528" y="336"/>
                    </a:lnTo>
                    <a:close/>
                    <a:moveTo>
                      <a:pt x="648" y="552"/>
                    </a:moveTo>
                    <a:cubicBezTo>
                      <a:pt x="621" y="552"/>
                      <a:pt x="600" y="531"/>
                      <a:pt x="600" y="504"/>
                    </a:cubicBezTo>
                    <a:cubicBezTo>
                      <a:pt x="600" y="477"/>
                      <a:pt x="621" y="456"/>
                      <a:pt x="648" y="456"/>
                    </a:cubicBezTo>
                    <a:cubicBezTo>
                      <a:pt x="675" y="456"/>
                      <a:pt x="696" y="477"/>
                      <a:pt x="696" y="504"/>
                    </a:cubicBezTo>
                    <a:cubicBezTo>
                      <a:pt x="696" y="531"/>
                      <a:pt x="675" y="552"/>
                      <a:pt x="648" y="552"/>
                    </a:cubicBezTo>
                    <a:close/>
                    <a:moveTo>
                      <a:pt x="840" y="552"/>
                    </a:moveTo>
                    <a:cubicBezTo>
                      <a:pt x="813" y="552"/>
                      <a:pt x="792" y="531"/>
                      <a:pt x="792" y="504"/>
                    </a:cubicBezTo>
                    <a:cubicBezTo>
                      <a:pt x="792" y="477"/>
                      <a:pt x="813" y="456"/>
                      <a:pt x="840" y="456"/>
                    </a:cubicBezTo>
                    <a:cubicBezTo>
                      <a:pt x="867" y="456"/>
                      <a:pt x="888" y="477"/>
                      <a:pt x="888" y="504"/>
                    </a:cubicBezTo>
                    <a:cubicBezTo>
                      <a:pt x="888" y="531"/>
                      <a:pt x="867" y="552"/>
                      <a:pt x="840" y="552"/>
                    </a:cubicBezTo>
                    <a:close/>
                    <a:moveTo>
                      <a:pt x="903" y="112"/>
                    </a:moveTo>
                    <a:cubicBezTo>
                      <a:pt x="889" y="107"/>
                      <a:pt x="875" y="103"/>
                      <a:pt x="860" y="100"/>
                    </a:cubicBezTo>
                    <a:cubicBezTo>
                      <a:pt x="868" y="53"/>
                      <a:pt x="868" y="53"/>
                      <a:pt x="868" y="53"/>
                    </a:cubicBezTo>
                    <a:cubicBezTo>
                      <a:pt x="886" y="56"/>
                      <a:pt x="904" y="61"/>
                      <a:pt x="921" y="68"/>
                    </a:cubicBezTo>
                    <a:lnTo>
                      <a:pt x="903" y="112"/>
                    </a:lnTo>
                    <a:close/>
                    <a:moveTo>
                      <a:pt x="1008" y="624"/>
                    </a:moveTo>
                    <a:cubicBezTo>
                      <a:pt x="960" y="624"/>
                      <a:pt x="960" y="624"/>
                      <a:pt x="960" y="624"/>
                    </a:cubicBezTo>
                    <a:cubicBezTo>
                      <a:pt x="960" y="576"/>
                      <a:pt x="960" y="576"/>
                      <a:pt x="960" y="576"/>
                    </a:cubicBezTo>
                    <a:cubicBezTo>
                      <a:pt x="1008" y="576"/>
                      <a:pt x="1008" y="576"/>
                      <a:pt x="1008" y="576"/>
                    </a:cubicBezTo>
                    <a:lnTo>
                      <a:pt x="1008" y="624"/>
                    </a:lnTo>
                    <a:close/>
                    <a:moveTo>
                      <a:pt x="1104" y="624"/>
                    </a:moveTo>
                    <a:cubicBezTo>
                      <a:pt x="1056" y="624"/>
                      <a:pt x="1056" y="624"/>
                      <a:pt x="1056" y="624"/>
                    </a:cubicBezTo>
                    <a:cubicBezTo>
                      <a:pt x="1056" y="576"/>
                      <a:pt x="1056" y="576"/>
                      <a:pt x="1056" y="576"/>
                    </a:cubicBezTo>
                    <a:cubicBezTo>
                      <a:pt x="1104" y="576"/>
                      <a:pt x="1104" y="576"/>
                      <a:pt x="1104" y="576"/>
                    </a:cubicBezTo>
                    <a:lnTo>
                      <a:pt x="1104" y="624"/>
                    </a:lnTo>
                    <a:close/>
                    <a:moveTo>
                      <a:pt x="1224" y="624"/>
                    </a:moveTo>
                    <a:cubicBezTo>
                      <a:pt x="1152" y="624"/>
                      <a:pt x="1152" y="624"/>
                      <a:pt x="1152" y="624"/>
                    </a:cubicBezTo>
                    <a:cubicBezTo>
                      <a:pt x="1152" y="576"/>
                      <a:pt x="1152" y="576"/>
                      <a:pt x="1152" y="576"/>
                    </a:cubicBezTo>
                    <a:cubicBezTo>
                      <a:pt x="1224" y="576"/>
                      <a:pt x="1224" y="576"/>
                      <a:pt x="1224" y="576"/>
                    </a:cubicBezTo>
                    <a:cubicBezTo>
                      <a:pt x="1264" y="576"/>
                      <a:pt x="1296" y="544"/>
                      <a:pt x="1296" y="504"/>
                    </a:cubicBezTo>
                    <a:cubicBezTo>
                      <a:pt x="1296" y="464"/>
                      <a:pt x="1264" y="432"/>
                      <a:pt x="1224" y="432"/>
                    </a:cubicBezTo>
                    <a:cubicBezTo>
                      <a:pt x="1224" y="384"/>
                      <a:pt x="1224" y="384"/>
                      <a:pt x="1224" y="384"/>
                    </a:cubicBezTo>
                    <a:cubicBezTo>
                      <a:pt x="1290" y="384"/>
                      <a:pt x="1344" y="438"/>
                      <a:pt x="1344" y="504"/>
                    </a:cubicBezTo>
                    <a:cubicBezTo>
                      <a:pt x="1344" y="570"/>
                      <a:pt x="1290" y="624"/>
                      <a:pt x="1224" y="624"/>
                    </a:cubicBezTo>
                    <a:close/>
                    <a:moveTo>
                      <a:pt x="1224" y="624"/>
                    </a:moveTo>
                    <a:cubicBezTo>
                      <a:pt x="1224" y="624"/>
                      <a:pt x="1224" y="624"/>
                      <a:pt x="1224" y="62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80" name="Content Placeholder 3">
            <a:extLst>
              <a:ext uri="{FF2B5EF4-FFF2-40B4-BE49-F238E27FC236}">
                <a16:creationId xmlns="" xmlns:a16="http://schemas.microsoft.com/office/drawing/2014/main" id="{EC9AA521-B132-450A-AD25-0047BC7C500A}"/>
              </a:ext>
            </a:extLst>
          </p:cNvPr>
          <p:cNvSpPr>
            <a:spLocks noGrp="1"/>
          </p:cNvSpPr>
          <p:nvPr userDrawn="1">
            <p:ph sz="quarter" idx="30"/>
          </p:nvPr>
        </p:nvSpPr>
        <p:spPr>
          <a:xfrm>
            <a:off x="849313" y="1924050"/>
            <a:ext cx="5241925" cy="377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" name="Slide Number Placeholder 5">
            <a:extLst>
              <a:ext uri="{FF2B5EF4-FFF2-40B4-BE49-F238E27FC236}">
                <a16:creationId xmlns="" xmlns:a16="http://schemas.microsoft.com/office/drawing/2014/main" id="{1BE8E987-02F4-6CC2-E964-509E0F31FF3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3509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 One content Image text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9D5B7895-C28F-4D7B-A23C-7A541DF76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93" y="1268760"/>
            <a:ext cx="11072813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5F1E8D-15A1-4716-B05E-3611531D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05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0" y="-1"/>
            <a:ext cx="6024506" cy="6858001"/>
            <a:chOff x="0" y="-1"/>
            <a:chExt cx="6024506" cy="6858001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0" y="1448048"/>
            <a:ext cx="7453981" cy="4397559"/>
          </a:xfrm>
          <a:prstGeom prst="rect">
            <a:avLst/>
          </a:pr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22338" y="2802404"/>
            <a:ext cx="673996" cy="68564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22338" y="3805602"/>
            <a:ext cx="673996" cy="68564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45F5CE12-49DA-41BD-A042-DDF73CDA1192}"/>
              </a:ext>
            </a:extLst>
          </p:cNvPr>
          <p:cNvSpPr/>
          <p:nvPr/>
        </p:nvSpPr>
        <p:spPr>
          <a:xfrm>
            <a:off x="3822338" y="4808802"/>
            <a:ext cx="673996" cy="685646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35629" y="2643628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35629" y="3646826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5F579A53-D4B9-4100-AC81-BA07F5474308}"/>
              </a:ext>
            </a:extLst>
          </p:cNvPr>
          <p:cNvCxnSpPr/>
          <p:nvPr userDrawn="1"/>
        </p:nvCxnSpPr>
        <p:spPr>
          <a:xfrm>
            <a:off x="4735629" y="4650024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956098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92365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9268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="" xmlns:a16="http://schemas.microsoft.com/office/drawing/2014/main" id="{36BD41E2-2AE9-440C-8339-F4869A3125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930052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959296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="" xmlns:a16="http://schemas.microsoft.com/office/drawing/2014/main" id="{464CCEC9-2CCD-47D0-BC2E-5256B144D57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962496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2" name="Graphic 4">
            <a:extLst>
              <a:ext uri="{FF2B5EF4-FFF2-40B4-BE49-F238E27FC236}">
                <a16:creationId xmlns="" xmlns:a16="http://schemas.microsoft.com/office/drawing/2014/main" id="{CD5448FB-AA87-476F-A467-5C91125ECFDF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2F133DF4-2014-429D-BD4B-2A5B49E14D6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00E5A3AC-2287-4351-8386-E77B7445E4E9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30E29ABF-7C9F-49F1-AC14-52A304EC3B89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21C07962-6387-434C-B13F-C0D659D241F1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8753C6F0-B6C8-4678-92E8-782653D51BC1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8C8157AD-9353-490E-B913-CC4DBC7332DE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FD906E2B-957B-40AC-A8BF-AD598EEA74BF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F2E50635-04CF-4C8A-8894-D51DE9CDB59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8842C822-B096-459F-8761-4C8CB689338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A285D31-F743-45A0-A02A-F4CB7A5D939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7DEFD86-1F8D-477E-8EE2-343BB18800AD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49F61D60-E604-40CE-A735-F7B35C96F580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40F65E5B-D8A7-42FA-97A4-5E84FE7A791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3DDD7588-26FB-41F4-A11A-04C9C72F49F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FD8502A-E9E4-4E89-BA99-2997B2AACBD5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1FE53A18-EAA1-4293-A010-40D8E4C13072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D16A7B38-8FF5-4FA0-9B07-7E3CAE63709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9229B6E-41F0-4A13-927B-1E1824E2649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06252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0" y="-1"/>
            <a:ext cx="6024506" cy="6858001"/>
            <a:chOff x="0" y="-1"/>
            <a:chExt cx="6024506" cy="6858001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0" y="1448048"/>
            <a:ext cx="7453981" cy="4397559"/>
          </a:xfrm>
          <a:prstGeom prst="rect">
            <a:avLst/>
          </a:pr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2" name="Graphic 4">
            <a:extLst>
              <a:ext uri="{FF2B5EF4-FFF2-40B4-BE49-F238E27FC236}">
                <a16:creationId xmlns="" xmlns:a16="http://schemas.microsoft.com/office/drawing/2014/main" id="{CD5448FB-AA87-476F-A467-5C91125ECFDF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2F133DF4-2014-429D-BD4B-2A5B49E14D6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00E5A3AC-2287-4351-8386-E77B7445E4E9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30E29ABF-7C9F-49F1-AC14-52A304EC3B89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21C07962-6387-434C-B13F-C0D659D241F1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8753C6F0-B6C8-4678-92E8-782653D51BC1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8C8157AD-9353-490E-B913-CC4DBC7332DE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FD906E2B-957B-40AC-A8BF-AD598EEA74BF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F2E50635-04CF-4C8A-8894-D51DE9CDB59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8842C822-B096-459F-8761-4C8CB689338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A285D31-F743-45A0-A02A-F4CB7A5D939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7DEFD86-1F8D-477E-8EE2-343BB18800AD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49F61D60-E604-40CE-A735-F7B35C96F580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40F65E5B-D8A7-42FA-97A4-5E84FE7A791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3DDD7588-26FB-41F4-A11A-04C9C72F49F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FD8502A-E9E4-4E89-BA99-2997B2AACBD5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1FE53A18-EAA1-4293-A010-40D8E4C13072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D16A7B38-8FF5-4FA0-9B07-7E3CAE63709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9229B6E-41F0-4A13-927B-1E1824E2649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B525381D-DD77-499C-9108-5A7D9B9F8BB6}"/>
              </a:ext>
            </a:extLst>
          </p:cNvPr>
          <p:cNvSpPr/>
          <p:nvPr userDrawn="1"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36942FC-9017-413E-B086-E019482B74EF}"/>
              </a:ext>
            </a:extLst>
          </p:cNvPr>
          <p:cNvSpPr/>
          <p:nvPr userDrawn="1"/>
        </p:nvSpPr>
        <p:spPr>
          <a:xfrm>
            <a:off x="3822338" y="2521047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482F933E-0A65-400E-894E-A4F0E8EF9AF0}"/>
              </a:ext>
            </a:extLst>
          </p:cNvPr>
          <p:cNvSpPr/>
          <p:nvPr userDrawn="1"/>
        </p:nvSpPr>
        <p:spPr>
          <a:xfrm>
            <a:off x="3822338" y="3286859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FFECADC7-C3E6-4122-BA61-DF55FE886F6C}"/>
              </a:ext>
            </a:extLst>
          </p:cNvPr>
          <p:cNvSpPr/>
          <p:nvPr userDrawn="1"/>
        </p:nvSpPr>
        <p:spPr>
          <a:xfrm>
            <a:off x="3822338" y="4017493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2A8D4183-3978-4DAC-9032-6AA130CA5302}"/>
              </a:ext>
            </a:extLst>
          </p:cNvPr>
          <p:cNvCxnSpPr/>
          <p:nvPr userDrawn="1"/>
        </p:nvCxnSpPr>
        <p:spPr>
          <a:xfrm>
            <a:off x="4735629" y="2502945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C5C18DAD-20EE-4617-8570-2B74428E04D3}"/>
              </a:ext>
            </a:extLst>
          </p:cNvPr>
          <p:cNvCxnSpPr/>
          <p:nvPr userDrawn="1"/>
        </p:nvCxnSpPr>
        <p:spPr>
          <a:xfrm>
            <a:off x="4735629" y="3242381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F5B0828A-1B67-4212-A015-1640EC039D41}"/>
              </a:ext>
            </a:extLst>
          </p:cNvPr>
          <p:cNvCxnSpPr/>
          <p:nvPr userDrawn="1"/>
        </p:nvCxnSpPr>
        <p:spPr>
          <a:xfrm>
            <a:off x="4735629" y="3999391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">
            <a:extLst>
              <a:ext uri="{FF2B5EF4-FFF2-40B4-BE49-F238E27FC236}">
                <a16:creationId xmlns="" xmlns:a16="http://schemas.microsoft.com/office/drawing/2014/main" id="{0884A60E-8C62-4B74-A442-F0B87E8D19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81">
            <a:extLst>
              <a:ext uri="{FF2B5EF4-FFF2-40B4-BE49-F238E27FC236}">
                <a16:creationId xmlns="" xmlns:a16="http://schemas.microsoft.com/office/drawing/2014/main" id="{71BC4695-2462-4700-883F-D7296AF014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="" xmlns:a16="http://schemas.microsoft.com/office/drawing/2014/main" id="{37C8CA5B-95F6-45E7-86FE-FE0AC6D1BB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2674741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Text Placeholder 81">
            <a:extLst>
              <a:ext uri="{FF2B5EF4-FFF2-40B4-BE49-F238E27FC236}">
                <a16:creationId xmlns="" xmlns:a16="http://schemas.microsoft.com/office/drawing/2014/main" id="{EBF21DB6-013B-4A30-A448-84C47FBE14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2642297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63" name="Text Placeholder 81">
            <a:extLst>
              <a:ext uri="{FF2B5EF4-FFF2-40B4-BE49-F238E27FC236}">
                <a16:creationId xmlns="" xmlns:a16="http://schemas.microsoft.com/office/drawing/2014/main" id="{5042647F-0EF1-47B6-8258-DFB9D6DB5E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3408109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65" name="Text Placeholder 81">
            <a:extLst>
              <a:ext uri="{FF2B5EF4-FFF2-40B4-BE49-F238E27FC236}">
                <a16:creationId xmlns="" xmlns:a16="http://schemas.microsoft.com/office/drawing/2014/main" id="{ACA82C19-0D23-4B51-A834-6E6638B2C7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7763" y="4138743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4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="" xmlns:a16="http://schemas.microsoft.com/office/drawing/2014/main" id="{A3041FC3-A0B5-4059-AC11-5EA1EFE48D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3440553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="" xmlns:a16="http://schemas.microsoft.com/office/drawing/2014/main" id="{390F03DD-5CDB-4A75-ACF5-D175730C94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61114" y="4171187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B6490434-5430-4019-BDFE-5D65553036DE}"/>
              </a:ext>
            </a:extLst>
          </p:cNvPr>
          <p:cNvSpPr/>
          <p:nvPr userDrawn="1"/>
        </p:nvSpPr>
        <p:spPr>
          <a:xfrm>
            <a:off x="3816617" y="4819334"/>
            <a:ext cx="673996" cy="685646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="" xmlns:a16="http://schemas.microsoft.com/office/drawing/2014/main" id="{706CC06A-4368-413F-A17A-E6053B6A8090}"/>
              </a:ext>
            </a:extLst>
          </p:cNvPr>
          <p:cNvCxnSpPr/>
          <p:nvPr userDrawn="1"/>
        </p:nvCxnSpPr>
        <p:spPr>
          <a:xfrm>
            <a:off x="4729908" y="4801232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Placeholder 81">
            <a:extLst>
              <a:ext uri="{FF2B5EF4-FFF2-40B4-BE49-F238E27FC236}">
                <a16:creationId xmlns="" xmlns:a16="http://schemas.microsoft.com/office/drawing/2014/main" id="{FAD27422-488C-4A4C-B03D-111856B3FE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32042" y="4940584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5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="" xmlns:a16="http://schemas.microsoft.com/office/drawing/2014/main" id="{96FB4C3F-B6FC-4E0E-B335-0911DAA55F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55393" y="4973028"/>
            <a:ext cx="6843512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9515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3A9835-85C9-4758-94F2-209C14DB024C}"/>
              </a:ext>
            </a:extLst>
          </p:cNvPr>
          <p:cNvGrpSpPr/>
          <p:nvPr userDrawn="1"/>
        </p:nvGrpSpPr>
        <p:grpSpPr>
          <a:xfrm>
            <a:off x="0" y="-1"/>
            <a:ext cx="6024506" cy="6858001"/>
            <a:chOff x="0" y="-1"/>
            <a:chExt cx="6024506" cy="6858001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026AA1B-71A0-40B9-9FD0-A0166BFFD4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938" t="1260" r="662" b="22250"/>
            <a:stretch/>
          </p:blipFill>
          <p:spPr>
            <a:xfrm>
              <a:off x="0" y="-1"/>
              <a:ext cx="5285131" cy="6858001"/>
            </a:xfrm>
            <a:prstGeom prst="rect">
              <a:avLst/>
            </a:prstGeom>
          </p:spPr>
        </p:pic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01BD4E8-F5C2-4AF1-8CCF-2B3C455F5C2B}"/>
                </a:ext>
              </a:extLst>
            </p:cNvPr>
            <p:cNvSpPr/>
            <p:nvPr userDrawn="1"/>
          </p:nvSpPr>
          <p:spPr>
            <a:xfrm>
              <a:off x="1869677" y="0"/>
              <a:ext cx="4154829" cy="6858000"/>
            </a:xfrm>
            <a:custGeom>
              <a:avLst/>
              <a:gdLst>
                <a:gd name="connsiteX0" fmla="*/ 0 w 12202845"/>
                <a:gd name="connsiteY0" fmla="*/ 0 h 6858000"/>
                <a:gd name="connsiteX1" fmla="*/ 12202845 w 12202845"/>
                <a:gd name="connsiteY1" fmla="*/ 0 h 6858000"/>
                <a:gd name="connsiteX2" fmla="*/ 12202845 w 12202845"/>
                <a:gd name="connsiteY2" fmla="*/ 6858000 h 6858000"/>
                <a:gd name="connsiteX3" fmla="*/ 0 w 12202845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2845" h="6858000">
                  <a:moveTo>
                    <a:pt x="0" y="0"/>
                  </a:moveTo>
                  <a:lnTo>
                    <a:pt x="12202845" y="0"/>
                  </a:lnTo>
                  <a:lnTo>
                    <a:pt x="12202845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96599">
                  <a:schemeClr val="bg1"/>
                </a:gs>
                <a:gs pos="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121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34" name="Content Placeholder 27">
            <a:extLst>
              <a:ext uri="{FF2B5EF4-FFF2-40B4-BE49-F238E27FC236}">
                <a16:creationId xmlns="" xmlns:a16="http://schemas.microsoft.com/office/drawing/2014/main" id="{4A8FCD96-D7CF-4691-B7B0-A5E81F1D599E}"/>
              </a:ext>
            </a:extLst>
          </p:cNvPr>
          <p:cNvSpPr txBox="1">
            <a:spLocks/>
          </p:cNvSpPr>
          <p:nvPr userDrawn="1"/>
        </p:nvSpPr>
        <p:spPr>
          <a:xfrm>
            <a:off x="863683" y="3057654"/>
            <a:ext cx="2664420" cy="74269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6A2EE966-FB05-458C-8F08-D5857F2C6A7A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2759"/>
            <a:ext cx="0" cy="79248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EB0B01F-966C-4A96-8A3D-DD9A9AE72F78}"/>
              </a:ext>
            </a:extLst>
          </p:cNvPr>
          <p:cNvSpPr/>
          <p:nvPr userDrawn="1"/>
        </p:nvSpPr>
        <p:spPr>
          <a:xfrm>
            <a:off x="4164430" y="1448048"/>
            <a:ext cx="7453981" cy="4397559"/>
          </a:xfrm>
          <a:prstGeom prst="rect">
            <a:avLst/>
          </a:pr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10A6551E-C3FB-4C89-B9D8-A72CE7409F6E}"/>
              </a:ext>
            </a:extLst>
          </p:cNvPr>
          <p:cNvSpPr/>
          <p:nvPr/>
        </p:nvSpPr>
        <p:spPr>
          <a:xfrm>
            <a:off x="3822338" y="1799206"/>
            <a:ext cx="673996" cy="685646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D934029A-0794-413A-80E4-DE8D73D3CE3B}"/>
              </a:ext>
            </a:extLst>
          </p:cNvPr>
          <p:cNvSpPr/>
          <p:nvPr/>
        </p:nvSpPr>
        <p:spPr>
          <a:xfrm>
            <a:off x="3822338" y="3382699"/>
            <a:ext cx="673996" cy="68564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5F7DB548-0118-4248-9263-BB7E253A170C}"/>
              </a:ext>
            </a:extLst>
          </p:cNvPr>
          <p:cNvSpPr/>
          <p:nvPr/>
        </p:nvSpPr>
        <p:spPr>
          <a:xfrm>
            <a:off x="3822338" y="4931020"/>
            <a:ext cx="673996" cy="68564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B29F3870-B201-40D1-8259-883DCF5A9B3D}"/>
              </a:ext>
            </a:extLst>
          </p:cNvPr>
          <p:cNvCxnSpPr/>
          <p:nvPr userDrawn="1"/>
        </p:nvCxnSpPr>
        <p:spPr>
          <a:xfrm>
            <a:off x="4735629" y="2951356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4DAC2F25-6111-4189-9747-034AC389461B}"/>
              </a:ext>
            </a:extLst>
          </p:cNvPr>
          <p:cNvCxnSpPr/>
          <p:nvPr userDrawn="1"/>
        </p:nvCxnSpPr>
        <p:spPr>
          <a:xfrm>
            <a:off x="4735629" y="4508469"/>
            <a:ext cx="6846771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2">
            <a:extLst>
              <a:ext uri="{FF2B5EF4-FFF2-40B4-BE49-F238E27FC236}">
                <a16:creationId xmlns="" xmlns:a16="http://schemas.microsoft.com/office/drawing/2014/main" id="{2DDC4E4D-89F2-4F15-99B9-505EAC8EA2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61114" y="1952900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81">
            <a:extLst>
              <a:ext uri="{FF2B5EF4-FFF2-40B4-BE49-F238E27FC236}">
                <a16:creationId xmlns="" xmlns:a16="http://schemas.microsoft.com/office/drawing/2014/main" id="{AAFEF014-B415-43E5-9DAE-1CB7F3AB8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37763" y="1920456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="" xmlns:a16="http://schemas.microsoft.com/office/drawing/2014/main" id="{1A837E94-B0DF-4AF3-AD1E-5E6F385D97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61114" y="3536393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Text Placeholder 81">
            <a:extLst>
              <a:ext uri="{FF2B5EF4-FFF2-40B4-BE49-F238E27FC236}">
                <a16:creationId xmlns="" xmlns:a16="http://schemas.microsoft.com/office/drawing/2014/main" id="{ABA2A033-283C-4D4B-9FD8-0F25B4C18D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37763" y="3503949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2</a:t>
            </a:r>
          </a:p>
        </p:txBody>
      </p:sp>
      <p:sp>
        <p:nvSpPr>
          <p:cNvPr id="77" name="Text Placeholder 81">
            <a:extLst>
              <a:ext uri="{FF2B5EF4-FFF2-40B4-BE49-F238E27FC236}">
                <a16:creationId xmlns="" xmlns:a16="http://schemas.microsoft.com/office/drawing/2014/main" id="{AC7B450B-84C4-4248-AE48-C934C238A8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37763" y="5052270"/>
            <a:ext cx="443148" cy="443146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3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="" xmlns:a16="http://schemas.microsoft.com/office/drawing/2014/main" id="{7CF5AEB9-8665-40A9-BA23-ECAF061702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61114" y="5084714"/>
            <a:ext cx="6654678" cy="3782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2" name="Graphic 4">
            <a:extLst>
              <a:ext uri="{FF2B5EF4-FFF2-40B4-BE49-F238E27FC236}">
                <a16:creationId xmlns="" xmlns:a16="http://schemas.microsoft.com/office/drawing/2014/main" id="{CD5448FB-AA87-476F-A467-5C91125ECFDF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2F133DF4-2014-429D-BD4B-2A5B49E14D6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00E5A3AC-2287-4351-8386-E77B7445E4E9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30E29ABF-7C9F-49F1-AC14-52A304EC3B89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21C07962-6387-434C-B13F-C0D659D241F1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8753C6F0-B6C8-4678-92E8-782653D51BC1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8C8157AD-9353-490E-B913-CC4DBC7332DE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FD906E2B-957B-40AC-A8BF-AD598EEA74BF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F2E50635-04CF-4C8A-8894-D51DE9CDB59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8842C822-B096-459F-8761-4C8CB689338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A285D31-F743-45A0-A02A-F4CB7A5D939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7DEFD86-1F8D-477E-8EE2-343BB18800AD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49F61D60-E604-40CE-A735-F7B35C96F580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40F65E5B-D8A7-42FA-97A4-5E84FE7A791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3DDD7588-26FB-41F4-A11A-04C9C72F49F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FD8502A-E9E4-4E89-BA99-2997B2AACBD5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1FE53A18-EAA1-4293-A010-40D8E4C13072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D16A7B38-8FF5-4FA0-9B07-7E3CAE63709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9229B6E-41F0-4A13-927B-1E1824E2649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01764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7688547-0AE5-4951-9CB6-DAB32E08ED3E}"/>
              </a:ext>
            </a:extLst>
          </p:cNvPr>
          <p:cNvSpPr/>
          <p:nvPr userDrawn="1"/>
        </p:nvSpPr>
        <p:spPr>
          <a:xfrm>
            <a:off x="1254412" y="1770138"/>
            <a:ext cx="10358824" cy="3766271"/>
          </a:xfrm>
          <a:prstGeom prst="rect">
            <a:avLst/>
          </a:prstGeom>
          <a:gradFill flip="none" rotWithShape="1">
            <a:gsLst>
              <a:gs pos="86000">
                <a:srgbClr val="023386"/>
              </a:gs>
              <a:gs pos="0">
                <a:schemeClr val="tx1"/>
              </a:gs>
            </a:gsLst>
            <a:lin ang="0" scaled="0"/>
            <a:tileRect/>
          </a:gradFill>
          <a:ln>
            <a:noFill/>
          </a:ln>
          <a:effectLst>
            <a:outerShdw blurRad="2286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F9789DEC-04EA-4ACA-A36F-A326EB69E3F4}"/>
              </a:ext>
            </a:extLst>
          </p:cNvPr>
          <p:cNvSpPr/>
          <p:nvPr userDrawn="1"/>
        </p:nvSpPr>
        <p:spPr>
          <a:xfrm>
            <a:off x="595930" y="3018656"/>
            <a:ext cx="1247669" cy="1269235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="" xmlns:a16="http://schemas.microsoft.com/office/drawing/2014/main" id="{81261066-6461-40C8-9368-BDAE0B244B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10765" y="2865623"/>
            <a:ext cx="9027697" cy="1575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Divider Header</a:t>
            </a:r>
          </a:p>
        </p:txBody>
      </p:sp>
      <p:sp>
        <p:nvSpPr>
          <p:cNvPr id="60" name="Text Placeholder 81">
            <a:extLst>
              <a:ext uri="{FF2B5EF4-FFF2-40B4-BE49-F238E27FC236}">
                <a16:creationId xmlns="" xmlns:a16="http://schemas.microsoft.com/office/drawing/2014/main" id="{A9312E8A-8632-461B-811E-7B4E557C1A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708" y="3209219"/>
            <a:ext cx="888112" cy="888108"/>
          </a:xfrm>
          <a:custGeom>
            <a:avLst/>
            <a:gdLst>
              <a:gd name="connsiteX0" fmla="*/ 288624 w 577248"/>
              <a:gd name="connsiteY0" fmla="*/ 0 h 577246"/>
              <a:gd name="connsiteX1" fmla="*/ 577248 w 577248"/>
              <a:gd name="connsiteY1" fmla="*/ 288623 h 577246"/>
              <a:gd name="connsiteX2" fmla="*/ 288624 w 577248"/>
              <a:gd name="connsiteY2" fmla="*/ 577246 h 577246"/>
              <a:gd name="connsiteX3" fmla="*/ 0 w 577248"/>
              <a:gd name="connsiteY3" fmla="*/ 288623 h 577246"/>
              <a:gd name="connsiteX4" fmla="*/ 288624 w 577248"/>
              <a:gd name="connsiteY4" fmla="*/ 0 h 577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48" h="577246">
                <a:moveTo>
                  <a:pt x="288624" y="0"/>
                </a:moveTo>
                <a:cubicBezTo>
                  <a:pt x="448027" y="0"/>
                  <a:pt x="577248" y="129221"/>
                  <a:pt x="577248" y="288623"/>
                </a:cubicBezTo>
                <a:cubicBezTo>
                  <a:pt x="577248" y="448025"/>
                  <a:pt x="448027" y="577246"/>
                  <a:pt x="288624" y="577246"/>
                </a:cubicBezTo>
                <a:cubicBezTo>
                  <a:pt x="129221" y="577246"/>
                  <a:pt x="0" y="448025"/>
                  <a:pt x="0" y="288623"/>
                </a:cubicBezTo>
                <a:cubicBezTo>
                  <a:pt x="0" y="129221"/>
                  <a:pt x="129221" y="0"/>
                  <a:pt x="2886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kumimoji="0" lang="en-US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dirty="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dirty="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dirty="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/>
              <a:t>1</a:t>
            </a:r>
          </a:p>
        </p:txBody>
      </p:sp>
      <p:grpSp>
        <p:nvGrpSpPr>
          <p:cNvPr id="61" name="Graphic 347">
            <a:extLst>
              <a:ext uri="{FF2B5EF4-FFF2-40B4-BE49-F238E27FC236}">
                <a16:creationId xmlns="" xmlns:a16="http://schemas.microsoft.com/office/drawing/2014/main" id="{F4088751-9B0D-4AB0-BD71-2318CF9F6749}"/>
              </a:ext>
            </a:extLst>
          </p:cNvPr>
          <p:cNvGrpSpPr/>
          <p:nvPr userDrawn="1"/>
        </p:nvGrpSpPr>
        <p:grpSpPr>
          <a:xfrm>
            <a:off x="9666824" y="455805"/>
            <a:ext cx="1951587" cy="522426"/>
            <a:chOff x="9808012" y="455805"/>
            <a:chExt cx="1951587" cy="522426"/>
          </a:xfrm>
          <a:solidFill>
            <a:schemeClr val="tx2"/>
          </a:solidFill>
        </p:grpSpPr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CD53847C-A343-4AD8-AE3E-ED8CA2A3EFC1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FCE766D4-5A69-4146-B98E-DFD948C6EEF1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E4E78254-F031-449D-B4B7-42FA11B592CB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8EE6E027-604F-4967-B9F1-8A3337A36085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B9A97006-E02C-4196-8EBF-422492029671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7B3A8559-9623-4877-8EF7-13DC8A8AC081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8CA07576-6BBF-475C-B45C-4FBF135119F0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A725359-EC87-4AA4-9937-FDBBA9C446E6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99878E88-CA5A-490D-9E67-CBA439E6E202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4662999-C7C0-474A-B1E3-DEC76B3846D1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2B325F7F-CDFD-4BF0-9A58-30879304F651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5E914BCC-4C99-4FEB-9AFB-DD6FA8454981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AF433652-DA8C-44F1-BC22-63EA788D3141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C3A525D4-F0E6-4A9D-8F10-13122A155BF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E231CD25-DBAB-4062-8615-ACE4F07547E4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1614662C-10A4-4DFA-8F07-B30F868B301B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77748BF2-C1B1-4887-B555-DF854BC495C6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Slide Number Placeholder 5">
            <a:extLst>
              <a:ext uri="{FF2B5EF4-FFF2-40B4-BE49-F238E27FC236}">
                <a16:creationId xmlns="" xmlns:a16="http://schemas.microsoft.com/office/drawing/2014/main" id="{2A502D54-CC0F-B690-B255-C67D89128DD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7BD21BB-964B-4A26-91E2-D4BE544E7BCF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13259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Colo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="" xmlns:a16="http://schemas.microsoft.com/office/drawing/2014/main" id="{2FA45607-9172-400B-84A3-269446FF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B43B0D9-9DA8-4D27-A3D9-A1BEF53C60B2}"/>
              </a:ext>
            </a:extLst>
          </p:cNvPr>
          <p:cNvSpPr txBox="1"/>
          <p:nvPr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37625C1B-6A83-42C6-9F6C-A611FC493B1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FBEC8FB0-A2C0-4842-9B78-42C7ED3EAF72}"/>
              </a:ext>
            </a:extLst>
          </p:cNvPr>
          <p:cNvSpPr txBox="1"/>
          <p:nvPr userDrawn="1"/>
        </p:nvSpPr>
        <p:spPr>
          <a:xfrm>
            <a:off x="848978" y="6321605"/>
            <a:ext cx="41678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="" xmlns:a16="http://schemas.microsoft.com/office/drawing/2014/main" id="{4A4CCFA1-64B0-4D04-9582-DE2DB294A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25625"/>
            <a:ext cx="11017250" cy="41846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z="20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68288" lvl="0" indent="-2682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grpSp>
        <p:nvGrpSpPr>
          <p:cNvPr id="49" name="Graphic 4">
            <a:extLst>
              <a:ext uri="{FF2B5EF4-FFF2-40B4-BE49-F238E27FC236}">
                <a16:creationId xmlns="" xmlns:a16="http://schemas.microsoft.com/office/drawing/2014/main" id="{BD7821E1-06B2-45ED-8F16-1A1FAD4ADC56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E36E163-B4F2-4BA9-AD40-A824A9737E9F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332E1597-367C-4D15-B3C9-38E8F55BCCFD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61DDD98-0DDE-4209-A5E2-142CC1957D63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E0818F3-0B46-4BA7-8839-052FCB4BBEBD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11B9B26B-9364-4A33-8FF9-5D8E19CC49C9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544F662B-A45B-4971-93A7-16E1645256A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46B5623A-D7DB-4E14-A0CF-485222AD8E1C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E216F48-437F-4B4E-B368-20BBCC66475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AE3CE3ED-03C0-433F-9136-EB1D75038E6C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A817748-7C53-41F8-89B0-303D914F12A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F3AE166B-A0DD-43DE-A71B-7852D3899D0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ED85D8CD-1D57-413F-90D2-2BEDDBC1E76F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A871514A-A5BD-449E-B417-9236B570FF8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54F32C1C-FD9F-4B0E-A3FA-87447EC055BB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C1010C80-9ECA-406E-A3B0-A49CEE316457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BF1969CA-91FF-442B-B693-5EA9AB62AF81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E9678C22-5874-46AF-ABCC-8298DEDCDD2E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="" xmlns:a16="http://schemas.microsoft.com/office/drawing/2014/main" id="{35CD99DB-F165-A767-3AAB-743DF42BD916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6553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nd Colo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="" xmlns:a16="http://schemas.microsoft.com/office/drawing/2014/main" id="{2FA45607-9172-400B-84A3-269446FF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B43B0D9-9DA8-4D27-A3D9-A1BEF53C60B2}"/>
              </a:ext>
            </a:extLst>
          </p:cNvPr>
          <p:cNvSpPr txBox="1"/>
          <p:nvPr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37625C1B-6A83-42C6-9F6C-A611FC493B1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FBEC8FB0-A2C0-4842-9B78-42C7ED3EAF72}"/>
              </a:ext>
            </a:extLst>
          </p:cNvPr>
          <p:cNvSpPr txBox="1"/>
          <p:nvPr userDrawn="1"/>
        </p:nvSpPr>
        <p:spPr>
          <a:xfrm>
            <a:off x="848978" y="6321605"/>
            <a:ext cx="41678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grpSp>
        <p:nvGrpSpPr>
          <p:cNvPr id="49" name="Graphic 4">
            <a:extLst>
              <a:ext uri="{FF2B5EF4-FFF2-40B4-BE49-F238E27FC236}">
                <a16:creationId xmlns="" xmlns:a16="http://schemas.microsoft.com/office/drawing/2014/main" id="{BD7821E1-06B2-45ED-8F16-1A1FAD4ADC56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E36E163-B4F2-4BA9-AD40-A824A9737E9F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332E1597-367C-4D15-B3C9-38E8F55BCCFD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61DDD98-0DDE-4209-A5E2-142CC1957D63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E0818F3-0B46-4BA7-8839-052FCB4BBEBD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11B9B26B-9364-4A33-8FF9-5D8E19CC49C9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544F662B-A45B-4971-93A7-16E1645256A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46B5623A-D7DB-4E14-A0CF-485222AD8E1C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E216F48-437F-4B4E-B368-20BBCC66475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AE3CE3ED-03C0-433F-9136-EB1D75038E6C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A817748-7C53-41F8-89B0-303D914F12A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F3AE166B-A0DD-43DE-A71B-7852D3899D0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ED85D8CD-1D57-413F-90D2-2BEDDBC1E76F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A871514A-A5BD-449E-B417-9236B570FF8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54F32C1C-FD9F-4B0E-A3FA-87447EC055BB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C1010C80-9ECA-406E-A3B0-A49CEE316457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BF1969CA-91FF-442B-B693-5EA9AB62AF81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E9678C22-5874-46AF-ABCC-8298DEDCDD2E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able Placeholder 2">
            <a:extLst>
              <a:ext uri="{FF2B5EF4-FFF2-40B4-BE49-F238E27FC236}">
                <a16:creationId xmlns="" xmlns:a16="http://schemas.microsoft.com/office/drawing/2014/main" id="{084884DC-EB96-47F9-B702-81DA02E4AF7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87374" y="1825625"/>
            <a:ext cx="11028773" cy="426410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Table Here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="" xmlns:a16="http://schemas.microsoft.com/office/drawing/2014/main" id="{946531B0-F015-9077-3338-169A48728CAA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9635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2 Colo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bstract background of dark mesh">
            <a:extLst>
              <a:ext uri="{FF2B5EF4-FFF2-40B4-BE49-F238E27FC236}">
                <a16:creationId xmlns="" xmlns:a16="http://schemas.microsoft.com/office/drawing/2014/main" id="{28AF84B7-5F5D-4A1B-93A7-5A1E22734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899"/>
          <a:stretch/>
        </p:blipFill>
        <p:spPr>
          <a:xfrm>
            <a:off x="0" y="0"/>
            <a:ext cx="5376783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0BFB2B8-CB60-4A25-9B9A-552CEE207872}"/>
              </a:ext>
            </a:extLst>
          </p:cNvPr>
          <p:cNvSpPr/>
          <p:nvPr userDrawn="1"/>
        </p:nvSpPr>
        <p:spPr>
          <a:xfrm>
            <a:off x="1" y="0"/>
            <a:ext cx="537678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90000"/>
                </a:schemeClr>
              </a:gs>
              <a:gs pos="8000">
                <a:schemeClr val="tx1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3DC744E-7909-4768-98A2-E3DB38B69950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Integrative Cyber Security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48E660E-A1EB-4F83-ADD2-C4901AD8B2AC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|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261A2602-A448-4000-B9F5-E972BA02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61" y="1857375"/>
            <a:ext cx="4132885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A35202B-7102-433E-A63B-E5CB910525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663" y="2857212"/>
            <a:ext cx="4132262" cy="2341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None/>
              <a:defRPr lang="en-US" sz="2000" dirty="0" smtClean="0">
                <a:cs typeface="Arial" panose="020B0604020202020204" pitchFamily="34" charset="0"/>
              </a:defRPr>
            </a:lvl1pPr>
            <a:lvl2pPr>
              <a:defRPr lang="en-US" sz="1800" dirty="0" smtClean="0">
                <a:cs typeface="Arial" panose="020B0604020202020204" pitchFamily="34" charset="0"/>
              </a:defRPr>
            </a:lvl2pPr>
            <a:lvl3pPr>
              <a:defRPr lang="en-US" sz="1800" dirty="0" smtClean="0">
                <a:cs typeface="Arial" panose="020B0604020202020204" pitchFamily="34" charset="0"/>
              </a:defRPr>
            </a:lvl3pPr>
            <a:lvl4pPr>
              <a:defRPr lang="en-US" sz="1800" dirty="0" smtClean="0">
                <a:cs typeface="Arial" panose="020B0604020202020204" pitchFamily="34" charset="0"/>
              </a:defRPr>
            </a:lvl4pPr>
            <a:lvl5pPr>
              <a:defRPr lang="en-US" sz="1800" dirty="0">
                <a:cs typeface="Arial" panose="020B0604020202020204" pitchFamily="34" charset="0"/>
              </a:defRPr>
            </a:lvl5pPr>
          </a:lstStyle>
          <a:p>
            <a:pPr marL="269875" lvl="0" indent="-269875">
              <a:buChar char="•"/>
            </a:pPr>
            <a:r>
              <a:rPr lang="en-US" dirty="0"/>
              <a:t>Click to edit Master text styles</a:t>
            </a:r>
          </a:p>
          <a:p>
            <a:pPr marL="269875" lvl="0" indent="-269875">
              <a:buChar char="•"/>
            </a:pPr>
            <a:r>
              <a:rPr lang="en-US" dirty="0"/>
              <a:t>Click to edit Master text styles</a:t>
            </a:r>
          </a:p>
          <a:p>
            <a:pPr marL="269875" lvl="0" indent="-269875">
              <a:buChar char="•"/>
            </a:pPr>
            <a:endParaRPr lang="en-US" dirty="0"/>
          </a:p>
          <a:p>
            <a:pPr marL="269875" lvl="0" indent="-269875">
              <a:buChar char="•"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0CE02ABE-699C-48EA-BD5E-E387999966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5999" y="1857375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B1E5DC32-39DF-472D-82D7-B95D3E1CF2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2260600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grpSp>
        <p:nvGrpSpPr>
          <p:cNvPr id="31" name="Graphic 4">
            <a:extLst>
              <a:ext uri="{FF2B5EF4-FFF2-40B4-BE49-F238E27FC236}">
                <a16:creationId xmlns="" xmlns:a16="http://schemas.microsoft.com/office/drawing/2014/main" id="{CCA6F3DD-59BC-447C-945F-4124532BDC98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E3DE0B3D-E558-4210-A481-96FDA9183349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501C881-F6FC-48C6-98DE-623B84FBF4B8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0CB3995A-FFBF-44C1-BDA7-D4F601D5C41C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F064C706-53EE-47BD-B3FD-E51553153F7B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1D8C43F8-2521-43D6-B15E-0F4139926805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32ADA34-16B1-4A23-83F7-081946ACEA3B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6F94610B-729A-48DD-B1C8-C20F3A5ABB28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616C8215-6A42-446F-9B4B-EC267DBB9256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1049916-D264-4BBD-80A6-F89BF710FF81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E985B187-F034-4D2B-BBC8-1F2C9D8238D6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DA12CA23-5E66-4BA9-A2A0-D78E5ED29C2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101AB42D-3A5F-448C-922E-D69402D92FFB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9A58B700-B29B-47B9-9861-BE598A78BE91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02C3101D-774C-47D6-8F73-F0E023A8AEAE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134510B6-47E9-44F4-AF99-24C04F5E3B4E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2923A981-1FF1-4AD6-9F9B-B11365F486E9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81C92CC9-73EF-4803-90AC-B1438675AC71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 Placeholder 7">
            <a:extLst>
              <a:ext uri="{FF2B5EF4-FFF2-40B4-BE49-F238E27FC236}">
                <a16:creationId xmlns="" xmlns:a16="http://schemas.microsoft.com/office/drawing/2014/main" id="{9F411682-9FB1-4A69-A59F-2507A4AF5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9" y="3249818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="" xmlns:a16="http://schemas.microsoft.com/office/drawing/2014/main" id="{E4C2B96B-859F-450F-9B42-26EA9C3D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3653043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="" xmlns:a16="http://schemas.microsoft.com/office/drawing/2014/main" id="{219474BE-7E16-46E2-8679-F9D74DD6B9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5999" y="4642395"/>
            <a:ext cx="5522411" cy="40309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="" xmlns:a16="http://schemas.microsoft.com/office/drawing/2014/main" id="{0A0CD383-0FC2-45EC-A342-0D911FEDA6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5045620"/>
            <a:ext cx="5522913" cy="692980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buFont typeface="Arial" panose="020B0604020202020204" pitchFamily="34" charset="0"/>
              <a:buChar char="•"/>
              <a:defRPr lang="en-US" sz="1600" b="0" dirty="0" smtClean="0">
                <a:solidFill>
                  <a:schemeClr val="tx1"/>
                </a:solidFill>
              </a:defRPr>
            </a:lvl1pPr>
            <a:lvl2pPr>
              <a:defRPr lang="en-US" b="1" dirty="0" smtClean="0">
                <a:solidFill>
                  <a:schemeClr val="tx1"/>
                </a:solidFill>
              </a:defRPr>
            </a:lvl2pPr>
            <a:lvl3pPr>
              <a:defRPr lang="en-US" b="1" dirty="0" smtClean="0">
                <a:solidFill>
                  <a:schemeClr val="tx1"/>
                </a:solidFill>
              </a:defRPr>
            </a:lvl3pPr>
            <a:lvl4pPr>
              <a:defRPr lang="en-US" b="1" dirty="0" smtClean="0">
                <a:solidFill>
                  <a:schemeClr val="tx1"/>
                </a:solidFill>
              </a:defRPr>
            </a:lvl4pPr>
            <a:lvl5pPr>
              <a:defRPr lang="en-US" b="1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8288" marR="0" lvl="0" indent="-2682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8" name="Slide Number Placeholder 5">
            <a:extLst>
              <a:ext uri="{FF2B5EF4-FFF2-40B4-BE49-F238E27FC236}">
                <a16:creationId xmlns="" xmlns:a16="http://schemas.microsoft.com/office/drawing/2014/main" id="{DEA60667-698F-68C3-4B4A-3BB18334AD98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bg1"/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83D91B9-9C10-4294-AB5A-5142175327E9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40032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nd 2 Colo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369B7AA-E5B8-4E48-8CF6-0CE74A53E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16" r="3758"/>
          <a:stretch/>
        </p:blipFill>
        <p:spPr>
          <a:xfrm>
            <a:off x="6724650" y="0"/>
            <a:ext cx="5467350" cy="6858000"/>
          </a:xfrm>
          <a:custGeom>
            <a:avLst/>
            <a:gdLst>
              <a:gd name="connsiteX0" fmla="*/ 0 w 4063708"/>
              <a:gd name="connsiteY0" fmla="*/ 0 h 6858000"/>
              <a:gd name="connsiteX1" fmla="*/ 4063708 w 4063708"/>
              <a:gd name="connsiteY1" fmla="*/ 0 h 6858000"/>
              <a:gd name="connsiteX2" fmla="*/ 4063708 w 4063708"/>
              <a:gd name="connsiteY2" fmla="*/ 6858000 h 6858000"/>
              <a:gd name="connsiteX3" fmla="*/ 0 w 406370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708" h="6858000">
                <a:moveTo>
                  <a:pt x="0" y="0"/>
                </a:moveTo>
                <a:lnTo>
                  <a:pt x="4063708" y="0"/>
                </a:lnTo>
                <a:lnTo>
                  <a:pt x="40637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D716A490-30CB-43C9-A18E-4E3320ED3F3E}"/>
              </a:ext>
            </a:extLst>
          </p:cNvPr>
          <p:cNvSpPr/>
          <p:nvPr userDrawn="1"/>
        </p:nvSpPr>
        <p:spPr>
          <a:xfrm>
            <a:off x="6724650" y="0"/>
            <a:ext cx="546735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0000"/>
                </a:schemeClr>
              </a:gs>
              <a:gs pos="93000">
                <a:schemeClr val="tx1">
                  <a:alpha val="90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="" xmlns:a16="http://schemas.microsoft.com/office/drawing/2014/main" id="{71F05EEC-A4C3-4204-8F43-901886EB3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003" y="2437838"/>
            <a:ext cx="5502995" cy="44319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tittle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="" xmlns:a16="http://schemas.microsoft.com/office/drawing/2014/main" id="{4B140DE2-9CDE-4B79-BBAF-9420832B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72" y="3104965"/>
            <a:ext cx="5509827" cy="3168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="" xmlns:a16="http://schemas.microsoft.com/office/drawing/2014/main" id="{BD17BE1E-2E4A-4767-8A95-7227BAC1D9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20136" y="3104965"/>
            <a:ext cx="4295004" cy="3168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="" xmlns:a16="http://schemas.microsoft.com/office/drawing/2014/main" id="{CF23703C-C834-459F-834F-48D6F441B0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0823" y="2437838"/>
            <a:ext cx="429500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3200" b="1" i="0" dirty="0" smtClean="0">
                <a:solidFill>
                  <a:schemeClr val="bg1"/>
                </a:solidFill>
                <a:ea typeface="+mj-ea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add tittle</a:t>
            </a:r>
          </a:p>
        </p:txBody>
      </p:sp>
      <p:grpSp>
        <p:nvGrpSpPr>
          <p:cNvPr id="61" name="Graphic 4">
            <a:extLst>
              <a:ext uri="{FF2B5EF4-FFF2-40B4-BE49-F238E27FC236}">
                <a16:creationId xmlns="" xmlns:a16="http://schemas.microsoft.com/office/drawing/2014/main" id="{86BAC7C0-0658-4A9B-9DF3-5423A0464A5B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81E9CDE4-F361-4A35-9B38-04E37D4FA433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916F645E-DBDC-4652-98AA-87005BCBCF23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A073E981-CEE9-4B3D-B89C-00BA2A327082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03FBDCA4-BCF1-49EB-88FD-B87E605527E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CA0CEB69-6224-496D-B8D4-DB78A8D287BE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2761A588-5D40-4BD9-85DF-7E30790F5393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52081C0C-25C3-4F3E-9011-9282810828D6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3677D3F-82B8-4EDC-AF22-64E619D5D397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9A981D9D-EC08-49FE-9A4B-088B0E3CD570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9E4C977F-26AC-4BC4-BFCB-0E94D7547E20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8911742D-097B-45D5-B417-5268AF954232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6B3EAEC8-5AAE-45A4-90B4-477E839F72F1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66652BBB-A2D5-4B40-AE30-0F13BD71A176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4AE32264-7C62-4E8B-82F5-9198C2D3ADF0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CB8D7A1D-DCAA-4AEF-8454-0B26202CFE4B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3B69010D-D957-4D35-9F73-556B92F0A386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0D9C1E25-8ABD-4303-93D7-451DE54BEF65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37625C1B-6A83-42C6-9F6C-A611FC493B1E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bg1"/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3DC744E-7909-4768-98A2-E3DB38B69950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48E660E-A1EB-4F83-ADD2-C4901AD8B2AC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2" b="0" i="0" u="none" strike="noStrike" kern="1200" cap="none" spc="0" normalizeH="0" baseline="0" noProof="0" dirty="0">
                <a:ln>
                  <a:noFill/>
                </a:ln>
                <a:solidFill>
                  <a:srgbClr val="231F2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|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="" xmlns:a16="http://schemas.microsoft.com/office/drawing/2014/main" id="{C5F2E1BD-FFA4-6D0D-75EB-BA3D4FD6069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53108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o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424E3B04-F332-4A9D-AE78-F84E934EEF2C}"/>
              </a:ext>
            </a:extLst>
          </p:cNvPr>
          <p:cNvSpPr/>
          <p:nvPr userDrawn="1"/>
        </p:nvSpPr>
        <p:spPr>
          <a:xfrm rot="5400000">
            <a:off x="5316902" y="-4155048"/>
            <a:ext cx="1558193" cy="12192001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6599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8EB60838-D8F1-4D34-B4DE-A4B5CE64CA7B}"/>
              </a:ext>
            </a:extLst>
          </p:cNvPr>
          <p:cNvSpPr/>
          <p:nvPr userDrawn="1"/>
        </p:nvSpPr>
        <p:spPr>
          <a:xfrm>
            <a:off x="1690788" y="1996355"/>
            <a:ext cx="1270636" cy="1269072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D83E058-6F5B-4B66-B277-4902C7ED5619}"/>
              </a:ext>
            </a:extLst>
          </p:cNvPr>
          <p:cNvSpPr/>
          <p:nvPr userDrawn="1"/>
        </p:nvSpPr>
        <p:spPr>
          <a:xfrm>
            <a:off x="9240101" y="1996355"/>
            <a:ext cx="1270636" cy="1269072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307DA787-3E29-49F6-AA27-E67BFB0B53ED}"/>
              </a:ext>
            </a:extLst>
          </p:cNvPr>
          <p:cNvSpPr/>
          <p:nvPr userDrawn="1"/>
        </p:nvSpPr>
        <p:spPr>
          <a:xfrm>
            <a:off x="5465444" y="1996355"/>
            <a:ext cx="1270636" cy="1269072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B50C4A29-36E4-4505-BDBF-35AC80A3BBFB}"/>
              </a:ext>
            </a:extLst>
          </p:cNvPr>
          <p:cNvCxnSpPr>
            <a:cxnSpLocks/>
          </p:cNvCxnSpPr>
          <p:nvPr userDrawn="1"/>
        </p:nvCxnSpPr>
        <p:spPr>
          <a:xfrm>
            <a:off x="587374" y="5882242"/>
            <a:ext cx="11017238" cy="0"/>
          </a:xfrm>
          <a:prstGeom prst="line">
            <a:avLst/>
          </a:prstGeom>
          <a:ln w="31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Diagonal Corners Rounded 58">
            <a:extLst>
              <a:ext uri="{FF2B5EF4-FFF2-40B4-BE49-F238E27FC236}">
                <a16:creationId xmlns="" xmlns:a16="http://schemas.microsoft.com/office/drawing/2014/main" id="{4A7EA79B-750E-4451-9EB2-A4A922286213}"/>
              </a:ext>
            </a:extLst>
          </p:cNvPr>
          <p:cNvSpPr/>
          <p:nvPr userDrawn="1"/>
        </p:nvSpPr>
        <p:spPr>
          <a:xfrm>
            <a:off x="596900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0" name="Rectangle: Diagonal Corners Rounded 59">
            <a:extLst>
              <a:ext uri="{FF2B5EF4-FFF2-40B4-BE49-F238E27FC236}">
                <a16:creationId xmlns="" xmlns:a16="http://schemas.microsoft.com/office/drawing/2014/main" id="{FC97A4C4-961B-41AE-983C-54FBAD645431}"/>
              </a:ext>
            </a:extLst>
          </p:cNvPr>
          <p:cNvSpPr/>
          <p:nvPr userDrawn="1"/>
        </p:nvSpPr>
        <p:spPr>
          <a:xfrm>
            <a:off x="4371556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1" name="Rectangle: Diagonal Corners Rounded 60">
            <a:extLst>
              <a:ext uri="{FF2B5EF4-FFF2-40B4-BE49-F238E27FC236}">
                <a16:creationId xmlns="" xmlns:a16="http://schemas.microsoft.com/office/drawing/2014/main" id="{CEB84216-5DB0-4161-ACE1-2183FBB7BCB6}"/>
              </a:ext>
            </a:extLst>
          </p:cNvPr>
          <p:cNvSpPr/>
          <p:nvPr userDrawn="1"/>
        </p:nvSpPr>
        <p:spPr>
          <a:xfrm>
            <a:off x="8146213" y="2635321"/>
            <a:ext cx="3458413" cy="316219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6" name="Text Placeholder 71">
            <a:extLst>
              <a:ext uri="{FF2B5EF4-FFF2-40B4-BE49-F238E27FC236}">
                <a16:creationId xmlns="" xmlns:a16="http://schemas.microsoft.com/office/drawing/2014/main" id="{FC29CB43-D2B1-4CC0-BE79-91CC5F99E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981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2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73">
            <a:extLst>
              <a:ext uri="{FF2B5EF4-FFF2-40B4-BE49-F238E27FC236}">
                <a16:creationId xmlns="" xmlns:a16="http://schemas.microsoft.com/office/drawing/2014/main" id="{2DFB4D47-FB01-4EA5-AC66-F352CBE2EB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981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8" name="Text Placeholder 71">
            <a:extLst>
              <a:ext uri="{FF2B5EF4-FFF2-40B4-BE49-F238E27FC236}">
                <a16:creationId xmlns="" xmlns:a16="http://schemas.microsoft.com/office/drawing/2014/main" id="{3A08ACF7-7E28-404A-A151-581344786E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2637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3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73">
            <a:extLst>
              <a:ext uri="{FF2B5EF4-FFF2-40B4-BE49-F238E27FC236}">
                <a16:creationId xmlns="" xmlns:a16="http://schemas.microsoft.com/office/drawing/2014/main" id="{2BA66F4D-3873-42BA-908F-194108F69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2637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0" name="Text Placeholder 71">
            <a:extLst>
              <a:ext uri="{FF2B5EF4-FFF2-40B4-BE49-F238E27FC236}">
                <a16:creationId xmlns="" xmlns:a16="http://schemas.microsoft.com/office/drawing/2014/main" id="{FDC15A62-417F-476E-A734-CE5A866EB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7294" y="3382700"/>
            <a:ext cx="2936250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73">
            <a:extLst>
              <a:ext uri="{FF2B5EF4-FFF2-40B4-BE49-F238E27FC236}">
                <a16:creationId xmlns="" xmlns:a16="http://schemas.microsoft.com/office/drawing/2014/main" id="{434928DB-C662-4418-A5B0-C1C406A07F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07294" y="4229515"/>
            <a:ext cx="2936250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D2DFE80E-F00C-414C-A36D-9651BCFD9403}"/>
              </a:ext>
            </a:extLst>
          </p:cNvPr>
          <p:cNvSpPr/>
          <p:nvPr userDrawn="1"/>
        </p:nvSpPr>
        <p:spPr>
          <a:xfrm>
            <a:off x="1881506" y="2186291"/>
            <a:ext cx="889200" cy="889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CB3C43F5-8DD7-43B6-A712-3A3499F6A61F}"/>
              </a:ext>
            </a:extLst>
          </p:cNvPr>
          <p:cNvSpPr/>
          <p:nvPr userDrawn="1"/>
        </p:nvSpPr>
        <p:spPr>
          <a:xfrm>
            <a:off x="5648071" y="2186291"/>
            <a:ext cx="889200" cy="88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F2E2E774-4ABC-481B-A8A0-B7ABA08AA90B}"/>
              </a:ext>
            </a:extLst>
          </p:cNvPr>
          <p:cNvSpPr/>
          <p:nvPr userDrawn="1"/>
        </p:nvSpPr>
        <p:spPr>
          <a:xfrm>
            <a:off x="9422727" y="2186291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="" xmlns:a16="http://schemas.microsoft.com/office/drawing/2014/main" id="{BF537FD8-BB5F-447F-B684-0E7B0B8FEA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9602" y="2394387"/>
            <a:ext cx="473009" cy="47300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C1A63E7E-2D1B-46FA-BBFD-ACD7756A6D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3045" y="2401265"/>
            <a:ext cx="459252" cy="45925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="" xmlns:a16="http://schemas.microsoft.com/office/drawing/2014/main" id="{6EB2D635-7DFA-4BEE-82C7-C1C0036ACE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2508" y="2416072"/>
            <a:ext cx="429638" cy="429638"/>
          </a:xfrm>
          <a:prstGeom prst="rect">
            <a:avLst/>
          </a:prstGeom>
        </p:spPr>
      </p:pic>
      <p:sp>
        <p:nvSpPr>
          <p:cNvPr id="62" name="Slide Number Placeholder 5">
            <a:extLst>
              <a:ext uri="{FF2B5EF4-FFF2-40B4-BE49-F238E27FC236}">
                <a16:creationId xmlns="" xmlns:a16="http://schemas.microsoft.com/office/drawing/2014/main" id="{386FFB98-6E6D-A753-D20F-E950CEEFA1FC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25CF40B-535C-4408-B5E6-D4781F24667B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3990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om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96" name="Text Placeholder 71">
            <a:extLst>
              <a:ext uri="{FF2B5EF4-FFF2-40B4-BE49-F238E27FC236}">
                <a16:creationId xmlns="" xmlns:a16="http://schemas.microsoft.com/office/drawing/2014/main" id="{0876231C-BE6F-48AA-B48B-1FD255277C21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468024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5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5" name="Text Placeholder 71">
            <a:extLst>
              <a:ext uri="{FF2B5EF4-FFF2-40B4-BE49-F238E27FC236}">
                <a16:creationId xmlns="" xmlns:a16="http://schemas.microsoft.com/office/drawing/2014/main" id="{9806B418-69A8-4729-8CBA-AA026E3790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530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4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1" name="Text Placeholder 71">
            <a:extLst>
              <a:ext uri="{FF2B5EF4-FFF2-40B4-BE49-F238E27FC236}">
                <a16:creationId xmlns="" xmlns:a16="http://schemas.microsoft.com/office/drawing/2014/main" id="{4EC82022-EC12-4FFB-9F82-994EC4C93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57949" y="1687746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FEE4D4A2-6341-430A-82D6-301250D57032}"/>
              </a:ext>
            </a:extLst>
          </p:cNvPr>
          <p:cNvSpPr/>
          <p:nvPr userDrawn="1"/>
        </p:nvSpPr>
        <p:spPr>
          <a:xfrm>
            <a:off x="5469462" y="2314593"/>
            <a:ext cx="1270800" cy="1269235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="" xmlns:a16="http://schemas.microsoft.com/office/drawing/2014/main" id="{6F4EEA49-A619-498E-BF51-D7872451704B}"/>
              </a:ext>
            </a:extLst>
          </p:cNvPr>
          <p:cNvSpPr/>
          <p:nvPr userDrawn="1"/>
        </p:nvSpPr>
        <p:spPr>
          <a:xfrm>
            <a:off x="1691752" y="2314593"/>
            <a:ext cx="1270800" cy="1269235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25A1F741-EDDB-46ED-A1FC-1FC6E2E2361F}"/>
              </a:ext>
            </a:extLst>
          </p:cNvPr>
          <p:cNvSpPr/>
          <p:nvPr userDrawn="1"/>
        </p:nvSpPr>
        <p:spPr>
          <a:xfrm>
            <a:off x="9247171" y="2314593"/>
            <a:ext cx="1270800" cy="126923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A00045DA-7A11-4A58-9C6B-D8F78CBC94C1}"/>
              </a:ext>
            </a:extLst>
          </p:cNvPr>
          <p:cNvSpPr/>
          <p:nvPr userDrawn="1"/>
        </p:nvSpPr>
        <p:spPr>
          <a:xfrm>
            <a:off x="4376660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4C673AFE-7560-4404-80F6-ADDC9F4D87D8}"/>
              </a:ext>
            </a:extLst>
          </p:cNvPr>
          <p:cNvSpPr/>
          <p:nvPr userDrawn="1"/>
        </p:nvSpPr>
        <p:spPr>
          <a:xfrm>
            <a:off x="598950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664BEF5D-DFEF-4E4B-8DBF-D24666A59000}"/>
              </a:ext>
            </a:extLst>
          </p:cNvPr>
          <p:cNvSpPr/>
          <p:nvPr userDrawn="1"/>
        </p:nvSpPr>
        <p:spPr>
          <a:xfrm>
            <a:off x="8154369" y="2949686"/>
            <a:ext cx="3456405" cy="2797971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8" name="Text Placeholder 73">
            <a:extLst>
              <a:ext uri="{FF2B5EF4-FFF2-40B4-BE49-F238E27FC236}">
                <a16:creationId xmlns="" xmlns:a16="http://schemas.microsoft.com/office/drawing/2014/main" id="{81DCBC12-8E85-4CB7-BC57-A991A21ADD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29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19" name="Text Placeholder 73">
            <a:extLst>
              <a:ext uri="{FF2B5EF4-FFF2-40B4-BE49-F238E27FC236}">
                <a16:creationId xmlns="" xmlns:a16="http://schemas.microsoft.com/office/drawing/2014/main" id="{07EF1391-7FF7-4A2D-BD27-E5F82C4C7A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85001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20" name="Text Placeholder 73">
            <a:extLst>
              <a:ext uri="{FF2B5EF4-FFF2-40B4-BE49-F238E27FC236}">
                <a16:creationId xmlns="" xmlns:a16="http://schemas.microsoft.com/office/drawing/2014/main" id="{85765B05-C67F-4A26-AD69-C02CD2DD19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62710" y="3818642"/>
            <a:ext cx="2839722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8EBF9C79-656E-4512-90C0-C0CBD60519C2}"/>
              </a:ext>
            </a:extLst>
          </p:cNvPr>
          <p:cNvSpPr/>
          <p:nvPr userDrawn="1"/>
        </p:nvSpPr>
        <p:spPr>
          <a:xfrm>
            <a:off x="1881506" y="2504610"/>
            <a:ext cx="889200" cy="88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DE205172-0FBF-47D6-9FB9-090BBB5F347E}"/>
              </a:ext>
            </a:extLst>
          </p:cNvPr>
          <p:cNvSpPr/>
          <p:nvPr userDrawn="1"/>
        </p:nvSpPr>
        <p:spPr>
          <a:xfrm>
            <a:off x="5648071" y="2504610"/>
            <a:ext cx="889200" cy="889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C88E7F15-8F28-4006-82C5-F757AA100388}"/>
              </a:ext>
            </a:extLst>
          </p:cNvPr>
          <p:cNvSpPr/>
          <p:nvPr userDrawn="1"/>
        </p:nvSpPr>
        <p:spPr>
          <a:xfrm>
            <a:off x="9422727" y="2504610"/>
            <a:ext cx="889200" cy="88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>
            <a:extLst>
              <a:ext uri="{FF2B5EF4-FFF2-40B4-BE49-F238E27FC236}">
                <a16:creationId xmlns="" xmlns:a16="http://schemas.microsoft.com/office/drawing/2014/main" id="{CF55F8CE-734C-416A-A99B-80DACFEC4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8970" y="2732074"/>
            <a:ext cx="434273" cy="434273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="" xmlns:a16="http://schemas.microsoft.com/office/drawing/2014/main" id="{7866BD16-3B46-424C-99F6-2D3C168C01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180" y="2724356"/>
            <a:ext cx="386982" cy="44970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="" xmlns:a16="http://schemas.microsoft.com/office/drawing/2014/main" id="{ACA3D492-3708-4DD7-BF14-3380B2B05C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6071" y="2737954"/>
            <a:ext cx="422512" cy="422512"/>
          </a:xfrm>
          <a:prstGeom prst="rect">
            <a:avLst/>
          </a:prstGeom>
        </p:spPr>
      </p:pic>
      <p:sp>
        <p:nvSpPr>
          <p:cNvPr id="54" name="Slide Number Placeholder 5">
            <a:extLst>
              <a:ext uri="{FF2B5EF4-FFF2-40B4-BE49-F238E27FC236}">
                <a16:creationId xmlns="" xmlns:a16="http://schemas.microsoft.com/office/drawing/2014/main" id="{841DDB46-10A9-E529-FC12-8FD4B6DEF055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164043A-DC65-423B-B5D4-0BC05B6814B7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8708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/ Two content Img tex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7FE448-AA6C-C446-A4F2-6A4741717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499" y="1268760"/>
            <a:ext cx="5448302" cy="5042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16DEF4-4CAA-DB40-85DF-F697FB1D3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68760"/>
            <a:ext cx="5472112" cy="5042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3A935-ABED-46A0-9D4F-A6DBA8E06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32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F787E9F0-8AD2-430E-BD07-AE01EB53B03D}"/>
              </a:ext>
            </a:extLst>
          </p:cNvPr>
          <p:cNvSpPr/>
          <p:nvPr userDrawn="1"/>
        </p:nvSpPr>
        <p:spPr>
          <a:xfrm rot="10800000" flipV="1">
            <a:off x="587375" y="20650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43A2E07-0380-4B55-B5D6-C941DD1B3644}"/>
              </a:ext>
            </a:extLst>
          </p:cNvPr>
          <p:cNvSpPr/>
          <p:nvPr userDrawn="1"/>
        </p:nvSpPr>
        <p:spPr>
          <a:xfrm rot="10800000" flipV="1">
            <a:off x="587375" y="5095648"/>
            <a:ext cx="4235806" cy="705764"/>
          </a:xfrm>
          <a:custGeom>
            <a:avLst/>
            <a:gdLst>
              <a:gd name="connsiteX0" fmla="*/ 4235806 w 4235806"/>
              <a:gd name="connsiteY0" fmla="*/ 0 h 705764"/>
              <a:gd name="connsiteX1" fmla="*/ 0 w 4235806"/>
              <a:gd name="connsiteY1" fmla="*/ 0 h 705764"/>
              <a:gd name="connsiteX2" fmla="*/ 41646 w 4235806"/>
              <a:gd name="connsiteY2" fmla="*/ 51348 h 705764"/>
              <a:gd name="connsiteX3" fmla="*/ 132187 w 4235806"/>
              <a:gd name="connsiteY3" fmla="*/ 352882 h 705764"/>
              <a:gd name="connsiteX4" fmla="*/ 41646 w 4235806"/>
              <a:gd name="connsiteY4" fmla="*/ 654416 h 705764"/>
              <a:gd name="connsiteX5" fmla="*/ 0 w 4235806"/>
              <a:gd name="connsiteY5" fmla="*/ 705764 h 705764"/>
              <a:gd name="connsiteX6" fmla="*/ 4235806 w 4235806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6" h="705764">
                <a:moveTo>
                  <a:pt x="4235806" y="0"/>
                </a:moveTo>
                <a:lnTo>
                  <a:pt x="0" y="0"/>
                </a:lnTo>
                <a:lnTo>
                  <a:pt x="41646" y="51348"/>
                </a:lnTo>
                <a:cubicBezTo>
                  <a:pt x="98809" y="137423"/>
                  <a:pt x="132187" y="241187"/>
                  <a:pt x="132187" y="352882"/>
                </a:cubicBezTo>
                <a:cubicBezTo>
                  <a:pt x="132187" y="464577"/>
                  <a:pt x="98809" y="568341"/>
                  <a:pt x="41646" y="654416"/>
                </a:cubicBezTo>
                <a:lnTo>
                  <a:pt x="0" y="705764"/>
                </a:lnTo>
                <a:lnTo>
                  <a:pt x="4235806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5A8579C2-A389-4120-B16D-7B62C069951E}"/>
              </a:ext>
            </a:extLst>
          </p:cNvPr>
          <p:cNvSpPr/>
          <p:nvPr userDrawn="1"/>
        </p:nvSpPr>
        <p:spPr>
          <a:xfrm rot="10800000" flipV="1">
            <a:off x="587375" y="3580347"/>
            <a:ext cx="3360947" cy="705764"/>
          </a:xfrm>
          <a:custGeom>
            <a:avLst/>
            <a:gdLst>
              <a:gd name="connsiteX0" fmla="*/ 3360947 w 3360947"/>
              <a:gd name="connsiteY0" fmla="*/ 0 h 705764"/>
              <a:gd name="connsiteX1" fmla="*/ 0 w 3360947"/>
              <a:gd name="connsiteY1" fmla="*/ 0 h 705764"/>
              <a:gd name="connsiteX2" fmla="*/ 41647 w 3360947"/>
              <a:gd name="connsiteY2" fmla="*/ 51349 h 705764"/>
              <a:gd name="connsiteX3" fmla="*/ 132188 w 3360947"/>
              <a:gd name="connsiteY3" fmla="*/ 352883 h 705764"/>
              <a:gd name="connsiteX4" fmla="*/ 41647 w 3360947"/>
              <a:gd name="connsiteY4" fmla="*/ 654417 h 705764"/>
              <a:gd name="connsiteX5" fmla="*/ 2 w 3360947"/>
              <a:gd name="connsiteY5" fmla="*/ 705764 h 705764"/>
              <a:gd name="connsiteX6" fmla="*/ 3360947 w 3360947"/>
              <a:gd name="connsiteY6" fmla="*/ 705764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7" h="705764">
                <a:moveTo>
                  <a:pt x="3360947" y="0"/>
                </a:moveTo>
                <a:lnTo>
                  <a:pt x="0" y="0"/>
                </a:lnTo>
                <a:lnTo>
                  <a:pt x="41647" y="51349"/>
                </a:lnTo>
                <a:cubicBezTo>
                  <a:pt x="98810" y="137424"/>
                  <a:pt x="132188" y="241188"/>
                  <a:pt x="132188" y="352883"/>
                </a:cubicBezTo>
                <a:cubicBezTo>
                  <a:pt x="132188" y="464578"/>
                  <a:pt x="98810" y="568342"/>
                  <a:pt x="41647" y="654417"/>
                </a:cubicBezTo>
                <a:lnTo>
                  <a:pt x="2" y="705764"/>
                </a:lnTo>
                <a:lnTo>
                  <a:pt x="3360947" y="705764"/>
                </a:lnTo>
                <a:close/>
              </a:path>
            </a:pathLst>
          </a:cu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0733A61F-8126-4EA1-B433-89D57436B80F}"/>
              </a:ext>
            </a:extLst>
          </p:cNvPr>
          <p:cNvSpPr/>
          <p:nvPr userDrawn="1"/>
        </p:nvSpPr>
        <p:spPr>
          <a:xfrm rot="10800000" flipH="1" flipV="1">
            <a:off x="7368822" y="2065047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2536FB0C-BF42-4DCD-9226-CF03FD7F3ECB}"/>
              </a:ext>
            </a:extLst>
          </p:cNvPr>
          <p:cNvSpPr/>
          <p:nvPr userDrawn="1"/>
        </p:nvSpPr>
        <p:spPr>
          <a:xfrm rot="10800000" flipH="1" flipV="1">
            <a:off x="7368822" y="5095648"/>
            <a:ext cx="4235803" cy="705764"/>
          </a:xfrm>
          <a:custGeom>
            <a:avLst/>
            <a:gdLst>
              <a:gd name="connsiteX0" fmla="*/ 0 w 4235803"/>
              <a:gd name="connsiteY0" fmla="*/ 0 h 705764"/>
              <a:gd name="connsiteX1" fmla="*/ 4235803 w 4235803"/>
              <a:gd name="connsiteY1" fmla="*/ 0 h 705764"/>
              <a:gd name="connsiteX2" fmla="*/ 4235803 w 4235803"/>
              <a:gd name="connsiteY2" fmla="*/ 705764 h 705764"/>
              <a:gd name="connsiteX3" fmla="*/ 0 w 4235803"/>
              <a:gd name="connsiteY3" fmla="*/ 705764 h 705764"/>
              <a:gd name="connsiteX4" fmla="*/ 41646 w 4235803"/>
              <a:gd name="connsiteY4" fmla="*/ 654416 h 705764"/>
              <a:gd name="connsiteX5" fmla="*/ 132187 w 4235803"/>
              <a:gd name="connsiteY5" fmla="*/ 352882 h 705764"/>
              <a:gd name="connsiteX6" fmla="*/ 41646 w 4235803"/>
              <a:gd name="connsiteY6" fmla="*/ 51348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5803" h="705764">
                <a:moveTo>
                  <a:pt x="0" y="0"/>
                </a:moveTo>
                <a:lnTo>
                  <a:pt x="4235803" y="0"/>
                </a:lnTo>
                <a:lnTo>
                  <a:pt x="4235803" y="705764"/>
                </a:lnTo>
                <a:lnTo>
                  <a:pt x="0" y="705764"/>
                </a:lnTo>
                <a:lnTo>
                  <a:pt x="41646" y="654416"/>
                </a:lnTo>
                <a:cubicBezTo>
                  <a:pt x="98809" y="568341"/>
                  <a:pt x="132187" y="464577"/>
                  <a:pt x="132187" y="352882"/>
                </a:cubicBezTo>
                <a:cubicBezTo>
                  <a:pt x="132187" y="241187"/>
                  <a:pt x="98809" y="137423"/>
                  <a:pt x="41646" y="51348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55CB6EE8-5014-4739-A5DE-26593DA8C536}"/>
              </a:ext>
            </a:extLst>
          </p:cNvPr>
          <p:cNvSpPr/>
          <p:nvPr userDrawn="1"/>
        </p:nvSpPr>
        <p:spPr>
          <a:xfrm rot="10800000" flipH="1" flipV="1">
            <a:off x="8243681" y="3580347"/>
            <a:ext cx="3360944" cy="705764"/>
          </a:xfrm>
          <a:custGeom>
            <a:avLst/>
            <a:gdLst>
              <a:gd name="connsiteX0" fmla="*/ 0 w 3360944"/>
              <a:gd name="connsiteY0" fmla="*/ 0 h 705764"/>
              <a:gd name="connsiteX1" fmla="*/ 3360944 w 3360944"/>
              <a:gd name="connsiteY1" fmla="*/ 0 h 705764"/>
              <a:gd name="connsiteX2" fmla="*/ 3360944 w 3360944"/>
              <a:gd name="connsiteY2" fmla="*/ 705764 h 705764"/>
              <a:gd name="connsiteX3" fmla="*/ 1 w 3360944"/>
              <a:gd name="connsiteY3" fmla="*/ 705764 h 705764"/>
              <a:gd name="connsiteX4" fmla="*/ 41647 w 3360944"/>
              <a:gd name="connsiteY4" fmla="*/ 654417 h 705764"/>
              <a:gd name="connsiteX5" fmla="*/ 132188 w 3360944"/>
              <a:gd name="connsiteY5" fmla="*/ 352883 h 705764"/>
              <a:gd name="connsiteX6" fmla="*/ 41647 w 3360944"/>
              <a:gd name="connsiteY6" fmla="*/ 51349 h 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944" h="705764">
                <a:moveTo>
                  <a:pt x="0" y="0"/>
                </a:moveTo>
                <a:lnTo>
                  <a:pt x="3360944" y="0"/>
                </a:lnTo>
                <a:lnTo>
                  <a:pt x="3360944" y="705764"/>
                </a:lnTo>
                <a:lnTo>
                  <a:pt x="1" y="705764"/>
                </a:lnTo>
                <a:lnTo>
                  <a:pt x="41647" y="654417"/>
                </a:lnTo>
                <a:cubicBezTo>
                  <a:pt x="98810" y="568342"/>
                  <a:pt x="132188" y="464578"/>
                  <a:pt x="132188" y="352883"/>
                </a:cubicBezTo>
                <a:cubicBezTo>
                  <a:pt x="132188" y="241188"/>
                  <a:pt x="98810" y="137424"/>
                  <a:pt x="41647" y="51349"/>
                </a:cubicBezTo>
                <a:close/>
              </a:path>
            </a:pathLst>
          </a:custGeom>
          <a:gradFill flip="none" rotWithShape="1">
            <a:gsLst>
              <a:gs pos="90000">
                <a:schemeClr val="tx2"/>
              </a:gs>
              <a:gs pos="0">
                <a:schemeClr val="tx1"/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PE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A57EA933-7CDE-4235-9137-2A3FE5E8D9D3}"/>
              </a:ext>
            </a:extLst>
          </p:cNvPr>
          <p:cNvSpPr/>
          <p:nvPr/>
        </p:nvSpPr>
        <p:spPr>
          <a:xfrm>
            <a:off x="4944386" y="2790229"/>
            <a:ext cx="2286000" cy="2286000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9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7BCABF8-A7DD-47E3-8DE9-2A5DF03ECF74}"/>
              </a:ext>
            </a:extLst>
          </p:cNvPr>
          <p:cNvGrpSpPr/>
          <p:nvPr userDrawn="1"/>
        </p:nvGrpSpPr>
        <p:grpSpPr>
          <a:xfrm>
            <a:off x="4488084" y="2334209"/>
            <a:ext cx="3206404" cy="3198040"/>
            <a:chOff x="4283651" y="1987454"/>
            <a:chExt cx="3615269" cy="3605839"/>
          </a:xfrm>
        </p:grpSpPr>
        <p:sp>
          <p:nvSpPr>
            <p:cNvPr id="64" name="Arc 63">
              <a:extLst>
                <a:ext uri="{FF2B5EF4-FFF2-40B4-BE49-F238E27FC236}">
                  <a16:creationId xmlns="" xmlns:a16="http://schemas.microsoft.com/office/drawing/2014/main" id="{D5D1CF31-4151-4F39-A971-933E92EEE5D0}"/>
                </a:ext>
              </a:extLst>
            </p:cNvPr>
            <p:cNvSpPr/>
            <p:nvPr/>
          </p:nvSpPr>
          <p:spPr bwMode="auto">
            <a:xfrm>
              <a:off x="4283651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5" name="Arc 64">
              <a:extLst>
                <a:ext uri="{FF2B5EF4-FFF2-40B4-BE49-F238E27FC236}">
                  <a16:creationId xmlns="" xmlns:a16="http://schemas.microsoft.com/office/drawing/2014/main" id="{3FAB8C38-CD9D-48C9-A605-81A0F87D741F}"/>
                </a:ext>
              </a:extLst>
            </p:cNvPr>
            <p:cNvSpPr/>
            <p:nvPr/>
          </p:nvSpPr>
          <p:spPr bwMode="auto">
            <a:xfrm rot="36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="" xmlns:a16="http://schemas.microsoft.com/office/drawing/2014/main" id="{69955EE1-83B9-4DD8-B9B3-264C8BD0CE59}"/>
                </a:ext>
              </a:extLst>
            </p:cNvPr>
            <p:cNvSpPr/>
            <p:nvPr/>
          </p:nvSpPr>
          <p:spPr bwMode="auto">
            <a:xfrm rot="7200000">
              <a:off x="4293082" y="1987455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="" xmlns:a16="http://schemas.microsoft.com/office/drawing/2014/main" id="{29FF92D4-0791-4E90-83E3-C3162B6CB364}"/>
                </a:ext>
              </a:extLst>
            </p:cNvPr>
            <p:cNvSpPr/>
            <p:nvPr/>
          </p:nvSpPr>
          <p:spPr bwMode="auto">
            <a:xfrm rot="108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8" name="Arc 67">
              <a:extLst>
                <a:ext uri="{FF2B5EF4-FFF2-40B4-BE49-F238E27FC236}">
                  <a16:creationId xmlns="" xmlns:a16="http://schemas.microsoft.com/office/drawing/2014/main" id="{5DEAB797-8470-443C-9B06-544F8E9A3811}"/>
                </a:ext>
              </a:extLst>
            </p:cNvPr>
            <p:cNvSpPr/>
            <p:nvPr/>
          </p:nvSpPr>
          <p:spPr bwMode="auto">
            <a:xfrm rot="144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9" name="Arc 68">
              <a:extLst>
                <a:ext uri="{FF2B5EF4-FFF2-40B4-BE49-F238E27FC236}">
                  <a16:creationId xmlns="" xmlns:a16="http://schemas.microsoft.com/office/drawing/2014/main" id="{F1521EA6-90D8-4385-8E6F-1F9C1C163CF3}"/>
                </a:ext>
              </a:extLst>
            </p:cNvPr>
            <p:cNvSpPr/>
            <p:nvPr/>
          </p:nvSpPr>
          <p:spPr bwMode="auto">
            <a:xfrm rot="18000000">
              <a:off x="4293082" y="1987454"/>
              <a:ext cx="3605837" cy="3605838"/>
            </a:xfrm>
            <a:prstGeom prst="arc">
              <a:avLst>
                <a:gd name="adj1" fmla="val 15239622"/>
                <a:gd name="adj2" fmla="val 17043764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13" name="Text Placeholder 73">
            <a:extLst>
              <a:ext uri="{FF2B5EF4-FFF2-40B4-BE49-F238E27FC236}">
                <a16:creationId xmlns="" xmlns:a16="http://schemas.microsoft.com/office/drawing/2014/main" id="{69122990-F317-4471-8D0A-DAD931C0C8FE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8218958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4" name="Text Placeholder 73">
            <a:extLst>
              <a:ext uri="{FF2B5EF4-FFF2-40B4-BE49-F238E27FC236}">
                <a16:creationId xmlns="" xmlns:a16="http://schemas.microsoft.com/office/drawing/2014/main" id="{D7498D2B-6A15-4E80-B31C-AE32A16E304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92282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15" name="Text Placeholder 73">
            <a:extLst>
              <a:ext uri="{FF2B5EF4-FFF2-40B4-BE49-F238E27FC236}">
                <a16:creationId xmlns="" xmlns:a16="http://schemas.microsoft.com/office/drawing/2014/main" id="{7B62703E-5677-486F-87B4-B001F7114A7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218958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6" name="Text Placeholder 73">
            <a:extLst>
              <a:ext uri="{FF2B5EF4-FFF2-40B4-BE49-F238E27FC236}">
                <a16:creationId xmlns="" xmlns:a16="http://schemas.microsoft.com/office/drawing/2014/main" id="{CE4FAFE9-DA16-4DF4-BC63-C9A89CAEEF5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692282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117" name="Text Placeholder 73">
            <a:extLst>
              <a:ext uri="{FF2B5EF4-FFF2-40B4-BE49-F238E27FC236}">
                <a16:creationId xmlns="" xmlns:a16="http://schemas.microsoft.com/office/drawing/2014/main" id="{6A6BA5AC-4CDD-4F43-BCFD-01A992BA987A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9089892" y="3738321"/>
            <a:ext cx="1638205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Text Placeholder 73">
            <a:extLst>
              <a:ext uri="{FF2B5EF4-FFF2-40B4-BE49-F238E27FC236}">
                <a16:creationId xmlns="" xmlns:a16="http://schemas.microsoft.com/office/drawing/2014/main" id="{C8D0EA2B-4324-4CB4-9DC2-53ABBE063FC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563216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l">
              <a:buFont typeface="Arial" panose="020B0604020202020204" pitchFamily="34" charset="0"/>
              <a:buNone/>
              <a:defRPr kumimoji="0" lang="en-US" sz="2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121" name="Text Placeholder 73">
            <a:extLst>
              <a:ext uri="{FF2B5EF4-FFF2-40B4-BE49-F238E27FC236}">
                <a16:creationId xmlns="" xmlns:a16="http://schemas.microsoft.com/office/drawing/2014/main" id="{B049CDD1-E8EC-4C28-9580-DCA79E9D62B4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462839" y="2223022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2" name="Text Placeholder 73">
            <a:extLst>
              <a:ext uri="{FF2B5EF4-FFF2-40B4-BE49-F238E27FC236}">
                <a16:creationId xmlns="" xmlns:a16="http://schemas.microsoft.com/office/drawing/2014/main" id="{5006FA14-500F-458C-A7C4-6CE414ABB4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79056" y="2223022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123" name="Text Placeholder 73">
            <a:extLst>
              <a:ext uri="{FF2B5EF4-FFF2-40B4-BE49-F238E27FC236}">
                <a16:creationId xmlns="" xmlns:a16="http://schemas.microsoft.com/office/drawing/2014/main" id="{CA06EC99-E41D-4DBD-A64F-C639B3E43E77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462839" y="5253623"/>
            <a:ext cx="250913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4" name="Text Placeholder 73">
            <a:extLst>
              <a:ext uri="{FF2B5EF4-FFF2-40B4-BE49-F238E27FC236}">
                <a16:creationId xmlns="" xmlns:a16="http://schemas.microsoft.com/office/drawing/2014/main" id="{6AE7A230-9049-4850-80BE-E2342BA1E57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079056" y="5253623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dirty="0" smtClean="0"/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lvl="0" indent="-269875" algn="r"/>
            <a:r>
              <a:rPr lang="en-US" dirty="0"/>
              <a:t>04</a:t>
            </a:r>
          </a:p>
        </p:txBody>
      </p:sp>
      <p:sp>
        <p:nvSpPr>
          <p:cNvPr id="125" name="Text Placeholder 73">
            <a:extLst>
              <a:ext uri="{FF2B5EF4-FFF2-40B4-BE49-F238E27FC236}">
                <a16:creationId xmlns="" xmlns:a16="http://schemas.microsoft.com/office/drawing/2014/main" id="{2D87960F-ECE4-46B4-B168-E301EB696388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1462839" y="3738321"/>
            <a:ext cx="1639269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Text Placeholder 73">
            <a:extLst>
              <a:ext uri="{FF2B5EF4-FFF2-40B4-BE49-F238E27FC236}">
                <a16:creationId xmlns="" xmlns:a16="http://schemas.microsoft.com/office/drawing/2014/main" id="{46632857-020C-417B-BE2F-B68DFFF62024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3219557" y="3738321"/>
            <a:ext cx="414328" cy="389815"/>
          </a:xfrm>
          <a:prstGeom prst="rect">
            <a:avLst/>
          </a:prstGeom>
        </p:spPr>
        <p:txBody>
          <a:bodyPr lIns="0" tIns="0" rIns="0" bIns="0" anchor="ctr"/>
          <a:lstStyle>
            <a:lvl1pPr marL="269875" indent="-269875" algn="r">
              <a:buFont typeface="Arial" panose="020B0604020202020204" pitchFamily="34" charset="0"/>
              <a:buNone/>
              <a:defRPr lang="en-US" sz="2000" b="1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marL="269875" marR="0" lvl="0" indent="-269875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110DF2-1465-4105-91D5-7711F33275C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5413492" y="3394273"/>
            <a:ext cx="1347788" cy="107791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="" xmlns:a16="http://schemas.microsoft.com/office/drawing/2014/main" id="{6C87F724-9FC5-4877-AA09-7FB1E7235515}"/>
              </a:ext>
            </a:extLst>
          </p:cNvPr>
          <p:cNvSpPr/>
          <p:nvPr userDrawn="1"/>
        </p:nvSpPr>
        <p:spPr>
          <a:xfrm>
            <a:off x="4784112" y="1981438"/>
            <a:ext cx="874060" cy="872984"/>
          </a:xfrm>
          <a:prstGeom prst="ellipse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="" xmlns:a16="http://schemas.microsoft.com/office/drawing/2014/main" id="{2BB7F6A5-B033-4C14-AE38-B4967C489DE0}"/>
              </a:ext>
            </a:extLst>
          </p:cNvPr>
          <p:cNvSpPr/>
          <p:nvPr userDrawn="1"/>
        </p:nvSpPr>
        <p:spPr>
          <a:xfrm>
            <a:off x="4784112" y="5012511"/>
            <a:ext cx="874060" cy="872984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="" xmlns:a16="http://schemas.microsoft.com/office/drawing/2014/main" id="{B857A25B-7079-4412-A6E7-E832998207FA}"/>
              </a:ext>
            </a:extLst>
          </p:cNvPr>
          <p:cNvSpPr/>
          <p:nvPr userDrawn="1"/>
        </p:nvSpPr>
        <p:spPr>
          <a:xfrm>
            <a:off x="3920320" y="3496116"/>
            <a:ext cx="874060" cy="872984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0D0789A3-562A-4396-92F0-C5A20C4A9884}"/>
              </a:ext>
            </a:extLst>
          </p:cNvPr>
          <p:cNvSpPr/>
          <p:nvPr userDrawn="1"/>
        </p:nvSpPr>
        <p:spPr>
          <a:xfrm>
            <a:off x="6527005" y="1981438"/>
            <a:ext cx="874060" cy="872984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7ABB4B05-74FC-4655-9711-8243DB932699}"/>
              </a:ext>
            </a:extLst>
          </p:cNvPr>
          <p:cNvSpPr/>
          <p:nvPr userDrawn="1"/>
        </p:nvSpPr>
        <p:spPr>
          <a:xfrm>
            <a:off x="6525688" y="5012511"/>
            <a:ext cx="874060" cy="87298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22F01685-01D0-4F66-9158-2E6B2A450C84}"/>
              </a:ext>
            </a:extLst>
          </p:cNvPr>
          <p:cNvSpPr/>
          <p:nvPr userDrawn="1"/>
        </p:nvSpPr>
        <p:spPr>
          <a:xfrm>
            <a:off x="7376967" y="3496116"/>
            <a:ext cx="874060" cy="872984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1C56586F-B41F-4F44-964F-3E084DD60648}"/>
              </a:ext>
            </a:extLst>
          </p:cNvPr>
          <p:cNvGrpSpPr/>
          <p:nvPr userDrawn="1"/>
        </p:nvGrpSpPr>
        <p:grpSpPr>
          <a:xfrm>
            <a:off x="4872338" y="2069125"/>
            <a:ext cx="698400" cy="698400"/>
            <a:chOff x="4872338" y="2069125"/>
            <a:chExt cx="698400" cy="6984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64579A14-CB5E-4B16-BD2A-058FF7899B32}"/>
                </a:ext>
              </a:extLst>
            </p:cNvPr>
            <p:cNvSpPr/>
            <p:nvPr userDrawn="1"/>
          </p:nvSpPr>
          <p:spPr>
            <a:xfrm>
              <a:off x="4872338" y="2069125"/>
              <a:ext cx="698400" cy="698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Graphic 77">
              <a:extLst>
                <a:ext uri="{FF2B5EF4-FFF2-40B4-BE49-F238E27FC236}">
                  <a16:creationId xmlns="" xmlns:a16="http://schemas.microsoft.com/office/drawing/2014/main" id="{66C6E8EB-05C1-4FD9-ABDA-931DBB72F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29597" y="2226385"/>
              <a:ext cx="383882" cy="38388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CC62CDC1-D2E7-430F-B0D4-09FE9FB40802}"/>
              </a:ext>
            </a:extLst>
          </p:cNvPr>
          <p:cNvGrpSpPr/>
          <p:nvPr userDrawn="1"/>
        </p:nvGrpSpPr>
        <p:grpSpPr>
          <a:xfrm>
            <a:off x="4007754" y="3583803"/>
            <a:ext cx="698400" cy="698400"/>
            <a:chOff x="4007754" y="3583803"/>
            <a:chExt cx="698400" cy="698400"/>
          </a:xfrm>
        </p:grpSpPr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EDA584EF-296A-4DDE-81ED-A2D244A11D82}"/>
                </a:ext>
              </a:extLst>
            </p:cNvPr>
            <p:cNvSpPr/>
            <p:nvPr userDrawn="1"/>
          </p:nvSpPr>
          <p:spPr>
            <a:xfrm>
              <a:off x="4007754" y="3583803"/>
              <a:ext cx="698400" cy="698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="" xmlns:a16="http://schemas.microsoft.com/office/drawing/2014/main" id="{AC13773D-18C8-428F-88A1-D37C2C0B2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08936" y="3736653"/>
              <a:ext cx="296036" cy="39270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A865C93E-A23B-49FF-8487-393DFE91EE92}"/>
              </a:ext>
            </a:extLst>
          </p:cNvPr>
          <p:cNvGrpSpPr/>
          <p:nvPr userDrawn="1"/>
        </p:nvGrpSpPr>
        <p:grpSpPr>
          <a:xfrm>
            <a:off x="4872338" y="5100198"/>
            <a:ext cx="698400" cy="698400"/>
            <a:chOff x="4872338" y="5100198"/>
            <a:chExt cx="698400" cy="698400"/>
          </a:xfrm>
        </p:grpSpPr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41C8C3E1-CA83-4CD4-B9DE-AEB887157423}"/>
                </a:ext>
              </a:extLst>
            </p:cNvPr>
            <p:cNvSpPr/>
            <p:nvPr userDrawn="1"/>
          </p:nvSpPr>
          <p:spPr>
            <a:xfrm>
              <a:off x="4872338" y="5100198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Graphic 83">
              <a:extLst>
                <a:ext uri="{FF2B5EF4-FFF2-40B4-BE49-F238E27FC236}">
                  <a16:creationId xmlns="" xmlns:a16="http://schemas.microsoft.com/office/drawing/2014/main" id="{80AE551C-4ABF-42EA-AA02-8FB6EDA92E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57574" y="5241602"/>
              <a:ext cx="327929" cy="415593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F4346FD8-FE9E-488D-B71C-6D282F767826}"/>
              </a:ext>
            </a:extLst>
          </p:cNvPr>
          <p:cNvGrpSpPr/>
          <p:nvPr userDrawn="1"/>
        </p:nvGrpSpPr>
        <p:grpSpPr>
          <a:xfrm>
            <a:off x="6613914" y="5100198"/>
            <a:ext cx="698400" cy="698400"/>
            <a:chOff x="6613914" y="5100198"/>
            <a:chExt cx="698400" cy="698400"/>
          </a:xfrm>
        </p:grpSpPr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2E99EF3A-4E11-4219-8107-04C8E335D513}"/>
                </a:ext>
              </a:extLst>
            </p:cNvPr>
            <p:cNvSpPr/>
            <p:nvPr userDrawn="1"/>
          </p:nvSpPr>
          <p:spPr>
            <a:xfrm>
              <a:off x="6613914" y="5100198"/>
              <a:ext cx="698400" cy="698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Graphic 86">
              <a:extLst>
                <a:ext uri="{FF2B5EF4-FFF2-40B4-BE49-F238E27FC236}">
                  <a16:creationId xmlns="" xmlns:a16="http://schemas.microsoft.com/office/drawing/2014/main" id="{2B63927B-2F7C-42E7-9CFE-8E04634065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95857" y="5282141"/>
              <a:ext cx="334514" cy="334514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B074275E-CFCD-40DD-A2CA-41DF852C78E7}"/>
              </a:ext>
            </a:extLst>
          </p:cNvPr>
          <p:cNvGrpSpPr/>
          <p:nvPr userDrawn="1"/>
        </p:nvGrpSpPr>
        <p:grpSpPr>
          <a:xfrm>
            <a:off x="7465193" y="3583803"/>
            <a:ext cx="698400" cy="698400"/>
            <a:chOff x="7465193" y="3583803"/>
            <a:chExt cx="698400" cy="698400"/>
          </a:xfrm>
        </p:grpSpPr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4440463C-64E8-4F20-89FF-67D8607D2094}"/>
                </a:ext>
              </a:extLst>
            </p:cNvPr>
            <p:cNvSpPr/>
            <p:nvPr userDrawn="1"/>
          </p:nvSpPr>
          <p:spPr>
            <a:xfrm>
              <a:off x="7465193" y="3583803"/>
              <a:ext cx="698400" cy="698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Graphic 89">
              <a:extLst>
                <a:ext uri="{FF2B5EF4-FFF2-40B4-BE49-F238E27FC236}">
                  <a16:creationId xmlns="" xmlns:a16="http://schemas.microsoft.com/office/drawing/2014/main" id="{229CCE2A-7C76-4EC9-8C55-50B39449A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50521" y="3733235"/>
              <a:ext cx="327745" cy="399537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782948B5-4CA5-4446-AD19-69F7A41B38F0}"/>
              </a:ext>
            </a:extLst>
          </p:cNvPr>
          <p:cNvGrpSpPr/>
          <p:nvPr userDrawn="1"/>
        </p:nvGrpSpPr>
        <p:grpSpPr>
          <a:xfrm>
            <a:off x="6614439" y="2068335"/>
            <a:ext cx="698400" cy="698400"/>
            <a:chOff x="6614439" y="2068335"/>
            <a:chExt cx="698400" cy="698400"/>
          </a:xfrm>
        </p:grpSpPr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528CD09B-53F1-4900-AFA9-DBC0C91E4B3F}"/>
                </a:ext>
              </a:extLst>
            </p:cNvPr>
            <p:cNvSpPr/>
            <p:nvPr userDrawn="1"/>
          </p:nvSpPr>
          <p:spPr>
            <a:xfrm>
              <a:off x="6614439" y="2068335"/>
              <a:ext cx="698400" cy="698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Graphic 92">
              <a:extLst>
                <a:ext uri="{FF2B5EF4-FFF2-40B4-BE49-F238E27FC236}">
                  <a16:creationId xmlns="" xmlns:a16="http://schemas.microsoft.com/office/drawing/2014/main" id="{F20A6122-AD73-4F9F-828E-1BFB298DAC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75751" y="2229647"/>
              <a:ext cx="375776" cy="375776"/>
            </a:xfrm>
            <a:prstGeom prst="rect">
              <a:avLst/>
            </a:prstGeom>
          </p:spPr>
        </p:pic>
      </p:grpSp>
      <p:sp>
        <p:nvSpPr>
          <p:cNvPr id="94" name="Slide Number Placeholder 5">
            <a:extLst>
              <a:ext uri="{FF2B5EF4-FFF2-40B4-BE49-F238E27FC236}">
                <a16:creationId xmlns="" xmlns:a16="http://schemas.microsoft.com/office/drawing/2014/main" id="{0BD7B078-9185-A897-0902-0F3DEEDDB150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20D25D92-6DC8-4C91-B044-BAD7BBE7F58F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515873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DEBA68A4-E49D-400D-A93C-CCAA20FE3448}"/>
              </a:ext>
            </a:extLst>
          </p:cNvPr>
          <p:cNvSpPr/>
          <p:nvPr userDrawn="1"/>
        </p:nvSpPr>
        <p:spPr>
          <a:xfrm rot="5400000">
            <a:off x="5316902" y="-3717103"/>
            <a:ext cx="1558193" cy="12192001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96599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s-PE" dirty="0"/>
          </a:p>
        </p:txBody>
      </p:sp>
      <p:sp>
        <p:nvSpPr>
          <p:cNvPr id="224" name="Rectangle 223">
            <a:extLst>
              <a:ext uri="{FF2B5EF4-FFF2-40B4-BE49-F238E27FC236}">
                <a16:creationId xmlns="" xmlns:a16="http://schemas.microsoft.com/office/drawing/2014/main" id="{4465C87A-6365-4D74-AA4C-D844513A88AC}"/>
              </a:ext>
            </a:extLst>
          </p:cNvPr>
          <p:cNvSpPr/>
          <p:nvPr userDrawn="1"/>
        </p:nvSpPr>
        <p:spPr>
          <a:xfrm flipH="1">
            <a:off x="587373" y="1743457"/>
            <a:ext cx="5792118" cy="4143716"/>
          </a:xfrm>
          <a:prstGeom prst="rect">
            <a:avLst/>
          </a:prstGeom>
          <a:gradFill>
            <a:gsLst>
              <a:gs pos="6100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="" xmlns:a16="http://schemas.microsoft.com/office/drawing/2014/main" id="{0F3B0B18-7350-4E62-86E9-58AD676AADE0}"/>
              </a:ext>
            </a:extLst>
          </p:cNvPr>
          <p:cNvSpPr/>
          <p:nvPr/>
        </p:nvSpPr>
        <p:spPr>
          <a:xfrm>
            <a:off x="7285687" y="1923999"/>
            <a:ext cx="864000" cy="864764"/>
          </a:xfrm>
          <a:prstGeom prst="ellipse">
            <a:avLst/>
          </a:prstGeom>
          <a:solidFill>
            <a:schemeClr val="accent4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9C362242-F38E-438F-9DB7-B6C6E4984F58}"/>
              </a:ext>
            </a:extLst>
          </p:cNvPr>
          <p:cNvSpPr/>
          <p:nvPr userDrawn="1"/>
        </p:nvSpPr>
        <p:spPr>
          <a:xfrm>
            <a:off x="9958288" y="1923999"/>
            <a:ext cx="864000" cy="864764"/>
          </a:xfrm>
          <a:prstGeom prst="ellipse">
            <a:avLst/>
          </a:prstGeom>
          <a:solidFill>
            <a:schemeClr val="accent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="" xmlns:a16="http://schemas.microsoft.com/office/drawing/2014/main" id="{145F143A-B4E3-46E0-8B25-496A5ADEF755}"/>
              </a:ext>
            </a:extLst>
          </p:cNvPr>
          <p:cNvSpPr/>
          <p:nvPr userDrawn="1"/>
        </p:nvSpPr>
        <p:spPr>
          <a:xfrm>
            <a:off x="9958288" y="3899456"/>
            <a:ext cx="864000" cy="864764"/>
          </a:xfrm>
          <a:prstGeom prst="ellipse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615377EE-8E46-4A05-AF88-D20AC062BE19}"/>
              </a:ext>
            </a:extLst>
          </p:cNvPr>
          <p:cNvSpPr/>
          <p:nvPr userDrawn="1"/>
        </p:nvSpPr>
        <p:spPr>
          <a:xfrm>
            <a:off x="7285687" y="3899456"/>
            <a:ext cx="864000" cy="864764"/>
          </a:xfrm>
          <a:prstGeom prst="ellipse">
            <a:avLst/>
          </a:prstGeom>
          <a:solidFill>
            <a:schemeClr val="accent6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Content Placeholder 3">
            <a:extLst>
              <a:ext uri="{FF2B5EF4-FFF2-40B4-BE49-F238E27FC236}">
                <a16:creationId xmlns="" xmlns:a16="http://schemas.microsoft.com/office/drawing/2014/main" id="{A6971696-9F32-44F0-9F9D-35C721E8B5E5}"/>
              </a:ext>
            </a:extLst>
          </p:cNvPr>
          <p:cNvSpPr>
            <a:spLocks noGrp="1"/>
          </p:cNvSpPr>
          <p:nvPr userDrawn="1">
            <p:ph sz="quarter" idx="30"/>
          </p:nvPr>
        </p:nvSpPr>
        <p:spPr>
          <a:xfrm>
            <a:off x="849313" y="1924050"/>
            <a:ext cx="5241925" cy="377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1B4BA8EA-F8FF-4AD7-9402-C3BFF5AA2FDE}"/>
              </a:ext>
            </a:extLst>
          </p:cNvPr>
          <p:cNvSpPr/>
          <p:nvPr/>
        </p:nvSpPr>
        <p:spPr>
          <a:xfrm>
            <a:off x="6508945" y="2367060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6" name="Text Placeholder 73">
            <a:extLst>
              <a:ext uri="{FF2B5EF4-FFF2-40B4-BE49-F238E27FC236}">
                <a16:creationId xmlns="" xmlns:a16="http://schemas.microsoft.com/office/drawing/2014/main" id="{114A4B7B-7DD0-4367-AE68-1AC90EE33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4161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="" xmlns:a16="http://schemas.microsoft.com/office/drawing/2014/main" id="{1D0943E3-37F3-4E66-9B91-BCCA62A5D01D}"/>
              </a:ext>
            </a:extLst>
          </p:cNvPr>
          <p:cNvSpPr/>
          <p:nvPr userDrawn="1"/>
        </p:nvSpPr>
        <p:spPr>
          <a:xfrm>
            <a:off x="9181546" y="2367060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5" name="Text Placeholder 73">
            <a:extLst>
              <a:ext uri="{FF2B5EF4-FFF2-40B4-BE49-F238E27FC236}">
                <a16:creationId xmlns="" xmlns:a16="http://schemas.microsoft.com/office/drawing/2014/main" id="{EBFB0AA9-36B3-44D0-BB7C-FDA0F18E10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56762" y="2796360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="" xmlns:a16="http://schemas.microsoft.com/office/drawing/2014/main" id="{ABB17EC8-0EF5-4BFC-B325-D744B25E836C}"/>
              </a:ext>
            </a:extLst>
          </p:cNvPr>
          <p:cNvSpPr/>
          <p:nvPr userDrawn="1"/>
        </p:nvSpPr>
        <p:spPr>
          <a:xfrm>
            <a:off x="6508945" y="4342517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7" name="Text Placeholder 73">
            <a:extLst>
              <a:ext uri="{FF2B5EF4-FFF2-40B4-BE49-F238E27FC236}">
                <a16:creationId xmlns="" xmlns:a16="http://schemas.microsoft.com/office/drawing/2014/main" id="{D8BF328F-AEDF-4D29-A752-14A43054A5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4161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="" xmlns:a16="http://schemas.microsoft.com/office/drawing/2014/main" id="{2235885C-CCD6-434D-A8BB-CEDAF98376D2}"/>
              </a:ext>
            </a:extLst>
          </p:cNvPr>
          <p:cNvSpPr/>
          <p:nvPr userDrawn="1"/>
        </p:nvSpPr>
        <p:spPr>
          <a:xfrm>
            <a:off x="9181546" y="4342517"/>
            <a:ext cx="2417485" cy="1353434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  <a:tileRect/>
          </a:gradFill>
          <a:ln>
            <a:noFill/>
          </a:ln>
          <a:effectLst>
            <a:outerShdw blurRad="2286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1" name="Text Placeholder 73">
            <a:extLst>
              <a:ext uri="{FF2B5EF4-FFF2-40B4-BE49-F238E27FC236}">
                <a16:creationId xmlns="" xmlns:a16="http://schemas.microsoft.com/office/drawing/2014/main" id="{E1FC67E4-703C-466B-83B3-2D0C500351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56762" y="4771817"/>
            <a:ext cx="2067052" cy="487935"/>
          </a:xfrm>
          <a:prstGeom prst="rect">
            <a:avLst/>
          </a:prstGeom>
        </p:spPr>
        <p:txBody>
          <a:bodyPr lIns="0" tIns="0" rIns="0" bIns="0"/>
          <a:lstStyle>
            <a:lvl1pPr marL="269875" indent="-269875"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="" xmlns:a16="http://schemas.microsoft.com/office/drawing/2014/main" id="{FA03A925-4870-4644-AE45-0DA847E5266C}"/>
              </a:ext>
            </a:extLst>
          </p:cNvPr>
          <p:cNvSpPr/>
          <p:nvPr userDrawn="1"/>
        </p:nvSpPr>
        <p:spPr>
          <a:xfrm>
            <a:off x="7415141" y="2054126"/>
            <a:ext cx="604800" cy="604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="" xmlns:a16="http://schemas.microsoft.com/office/drawing/2014/main" id="{341E4DE2-38FF-4AC8-9C5C-3C61E9C0D15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60128" y="2265078"/>
            <a:ext cx="315118" cy="184630"/>
          </a:xfrm>
          <a:custGeom>
            <a:avLst/>
            <a:gdLst>
              <a:gd name="T0" fmla="*/ 0 w 96"/>
              <a:gd name="T1" fmla="*/ 29 h 56"/>
              <a:gd name="T2" fmla="*/ 48 w 96"/>
              <a:gd name="T3" fmla="*/ 56 h 56"/>
              <a:gd name="T4" fmla="*/ 96 w 96"/>
              <a:gd name="T5" fmla="*/ 29 h 56"/>
              <a:gd name="T6" fmla="*/ 96 w 96"/>
              <a:gd name="T7" fmla="*/ 27 h 56"/>
              <a:gd name="T8" fmla="*/ 48 w 96"/>
              <a:gd name="T9" fmla="*/ 0 h 56"/>
              <a:gd name="T10" fmla="*/ 0 w 96"/>
              <a:gd name="T11" fmla="*/ 27 h 56"/>
              <a:gd name="T12" fmla="*/ 0 w 96"/>
              <a:gd name="T13" fmla="*/ 29 h 56"/>
              <a:gd name="T14" fmla="*/ 48 w 96"/>
              <a:gd name="T15" fmla="*/ 10 h 56"/>
              <a:gd name="T16" fmla="*/ 66 w 96"/>
              <a:gd name="T17" fmla="*/ 28 h 56"/>
              <a:gd name="T18" fmla="*/ 48 w 96"/>
              <a:gd name="T19" fmla="*/ 46 h 56"/>
              <a:gd name="T20" fmla="*/ 30 w 96"/>
              <a:gd name="T21" fmla="*/ 28 h 56"/>
              <a:gd name="T22" fmla="*/ 48 w 96"/>
              <a:gd name="T23" fmla="*/ 1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" h="56">
                <a:moveTo>
                  <a:pt x="0" y="29"/>
                </a:moveTo>
                <a:cubicBezTo>
                  <a:pt x="1" y="30"/>
                  <a:pt x="22" y="56"/>
                  <a:pt x="48" y="56"/>
                </a:cubicBezTo>
                <a:cubicBezTo>
                  <a:pt x="74" y="56"/>
                  <a:pt x="95" y="30"/>
                  <a:pt x="96" y="29"/>
                </a:cubicBezTo>
                <a:cubicBezTo>
                  <a:pt x="96" y="29"/>
                  <a:pt x="96" y="27"/>
                  <a:pt x="96" y="27"/>
                </a:cubicBezTo>
                <a:cubicBezTo>
                  <a:pt x="95" y="26"/>
                  <a:pt x="74" y="0"/>
                  <a:pt x="48" y="0"/>
                </a:cubicBezTo>
                <a:cubicBezTo>
                  <a:pt x="22" y="0"/>
                  <a:pt x="1" y="26"/>
                  <a:pt x="0" y="27"/>
                </a:cubicBezTo>
                <a:cubicBezTo>
                  <a:pt x="0" y="27"/>
                  <a:pt x="0" y="29"/>
                  <a:pt x="0" y="29"/>
                </a:cubicBezTo>
                <a:close/>
                <a:moveTo>
                  <a:pt x="48" y="10"/>
                </a:moveTo>
                <a:cubicBezTo>
                  <a:pt x="58" y="10"/>
                  <a:pt x="66" y="18"/>
                  <a:pt x="66" y="28"/>
                </a:cubicBezTo>
                <a:cubicBezTo>
                  <a:pt x="66" y="38"/>
                  <a:pt x="58" y="46"/>
                  <a:pt x="48" y="46"/>
                </a:cubicBezTo>
                <a:cubicBezTo>
                  <a:pt x="38" y="46"/>
                  <a:pt x="30" y="38"/>
                  <a:pt x="30" y="28"/>
                </a:cubicBezTo>
                <a:cubicBezTo>
                  <a:pt x="30" y="18"/>
                  <a:pt x="38" y="10"/>
                  <a:pt x="48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9" name="Oval 88">
            <a:extLst>
              <a:ext uri="{FF2B5EF4-FFF2-40B4-BE49-F238E27FC236}">
                <a16:creationId xmlns="" xmlns:a16="http://schemas.microsoft.com/office/drawing/2014/main" id="{731D1386-71C3-4DDA-A2A5-EEF29566BB01}"/>
              </a:ext>
            </a:extLst>
          </p:cNvPr>
          <p:cNvSpPr/>
          <p:nvPr userDrawn="1"/>
        </p:nvSpPr>
        <p:spPr>
          <a:xfrm>
            <a:off x="10088034" y="2054126"/>
            <a:ext cx="604800" cy="60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52">
            <a:extLst>
              <a:ext uri="{FF2B5EF4-FFF2-40B4-BE49-F238E27FC236}">
                <a16:creationId xmlns="" xmlns:a16="http://schemas.microsoft.com/office/drawing/2014/main" id="{CEAB3B9F-C686-48D5-B388-7E9D3E062E10}"/>
              </a:ext>
            </a:extLst>
          </p:cNvPr>
          <p:cNvSpPr>
            <a:spLocks/>
          </p:cNvSpPr>
          <p:nvPr userDrawn="1"/>
        </p:nvSpPr>
        <p:spPr bwMode="auto">
          <a:xfrm>
            <a:off x="10231392" y="2247170"/>
            <a:ext cx="275116" cy="171630"/>
          </a:xfrm>
          <a:custGeom>
            <a:avLst/>
            <a:gdLst>
              <a:gd name="T0" fmla="*/ 71 w 92"/>
              <a:gd name="T1" fmla="*/ 15 h 57"/>
              <a:gd name="T2" fmla="*/ 46 w 92"/>
              <a:gd name="T3" fmla="*/ 0 h 57"/>
              <a:gd name="T4" fmla="*/ 18 w 92"/>
              <a:gd name="T5" fmla="*/ 25 h 57"/>
              <a:gd name="T6" fmla="*/ 0 w 92"/>
              <a:gd name="T7" fmla="*/ 41 h 57"/>
              <a:gd name="T8" fmla="*/ 8 w 92"/>
              <a:gd name="T9" fmla="*/ 55 h 57"/>
              <a:gd name="T10" fmla="*/ 17 w 92"/>
              <a:gd name="T11" fmla="*/ 57 h 57"/>
              <a:gd name="T12" fmla="*/ 20 w 92"/>
              <a:gd name="T13" fmla="*/ 57 h 57"/>
              <a:gd name="T14" fmla="*/ 20 w 92"/>
              <a:gd name="T15" fmla="*/ 42 h 57"/>
              <a:gd name="T16" fmla="*/ 23 w 92"/>
              <a:gd name="T17" fmla="*/ 37 h 57"/>
              <a:gd name="T18" fmla="*/ 29 w 92"/>
              <a:gd name="T19" fmla="*/ 37 h 57"/>
              <a:gd name="T20" fmla="*/ 34 w 92"/>
              <a:gd name="T21" fmla="*/ 39 h 57"/>
              <a:gd name="T22" fmla="*/ 37 w 92"/>
              <a:gd name="T23" fmla="*/ 37 h 57"/>
              <a:gd name="T24" fmla="*/ 47 w 92"/>
              <a:gd name="T25" fmla="*/ 37 h 57"/>
              <a:gd name="T26" fmla="*/ 50 w 92"/>
              <a:gd name="T27" fmla="*/ 39 h 57"/>
              <a:gd name="T28" fmla="*/ 55 w 92"/>
              <a:gd name="T29" fmla="*/ 37 h 57"/>
              <a:gd name="T30" fmla="*/ 61 w 92"/>
              <a:gd name="T31" fmla="*/ 37 h 57"/>
              <a:gd name="T32" fmla="*/ 64 w 92"/>
              <a:gd name="T33" fmla="*/ 42 h 57"/>
              <a:gd name="T34" fmla="*/ 64 w 92"/>
              <a:gd name="T35" fmla="*/ 57 h 57"/>
              <a:gd name="T36" fmla="*/ 73 w 92"/>
              <a:gd name="T37" fmla="*/ 57 h 57"/>
              <a:gd name="T38" fmla="*/ 92 w 92"/>
              <a:gd name="T39" fmla="*/ 36 h 57"/>
              <a:gd name="T40" fmla="*/ 71 w 92"/>
              <a:gd name="T41" fmla="*/ 1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2" h="57">
                <a:moveTo>
                  <a:pt x="71" y="15"/>
                </a:moveTo>
                <a:cubicBezTo>
                  <a:pt x="66" y="6"/>
                  <a:pt x="57" y="0"/>
                  <a:pt x="46" y="0"/>
                </a:cubicBezTo>
                <a:cubicBezTo>
                  <a:pt x="32" y="0"/>
                  <a:pt x="19" y="11"/>
                  <a:pt x="18" y="25"/>
                </a:cubicBezTo>
                <a:cubicBezTo>
                  <a:pt x="8" y="24"/>
                  <a:pt x="0" y="32"/>
                  <a:pt x="0" y="41"/>
                </a:cubicBezTo>
                <a:cubicBezTo>
                  <a:pt x="0" y="50"/>
                  <a:pt x="5" y="54"/>
                  <a:pt x="8" y="55"/>
                </a:cubicBezTo>
                <a:cubicBezTo>
                  <a:pt x="12" y="57"/>
                  <a:pt x="16" y="57"/>
                  <a:pt x="17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0"/>
                  <a:pt x="21" y="38"/>
                  <a:pt x="23" y="37"/>
                </a:cubicBezTo>
                <a:cubicBezTo>
                  <a:pt x="25" y="36"/>
                  <a:pt x="28" y="36"/>
                  <a:pt x="29" y="37"/>
                </a:cubicBezTo>
                <a:cubicBezTo>
                  <a:pt x="32" y="39"/>
                  <a:pt x="33" y="39"/>
                  <a:pt x="34" y="39"/>
                </a:cubicBezTo>
                <a:cubicBezTo>
                  <a:pt x="35" y="39"/>
                  <a:pt x="36" y="38"/>
                  <a:pt x="37" y="37"/>
                </a:cubicBezTo>
                <a:cubicBezTo>
                  <a:pt x="40" y="34"/>
                  <a:pt x="44" y="34"/>
                  <a:pt x="47" y="37"/>
                </a:cubicBezTo>
                <a:cubicBezTo>
                  <a:pt x="48" y="38"/>
                  <a:pt x="49" y="39"/>
                  <a:pt x="50" y="39"/>
                </a:cubicBezTo>
                <a:cubicBezTo>
                  <a:pt x="51" y="39"/>
                  <a:pt x="52" y="39"/>
                  <a:pt x="55" y="37"/>
                </a:cubicBezTo>
                <a:cubicBezTo>
                  <a:pt x="56" y="36"/>
                  <a:pt x="59" y="36"/>
                  <a:pt x="61" y="37"/>
                </a:cubicBezTo>
                <a:cubicBezTo>
                  <a:pt x="63" y="38"/>
                  <a:pt x="64" y="40"/>
                  <a:pt x="64" y="42"/>
                </a:cubicBezTo>
                <a:cubicBezTo>
                  <a:pt x="64" y="57"/>
                  <a:pt x="64" y="57"/>
                  <a:pt x="64" y="57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92" y="55"/>
                  <a:pt x="92" y="36"/>
                </a:cubicBezTo>
                <a:cubicBezTo>
                  <a:pt x="92" y="25"/>
                  <a:pt x="83" y="16"/>
                  <a:pt x="71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1" name="Freeform 53">
            <a:extLst>
              <a:ext uri="{FF2B5EF4-FFF2-40B4-BE49-F238E27FC236}">
                <a16:creationId xmlns="" xmlns:a16="http://schemas.microsoft.com/office/drawing/2014/main" id="{0F6AD894-4405-440E-8DAC-B2F62C5525D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03326" y="2364535"/>
            <a:ext cx="107270" cy="122413"/>
          </a:xfrm>
          <a:custGeom>
            <a:avLst/>
            <a:gdLst>
              <a:gd name="T0" fmla="*/ 35 w 36"/>
              <a:gd name="T1" fmla="*/ 1 h 41"/>
              <a:gd name="T2" fmla="*/ 33 w 36"/>
              <a:gd name="T3" fmla="*/ 1 h 41"/>
              <a:gd name="T4" fmla="*/ 26 w 36"/>
              <a:gd name="T5" fmla="*/ 4 h 41"/>
              <a:gd name="T6" fmla="*/ 20 w 36"/>
              <a:gd name="T7" fmla="*/ 1 h 41"/>
              <a:gd name="T8" fmla="*/ 16 w 36"/>
              <a:gd name="T9" fmla="*/ 1 h 41"/>
              <a:gd name="T10" fmla="*/ 10 w 36"/>
              <a:gd name="T11" fmla="*/ 4 h 41"/>
              <a:gd name="T12" fmla="*/ 3 w 36"/>
              <a:gd name="T13" fmla="*/ 1 h 41"/>
              <a:gd name="T14" fmla="*/ 1 w 36"/>
              <a:gd name="T15" fmla="*/ 1 h 41"/>
              <a:gd name="T16" fmla="*/ 0 w 36"/>
              <a:gd name="T17" fmla="*/ 3 h 41"/>
              <a:gd name="T18" fmla="*/ 0 w 36"/>
              <a:gd name="T19" fmla="*/ 27 h 41"/>
              <a:gd name="T20" fmla="*/ 0 w 36"/>
              <a:gd name="T21" fmla="*/ 27 h 41"/>
              <a:gd name="T22" fmla="*/ 17 w 36"/>
              <a:gd name="T23" fmla="*/ 41 h 41"/>
              <a:gd name="T24" fmla="*/ 18 w 36"/>
              <a:gd name="T25" fmla="*/ 41 h 41"/>
              <a:gd name="T26" fmla="*/ 19 w 36"/>
              <a:gd name="T27" fmla="*/ 41 h 41"/>
              <a:gd name="T28" fmla="*/ 36 w 36"/>
              <a:gd name="T29" fmla="*/ 27 h 41"/>
              <a:gd name="T30" fmla="*/ 36 w 36"/>
              <a:gd name="T31" fmla="*/ 27 h 41"/>
              <a:gd name="T32" fmla="*/ 36 w 36"/>
              <a:gd name="T33" fmla="*/ 3 h 41"/>
              <a:gd name="T34" fmla="*/ 35 w 36"/>
              <a:gd name="T35" fmla="*/ 1 h 41"/>
              <a:gd name="T36" fmla="*/ 26 w 36"/>
              <a:gd name="T37" fmla="*/ 21 h 41"/>
              <a:gd name="T38" fmla="*/ 20 w 36"/>
              <a:gd name="T39" fmla="*/ 21 h 41"/>
              <a:gd name="T40" fmla="*/ 20 w 36"/>
              <a:gd name="T41" fmla="*/ 27 h 41"/>
              <a:gd name="T42" fmla="*/ 18 w 36"/>
              <a:gd name="T43" fmla="*/ 29 h 41"/>
              <a:gd name="T44" fmla="*/ 16 w 36"/>
              <a:gd name="T45" fmla="*/ 27 h 41"/>
              <a:gd name="T46" fmla="*/ 16 w 36"/>
              <a:gd name="T47" fmla="*/ 21 h 41"/>
              <a:gd name="T48" fmla="*/ 10 w 36"/>
              <a:gd name="T49" fmla="*/ 21 h 41"/>
              <a:gd name="T50" fmla="*/ 8 w 36"/>
              <a:gd name="T51" fmla="*/ 19 h 41"/>
              <a:gd name="T52" fmla="*/ 10 w 36"/>
              <a:gd name="T53" fmla="*/ 17 h 41"/>
              <a:gd name="T54" fmla="*/ 16 w 36"/>
              <a:gd name="T55" fmla="*/ 17 h 41"/>
              <a:gd name="T56" fmla="*/ 16 w 36"/>
              <a:gd name="T57" fmla="*/ 11 h 41"/>
              <a:gd name="T58" fmla="*/ 18 w 36"/>
              <a:gd name="T59" fmla="*/ 9 h 41"/>
              <a:gd name="T60" fmla="*/ 20 w 36"/>
              <a:gd name="T61" fmla="*/ 11 h 41"/>
              <a:gd name="T62" fmla="*/ 20 w 36"/>
              <a:gd name="T63" fmla="*/ 17 h 41"/>
              <a:gd name="T64" fmla="*/ 26 w 36"/>
              <a:gd name="T65" fmla="*/ 17 h 41"/>
              <a:gd name="T66" fmla="*/ 28 w 36"/>
              <a:gd name="T67" fmla="*/ 19 h 41"/>
              <a:gd name="T68" fmla="*/ 26 w 36"/>
              <a:gd name="T69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" h="41">
                <a:moveTo>
                  <a:pt x="35" y="1"/>
                </a:moveTo>
                <a:cubicBezTo>
                  <a:pt x="34" y="1"/>
                  <a:pt x="33" y="1"/>
                  <a:pt x="33" y="1"/>
                </a:cubicBezTo>
                <a:cubicBezTo>
                  <a:pt x="30" y="3"/>
                  <a:pt x="28" y="4"/>
                  <a:pt x="26" y="4"/>
                </a:cubicBezTo>
                <a:cubicBezTo>
                  <a:pt x="23" y="4"/>
                  <a:pt x="21" y="3"/>
                  <a:pt x="20" y="1"/>
                </a:cubicBezTo>
                <a:cubicBezTo>
                  <a:pt x="19" y="0"/>
                  <a:pt x="17" y="0"/>
                  <a:pt x="16" y="1"/>
                </a:cubicBezTo>
                <a:cubicBezTo>
                  <a:pt x="15" y="3"/>
                  <a:pt x="13" y="4"/>
                  <a:pt x="10" y="4"/>
                </a:cubicBezTo>
                <a:cubicBezTo>
                  <a:pt x="8" y="4"/>
                  <a:pt x="6" y="3"/>
                  <a:pt x="3" y="1"/>
                </a:cubicBezTo>
                <a:cubicBezTo>
                  <a:pt x="3" y="1"/>
                  <a:pt x="2" y="1"/>
                  <a:pt x="1" y="1"/>
                </a:cubicBezTo>
                <a:cubicBezTo>
                  <a:pt x="0" y="1"/>
                  <a:pt x="0" y="2"/>
                  <a:pt x="0" y="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8"/>
                  <a:pt x="3" y="37"/>
                  <a:pt x="17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18" y="41"/>
                  <a:pt x="18" y="41"/>
                  <a:pt x="19" y="41"/>
                </a:cubicBezTo>
                <a:cubicBezTo>
                  <a:pt x="33" y="37"/>
                  <a:pt x="36" y="28"/>
                  <a:pt x="36" y="27"/>
                </a:cubicBezTo>
                <a:cubicBezTo>
                  <a:pt x="36" y="27"/>
                  <a:pt x="36" y="27"/>
                  <a:pt x="36" y="27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2"/>
                  <a:pt x="36" y="1"/>
                  <a:pt x="35" y="1"/>
                </a:cubicBezTo>
                <a:close/>
                <a:moveTo>
                  <a:pt x="26" y="21"/>
                </a:moveTo>
                <a:cubicBezTo>
                  <a:pt x="20" y="21"/>
                  <a:pt x="20" y="21"/>
                  <a:pt x="20" y="21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8"/>
                  <a:pt x="19" y="29"/>
                  <a:pt x="18" y="29"/>
                </a:cubicBezTo>
                <a:cubicBezTo>
                  <a:pt x="17" y="29"/>
                  <a:pt x="16" y="28"/>
                  <a:pt x="16" y="27"/>
                </a:cubicBezTo>
                <a:cubicBezTo>
                  <a:pt x="16" y="21"/>
                  <a:pt x="16" y="21"/>
                  <a:pt x="16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21"/>
                  <a:pt x="8" y="20"/>
                  <a:pt x="8" y="19"/>
                </a:cubicBezTo>
                <a:cubicBezTo>
                  <a:pt x="8" y="18"/>
                  <a:pt x="9" y="17"/>
                  <a:pt x="10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10"/>
                  <a:pt x="17" y="9"/>
                  <a:pt x="18" y="9"/>
                </a:cubicBezTo>
                <a:cubicBezTo>
                  <a:pt x="19" y="9"/>
                  <a:pt x="20" y="10"/>
                  <a:pt x="20" y="11"/>
                </a:cubicBezTo>
                <a:cubicBezTo>
                  <a:pt x="20" y="17"/>
                  <a:pt x="20" y="17"/>
                  <a:pt x="20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7"/>
                  <a:pt x="28" y="18"/>
                  <a:pt x="28" y="19"/>
                </a:cubicBezTo>
                <a:cubicBezTo>
                  <a:pt x="28" y="20"/>
                  <a:pt x="27" y="21"/>
                  <a:pt x="26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4" name="Oval 93">
            <a:extLst>
              <a:ext uri="{FF2B5EF4-FFF2-40B4-BE49-F238E27FC236}">
                <a16:creationId xmlns="" xmlns:a16="http://schemas.microsoft.com/office/drawing/2014/main" id="{CA8763A0-0DB0-4491-9729-1ED9F042BD4F}"/>
              </a:ext>
            </a:extLst>
          </p:cNvPr>
          <p:cNvSpPr/>
          <p:nvPr userDrawn="1"/>
        </p:nvSpPr>
        <p:spPr>
          <a:xfrm>
            <a:off x="10088034" y="4029583"/>
            <a:ext cx="604800" cy="604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26">
            <a:extLst>
              <a:ext uri="{FF2B5EF4-FFF2-40B4-BE49-F238E27FC236}">
                <a16:creationId xmlns="" xmlns:a16="http://schemas.microsoft.com/office/drawing/2014/main" id="{344DF47F-A59A-4A7F-B011-69A98E9A96A1}"/>
              </a:ext>
            </a:extLst>
          </p:cNvPr>
          <p:cNvSpPr>
            <a:spLocks/>
          </p:cNvSpPr>
          <p:nvPr userDrawn="1"/>
        </p:nvSpPr>
        <p:spPr bwMode="auto">
          <a:xfrm>
            <a:off x="10225714" y="4291701"/>
            <a:ext cx="286472" cy="190560"/>
          </a:xfrm>
          <a:custGeom>
            <a:avLst/>
            <a:gdLst>
              <a:gd name="T0" fmla="*/ 94 w 96"/>
              <a:gd name="T1" fmla="*/ 60 h 64"/>
              <a:gd name="T2" fmla="*/ 92 w 96"/>
              <a:gd name="T3" fmla="*/ 60 h 64"/>
              <a:gd name="T4" fmla="*/ 92 w 96"/>
              <a:gd name="T5" fmla="*/ 2 h 64"/>
              <a:gd name="T6" fmla="*/ 90 w 96"/>
              <a:gd name="T7" fmla="*/ 0 h 64"/>
              <a:gd name="T8" fmla="*/ 78 w 96"/>
              <a:gd name="T9" fmla="*/ 0 h 64"/>
              <a:gd name="T10" fmla="*/ 76 w 96"/>
              <a:gd name="T11" fmla="*/ 2 h 64"/>
              <a:gd name="T12" fmla="*/ 76 w 96"/>
              <a:gd name="T13" fmla="*/ 60 h 64"/>
              <a:gd name="T14" fmla="*/ 68 w 96"/>
              <a:gd name="T15" fmla="*/ 60 h 64"/>
              <a:gd name="T16" fmla="*/ 68 w 96"/>
              <a:gd name="T17" fmla="*/ 18 h 64"/>
              <a:gd name="T18" fmla="*/ 66 w 96"/>
              <a:gd name="T19" fmla="*/ 16 h 64"/>
              <a:gd name="T20" fmla="*/ 54 w 96"/>
              <a:gd name="T21" fmla="*/ 16 h 64"/>
              <a:gd name="T22" fmla="*/ 52 w 96"/>
              <a:gd name="T23" fmla="*/ 18 h 64"/>
              <a:gd name="T24" fmla="*/ 52 w 96"/>
              <a:gd name="T25" fmla="*/ 60 h 64"/>
              <a:gd name="T26" fmla="*/ 44 w 96"/>
              <a:gd name="T27" fmla="*/ 60 h 64"/>
              <a:gd name="T28" fmla="*/ 44 w 96"/>
              <a:gd name="T29" fmla="*/ 34 h 64"/>
              <a:gd name="T30" fmla="*/ 42 w 96"/>
              <a:gd name="T31" fmla="*/ 32 h 64"/>
              <a:gd name="T32" fmla="*/ 30 w 96"/>
              <a:gd name="T33" fmla="*/ 32 h 64"/>
              <a:gd name="T34" fmla="*/ 28 w 96"/>
              <a:gd name="T35" fmla="*/ 34 h 64"/>
              <a:gd name="T36" fmla="*/ 28 w 96"/>
              <a:gd name="T37" fmla="*/ 60 h 64"/>
              <a:gd name="T38" fmla="*/ 20 w 96"/>
              <a:gd name="T39" fmla="*/ 60 h 64"/>
              <a:gd name="T40" fmla="*/ 20 w 96"/>
              <a:gd name="T41" fmla="*/ 50 h 64"/>
              <a:gd name="T42" fmla="*/ 18 w 96"/>
              <a:gd name="T43" fmla="*/ 48 h 64"/>
              <a:gd name="T44" fmla="*/ 6 w 96"/>
              <a:gd name="T45" fmla="*/ 48 h 64"/>
              <a:gd name="T46" fmla="*/ 4 w 96"/>
              <a:gd name="T47" fmla="*/ 50 h 64"/>
              <a:gd name="T48" fmla="*/ 4 w 96"/>
              <a:gd name="T49" fmla="*/ 60 h 64"/>
              <a:gd name="T50" fmla="*/ 2 w 96"/>
              <a:gd name="T51" fmla="*/ 60 h 64"/>
              <a:gd name="T52" fmla="*/ 0 w 96"/>
              <a:gd name="T53" fmla="*/ 62 h 64"/>
              <a:gd name="T54" fmla="*/ 2 w 96"/>
              <a:gd name="T55" fmla="*/ 64 h 64"/>
              <a:gd name="T56" fmla="*/ 94 w 96"/>
              <a:gd name="T57" fmla="*/ 64 h 64"/>
              <a:gd name="T58" fmla="*/ 96 w 96"/>
              <a:gd name="T59" fmla="*/ 62 h 64"/>
              <a:gd name="T60" fmla="*/ 94 w 96"/>
              <a:gd name="T61" fmla="*/ 6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6" h="64">
                <a:moveTo>
                  <a:pt x="94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2"/>
                  <a:pt x="92" y="2"/>
                  <a:pt x="92" y="2"/>
                </a:cubicBezTo>
                <a:cubicBezTo>
                  <a:pt x="92" y="1"/>
                  <a:pt x="91" y="0"/>
                  <a:pt x="90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7" y="0"/>
                  <a:pt x="76" y="1"/>
                  <a:pt x="76" y="2"/>
                </a:cubicBezTo>
                <a:cubicBezTo>
                  <a:pt x="76" y="60"/>
                  <a:pt x="76" y="60"/>
                  <a:pt x="76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17"/>
                  <a:pt x="67" y="16"/>
                  <a:pt x="66" y="16"/>
                </a:cubicBezTo>
                <a:cubicBezTo>
                  <a:pt x="54" y="16"/>
                  <a:pt x="54" y="16"/>
                  <a:pt x="54" y="16"/>
                </a:cubicBezTo>
                <a:cubicBezTo>
                  <a:pt x="53" y="16"/>
                  <a:pt x="52" y="17"/>
                  <a:pt x="52" y="18"/>
                </a:cubicBezTo>
                <a:cubicBezTo>
                  <a:pt x="52" y="60"/>
                  <a:pt x="52" y="60"/>
                  <a:pt x="52" y="60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34"/>
                  <a:pt x="44" y="34"/>
                  <a:pt x="44" y="34"/>
                </a:cubicBezTo>
                <a:cubicBezTo>
                  <a:pt x="44" y="33"/>
                  <a:pt x="43" y="32"/>
                  <a:pt x="42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2"/>
                  <a:pt x="28" y="33"/>
                  <a:pt x="28" y="34"/>
                </a:cubicBezTo>
                <a:cubicBezTo>
                  <a:pt x="28" y="60"/>
                  <a:pt x="28" y="60"/>
                  <a:pt x="28" y="60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49"/>
                  <a:pt x="19" y="48"/>
                  <a:pt x="18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5" y="48"/>
                  <a:pt x="4" y="49"/>
                  <a:pt x="4" y="50"/>
                </a:cubicBezTo>
                <a:cubicBezTo>
                  <a:pt x="4" y="60"/>
                  <a:pt x="4" y="60"/>
                  <a:pt x="4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" y="60"/>
                  <a:pt x="0" y="61"/>
                  <a:pt x="0" y="62"/>
                </a:cubicBezTo>
                <a:cubicBezTo>
                  <a:pt x="0" y="63"/>
                  <a:pt x="1" y="64"/>
                  <a:pt x="2" y="64"/>
                </a:cubicBezTo>
                <a:cubicBezTo>
                  <a:pt x="94" y="64"/>
                  <a:pt x="94" y="64"/>
                  <a:pt x="94" y="64"/>
                </a:cubicBezTo>
                <a:cubicBezTo>
                  <a:pt x="95" y="64"/>
                  <a:pt x="96" y="63"/>
                  <a:pt x="96" y="62"/>
                </a:cubicBezTo>
                <a:cubicBezTo>
                  <a:pt x="96" y="61"/>
                  <a:pt x="95" y="60"/>
                  <a:pt x="9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6" name="Freeform 27">
            <a:extLst>
              <a:ext uri="{FF2B5EF4-FFF2-40B4-BE49-F238E27FC236}">
                <a16:creationId xmlns="" xmlns:a16="http://schemas.microsoft.com/office/drawing/2014/main" id="{37B4B447-2B63-4604-B38C-66F720CE51B9}"/>
              </a:ext>
            </a:extLst>
          </p:cNvPr>
          <p:cNvSpPr>
            <a:spLocks/>
          </p:cNvSpPr>
          <p:nvPr userDrawn="1"/>
        </p:nvSpPr>
        <p:spPr bwMode="auto">
          <a:xfrm>
            <a:off x="10256002" y="4202101"/>
            <a:ext cx="227158" cy="161534"/>
          </a:xfrm>
          <a:custGeom>
            <a:avLst/>
            <a:gdLst>
              <a:gd name="T0" fmla="*/ 2 w 76"/>
              <a:gd name="T1" fmla="*/ 54 h 54"/>
              <a:gd name="T2" fmla="*/ 3 w 76"/>
              <a:gd name="T3" fmla="*/ 54 h 54"/>
              <a:gd name="T4" fmla="*/ 71 w 76"/>
              <a:gd name="T5" fmla="*/ 8 h 54"/>
              <a:gd name="T6" fmla="*/ 70 w 76"/>
              <a:gd name="T7" fmla="*/ 20 h 54"/>
              <a:gd name="T8" fmla="*/ 72 w 76"/>
              <a:gd name="T9" fmla="*/ 22 h 54"/>
              <a:gd name="T10" fmla="*/ 72 w 76"/>
              <a:gd name="T11" fmla="*/ 22 h 54"/>
              <a:gd name="T12" fmla="*/ 74 w 76"/>
              <a:gd name="T13" fmla="*/ 20 h 54"/>
              <a:gd name="T14" fmla="*/ 76 w 76"/>
              <a:gd name="T15" fmla="*/ 4 h 54"/>
              <a:gd name="T16" fmla="*/ 74 w 76"/>
              <a:gd name="T17" fmla="*/ 2 h 54"/>
              <a:gd name="T18" fmla="*/ 58 w 76"/>
              <a:gd name="T19" fmla="*/ 0 h 54"/>
              <a:gd name="T20" fmla="*/ 56 w 76"/>
              <a:gd name="T21" fmla="*/ 2 h 54"/>
              <a:gd name="T22" fmla="*/ 58 w 76"/>
              <a:gd name="T23" fmla="*/ 4 h 54"/>
              <a:gd name="T24" fmla="*/ 68 w 76"/>
              <a:gd name="T25" fmla="*/ 5 h 54"/>
              <a:gd name="T26" fmla="*/ 1 w 76"/>
              <a:gd name="T27" fmla="*/ 50 h 54"/>
              <a:gd name="T28" fmla="*/ 0 w 76"/>
              <a:gd name="T29" fmla="*/ 53 h 54"/>
              <a:gd name="T30" fmla="*/ 2 w 76"/>
              <a:gd name="T31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4">
                <a:moveTo>
                  <a:pt x="2" y="54"/>
                </a:moveTo>
                <a:cubicBezTo>
                  <a:pt x="2" y="54"/>
                  <a:pt x="3" y="54"/>
                  <a:pt x="3" y="54"/>
                </a:cubicBezTo>
                <a:cubicBezTo>
                  <a:pt x="71" y="8"/>
                  <a:pt x="71" y="8"/>
                  <a:pt x="71" y="8"/>
                </a:cubicBezTo>
                <a:cubicBezTo>
                  <a:pt x="70" y="20"/>
                  <a:pt x="70" y="20"/>
                  <a:pt x="70" y="20"/>
                </a:cubicBezTo>
                <a:cubicBezTo>
                  <a:pt x="70" y="21"/>
                  <a:pt x="71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3" y="22"/>
                  <a:pt x="74" y="21"/>
                  <a:pt x="74" y="20"/>
                </a:cubicBezTo>
                <a:cubicBezTo>
                  <a:pt x="76" y="4"/>
                  <a:pt x="76" y="4"/>
                  <a:pt x="76" y="4"/>
                </a:cubicBezTo>
                <a:cubicBezTo>
                  <a:pt x="76" y="3"/>
                  <a:pt x="75" y="2"/>
                  <a:pt x="74" y="2"/>
                </a:cubicBezTo>
                <a:cubicBezTo>
                  <a:pt x="74" y="2"/>
                  <a:pt x="58" y="0"/>
                  <a:pt x="58" y="0"/>
                </a:cubicBezTo>
                <a:cubicBezTo>
                  <a:pt x="57" y="0"/>
                  <a:pt x="56" y="1"/>
                  <a:pt x="56" y="2"/>
                </a:cubicBezTo>
                <a:cubicBezTo>
                  <a:pt x="56" y="3"/>
                  <a:pt x="57" y="4"/>
                  <a:pt x="58" y="4"/>
                </a:cubicBezTo>
                <a:cubicBezTo>
                  <a:pt x="68" y="5"/>
                  <a:pt x="68" y="5"/>
                  <a:pt x="68" y="5"/>
                </a:cubicBezTo>
                <a:cubicBezTo>
                  <a:pt x="1" y="50"/>
                  <a:pt x="1" y="50"/>
                  <a:pt x="1" y="50"/>
                </a:cubicBezTo>
                <a:cubicBezTo>
                  <a:pt x="0" y="51"/>
                  <a:pt x="0" y="52"/>
                  <a:pt x="0" y="53"/>
                </a:cubicBezTo>
                <a:cubicBezTo>
                  <a:pt x="1" y="54"/>
                  <a:pt x="1" y="54"/>
                  <a:pt x="2" y="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D673D2AC-B071-496F-8C5F-7A4734C6C8E4}"/>
              </a:ext>
            </a:extLst>
          </p:cNvPr>
          <p:cNvSpPr/>
          <p:nvPr userDrawn="1"/>
        </p:nvSpPr>
        <p:spPr>
          <a:xfrm>
            <a:off x="7415141" y="4029583"/>
            <a:ext cx="604800" cy="604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1099BA4D-8C68-4D28-A6CA-CC062736F6EB}"/>
              </a:ext>
            </a:extLst>
          </p:cNvPr>
          <p:cNvGrpSpPr/>
          <p:nvPr userDrawn="1"/>
        </p:nvGrpSpPr>
        <p:grpSpPr>
          <a:xfrm>
            <a:off x="7604815" y="4188594"/>
            <a:ext cx="262826" cy="272212"/>
            <a:chOff x="5618163" y="4232275"/>
            <a:chExt cx="400050" cy="414338"/>
          </a:xfrm>
          <a:solidFill>
            <a:schemeClr val="bg1"/>
          </a:solidFill>
        </p:grpSpPr>
        <p:sp>
          <p:nvSpPr>
            <p:cNvPr id="101" name="Freeform 5">
              <a:extLst>
                <a:ext uri="{FF2B5EF4-FFF2-40B4-BE49-F238E27FC236}">
                  <a16:creationId xmlns="" xmlns:a16="http://schemas.microsoft.com/office/drawing/2014/main" id="{C8F9DCC0-FF9E-4E8F-8E64-7A80C041F7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8676" y="4535488"/>
              <a:ext cx="95250" cy="111125"/>
            </a:xfrm>
            <a:custGeom>
              <a:avLst/>
              <a:gdLst>
                <a:gd name="T0" fmla="*/ 264 w 336"/>
                <a:gd name="T1" fmla="*/ 240 h 384"/>
                <a:gd name="T2" fmla="*/ 196 w 336"/>
                <a:gd name="T3" fmla="*/ 288 h 384"/>
                <a:gd name="T4" fmla="*/ 72 w 336"/>
                <a:gd name="T5" fmla="*/ 288 h 384"/>
                <a:gd name="T6" fmla="*/ 48 w 336"/>
                <a:gd name="T7" fmla="*/ 264 h 384"/>
                <a:gd name="T8" fmla="*/ 48 w 336"/>
                <a:gd name="T9" fmla="*/ 0 h 384"/>
                <a:gd name="T10" fmla="*/ 0 w 336"/>
                <a:gd name="T11" fmla="*/ 0 h 384"/>
                <a:gd name="T12" fmla="*/ 0 w 336"/>
                <a:gd name="T13" fmla="*/ 264 h 384"/>
                <a:gd name="T14" fmla="*/ 72 w 336"/>
                <a:gd name="T15" fmla="*/ 336 h 384"/>
                <a:gd name="T16" fmla="*/ 196 w 336"/>
                <a:gd name="T17" fmla="*/ 336 h 384"/>
                <a:gd name="T18" fmla="*/ 264 w 336"/>
                <a:gd name="T19" fmla="*/ 384 h 384"/>
                <a:gd name="T20" fmla="*/ 336 w 336"/>
                <a:gd name="T21" fmla="*/ 312 h 384"/>
                <a:gd name="T22" fmla="*/ 264 w 336"/>
                <a:gd name="T23" fmla="*/ 240 h 384"/>
                <a:gd name="T24" fmla="*/ 264 w 336"/>
                <a:gd name="T25" fmla="*/ 240 h 384"/>
                <a:gd name="T26" fmla="*/ 264 w 336"/>
                <a:gd name="T27" fmla="*/ 24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384">
                  <a:moveTo>
                    <a:pt x="264" y="240"/>
                  </a:moveTo>
                  <a:cubicBezTo>
                    <a:pt x="233" y="240"/>
                    <a:pt x="206" y="260"/>
                    <a:pt x="196" y="288"/>
                  </a:cubicBezTo>
                  <a:cubicBezTo>
                    <a:pt x="72" y="288"/>
                    <a:pt x="72" y="288"/>
                    <a:pt x="72" y="288"/>
                  </a:cubicBezTo>
                  <a:cubicBezTo>
                    <a:pt x="59" y="288"/>
                    <a:pt x="48" y="277"/>
                    <a:pt x="48" y="264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304"/>
                    <a:pt x="32" y="336"/>
                    <a:pt x="72" y="336"/>
                  </a:cubicBezTo>
                  <a:cubicBezTo>
                    <a:pt x="196" y="336"/>
                    <a:pt x="196" y="336"/>
                    <a:pt x="196" y="336"/>
                  </a:cubicBezTo>
                  <a:cubicBezTo>
                    <a:pt x="206" y="364"/>
                    <a:pt x="233" y="384"/>
                    <a:pt x="264" y="384"/>
                  </a:cubicBezTo>
                  <a:cubicBezTo>
                    <a:pt x="304" y="384"/>
                    <a:pt x="336" y="352"/>
                    <a:pt x="336" y="312"/>
                  </a:cubicBezTo>
                  <a:cubicBezTo>
                    <a:pt x="336" y="272"/>
                    <a:pt x="304" y="240"/>
                    <a:pt x="264" y="240"/>
                  </a:cubicBezTo>
                  <a:close/>
                  <a:moveTo>
                    <a:pt x="264" y="240"/>
                  </a:moveTo>
                  <a:cubicBezTo>
                    <a:pt x="264" y="240"/>
                    <a:pt x="264" y="240"/>
                    <a:pt x="264" y="2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6">
              <a:extLst>
                <a:ext uri="{FF2B5EF4-FFF2-40B4-BE49-F238E27FC236}">
                  <a16:creationId xmlns="" xmlns:a16="http://schemas.microsoft.com/office/drawing/2014/main" id="{908BC695-9AF5-401C-9F9E-01822890D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7551" y="4535488"/>
              <a:ext cx="41275" cy="111125"/>
            </a:xfrm>
            <a:custGeom>
              <a:avLst/>
              <a:gdLst>
                <a:gd name="T0" fmla="*/ 96 w 144"/>
                <a:gd name="T1" fmla="*/ 244 h 384"/>
                <a:gd name="T2" fmla="*/ 96 w 144"/>
                <a:gd name="T3" fmla="*/ 0 h 384"/>
                <a:gd name="T4" fmla="*/ 48 w 144"/>
                <a:gd name="T5" fmla="*/ 0 h 384"/>
                <a:gd name="T6" fmla="*/ 48 w 144"/>
                <a:gd name="T7" fmla="*/ 244 h 384"/>
                <a:gd name="T8" fmla="*/ 0 w 144"/>
                <a:gd name="T9" fmla="*/ 312 h 384"/>
                <a:gd name="T10" fmla="*/ 72 w 144"/>
                <a:gd name="T11" fmla="*/ 384 h 384"/>
                <a:gd name="T12" fmla="*/ 144 w 144"/>
                <a:gd name="T13" fmla="*/ 312 h 384"/>
                <a:gd name="T14" fmla="*/ 96 w 144"/>
                <a:gd name="T15" fmla="*/ 244 h 384"/>
                <a:gd name="T16" fmla="*/ 96 w 144"/>
                <a:gd name="T17" fmla="*/ 244 h 384"/>
                <a:gd name="T18" fmla="*/ 96 w 144"/>
                <a:gd name="T19" fmla="*/ 24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384">
                  <a:moveTo>
                    <a:pt x="96" y="24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44"/>
                    <a:pt x="48" y="244"/>
                    <a:pt x="48" y="244"/>
                  </a:cubicBezTo>
                  <a:cubicBezTo>
                    <a:pt x="20" y="254"/>
                    <a:pt x="0" y="281"/>
                    <a:pt x="0" y="312"/>
                  </a:cubicBezTo>
                  <a:cubicBezTo>
                    <a:pt x="0" y="352"/>
                    <a:pt x="32" y="384"/>
                    <a:pt x="72" y="384"/>
                  </a:cubicBezTo>
                  <a:cubicBezTo>
                    <a:pt x="112" y="384"/>
                    <a:pt x="144" y="352"/>
                    <a:pt x="144" y="312"/>
                  </a:cubicBezTo>
                  <a:cubicBezTo>
                    <a:pt x="144" y="281"/>
                    <a:pt x="124" y="254"/>
                    <a:pt x="96" y="244"/>
                  </a:cubicBezTo>
                  <a:close/>
                  <a:moveTo>
                    <a:pt x="96" y="244"/>
                  </a:moveTo>
                  <a:cubicBezTo>
                    <a:pt x="96" y="244"/>
                    <a:pt x="96" y="244"/>
                    <a:pt x="96" y="2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7">
              <a:extLst>
                <a:ext uri="{FF2B5EF4-FFF2-40B4-BE49-F238E27FC236}">
                  <a16:creationId xmlns="" xmlns:a16="http://schemas.microsoft.com/office/drawing/2014/main" id="{610E2A1E-9175-4230-B909-6AE680374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1988" y="4535488"/>
              <a:ext cx="41275" cy="76200"/>
            </a:xfrm>
            <a:custGeom>
              <a:avLst/>
              <a:gdLst>
                <a:gd name="T0" fmla="*/ 96 w 144"/>
                <a:gd name="T1" fmla="*/ 124 h 264"/>
                <a:gd name="T2" fmla="*/ 96 w 144"/>
                <a:gd name="T3" fmla="*/ 0 h 264"/>
                <a:gd name="T4" fmla="*/ 48 w 144"/>
                <a:gd name="T5" fmla="*/ 0 h 264"/>
                <a:gd name="T6" fmla="*/ 48 w 144"/>
                <a:gd name="T7" fmla="*/ 124 h 264"/>
                <a:gd name="T8" fmla="*/ 0 w 144"/>
                <a:gd name="T9" fmla="*/ 192 h 264"/>
                <a:gd name="T10" fmla="*/ 72 w 144"/>
                <a:gd name="T11" fmla="*/ 264 h 264"/>
                <a:gd name="T12" fmla="*/ 144 w 144"/>
                <a:gd name="T13" fmla="*/ 192 h 264"/>
                <a:gd name="T14" fmla="*/ 96 w 144"/>
                <a:gd name="T15" fmla="*/ 124 h 264"/>
                <a:gd name="T16" fmla="*/ 96 w 144"/>
                <a:gd name="T17" fmla="*/ 124 h 264"/>
                <a:gd name="T18" fmla="*/ 96 w 144"/>
                <a:gd name="T19" fmla="*/ 1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264">
                  <a:moveTo>
                    <a:pt x="96" y="12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20" y="134"/>
                    <a:pt x="0" y="161"/>
                    <a:pt x="0" y="192"/>
                  </a:cubicBezTo>
                  <a:cubicBezTo>
                    <a:pt x="0" y="232"/>
                    <a:pt x="32" y="264"/>
                    <a:pt x="72" y="264"/>
                  </a:cubicBezTo>
                  <a:cubicBezTo>
                    <a:pt x="112" y="264"/>
                    <a:pt x="144" y="232"/>
                    <a:pt x="144" y="192"/>
                  </a:cubicBezTo>
                  <a:cubicBezTo>
                    <a:pt x="144" y="161"/>
                    <a:pt x="124" y="134"/>
                    <a:pt x="96" y="124"/>
                  </a:cubicBezTo>
                  <a:close/>
                  <a:moveTo>
                    <a:pt x="96" y="124"/>
                  </a:moveTo>
                  <a:cubicBezTo>
                    <a:pt x="96" y="124"/>
                    <a:pt x="96" y="124"/>
                    <a:pt x="96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">
              <a:extLst>
                <a:ext uri="{FF2B5EF4-FFF2-40B4-BE49-F238E27FC236}">
                  <a16:creationId xmlns="" xmlns:a16="http://schemas.microsoft.com/office/drawing/2014/main" id="{C0B4AD15-6CB2-48B3-937D-C1B2E5CCD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113" y="4535488"/>
              <a:ext cx="41275" cy="76200"/>
            </a:xfrm>
            <a:custGeom>
              <a:avLst/>
              <a:gdLst>
                <a:gd name="T0" fmla="*/ 96 w 144"/>
                <a:gd name="T1" fmla="*/ 124 h 264"/>
                <a:gd name="T2" fmla="*/ 96 w 144"/>
                <a:gd name="T3" fmla="*/ 0 h 264"/>
                <a:gd name="T4" fmla="*/ 48 w 144"/>
                <a:gd name="T5" fmla="*/ 0 h 264"/>
                <a:gd name="T6" fmla="*/ 48 w 144"/>
                <a:gd name="T7" fmla="*/ 124 h 264"/>
                <a:gd name="T8" fmla="*/ 0 w 144"/>
                <a:gd name="T9" fmla="*/ 192 h 264"/>
                <a:gd name="T10" fmla="*/ 72 w 144"/>
                <a:gd name="T11" fmla="*/ 264 h 264"/>
                <a:gd name="T12" fmla="*/ 144 w 144"/>
                <a:gd name="T13" fmla="*/ 192 h 264"/>
                <a:gd name="T14" fmla="*/ 96 w 144"/>
                <a:gd name="T15" fmla="*/ 124 h 264"/>
                <a:gd name="T16" fmla="*/ 96 w 144"/>
                <a:gd name="T17" fmla="*/ 124 h 264"/>
                <a:gd name="T18" fmla="*/ 96 w 144"/>
                <a:gd name="T19" fmla="*/ 1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264">
                  <a:moveTo>
                    <a:pt x="96" y="124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24"/>
                    <a:pt x="48" y="124"/>
                    <a:pt x="48" y="124"/>
                  </a:cubicBezTo>
                  <a:cubicBezTo>
                    <a:pt x="20" y="134"/>
                    <a:pt x="0" y="161"/>
                    <a:pt x="0" y="192"/>
                  </a:cubicBezTo>
                  <a:cubicBezTo>
                    <a:pt x="0" y="232"/>
                    <a:pt x="32" y="264"/>
                    <a:pt x="72" y="264"/>
                  </a:cubicBezTo>
                  <a:cubicBezTo>
                    <a:pt x="112" y="264"/>
                    <a:pt x="144" y="232"/>
                    <a:pt x="144" y="192"/>
                  </a:cubicBezTo>
                  <a:cubicBezTo>
                    <a:pt x="144" y="161"/>
                    <a:pt x="124" y="134"/>
                    <a:pt x="96" y="124"/>
                  </a:cubicBezTo>
                  <a:close/>
                  <a:moveTo>
                    <a:pt x="96" y="124"/>
                  </a:moveTo>
                  <a:cubicBezTo>
                    <a:pt x="96" y="124"/>
                    <a:pt x="96" y="124"/>
                    <a:pt x="96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">
              <a:extLst>
                <a:ext uri="{FF2B5EF4-FFF2-40B4-BE49-F238E27FC236}">
                  <a16:creationId xmlns="" xmlns:a16="http://schemas.microsoft.com/office/drawing/2014/main" id="{DB9AD0A7-182C-4147-8DDF-156493347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451" y="4535488"/>
              <a:ext cx="96838" cy="111125"/>
            </a:xfrm>
            <a:custGeom>
              <a:avLst/>
              <a:gdLst>
                <a:gd name="T0" fmla="*/ 288 w 336"/>
                <a:gd name="T1" fmla="*/ 264 h 384"/>
                <a:gd name="T2" fmla="*/ 264 w 336"/>
                <a:gd name="T3" fmla="*/ 288 h 384"/>
                <a:gd name="T4" fmla="*/ 140 w 336"/>
                <a:gd name="T5" fmla="*/ 288 h 384"/>
                <a:gd name="T6" fmla="*/ 72 w 336"/>
                <a:gd name="T7" fmla="*/ 240 h 384"/>
                <a:gd name="T8" fmla="*/ 0 w 336"/>
                <a:gd name="T9" fmla="*/ 312 h 384"/>
                <a:gd name="T10" fmla="*/ 72 w 336"/>
                <a:gd name="T11" fmla="*/ 384 h 384"/>
                <a:gd name="T12" fmla="*/ 140 w 336"/>
                <a:gd name="T13" fmla="*/ 336 h 384"/>
                <a:gd name="T14" fmla="*/ 264 w 336"/>
                <a:gd name="T15" fmla="*/ 336 h 384"/>
                <a:gd name="T16" fmla="*/ 336 w 336"/>
                <a:gd name="T17" fmla="*/ 264 h 384"/>
                <a:gd name="T18" fmla="*/ 336 w 336"/>
                <a:gd name="T19" fmla="*/ 0 h 384"/>
                <a:gd name="T20" fmla="*/ 288 w 336"/>
                <a:gd name="T21" fmla="*/ 0 h 384"/>
                <a:gd name="T22" fmla="*/ 288 w 336"/>
                <a:gd name="T23" fmla="*/ 264 h 384"/>
                <a:gd name="T24" fmla="*/ 288 w 336"/>
                <a:gd name="T25" fmla="*/ 264 h 384"/>
                <a:gd name="T26" fmla="*/ 288 w 336"/>
                <a:gd name="T27" fmla="*/ 2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384">
                  <a:moveTo>
                    <a:pt x="288" y="264"/>
                  </a:moveTo>
                  <a:cubicBezTo>
                    <a:pt x="288" y="277"/>
                    <a:pt x="277" y="288"/>
                    <a:pt x="264" y="288"/>
                  </a:cubicBezTo>
                  <a:cubicBezTo>
                    <a:pt x="140" y="288"/>
                    <a:pt x="140" y="288"/>
                    <a:pt x="140" y="288"/>
                  </a:cubicBezTo>
                  <a:cubicBezTo>
                    <a:pt x="130" y="260"/>
                    <a:pt x="103" y="240"/>
                    <a:pt x="72" y="240"/>
                  </a:cubicBezTo>
                  <a:cubicBezTo>
                    <a:pt x="32" y="240"/>
                    <a:pt x="0" y="272"/>
                    <a:pt x="0" y="312"/>
                  </a:cubicBezTo>
                  <a:cubicBezTo>
                    <a:pt x="0" y="352"/>
                    <a:pt x="32" y="384"/>
                    <a:pt x="72" y="384"/>
                  </a:cubicBezTo>
                  <a:cubicBezTo>
                    <a:pt x="103" y="384"/>
                    <a:pt x="130" y="364"/>
                    <a:pt x="140" y="336"/>
                  </a:cubicBezTo>
                  <a:cubicBezTo>
                    <a:pt x="264" y="336"/>
                    <a:pt x="264" y="336"/>
                    <a:pt x="264" y="336"/>
                  </a:cubicBezTo>
                  <a:cubicBezTo>
                    <a:pt x="304" y="336"/>
                    <a:pt x="336" y="304"/>
                    <a:pt x="336" y="264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64"/>
                  </a:lnTo>
                  <a:close/>
                  <a:moveTo>
                    <a:pt x="288" y="264"/>
                  </a:moveTo>
                  <a:cubicBezTo>
                    <a:pt x="288" y="264"/>
                    <a:pt x="288" y="264"/>
                    <a:pt x="288" y="2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">
              <a:extLst>
                <a:ext uri="{FF2B5EF4-FFF2-40B4-BE49-F238E27FC236}">
                  <a16:creationId xmlns="" xmlns:a16="http://schemas.microsoft.com/office/drawing/2014/main" id="{C23EA354-D974-464D-AB8D-1C1F76DB9C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3251" y="4232275"/>
              <a:ext cx="76200" cy="41275"/>
            </a:xfrm>
            <a:custGeom>
              <a:avLst/>
              <a:gdLst>
                <a:gd name="T0" fmla="*/ 266 w 266"/>
                <a:gd name="T1" fmla="*/ 144 h 144"/>
                <a:gd name="T2" fmla="*/ 133 w 266"/>
                <a:gd name="T3" fmla="*/ 0 h 144"/>
                <a:gd name="T4" fmla="*/ 0 w 266"/>
                <a:gd name="T5" fmla="*/ 144 h 144"/>
                <a:gd name="T6" fmla="*/ 266 w 266"/>
                <a:gd name="T7" fmla="*/ 144 h 144"/>
                <a:gd name="T8" fmla="*/ 266 w 266"/>
                <a:gd name="T9" fmla="*/ 144 h 144"/>
                <a:gd name="T10" fmla="*/ 266 w 266"/>
                <a:gd name="T1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144">
                  <a:moveTo>
                    <a:pt x="266" y="144"/>
                  </a:moveTo>
                  <a:cubicBezTo>
                    <a:pt x="235" y="57"/>
                    <a:pt x="187" y="0"/>
                    <a:pt x="133" y="0"/>
                  </a:cubicBezTo>
                  <a:cubicBezTo>
                    <a:pt x="79" y="0"/>
                    <a:pt x="31" y="57"/>
                    <a:pt x="0" y="144"/>
                  </a:cubicBezTo>
                  <a:lnTo>
                    <a:pt x="266" y="144"/>
                  </a:lnTo>
                  <a:close/>
                  <a:moveTo>
                    <a:pt x="266" y="144"/>
                  </a:moveTo>
                  <a:cubicBezTo>
                    <a:pt x="266" y="144"/>
                    <a:pt x="266" y="144"/>
                    <a:pt x="266" y="1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">
              <a:extLst>
                <a:ext uri="{FF2B5EF4-FFF2-40B4-BE49-F238E27FC236}">
                  <a16:creationId xmlns="" xmlns:a16="http://schemas.microsoft.com/office/drawing/2014/main" id="{A99FE92B-7A45-41D4-87A9-B8FD6769A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6" y="4287838"/>
              <a:ext cx="95250" cy="41275"/>
            </a:xfrm>
            <a:custGeom>
              <a:avLst/>
              <a:gdLst>
                <a:gd name="T0" fmla="*/ 315 w 334"/>
                <a:gd name="T1" fmla="*/ 0 h 144"/>
                <a:gd name="T2" fmla="*/ 19 w 334"/>
                <a:gd name="T3" fmla="*/ 0 h 144"/>
                <a:gd name="T4" fmla="*/ 0 w 334"/>
                <a:gd name="T5" fmla="*/ 144 h 144"/>
                <a:gd name="T6" fmla="*/ 334 w 334"/>
                <a:gd name="T7" fmla="*/ 144 h 144"/>
                <a:gd name="T8" fmla="*/ 315 w 334"/>
                <a:gd name="T9" fmla="*/ 0 h 144"/>
                <a:gd name="T10" fmla="*/ 315 w 334"/>
                <a:gd name="T11" fmla="*/ 0 h 144"/>
                <a:gd name="T12" fmla="*/ 315 w 334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144">
                  <a:moveTo>
                    <a:pt x="315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44"/>
                    <a:pt x="1" y="93"/>
                    <a:pt x="0" y="144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33" y="93"/>
                    <a:pt x="326" y="44"/>
                    <a:pt x="315" y="0"/>
                  </a:cubicBezTo>
                  <a:close/>
                  <a:moveTo>
                    <a:pt x="315" y="0"/>
                  </a:moveTo>
                  <a:cubicBezTo>
                    <a:pt x="315" y="0"/>
                    <a:pt x="315" y="0"/>
                    <a:pt x="3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">
              <a:extLst>
                <a:ext uri="{FF2B5EF4-FFF2-40B4-BE49-F238E27FC236}">
                  <a16:creationId xmlns="" xmlns:a16="http://schemas.microsoft.com/office/drawing/2014/main" id="{EBDDE9B6-B226-47F2-AFBC-755CDD174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3726" y="4343400"/>
              <a:ext cx="95250" cy="44450"/>
            </a:xfrm>
            <a:custGeom>
              <a:avLst/>
              <a:gdLst>
                <a:gd name="T0" fmla="*/ 262 w 334"/>
                <a:gd name="T1" fmla="*/ 158 h 158"/>
                <a:gd name="T2" fmla="*/ 332 w 334"/>
                <a:gd name="T3" fmla="*/ 38 h 158"/>
                <a:gd name="T4" fmla="*/ 334 w 334"/>
                <a:gd name="T5" fmla="*/ 0 h 158"/>
                <a:gd name="T6" fmla="*/ 0 w 334"/>
                <a:gd name="T7" fmla="*/ 0 h 158"/>
                <a:gd name="T8" fmla="*/ 19 w 334"/>
                <a:gd name="T9" fmla="*/ 144 h 158"/>
                <a:gd name="T10" fmla="*/ 191 w 334"/>
                <a:gd name="T11" fmla="*/ 144 h 158"/>
                <a:gd name="T12" fmla="*/ 262 w 334"/>
                <a:gd name="T13" fmla="*/ 158 h 158"/>
                <a:gd name="T14" fmla="*/ 262 w 334"/>
                <a:gd name="T15" fmla="*/ 158 h 158"/>
                <a:gd name="T16" fmla="*/ 262 w 334"/>
                <a:gd name="T1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158">
                  <a:moveTo>
                    <a:pt x="262" y="158"/>
                  </a:moveTo>
                  <a:cubicBezTo>
                    <a:pt x="278" y="113"/>
                    <a:pt x="302" y="73"/>
                    <a:pt x="332" y="38"/>
                  </a:cubicBezTo>
                  <a:cubicBezTo>
                    <a:pt x="333" y="25"/>
                    <a:pt x="334" y="13"/>
                    <a:pt x="33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0"/>
                    <a:pt x="8" y="99"/>
                    <a:pt x="1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216" y="144"/>
                    <a:pt x="240" y="149"/>
                    <a:pt x="262" y="158"/>
                  </a:cubicBezTo>
                  <a:close/>
                  <a:moveTo>
                    <a:pt x="262" y="158"/>
                  </a:moveTo>
                  <a:cubicBezTo>
                    <a:pt x="262" y="158"/>
                    <a:pt x="262" y="158"/>
                    <a:pt x="262" y="1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3">
              <a:extLst>
                <a:ext uri="{FF2B5EF4-FFF2-40B4-BE49-F238E27FC236}">
                  <a16:creationId xmlns="" xmlns:a16="http://schemas.microsoft.com/office/drawing/2014/main" id="{47A07928-AC41-4B1E-925F-0C4AFD0B33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8801" y="4238625"/>
              <a:ext cx="47625" cy="34925"/>
            </a:xfrm>
            <a:custGeom>
              <a:avLst/>
              <a:gdLst>
                <a:gd name="T0" fmla="*/ 165 w 165"/>
                <a:gd name="T1" fmla="*/ 0 h 122"/>
                <a:gd name="T2" fmla="*/ 0 w 165"/>
                <a:gd name="T3" fmla="*/ 122 h 122"/>
                <a:gd name="T4" fmla="*/ 103 w 165"/>
                <a:gd name="T5" fmla="*/ 122 h 122"/>
                <a:gd name="T6" fmla="*/ 165 w 165"/>
                <a:gd name="T7" fmla="*/ 0 h 122"/>
                <a:gd name="T8" fmla="*/ 165 w 165"/>
                <a:gd name="T9" fmla="*/ 0 h 122"/>
                <a:gd name="T10" fmla="*/ 165 w 165"/>
                <a:gd name="T1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22">
                  <a:moveTo>
                    <a:pt x="165" y="0"/>
                  </a:moveTo>
                  <a:cubicBezTo>
                    <a:pt x="98" y="24"/>
                    <a:pt x="41" y="67"/>
                    <a:pt x="0" y="122"/>
                  </a:cubicBezTo>
                  <a:cubicBezTo>
                    <a:pt x="103" y="122"/>
                    <a:pt x="103" y="122"/>
                    <a:pt x="103" y="122"/>
                  </a:cubicBezTo>
                  <a:cubicBezTo>
                    <a:pt x="119" y="73"/>
                    <a:pt x="140" y="32"/>
                    <a:pt x="165" y="0"/>
                  </a:cubicBezTo>
                  <a:close/>
                  <a:moveTo>
                    <a:pt x="165" y="0"/>
                  </a:moveTo>
                  <a:cubicBezTo>
                    <a:pt x="165" y="0"/>
                    <a:pt x="165" y="0"/>
                    <a:pt x="1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4">
              <a:extLst>
                <a:ext uri="{FF2B5EF4-FFF2-40B4-BE49-F238E27FC236}">
                  <a16:creationId xmlns="" xmlns:a16="http://schemas.microsoft.com/office/drawing/2014/main" id="{6682C42B-6244-4841-B517-99C15B37CB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287838"/>
              <a:ext cx="47625" cy="41275"/>
            </a:xfrm>
            <a:custGeom>
              <a:avLst/>
              <a:gdLst>
                <a:gd name="T0" fmla="*/ 162 w 162"/>
                <a:gd name="T1" fmla="*/ 0 h 144"/>
                <a:gd name="T2" fmla="*/ 41 w 162"/>
                <a:gd name="T3" fmla="*/ 0 h 144"/>
                <a:gd name="T4" fmla="*/ 0 w 162"/>
                <a:gd name="T5" fmla="*/ 144 h 144"/>
                <a:gd name="T6" fmla="*/ 144 w 162"/>
                <a:gd name="T7" fmla="*/ 144 h 144"/>
                <a:gd name="T8" fmla="*/ 162 w 162"/>
                <a:gd name="T9" fmla="*/ 0 h 144"/>
                <a:gd name="T10" fmla="*/ 162 w 162"/>
                <a:gd name="T11" fmla="*/ 0 h 144"/>
                <a:gd name="T12" fmla="*/ 162 w 162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44">
                  <a:moveTo>
                    <a:pt x="16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43"/>
                    <a:pt x="4" y="92"/>
                    <a:pt x="0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5" y="93"/>
                    <a:pt x="151" y="44"/>
                    <a:pt x="162" y="0"/>
                  </a:cubicBezTo>
                  <a:close/>
                  <a:moveTo>
                    <a:pt x="162" y="0"/>
                  </a:moveTo>
                  <a:cubicBezTo>
                    <a:pt x="162" y="0"/>
                    <a:pt x="162" y="0"/>
                    <a:pt x="1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5">
              <a:extLst>
                <a:ext uri="{FF2B5EF4-FFF2-40B4-BE49-F238E27FC236}">
                  <a16:creationId xmlns="" xmlns:a16="http://schemas.microsoft.com/office/drawing/2014/main" id="{46CCCC86-9A7B-4D97-ACFD-B412BA65A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6276" y="4238625"/>
              <a:ext cx="47625" cy="34925"/>
            </a:xfrm>
            <a:custGeom>
              <a:avLst/>
              <a:gdLst>
                <a:gd name="T0" fmla="*/ 166 w 166"/>
                <a:gd name="T1" fmla="*/ 123 h 123"/>
                <a:gd name="T2" fmla="*/ 0 w 166"/>
                <a:gd name="T3" fmla="*/ 0 h 123"/>
                <a:gd name="T4" fmla="*/ 62 w 166"/>
                <a:gd name="T5" fmla="*/ 123 h 123"/>
                <a:gd name="T6" fmla="*/ 166 w 166"/>
                <a:gd name="T7" fmla="*/ 123 h 123"/>
                <a:gd name="T8" fmla="*/ 166 w 166"/>
                <a:gd name="T9" fmla="*/ 123 h 123"/>
                <a:gd name="T10" fmla="*/ 166 w 166"/>
                <a:gd name="T11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123">
                  <a:moveTo>
                    <a:pt x="166" y="123"/>
                  </a:moveTo>
                  <a:cubicBezTo>
                    <a:pt x="124" y="67"/>
                    <a:pt x="67" y="24"/>
                    <a:pt x="0" y="0"/>
                  </a:cubicBezTo>
                  <a:cubicBezTo>
                    <a:pt x="25" y="32"/>
                    <a:pt x="46" y="74"/>
                    <a:pt x="62" y="123"/>
                  </a:cubicBezTo>
                  <a:lnTo>
                    <a:pt x="166" y="123"/>
                  </a:lnTo>
                  <a:close/>
                  <a:moveTo>
                    <a:pt x="166" y="123"/>
                  </a:moveTo>
                  <a:cubicBezTo>
                    <a:pt x="166" y="123"/>
                    <a:pt x="166" y="123"/>
                    <a:pt x="166" y="1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">
              <a:extLst>
                <a:ext uri="{FF2B5EF4-FFF2-40B4-BE49-F238E27FC236}">
                  <a16:creationId xmlns="" xmlns:a16="http://schemas.microsoft.com/office/drawing/2014/main" id="{640E37E3-190B-4DC8-91AD-A7AE03FB63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501" y="4287838"/>
              <a:ext cx="44450" cy="52388"/>
            </a:xfrm>
            <a:custGeom>
              <a:avLst/>
              <a:gdLst>
                <a:gd name="T0" fmla="*/ 19 w 158"/>
                <a:gd name="T1" fmla="*/ 168 h 181"/>
                <a:gd name="T2" fmla="*/ 19 w 158"/>
                <a:gd name="T3" fmla="*/ 181 h 181"/>
                <a:gd name="T4" fmla="*/ 158 w 158"/>
                <a:gd name="T5" fmla="*/ 110 h 181"/>
                <a:gd name="T6" fmla="*/ 122 w 158"/>
                <a:gd name="T7" fmla="*/ 0 h 181"/>
                <a:gd name="T8" fmla="*/ 0 w 158"/>
                <a:gd name="T9" fmla="*/ 0 h 181"/>
                <a:gd name="T10" fmla="*/ 19 w 158"/>
                <a:gd name="T11" fmla="*/ 168 h 181"/>
                <a:gd name="T12" fmla="*/ 19 w 158"/>
                <a:gd name="T13" fmla="*/ 168 h 181"/>
                <a:gd name="T14" fmla="*/ 19 w 158"/>
                <a:gd name="T15" fmla="*/ 16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81">
                  <a:moveTo>
                    <a:pt x="19" y="168"/>
                  </a:moveTo>
                  <a:cubicBezTo>
                    <a:pt x="19" y="172"/>
                    <a:pt x="19" y="177"/>
                    <a:pt x="19" y="181"/>
                  </a:cubicBezTo>
                  <a:cubicBezTo>
                    <a:pt x="59" y="148"/>
                    <a:pt x="106" y="124"/>
                    <a:pt x="158" y="110"/>
                  </a:cubicBezTo>
                  <a:cubicBezTo>
                    <a:pt x="152" y="71"/>
                    <a:pt x="139" y="34"/>
                    <a:pt x="1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51"/>
                    <a:pt x="19" y="108"/>
                    <a:pt x="19" y="168"/>
                  </a:cubicBezTo>
                  <a:close/>
                  <a:moveTo>
                    <a:pt x="19" y="168"/>
                  </a:moveTo>
                  <a:cubicBezTo>
                    <a:pt x="19" y="168"/>
                    <a:pt x="19" y="168"/>
                    <a:pt x="19" y="1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7">
              <a:extLst>
                <a:ext uri="{FF2B5EF4-FFF2-40B4-BE49-F238E27FC236}">
                  <a16:creationId xmlns="" xmlns:a16="http://schemas.microsoft.com/office/drawing/2014/main" id="{0120282C-7386-4CB8-BBB3-8BE530A009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8801" y="4397375"/>
              <a:ext cx="53975" cy="15875"/>
            </a:xfrm>
            <a:custGeom>
              <a:avLst/>
              <a:gdLst>
                <a:gd name="T0" fmla="*/ 50 w 185"/>
                <a:gd name="T1" fmla="*/ 53 h 54"/>
                <a:gd name="T2" fmla="*/ 96 w 185"/>
                <a:gd name="T3" fmla="*/ 48 h 54"/>
                <a:gd name="T4" fmla="*/ 143 w 185"/>
                <a:gd name="T5" fmla="*/ 54 h 54"/>
                <a:gd name="T6" fmla="*/ 185 w 185"/>
                <a:gd name="T7" fmla="*/ 0 h 54"/>
                <a:gd name="T8" fmla="*/ 0 w 185"/>
                <a:gd name="T9" fmla="*/ 0 h 54"/>
                <a:gd name="T10" fmla="*/ 50 w 185"/>
                <a:gd name="T11" fmla="*/ 53 h 54"/>
                <a:gd name="T12" fmla="*/ 50 w 185"/>
                <a:gd name="T13" fmla="*/ 53 h 54"/>
                <a:gd name="T14" fmla="*/ 50 w 185"/>
                <a:gd name="T15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54">
                  <a:moveTo>
                    <a:pt x="50" y="53"/>
                  </a:moveTo>
                  <a:cubicBezTo>
                    <a:pt x="65" y="50"/>
                    <a:pt x="80" y="48"/>
                    <a:pt x="96" y="48"/>
                  </a:cubicBezTo>
                  <a:cubicBezTo>
                    <a:pt x="112" y="48"/>
                    <a:pt x="127" y="50"/>
                    <a:pt x="143" y="54"/>
                  </a:cubicBezTo>
                  <a:cubicBezTo>
                    <a:pt x="154" y="33"/>
                    <a:pt x="168" y="15"/>
                    <a:pt x="1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19"/>
                    <a:pt x="31" y="37"/>
                    <a:pt x="50" y="53"/>
                  </a:cubicBezTo>
                  <a:close/>
                  <a:moveTo>
                    <a:pt x="50" y="53"/>
                  </a:moveTo>
                  <a:cubicBezTo>
                    <a:pt x="50" y="53"/>
                    <a:pt x="50" y="53"/>
                    <a:pt x="50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8">
              <a:extLst>
                <a:ext uri="{FF2B5EF4-FFF2-40B4-BE49-F238E27FC236}">
                  <a16:creationId xmlns="" xmlns:a16="http://schemas.microsoft.com/office/drawing/2014/main" id="{F1F10BF8-0559-426C-9391-E8197FE1C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343400"/>
              <a:ext cx="47625" cy="41275"/>
            </a:xfrm>
            <a:custGeom>
              <a:avLst/>
              <a:gdLst>
                <a:gd name="T0" fmla="*/ 0 w 162"/>
                <a:gd name="T1" fmla="*/ 0 h 144"/>
                <a:gd name="T2" fmla="*/ 41 w 162"/>
                <a:gd name="T3" fmla="*/ 144 h 144"/>
                <a:gd name="T4" fmla="*/ 162 w 162"/>
                <a:gd name="T5" fmla="*/ 144 h 144"/>
                <a:gd name="T6" fmla="*/ 144 w 162"/>
                <a:gd name="T7" fmla="*/ 0 h 144"/>
                <a:gd name="T8" fmla="*/ 0 w 162"/>
                <a:gd name="T9" fmla="*/ 0 h 144"/>
                <a:gd name="T10" fmla="*/ 0 w 162"/>
                <a:gd name="T11" fmla="*/ 0 h 144"/>
                <a:gd name="T12" fmla="*/ 0 w 162"/>
                <a:gd name="T1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44">
                  <a:moveTo>
                    <a:pt x="0" y="0"/>
                  </a:moveTo>
                  <a:cubicBezTo>
                    <a:pt x="4" y="51"/>
                    <a:pt x="18" y="100"/>
                    <a:pt x="41" y="144"/>
                  </a:cubicBezTo>
                  <a:cubicBezTo>
                    <a:pt x="162" y="144"/>
                    <a:pt x="162" y="144"/>
                    <a:pt x="162" y="144"/>
                  </a:cubicBezTo>
                  <a:cubicBezTo>
                    <a:pt x="151" y="99"/>
                    <a:pt x="145" y="50"/>
                    <a:pt x="144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9">
              <a:extLst>
                <a:ext uri="{FF2B5EF4-FFF2-40B4-BE49-F238E27FC236}">
                  <a16:creationId xmlns="" xmlns:a16="http://schemas.microsoft.com/office/drawing/2014/main" id="{01228FD4-827B-40CD-9CE7-F5C9540929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8163" y="4329113"/>
              <a:ext cx="400050" cy="193675"/>
            </a:xfrm>
            <a:custGeom>
              <a:avLst/>
              <a:gdLst>
                <a:gd name="T0" fmla="*/ 1056 w 1392"/>
                <a:gd name="T1" fmla="*/ 504 h 672"/>
                <a:gd name="T2" fmla="*/ 1150 w 1392"/>
                <a:gd name="T3" fmla="*/ 301 h 672"/>
                <a:gd name="T4" fmla="*/ 480 w 1392"/>
                <a:gd name="T5" fmla="*/ 336 h 672"/>
                <a:gd name="T6" fmla="*/ 442 w 1392"/>
                <a:gd name="T7" fmla="*/ 252 h 672"/>
                <a:gd name="T8" fmla="*/ 240 w 1392"/>
                <a:gd name="T9" fmla="*/ 384 h 672"/>
                <a:gd name="T10" fmla="*/ 198 w 1392"/>
                <a:gd name="T11" fmla="*/ 339 h 672"/>
                <a:gd name="T12" fmla="*/ 0 w 1392"/>
                <a:gd name="T13" fmla="*/ 504 h 672"/>
                <a:gd name="T14" fmla="*/ 1224 w 1392"/>
                <a:gd name="T15" fmla="*/ 672 h 672"/>
                <a:gd name="T16" fmla="*/ 1224 w 1392"/>
                <a:gd name="T17" fmla="*/ 336 h 672"/>
                <a:gd name="T18" fmla="*/ 408 w 1392"/>
                <a:gd name="T19" fmla="*/ 504 h 672"/>
                <a:gd name="T20" fmla="*/ 504 w 1392"/>
                <a:gd name="T21" fmla="*/ 504 h 672"/>
                <a:gd name="T22" fmla="*/ 528 w 1392"/>
                <a:gd name="T23" fmla="*/ 336 h 672"/>
                <a:gd name="T24" fmla="*/ 816 w 1392"/>
                <a:gd name="T25" fmla="*/ 96 h 672"/>
                <a:gd name="T26" fmla="*/ 528 w 1392"/>
                <a:gd name="T27" fmla="*/ 336 h 672"/>
                <a:gd name="T28" fmla="*/ 600 w 1392"/>
                <a:gd name="T29" fmla="*/ 504 h 672"/>
                <a:gd name="T30" fmla="*/ 696 w 1392"/>
                <a:gd name="T31" fmla="*/ 504 h 672"/>
                <a:gd name="T32" fmla="*/ 840 w 1392"/>
                <a:gd name="T33" fmla="*/ 552 h 672"/>
                <a:gd name="T34" fmla="*/ 840 w 1392"/>
                <a:gd name="T35" fmla="*/ 456 h 672"/>
                <a:gd name="T36" fmla="*/ 840 w 1392"/>
                <a:gd name="T37" fmla="*/ 552 h 672"/>
                <a:gd name="T38" fmla="*/ 860 w 1392"/>
                <a:gd name="T39" fmla="*/ 100 h 672"/>
                <a:gd name="T40" fmla="*/ 921 w 1392"/>
                <a:gd name="T41" fmla="*/ 68 h 672"/>
                <a:gd name="T42" fmla="*/ 1008 w 1392"/>
                <a:gd name="T43" fmla="*/ 624 h 672"/>
                <a:gd name="T44" fmla="*/ 960 w 1392"/>
                <a:gd name="T45" fmla="*/ 576 h 672"/>
                <a:gd name="T46" fmla="*/ 1008 w 1392"/>
                <a:gd name="T47" fmla="*/ 624 h 672"/>
                <a:gd name="T48" fmla="*/ 1056 w 1392"/>
                <a:gd name="T49" fmla="*/ 624 h 672"/>
                <a:gd name="T50" fmla="*/ 1104 w 1392"/>
                <a:gd name="T51" fmla="*/ 576 h 672"/>
                <a:gd name="T52" fmla="*/ 1224 w 1392"/>
                <a:gd name="T53" fmla="*/ 624 h 672"/>
                <a:gd name="T54" fmla="*/ 1152 w 1392"/>
                <a:gd name="T55" fmla="*/ 576 h 672"/>
                <a:gd name="T56" fmla="*/ 1296 w 1392"/>
                <a:gd name="T57" fmla="*/ 504 h 672"/>
                <a:gd name="T58" fmla="*/ 1224 w 1392"/>
                <a:gd name="T59" fmla="*/ 384 h 672"/>
                <a:gd name="T60" fmla="*/ 1224 w 1392"/>
                <a:gd name="T61" fmla="*/ 624 h 672"/>
                <a:gd name="T62" fmla="*/ 1224 w 1392"/>
                <a:gd name="T63" fmla="*/ 624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2" h="672">
                  <a:moveTo>
                    <a:pt x="1224" y="336"/>
                  </a:moveTo>
                  <a:cubicBezTo>
                    <a:pt x="1131" y="336"/>
                    <a:pt x="1056" y="411"/>
                    <a:pt x="1056" y="504"/>
                  </a:cubicBezTo>
                  <a:cubicBezTo>
                    <a:pt x="1008" y="504"/>
                    <a:pt x="1008" y="504"/>
                    <a:pt x="1008" y="504"/>
                  </a:cubicBezTo>
                  <a:cubicBezTo>
                    <a:pt x="1008" y="411"/>
                    <a:pt x="1067" y="332"/>
                    <a:pt x="1150" y="301"/>
                  </a:cubicBezTo>
                  <a:cubicBezTo>
                    <a:pt x="1132" y="131"/>
                    <a:pt x="989" y="0"/>
                    <a:pt x="816" y="0"/>
                  </a:cubicBezTo>
                  <a:cubicBezTo>
                    <a:pt x="631" y="0"/>
                    <a:pt x="480" y="151"/>
                    <a:pt x="480" y="336"/>
                  </a:cubicBezTo>
                  <a:cubicBezTo>
                    <a:pt x="432" y="336"/>
                    <a:pt x="432" y="336"/>
                    <a:pt x="432" y="336"/>
                  </a:cubicBezTo>
                  <a:cubicBezTo>
                    <a:pt x="432" y="307"/>
                    <a:pt x="435" y="279"/>
                    <a:pt x="442" y="252"/>
                  </a:cubicBezTo>
                  <a:cubicBezTo>
                    <a:pt x="423" y="244"/>
                    <a:pt x="404" y="240"/>
                    <a:pt x="384" y="240"/>
                  </a:cubicBezTo>
                  <a:cubicBezTo>
                    <a:pt x="305" y="240"/>
                    <a:pt x="240" y="305"/>
                    <a:pt x="240" y="384"/>
                  </a:cubicBezTo>
                  <a:cubicBezTo>
                    <a:pt x="192" y="384"/>
                    <a:pt x="192" y="384"/>
                    <a:pt x="192" y="384"/>
                  </a:cubicBezTo>
                  <a:cubicBezTo>
                    <a:pt x="192" y="368"/>
                    <a:pt x="194" y="353"/>
                    <a:pt x="198" y="339"/>
                  </a:cubicBezTo>
                  <a:cubicBezTo>
                    <a:pt x="188" y="337"/>
                    <a:pt x="178" y="336"/>
                    <a:pt x="168" y="336"/>
                  </a:cubicBezTo>
                  <a:cubicBezTo>
                    <a:pt x="75" y="336"/>
                    <a:pt x="0" y="411"/>
                    <a:pt x="0" y="504"/>
                  </a:cubicBezTo>
                  <a:cubicBezTo>
                    <a:pt x="0" y="597"/>
                    <a:pt x="75" y="672"/>
                    <a:pt x="168" y="672"/>
                  </a:cubicBezTo>
                  <a:cubicBezTo>
                    <a:pt x="1224" y="672"/>
                    <a:pt x="1224" y="672"/>
                    <a:pt x="1224" y="672"/>
                  </a:cubicBezTo>
                  <a:cubicBezTo>
                    <a:pt x="1317" y="672"/>
                    <a:pt x="1392" y="597"/>
                    <a:pt x="1392" y="504"/>
                  </a:cubicBezTo>
                  <a:cubicBezTo>
                    <a:pt x="1392" y="411"/>
                    <a:pt x="1317" y="336"/>
                    <a:pt x="1224" y="336"/>
                  </a:cubicBezTo>
                  <a:close/>
                  <a:moveTo>
                    <a:pt x="456" y="552"/>
                  </a:moveTo>
                  <a:cubicBezTo>
                    <a:pt x="429" y="552"/>
                    <a:pt x="408" y="531"/>
                    <a:pt x="408" y="504"/>
                  </a:cubicBezTo>
                  <a:cubicBezTo>
                    <a:pt x="408" y="477"/>
                    <a:pt x="429" y="456"/>
                    <a:pt x="456" y="456"/>
                  </a:cubicBezTo>
                  <a:cubicBezTo>
                    <a:pt x="483" y="456"/>
                    <a:pt x="504" y="477"/>
                    <a:pt x="504" y="504"/>
                  </a:cubicBezTo>
                  <a:cubicBezTo>
                    <a:pt x="504" y="531"/>
                    <a:pt x="483" y="552"/>
                    <a:pt x="456" y="552"/>
                  </a:cubicBezTo>
                  <a:close/>
                  <a:moveTo>
                    <a:pt x="528" y="336"/>
                  </a:moveTo>
                  <a:cubicBezTo>
                    <a:pt x="528" y="177"/>
                    <a:pt x="657" y="48"/>
                    <a:pt x="816" y="48"/>
                  </a:cubicBezTo>
                  <a:cubicBezTo>
                    <a:pt x="816" y="96"/>
                    <a:pt x="816" y="96"/>
                    <a:pt x="816" y="96"/>
                  </a:cubicBezTo>
                  <a:cubicBezTo>
                    <a:pt x="684" y="96"/>
                    <a:pt x="576" y="204"/>
                    <a:pt x="576" y="336"/>
                  </a:cubicBezTo>
                  <a:lnTo>
                    <a:pt x="528" y="336"/>
                  </a:lnTo>
                  <a:close/>
                  <a:moveTo>
                    <a:pt x="648" y="552"/>
                  </a:moveTo>
                  <a:cubicBezTo>
                    <a:pt x="621" y="552"/>
                    <a:pt x="600" y="531"/>
                    <a:pt x="600" y="504"/>
                  </a:cubicBezTo>
                  <a:cubicBezTo>
                    <a:pt x="600" y="477"/>
                    <a:pt x="621" y="456"/>
                    <a:pt x="648" y="456"/>
                  </a:cubicBezTo>
                  <a:cubicBezTo>
                    <a:pt x="675" y="456"/>
                    <a:pt x="696" y="477"/>
                    <a:pt x="696" y="504"/>
                  </a:cubicBezTo>
                  <a:cubicBezTo>
                    <a:pt x="696" y="531"/>
                    <a:pt x="675" y="552"/>
                    <a:pt x="648" y="552"/>
                  </a:cubicBezTo>
                  <a:close/>
                  <a:moveTo>
                    <a:pt x="840" y="552"/>
                  </a:moveTo>
                  <a:cubicBezTo>
                    <a:pt x="813" y="552"/>
                    <a:pt x="792" y="531"/>
                    <a:pt x="792" y="504"/>
                  </a:cubicBezTo>
                  <a:cubicBezTo>
                    <a:pt x="792" y="477"/>
                    <a:pt x="813" y="456"/>
                    <a:pt x="840" y="456"/>
                  </a:cubicBezTo>
                  <a:cubicBezTo>
                    <a:pt x="867" y="456"/>
                    <a:pt x="888" y="477"/>
                    <a:pt x="888" y="504"/>
                  </a:cubicBezTo>
                  <a:cubicBezTo>
                    <a:pt x="888" y="531"/>
                    <a:pt x="867" y="552"/>
                    <a:pt x="840" y="552"/>
                  </a:cubicBezTo>
                  <a:close/>
                  <a:moveTo>
                    <a:pt x="903" y="112"/>
                  </a:moveTo>
                  <a:cubicBezTo>
                    <a:pt x="889" y="107"/>
                    <a:pt x="875" y="103"/>
                    <a:pt x="860" y="100"/>
                  </a:cubicBezTo>
                  <a:cubicBezTo>
                    <a:pt x="868" y="53"/>
                    <a:pt x="868" y="53"/>
                    <a:pt x="868" y="53"/>
                  </a:cubicBezTo>
                  <a:cubicBezTo>
                    <a:pt x="886" y="56"/>
                    <a:pt x="904" y="61"/>
                    <a:pt x="921" y="68"/>
                  </a:cubicBezTo>
                  <a:lnTo>
                    <a:pt x="903" y="112"/>
                  </a:lnTo>
                  <a:close/>
                  <a:moveTo>
                    <a:pt x="1008" y="624"/>
                  </a:moveTo>
                  <a:cubicBezTo>
                    <a:pt x="960" y="624"/>
                    <a:pt x="960" y="624"/>
                    <a:pt x="960" y="624"/>
                  </a:cubicBezTo>
                  <a:cubicBezTo>
                    <a:pt x="960" y="576"/>
                    <a:pt x="960" y="576"/>
                    <a:pt x="960" y="576"/>
                  </a:cubicBezTo>
                  <a:cubicBezTo>
                    <a:pt x="1008" y="576"/>
                    <a:pt x="1008" y="576"/>
                    <a:pt x="1008" y="576"/>
                  </a:cubicBezTo>
                  <a:lnTo>
                    <a:pt x="1008" y="624"/>
                  </a:lnTo>
                  <a:close/>
                  <a:moveTo>
                    <a:pt x="1104" y="624"/>
                  </a:moveTo>
                  <a:cubicBezTo>
                    <a:pt x="1056" y="624"/>
                    <a:pt x="1056" y="624"/>
                    <a:pt x="1056" y="624"/>
                  </a:cubicBezTo>
                  <a:cubicBezTo>
                    <a:pt x="1056" y="576"/>
                    <a:pt x="1056" y="576"/>
                    <a:pt x="1056" y="576"/>
                  </a:cubicBezTo>
                  <a:cubicBezTo>
                    <a:pt x="1104" y="576"/>
                    <a:pt x="1104" y="576"/>
                    <a:pt x="1104" y="576"/>
                  </a:cubicBezTo>
                  <a:lnTo>
                    <a:pt x="1104" y="624"/>
                  </a:lnTo>
                  <a:close/>
                  <a:moveTo>
                    <a:pt x="1224" y="624"/>
                  </a:moveTo>
                  <a:cubicBezTo>
                    <a:pt x="1152" y="624"/>
                    <a:pt x="1152" y="624"/>
                    <a:pt x="1152" y="624"/>
                  </a:cubicBezTo>
                  <a:cubicBezTo>
                    <a:pt x="1152" y="576"/>
                    <a:pt x="1152" y="576"/>
                    <a:pt x="1152" y="576"/>
                  </a:cubicBezTo>
                  <a:cubicBezTo>
                    <a:pt x="1224" y="576"/>
                    <a:pt x="1224" y="576"/>
                    <a:pt x="1224" y="576"/>
                  </a:cubicBezTo>
                  <a:cubicBezTo>
                    <a:pt x="1264" y="576"/>
                    <a:pt x="1296" y="544"/>
                    <a:pt x="1296" y="504"/>
                  </a:cubicBezTo>
                  <a:cubicBezTo>
                    <a:pt x="1296" y="464"/>
                    <a:pt x="1264" y="432"/>
                    <a:pt x="1224" y="432"/>
                  </a:cubicBezTo>
                  <a:cubicBezTo>
                    <a:pt x="1224" y="384"/>
                    <a:pt x="1224" y="384"/>
                    <a:pt x="1224" y="384"/>
                  </a:cubicBezTo>
                  <a:cubicBezTo>
                    <a:pt x="1290" y="384"/>
                    <a:pt x="1344" y="438"/>
                    <a:pt x="1344" y="504"/>
                  </a:cubicBezTo>
                  <a:cubicBezTo>
                    <a:pt x="1344" y="570"/>
                    <a:pt x="1290" y="624"/>
                    <a:pt x="1224" y="624"/>
                  </a:cubicBezTo>
                  <a:close/>
                  <a:moveTo>
                    <a:pt x="1224" y="624"/>
                  </a:moveTo>
                  <a:cubicBezTo>
                    <a:pt x="1224" y="624"/>
                    <a:pt x="1224" y="624"/>
                    <a:pt x="1224" y="6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6" name="Slide Number Placeholder 5">
            <a:extLst>
              <a:ext uri="{FF2B5EF4-FFF2-40B4-BE49-F238E27FC236}">
                <a16:creationId xmlns="" xmlns:a16="http://schemas.microsoft.com/office/drawing/2014/main" id="{36330196-C945-BA2C-CC31-8DE375A6A8C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948D495-8CA8-41C1-B236-7469597C3DE3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4935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aphic 4">
            <a:extLst>
              <a:ext uri="{FF2B5EF4-FFF2-40B4-BE49-F238E27FC236}">
                <a16:creationId xmlns="" xmlns:a16="http://schemas.microsoft.com/office/drawing/2014/main" id="{087DACF7-F937-424B-BDC6-A2DD3B5649C5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tx2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 userDrawn="1"/>
        </p:nvSpPr>
        <p:spPr>
          <a:xfrm>
            <a:off x="965200" y="6321605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 userDrawn="1"/>
        </p:nvSpPr>
        <p:spPr>
          <a:xfrm>
            <a:off x="848978" y="6321605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5E2AA770-D551-4E85-A1D6-47EE1422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84200"/>
            <a:ext cx="9496987" cy="972592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PE" dirty="0"/>
              <a:t>H</a:t>
            </a:r>
            <a:r>
              <a:rPr lang="en-US" altLang="zh-CN" dirty="0" err="1"/>
              <a:t>illstone</a:t>
            </a:r>
            <a:r>
              <a:rPr lang="en-US" altLang="zh-CN" dirty="0"/>
              <a:t> Colors</a:t>
            </a:r>
            <a:endParaRPr lang="es-PE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="" xmlns:a16="http://schemas.microsoft.com/office/drawing/2014/main" id="{36330196-C945-BA2C-CC31-8DE375A6A8C4}"/>
              </a:ext>
            </a:extLst>
          </p:cNvPr>
          <p:cNvSpPr txBox="1">
            <a:spLocks/>
          </p:cNvSpPr>
          <p:nvPr userDrawn="1"/>
        </p:nvSpPr>
        <p:spPr>
          <a:xfrm>
            <a:off x="587375" y="6321605"/>
            <a:ext cx="187059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FCA07-3125-49EB-99F1-64DCEC752C04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948D495-8CA8-41C1-B236-7469597C3DE3}"/>
              </a:ext>
            </a:extLst>
          </p:cNvPr>
          <p:cNvSpPr txBox="1"/>
          <p:nvPr userDrawn="1"/>
        </p:nvSpPr>
        <p:spPr>
          <a:xfrm>
            <a:off x="8417214" y="6321604"/>
            <a:ext cx="3201197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2023 Hillstone Networks | All Rights Reserved.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E45CECB-05C2-498F-B381-A851EEE00723}"/>
              </a:ext>
            </a:extLst>
          </p:cNvPr>
          <p:cNvSpPr/>
          <p:nvPr userDrawn="1"/>
        </p:nvSpPr>
        <p:spPr>
          <a:xfrm>
            <a:off x="1744950" y="2879480"/>
            <a:ext cx="1103817" cy="1099039"/>
          </a:xfrm>
          <a:prstGeom prst="rect">
            <a:avLst/>
          </a:prstGeom>
          <a:solidFill>
            <a:srgbClr val="004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1AE4AE26-95CE-49CF-A3A1-436138512FC4}"/>
              </a:ext>
            </a:extLst>
          </p:cNvPr>
          <p:cNvSpPr/>
          <p:nvPr userDrawn="1"/>
        </p:nvSpPr>
        <p:spPr>
          <a:xfrm>
            <a:off x="2972366" y="2879480"/>
            <a:ext cx="1103817" cy="1099039"/>
          </a:xfrm>
          <a:prstGeom prst="rect">
            <a:avLst/>
          </a:prstGeom>
          <a:solidFill>
            <a:srgbClr val="6260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D3867C5F-4BF2-429B-B026-75BAC06B6C2D}"/>
              </a:ext>
            </a:extLst>
          </p:cNvPr>
          <p:cNvSpPr/>
          <p:nvPr userDrawn="1"/>
        </p:nvSpPr>
        <p:spPr>
          <a:xfrm>
            <a:off x="4199782" y="2879480"/>
            <a:ext cx="1103817" cy="1099039"/>
          </a:xfrm>
          <a:prstGeom prst="rect">
            <a:avLst/>
          </a:prstGeom>
          <a:solidFill>
            <a:srgbClr val="CF2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BF24E274-FE80-43F9-A763-3A87DBCB99BA}"/>
              </a:ext>
            </a:extLst>
          </p:cNvPr>
          <p:cNvSpPr/>
          <p:nvPr userDrawn="1"/>
        </p:nvSpPr>
        <p:spPr>
          <a:xfrm>
            <a:off x="5458650" y="2879480"/>
            <a:ext cx="1103817" cy="1099039"/>
          </a:xfrm>
          <a:prstGeom prst="rect">
            <a:avLst/>
          </a:prstGeom>
          <a:solidFill>
            <a:srgbClr val="F071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67E5F8A-5C48-4992-921F-75BCDE16D4F3}"/>
              </a:ext>
            </a:extLst>
          </p:cNvPr>
          <p:cNvSpPr/>
          <p:nvPr userDrawn="1"/>
        </p:nvSpPr>
        <p:spPr>
          <a:xfrm>
            <a:off x="6717518" y="2879479"/>
            <a:ext cx="1103817" cy="1099039"/>
          </a:xfrm>
          <a:prstGeom prst="rect">
            <a:avLst/>
          </a:prstGeom>
          <a:solidFill>
            <a:srgbClr val="F1B8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11A157E1-C2FD-45D5-B554-8F514970E8E0}"/>
              </a:ext>
            </a:extLst>
          </p:cNvPr>
          <p:cNvSpPr/>
          <p:nvPr userDrawn="1"/>
        </p:nvSpPr>
        <p:spPr>
          <a:xfrm>
            <a:off x="7976386" y="2879478"/>
            <a:ext cx="1103817" cy="1099039"/>
          </a:xfrm>
          <a:prstGeom prst="rect">
            <a:avLst/>
          </a:prstGeom>
          <a:solidFill>
            <a:srgbClr val="208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425E2C35-D7BC-4769-BA58-1DB42695CCDB}"/>
              </a:ext>
            </a:extLst>
          </p:cNvPr>
          <p:cNvSpPr/>
          <p:nvPr userDrawn="1"/>
        </p:nvSpPr>
        <p:spPr>
          <a:xfrm>
            <a:off x="9235254" y="2879478"/>
            <a:ext cx="1103817" cy="1099039"/>
          </a:xfrm>
          <a:prstGeom prst="rect">
            <a:avLst/>
          </a:prstGeom>
          <a:solidFill>
            <a:srgbClr val="00BA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C944229-4098-4833-ABB3-25080527102D}"/>
              </a:ext>
            </a:extLst>
          </p:cNvPr>
          <p:cNvSpPr/>
          <p:nvPr userDrawn="1"/>
        </p:nvSpPr>
        <p:spPr>
          <a:xfrm>
            <a:off x="1173426" y="4400263"/>
            <a:ext cx="9330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HEX      #00448d        #6260a7         #cf2353        #f07130           #fbb831        #2088c6         #00ba73</a:t>
            </a:r>
          </a:p>
        </p:txBody>
      </p:sp>
    </p:spTree>
    <p:extLst>
      <p:ext uri="{BB962C8B-B14F-4D97-AF65-F5344CB8AC3E}">
        <p14:creationId xmlns:p14="http://schemas.microsoft.com/office/powerpoint/2010/main" val="67629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7A983193-2A33-456E-8C52-3F0AD6911616}"/>
              </a:ext>
            </a:extLst>
          </p:cNvPr>
          <p:cNvSpPr/>
          <p:nvPr userDrawn="1"/>
        </p:nvSpPr>
        <p:spPr>
          <a:xfrm>
            <a:off x="-5422" y="0"/>
            <a:ext cx="12202845" cy="6858000"/>
          </a:xfrm>
          <a:custGeom>
            <a:avLst/>
            <a:gdLst>
              <a:gd name="connsiteX0" fmla="*/ 0 w 12202845"/>
              <a:gd name="connsiteY0" fmla="*/ 0 h 6858000"/>
              <a:gd name="connsiteX1" fmla="*/ 12202845 w 12202845"/>
              <a:gd name="connsiteY1" fmla="*/ 0 h 6858000"/>
              <a:gd name="connsiteX2" fmla="*/ 12202845 w 12202845"/>
              <a:gd name="connsiteY2" fmla="*/ 6858000 h 6858000"/>
              <a:gd name="connsiteX3" fmla="*/ 0 w 12202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2845" h="6858000">
                <a:moveTo>
                  <a:pt x="0" y="0"/>
                </a:moveTo>
                <a:lnTo>
                  <a:pt x="12202845" y="0"/>
                </a:lnTo>
                <a:lnTo>
                  <a:pt x="1220284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285"/>
          </a:solidFill>
          <a:ln w="1219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Picture 12" descr="A person in a suit driving a car&#10;&#10;Description automatically generated with low confidence">
            <a:extLst>
              <a:ext uri="{FF2B5EF4-FFF2-40B4-BE49-F238E27FC236}">
                <a16:creationId xmlns="" xmlns:a16="http://schemas.microsoft.com/office/drawing/2014/main" id="{887270FD-FD8E-4553-94D7-27E3212BFE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B8DA7AC8-0370-4CD9-9822-891166CE6B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5423" y="0"/>
            <a:ext cx="12202846" cy="685800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43A4C77B-72A9-43AE-84FE-99A54C398E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1"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72B6B7D-016E-4CE7-96A0-16207038861F}"/>
              </a:ext>
            </a:extLst>
          </p:cNvPr>
          <p:cNvSpPr/>
          <p:nvPr userDrawn="1"/>
        </p:nvSpPr>
        <p:spPr>
          <a:xfrm>
            <a:off x="11354547" y="4221088"/>
            <a:ext cx="837453" cy="2042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A46DEEE-F6A5-4570-A381-FE41625F4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3068" b="-10697"/>
          <a:stretch/>
        </p:blipFill>
        <p:spPr>
          <a:xfrm>
            <a:off x="11616139" y="4398817"/>
            <a:ext cx="314268" cy="328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C0677A5-58AA-48F5-8518-897C43A57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55" t="-1" r="53790" b="-1"/>
          <a:stretch/>
        </p:blipFill>
        <p:spPr>
          <a:xfrm>
            <a:off x="11575099" y="4896573"/>
            <a:ext cx="396348" cy="296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B36E16E-1B67-4ED3-9701-2E62FC05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93" t="1" r="26596" b="5425"/>
          <a:stretch/>
        </p:blipFill>
        <p:spPr>
          <a:xfrm>
            <a:off x="11559731" y="5362565"/>
            <a:ext cx="427084" cy="280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F875ECA-AEEE-4AEB-BCB5-E09B63ABC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89" t="1" b="5425"/>
          <a:stretch/>
        </p:blipFill>
        <p:spPr>
          <a:xfrm>
            <a:off x="11559731" y="5812444"/>
            <a:ext cx="427084" cy="2808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D422211-70D8-4339-9CDC-22BC99C5117F}"/>
              </a:ext>
            </a:extLst>
          </p:cNvPr>
          <p:cNvSpPr/>
          <p:nvPr userDrawn="1"/>
        </p:nvSpPr>
        <p:spPr>
          <a:xfrm>
            <a:off x="5084047" y="4317774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+1 408 508 6750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inquiry@hillstonenet.com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5201 Great </a:t>
            </a:r>
            <a:r>
              <a:rPr lang="en-US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Pkwy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#420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Clara, CA 95054</a:t>
            </a:r>
          </a:p>
          <a:p>
            <a:pPr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www.hillstonenet.com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D16AF0-90B1-4FCE-B32D-97596FD1982D}"/>
              </a:ext>
            </a:extLst>
          </p:cNvPr>
          <p:cNvSpPr txBox="1"/>
          <p:nvPr userDrawn="1"/>
        </p:nvSpPr>
        <p:spPr>
          <a:xfrm>
            <a:off x="644234" y="4247978"/>
            <a:ext cx="3957115" cy="173516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4000"/>
              </a:lnSpc>
            </a:pPr>
            <a:r>
              <a:rPr lang="en-US" sz="4500" baseline="0" dirty="0">
                <a:solidFill>
                  <a:schemeClr val="bg1"/>
                </a:solidFill>
                <a:latin typeface="+mj-lt"/>
              </a:rPr>
              <a:t>Integrative </a:t>
            </a:r>
            <a:br>
              <a:rPr lang="en-US" sz="4500" baseline="0" dirty="0">
                <a:solidFill>
                  <a:schemeClr val="bg1"/>
                </a:solidFill>
                <a:latin typeface="+mj-lt"/>
              </a:rPr>
            </a:br>
            <a:r>
              <a:rPr lang="en-US" sz="4500" baseline="0" dirty="0">
                <a:solidFill>
                  <a:schemeClr val="bg1"/>
                </a:solidFill>
                <a:latin typeface="+mj-lt"/>
              </a:rPr>
              <a:t>Cyber </a:t>
            </a:r>
          </a:p>
          <a:p>
            <a:pPr>
              <a:lnSpc>
                <a:spcPts val="4000"/>
              </a:lnSpc>
            </a:pPr>
            <a:r>
              <a:rPr lang="en-US" sz="4500" baseline="0" dirty="0">
                <a:solidFill>
                  <a:schemeClr val="bg1"/>
                </a:solidFill>
                <a:latin typeface="+mj-lt"/>
              </a:rPr>
              <a:t>Security</a:t>
            </a:r>
          </a:p>
        </p:txBody>
      </p:sp>
      <p:pic>
        <p:nvPicPr>
          <p:cNvPr id="14" name="Graphic 3">
            <a:extLst>
              <a:ext uri="{FF2B5EF4-FFF2-40B4-BE49-F238E27FC236}">
                <a16:creationId xmlns="" xmlns:a16="http://schemas.microsoft.com/office/drawing/2014/main" id="{5A5F4D89-315A-4BD6-9AC0-3E7ABB79BE6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34" y="1811830"/>
            <a:ext cx="1862619" cy="2150605"/>
          </a:xfrm>
          <a:prstGeom prst="rect">
            <a:avLst/>
          </a:prstGeom>
          <a:noFill/>
        </p:spPr>
      </p:pic>
      <p:grpSp>
        <p:nvGrpSpPr>
          <p:cNvPr id="15" name="Graphic 347">
            <a:extLst>
              <a:ext uri="{FF2B5EF4-FFF2-40B4-BE49-F238E27FC236}">
                <a16:creationId xmlns="" xmlns:a16="http://schemas.microsoft.com/office/drawing/2014/main" id="{825BC3FD-B922-45C2-8DB7-DFC8B6F394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639284" y="1264544"/>
            <a:ext cx="5303520" cy="1490951"/>
            <a:chOff x="9808012" y="455805"/>
            <a:chExt cx="1951587" cy="522426"/>
          </a:xfrm>
          <a:solidFill>
            <a:srgbClr val="FFFFFF"/>
          </a:solidFill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734D183B-7588-4778-AF5F-AE6564200069}"/>
                </a:ext>
              </a:extLst>
            </p:cNvPr>
            <p:cNvSpPr/>
            <p:nvPr/>
          </p:nvSpPr>
          <p:spPr>
            <a:xfrm>
              <a:off x="11470433" y="556658"/>
              <a:ext cx="265138" cy="271913"/>
            </a:xfrm>
            <a:custGeom>
              <a:avLst/>
              <a:gdLst>
                <a:gd name="connsiteX0" fmla="*/ 265786 w 265138"/>
                <a:gd name="connsiteY0" fmla="*/ 169819 h 271913"/>
                <a:gd name="connsiteX1" fmla="*/ 198945 w 265138"/>
                <a:gd name="connsiteY1" fmla="*/ 245321 h 271913"/>
                <a:gd name="connsiteX2" fmla="*/ 112831 w 265138"/>
                <a:gd name="connsiteY2" fmla="*/ 271911 h 271913"/>
                <a:gd name="connsiteX3" fmla="*/ 65261 w 265138"/>
                <a:gd name="connsiteY3" fmla="*/ 261665 h 271913"/>
                <a:gd name="connsiteX4" fmla="*/ 27571 w 265138"/>
                <a:gd name="connsiteY4" fmla="*/ 232391 h 271913"/>
                <a:gd name="connsiteX5" fmla="*/ 5006 w 265138"/>
                <a:gd name="connsiteY5" fmla="*/ 188115 h 271913"/>
                <a:gd name="connsiteX6" fmla="*/ 2566 w 265138"/>
                <a:gd name="connsiteY6" fmla="*/ 135788 h 271913"/>
                <a:gd name="connsiteX7" fmla="*/ 19521 w 265138"/>
                <a:gd name="connsiteY7" fmla="*/ 83461 h 271913"/>
                <a:gd name="connsiteX8" fmla="*/ 54161 w 265138"/>
                <a:gd name="connsiteY8" fmla="*/ 39184 h 271913"/>
                <a:gd name="connsiteX9" fmla="*/ 99657 w 265138"/>
                <a:gd name="connsiteY9" fmla="*/ 10154 h 271913"/>
                <a:gd name="connsiteX10" fmla="*/ 150399 w 265138"/>
                <a:gd name="connsiteY10" fmla="*/ 30 h 271913"/>
                <a:gd name="connsiteX11" fmla="*/ 217363 w 265138"/>
                <a:gd name="connsiteY11" fmla="*/ 21254 h 271913"/>
                <a:gd name="connsiteX12" fmla="*/ 259810 w 265138"/>
                <a:gd name="connsiteY12" fmla="*/ 82241 h 271913"/>
                <a:gd name="connsiteX13" fmla="*/ 123686 w 265138"/>
                <a:gd name="connsiteY13" fmla="*/ 168599 h 271913"/>
                <a:gd name="connsiteX14" fmla="*/ 99292 w 265138"/>
                <a:gd name="connsiteY14" fmla="*/ 120419 h 271913"/>
                <a:gd name="connsiteX15" fmla="*/ 173208 w 265138"/>
                <a:gd name="connsiteY15" fmla="*/ 72605 h 271913"/>
                <a:gd name="connsiteX16" fmla="*/ 161011 w 265138"/>
                <a:gd name="connsiteY16" fmla="*/ 66019 h 271913"/>
                <a:gd name="connsiteX17" fmla="*/ 146740 w 265138"/>
                <a:gd name="connsiteY17" fmla="*/ 63823 h 271913"/>
                <a:gd name="connsiteX18" fmla="*/ 103927 w 265138"/>
                <a:gd name="connsiteY18" fmla="*/ 82363 h 271913"/>
                <a:gd name="connsiteX19" fmla="*/ 80995 w 265138"/>
                <a:gd name="connsiteY19" fmla="*/ 127859 h 271913"/>
                <a:gd name="connsiteX20" fmla="*/ 90997 w 265138"/>
                <a:gd name="connsiteY20" fmla="*/ 173966 h 271913"/>
                <a:gd name="connsiteX21" fmla="*/ 128566 w 265138"/>
                <a:gd name="connsiteY21" fmla="*/ 192506 h 271913"/>
                <a:gd name="connsiteX22" fmla="*/ 171744 w 265138"/>
                <a:gd name="connsiteY22" fmla="*/ 178845 h 271913"/>
                <a:gd name="connsiteX23" fmla="*/ 209678 w 265138"/>
                <a:gd name="connsiteY23" fmla="*/ 138715 h 271913"/>
                <a:gd name="connsiteX24" fmla="*/ 266274 w 265138"/>
                <a:gd name="connsiteY24" fmla="*/ 169209 h 27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5138" h="271913">
                  <a:moveTo>
                    <a:pt x="265786" y="169819"/>
                  </a:moveTo>
                  <a:cubicBezTo>
                    <a:pt x="249931" y="200015"/>
                    <a:pt x="226996" y="225921"/>
                    <a:pt x="198945" y="245321"/>
                  </a:cubicBezTo>
                  <a:cubicBezTo>
                    <a:pt x="173579" y="262666"/>
                    <a:pt x="143560" y="271935"/>
                    <a:pt x="112831" y="271911"/>
                  </a:cubicBezTo>
                  <a:cubicBezTo>
                    <a:pt x="96414" y="272028"/>
                    <a:pt x="80173" y="268530"/>
                    <a:pt x="65261" y="261665"/>
                  </a:cubicBezTo>
                  <a:cubicBezTo>
                    <a:pt x="50594" y="254967"/>
                    <a:pt x="37690" y="244944"/>
                    <a:pt x="27571" y="232391"/>
                  </a:cubicBezTo>
                  <a:cubicBezTo>
                    <a:pt x="16929" y="219442"/>
                    <a:pt x="9229" y="204335"/>
                    <a:pt x="5006" y="188115"/>
                  </a:cubicBezTo>
                  <a:cubicBezTo>
                    <a:pt x="867" y="170987"/>
                    <a:pt x="39" y="153226"/>
                    <a:pt x="2566" y="135788"/>
                  </a:cubicBezTo>
                  <a:cubicBezTo>
                    <a:pt x="5111" y="117488"/>
                    <a:pt x="10850" y="99776"/>
                    <a:pt x="19521" y="83461"/>
                  </a:cubicBezTo>
                  <a:cubicBezTo>
                    <a:pt x="28371" y="66778"/>
                    <a:pt x="40098" y="51789"/>
                    <a:pt x="54161" y="39184"/>
                  </a:cubicBezTo>
                  <a:cubicBezTo>
                    <a:pt x="67543" y="26961"/>
                    <a:pt x="82934" y="17141"/>
                    <a:pt x="99657" y="10154"/>
                  </a:cubicBezTo>
                  <a:cubicBezTo>
                    <a:pt x="115754" y="3519"/>
                    <a:pt x="132988" y="81"/>
                    <a:pt x="150399" y="30"/>
                  </a:cubicBezTo>
                  <a:cubicBezTo>
                    <a:pt x="174459" y="-540"/>
                    <a:pt x="198023" y="6928"/>
                    <a:pt x="217363" y="21254"/>
                  </a:cubicBezTo>
                  <a:cubicBezTo>
                    <a:pt x="237260" y="36911"/>
                    <a:pt x="252038" y="58144"/>
                    <a:pt x="259810" y="82241"/>
                  </a:cubicBezTo>
                  <a:lnTo>
                    <a:pt x="123686" y="168599"/>
                  </a:lnTo>
                  <a:lnTo>
                    <a:pt x="99292" y="120419"/>
                  </a:lnTo>
                  <a:lnTo>
                    <a:pt x="173208" y="72605"/>
                  </a:lnTo>
                  <a:cubicBezTo>
                    <a:pt x="169521" y="69771"/>
                    <a:pt x="165403" y="67547"/>
                    <a:pt x="161011" y="66019"/>
                  </a:cubicBezTo>
                  <a:cubicBezTo>
                    <a:pt x="156399" y="64540"/>
                    <a:pt x="151583" y="63799"/>
                    <a:pt x="146740" y="63823"/>
                  </a:cubicBezTo>
                  <a:cubicBezTo>
                    <a:pt x="130558" y="64003"/>
                    <a:pt x="115129" y="70685"/>
                    <a:pt x="103927" y="82363"/>
                  </a:cubicBezTo>
                  <a:cubicBezTo>
                    <a:pt x="91209" y="94389"/>
                    <a:pt x="83097" y="110483"/>
                    <a:pt x="80995" y="127859"/>
                  </a:cubicBezTo>
                  <a:cubicBezTo>
                    <a:pt x="78009" y="143948"/>
                    <a:pt x="81613" y="160561"/>
                    <a:pt x="90997" y="173966"/>
                  </a:cubicBezTo>
                  <a:cubicBezTo>
                    <a:pt x="99648" y="186020"/>
                    <a:pt x="113736" y="192972"/>
                    <a:pt x="128566" y="192506"/>
                  </a:cubicBezTo>
                  <a:cubicBezTo>
                    <a:pt x="143992" y="192319"/>
                    <a:pt x="159018" y="187565"/>
                    <a:pt x="171744" y="178845"/>
                  </a:cubicBezTo>
                  <a:cubicBezTo>
                    <a:pt x="187012" y="168216"/>
                    <a:pt x="199925" y="154556"/>
                    <a:pt x="209678" y="138715"/>
                  </a:cubicBezTo>
                  <a:lnTo>
                    <a:pt x="266274" y="169209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52231382-BA0D-46C8-9513-6ED0E4B48BF5}"/>
                </a:ext>
              </a:extLst>
            </p:cNvPr>
            <p:cNvSpPr/>
            <p:nvPr/>
          </p:nvSpPr>
          <p:spPr>
            <a:xfrm>
              <a:off x="10213695" y="455805"/>
              <a:ext cx="81486" cy="74182"/>
            </a:xfrm>
            <a:custGeom>
              <a:avLst/>
              <a:gdLst>
                <a:gd name="connsiteX0" fmla="*/ 76642 w 81486"/>
                <a:gd name="connsiteY0" fmla="*/ 53680 h 74182"/>
                <a:gd name="connsiteX1" fmla="*/ 52979 w 81486"/>
                <a:gd name="connsiteY1" fmla="*/ 74171 h 74182"/>
                <a:gd name="connsiteX2" fmla="*/ 19314 w 81486"/>
                <a:gd name="connsiteY2" fmla="*/ 74171 h 74182"/>
                <a:gd name="connsiteX3" fmla="*/ 1147 w 81486"/>
                <a:gd name="connsiteY3" fmla="*/ 57231 h 74182"/>
                <a:gd name="connsiteX4" fmla="*/ 1383 w 81486"/>
                <a:gd name="connsiteY4" fmla="*/ 53680 h 74182"/>
                <a:gd name="connsiteX5" fmla="*/ 6019 w 81486"/>
                <a:gd name="connsiteY5" fmla="*/ 20503 h 74182"/>
                <a:gd name="connsiteX6" fmla="*/ 29804 w 81486"/>
                <a:gd name="connsiteY6" fmla="*/ 11 h 74182"/>
                <a:gd name="connsiteX7" fmla="*/ 64444 w 81486"/>
                <a:gd name="connsiteY7" fmla="*/ 11 h 74182"/>
                <a:gd name="connsiteX8" fmla="*/ 82611 w 81486"/>
                <a:gd name="connsiteY8" fmla="*/ 16951 h 74182"/>
                <a:gd name="connsiteX9" fmla="*/ 82375 w 81486"/>
                <a:gd name="connsiteY9" fmla="*/ 20503 h 74182"/>
                <a:gd name="connsiteX10" fmla="*/ 77617 w 81486"/>
                <a:gd name="connsiteY10" fmla="*/ 53680 h 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86" h="74182">
                  <a:moveTo>
                    <a:pt x="76642" y="53680"/>
                  </a:moveTo>
                  <a:cubicBezTo>
                    <a:pt x="74754" y="65337"/>
                    <a:pt x="64787" y="73969"/>
                    <a:pt x="52979" y="74171"/>
                  </a:cubicBezTo>
                  <a:lnTo>
                    <a:pt x="19314" y="74171"/>
                  </a:lnTo>
                  <a:cubicBezTo>
                    <a:pt x="9619" y="74510"/>
                    <a:pt x="1485" y="66926"/>
                    <a:pt x="1147" y="57231"/>
                  </a:cubicBezTo>
                  <a:cubicBezTo>
                    <a:pt x="1105" y="56042"/>
                    <a:pt x="1185" y="54852"/>
                    <a:pt x="1383" y="53680"/>
                  </a:cubicBezTo>
                  <a:lnTo>
                    <a:pt x="6019" y="20503"/>
                  </a:lnTo>
                  <a:cubicBezTo>
                    <a:pt x="7914" y="8800"/>
                    <a:pt x="17949" y="155"/>
                    <a:pt x="29804" y="11"/>
                  </a:cubicBezTo>
                  <a:lnTo>
                    <a:pt x="64444" y="11"/>
                  </a:lnTo>
                  <a:cubicBezTo>
                    <a:pt x="74139" y="-328"/>
                    <a:pt x="82273" y="7257"/>
                    <a:pt x="82611" y="16951"/>
                  </a:cubicBezTo>
                  <a:cubicBezTo>
                    <a:pt x="82653" y="18140"/>
                    <a:pt x="82573" y="19330"/>
                    <a:pt x="82375" y="20503"/>
                  </a:cubicBezTo>
                  <a:lnTo>
                    <a:pt x="77617" y="53680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4669787-C0B2-4571-944B-06A2A05EEB7D}"/>
                </a:ext>
              </a:extLst>
            </p:cNvPr>
            <p:cNvSpPr/>
            <p:nvPr/>
          </p:nvSpPr>
          <p:spPr>
            <a:xfrm>
              <a:off x="9837164" y="455938"/>
              <a:ext cx="354944" cy="372265"/>
            </a:xfrm>
            <a:custGeom>
              <a:avLst/>
              <a:gdLst>
                <a:gd name="connsiteX0" fmla="*/ 354945 w 354944"/>
                <a:gd name="connsiteY0" fmla="*/ 0 h 372265"/>
                <a:gd name="connsiteX1" fmla="*/ 352384 w 354944"/>
                <a:gd name="connsiteY1" fmla="*/ 16589 h 372265"/>
                <a:gd name="connsiteX2" fmla="*/ 304569 w 354944"/>
                <a:gd name="connsiteY2" fmla="*/ 355189 h 372265"/>
                <a:gd name="connsiteX3" fmla="*/ 302008 w 354944"/>
                <a:gd name="connsiteY3" fmla="*/ 372265 h 372265"/>
                <a:gd name="connsiteX4" fmla="*/ 223091 w 354944"/>
                <a:gd name="connsiteY4" fmla="*/ 372265 h 372265"/>
                <a:gd name="connsiteX5" fmla="*/ 244802 w 354944"/>
                <a:gd name="connsiteY5" fmla="*/ 217846 h 372265"/>
                <a:gd name="connsiteX6" fmla="*/ 100873 w 354944"/>
                <a:gd name="connsiteY6" fmla="*/ 217846 h 372265"/>
                <a:gd name="connsiteX7" fmla="*/ 79039 w 354944"/>
                <a:gd name="connsiteY7" fmla="*/ 372265 h 372265"/>
                <a:gd name="connsiteX8" fmla="*/ 0 w 354944"/>
                <a:gd name="connsiteY8" fmla="*/ 372265 h 372265"/>
                <a:gd name="connsiteX9" fmla="*/ 2440 w 354944"/>
                <a:gd name="connsiteY9" fmla="*/ 355067 h 372265"/>
                <a:gd name="connsiteX10" fmla="*/ 50009 w 354944"/>
                <a:gd name="connsiteY10" fmla="*/ 16954 h 372265"/>
                <a:gd name="connsiteX11" fmla="*/ 52571 w 354944"/>
                <a:gd name="connsiteY11" fmla="*/ 0 h 372265"/>
                <a:gd name="connsiteX12" fmla="*/ 131610 w 354944"/>
                <a:gd name="connsiteY12" fmla="*/ 0 h 372265"/>
                <a:gd name="connsiteX13" fmla="*/ 110142 w 354944"/>
                <a:gd name="connsiteY13" fmla="*/ 151736 h 372265"/>
                <a:gd name="connsiteX14" fmla="*/ 254195 w 354944"/>
                <a:gd name="connsiteY14" fmla="*/ 151736 h 372265"/>
                <a:gd name="connsiteX15" fmla="*/ 275540 w 354944"/>
                <a:gd name="connsiteY15" fmla="*/ 0 h 372265"/>
                <a:gd name="connsiteX16" fmla="*/ 354945 w 354944"/>
                <a:gd name="connsiteY16" fmla="*/ 0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944" h="372265">
                  <a:moveTo>
                    <a:pt x="354945" y="0"/>
                  </a:moveTo>
                  <a:lnTo>
                    <a:pt x="352384" y="16589"/>
                  </a:lnTo>
                  <a:lnTo>
                    <a:pt x="304569" y="355189"/>
                  </a:lnTo>
                  <a:lnTo>
                    <a:pt x="302008" y="372265"/>
                  </a:lnTo>
                  <a:lnTo>
                    <a:pt x="223091" y="372265"/>
                  </a:lnTo>
                  <a:lnTo>
                    <a:pt x="244802" y="217846"/>
                  </a:lnTo>
                  <a:lnTo>
                    <a:pt x="100873" y="217846"/>
                  </a:lnTo>
                  <a:lnTo>
                    <a:pt x="79039" y="372265"/>
                  </a:lnTo>
                  <a:lnTo>
                    <a:pt x="0" y="372265"/>
                  </a:lnTo>
                  <a:lnTo>
                    <a:pt x="2440" y="355067"/>
                  </a:lnTo>
                  <a:lnTo>
                    <a:pt x="50009" y="16954"/>
                  </a:lnTo>
                  <a:lnTo>
                    <a:pt x="52571" y="0"/>
                  </a:lnTo>
                  <a:lnTo>
                    <a:pt x="131610" y="0"/>
                  </a:lnTo>
                  <a:lnTo>
                    <a:pt x="110142" y="151736"/>
                  </a:lnTo>
                  <a:lnTo>
                    <a:pt x="254195" y="151736"/>
                  </a:lnTo>
                  <a:lnTo>
                    <a:pt x="275540" y="0"/>
                  </a:lnTo>
                  <a:lnTo>
                    <a:pt x="354945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AB4345B7-ADEC-4E6A-8BD2-8D02DA27BDB1}"/>
                </a:ext>
              </a:extLst>
            </p:cNvPr>
            <p:cNvSpPr/>
            <p:nvPr/>
          </p:nvSpPr>
          <p:spPr>
            <a:xfrm>
              <a:off x="10169422" y="556811"/>
              <a:ext cx="113680" cy="271758"/>
            </a:xfrm>
            <a:custGeom>
              <a:avLst/>
              <a:gdLst>
                <a:gd name="connsiteX0" fmla="*/ 38422 w 113680"/>
                <a:gd name="connsiteY0" fmla="*/ 0 h 271758"/>
                <a:gd name="connsiteX1" fmla="*/ 113680 w 113680"/>
                <a:gd name="connsiteY1" fmla="*/ 0 h 271758"/>
                <a:gd name="connsiteX2" fmla="*/ 75258 w 113680"/>
                <a:gd name="connsiteY2" fmla="*/ 271759 h 271758"/>
                <a:gd name="connsiteX3" fmla="*/ 0 w 113680"/>
                <a:gd name="connsiteY3" fmla="*/ 271759 h 271758"/>
                <a:gd name="connsiteX4" fmla="*/ 38422 w 113680"/>
                <a:gd name="connsiteY4" fmla="*/ 0 h 271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0" h="271758">
                  <a:moveTo>
                    <a:pt x="38422" y="0"/>
                  </a:moveTo>
                  <a:lnTo>
                    <a:pt x="113680" y="0"/>
                  </a:lnTo>
                  <a:lnTo>
                    <a:pt x="75258" y="271759"/>
                  </a:lnTo>
                  <a:lnTo>
                    <a:pt x="0" y="271759"/>
                  </a:lnTo>
                  <a:lnTo>
                    <a:pt x="38422" y="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183E1AAD-3ADF-4313-8B5E-DCC7E450E462}"/>
                </a:ext>
              </a:extLst>
            </p:cNvPr>
            <p:cNvSpPr/>
            <p:nvPr/>
          </p:nvSpPr>
          <p:spPr>
            <a:xfrm>
              <a:off x="10273466" y="456304"/>
              <a:ext cx="127828" cy="372265"/>
            </a:xfrm>
            <a:custGeom>
              <a:avLst/>
              <a:gdLst>
                <a:gd name="connsiteX0" fmla="*/ 75258 w 127828"/>
                <a:gd name="connsiteY0" fmla="*/ 372265 h 372265"/>
                <a:gd name="connsiteX1" fmla="*/ 0 w 127828"/>
                <a:gd name="connsiteY1" fmla="*/ 372265 h 372265"/>
                <a:gd name="connsiteX2" fmla="*/ 52571 w 127828"/>
                <a:gd name="connsiteY2" fmla="*/ 0 h 372265"/>
                <a:gd name="connsiteX3" fmla="*/ 127829 w 127828"/>
                <a:gd name="connsiteY3" fmla="*/ 0 h 372265"/>
                <a:gd name="connsiteX4" fmla="*/ 75258 w 127828"/>
                <a:gd name="connsiteY4" fmla="*/ 372265 h 37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8" h="372265">
                  <a:moveTo>
                    <a:pt x="75258" y="372265"/>
                  </a:moveTo>
                  <a:lnTo>
                    <a:pt x="0" y="372265"/>
                  </a:lnTo>
                  <a:lnTo>
                    <a:pt x="52571" y="0"/>
                  </a:lnTo>
                  <a:lnTo>
                    <a:pt x="127829" y="0"/>
                  </a:lnTo>
                  <a:lnTo>
                    <a:pt x="75258" y="37226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DA4AE817-29E6-484D-8A96-228650B40052}"/>
                </a:ext>
              </a:extLst>
            </p:cNvPr>
            <p:cNvSpPr/>
            <p:nvPr/>
          </p:nvSpPr>
          <p:spPr>
            <a:xfrm>
              <a:off x="10380465" y="456304"/>
              <a:ext cx="561419" cy="373182"/>
            </a:xfrm>
            <a:custGeom>
              <a:avLst/>
              <a:gdLst>
                <a:gd name="connsiteX0" fmla="*/ 485590 w 561419"/>
                <a:gd name="connsiteY0" fmla="*/ 158932 h 373182"/>
                <a:gd name="connsiteX1" fmla="*/ 554383 w 561419"/>
                <a:gd name="connsiteY1" fmla="*/ 158932 h 373182"/>
                <a:gd name="connsiteX2" fmla="*/ 562556 w 561419"/>
                <a:gd name="connsiteY2" fmla="*/ 100507 h 373182"/>
                <a:gd name="connsiteX3" fmla="*/ 493884 w 561419"/>
                <a:gd name="connsiteY3" fmla="*/ 100507 h 373182"/>
                <a:gd name="connsiteX4" fmla="*/ 508033 w 561419"/>
                <a:gd name="connsiteY4" fmla="*/ 0 h 373182"/>
                <a:gd name="connsiteX5" fmla="*/ 449973 w 561419"/>
                <a:gd name="connsiteY5" fmla="*/ 0 h 373182"/>
                <a:gd name="connsiteX6" fmla="*/ 437776 w 561419"/>
                <a:gd name="connsiteY6" fmla="*/ 6099 h 373182"/>
                <a:gd name="connsiteX7" fmla="*/ 430092 w 561419"/>
                <a:gd name="connsiteY7" fmla="*/ 17564 h 373182"/>
                <a:gd name="connsiteX8" fmla="*/ 417894 w 561419"/>
                <a:gd name="connsiteY8" fmla="*/ 100507 h 373182"/>
                <a:gd name="connsiteX9" fmla="*/ 215783 w 561419"/>
                <a:gd name="connsiteY9" fmla="*/ 100507 h 373182"/>
                <a:gd name="connsiteX10" fmla="*/ 151868 w 561419"/>
                <a:gd name="connsiteY10" fmla="*/ 114656 h 373182"/>
                <a:gd name="connsiteX11" fmla="*/ 113081 w 561419"/>
                <a:gd name="connsiteY11" fmla="*/ 179424 h 373182"/>
                <a:gd name="connsiteX12" fmla="*/ 116130 w 561419"/>
                <a:gd name="connsiteY12" fmla="*/ 219432 h 373182"/>
                <a:gd name="connsiteX13" fmla="*/ 135646 w 561419"/>
                <a:gd name="connsiteY13" fmla="*/ 248827 h 373182"/>
                <a:gd name="connsiteX14" fmla="*/ 160041 w 561419"/>
                <a:gd name="connsiteY14" fmla="*/ 261025 h 373182"/>
                <a:gd name="connsiteX15" fmla="*/ 200414 w 561419"/>
                <a:gd name="connsiteY15" fmla="*/ 264318 h 373182"/>
                <a:gd name="connsiteX16" fmla="*/ 245789 w 561419"/>
                <a:gd name="connsiteY16" fmla="*/ 264318 h 373182"/>
                <a:gd name="connsiteX17" fmla="*/ 277746 w 561419"/>
                <a:gd name="connsiteY17" fmla="*/ 267855 h 373182"/>
                <a:gd name="connsiteX18" fmla="*/ 287504 w 561419"/>
                <a:gd name="connsiteY18" fmla="*/ 291153 h 373182"/>
                <a:gd name="connsiteX19" fmla="*/ 264573 w 561419"/>
                <a:gd name="connsiteY19" fmla="*/ 313474 h 373182"/>
                <a:gd name="connsiteX20" fmla="*/ 230786 w 561419"/>
                <a:gd name="connsiteY20" fmla="*/ 314328 h 373182"/>
                <a:gd name="connsiteX21" fmla="*/ 80392 w 561419"/>
                <a:gd name="connsiteY21" fmla="*/ 314328 h 373182"/>
                <a:gd name="connsiteX22" fmla="*/ 124668 w 561419"/>
                <a:gd name="connsiteY22" fmla="*/ 366 h 373182"/>
                <a:gd name="connsiteX23" fmla="*/ 68438 w 561419"/>
                <a:gd name="connsiteY23" fmla="*/ 366 h 373182"/>
                <a:gd name="connsiteX24" fmla="*/ 56241 w 561419"/>
                <a:gd name="connsiteY24" fmla="*/ 6099 h 373182"/>
                <a:gd name="connsiteX25" fmla="*/ 48922 w 561419"/>
                <a:gd name="connsiteY25" fmla="*/ 17564 h 373182"/>
                <a:gd name="connsiteX26" fmla="*/ 1230 w 561419"/>
                <a:gd name="connsiteY26" fmla="*/ 355311 h 373182"/>
                <a:gd name="connsiteX27" fmla="*/ 5133 w 561419"/>
                <a:gd name="connsiteY27" fmla="*/ 367508 h 373182"/>
                <a:gd name="connsiteX28" fmla="*/ 15989 w 561419"/>
                <a:gd name="connsiteY28" fmla="*/ 372997 h 373182"/>
                <a:gd name="connsiteX29" fmla="*/ 245910 w 561419"/>
                <a:gd name="connsiteY29" fmla="*/ 372997 h 373182"/>
                <a:gd name="connsiteX30" fmla="*/ 305434 w 561419"/>
                <a:gd name="connsiteY30" fmla="*/ 366776 h 373182"/>
                <a:gd name="connsiteX31" fmla="*/ 339221 w 561419"/>
                <a:gd name="connsiteY31" fmla="*/ 341406 h 373182"/>
                <a:gd name="connsiteX32" fmla="*/ 363616 w 561419"/>
                <a:gd name="connsiteY32" fmla="*/ 287127 h 373182"/>
                <a:gd name="connsiteX33" fmla="*/ 344710 w 561419"/>
                <a:gd name="connsiteY33" fmla="*/ 227848 h 373182"/>
                <a:gd name="connsiteX34" fmla="*/ 280551 w 561419"/>
                <a:gd name="connsiteY34" fmla="*/ 209552 h 373182"/>
                <a:gd name="connsiteX35" fmla="*/ 236275 w 561419"/>
                <a:gd name="connsiteY35" fmla="*/ 209552 h 373182"/>
                <a:gd name="connsiteX36" fmla="*/ 200658 w 561419"/>
                <a:gd name="connsiteY36" fmla="*/ 205283 h 373182"/>
                <a:gd name="connsiteX37" fmla="*/ 191510 w 561419"/>
                <a:gd name="connsiteY37" fmla="*/ 183449 h 373182"/>
                <a:gd name="connsiteX38" fmla="*/ 207367 w 561419"/>
                <a:gd name="connsiteY38" fmla="*/ 161860 h 373182"/>
                <a:gd name="connsiteX39" fmla="*/ 236519 w 561419"/>
                <a:gd name="connsiteY39" fmla="*/ 159664 h 373182"/>
                <a:gd name="connsiteX40" fmla="*/ 409966 w 561419"/>
                <a:gd name="connsiteY40" fmla="*/ 159664 h 373182"/>
                <a:gd name="connsiteX41" fmla="*/ 394231 w 561419"/>
                <a:gd name="connsiteY41" fmla="*/ 271271 h 373182"/>
                <a:gd name="connsiteX42" fmla="*/ 403867 w 561419"/>
                <a:gd name="connsiteY42" fmla="*/ 349700 h 373182"/>
                <a:gd name="connsiteX43" fmla="*/ 469977 w 561419"/>
                <a:gd name="connsiteY43" fmla="*/ 372997 h 373182"/>
                <a:gd name="connsiteX44" fmla="*/ 524500 w 561419"/>
                <a:gd name="connsiteY44" fmla="*/ 372997 h 373182"/>
                <a:gd name="connsiteX45" fmla="*/ 532550 w 561419"/>
                <a:gd name="connsiteY45" fmla="*/ 314937 h 373182"/>
                <a:gd name="connsiteX46" fmla="*/ 503154 w 561419"/>
                <a:gd name="connsiteY46" fmla="*/ 314937 h 373182"/>
                <a:gd name="connsiteX47" fmla="*/ 471441 w 561419"/>
                <a:gd name="connsiteY47" fmla="*/ 301520 h 373182"/>
                <a:gd name="connsiteX48" fmla="*/ 471441 w 561419"/>
                <a:gd name="connsiteY48" fmla="*/ 257854 h 373182"/>
                <a:gd name="connsiteX49" fmla="*/ 485346 w 561419"/>
                <a:gd name="connsiteY49" fmla="*/ 159664 h 37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61419" h="373182">
                  <a:moveTo>
                    <a:pt x="485590" y="158932"/>
                  </a:moveTo>
                  <a:lnTo>
                    <a:pt x="554383" y="158932"/>
                  </a:lnTo>
                  <a:lnTo>
                    <a:pt x="562556" y="100507"/>
                  </a:lnTo>
                  <a:lnTo>
                    <a:pt x="493884" y="100507"/>
                  </a:lnTo>
                  <a:lnTo>
                    <a:pt x="508033" y="0"/>
                  </a:lnTo>
                  <a:lnTo>
                    <a:pt x="449973" y="0"/>
                  </a:lnTo>
                  <a:cubicBezTo>
                    <a:pt x="449973" y="0"/>
                    <a:pt x="445582" y="0"/>
                    <a:pt x="437776" y="6099"/>
                  </a:cubicBezTo>
                  <a:cubicBezTo>
                    <a:pt x="429970" y="12197"/>
                    <a:pt x="430092" y="17564"/>
                    <a:pt x="430092" y="17564"/>
                  </a:cubicBezTo>
                  <a:lnTo>
                    <a:pt x="417894" y="100507"/>
                  </a:lnTo>
                  <a:lnTo>
                    <a:pt x="215783" y="100507"/>
                  </a:lnTo>
                  <a:cubicBezTo>
                    <a:pt x="186265" y="100507"/>
                    <a:pt x="165042" y="105264"/>
                    <a:pt x="151868" y="114656"/>
                  </a:cubicBezTo>
                  <a:cubicBezTo>
                    <a:pt x="130324" y="129753"/>
                    <a:pt x="116220" y="153304"/>
                    <a:pt x="113081" y="179424"/>
                  </a:cubicBezTo>
                  <a:cubicBezTo>
                    <a:pt x="110974" y="192816"/>
                    <a:pt x="112018" y="206514"/>
                    <a:pt x="116130" y="219432"/>
                  </a:cubicBezTo>
                  <a:cubicBezTo>
                    <a:pt x="119649" y="230915"/>
                    <a:pt x="126429" y="241127"/>
                    <a:pt x="135646" y="248827"/>
                  </a:cubicBezTo>
                  <a:cubicBezTo>
                    <a:pt x="142782" y="254638"/>
                    <a:pt x="151111" y="258802"/>
                    <a:pt x="160041" y="261025"/>
                  </a:cubicBezTo>
                  <a:cubicBezTo>
                    <a:pt x="173339" y="263584"/>
                    <a:pt x="186877" y="264689"/>
                    <a:pt x="200414" y="264318"/>
                  </a:cubicBezTo>
                  <a:lnTo>
                    <a:pt x="245789" y="264318"/>
                  </a:lnTo>
                  <a:cubicBezTo>
                    <a:pt x="256569" y="263495"/>
                    <a:pt x="267407" y="264695"/>
                    <a:pt x="277746" y="267855"/>
                  </a:cubicBezTo>
                  <a:cubicBezTo>
                    <a:pt x="286037" y="272392"/>
                    <a:pt x="290087" y="282061"/>
                    <a:pt x="287504" y="291153"/>
                  </a:cubicBezTo>
                  <a:cubicBezTo>
                    <a:pt x="286812" y="303417"/>
                    <a:pt x="276851" y="313113"/>
                    <a:pt x="264573" y="313474"/>
                  </a:cubicBezTo>
                  <a:cubicBezTo>
                    <a:pt x="258474" y="314084"/>
                    <a:pt x="247252" y="314328"/>
                    <a:pt x="230786" y="314328"/>
                  </a:cubicBezTo>
                  <a:lnTo>
                    <a:pt x="80392" y="314328"/>
                  </a:lnTo>
                  <a:lnTo>
                    <a:pt x="124668" y="366"/>
                  </a:lnTo>
                  <a:lnTo>
                    <a:pt x="68438" y="366"/>
                  </a:lnTo>
                  <a:cubicBezTo>
                    <a:pt x="68438" y="366"/>
                    <a:pt x="63681" y="-488"/>
                    <a:pt x="56241" y="6099"/>
                  </a:cubicBezTo>
                  <a:cubicBezTo>
                    <a:pt x="48800" y="12685"/>
                    <a:pt x="48922" y="17564"/>
                    <a:pt x="48922" y="17564"/>
                  </a:cubicBezTo>
                  <a:lnTo>
                    <a:pt x="1230" y="355311"/>
                  </a:lnTo>
                  <a:cubicBezTo>
                    <a:pt x="743" y="359746"/>
                    <a:pt x="2162" y="364180"/>
                    <a:pt x="5133" y="367508"/>
                  </a:cubicBezTo>
                  <a:cubicBezTo>
                    <a:pt x="7815" y="370789"/>
                    <a:pt x="11758" y="372783"/>
                    <a:pt x="15989" y="372997"/>
                  </a:cubicBezTo>
                  <a:lnTo>
                    <a:pt x="245910" y="372997"/>
                  </a:lnTo>
                  <a:cubicBezTo>
                    <a:pt x="265949" y="373850"/>
                    <a:pt x="286004" y="371754"/>
                    <a:pt x="305434" y="366776"/>
                  </a:cubicBezTo>
                  <a:cubicBezTo>
                    <a:pt x="318888" y="361719"/>
                    <a:pt x="330612" y="352916"/>
                    <a:pt x="339221" y="341406"/>
                  </a:cubicBezTo>
                  <a:cubicBezTo>
                    <a:pt x="352162" y="325884"/>
                    <a:pt x="360600" y="307110"/>
                    <a:pt x="363616" y="287127"/>
                  </a:cubicBezTo>
                  <a:cubicBezTo>
                    <a:pt x="368625" y="265397"/>
                    <a:pt x="361376" y="242665"/>
                    <a:pt x="344710" y="227848"/>
                  </a:cubicBezTo>
                  <a:cubicBezTo>
                    <a:pt x="326137" y="214400"/>
                    <a:pt x="303423" y="207923"/>
                    <a:pt x="280551" y="209552"/>
                  </a:cubicBezTo>
                  <a:lnTo>
                    <a:pt x="236275" y="209552"/>
                  </a:lnTo>
                  <a:cubicBezTo>
                    <a:pt x="224233" y="210732"/>
                    <a:pt x="212079" y="209275"/>
                    <a:pt x="200658" y="205283"/>
                  </a:cubicBezTo>
                  <a:cubicBezTo>
                    <a:pt x="193288" y="200680"/>
                    <a:pt x="189622" y="191931"/>
                    <a:pt x="191510" y="183449"/>
                  </a:cubicBezTo>
                  <a:cubicBezTo>
                    <a:pt x="191752" y="173642"/>
                    <a:pt x="198081" y="165025"/>
                    <a:pt x="207367" y="161860"/>
                  </a:cubicBezTo>
                  <a:cubicBezTo>
                    <a:pt x="216954" y="159912"/>
                    <a:pt x="226747" y="159174"/>
                    <a:pt x="236519" y="159664"/>
                  </a:cubicBezTo>
                  <a:lnTo>
                    <a:pt x="409966" y="159664"/>
                  </a:lnTo>
                  <a:lnTo>
                    <a:pt x="394231" y="271271"/>
                  </a:lnTo>
                  <a:cubicBezTo>
                    <a:pt x="389108" y="307863"/>
                    <a:pt x="392320" y="334006"/>
                    <a:pt x="403867" y="349700"/>
                  </a:cubicBezTo>
                  <a:cubicBezTo>
                    <a:pt x="415455" y="365191"/>
                    <a:pt x="437410" y="372997"/>
                    <a:pt x="469977" y="372997"/>
                  </a:cubicBezTo>
                  <a:lnTo>
                    <a:pt x="524500" y="372997"/>
                  </a:lnTo>
                  <a:lnTo>
                    <a:pt x="532550" y="314937"/>
                  </a:lnTo>
                  <a:lnTo>
                    <a:pt x="503154" y="314937"/>
                  </a:lnTo>
                  <a:cubicBezTo>
                    <a:pt x="490912" y="316702"/>
                    <a:pt x="478700" y="311536"/>
                    <a:pt x="471441" y="301520"/>
                  </a:cubicBezTo>
                  <a:cubicBezTo>
                    <a:pt x="468148" y="295544"/>
                    <a:pt x="468148" y="281029"/>
                    <a:pt x="471441" y="257854"/>
                  </a:cubicBezTo>
                  <a:lnTo>
                    <a:pt x="485346" y="159664"/>
                  </a:ln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A8B4FCE-27D4-4343-8344-8409E1149139}"/>
                </a:ext>
              </a:extLst>
            </p:cNvPr>
            <p:cNvSpPr/>
            <p:nvPr/>
          </p:nvSpPr>
          <p:spPr>
            <a:xfrm>
              <a:off x="11186687" y="556726"/>
              <a:ext cx="288511" cy="271843"/>
            </a:xfrm>
            <a:custGeom>
              <a:avLst/>
              <a:gdLst>
                <a:gd name="connsiteX0" fmla="*/ 289483 w 288511"/>
                <a:gd name="connsiteY0" fmla="*/ 17649 h 271843"/>
                <a:gd name="connsiteX1" fmla="*/ 256062 w 288511"/>
                <a:gd name="connsiteY1" fmla="*/ 254645 h 271843"/>
                <a:gd name="connsiteX2" fmla="*/ 253257 w 288511"/>
                <a:gd name="connsiteY2" fmla="*/ 271843 h 271843"/>
                <a:gd name="connsiteX3" fmla="*/ 178365 w 288511"/>
                <a:gd name="connsiteY3" fmla="*/ 271843 h 271843"/>
                <a:gd name="connsiteX4" fmla="*/ 208492 w 288511"/>
                <a:gd name="connsiteY4" fmla="*/ 58510 h 271843"/>
                <a:gd name="connsiteX5" fmla="*/ 144090 w 288511"/>
                <a:gd name="connsiteY5" fmla="*/ 58510 h 271843"/>
                <a:gd name="connsiteX6" fmla="*/ 113718 w 288511"/>
                <a:gd name="connsiteY6" fmla="*/ 67415 h 271843"/>
                <a:gd name="connsiteX7" fmla="*/ 100667 w 288511"/>
                <a:gd name="connsiteY7" fmla="*/ 96322 h 271843"/>
                <a:gd name="connsiteX8" fmla="*/ 76272 w 288511"/>
                <a:gd name="connsiteY8" fmla="*/ 271843 h 271843"/>
                <a:gd name="connsiteX9" fmla="*/ 1136 w 288511"/>
                <a:gd name="connsiteY9" fmla="*/ 271843 h 271843"/>
                <a:gd name="connsiteX10" fmla="*/ 24677 w 288511"/>
                <a:gd name="connsiteY10" fmla="*/ 104739 h 271843"/>
                <a:gd name="connsiteX11" fmla="*/ 65051 w 288511"/>
                <a:gd name="connsiteY11" fmla="*/ 22040 h 271843"/>
                <a:gd name="connsiteX12" fmla="*/ 98349 w 288511"/>
                <a:gd name="connsiteY12" fmla="*/ 4842 h 271843"/>
                <a:gd name="connsiteX13" fmla="*/ 148359 w 288511"/>
                <a:gd name="connsiteY13" fmla="*/ 85 h 271843"/>
                <a:gd name="connsiteX14" fmla="*/ 274602 w 288511"/>
                <a:gd name="connsiteY14" fmla="*/ 85 h 271843"/>
                <a:gd name="connsiteX15" fmla="*/ 285458 w 288511"/>
                <a:gd name="connsiteY15" fmla="*/ 5940 h 271843"/>
                <a:gd name="connsiteX16" fmla="*/ 289483 w 288511"/>
                <a:gd name="connsiteY16" fmla="*/ 18137 h 27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511" h="271843">
                  <a:moveTo>
                    <a:pt x="289483" y="17649"/>
                  </a:moveTo>
                  <a:lnTo>
                    <a:pt x="256062" y="254645"/>
                  </a:lnTo>
                  <a:lnTo>
                    <a:pt x="253257" y="271843"/>
                  </a:lnTo>
                  <a:lnTo>
                    <a:pt x="178365" y="271843"/>
                  </a:lnTo>
                  <a:lnTo>
                    <a:pt x="208492" y="58510"/>
                  </a:lnTo>
                  <a:lnTo>
                    <a:pt x="144090" y="58510"/>
                  </a:lnTo>
                  <a:cubicBezTo>
                    <a:pt x="133219" y="57681"/>
                    <a:pt x="122420" y="60847"/>
                    <a:pt x="113718" y="67415"/>
                  </a:cubicBezTo>
                  <a:cubicBezTo>
                    <a:pt x="106023" y="75160"/>
                    <a:pt x="101387" y="85427"/>
                    <a:pt x="100667" y="96322"/>
                  </a:cubicBezTo>
                  <a:lnTo>
                    <a:pt x="76272" y="271843"/>
                  </a:lnTo>
                  <a:lnTo>
                    <a:pt x="1136" y="271843"/>
                  </a:lnTo>
                  <a:lnTo>
                    <a:pt x="24677" y="104739"/>
                  </a:lnTo>
                  <a:cubicBezTo>
                    <a:pt x="30044" y="66927"/>
                    <a:pt x="43461" y="39239"/>
                    <a:pt x="65051" y="22040"/>
                  </a:cubicBezTo>
                  <a:cubicBezTo>
                    <a:pt x="74739" y="13912"/>
                    <a:pt x="86113" y="8038"/>
                    <a:pt x="98349" y="4842"/>
                  </a:cubicBezTo>
                  <a:cubicBezTo>
                    <a:pt x="114759" y="1198"/>
                    <a:pt x="131557" y="-400"/>
                    <a:pt x="148359" y="85"/>
                  </a:cubicBezTo>
                  <a:lnTo>
                    <a:pt x="274602" y="85"/>
                  </a:lnTo>
                  <a:cubicBezTo>
                    <a:pt x="278931" y="255"/>
                    <a:pt x="282938" y="2416"/>
                    <a:pt x="285458" y="5940"/>
                  </a:cubicBezTo>
                  <a:cubicBezTo>
                    <a:pt x="288674" y="9127"/>
                    <a:pt x="290170" y="13661"/>
                    <a:pt x="289483" y="18137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26E5D05B-151C-4274-972C-20512AF87B3B}"/>
                </a:ext>
              </a:extLst>
            </p:cNvPr>
            <p:cNvSpPr/>
            <p:nvPr/>
          </p:nvSpPr>
          <p:spPr>
            <a:xfrm>
              <a:off x="10921240" y="556800"/>
              <a:ext cx="279119" cy="272058"/>
            </a:xfrm>
            <a:custGeom>
              <a:avLst/>
              <a:gdLst>
                <a:gd name="connsiteX0" fmla="*/ 260728 w 279119"/>
                <a:gd name="connsiteY0" fmla="*/ 198462 h 272058"/>
                <a:gd name="connsiteX1" fmla="*/ 236334 w 279119"/>
                <a:gd name="connsiteY1" fmla="*/ 253351 h 272058"/>
                <a:gd name="connsiteX2" fmla="*/ 184129 w 279119"/>
                <a:gd name="connsiteY2" fmla="*/ 271769 h 272058"/>
                <a:gd name="connsiteX3" fmla="*/ 58739 w 279119"/>
                <a:gd name="connsiteY3" fmla="*/ 271769 h 272058"/>
                <a:gd name="connsiteX4" fmla="*/ 11413 w 279119"/>
                <a:gd name="connsiteY4" fmla="*/ 253351 h 272058"/>
                <a:gd name="connsiteX5" fmla="*/ 2387 w 279119"/>
                <a:gd name="connsiteY5" fmla="*/ 198462 h 272058"/>
                <a:gd name="connsiteX6" fmla="*/ 20073 w 279119"/>
                <a:gd name="connsiteY6" fmla="*/ 73927 h 272058"/>
                <a:gd name="connsiteX7" fmla="*/ 44468 w 279119"/>
                <a:gd name="connsiteY7" fmla="*/ 18306 h 272058"/>
                <a:gd name="connsiteX8" fmla="*/ 97283 w 279119"/>
                <a:gd name="connsiteY8" fmla="*/ 132 h 272058"/>
                <a:gd name="connsiteX9" fmla="*/ 222916 w 279119"/>
                <a:gd name="connsiteY9" fmla="*/ 132 h 272058"/>
                <a:gd name="connsiteX10" fmla="*/ 270364 w 279119"/>
                <a:gd name="connsiteY10" fmla="*/ 18063 h 272058"/>
                <a:gd name="connsiteX11" fmla="*/ 278537 w 279119"/>
                <a:gd name="connsiteY11" fmla="*/ 73927 h 272058"/>
                <a:gd name="connsiteX12" fmla="*/ 260972 w 279119"/>
                <a:gd name="connsiteY12" fmla="*/ 198462 h 272058"/>
                <a:gd name="connsiteX13" fmla="*/ 76791 w 279119"/>
                <a:gd name="connsiteY13" fmla="*/ 207732 h 272058"/>
                <a:gd name="connsiteX14" fmla="*/ 185104 w 279119"/>
                <a:gd name="connsiteY14" fmla="*/ 207732 h 272058"/>
                <a:gd name="connsiteX15" fmla="*/ 205474 w 279119"/>
                <a:gd name="connsiteY15" fmla="*/ 63559 h 272058"/>
                <a:gd name="connsiteX16" fmla="*/ 97161 w 279119"/>
                <a:gd name="connsiteY16" fmla="*/ 63559 h 27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9119" h="272058">
                  <a:moveTo>
                    <a:pt x="260728" y="198462"/>
                  </a:moveTo>
                  <a:cubicBezTo>
                    <a:pt x="258997" y="218980"/>
                    <a:pt x="250403" y="238316"/>
                    <a:pt x="236334" y="253351"/>
                  </a:cubicBezTo>
                  <a:cubicBezTo>
                    <a:pt x="222070" y="266182"/>
                    <a:pt x="203286" y="272809"/>
                    <a:pt x="184129" y="271769"/>
                  </a:cubicBezTo>
                  <a:lnTo>
                    <a:pt x="58739" y="271769"/>
                  </a:lnTo>
                  <a:cubicBezTo>
                    <a:pt x="40921" y="273589"/>
                    <a:pt x="23313" y="266737"/>
                    <a:pt x="11413" y="253351"/>
                  </a:cubicBezTo>
                  <a:cubicBezTo>
                    <a:pt x="2021" y="241153"/>
                    <a:pt x="-784" y="222735"/>
                    <a:pt x="2387" y="198462"/>
                  </a:cubicBezTo>
                  <a:lnTo>
                    <a:pt x="20073" y="73927"/>
                  </a:lnTo>
                  <a:cubicBezTo>
                    <a:pt x="21691" y="53164"/>
                    <a:pt x="30289" y="33560"/>
                    <a:pt x="44468" y="18306"/>
                  </a:cubicBezTo>
                  <a:cubicBezTo>
                    <a:pt x="58978" y="5504"/>
                    <a:pt x="77967" y="-1030"/>
                    <a:pt x="97283" y="132"/>
                  </a:cubicBezTo>
                  <a:lnTo>
                    <a:pt x="222916" y="132"/>
                  </a:lnTo>
                  <a:cubicBezTo>
                    <a:pt x="245482" y="132"/>
                    <a:pt x="261338" y="6109"/>
                    <a:pt x="270364" y="18063"/>
                  </a:cubicBezTo>
                  <a:cubicBezTo>
                    <a:pt x="279390" y="30016"/>
                    <a:pt x="282562" y="48678"/>
                    <a:pt x="278537" y="73927"/>
                  </a:cubicBezTo>
                  <a:lnTo>
                    <a:pt x="260972" y="198462"/>
                  </a:lnTo>
                  <a:moveTo>
                    <a:pt x="76791" y="207732"/>
                  </a:moveTo>
                  <a:lnTo>
                    <a:pt x="185104" y="207732"/>
                  </a:lnTo>
                  <a:lnTo>
                    <a:pt x="205474" y="63559"/>
                  </a:lnTo>
                  <a:lnTo>
                    <a:pt x="97161" y="6355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ACC7BEE-37D3-4A90-AF39-3E9DF94965F8}"/>
                </a:ext>
              </a:extLst>
            </p:cNvPr>
            <p:cNvSpPr/>
            <p:nvPr/>
          </p:nvSpPr>
          <p:spPr>
            <a:xfrm>
              <a:off x="11653604" y="877248"/>
              <a:ext cx="79184" cy="100711"/>
            </a:xfrm>
            <a:custGeom>
              <a:avLst/>
              <a:gdLst>
                <a:gd name="connsiteX0" fmla="*/ 1136 w 79184"/>
                <a:gd name="connsiteY0" fmla="*/ 67318 h 100711"/>
                <a:gd name="connsiteX1" fmla="*/ 20286 w 79184"/>
                <a:gd name="connsiteY1" fmla="*/ 65367 h 100711"/>
                <a:gd name="connsiteX2" fmla="*/ 27238 w 79184"/>
                <a:gd name="connsiteY2" fmla="*/ 79394 h 100711"/>
                <a:gd name="connsiteX3" fmla="*/ 41388 w 79184"/>
                <a:gd name="connsiteY3" fmla="*/ 83785 h 100711"/>
                <a:gd name="connsiteX4" fmla="*/ 55658 w 79184"/>
                <a:gd name="connsiteY4" fmla="*/ 79882 h 100711"/>
                <a:gd name="connsiteX5" fmla="*/ 60415 w 79184"/>
                <a:gd name="connsiteY5" fmla="*/ 70612 h 100711"/>
                <a:gd name="connsiteX6" fmla="*/ 58464 w 79184"/>
                <a:gd name="connsiteY6" fmla="*/ 64757 h 100711"/>
                <a:gd name="connsiteX7" fmla="*/ 51389 w 79184"/>
                <a:gd name="connsiteY7" fmla="*/ 60488 h 100711"/>
                <a:gd name="connsiteX8" fmla="*/ 35777 w 79184"/>
                <a:gd name="connsiteY8" fmla="*/ 56219 h 100711"/>
                <a:gd name="connsiteX9" fmla="*/ 13821 w 79184"/>
                <a:gd name="connsiteY9" fmla="*/ 46705 h 100711"/>
                <a:gd name="connsiteX10" fmla="*/ 4917 w 79184"/>
                <a:gd name="connsiteY10" fmla="*/ 27189 h 100711"/>
                <a:gd name="connsiteX11" fmla="*/ 9186 w 79184"/>
                <a:gd name="connsiteY11" fmla="*/ 13284 h 100711"/>
                <a:gd name="connsiteX12" fmla="*/ 21384 w 79184"/>
                <a:gd name="connsiteY12" fmla="*/ 3526 h 100711"/>
                <a:gd name="connsiteX13" fmla="*/ 40412 w 79184"/>
                <a:gd name="connsiteY13" fmla="*/ 110 h 100711"/>
                <a:gd name="connsiteX14" fmla="*/ 67734 w 79184"/>
                <a:gd name="connsiteY14" fmla="*/ 8161 h 100711"/>
                <a:gd name="connsiteX15" fmla="*/ 77370 w 79184"/>
                <a:gd name="connsiteY15" fmla="*/ 29750 h 100711"/>
                <a:gd name="connsiteX16" fmla="*/ 57854 w 79184"/>
                <a:gd name="connsiteY16" fmla="*/ 30482 h 100711"/>
                <a:gd name="connsiteX17" fmla="*/ 52487 w 79184"/>
                <a:gd name="connsiteY17" fmla="*/ 19626 h 100711"/>
                <a:gd name="connsiteX18" fmla="*/ 40290 w 79184"/>
                <a:gd name="connsiteY18" fmla="*/ 16333 h 100711"/>
                <a:gd name="connsiteX19" fmla="*/ 26994 w 79184"/>
                <a:gd name="connsiteY19" fmla="*/ 19870 h 100711"/>
                <a:gd name="connsiteX20" fmla="*/ 23945 w 79184"/>
                <a:gd name="connsiteY20" fmla="*/ 25847 h 100711"/>
                <a:gd name="connsiteX21" fmla="*/ 26873 w 79184"/>
                <a:gd name="connsiteY21" fmla="*/ 31824 h 100711"/>
                <a:gd name="connsiteX22" fmla="*/ 44803 w 79184"/>
                <a:gd name="connsiteY22" fmla="*/ 38288 h 100711"/>
                <a:gd name="connsiteX23" fmla="*/ 65782 w 79184"/>
                <a:gd name="connsiteY23" fmla="*/ 45241 h 100711"/>
                <a:gd name="connsiteX24" fmla="*/ 76516 w 79184"/>
                <a:gd name="connsiteY24" fmla="*/ 55121 h 100711"/>
                <a:gd name="connsiteX25" fmla="*/ 80297 w 79184"/>
                <a:gd name="connsiteY25" fmla="*/ 70611 h 100711"/>
                <a:gd name="connsiteX26" fmla="*/ 75784 w 79184"/>
                <a:gd name="connsiteY26" fmla="*/ 86224 h 100711"/>
                <a:gd name="connsiteX27" fmla="*/ 62611 w 79184"/>
                <a:gd name="connsiteY27" fmla="*/ 97080 h 100711"/>
                <a:gd name="connsiteX28" fmla="*/ 41510 w 79184"/>
                <a:gd name="connsiteY28" fmla="*/ 100617 h 100711"/>
                <a:gd name="connsiteX29" fmla="*/ 13334 w 79184"/>
                <a:gd name="connsiteY29" fmla="*/ 92079 h 100711"/>
                <a:gd name="connsiteX30" fmla="*/ 1136 w 79184"/>
                <a:gd name="connsiteY30" fmla="*/ 67684 h 10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84" h="100711">
                  <a:moveTo>
                    <a:pt x="1136" y="67318"/>
                  </a:moveTo>
                  <a:lnTo>
                    <a:pt x="20286" y="65367"/>
                  </a:lnTo>
                  <a:cubicBezTo>
                    <a:pt x="20886" y="70713"/>
                    <a:pt x="23347" y="75678"/>
                    <a:pt x="27238" y="79394"/>
                  </a:cubicBezTo>
                  <a:cubicBezTo>
                    <a:pt x="31289" y="82480"/>
                    <a:pt x="36301" y="84036"/>
                    <a:pt x="41388" y="83785"/>
                  </a:cubicBezTo>
                  <a:cubicBezTo>
                    <a:pt x="46455" y="84195"/>
                    <a:pt x="51505" y="82813"/>
                    <a:pt x="55658" y="79882"/>
                  </a:cubicBezTo>
                  <a:cubicBezTo>
                    <a:pt x="58551" y="77658"/>
                    <a:pt x="60296" y="74257"/>
                    <a:pt x="60415" y="70612"/>
                  </a:cubicBezTo>
                  <a:cubicBezTo>
                    <a:pt x="60443" y="68496"/>
                    <a:pt x="59755" y="66433"/>
                    <a:pt x="58464" y="64757"/>
                  </a:cubicBezTo>
                  <a:cubicBezTo>
                    <a:pt x="56521" y="62738"/>
                    <a:pt x="54081" y="61266"/>
                    <a:pt x="51389" y="60488"/>
                  </a:cubicBezTo>
                  <a:cubicBezTo>
                    <a:pt x="49194" y="59756"/>
                    <a:pt x="43949" y="58292"/>
                    <a:pt x="35777" y="56219"/>
                  </a:cubicBezTo>
                  <a:cubicBezTo>
                    <a:pt x="27831" y="54756"/>
                    <a:pt x="20322" y="51503"/>
                    <a:pt x="13821" y="46705"/>
                  </a:cubicBezTo>
                  <a:cubicBezTo>
                    <a:pt x="8086" y="41857"/>
                    <a:pt x="4820" y="34698"/>
                    <a:pt x="4917" y="27189"/>
                  </a:cubicBezTo>
                  <a:cubicBezTo>
                    <a:pt x="4893" y="22227"/>
                    <a:pt x="6382" y="17377"/>
                    <a:pt x="9186" y="13284"/>
                  </a:cubicBezTo>
                  <a:cubicBezTo>
                    <a:pt x="12112" y="8818"/>
                    <a:pt x="16384" y="5400"/>
                    <a:pt x="21384" y="3526"/>
                  </a:cubicBezTo>
                  <a:cubicBezTo>
                    <a:pt x="27421" y="1080"/>
                    <a:pt x="33901" y="-83"/>
                    <a:pt x="40412" y="110"/>
                  </a:cubicBezTo>
                  <a:cubicBezTo>
                    <a:pt x="50195" y="-615"/>
                    <a:pt x="59907" y="2247"/>
                    <a:pt x="67734" y="8161"/>
                  </a:cubicBezTo>
                  <a:cubicBezTo>
                    <a:pt x="73970" y="13586"/>
                    <a:pt x="77495" y="21486"/>
                    <a:pt x="77370" y="29750"/>
                  </a:cubicBezTo>
                  <a:lnTo>
                    <a:pt x="57854" y="30482"/>
                  </a:lnTo>
                  <a:cubicBezTo>
                    <a:pt x="57462" y="26326"/>
                    <a:pt x="55551" y="22461"/>
                    <a:pt x="52487" y="19626"/>
                  </a:cubicBezTo>
                  <a:cubicBezTo>
                    <a:pt x="48907" y="17189"/>
                    <a:pt x="44610" y="16029"/>
                    <a:pt x="40290" y="16333"/>
                  </a:cubicBezTo>
                  <a:cubicBezTo>
                    <a:pt x="35596" y="16083"/>
                    <a:pt x="30943" y="17321"/>
                    <a:pt x="26994" y="19870"/>
                  </a:cubicBezTo>
                  <a:cubicBezTo>
                    <a:pt x="25071" y="21252"/>
                    <a:pt x="23935" y="23479"/>
                    <a:pt x="23945" y="25847"/>
                  </a:cubicBezTo>
                  <a:cubicBezTo>
                    <a:pt x="23963" y="28180"/>
                    <a:pt x="25040" y="30379"/>
                    <a:pt x="26873" y="31824"/>
                  </a:cubicBezTo>
                  <a:cubicBezTo>
                    <a:pt x="32377" y="35114"/>
                    <a:pt x="38465" y="37309"/>
                    <a:pt x="44803" y="38288"/>
                  </a:cubicBezTo>
                  <a:cubicBezTo>
                    <a:pt x="52060" y="39718"/>
                    <a:pt x="59108" y="42054"/>
                    <a:pt x="65782" y="45241"/>
                  </a:cubicBezTo>
                  <a:cubicBezTo>
                    <a:pt x="70193" y="47495"/>
                    <a:pt x="73905" y="50912"/>
                    <a:pt x="76516" y="55121"/>
                  </a:cubicBezTo>
                  <a:cubicBezTo>
                    <a:pt x="79204" y="59828"/>
                    <a:pt x="80514" y="65196"/>
                    <a:pt x="80297" y="70611"/>
                  </a:cubicBezTo>
                  <a:cubicBezTo>
                    <a:pt x="80310" y="76139"/>
                    <a:pt x="78744" y="81556"/>
                    <a:pt x="75784" y="86224"/>
                  </a:cubicBezTo>
                  <a:cubicBezTo>
                    <a:pt x="72586" y="91086"/>
                    <a:pt x="67995" y="94870"/>
                    <a:pt x="62611" y="97080"/>
                  </a:cubicBezTo>
                  <a:cubicBezTo>
                    <a:pt x="55873" y="99613"/>
                    <a:pt x="48706" y="100815"/>
                    <a:pt x="41510" y="100617"/>
                  </a:cubicBezTo>
                  <a:cubicBezTo>
                    <a:pt x="31391" y="101301"/>
                    <a:pt x="21371" y="98265"/>
                    <a:pt x="13334" y="92079"/>
                  </a:cubicBezTo>
                  <a:cubicBezTo>
                    <a:pt x="6336" y="85777"/>
                    <a:pt x="1979" y="77063"/>
                    <a:pt x="1136" y="67684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D4AE10F4-9EDF-42F3-88A5-CEBF66B7DA91}"/>
                </a:ext>
              </a:extLst>
            </p:cNvPr>
            <p:cNvSpPr/>
            <p:nvPr/>
          </p:nvSpPr>
          <p:spPr>
            <a:xfrm>
              <a:off x="9838140" y="880896"/>
              <a:ext cx="77087" cy="96969"/>
            </a:xfrm>
            <a:custGeom>
              <a:avLst/>
              <a:gdLst>
                <a:gd name="connsiteX0" fmla="*/ 0 w 77087"/>
                <a:gd name="connsiteY0" fmla="*/ 96969 h 96969"/>
                <a:gd name="connsiteX1" fmla="*/ 0 w 77087"/>
                <a:gd name="connsiteY1" fmla="*/ 0 h 96969"/>
                <a:gd name="connsiteX2" fmla="*/ 19028 w 77087"/>
                <a:gd name="connsiteY2" fmla="*/ 0 h 96969"/>
                <a:gd name="connsiteX3" fmla="*/ 58913 w 77087"/>
                <a:gd name="connsiteY3" fmla="*/ 64890 h 96969"/>
                <a:gd name="connsiteX4" fmla="*/ 58913 w 77087"/>
                <a:gd name="connsiteY4" fmla="*/ 0 h 96969"/>
                <a:gd name="connsiteX5" fmla="*/ 77088 w 77087"/>
                <a:gd name="connsiteY5" fmla="*/ 0 h 96969"/>
                <a:gd name="connsiteX6" fmla="*/ 77088 w 77087"/>
                <a:gd name="connsiteY6" fmla="*/ 96969 h 96969"/>
                <a:gd name="connsiteX7" fmla="*/ 57449 w 77087"/>
                <a:gd name="connsiteY7" fmla="*/ 96969 h 96969"/>
                <a:gd name="connsiteX8" fmla="*/ 18174 w 77087"/>
                <a:gd name="connsiteY8" fmla="*/ 33299 h 96969"/>
                <a:gd name="connsiteX9" fmla="*/ 18174 w 77087"/>
                <a:gd name="connsiteY9" fmla="*/ 96969 h 96969"/>
                <a:gd name="connsiteX10" fmla="*/ 0 w 77087"/>
                <a:gd name="connsiteY10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087" h="96969">
                  <a:moveTo>
                    <a:pt x="0" y="96969"/>
                  </a:moveTo>
                  <a:lnTo>
                    <a:pt x="0" y="0"/>
                  </a:lnTo>
                  <a:lnTo>
                    <a:pt x="19028" y="0"/>
                  </a:lnTo>
                  <a:lnTo>
                    <a:pt x="58913" y="64890"/>
                  </a:lnTo>
                  <a:lnTo>
                    <a:pt x="58913" y="0"/>
                  </a:lnTo>
                  <a:lnTo>
                    <a:pt x="77088" y="0"/>
                  </a:lnTo>
                  <a:lnTo>
                    <a:pt x="77088" y="96969"/>
                  </a:lnTo>
                  <a:lnTo>
                    <a:pt x="57449" y="96969"/>
                  </a:lnTo>
                  <a:lnTo>
                    <a:pt x="18174" y="33299"/>
                  </a:lnTo>
                  <a:lnTo>
                    <a:pt x="1817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C4FE3D3A-52B0-4F43-A9A4-A7EBC7BA8E9B}"/>
                </a:ext>
              </a:extLst>
            </p:cNvPr>
            <p:cNvSpPr/>
            <p:nvPr/>
          </p:nvSpPr>
          <p:spPr>
            <a:xfrm>
              <a:off x="10099287" y="880896"/>
              <a:ext cx="73794" cy="96969"/>
            </a:xfrm>
            <a:custGeom>
              <a:avLst/>
              <a:gdLst>
                <a:gd name="connsiteX0" fmla="*/ 0 w 73794"/>
                <a:gd name="connsiteY0" fmla="*/ 96969 h 96969"/>
                <a:gd name="connsiteX1" fmla="*/ 0 w 73794"/>
                <a:gd name="connsiteY1" fmla="*/ 0 h 96969"/>
                <a:gd name="connsiteX2" fmla="*/ 71843 w 73794"/>
                <a:gd name="connsiteY2" fmla="*/ 0 h 96969"/>
                <a:gd name="connsiteX3" fmla="*/ 71843 w 73794"/>
                <a:gd name="connsiteY3" fmla="*/ 16345 h 96969"/>
                <a:gd name="connsiteX4" fmla="*/ 19638 w 73794"/>
                <a:gd name="connsiteY4" fmla="*/ 16345 h 96969"/>
                <a:gd name="connsiteX5" fmla="*/ 19638 w 73794"/>
                <a:gd name="connsiteY5" fmla="*/ 37812 h 96969"/>
                <a:gd name="connsiteX6" fmla="*/ 68062 w 73794"/>
                <a:gd name="connsiteY6" fmla="*/ 37812 h 96969"/>
                <a:gd name="connsiteX7" fmla="*/ 68062 w 73794"/>
                <a:gd name="connsiteY7" fmla="*/ 54278 h 96969"/>
                <a:gd name="connsiteX8" fmla="*/ 19638 w 73794"/>
                <a:gd name="connsiteY8" fmla="*/ 54278 h 96969"/>
                <a:gd name="connsiteX9" fmla="*/ 19638 w 73794"/>
                <a:gd name="connsiteY9" fmla="*/ 80503 h 96969"/>
                <a:gd name="connsiteX10" fmla="*/ 73794 w 73794"/>
                <a:gd name="connsiteY10" fmla="*/ 80503 h 96969"/>
                <a:gd name="connsiteX11" fmla="*/ 73794 w 73794"/>
                <a:gd name="connsiteY11" fmla="*/ 96969 h 96969"/>
                <a:gd name="connsiteX12" fmla="*/ 0 w 73794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94" h="96969">
                  <a:moveTo>
                    <a:pt x="0" y="96969"/>
                  </a:moveTo>
                  <a:lnTo>
                    <a:pt x="0" y="0"/>
                  </a:lnTo>
                  <a:lnTo>
                    <a:pt x="71843" y="0"/>
                  </a:lnTo>
                  <a:lnTo>
                    <a:pt x="71843" y="16345"/>
                  </a:lnTo>
                  <a:lnTo>
                    <a:pt x="19638" y="16345"/>
                  </a:lnTo>
                  <a:lnTo>
                    <a:pt x="19638" y="37812"/>
                  </a:lnTo>
                  <a:lnTo>
                    <a:pt x="68062" y="37812"/>
                  </a:lnTo>
                  <a:lnTo>
                    <a:pt x="68062" y="54278"/>
                  </a:lnTo>
                  <a:lnTo>
                    <a:pt x="19638" y="54278"/>
                  </a:lnTo>
                  <a:lnTo>
                    <a:pt x="19638" y="80503"/>
                  </a:lnTo>
                  <a:lnTo>
                    <a:pt x="73794" y="80503"/>
                  </a:lnTo>
                  <a:lnTo>
                    <a:pt x="73794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9E3FB1F8-3DF5-4BE8-BAFD-042F6DDCFD74}"/>
                </a:ext>
              </a:extLst>
            </p:cNvPr>
            <p:cNvSpPr/>
            <p:nvPr/>
          </p:nvSpPr>
          <p:spPr>
            <a:xfrm>
              <a:off x="10357262" y="880896"/>
              <a:ext cx="76721" cy="96969"/>
            </a:xfrm>
            <a:custGeom>
              <a:avLst/>
              <a:gdLst>
                <a:gd name="connsiteX0" fmla="*/ 28664 w 76721"/>
                <a:gd name="connsiteY0" fmla="*/ 96969 h 96969"/>
                <a:gd name="connsiteX1" fmla="*/ 28664 w 76721"/>
                <a:gd name="connsiteY1" fmla="*/ 16345 h 96969"/>
                <a:gd name="connsiteX2" fmla="*/ 0 w 76721"/>
                <a:gd name="connsiteY2" fmla="*/ 16345 h 96969"/>
                <a:gd name="connsiteX3" fmla="*/ 0 w 76721"/>
                <a:gd name="connsiteY3" fmla="*/ 0 h 96969"/>
                <a:gd name="connsiteX4" fmla="*/ 76722 w 76721"/>
                <a:gd name="connsiteY4" fmla="*/ 0 h 96969"/>
                <a:gd name="connsiteX5" fmla="*/ 76722 w 76721"/>
                <a:gd name="connsiteY5" fmla="*/ 16345 h 96969"/>
                <a:gd name="connsiteX6" fmla="*/ 48180 w 76721"/>
                <a:gd name="connsiteY6" fmla="*/ 16345 h 96969"/>
                <a:gd name="connsiteX7" fmla="*/ 48180 w 76721"/>
                <a:gd name="connsiteY7" fmla="*/ 96969 h 96969"/>
                <a:gd name="connsiteX8" fmla="*/ 28664 w 76721"/>
                <a:gd name="connsiteY8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21" h="96969">
                  <a:moveTo>
                    <a:pt x="28664" y="96969"/>
                  </a:moveTo>
                  <a:lnTo>
                    <a:pt x="28664" y="16345"/>
                  </a:lnTo>
                  <a:lnTo>
                    <a:pt x="0" y="16345"/>
                  </a:lnTo>
                  <a:lnTo>
                    <a:pt x="0" y="0"/>
                  </a:lnTo>
                  <a:lnTo>
                    <a:pt x="76722" y="0"/>
                  </a:lnTo>
                  <a:lnTo>
                    <a:pt x="76722" y="16345"/>
                  </a:lnTo>
                  <a:lnTo>
                    <a:pt x="48180" y="16345"/>
                  </a:lnTo>
                  <a:lnTo>
                    <a:pt x="48180" y="96969"/>
                  </a:lnTo>
                  <a:lnTo>
                    <a:pt x="28664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4C36D8D7-A8CF-4677-A010-610D838C8C4A}"/>
                </a:ext>
              </a:extLst>
            </p:cNvPr>
            <p:cNvSpPr/>
            <p:nvPr/>
          </p:nvSpPr>
          <p:spPr>
            <a:xfrm>
              <a:off x="10591696" y="880896"/>
              <a:ext cx="126975" cy="96969"/>
            </a:xfrm>
            <a:custGeom>
              <a:avLst/>
              <a:gdLst>
                <a:gd name="connsiteX0" fmla="*/ 22687 w 126975"/>
                <a:gd name="connsiteY0" fmla="*/ 96969 h 96969"/>
                <a:gd name="connsiteX1" fmla="*/ 0 w 126975"/>
                <a:gd name="connsiteY1" fmla="*/ 0 h 96969"/>
                <a:gd name="connsiteX2" fmla="*/ 20126 w 126975"/>
                <a:gd name="connsiteY2" fmla="*/ 0 h 96969"/>
                <a:gd name="connsiteX3" fmla="*/ 34397 w 126975"/>
                <a:gd name="connsiteY3" fmla="*/ 66598 h 96969"/>
                <a:gd name="connsiteX4" fmla="*/ 52083 w 126975"/>
                <a:gd name="connsiteY4" fmla="*/ 0 h 96969"/>
                <a:gd name="connsiteX5" fmla="*/ 75624 w 126975"/>
                <a:gd name="connsiteY5" fmla="*/ 0 h 96969"/>
                <a:gd name="connsiteX6" fmla="*/ 92457 w 126975"/>
                <a:gd name="connsiteY6" fmla="*/ 67696 h 96969"/>
                <a:gd name="connsiteX7" fmla="*/ 107216 w 126975"/>
                <a:gd name="connsiteY7" fmla="*/ 0 h 96969"/>
                <a:gd name="connsiteX8" fmla="*/ 126976 w 126975"/>
                <a:gd name="connsiteY8" fmla="*/ 0 h 96969"/>
                <a:gd name="connsiteX9" fmla="*/ 103556 w 126975"/>
                <a:gd name="connsiteY9" fmla="*/ 96969 h 96969"/>
                <a:gd name="connsiteX10" fmla="*/ 82455 w 126975"/>
                <a:gd name="connsiteY10" fmla="*/ 96969 h 96969"/>
                <a:gd name="connsiteX11" fmla="*/ 63305 w 126975"/>
                <a:gd name="connsiteY11" fmla="*/ 24395 h 96969"/>
                <a:gd name="connsiteX12" fmla="*/ 44155 w 126975"/>
                <a:gd name="connsiteY12" fmla="*/ 96969 h 96969"/>
                <a:gd name="connsiteX13" fmla="*/ 22687 w 126975"/>
                <a:gd name="connsiteY13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975" h="96969">
                  <a:moveTo>
                    <a:pt x="22687" y="96969"/>
                  </a:moveTo>
                  <a:lnTo>
                    <a:pt x="0" y="0"/>
                  </a:lnTo>
                  <a:lnTo>
                    <a:pt x="20126" y="0"/>
                  </a:lnTo>
                  <a:lnTo>
                    <a:pt x="34397" y="66598"/>
                  </a:lnTo>
                  <a:lnTo>
                    <a:pt x="52083" y="0"/>
                  </a:lnTo>
                  <a:lnTo>
                    <a:pt x="75624" y="0"/>
                  </a:lnTo>
                  <a:lnTo>
                    <a:pt x="92457" y="67696"/>
                  </a:lnTo>
                  <a:lnTo>
                    <a:pt x="107216" y="0"/>
                  </a:lnTo>
                  <a:lnTo>
                    <a:pt x="126976" y="0"/>
                  </a:lnTo>
                  <a:lnTo>
                    <a:pt x="103556" y="96969"/>
                  </a:lnTo>
                  <a:lnTo>
                    <a:pt x="82455" y="96969"/>
                  </a:lnTo>
                  <a:lnTo>
                    <a:pt x="63305" y="24395"/>
                  </a:lnTo>
                  <a:lnTo>
                    <a:pt x="44155" y="96969"/>
                  </a:lnTo>
                  <a:lnTo>
                    <a:pt x="22687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C3F7BCB4-8FF7-4ADD-9AB9-7B5E67569287}"/>
                </a:ext>
              </a:extLst>
            </p:cNvPr>
            <p:cNvSpPr/>
            <p:nvPr/>
          </p:nvSpPr>
          <p:spPr>
            <a:xfrm>
              <a:off x="10867166" y="877918"/>
              <a:ext cx="93611" cy="99882"/>
            </a:xfrm>
            <a:custGeom>
              <a:avLst/>
              <a:gdLst>
                <a:gd name="connsiteX0" fmla="*/ 1572 w 93611"/>
                <a:gd name="connsiteY0" fmla="*/ 50304 h 99882"/>
                <a:gd name="connsiteX1" fmla="*/ 6085 w 93611"/>
                <a:gd name="connsiteY1" fmla="*/ 25910 h 99882"/>
                <a:gd name="connsiteX2" fmla="*/ 15111 w 93611"/>
                <a:gd name="connsiteY2" fmla="*/ 12736 h 99882"/>
                <a:gd name="connsiteX3" fmla="*/ 27309 w 93611"/>
                <a:gd name="connsiteY3" fmla="*/ 3954 h 99882"/>
                <a:gd name="connsiteX4" fmla="*/ 48044 w 93611"/>
                <a:gd name="connsiteY4" fmla="*/ 51 h 99882"/>
                <a:gd name="connsiteX5" fmla="*/ 82441 w 93611"/>
                <a:gd name="connsiteY5" fmla="*/ 13346 h 99882"/>
                <a:gd name="connsiteX6" fmla="*/ 94638 w 93611"/>
                <a:gd name="connsiteY6" fmla="*/ 49938 h 99882"/>
                <a:gd name="connsiteX7" fmla="*/ 82441 w 93611"/>
                <a:gd name="connsiteY7" fmla="*/ 86531 h 99882"/>
                <a:gd name="connsiteX8" fmla="*/ 48410 w 93611"/>
                <a:gd name="connsiteY8" fmla="*/ 99826 h 99882"/>
                <a:gd name="connsiteX9" fmla="*/ 14013 w 93611"/>
                <a:gd name="connsiteY9" fmla="*/ 86653 h 99882"/>
                <a:gd name="connsiteX10" fmla="*/ 1206 w 93611"/>
                <a:gd name="connsiteY10" fmla="*/ 50060 h 99882"/>
                <a:gd name="connsiteX11" fmla="*/ 21332 w 93611"/>
                <a:gd name="connsiteY11" fmla="*/ 49329 h 99882"/>
                <a:gd name="connsiteX12" fmla="*/ 29016 w 93611"/>
                <a:gd name="connsiteY12" fmla="*/ 74455 h 99882"/>
                <a:gd name="connsiteX13" fmla="*/ 48288 w 93611"/>
                <a:gd name="connsiteY13" fmla="*/ 82872 h 99882"/>
                <a:gd name="connsiteX14" fmla="*/ 67560 w 93611"/>
                <a:gd name="connsiteY14" fmla="*/ 74455 h 99882"/>
                <a:gd name="connsiteX15" fmla="*/ 75122 w 93611"/>
                <a:gd name="connsiteY15" fmla="*/ 49085 h 99882"/>
                <a:gd name="connsiteX16" fmla="*/ 67804 w 93611"/>
                <a:gd name="connsiteY16" fmla="*/ 24690 h 99882"/>
                <a:gd name="connsiteX17" fmla="*/ 48288 w 93611"/>
                <a:gd name="connsiteY17" fmla="*/ 16395 h 99882"/>
                <a:gd name="connsiteX18" fmla="*/ 28772 w 93611"/>
                <a:gd name="connsiteY18" fmla="*/ 24690 h 99882"/>
                <a:gd name="connsiteX19" fmla="*/ 21332 w 93611"/>
                <a:gd name="connsiteY19" fmla="*/ 49816 h 9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611" h="99882">
                  <a:moveTo>
                    <a:pt x="1572" y="50304"/>
                  </a:moveTo>
                  <a:cubicBezTo>
                    <a:pt x="1389" y="41949"/>
                    <a:pt x="2925" y="33646"/>
                    <a:pt x="6085" y="25910"/>
                  </a:cubicBezTo>
                  <a:cubicBezTo>
                    <a:pt x="8273" y="21009"/>
                    <a:pt x="11331" y="16546"/>
                    <a:pt x="15111" y="12736"/>
                  </a:cubicBezTo>
                  <a:cubicBezTo>
                    <a:pt x="18485" y="8952"/>
                    <a:pt x="22649" y="5954"/>
                    <a:pt x="27309" y="3954"/>
                  </a:cubicBezTo>
                  <a:cubicBezTo>
                    <a:pt x="33867" y="1204"/>
                    <a:pt x="40934" y="-126"/>
                    <a:pt x="48044" y="51"/>
                  </a:cubicBezTo>
                  <a:cubicBezTo>
                    <a:pt x="60870" y="-556"/>
                    <a:pt x="73357" y="4271"/>
                    <a:pt x="82441" y="13346"/>
                  </a:cubicBezTo>
                  <a:cubicBezTo>
                    <a:pt x="91107" y="23495"/>
                    <a:pt x="95482" y="36619"/>
                    <a:pt x="94638" y="49938"/>
                  </a:cubicBezTo>
                  <a:cubicBezTo>
                    <a:pt x="95508" y="63261"/>
                    <a:pt x="91130" y="76395"/>
                    <a:pt x="82441" y="86531"/>
                  </a:cubicBezTo>
                  <a:cubicBezTo>
                    <a:pt x="73505" y="95601"/>
                    <a:pt x="61128" y="100436"/>
                    <a:pt x="48410" y="99826"/>
                  </a:cubicBezTo>
                  <a:cubicBezTo>
                    <a:pt x="35603" y="100464"/>
                    <a:pt x="23118" y="95683"/>
                    <a:pt x="14013" y="86653"/>
                  </a:cubicBezTo>
                  <a:cubicBezTo>
                    <a:pt x="5104" y="76611"/>
                    <a:pt x="504" y="63466"/>
                    <a:pt x="1206" y="50060"/>
                  </a:cubicBezTo>
                  <a:moveTo>
                    <a:pt x="21332" y="49329"/>
                  </a:moveTo>
                  <a:cubicBezTo>
                    <a:pt x="20694" y="58367"/>
                    <a:pt x="23432" y="67320"/>
                    <a:pt x="29016" y="74455"/>
                  </a:cubicBezTo>
                  <a:cubicBezTo>
                    <a:pt x="33839" y="80028"/>
                    <a:pt x="40923" y="83121"/>
                    <a:pt x="48288" y="82872"/>
                  </a:cubicBezTo>
                  <a:cubicBezTo>
                    <a:pt x="55654" y="83121"/>
                    <a:pt x="62737" y="80028"/>
                    <a:pt x="67560" y="74455"/>
                  </a:cubicBezTo>
                  <a:cubicBezTo>
                    <a:pt x="73159" y="67239"/>
                    <a:pt x="75856" y="58189"/>
                    <a:pt x="75122" y="49085"/>
                  </a:cubicBezTo>
                  <a:cubicBezTo>
                    <a:pt x="75683" y="40339"/>
                    <a:pt x="73086" y="31683"/>
                    <a:pt x="67804" y="24690"/>
                  </a:cubicBezTo>
                  <a:cubicBezTo>
                    <a:pt x="62903" y="19094"/>
                    <a:pt x="55718" y="16040"/>
                    <a:pt x="48288" y="16395"/>
                  </a:cubicBezTo>
                  <a:cubicBezTo>
                    <a:pt x="40877" y="16145"/>
                    <a:pt x="33735" y="19181"/>
                    <a:pt x="28772" y="24690"/>
                  </a:cubicBezTo>
                  <a:cubicBezTo>
                    <a:pt x="23326" y="31886"/>
                    <a:pt x="20682" y="40816"/>
                    <a:pt x="21332" y="49816"/>
                  </a:cubicBezTo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EAABB4FE-7565-4A24-92D5-D6126A2C4026}"/>
                </a:ext>
              </a:extLst>
            </p:cNvPr>
            <p:cNvSpPr/>
            <p:nvPr/>
          </p:nvSpPr>
          <p:spPr>
            <a:xfrm>
              <a:off x="11130823" y="881188"/>
              <a:ext cx="87455" cy="97043"/>
            </a:xfrm>
            <a:custGeom>
              <a:avLst/>
              <a:gdLst>
                <a:gd name="connsiteX0" fmla="*/ 1136 w 87455"/>
                <a:gd name="connsiteY0" fmla="*/ 96678 h 97043"/>
                <a:gd name="connsiteX1" fmla="*/ 1136 w 87455"/>
                <a:gd name="connsiteY1" fmla="*/ 74 h 97043"/>
                <a:gd name="connsiteX2" fmla="*/ 42241 w 87455"/>
                <a:gd name="connsiteY2" fmla="*/ 74 h 97043"/>
                <a:gd name="connsiteX3" fmla="*/ 64807 w 87455"/>
                <a:gd name="connsiteY3" fmla="*/ 2636 h 97043"/>
                <a:gd name="connsiteX4" fmla="*/ 76028 w 87455"/>
                <a:gd name="connsiteY4" fmla="*/ 11906 h 97043"/>
                <a:gd name="connsiteX5" fmla="*/ 80297 w 87455"/>
                <a:gd name="connsiteY5" fmla="*/ 27153 h 97043"/>
                <a:gd name="connsiteX6" fmla="*/ 73833 w 87455"/>
                <a:gd name="connsiteY6" fmla="*/ 45205 h 97043"/>
                <a:gd name="connsiteX7" fmla="*/ 54805 w 87455"/>
                <a:gd name="connsiteY7" fmla="*/ 54231 h 97043"/>
                <a:gd name="connsiteX8" fmla="*/ 65295 w 87455"/>
                <a:gd name="connsiteY8" fmla="*/ 62281 h 97043"/>
                <a:gd name="connsiteX9" fmla="*/ 76394 w 87455"/>
                <a:gd name="connsiteY9" fmla="*/ 78138 h 97043"/>
                <a:gd name="connsiteX10" fmla="*/ 88592 w 87455"/>
                <a:gd name="connsiteY10" fmla="*/ 97044 h 97043"/>
                <a:gd name="connsiteX11" fmla="*/ 65172 w 87455"/>
                <a:gd name="connsiteY11" fmla="*/ 97044 h 97043"/>
                <a:gd name="connsiteX12" fmla="*/ 51146 w 87455"/>
                <a:gd name="connsiteY12" fmla="*/ 75820 h 97043"/>
                <a:gd name="connsiteX13" fmla="*/ 40168 w 87455"/>
                <a:gd name="connsiteY13" fmla="*/ 61061 h 97043"/>
                <a:gd name="connsiteX14" fmla="*/ 34313 w 87455"/>
                <a:gd name="connsiteY14" fmla="*/ 56914 h 97043"/>
                <a:gd name="connsiteX15" fmla="*/ 24311 w 87455"/>
                <a:gd name="connsiteY15" fmla="*/ 55817 h 97043"/>
                <a:gd name="connsiteX16" fmla="*/ 20408 w 87455"/>
                <a:gd name="connsiteY16" fmla="*/ 55816 h 97043"/>
                <a:gd name="connsiteX17" fmla="*/ 20408 w 87455"/>
                <a:gd name="connsiteY17" fmla="*/ 96434 h 97043"/>
                <a:gd name="connsiteX18" fmla="*/ 1136 w 87455"/>
                <a:gd name="connsiteY18" fmla="*/ 96434 h 97043"/>
                <a:gd name="connsiteX19" fmla="*/ 20652 w 87455"/>
                <a:gd name="connsiteY19" fmla="*/ 40326 h 97043"/>
                <a:gd name="connsiteX20" fmla="*/ 35167 w 87455"/>
                <a:gd name="connsiteY20" fmla="*/ 40326 h 97043"/>
                <a:gd name="connsiteX21" fmla="*/ 52731 w 87455"/>
                <a:gd name="connsiteY21" fmla="*/ 39106 h 97043"/>
                <a:gd name="connsiteX22" fmla="*/ 58220 w 87455"/>
                <a:gd name="connsiteY22" fmla="*/ 35081 h 97043"/>
                <a:gd name="connsiteX23" fmla="*/ 60171 w 87455"/>
                <a:gd name="connsiteY23" fmla="*/ 27884 h 97043"/>
                <a:gd name="connsiteX24" fmla="*/ 57610 w 87455"/>
                <a:gd name="connsiteY24" fmla="*/ 19956 h 97043"/>
                <a:gd name="connsiteX25" fmla="*/ 50170 w 87455"/>
                <a:gd name="connsiteY25" fmla="*/ 16175 h 97043"/>
                <a:gd name="connsiteX26" fmla="*/ 35899 w 87455"/>
                <a:gd name="connsiteY26" fmla="*/ 16175 h 97043"/>
                <a:gd name="connsiteX27" fmla="*/ 20652 w 87455"/>
                <a:gd name="connsiteY27" fmla="*/ 16175 h 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455" h="97043">
                  <a:moveTo>
                    <a:pt x="1136" y="96678"/>
                  </a:moveTo>
                  <a:lnTo>
                    <a:pt x="1136" y="74"/>
                  </a:lnTo>
                  <a:lnTo>
                    <a:pt x="42241" y="74"/>
                  </a:lnTo>
                  <a:cubicBezTo>
                    <a:pt x="49851" y="-272"/>
                    <a:pt x="57468" y="593"/>
                    <a:pt x="64807" y="2636"/>
                  </a:cubicBezTo>
                  <a:cubicBezTo>
                    <a:pt x="69450" y="4433"/>
                    <a:pt x="73387" y="7685"/>
                    <a:pt x="76028" y="11906"/>
                  </a:cubicBezTo>
                  <a:cubicBezTo>
                    <a:pt x="78867" y="16481"/>
                    <a:pt x="80347" y="21769"/>
                    <a:pt x="80297" y="27153"/>
                  </a:cubicBezTo>
                  <a:cubicBezTo>
                    <a:pt x="80523" y="33774"/>
                    <a:pt x="78211" y="40232"/>
                    <a:pt x="73833" y="45205"/>
                  </a:cubicBezTo>
                  <a:cubicBezTo>
                    <a:pt x="68751" y="50360"/>
                    <a:pt x="62012" y="53557"/>
                    <a:pt x="54805" y="54231"/>
                  </a:cubicBezTo>
                  <a:cubicBezTo>
                    <a:pt x="58673" y="56392"/>
                    <a:pt x="62206" y="59104"/>
                    <a:pt x="65295" y="62281"/>
                  </a:cubicBezTo>
                  <a:cubicBezTo>
                    <a:pt x="69438" y="67242"/>
                    <a:pt x="73151" y="72547"/>
                    <a:pt x="76394" y="78138"/>
                  </a:cubicBezTo>
                  <a:lnTo>
                    <a:pt x="88592" y="97044"/>
                  </a:lnTo>
                  <a:lnTo>
                    <a:pt x="65172" y="97044"/>
                  </a:lnTo>
                  <a:lnTo>
                    <a:pt x="51146" y="75820"/>
                  </a:lnTo>
                  <a:cubicBezTo>
                    <a:pt x="47805" y="70671"/>
                    <a:pt x="44139" y="65741"/>
                    <a:pt x="40168" y="61061"/>
                  </a:cubicBezTo>
                  <a:cubicBezTo>
                    <a:pt x="38609" y="59195"/>
                    <a:pt x="36591" y="57766"/>
                    <a:pt x="34313" y="56914"/>
                  </a:cubicBezTo>
                  <a:cubicBezTo>
                    <a:pt x="31056" y="56032"/>
                    <a:pt x="27682" y="55662"/>
                    <a:pt x="24311" y="55817"/>
                  </a:cubicBezTo>
                  <a:lnTo>
                    <a:pt x="20408" y="55816"/>
                  </a:lnTo>
                  <a:lnTo>
                    <a:pt x="20408" y="96434"/>
                  </a:lnTo>
                  <a:lnTo>
                    <a:pt x="1136" y="96434"/>
                  </a:lnTo>
                  <a:moveTo>
                    <a:pt x="20652" y="40326"/>
                  </a:moveTo>
                  <a:lnTo>
                    <a:pt x="35167" y="40326"/>
                  </a:lnTo>
                  <a:cubicBezTo>
                    <a:pt x="41049" y="40648"/>
                    <a:pt x="46949" y="40239"/>
                    <a:pt x="52731" y="39106"/>
                  </a:cubicBezTo>
                  <a:cubicBezTo>
                    <a:pt x="54966" y="38429"/>
                    <a:pt x="56903" y="37009"/>
                    <a:pt x="58220" y="35081"/>
                  </a:cubicBezTo>
                  <a:cubicBezTo>
                    <a:pt x="59606" y="32945"/>
                    <a:pt x="60288" y="30428"/>
                    <a:pt x="60171" y="27884"/>
                  </a:cubicBezTo>
                  <a:cubicBezTo>
                    <a:pt x="60275" y="25023"/>
                    <a:pt x="59368" y="22216"/>
                    <a:pt x="57610" y="19956"/>
                  </a:cubicBezTo>
                  <a:cubicBezTo>
                    <a:pt x="55652" y="17860"/>
                    <a:pt x="53017" y="16521"/>
                    <a:pt x="50170" y="16175"/>
                  </a:cubicBezTo>
                  <a:cubicBezTo>
                    <a:pt x="48625" y="16175"/>
                    <a:pt x="43868" y="16175"/>
                    <a:pt x="35899" y="16175"/>
                  </a:cubicBezTo>
                  <a:lnTo>
                    <a:pt x="20652" y="16175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9913A03-6A67-4FEF-B864-A3ED51BC10AE}"/>
                </a:ext>
              </a:extLst>
            </p:cNvPr>
            <p:cNvSpPr/>
            <p:nvPr/>
          </p:nvSpPr>
          <p:spPr>
            <a:xfrm>
              <a:off x="11389774" y="880896"/>
              <a:ext cx="87577" cy="96969"/>
            </a:xfrm>
            <a:custGeom>
              <a:avLst/>
              <a:gdLst>
                <a:gd name="connsiteX0" fmla="*/ 0 w 87577"/>
                <a:gd name="connsiteY0" fmla="*/ 96969 h 96969"/>
                <a:gd name="connsiteX1" fmla="*/ 0 w 87577"/>
                <a:gd name="connsiteY1" fmla="*/ 0 h 96969"/>
                <a:gd name="connsiteX2" fmla="*/ 19638 w 87577"/>
                <a:gd name="connsiteY2" fmla="*/ 0 h 96969"/>
                <a:gd name="connsiteX3" fmla="*/ 19638 w 87577"/>
                <a:gd name="connsiteY3" fmla="*/ 42935 h 96969"/>
                <a:gd name="connsiteX4" fmla="*/ 59280 w 87577"/>
                <a:gd name="connsiteY4" fmla="*/ 0 h 96969"/>
                <a:gd name="connsiteX5" fmla="*/ 85626 w 87577"/>
                <a:gd name="connsiteY5" fmla="*/ 0 h 96969"/>
                <a:gd name="connsiteX6" fmla="*/ 49034 w 87577"/>
                <a:gd name="connsiteY6" fmla="*/ 37690 h 96969"/>
                <a:gd name="connsiteX7" fmla="*/ 87577 w 87577"/>
                <a:gd name="connsiteY7" fmla="*/ 96969 h 96969"/>
                <a:gd name="connsiteX8" fmla="*/ 62207 w 87577"/>
                <a:gd name="connsiteY8" fmla="*/ 96969 h 96969"/>
                <a:gd name="connsiteX9" fmla="*/ 35373 w 87577"/>
                <a:gd name="connsiteY9" fmla="*/ 51473 h 96969"/>
                <a:gd name="connsiteX10" fmla="*/ 19638 w 87577"/>
                <a:gd name="connsiteY10" fmla="*/ 67696 h 96969"/>
                <a:gd name="connsiteX11" fmla="*/ 19638 w 87577"/>
                <a:gd name="connsiteY11" fmla="*/ 96969 h 96969"/>
                <a:gd name="connsiteX12" fmla="*/ 0 w 87577"/>
                <a:gd name="connsiteY12" fmla="*/ 96969 h 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77" h="96969">
                  <a:moveTo>
                    <a:pt x="0" y="96969"/>
                  </a:moveTo>
                  <a:lnTo>
                    <a:pt x="0" y="0"/>
                  </a:lnTo>
                  <a:lnTo>
                    <a:pt x="19638" y="0"/>
                  </a:lnTo>
                  <a:lnTo>
                    <a:pt x="19638" y="42935"/>
                  </a:lnTo>
                  <a:lnTo>
                    <a:pt x="59280" y="0"/>
                  </a:lnTo>
                  <a:lnTo>
                    <a:pt x="85626" y="0"/>
                  </a:lnTo>
                  <a:lnTo>
                    <a:pt x="49034" y="37690"/>
                  </a:lnTo>
                  <a:lnTo>
                    <a:pt x="87577" y="96969"/>
                  </a:lnTo>
                  <a:lnTo>
                    <a:pt x="62207" y="96969"/>
                  </a:lnTo>
                  <a:lnTo>
                    <a:pt x="35373" y="51473"/>
                  </a:lnTo>
                  <a:lnTo>
                    <a:pt x="19638" y="67696"/>
                  </a:lnTo>
                  <a:lnTo>
                    <a:pt x="19638" y="96969"/>
                  </a:lnTo>
                  <a:lnTo>
                    <a:pt x="0" y="96969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F80E625-3712-4CFE-9388-8D2E44CD2A91}"/>
                </a:ext>
              </a:extLst>
            </p:cNvPr>
            <p:cNvSpPr/>
            <p:nvPr/>
          </p:nvSpPr>
          <p:spPr>
            <a:xfrm>
              <a:off x="9808012" y="849183"/>
              <a:ext cx="1951587" cy="11709"/>
            </a:xfrm>
            <a:custGeom>
              <a:avLst/>
              <a:gdLst>
                <a:gd name="connsiteX0" fmla="*/ 0 w 1951587"/>
                <a:gd name="connsiteY0" fmla="*/ 0 h 11709"/>
                <a:gd name="connsiteX1" fmla="*/ 1951588 w 1951587"/>
                <a:gd name="connsiteY1" fmla="*/ 0 h 11709"/>
                <a:gd name="connsiteX2" fmla="*/ 1951588 w 1951587"/>
                <a:gd name="connsiteY2" fmla="*/ 11710 h 11709"/>
                <a:gd name="connsiteX3" fmla="*/ 0 w 1951587"/>
                <a:gd name="connsiteY3" fmla="*/ 11710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587" h="11709">
                  <a:moveTo>
                    <a:pt x="0" y="0"/>
                  </a:moveTo>
                  <a:lnTo>
                    <a:pt x="1951588" y="0"/>
                  </a:lnTo>
                  <a:lnTo>
                    <a:pt x="1951588" y="11710"/>
                  </a:lnTo>
                  <a:lnTo>
                    <a:pt x="0" y="11710"/>
                  </a:lnTo>
                  <a:close/>
                </a:path>
              </a:pathLst>
            </a:custGeom>
            <a:solidFill>
              <a:srgbClr val="FFFFFF"/>
            </a:solidFill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439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8A6C19-E43D-4A48-948C-0E5A5F7C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88F61F-BB64-E142-A0B6-4DB1D542F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3826" y="267695"/>
            <a:ext cx="1532046" cy="413136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43EF3FE-EEAE-468A-A66B-B8D2490A9EFE}"/>
              </a:ext>
            </a:extLst>
          </p:cNvPr>
          <p:cNvSpPr txBox="1">
            <a:spLocks/>
          </p:cNvSpPr>
          <p:nvPr userDrawn="1"/>
        </p:nvSpPr>
        <p:spPr>
          <a:xfrm>
            <a:off x="7810497" y="6450009"/>
            <a:ext cx="4114800" cy="22860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588F42-506D-4B42-9DD1-9C5C6AB782D0}" type="slidenum">
              <a:rPr lang="en-US" b="0" smtClean="0">
                <a:solidFill>
                  <a:schemeClr val="bg1"/>
                </a:solidFill>
                <a:latin typeface="Arial" panose="020B0604020202020204"/>
              </a:rPr>
              <a:pPr algn="r"/>
              <a:t>‹#›</a:t>
            </a:fld>
            <a:endParaRPr lang="en-US" b="0" dirty="0">
              <a:solidFill>
                <a:schemeClr val="bg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09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ontact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58BD26-8F12-42F0-B5CE-643B789B82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453" y="776037"/>
            <a:ext cx="4456175" cy="530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B59E1A-7DE5-43EA-BA90-6DF948F18395}"/>
              </a:ext>
            </a:extLst>
          </p:cNvPr>
          <p:cNvSpPr/>
          <p:nvPr userDrawn="1"/>
        </p:nvSpPr>
        <p:spPr>
          <a:xfrm>
            <a:off x="11354547" y="4114800"/>
            <a:ext cx="837453" cy="228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3DD9D06-753E-4B8C-B1D0-FBCE4B6E6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0462" b="-10696"/>
          <a:stretch/>
        </p:blipFill>
        <p:spPr>
          <a:xfrm>
            <a:off x="11581471" y="4306956"/>
            <a:ext cx="449498" cy="407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293A5B-8A77-4AD7-998F-C398DB4AE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55" t="-1" r="53790" b="-1"/>
          <a:stretch/>
        </p:blipFill>
        <p:spPr>
          <a:xfrm>
            <a:off x="11539677" y="4800251"/>
            <a:ext cx="491292" cy="368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E5DEE5-7C2B-43DF-9AE7-9A45EAB96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93" t="1" r="26596" b="5425"/>
          <a:stretch/>
        </p:blipFill>
        <p:spPr>
          <a:xfrm>
            <a:off x="11501579" y="5291107"/>
            <a:ext cx="529390" cy="348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C0CF79-2183-462D-AF8B-B061BDEBE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04" t="1" b="5425"/>
          <a:stretch/>
        </p:blipFill>
        <p:spPr>
          <a:xfrm>
            <a:off x="11405934" y="5781962"/>
            <a:ext cx="611871" cy="348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B2310C-FCA0-4A36-8FD8-3C8CD26E3152}"/>
              </a:ext>
            </a:extLst>
          </p:cNvPr>
          <p:cNvSpPr/>
          <p:nvPr userDrawn="1"/>
        </p:nvSpPr>
        <p:spPr>
          <a:xfrm>
            <a:off x="5084047" y="4197511"/>
            <a:ext cx="6096000" cy="21185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+1 408 508 6750</a:t>
            </a:r>
          </a:p>
          <a:p>
            <a:pPr algn="r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inquiry@hillstonenet.com</a:t>
            </a:r>
          </a:p>
          <a:p>
            <a:pPr algn="r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5201 Great </a:t>
            </a:r>
            <a:r>
              <a:rPr lang="es-ES" dirty="0" err="1">
                <a:solidFill>
                  <a:schemeClr val="bg1"/>
                </a:solidFill>
              </a:rPr>
              <a:t>America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Pkwy</a:t>
            </a:r>
            <a:r>
              <a:rPr lang="es-ES" dirty="0">
                <a:solidFill>
                  <a:schemeClr val="bg1"/>
                </a:solidFill>
              </a:rPr>
              <a:t>, #420</a:t>
            </a:r>
          </a:p>
          <a:p>
            <a:pPr algn="r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Santa Clara, CA 95054</a:t>
            </a:r>
          </a:p>
          <a:p>
            <a:pPr algn="r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</a:rPr>
              <a:t>www.hillstonenet.com</a:t>
            </a:r>
          </a:p>
        </p:txBody>
      </p:sp>
    </p:spTree>
    <p:extLst>
      <p:ext uri="{BB962C8B-B14F-4D97-AF65-F5344CB8AC3E}">
        <p14:creationId xmlns:p14="http://schemas.microsoft.com/office/powerpoint/2010/main" val="85017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vmlDrawing" Target="../drawings/vmlDrawing5.v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image" Target="../media/image13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oleObject" Target="../embeddings/oleObject6.bin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ags" Target="../tags/tag8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vmlDrawing" Target="../drawings/vmlDrawing6.v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tags" Target="../tags/tag10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vmlDrawing" Target="../drawings/vmlDrawing8.v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4.xml"/><Relationship Id="rId30" Type="http://schemas.openxmlformats.org/officeDocument/2006/relationships/oleObject" Target="../embeddings/oleObject8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23151771-589E-4B06-95BE-9A247B509C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8693077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85" name="think-cell Slide" r:id="rId18" imgW="383" imgH="384" progId="TCLayout.ActiveDocument.1">
                  <p:embed/>
                </p:oleObj>
              </mc:Choice>
              <mc:Fallback>
                <p:oleObj name="think-cell Slide" r:id="rId18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B6B7D92-7EBC-4E40-85C0-99A8A5E1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grpSp>
        <p:nvGrpSpPr>
          <p:cNvPr id="11" name="Graphic 4">
            <a:extLst>
              <a:ext uri="{FF2B5EF4-FFF2-40B4-BE49-F238E27FC236}">
                <a16:creationId xmlns:a16="http://schemas.microsoft.com/office/drawing/2014/main" xmlns="" id="{BD7821E1-06B2-45ED-8F16-1A1FAD4ADC56}"/>
              </a:ext>
            </a:extLst>
          </p:cNvPr>
          <p:cNvGrpSpPr/>
          <p:nvPr userDrawn="1"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rgbClr val="002C73"/>
          </a:solidFill>
        </p:grpSpPr>
        <p:sp>
          <p:nvSpPr>
            <p:cNvPr id="12" name="Freeform: Shape 49">
              <a:extLst>
                <a:ext uri="{FF2B5EF4-FFF2-40B4-BE49-F238E27FC236}">
                  <a16:creationId xmlns:a16="http://schemas.microsoft.com/office/drawing/2014/main" xmlns="" id="{AE36E163-B4F2-4BA9-AD40-A824A9737E9F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50">
              <a:extLst>
                <a:ext uri="{FF2B5EF4-FFF2-40B4-BE49-F238E27FC236}">
                  <a16:creationId xmlns:a16="http://schemas.microsoft.com/office/drawing/2014/main" xmlns="" id="{332E1597-367C-4D15-B3C9-38E8F55BCCFD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51">
              <a:extLst>
                <a:ext uri="{FF2B5EF4-FFF2-40B4-BE49-F238E27FC236}">
                  <a16:creationId xmlns:a16="http://schemas.microsoft.com/office/drawing/2014/main" xmlns="" id="{D61DDD98-0DDE-4209-A5E2-142CC1957D63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52">
              <a:extLst>
                <a:ext uri="{FF2B5EF4-FFF2-40B4-BE49-F238E27FC236}">
                  <a16:creationId xmlns:a16="http://schemas.microsoft.com/office/drawing/2014/main" xmlns="" id="{0E0818F3-0B46-4BA7-8839-052FCB4BBEBD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53">
              <a:extLst>
                <a:ext uri="{FF2B5EF4-FFF2-40B4-BE49-F238E27FC236}">
                  <a16:creationId xmlns:a16="http://schemas.microsoft.com/office/drawing/2014/main" xmlns="" id="{11B9B26B-9364-4A33-8FF9-5D8E19CC49C9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54">
              <a:extLst>
                <a:ext uri="{FF2B5EF4-FFF2-40B4-BE49-F238E27FC236}">
                  <a16:creationId xmlns:a16="http://schemas.microsoft.com/office/drawing/2014/main" xmlns="" id="{544F662B-A45B-4971-93A7-16E1645256A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55">
              <a:extLst>
                <a:ext uri="{FF2B5EF4-FFF2-40B4-BE49-F238E27FC236}">
                  <a16:creationId xmlns:a16="http://schemas.microsoft.com/office/drawing/2014/main" xmlns="" id="{46B5623A-D7DB-4E14-A0CF-485222AD8E1C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56">
              <a:extLst>
                <a:ext uri="{FF2B5EF4-FFF2-40B4-BE49-F238E27FC236}">
                  <a16:creationId xmlns:a16="http://schemas.microsoft.com/office/drawing/2014/main" xmlns="" id="{3E216F48-437F-4B4E-B368-20BBCC66475D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57">
              <a:extLst>
                <a:ext uri="{FF2B5EF4-FFF2-40B4-BE49-F238E27FC236}">
                  <a16:creationId xmlns:a16="http://schemas.microsoft.com/office/drawing/2014/main" xmlns="" id="{AE3CE3ED-03C0-433F-9136-EB1D75038E6C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58">
              <a:extLst>
                <a:ext uri="{FF2B5EF4-FFF2-40B4-BE49-F238E27FC236}">
                  <a16:creationId xmlns:a16="http://schemas.microsoft.com/office/drawing/2014/main" xmlns="" id="{8A817748-7C53-41F8-89B0-303D914F12AF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59">
              <a:extLst>
                <a:ext uri="{FF2B5EF4-FFF2-40B4-BE49-F238E27FC236}">
                  <a16:creationId xmlns:a16="http://schemas.microsoft.com/office/drawing/2014/main" xmlns="" id="{F3AE166B-A0DD-43DE-A71B-7852D3899D03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60">
              <a:extLst>
                <a:ext uri="{FF2B5EF4-FFF2-40B4-BE49-F238E27FC236}">
                  <a16:creationId xmlns:a16="http://schemas.microsoft.com/office/drawing/2014/main" xmlns="" id="{ED85D8CD-1D57-413F-90D2-2BEDDBC1E76F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61">
              <a:extLst>
                <a:ext uri="{FF2B5EF4-FFF2-40B4-BE49-F238E27FC236}">
                  <a16:creationId xmlns:a16="http://schemas.microsoft.com/office/drawing/2014/main" xmlns="" id="{A871514A-A5BD-449E-B417-9236B570FF8F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62">
              <a:extLst>
                <a:ext uri="{FF2B5EF4-FFF2-40B4-BE49-F238E27FC236}">
                  <a16:creationId xmlns:a16="http://schemas.microsoft.com/office/drawing/2014/main" xmlns="" id="{54F32C1C-FD9F-4B0E-A3FA-87447EC055BB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63">
              <a:extLst>
                <a:ext uri="{FF2B5EF4-FFF2-40B4-BE49-F238E27FC236}">
                  <a16:creationId xmlns:a16="http://schemas.microsoft.com/office/drawing/2014/main" xmlns="" id="{C1010C80-9ECA-406E-A3B0-A49CEE316457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64">
              <a:extLst>
                <a:ext uri="{FF2B5EF4-FFF2-40B4-BE49-F238E27FC236}">
                  <a16:creationId xmlns:a16="http://schemas.microsoft.com/office/drawing/2014/main" xmlns="" id="{BF1969CA-91FF-442B-B693-5EA9AB62AF81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65">
              <a:extLst>
                <a:ext uri="{FF2B5EF4-FFF2-40B4-BE49-F238E27FC236}">
                  <a16:creationId xmlns:a16="http://schemas.microsoft.com/office/drawing/2014/main" xmlns="" id="{E9678C22-5874-46AF-ABCC-8298DEDCDD2E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8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798" r:id="rId2"/>
    <p:sldLayoutId id="2147483768" r:id="rId3"/>
    <p:sldLayoutId id="2147483827" r:id="rId4"/>
    <p:sldLayoutId id="2147483826" r:id="rId5"/>
    <p:sldLayoutId id="2147483734" r:id="rId6"/>
    <p:sldLayoutId id="2147483742" r:id="rId7"/>
    <p:sldLayoutId id="2147483814" r:id="rId8"/>
    <p:sldLayoutId id="2147483743" r:id="rId9"/>
    <p:sldLayoutId id="2147483838" r:id="rId10"/>
    <p:sldLayoutId id="2147483839" r:id="rId11"/>
    <p:sldLayoutId id="2147483862" r:id="rId12"/>
    <p:sldLayoutId id="2147483863" r:id="rId13"/>
    <p:sldLayoutId id="214748386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00" baseline="0">
          <a:solidFill>
            <a:srgbClr val="033484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xmlns="" id="{EF8CF505-78E7-4978-ACDD-0352080746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63880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04" name="think-cell Slide" r:id="rId15" imgW="383" imgH="384" progId="TCLayout.ActiveDocument.1">
                  <p:embed/>
                </p:oleObj>
              </mc:Choice>
              <mc:Fallback>
                <p:oleObj name="think-cell Slide" r:id="rId1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3056CFA-998B-3C45-A6CA-EC795A8922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407643" y="266205"/>
            <a:ext cx="1525905" cy="41148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49C07855-3A1B-4BBE-A7CF-AC98997E4435}"/>
              </a:ext>
            </a:extLst>
          </p:cNvPr>
          <p:cNvSpPr txBox="1">
            <a:spLocks/>
          </p:cNvSpPr>
          <p:nvPr userDrawn="1"/>
        </p:nvSpPr>
        <p:spPr>
          <a:xfrm>
            <a:off x="7810497" y="6450009"/>
            <a:ext cx="4114800" cy="22860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7588F42-506D-4B42-9DD1-9C5C6AB782D0}" type="slidenum">
              <a:rPr lang="en-US" b="1" smtClean="0">
                <a:solidFill>
                  <a:schemeClr val="bg2">
                    <a:lumMod val="50000"/>
                  </a:schemeClr>
                </a:solidFill>
                <a:latin typeface="Arial" panose="020B0604020202020204"/>
              </a:rPr>
              <a:pPr algn="r"/>
              <a:t>‹#›</a:t>
            </a:fld>
            <a:endParaRPr lang="en-US" b="1" dirty="0">
              <a:solidFill>
                <a:schemeClr val="bg2">
                  <a:lumMod val="50000"/>
                </a:schemeClr>
              </a:solidFill>
              <a:latin typeface="Arial" panose="020B0604020202020204"/>
            </a:endParaRP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xmlns="" id="{75F10FC0-A64D-0C4F-9CBE-71A5167B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5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825" r:id="rId2"/>
    <p:sldLayoutId id="2147483828" r:id="rId3"/>
    <p:sldLayoutId id="2147483774" r:id="rId4"/>
    <p:sldLayoutId id="2147483829" r:id="rId5"/>
    <p:sldLayoutId id="2147483775" r:id="rId6"/>
    <p:sldLayoutId id="2147483776" r:id="rId7"/>
    <p:sldLayoutId id="2147483813" r:id="rId8"/>
    <p:sldLayoutId id="2147483780" r:id="rId9"/>
    <p:sldLayoutId id="2147483805" r:id="rId10"/>
    <p:sldLayoutId id="21474838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kern="1200" spc="-100" baseline="0">
          <a:solidFill>
            <a:srgbClr val="7671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380F1D03-9181-4195-9526-709EBA2A7B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8" name="think-cell Slide" r:id="rId26" imgW="383" imgH="384" progId="TCLayout.ActiveDocument.1">
                  <p:embed/>
                </p:oleObj>
              </mc:Choice>
              <mc:Fallback>
                <p:oleObj name="think-cell Slide" r:id="rId2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897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64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7310">
          <p15:clr>
            <a:srgbClr val="F26B43"/>
          </p15:clr>
        </p15:guide>
        <p15:guide id="3" pos="37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68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="" xmlns:a16="http://schemas.microsoft.com/office/drawing/2014/main" id="{380F1D03-9181-4195-9526-709EBA2A7B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07" name="think-cell Slide" r:id="rId30" imgW="383" imgH="384" progId="TCLayout.ActiveDocument.1">
                  <p:embed/>
                </p:oleObj>
              </mc:Choice>
              <mc:Fallback>
                <p:oleObj name="think-cell Slide" r:id="rId3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471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7310">
          <p15:clr>
            <a:srgbClr val="F26B43"/>
          </p15:clr>
        </p15:guide>
        <p15:guide id="3" pos="37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68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6.png"/><Relationship Id="rId12" Type="http://schemas.openxmlformats.org/officeDocument/2006/relationships/image" Target="../media/image78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11" Type="http://schemas.openxmlformats.org/officeDocument/2006/relationships/image" Target="../media/image13.e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36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8.png"/><Relationship Id="rId17" Type="http://schemas.openxmlformats.org/officeDocument/2006/relationships/image" Target="../media/image84.png"/><Relationship Id="rId2" Type="http://schemas.openxmlformats.org/officeDocument/2006/relationships/tags" Target="../tags/tag23.xml"/><Relationship Id="rId16" Type="http://schemas.openxmlformats.org/officeDocument/2006/relationships/image" Target="../media/image46.svg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11" Type="http://schemas.openxmlformats.org/officeDocument/2006/relationships/image" Target="../media/image82.png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83.png"/><Relationship Id="rId10" Type="http://schemas.openxmlformats.org/officeDocument/2006/relationships/image" Target="../media/image8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0.png"/><Relationship Id="rId1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microsoft.com/office/2007/relationships/hdphoto" Target="../media/hdphoto1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6.emf"/><Relationship Id="rId12" Type="http://schemas.openxmlformats.org/officeDocument/2006/relationships/image" Target="../media/image91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11" Type="http://schemas.openxmlformats.org/officeDocument/2006/relationships/image" Target="../media/image90.emf"/><Relationship Id="rId5" Type="http://schemas.openxmlformats.org/officeDocument/2006/relationships/oleObject" Target="../embeddings/oleObject22.bin"/><Relationship Id="rId15" Type="http://schemas.microsoft.com/office/2007/relationships/hdphoto" Target="../media/hdphoto12.wdp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8.emf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50.svg"/><Relationship Id="rId3" Type="http://schemas.openxmlformats.org/officeDocument/2006/relationships/tags" Target="../tags/tag26.xml"/><Relationship Id="rId7" Type="http://schemas.openxmlformats.org/officeDocument/2006/relationships/image" Target="../media/image1.emf"/><Relationship Id="rId12" Type="http://schemas.openxmlformats.org/officeDocument/2006/relationships/image" Target="../media/image96.png"/><Relationship Id="rId17" Type="http://schemas.microsoft.com/office/2007/relationships/hdphoto" Target="../media/hdphoto13.wdp"/><Relationship Id="rId2" Type="http://schemas.openxmlformats.org/officeDocument/2006/relationships/tags" Target="../tags/tag25.xml"/><Relationship Id="rId16" Type="http://schemas.openxmlformats.org/officeDocument/2006/relationships/image" Target="../media/image98.png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8.sv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52.svg"/><Relationship Id="rId10" Type="http://schemas.openxmlformats.org/officeDocument/2006/relationships/image" Target="../media/image9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4.jpeg"/><Relationship Id="rId1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9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69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3.svg"/><Relationship Id="rId18" Type="http://schemas.openxmlformats.org/officeDocument/2006/relationships/image" Target="../media/image107.tiff"/><Relationship Id="rId12" Type="http://schemas.openxmlformats.org/officeDocument/2006/relationships/image" Target="../media/image102.png"/><Relationship Id="rId17" Type="http://schemas.openxmlformats.org/officeDocument/2006/relationships/image" Target="../media/image106.emf"/><Relationship Id="rId2" Type="http://schemas.openxmlformats.org/officeDocument/2006/relationships/image" Target="../media/image101.png"/><Relationship Id="rId16" Type="http://schemas.openxmlformats.org/officeDocument/2006/relationships/image" Target="../media/image105.emf"/><Relationship Id="rId20" Type="http://schemas.openxmlformats.org/officeDocument/2006/relationships/image" Target="../media/image109.emf"/><Relationship Id="rId1" Type="http://schemas.openxmlformats.org/officeDocument/2006/relationships/slideLayout" Target="../slideLayouts/slideLayout54.xml"/><Relationship Id="rId11" Type="http://schemas.openxmlformats.org/officeDocument/2006/relationships/image" Target="../media/image233.svg"/><Relationship Id="rId15" Type="http://schemas.openxmlformats.org/officeDocument/2006/relationships/image" Target="../media/image104.emf"/><Relationship Id="rId19" Type="http://schemas.openxmlformats.org/officeDocument/2006/relationships/image" Target="../media/image108.png"/><Relationship Id="rId14" Type="http://schemas.openxmlformats.org/officeDocument/2006/relationships/image" Target="../media/image10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7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10" Type="http://schemas.openxmlformats.org/officeDocument/2006/relationships/image" Target="../media/image28.png"/><Relationship Id="rId9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0.jpeg"/><Relationship Id="rId2" Type="http://schemas.openxmlformats.org/officeDocument/2006/relationships/tags" Target="../tags/tag2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1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53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4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emf"/><Relationship Id="rId12" Type="http://schemas.openxmlformats.org/officeDocument/2006/relationships/image" Target="../media/image59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4.jpeg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1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11" Type="http://schemas.openxmlformats.org/officeDocument/2006/relationships/image" Target="../media/image25.sv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0.wdp"/><Relationship Id="rId7" Type="http://schemas.openxmlformats.org/officeDocument/2006/relationships/image" Target="../media/image307.svg"/><Relationship Id="rId12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11" Type="http://schemas.openxmlformats.org/officeDocument/2006/relationships/image" Target="../media/image311.svg"/><Relationship Id="rId10" Type="http://schemas.openxmlformats.org/officeDocument/2006/relationships/image" Target="../media/image66.png"/><Relationship Id="rId9" Type="http://schemas.openxmlformats.org/officeDocument/2006/relationships/image" Target="../media/image309.sv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3B2DFD7A-C725-44A1-98FE-5DCEA66D668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4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8B576205-0821-49C7-AB7C-ED3037E8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pc="-150" dirty="0"/>
              <a:t>Introducing</a:t>
            </a:r>
            <a:r>
              <a:rPr lang="zh-CN" altLang="en-US" spc="-150" dirty="0"/>
              <a:t> </a:t>
            </a:r>
            <a:r>
              <a:rPr lang="en-US" altLang="zh-CN" spc="-150" dirty="0"/>
              <a:t>the</a:t>
            </a:r>
            <a:r>
              <a:rPr lang="zh-CN" altLang="en-US" spc="-150" dirty="0"/>
              <a:t> </a:t>
            </a:r>
            <a:r>
              <a:rPr lang="en-US" altLang="zh-CN" spc="-150" dirty="0"/>
              <a:t>Hillstone Future-Ready</a:t>
            </a:r>
            <a:r>
              <a:rPr lang="zh-CN" altLang="en-US" spc="-150" dirty="0"/>
              <a:t> </a:t>
            </a:r>
            <a:r>
              <a:rPr lang="en-US" altLang="zh-CN" spc="-150" dirty="0"/>
              <a:t/>
            </a:r>
            <a:br>
              <a:rPr lang="en-US" altLang="zh-CN" spc="-150" dirty="0"/>
            </a:br>
            <a:r>
              <a:rPr lang="en-US" altLang="zh-CN" spc="-150" dirty="0"/>
              <a:t>A-Series</a:t>
            </a:r>
            <a:r>
              <a:rPr lang="zh-CN" altLang="en-US" spc="-150" dirty="0"/>
              <a:t> </a:t>
            </a:r>
            <a:r>
              <a:rPr lang="en-US" altLang="zh-CN" spc="-150" dirty="0"/>
              <a:t>Next Generation Firewall</a:t>
            </a:r>
            <a:endParaRPr 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Hillstone</a:t>
            </a:r>
            <a:r>
              <a:rPr lang="en-US" altLang="zh-CN" dirty="0" smtClean="0"/>
              <a:t> Proprietary Hardware Acceleration Engine</a:t>
            </a:r>
            <a:endParaRPr lang="zh-CN" altLang="en-US" dirty="0"/>
          </a:p>
        </p:txBody>
      </p:sp>
      <p:sp>
        <p:nvSpPr>
          <p:cNvPr id="40" name="文本占位符 3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High Throughput</a:t>
            </a:r>
            <a:endParaRPr lang="zh-CN" altLang="en-US" dirty="0"/>
          </a:p>
        </p:txBody>
      </p:sp>
      <p:sp>
        <p:nvSpPr>
          <p:cNvPr id="41" name="文本占位符 4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z="1600" dirty="0" smtClean="0"/>
              <a:t>Enable high-end models to cover the throughput requirements of high-traffic scenarios </a:t>
            </a:r>
            <a:endParaRPr lang="zh-CN" altLang="en-US" sz="1600" dirty="0"/>
          </a:p>
        </p:txBody>
      </p:sp>
      <p:sp>
        <p:nvSpPr>
          <p:cNvPr id="42" name="文本占位符 4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Fast Packet Forwarding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3" name="文本占位符 4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sz="1600" dirty="0" smtClean="0"/>
              <a:t>Free up CPU by offloading IPv4/IPv6 traffic, to process comprehensive security services</a:t>
            </a:r>
            <a:endParaRPr lang="zh-CN" altLang="en-US" sz="1600" dirty="0" smtClean="0"/>
          </a:p>
          <a:p>
            <a:pPr marL="0" indent="0">
              <a:buNone/>
            </a:pPr>
            <a:endParaRPr lang="zh-CN" altLang="en-US" sz="1600" dirty="0"/>
          </a:p>
        </p:txBody>
      </p:sp>
      <p:sp>
        <p:nvSpPr>
          <p:cNvPr id="44" name="文本占位符 4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 smtClean="0"/>
              <a:t>CPU Offload</a:t>
            </a:r>
            <a:endParaRPr lang="zh-CN" altLang="en-US" dirty="0"/>
          </a:p>
        </p:txBody>
      </p:sp>
      <p:sp>
        <p:nvSpPr>
          <p:cNvPr id="45" name="文本占位符 4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sz="1600" dirty="0" smtClean="0"/>
              <a:t>Ultra-low latency in packet forwarding within a few microseconds, fully meet the needs of latency-sensitive scenarios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541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xmlns="" id="{D77C7E2D-9F78-4186-BCF6-B65592F3192C}"/>
              </a:ext>
            </a:extLst>
          </p:cNvPr>
          <p:cNvGrpSpPr/>
          <p:nvPr/>
        </p:nvGrpSpPr>
        <p:grpSpPr>
          <a:xfrm>
            <a:off x="571855" y="1747157"/>
            <a:ext cx="4372017" cy="2366491"/>
            <a:chOff x="571855" y="1944566"/>
            <a:chExt cx="4372017" cy="2366491"/>
          </a:xfrm>
        </p:grpSpPr>
        <p:sp>
          <p:nvSpPr>
            <p:cNvPr id="18" name="Title 3">
              <a:extLst>
                <a:ext uri="{FF2B5EF4-FFF2-40B4-BE49-F238E27FC236}">
                  <a16:creationId xmlns:a16="http://schemas.microsoft.com/office/drawing/2014/main" xmlns="" id="{30E21A33-FD26-4FCE-9E21-3FD3EC25A060}"/>
                </a:ext>
              </a:extLst>
            </p:cNvPr>
            <p:cNvSpPr txBox="1">
              <a:spLocks/>
            </p:cNvSpPr>
            <p:nvPr/>
          </p:nvSpPr>
          <p:spPr>
            <a:xfrm>
              <a:off x="571856" y="3313861"/>
              <a:ext cx="4372016" cy="99719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2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altLang="zh-CN" sz="36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High Performance</a:t>
              </a:r>
            </a:p>
            <a:p>
              <a:pPr lvl="0">
                <a:defRPr/>
              </a:pPr>
              <a:r>
                <a:rPr lang="en-US" altLang="zh-CN" sz="36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Highlights &amp; Values</a:t>
              </a:r>
            </a:p>
          </p:txBody>
        </p:sp>
        <p:grpSp>
          <p:nvGrpSpPr>
            <p:cNvPr id="19" name="Group 10">
              <a:extLst>
                <a:ext uri="{FF2B5EF4-FFF2-40B4-BE49-F238E27FC236}">
                  <a16:creationId xmlns:a16="http://schemas.microsoft.com/office/drawing/2014/main" xmlns="" id="{0D2803A7-799D-4E31-AE7F-AC514954C504}"/>
                </a:ext>
              </a:extLst>
            </p:cNvPr>
            <p:cNvGrpSpPr/>
            <p:nvPr/>
          </p:nvGrpSpPr>
          <p:grpSpPr>
            <a:xfrm>
              <a:off x="571855" y="1944566"/>
              <a:ext cx="914765" cy="918979"/>
              <a:chOff x="8032750" y="1452563"/>
              <a:chExt cx="344488" cy="346075"/>
            </a:xfrm>
          </p:grpSpPr>
          <p:sp>
            <p:nvSpPr>
              <p:cNvPr id="20" name="Freeform 62">
                <a:extLst>
                  <a:ext uri="{FF2B5EF4-FFF2-40B4-BE49-F238E27FC236}">
                    <a16:creationId xmlns:a16="http://schemas.microsoft.com/office/drawing/2014/main" xmlns="" id="{A154700C-D4F7-427F-AEB2-10A6F6049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5300" y="1535113"/>
                <a:ext cx="179388" cy="180975"/>
              </a:xfrm>
              <a:custGeom>
                <a:avLst/>
                <a:gdLst>
                  <a:gd name="T0" fmla="*/ 57 w 113"/>
                  <a:gd name="T1" fmla="*/ 0 h 114"/>
                  <a:gd name="T2" fmla="*/ 71 w 113"/>
                  <a:gd name="T3" fmla="*/ 38 h 114"/>
                  <a:gd name="T4" fmla="*/ 113 w 113"/>
                  <a:gd name="T5" fmla="*/ 38 h 114"/>
                  <a:gd name="T6" fmla="*/ 80 w 113"/>
                  <a:gd name="T7" fmla="*/ 67 h 114"/>
                  <a:gd name="T8" fmla="*/ 94 w 113"/>
                  <a:gd name="T9" fmla="*/ 114 h 114"/>
                  <a:gd name="T10" fmla="*/ 57 w 113"/>
                  <a:gd name="T11" fmla="*/ 86 h 114"/>
                  <a:gd name="T12" fmla="*/ 19 w 113"/>
                  <a:gd name="T13" fmla="*/ 114 h 114"/>
                  <a:gd name="T14" fmla="*/ 33 w 113"/>
                  <a:gd name="T15" fmla="*/ 67 h 114"/>
                  <a:gd name="T16" fmla="*/ 0 w 113"/>
                  <a:gd name="T17" fmla="*/ 38 h 114"/>
                  <a:gd name="T18" fmla="*/ 42 w 113"/>
                  <a:gd name="T19" fmla="*/ 38 h 114"/>
                  <a:gd name="T20" fmla="*/ 57 w 113"/>
                  <a:gd name="T21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114">
                    <a:moveTo>
                      <a:pt x="57" y="0"/>
                    </a:moveTo>
                    <a:lnTo>
                      <a:pt x="71" y="38"/>
                    </a:lnTo>
                    <a:lnTo>
                      <a:pt x="113" y="38"/>
                    </a:lnTo>
                    <a:lnTo>
                      <a:pt x="80" y="67"/>
                    </a:lnTo>
                    <a:lnTo>
                      <a:pt x="94" y="114"/>
                    </a:lnTo>
                    <a:lnTo>
                      <a:pt x="57" y="86"/>
                    </a:lnTo>
                    <a:lnTo>
                      <a:pt x="19" y="114"/>
                    </a:lnTo>
                    <a:lnTo>
                      <a:pt x="33" y="67"/>
                    </a:lnTo>
                    <a:lnTo>
                      <a:pt x="0" y="38"/>
                    </a:lnTo>
                    <a:lnTo>
                      <a:pt x="42" y="38"/>
                    </a:lnTo>
                    <a:lnTo>
                      <a:pt x="57" y="0"/>
                    </a:lnTo>
                    <a:close/>
                  </a:path>
                </a:pathLst>
              </a:custGeom>
              <a:noFill/>
              <a:ln w="34925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63">
                <a:extLst>
                  <a:ext uri="{FF2B5EF4-FFF2-40B4-BE49-F238E27FC236}">
                    <a16:creationId xmlns:a16="http://schemas.microsoft.com/office/drawing/2014/main" xmlns="" id="{FAC85605-3CB3-403E-A067-B653F4D43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0" y="1452563"/>
                <a:ext cx="344488" cy="346075"/>
              </a:xfrm>
              <a:custGeom>
                <a:avLst/>
                <a:gdLst>
                  <a:gd name="T0" fmla="*/ 92 w 92"/>
                  <a:gd name="T1" fmla="*/ 46 h 92"/>
                  <a:gd name="T2" fmla="*/ 85 w 92"/>
                  <a:gd name="T3" fmla="*/ 38 h 92"/>
                  <a:gd name="T4" fmla="*/ 88 w 92"/>
                  <a:gd name="T5" fmla="*/ 28 h 92"/>
                  <a:gd name="T6" fmla="*/ 79 w 92"/>
                  <a:gd name="T7" fmla="*/ 24 h 92"/>
                  <a:gd name="T8" fmla="*/ 79 w 92"/>
                  <a:gd name="T9" fmla="*/ 13 h 92"/>
                  <a:gd name="T10" fmla="*/ 68 w 92"/>
                  <a:gd name="T11" fmla="*/ 13 h 92"/>
                  <a:gd name="T12" fmla="*/ 64 w 92"/>
                  <a:gd name="T13" fmla="*/ 4 h 92"/>
                  <a:gd name="T14" fmla="*/ 54 w 92"/>
                  <a:gd name="T15" fmla="*/ 7 h 92"/>
                  <a:gd name="T16" fmla="*/ 46 w 92"/>
                  <a:gd name="T17" fmla="*/ 0 h 92"/>
                  <a:gd name="T18" fmla="*/ 38 w 92"/>
                  <a:gd name="T19" fmla="*/ 7 h 92"/>
                  <a:gd name="T20" fmla="*/ 28 w 92"/>
                  <a:gd name="T21" fmla="*/ 4 h 92"/>
                  <a:gd name="T22" fmla="*/ 24 w 92"/>
                  <a:gd name="T23" fmla="*/ 13 h 92"/>
                  <a:gd name="T24" fmla="*/ 13 w 92"/>
                  <a:gd name="T25" fmla="*/ 13 h 92"/>
                  <a:gd name="T26" fmla="*/ 13 w 92"/>
                  <a:gd name="T27" fmla="*/ 24 h 92"/>
                  <a:gd name="T28" fmla="*/ 3 w 92"/>
                  <a:gd name="T29" fmla="*/ 28 h 92"/>
                  <a:gd name="T30" fmla="*/ 7 w 92"/>
                  <a:gd name="T31" fmla="*/ 38 h 92"/>
                  <a:gd name="T32" fmla="*/ 0 w 92"/>
                  <a:gd name="T33" fmla="*/ 46 h 92"/>
                  <a:gd name="T34" fmla="*/ 7 w 92"/>
                  <a:gd name="T35" fmla="*/ 54 h 92"/>
                  <a:gd name="T36" fmla="*/ 3 w 92"/>
                  <a:gd name="T37" fmla="*/ 64 h 92"/>
                  <a:gd name="T38" fmla="*/ 13 w 92"/>
                  <a:gd name="T39" fmla="*/ 68 h 92"/>
                  <a:gd name="T40" fmla="*/ 13 w 92"/>
                  <a:gd name="T41" fmla="*/ 79 h 92"/>
                  <a:gd name="T42" fmla="*/ 24 w 92"/>
                  <a:gd name="T43" fmla="*/ 79 h 92"/>
                  <a:gd name="T44" fmla="*/ 28 w 92"/>
                  <a:gd name="T45" fmla="*/ 88 h 92"/>
                  <a:gd name="T46" fmla="*/ 38 w 92"/>
                  <a:gd name="T47" fmla="*/ 85 h 92"/>
                  <a:gd name="T48" fmla="*/ 46 w 92"/>
                  <a:gd name="T49" fmla="*/ 92 h 92"/>
                  <a:gd name="T50" fmla="*/ 54 w 92"/>
                  <a:gd name="T51" fmla="*/ 85 h 92"/>
                  <a:gd name="T52" fmla="*/ 64 w 92"/>
                  <a:gd name="T53" fmla="*/ 88 h 92"/>
                  <a:gd name="T54" fmla="*/ 68 w 92"/>
                  <a:gd name="T55" fmla="*/ 79 h 92"/>
                  <a:gd name="T56" fmla="*/ 79 w 92"/>
                  <a:gd name="T57" fmla="*/ 79 h 92"/>
                  <a:gd name="T58" fmla="*/ 79 w 92"/>
                  <a:gd name="T59" fmla="*/ 68 h 92"/>
                  <a:gd name="T60" fmla="*/ 88 w 92"/>
                  <a:gd name="T61" fmla="*/ 64 h 92"/>
                  <a:gd name="T62" fmla="*/ 85 w 92"/>
                  <a:gd name="T63" fmla="*/ 54 h 92"/>
                  <a:gd name="T64" fmla="*/ 92 w 92"/>
                  <a:gd name="T65" fmla="*/ 4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2" h="92">
                    <a:moveTo>
                      <a:pt x="92" y="46"/>
                    </a:moveTo>
                    <a:cubicBezTo>
                      <a:pt x="92" y="42"/>
                      <a:pt x="89" y="39"/>
                      <a:pt x="85" y="38"/>
                    </a:cubicBezTo>
                    <a:cubicBezTo>
                      <a:pt x="89" y="36"/>
                      <a:pt x="90" y="32"/>
                      <a:pt x="88" y="28"/>
                    </a:cubicBezTo>
                    <a:cubicBezTo>
                      <a:pt x="87" y="25"/>
                      <a:pt x="83" y="23"/>
                      <a:pt x="79" y="24"/>
                    </a:cubicBezTo>
                    <a:cubicBezTo>
                      <a:pt x="82" y="21"/>
                      <a:pt x="81" y="16"/>
                      <a:pt x="79" y="13"/>
                    </a:cubicBezTo>
                    <a:cubicBezTo>
                      <a:pt x="76" y="11"/>
                      <a:pt x="71" y="10"/>
                      <a:pt x="68" y="13"/>
                    </a:cubicBezTo>
                    <a:cubicBezTo>
                      <a:pt x="69" y="9"/>
                      <a:pt x="67" y="5"/>
                      <a:pt x="64" y="4"/>
                    </a:cubicBezTo>
                    <a:cubicBezTo>
                      <a:pt x="60" y="2"/>
                      <a:pt x="56" y="3"/>
                      <a:pt x="54" y="7"/>
                    </a:cubicBezTo>
                    <a:cubicBezTo>
                      <a:pt x="53" y="3"/>
                      <a:pt x="50" y="0"/>
                      <a:pt x="46" y="0"/>
                    </a:cubicBezTo>
                    <a:cubicBezTo>
                      <a:pt x="42" y="0"/>
                      <a:pt x="39" y="3"/>
                      <a:pt x="38" y="7"/>
                    </a:cubicBezTo>
                    <a:cubicBezTo>
                      <a:pt x="36" y="3"/>
                      <a:pt x="32" y="2"/>
                      <a:pt x="28" y="4"/>
                    </a:cubicBezTo>
                    <a:cubicBezTo>
                      <a:pt x="25" y="5"/>
                      <a:pt x="23" y="9"/>
                      <a:pt x="24" y="13"/>
                    </a:cubicBezTo>
                    <a:cubicBezTo>
                      <a:pt x="21" y="10"/>
                      <a:pt x="16" y="11"/>
                      <a:pt x="13" y="13"/>
                    </a:cubicBezTo>
                    <a:cubicBezTo>
                      <a:pt x="11" y="16"/>
                      <a:pt x="10" y="21"/>
                      <a:pt x="13" y="24"/>
                    </a:cubicBezTo>
                    <a:cubicBezTo>
                      <a:pt x="9" y="23"/>
                      <a:pt x="5" y="25"/>
                      <a:pt x="3" y="28"/>
                    </a:cubicBezTo>
                    <a:cubicBezTo>
                      <a:pt x="2" y="32"/>
                      <a:pt x="3" y="36"/>
                      <a:pt x="7" y="38"/>
                    </a:cubicBezTo>
                    <a:cubicBezTo>
                      <a:pt x="3" y="39"/>
                      <a:pt x="0" y="42"/>
                      <a:pt x="0" y="46"/>
                    </a:cubicBezTo>
                    <a:cubicBezTo>
                      <a:pt x="0" y="50"/>
                      <a:pt x="3" y="53"/>
                      <a:pt x="7" y="54"/>
                    </a:cubicBezTo>
                    <a:cubicBezTo>
                      <a:pt x="3" y="56"/>
                      <a:pt x="2" y="60"/>
                      <a:pt x="3" y="64"/>
                    </a:cubicBezTo>
                    <a:cubicBezTo>
                      <a:pt x="5" y="67"/>
                      <a:pt x="9" y="69"/>
                      <a:pt x="13" y="68"/>
                    </a:cubicBezTo>
                    <a:cubicBezTo>
                      <a:pt x="10" y="71"/>
                      <a:pt x="11" y="76"/>
                      <a:pt x="13" y="79"/>
                    </a:cubicBezTo>
                    <a:cubicBezTo>
                      <a:pt x="16" y="81"/>
                      <a:pt x="21" y="82"/>
                      <a:pt x="24" y="79"/>
                    </a:cubicBezTo>
                    <a:cubicBezTo>
                      <a:pt x="23" y="83"/>
                      <a:pt x="25" y="87"/>
                      <a:pt x="28" y="88"/>
                    </a:cubicBezTo>
                    <a:cubicBezTo>
                      <a:pt x="32" y="90"/>
                      <a:pt x="36" y="89"/>
                      <a:pt x="38" y="85"/>
                    </a:cubicBezTo>
                    <a:cubicBezTo>
                      <a:pt x="39" y="89"/>
                      <a:pt x="42" y="92"/>
                      <a:pt x="46" y="92"/>
                    </a:cubicBezTo>
                    <a:cubicBezTo>
                      <a:pt x="50" y="92"/>
                      <a:pt x="53" y="89"/>
                      <a:pt x="54" y="85"/>
                    </a:cubicBezTo>
                    <a:cubicBezTo>
                      <a:pt x="56" y="89"/>
                      <a:pt x="60" y="90"/>
                      <a:pt x="64" y="88"/>
                    </a:cubicBezTo>
                    <a:cubicBezTo>
                      <a:pt x="67" y="87"/>
                      <a:pt x="69" y="83"/>
                      <a:pt x="68" y="79"/>
                    </a:cubicBezTo>
                    <a:cubicBezTo>
                      <a:pt x="71" y="82"/>
                      <a:pt x="76" y="81"/>
                      <a:pt x="79" y="79"/>
                    </a:cubicBezTo>
                    <a:cubicBezTo>
                      <a:pt x="81" y="76"/>
                      <a:pt x="82" y="71"/>
                      <a:pt x="79" y="68"/>
                    </a:cubicBezTo>
                    <a:cubicBezTo>
                      <a:pt x="83" y="69"/>
                      <a:pt x="87" y="67"/>
                      <a:pt x="88" y="64"/>
                    </a:cubicBezTo>
                    <a:cubicBezTo>
                      <a:pt x="90" y="60"/>
                      <a:pt x="89" y="56"/>
                      <a:pt x="85" y="54"/>
                    </a:cubicBezTo>
                    <a:cubicBezTo>
                      <a:pt x="89" y="53"/>
                      <a:pt x="92" y="50"/>
                      <a:pt x="92" y="46"/>
                    </a:cubicBezTo>
                    <a:close/>
                  </a:path>
                </a:pathLst>
              </a:custGeom>
              <a:noFill/>
              <a:ln w="34925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53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095999" y="1700808"/>
            <a:ext cx="5522411" cy="403091"/>
          </a:xfrm>
        </p:spPr>
        <p:txBody>
          <a:bodyPr/>
          <a:lstStyle/>
          <a:p>
            <a:r>
              <a:rPr lang="en-US" altLang="zh-CN" sz="2200" dirty="0" smtClean="0"/>
              <a:t>High Firewall Throughput</a:t>
            </a:r>
            <a:endParaRPr lang="zh-CN" altLang="en-US" sz="2200" dirty="0"/>
          </a:p>
        </p:txBody>
      </p:sp>
      <p:sp>
        <p:nvSpPr>
          <p:cNvPr id="54" name="文本占位符 15"/>
          <p:cNvSpPr>
            <a:spLocks noGrp="1"/>
          </p:cNvSpPr>
          <p:nvPr>
            <p:ph type="body" sz="quarter" idx="17"/>
          </p:nvPr>
        </p:nvSpPr>
        <p:spPr>
          <a:xfrm>
            <a:off x="6096000" y="2104033"/>
            <a:ext cx="5522913" cy="692980"/>
          </a:xfrm>
        </p:spPr>
        <p:txBody>
          <a:bodyPr/>
          <a:lstStyle/>
          <a:p>
            <a:r>
              <a:rPr lang="en-US" altLang="zh-CN" dirty="0" smtClean="0"/>
              <a:t>High firewall throughput up to </a:t>
            </a:r>
            <a:r>
              <a:rPr lang="en-US" altLang="zh-CN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280 </a:t>
            </a:r>
            <a:r>
              <a:rPr lang="en-US" altLang="zh-CN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Gbps</a:t>
            </a:r>
            <a:endParaRPr lang="en-US" altLang="zh-CN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dirty="0"/>
              <a:t>M</a:t>
            </a:r>
            <a:r>
              <a:rPr lang="en-US" altLang="zh-CN" dirty="0" smtClean="0"/>
              <a:t>eet the high-traffic needs in scenarios like data centers</a:t>
            </a:r>
            <a:endParaRPr lang="zh-CN" altLang="en-US" dirty="0"/>
          </a:p>
        </p:txBody>
      </p:sp>
      <p:sp>
        <p:nvSpPr>
          <p:cNvPr id="55" name="文本占位符 32"/>
          <p:cNvSpPr>
            <a:spLocks noGrp="1"/>
          </p:cNvSpPr>
          <p:nvPr>
            <p:ph type="body" sz="quarter" idx="18"/>
          </p:nvPr>
        </p:nvSpPr>
        <p:spPr>
          <a:xfrm>
            <a:off x="6095999" y="3021243"/>
            <a:ext cx="5522411" cy="403091"/>
          </a:xfrm>
        </p:spPr>
        <p:txBody>
          <a:bodyPr/>
          <a:lstStyle/>
          <a:p>
            <a:r>
              <a:rPr lang="en-US" altLang="zh-CN" sz="2200" dirty="0" smtClean="0"/>
              <a:t>High Application-Layer Performance</a:t>
            </a:r>
            <a:endParaRPr lang="zh-CN" altLang="en-US" sz="2200" dirty="0"/>
          </a:p>
        </p:txBody>
      </p:sp>
      <p:sp>
        <p:nvSpPr>
          <p:cNvPr id="56" name="文本占位符 33"/>
          <p:cNvSpPr>
            <a:spLocks noGrp="1"/>
          </p:cNvSpPr>
          <p:nvPr>
            <p:ph type="body" sz="quarter" idx="19"/>
          </p:nvPr>
        </p:nvSpPr>
        <p:spPr>
          <a:xfrm>
            <a:off x="6096000" y="3424468"/>
            <a:ext cx="5522913" cy="692980"/>
          </a:xfrm>
        </p:spPr>
        <p:txBody>
          <a:bodyPr/>
          <a:lstStyle/>
          <a:p>
            <a:r>
              <a:rPr lang="en-US" altLang="zh-CN" dirty="0" smtClean="0"/>
              <a:t>High IPS throughput up to </a:t>
            </a:r>
            <a:r>
              <a:rPr lang="en-US" altLang="zh-CN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</a:t>
            </a:r>
            <a:r>
              <a:rPr lang="en-US" altLang="zh-CN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Gbps</a:t>
            </a:r>
            <a:r>
              <a:rPr lang="en-US" altLang="zh-CN" dirty="0" smtClean="0"/>
              <a:t> with 2QSFP+ module</a:t>
            </a:r>
          </a:p>
          <a:p>
            <a:r>
              <a:rPr lang="en-US" altLang="zh-CN" dirty="0"/>
              <a:t>High level of concurrent </a:t>
            </a:r>
            <a:r>
              <a:rPr lang="en-US" altLang="zh-CN" dirty="0" smtClean="0"/>
              <a:t>sessions up to </a:t>
            </a:r>
            <a:r>
              <a:rPr lang="en-US" altLang="zh-CN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 Million</a:t>
            </a:r>
          </a:p>
          <a:p>
            <a:r>
              <a:rPr lang="en-US" altLang="zh-CN" dirty="0" smtClean="0"/>
              <a:t>Meet </a:t>
            </a:r>
            <a:r>
              <a:rPr lang="en-US" altLang="zh-CN" dirty="0"/>
              <a:t>real-world network security needs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文本占位符 34"/>
          <p:cNvSpPr>
            <a:spLocks noGrp="1"/>
          </p:cNvSpPr>
          <p:nvPr>
            <p:ph type="body" sz="quarter" idx="20"/>
          </p:nvPr>
        </p:nvSpPr>
        <p:spPr>
          <a:xfrm>
            <a:off x="6095999" y="4624500"/>
            <a:ext cx="5522411" cy="403091"/>
          </a:xfrm>
        </p:spPr>
        <p:txBody>
          <a:bodyPr/>
          <a:lstStyle/>
          <a:p>
            <a:r>
              <a:rPr lang="en-US" altLang="zh-CN" sz="2200" dirty="0" smtClean="0"/>
              <a:t>Powerful Fast-forward Capability</a:t>
            </a:r>
            <a:endParaRPr lang="zh-CN" altLang="en-US" sz="2200" dirty="0"/>
          </a:p>
        </p:txBody>
      </p:sp>
      <p:sp>
        <p:nvSpPr>
          <p:cNvPr id="58" name="文本占位符 35"/>
          <p:cNvSpPr>
            <a:spLocks noGrp="1"/>
          </p:cNvSpPr>
          <p:nvPr>
            <p:ph type="body" sz="quarter" idx="21"/>
          </p:nvPr>
        </p:nvSpPr>
        <p:spPr>
          <a:xfrm>
            <a:off x="6096000" y="5027725"/>
            <a:ext cx="6096000" cy="692980"/>
          </a:xfrm>
        </p:spPr>
        <p:txBody>
          <a:bodyPr/>
          <a:lstStyle/>
          <a:p>
            <a:r>
              <a:rPr lang="en-US" altLang="zh-CN" dirty="0" smtClean="0"/>
              <a:t>Ultra-low </a:t>
            </a:r>
            <a:r>
              <a:rPr lang="en-US" altLang="zh-CN" dirty="0"/>
              <a:t>latency in packet </a:t>
            </a:r>
            <a:r>
              <a:rPr lang="en-US" altLang="zh-CN" dirty="0" smtClean="0"/>
              <a:t>forwarding within a </a:t>
            </a:r>
            <a:r>
              <a:rPr lang="en-US" altLang="zh-CN" dirty="0"/>
              <a:t>few </a:t>
            </a:r>
            <a:r>
              <a:rPr lang="en-US" altLang="zh-CN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microseconds</a:t>
            </a:r>
          </a:p>
          <a:p>
            <a:r>
              <a:rPr lang="en-US" altLang="zh-CN" dirty="0"/>
              <a:t>M</a:t>
            </a:r>
            <a:r>
              <a:rPr lang="en-US" altLang="zh-CN" dirty="0" smtClean="0"/>
              <a:t>eet </a:t>
            </a:r>
            <a:r>
              <a:rPr lang="en-US" altLang="zh-CN" dirty="0"/>
              <a:t>the requirements of latency-sensitive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 smtClean="0"/>
              <a:t>scenarios </a:t>
            </a:r>
            <a:endParaRPr lang="zh-CN" altLang="en-US" dirty="0"/>
          </a:p>
        </p:txBody>
      </p:sp>
      <p:grpSp>
        <p:nvGrpSpPr>
          <p:cNvPr id="59" name="Group 62">
            <a:extLst>
              <a:ext uri="{FF2B5EF4-FFF2-40B4-BE49-F238E27FC236}">
                <a16:creationId xmlns:a16="http://schemas.microsoft.com/office/drawing/2014/main" xmlns="" id="{0EA7214B-7AA2-4B46-9F90-4CE0A9A35848}"/>
              </a:ext>
            </a:extLst>
          </p:cNvPr>
          <p:cNvGrpSpPr/>
          <p:nvPr/>
        </p:nvGrpSpPr>
        <p:grpSpPr>
          <a:xfrm>
            <a:off x="6059638" y="2482607"/>
            <a:ext cx="180378" cy="181173"/>
            <a:chOff x="5825452" y="3541166"/>
            <a:chExt cx="180378" cy="181173"/>
          </a:xfrm>
        </p:grpSpPr>
        <p:sp>
          <p:nvSpPr>
            <p:cNvPr id="60" name="Oval 63">
              <a:extLst>
                <a:ext uri="{FF2B5EF4-FFF2-40B4-BE49-F238E27FC236}">
                  <a16:creationId xmlns:a16="http://schemas.microsoft.com/office/drawing/2014/main" xmlns="" id="{081E0404-F519-418E-92C6-6DFEDC6FEC1B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xmlns="" id="{6889288C-3DFC-4425-82DF-EEB236651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2" name="Group 62">
            <a:extLst>
              <a:ext uri="{FF2B5EF4-FFF2-40B4-BE49-F238E27FC236}">
                <a16:creationId xmlns:a16="http://schemas.microsoft.com/office/drawing/2014/main" xmlns="" id="{0EA7214B-7AA2-4B46-9F90-4CE0A9A35848}"/>
              </a:ext>
            </a:extLst>
          </p:cNvPr>
          <p:cNvGrpSpPr/>
          <p:nvPr/>
        </p:nvGrpSpPr>
        <p:grpSpPr>
          <a:xfrm>
            <a:off x="6058204" y="4135443"/>
            <a:ext cx="180378" cy="181173"/>
            <a:chOff x="5825452" y="3541166"/>
            <a:chExt cx="180378" cy="181173"/>
          </a:xfrm>
        </p:grpSpPr>
        <p:sp>
          <p:nvSpPr>
            <p:cNvPr id="63" name="Oval 63">
              <a:extLst>
                <a:ext uri="{FF2B5EF4-FFF2-40B4-BE49-F238E27FC236}">
                  <a16:creationId xmlns:a16="http://schemas.microsoft.com/office/drawing/2014/main" xmlns="" id="{081E0404-F519-418E-92C6-6DFEDC6FEC1B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xmlns="" id="{6889288C-3DFC-4425-82DF-EEB236651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5" name="Group 62">
            <a:extLst>
              <a:ext uri="{FF2B5EF4-FFF2-40B4-BE49-F238E27FC236}">
                <a16:creationId xmlns:a16="http://schemas.microsoft.com/office/drawing/2014/main" xmlns="" id="{0EA7214B-7AA2-4B46-9F90-4CE0A9A35848}"/>
              </a:ext>
            </a:extLst>
          </p:cNvPr>
          <p:cNvGrpSpPr/>
          <p:nvPr/>
        </p:nvGrpSpPr>
        <p:grpSpPr>
          <a:xfrm>
            <a:off x="6058204" y="5589240"/>
            <a:ext cx="180378" cy="181173"/>
            <a:chOff x="5825452" y="3541166"/>
            <a:chExt cx="180378" cy="181173"/>
          </a:xfrm>
        </p:grpSpPr>
        <p:sp>
          <p:nvSpPr>
            <p:cNvPr id="66" name="Oval 63">
              <a:extLst>
                <a:ext uri="{FF2B5EF4-FFF2-40B4-BE49-F238E27FC236}">
                  <a16:creationId xmlns:a16="http://schemas.microsoft.com/office/drawing/2014/main" xmlns="" id="{081E0404-F519-418E-92C6-6DFEDC6FEC1B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xmlns="" id="{6889288C-3DFC-4425-82DF-EEB236651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68575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Autofit/>
          </a:bodyPr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Future-Ready</a:t>
            </a:r>
            <a:r>
              <a:rPr lang="zh-CN" altLang="en-US" dirty="0"/>
              <a:t> </a:t>
            </a:r>
            <a:r>
              <a:rPr lang="en-US" altLang="zh-CN" dirty="0"/>
              <a:t>NGFW - </a:t>
            </a:r>
            <a:r>
              <a:rPr lang="en-US" altLang="zh-CN" dirty="0" smtClean="0"/>
              <a:t>Excellent </a:t>
            </a:r>
            <a:r>
              <a:rPr lang="en-US" altLang="zh-CN" dirty="0"/>
              <a:t>Expansion Capability</a:t>
            </a:r>
            <a:endParaRPr lang="zh-CN" altLang="en-US" dirty="0"/>
          </a:p>
        </p:txBody>
      </p:sp>
      <p:pic>
        <p:nvPicPr>
          <p:cNvPr id="12" name="Picture 57">
            <a:extLst>
              <a:ext uri="{FF2B5EF4-FFF2-40B4-BE49-F238E27FC236}">
                <a16:creationId xmlns:a16="http://schemas.microsoft.com/office/drawing/2014/main" xmlns="" id="{4DFD3FC5-0FBC-4793-A5FF-8F618FC50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0248"/>
            <a:ext cx="12192000" cy="4237064"/>
          </a:xfrm>
          <a:prstGeom prst="rect">
            <a:avLst/>
          </a:prstGeom>
        </p:spPr>
      </p:pic>
      <p:sp>
        <p:nvSpPr>
          <p:cNvPr id="13" name="Rectangle 58">
            <a:extLst>
              <a:ext uri="{FF2B5EF4-FFF2-40B4-BE49-F238E27FC236}">
                <a16:creationId xmlns:a16="http://schemas.microsoft.com/office/drawing/2014/main" xmlns="" id="{12ABB999-F7CF-497E-8AE1-A28A8DE4D36E}"/>
              </a:ext>
            </a:extLst>
          </p:cNvPr>
          <p:cNvSpPr/>
          <p:nvPr/>
        </p:nvSpPr>
        <p:spPr>
          <a:xfrm>
            <a:off x="0" y="2000250"/>
            <a:ext cx="12192000" cy="423706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81">
            <a:extLst>
              <a:ext uri="{FF2B5EF4-FFF2-40B4-BE49-F238E27FC236}">
                <a16:creationId xmlns:a16="http://schemas.microsoft.com/office/drawing/2014/main" xmlns="" id="{E9095550-A326-49A9-8B11-AA9DBE6F4366}"/>
              </a:ext>
            </a:extLst>
          </p:cNvPr>
          <p:cNvSpPr/>
          <p:nvPr/>
        </p:nvSpPr>
        <p:spPr>
          <a:xfrm flipV="1">
            <a:off x="533527" y="2002413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5" name="Isosceles Triangle 82">
            <a:extLst>
              <a:ext uri="{FF2B5EF4-FFF2-40B4-BE49-F238E27FC236}">
                <a16:creationId xmlns:a16="http://schemas.microsoft.com/office/drawing/2014/main" xmlns="" id="{E462E267-DC1F-498F-BDB1-FACB185A0513}"/>
              </a:ext>
            </a:extLst>
          </p:cNvPr>
          <p:cNvSpPr/>
          <p:nvPr/>
        </p:nvSpPr>
        <p:spPr>
          <a:xfrm flipV="1">
            <a:off x="11322108" y="2000250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6" name="Rectangle: Top Corners Rounded 84">
            <a:extLst>
              <a:ext uri="{FF2B5EF4-FFF2-40B4-BE49-F238E27FC236}">
                <a16:creationId xmlns:a16="http://schemas.microsoft.com/office/drawing/2014/main" xmlns="" id="{1F26DDB5-3F2D-47C5-B191-607E41F9E7F7}"/>
              </a:ext>
            </a:extLst>
          </p:cNvPr>
          <p:cNvSpPr/>
          <p:nvPr/>
        </p:nvSpPr>
        <p:spPr>
          <a:xfrm rot="10800000" flipV="1">
            <a:off x="688564" y="1521197"/>
            <a:ext cx="10808036" cy="720158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FFC000"/>
          </a:solidFill>
          <a:ln w="28575">
            <a:noFill/>
          </a:ln>
          <a:effectLst>
            <a:glow rad="127000">
              <a:schemeClr val="accent4"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A-Series with Advance</a:t>
            </a:r>
            <a:r>
              <a:rPr kumimoji="0" lang="en-US" sz="2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Hardware Architecture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7" name="Group 85">
            <a:extLst>
              <a:ext uri="{FF2B5EF4-FFF2-40B4-BE49-F238E27FC236}">
                <a16:creationId xmlns:a16="http://schemas.microsoft.com/office/drawing/2014/main" xmlns="" id="{5176CCF2-BABA-4000-AB71-E211F342DFDE}"/>
              </a:ext>
            </a:extLst>
          </p:cNvPr>
          <p:cNvGrpSpPr/>
          <p:nvPr/>
        </p:nvGrpSpPr>
        <p:grpSpPr>
          <a:xfrm>
            <a:off x="2567608" y="1640005"/>
            <a:ext cx="480430" cy="482544"/>
            <a:chOff x="8440738" y="2886076"/>
            <a:chExt cx="360363" cy="361950"/>
          </a:xfrm>
          <a:solidFill>
            <a:schemeClr val="bg1"/>
          </a:solidFill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1C7FE38C-40A5-4438-8710-F3A7F54A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25" y="2886076"/>
              <a:ext cx="255588" cy="166688"/>
            </a:xfrm>
            <a:custGeom>
              <a:avLst/>
              <a:gdLst>
                <a:gd name="T0" fmla="*/ 7 w 68"/>
                <a:gd name="T1" fmla="*/ 44 h 44"/>
                <a:gd name="T2" fmla="*/ 18 w 68"/>
                <a:gd name="T3" fmla="*/ 44 h 44"/>
                <a:gd name="T4" fmla="*/ 17 w 68"/>
                <a:gd name="T5" fmla="*/ 43 h 44"/>
                <a:gd name="T6" fmla="*/ 12 w 68"/>
                <a:gd name="T7" fmla="*/ 37 h 44"/>
                <a:gd name="T8" fmla="*/ 13 w 68"/>
                <a:gd name="T9" fmla="*/ 33 h 44"/>
                <a:gd name="T10" fmla="*/ 16 w 68"/>
                <a:gd name="T11" fmla="*/ 33 h 44"/>
                <a:gd name="T12" fmla="*/ 16 w 68"/>
                <a:gd name="T13" fmla="*/ 36 h 44"/>
                <a:gd name="T14" fmla="*/ 16 w 68"/>
                <a:gd name="T15" fmla="*/ 36 h 44"/>
                <a:gd name="T16" fmla="*/ 19 w 68"/>
                <a:gd name="T17" fmla="*/ 40 h 44"/>
                <a:gd name="T18" fmla="*/ 20 w 68"/>
                <a:gd name="T19" fmla="*/ 43 h 44"/>
                <a:gd name="T20" fmla="*/ 18 w 68"/>
                <a:gd name="T21" fmla="*/ 44 h 44"/>
                <a:gd name="T22" fmla="*/ 30 w 68"/>
                <a:gd name="T23" fmla="*/ 44 h 44"/>
                <a:gd name="T24" fmla="*/ 29 w 68"/>
                <a:gd name="T25" fmla="*/ 43 h 44"/>
                <a:gd name="T26" fmla="*/ 34 w 68"/>
                <a:gd name="T27" fmla="*/ 24 h 44"/>
                <a:gd name="T28" fmla="*/ 37 w 68"/>
                <a:gd name="T29" fmla="*/ 24 h 44"/>
                <a:gd name="T30" fmla="*/ 38 w 68"/>
                <a:gd name="T31" fmla="*/ 26 h 44"/>
                <a:gd name="T32" fmla="*/ 41 w 68"/>
                <a:gd name="T33" fmla="*/ 33 h 44"/>
                <a:gd name="T34" fmla="*/ 43 w 68"/>
                <a:gd name="T35" fmla="*/ 43 h 44"/>
                <a:gd name="T36" fmla="*/ 41 w 68"/>
                <a:gd name="T37" fmla="*/ 44 h 44"/>
                <a:gd name="T38" fmla="*/ 50 w 68"/>
                <a:gd name="T39" fmla="*/ 44 h 44"/>
                <a:gd name="T40" fmla="*/ 49 w 68"/>
                <a:gd name="T41" fmla="*/ 43 h 44"/>
                <a:gd name="T42" fmla="*/ 49 w 68"/>
                <a:gd name="T43" fmla="*/ 40 h 44"/>
                <a:gd name="T44" fmla="*/ 53 w 68"/>
                <a:gd name="T45" fmla="*/ 36 h 44"/>
                <a:gd name="T46" fmla="*/ 53 w 68"/>
                <a:gd name="T47" fmla="*/ 36 h 44"/>
                <a:gd name="T48" fmla="*/ 53 w 68"/>
                <a:gd name="T49" fmla="*/ 33 h 44"/>
                <a:gd name="T50" fmla="*/ 55 w 68"/>
                <a:gd name="T51" fmla="*/ 33 h 44"/>
                <a:gd name="T52" fmla="*/ 57 w 68"/>
                <a:gd name="T53" fmla="*/ 37 h 44"/>
                <a:gd name="T54" fmla="*/ 52 w 68"/>
                <a:gd name="T55" fmla="*/ 43 h 44"/>
                <a:gd name="T56" fmla="*/ 50 w 68"/>
                <a:gd name="T57" fmla="*/ 44 h 44"/>
                <a:gd name="T58" fmla="*/ 61 w 68"/>
                <a:gd name="T59" fmla="*/ 44 h 44"/>
                <a:gd name="T60" fmla="*/ 63 w 68"/>
                <a:gd name="T61" fmla="*/ 43 h 44"/>
                <a:gd name="T62" fmla="*/ 66 w 68"/>
                <a:gd name="T63" fmla="*/ 28 h 44"/>
                <a:gd name="T64" fmla="*/ 55 w 68"/>
                <a:gd name="T65" fmla="*/ 16 h 44"/>
                <a:gd name="T66" fmla="*/ 53 w 68"/>
                <a:gd name="T67" fmla="*/ 17 h 44"/>
                <a:gd name="T68" fmla="*/ 52 w 68"/>
                <a:gd name="T69" fmla="*/ 19 h 44"/>
                <a:gd name="T70" fmla="*/ 51 w 68"/>
                <a:gd name="T71" fmla="*/ 23 h 44"/>
                <a:gd name="T72" fmla="*/ 50 w 68"/>
                <a:gd name="T73" fmla="*/ 23 h 44"/>
                <a:gd name="T74" fmla="*/ 44 w 68"/>
                <a:gd name="T75" fmla="*/ 12 h 44"/>
                <a:gd name="T76" fmla="*/ 43 w 68"/>
                <a:gd name="T77" fmla="*/ 3 h 44"/>
                <a:gd name="T78" fmla="*/ 43 w 68"/>
                <a:gd name="T79" fmla="*/ 1 h 44"/>
                <a:gd name="T80" fmla="*/ 41 w 68"/>
                <a:gd name="T81" fmla="*/ 0 h 44"/>
                <a:gd name="T82" fmla="*/ 24 w 68"/>
                <a:gd name="T83" fmla="*/ 10 h 44"/>
                <a:gd name="T84" fmla="*/ 20 w 68"/>
                <a:gd name="T85" fmla="*/ 24 h 44"/>
                <a:gd name="T86" fmla="*/ 18 w 68"/>
                <a:gd name="T87" fmla="*/ 23 h 44"/>
                <a:gd name="T88" fmla="*/ 14 w 68"/>
                <a:gd name="T89" fmla="*/ 17 h 44"/>
                <a:gd name="T90" fmla="*/ 13 w 68"/>
                <a:gd name="T91" fmla="*/ 15 h 44"/>
                <a:gd name="T92" fmla="*/ 11 w 68"/>
                <a:gd name="T93" fmla="*/ 15 h 44"/>
                <a:gd name="T94" fmla="*/ 1 w 68"/>
                <a:gd name="T95" fmla="*/ 29 h 44"/>
                <a:gd name="T96" fmla="*/ 5 w 68"/>
                <a:gd name="T97" fmla="*/ 43 h 44"/>
                <a:gd name="T98" fmla="*/ 7 w 68"/>
                <a:gd name="T9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44">
                  <a:moveTo>
                    <a:pt x="7" y="44"/>
                  </a:move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3"/>
                    <a:pt x="12" y="40"/>
                    <a:pt x="12" y="37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2"/>
                    <a:pt x="15" y="32"/>
                    <a:pt x="16" y="33"/>
                  </a:cubicBezTo>
                  <a:cubicBezTo>
                    <a:pt x="17" y="34"/>
                    <a:pt x="17" y="35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8" y="39"/>
                    <a:pt x="19" y="40"/>
                  </a:cubicBezTo>
                  <a:cubicBezTo>
                    <a:pt x="20" y="41"/>
                    <a:pt x="21" y="42"/>
                    <a:pt x="20" y="43"/>
                  </a:cubicBezTo>
                  <a:cubicBezTo>
                    <a:pt x="20" y="44"/>
                    <a:pt x="19" y="44"/>
                    <a:pt x="18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3"/>
                    <a:pt x="29" y="43"/>
                  </a:cubicBezTo>
                  <a:cubicBezTo>
                    <a:pt x="24" y="34"/>
                    <a:pt x="34" y="24"/>
                    <a:pt x="34" y="24"/>
                  </a:cubicBezTo>
                  <a:cubicBezTo>
                    <a:pt x="35" y="23"/>
                    <a:pt x="36" y="23"/>
                    <a:pt x="37" y="24"/>
                  </a:cubicBezTo>
                  <a:cubicBezTo>
                    <a:pt x="38" y="24"/>
                    <a:pt x="38" y="25"/>
                    <a:pt x="38" y="26"/>
                  </a:cubicBezTo>
                  <a:cubicBezTo>
                    <a:pt x="37" y="29"/>
                    <a:pt x="39" y="31"/>
                    <a:pt x="41" y="33"/>
                  </a:cubicBezTo>
                  <a:cubicBezTo>
                    <a:pt x="43" y="35"/>
                    <a:pt x="46" y="38"/>
                    <a:pt x="43" y="43"/>
                  </a:cubicBezTo>
                  <a:cubicBezTo>
                    <a:pt x="43" y="43"/>
                    <a:pt x="42" y="44"/>
                    <a:pt x="41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49" y="44"/>
                    <a:pt x="49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1" y="39"/>
                    <a:pt x="53" y="37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5"/>
                    <a:pt x="52" y="34"/>
                    <a:pt x="53" y="33"/>
                  </a:cubicBezTo>
                  <a:cubicBezTo>
                    <a:pt x="53" y="32"/>
                    <a:pt x="55" y="32"/>
                    <a:pt x="55" y="33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6" y="40"/>
                    <a:pt x="52" y="43"/>
                    <a:pt x="52" y="43"/>
                  </a:cubicBezTo>
                  <a:cubicBezTo>
                    <a:pt x="51" y="44"/>
                    <a:pt x="51" y="44"/>
                    <a:pt x="50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7" y="38"/>
                    <a:pt x="68" y="33"/>
                    <a:pt x="66" y="28"/>
                  </a:cubicBezTo>
                  <a:cubicBezTo>
                    <a:pt x="65" y="22"/>
                    <a:pt x="61" y="18"/>
                    <a:pt x="55" y="16"/>
                  </a:cubicBezTo>
                  <a:cubicBezTo>
                    <a:pt x="54" y="16"/>
                    <a:pt x="53" y="16"/>
                    <a:pt x="53" y="17"/>
                  </a:cubicBezTo>
                  <a:cubicBezTo>
                    <a:pt x="52" y="17"/>
                    <a:pt x="52" y="18"/>
                    <a:pt x="52" y="19"/>
                  </a:cubicBezTo>
                  <a:cubicBezTo>
                    <a:pt x="53" y="21"/>
                    <a:pt x="52" y="21"/>
                    <a:pt x="51" y="23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17"/>
                    <a:pt x="47" y="14"/>
                    <a:pt x="44" y="12"/>
                  </a:cubicBezTo>
                  <a:cubicBezTo>
                    <a:pt x="41" y="9"/>
                    <a:pt x="40" y="8"/>
                    <a:pt x="43" y="3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3" y="1"/>
                    <a:pt x="27" y="5"/>
                    <a:pt x="24" y="10"/>
                  </a:cubicBezTo>
                  <a:cubicBezTo>
                    <a:pt x="21" y="14"/>
                    <a:pt x="20" y="19"/>
                    <a:pt x="20" y="24"/>
                  </a:cubicBezTo>
                  <a:cubicBezTo>
                    <a:pt x="19" y="24"/>
                    <a:pt x="19" y="23"/>
                    <a:pt x="18" y="23"/>
                  </a:cubicBezTo>
                  <a:cubicBezTo>
                    <a:pt x="15" y="21"/>
                    <a:pt x="13" y="20"/>
                    <a:pt x="14" y="17"/>
                  </a:cubicBezTo>
                  <a:cubicBezTo>
                    <a:pt x="14" y="16"/>
                    <a:pt x="14" y="15"/>
                    <a:pt x="13" y="15"/>
                  </a:cubicBezTo>
                  <a:cubicBezTo>
                    <a:pt x="13" y="14"/>
                    <a:pt x="12" y="14"/>
                    <a:pt x="11" y="15"/>
                  </a:cubicBezTo>
                  <a:cubicBezTo>
                    <a:pt x="6" y="17"/>
                    <a:pt x="2" y="22"/>
                    <a:pt x="1" y="29"/>
                  </a:cubicBezTo>
                  <a:cubicBezTo>
                    <a:pt x="0" y="34"/>
                    <a:pt x="2" y="40"/>
                    <a:pt x="5" y="43"/>
                  </a:cubicBezTo>
                  <a:cubicBezTo>
                    <a:pt x="6" y="44"/>
                    <a:pt x="6" y="44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xmlns="" id="{DDF85577-4C05-4E63-9C00-1E694B443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121026"/>
              <a:ext cx="13811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xmlns="" id="{97DE790B-64BE-4C7A-9083-5B346EC77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0913" y="3165476"/>
              <a:ext cx="1428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xmlns="" id="{ECD81ED3-9B2C-4CF9-8264-B65E3F9A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663" y="3067051"/>
              <a:ext cx="71438" cy="38100"/>
            </a:xfrm>
            <a:custGeom>
              <a:avLst/>
              <a:gdLst>
                <a:gd name="T0" fmla="*/ 17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10 h 10"/>
                <a:gd name="T8" fmla="*/ 19 w 19"/>
                <a:gd name="T9" fmla="*/ 10 h 10"/>
                <a:gd name="T10" fmla="*/ 19 w 19"/>
                <a:gd name="T11" fmla="*/ 2 h 10"/>
                <a:gd name="T12" fmla="*/ 17 w 1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xmlns="" id="{BC45032D-5C42-40A5-A486-87BFD2F6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209926"/>
              <a:ext cx="55563" cy="38100"/>
            </a:xfrm>
            <a:custGeom>
              <a:avLst/>
              <a:gdLst>
                <a:gd name="T0" fmla="*/ 15 w 15"/>
                <a:gd name="T1" fmla="*/ 0 h 10"/>
                <a:gd name="T2" fmla="*/ 0 w 15"/>
                <a:gd name="T3" fmla="*/ 0 h 10"/>
                <a:gd name="T4" fmla="*/ 0 w 15"/>
                <a:gd name="T5" fmla="*/ 8 h 10"/>
                <a:gd name="T6" fmla="*/ 2 w 15"/>
                <a:gd name="T7" fmla="*/ 10 h 10"/>
                <a:gd name="T8" fmla="*/ 15 w 15"/>
                <a:gd name="T9" fmla="*/ 10 h 10"/>
                <a:gd name="T10" fmla="*/ 15 w 15"/>
                <a:gd name="T11" fmla="*/ 10 h 10"/>
                <a:gd name="T12" fmla="*/ 15 w 15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xmlns="" id="{1ED4B385-3E97-487A-A5F5-43A4D200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3067051"/>
              <a:ext cx="142875" cy="38100"/>
            </a:xfrm>
            <a:custGeom>
              <a:avLst/>
              <a:gdLst>
                <a:gd name="T0" fmla="*/ 38 w 38"/>
                <a:gd name="T1" fmla="*/ 0 h 10"/>
                <a:gd name="T2" fmla="*/ 38 w 38"/>
                <a:gd name="T3" fmla="*/ 0 h 10"/>
                <a:gd name="T4" fmla="*/ 0 w 38"/>
                <a:gd name="T5" fmla="*/ 0 h 10"/>
                <a:gd name="T6" fmla="*/ 0 w 38"/>
                <a:gd name="T7" fmla="*/ 0 h 10"/>
                <a:gd name="T8" fmla="*/ 0 w 38"/>
                <a:gd name="T9" fmla="*/ 10 h 10"/>
                <a:gd name="T10" fmla="*/ 38 w 38"/>
                <a:gd name="T11" fmla="*/ 10 h 10"/>
                <a:gd name="T12" fmla="*/ 38 w 3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xmlns="" id="{46559623-92D0-40EE-9E61-183A53E1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175" y="3209926"/>
              <a:ext cx="138113" cy="38100"/>
            </a:xfrm>
            <a:custGeom>
              <a:avLst/>
              <a:gdLst>
                <a:gd name="T0" fmla="*/ 37 w 37"/>
                <a:gd name="T1" fmla="*/ 0 h 10"/>
                <a:gd name="T2" fmla="*/ 0 w 37"/>
                <a:gd name="T3" fmla="*/ 0 h 10"/>
                <a:gd name="T4" fmla="*/ 0 w 37"/>
                <a:gd name="T5" fmla="*/ 10 h 10"/>
                <a:gd name="T6" fmla="*/ 0 w 37"/>
                <a:gd name="T7" fmla="*/ 10 h 10"/>
                <a:gd name="T8" fmla="*/ 37 w 37"/>
                <a:gd name="T9" fmla="*/ 10 h 10"/>
                <a:gd name="T10" fmla="*/ 37 w 37"/>
                <a:gd name="T11" fmla="*/ 10 h 10"/>
                <a:gd name="T12" fmla="*/ 37 w 3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xmlns="" id="{BE6C8983-B57F-41F3-A5C7-128EA93E4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63" y="3121026"/>
              <a:ext cx="1349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E98D8CB6-7E26-4C52-880B-E4A26788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67051"/>
              <a:ext cx="115888" cy="38100"/>
            </a:xfrm>
            <a:custGeom>
              <a:avLst/>
              <a:gdLst>
                <a:gd name="T0" fmla="*/ 31 w 31"/>
                <a:gd name="T1" fmla="*/ 0 h 10"/>
                <a:gd name="T2" fmla="*/ 31 w 31"/>
                <a:gd name="T3" fmla="*/ 0 h 10"/>
                <a:gd name="T4" fmla="*/ 2 w 31"/>
                <a:gd name="T5" fmla="*/ 0 h 10"/>
                <a:gd name="T6" fmla="*/ 0 w 31"/>
                <a:gd name="T7" fmla="*/ 2 h 10"/>
                <a:gd name="T8" fmla="*/ 0 w 31"/>
                <a:gd name="T9" fmla="*/ 10 h 10"/>
                <a:gd name="T10" fmla="*/ 31 w 31"/>
                <a:gd name="T11" fmla="*/ 10 h 10"/>
                <a:gd name="T12" fmla="*/ 31 w 3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1" y="10"/>
                    <a:pt x="31" y="10"/>
                    <a:pt x="31" y="1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xmlns="" id="{1D2C2023-FAAB-444E-A47E-6F671710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21026"/>
              <a:ext cx="555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xmlns="" id="{CB40AA5D-42C5-42DB-95E4-04E8FC3EF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3165476"/>
              <a:ext cx="714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3A029BA4-AE84-4A30-BF8F-988CD4F7E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3209926"/>
              <a:ext cx="134938" cy="38100"/>
            </a:xfrm>
            <a:custGeom>
              <a:avLst/>
              <a:gdLst>
                <a:gd name="T0" fmla="*/ 0 w 36"/>
                <a:gd name="T1" fmla="*/ 10 h 10"/>
                <a:gd name="T2" fmla="*/ 0 w 36"/>
                <a:gd name="T3" fmla="*/ 10 h 10"/>
                <a:gd name="T4" fmla="*/ 34 w 36"/>
                <a:gd name="T5" fmla="*/ 10 h 10"/>
                <a:gd name="T6" fmla="*/ 36 w 36"/>
                <a:gd name="T7" fmla="*/ 8 h 10"/>
                <a:gd name="T8" fmla="*/ 36 w 36"/>
                <a:gd name="T9" fmla="*/ 0 h 10"/>
                <a:gd name="T10" fmla="*/ 0 w 36"/>
                <a:gd name="T11" fmla="*/ 0 h 10"/>
                <a:gd name="T12" fmla="*/ 0 w 3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6" y="9"/>
                    <a:pt x="36" y="8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xmlns="" id="{9C504944-BA3E-459E-8A58-1015F017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65476"/>
              <a:ext cx="1158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2" name="Rectangle: Rounded Corners 1">
            <a:extLst>
              <a:ext uri="{FF2B5EF4-FFF2-40B4-BE49-F238E27FC236}">
                <a16:creationId xmlns:a16="http://schemas.microsoft.com/office/drawing/2014/main" xmlns="" id="{24819FA2-8B08-4060-B665-3E9E9FC9BE2F}"/>
              </a:ext>
            </a:extLst>
          </p:cNvPr>
          <p:cNvSpPr/>
          <p:nvPr/>
        </p:nvSpPr>
        <p:spPr>
          <a:xfrm>
            <a:off x="447485" y="3494048"/>
            <a:ext cx="1991536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">
            <a:extLst>
              <a:ext uri="{FF2B5EF4-FFF2-40B4-BE49-F238E27FC236}">
                <a16:creationId xmlns:a16="http://schemas.microsoft.com/office/drawing/2014/main" xmlns="" id="{FDC37C9E-38AA-4E98-8E99-69EB74D43BDF}"/>
              </a:ext>
            </a:extLst>
          </p:cNvPr>
          <p:cNvSpPr/>
          <p:nvPr/>
        </p:nvSpPr>
        <p:spPr>
          <a:xfrm>
            <a:off x="1095556" y="3145171"/>
            <a:ext cx="709090" cy="709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xmlns="" id="{5EC10CA2-D56A-4E94-B301-E66C20B62705}"/>
              </a:ext>
            </a:extLst>
          </p:cNvPr>
          <p:cNvSpPr txBox="1">
            <a:spLocks/>
          </p:cNvSpPr>
          <p:nvPr/>
        </p:nvSpPr>
        <p:spPr>
          <a:xfrm>
            <a:off x="2483594" y="4078479"/>
            <a:ext cx="2528283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Excellent Expansion Capability</a:t>
            </a:r>
          </a:p>
        </p:txBody>
      </p:sp>
      <p:sp>
        <p:nvSpPr>
          <p:cNvPr id="75" name="Rectangle: Rounded Corners 125">
            <a:extLst>
              <a:ext uri="{FF2B5EF4-FFF2-40B4-BE49-F238E27FC236}">
                <a16:creationId xmlns:a16="http://schemas.microsoft.com/office/drawing/2014/main" xmlns="" id="{1BF73F18-7FA7-4A2A-A692-0F2831AE3149}"/>
              </a:ext>
            </a:extLst>
          </p:cNvPr>
          <p:cNvSpPr/>
          <p:nvPr/>
        </p:nvSpPr>
        <p:spPr>
          <a:xfrm>
            <a:off x="2722192" y="3491908"/>
            <a:ext cx="2052156" cy="1842611"/>
          </a:xfrm>
          <a:prstGeom prst="roundRect">
            <a:avLst>
              <a:gd name="adj" fmla="val 7398"/>
            </a:avLst>
          </a:prstGeom>
          <a:solidFill>
            <a:schemeClr val="accent1">
              <a:alpha val="2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126">
            <a:extLst>
              <a:ext uri="{FF2B5EF4-FFF2-40B4-BE49-F238E27FC236}">
                <a16:creationId xmlns:a16="http://schemas.microsoft.com/office/drawing/2014/main" xmlns="" id="{C152378B-3208-4B4B-BE15-A23E79870552}"/>
              </a:ext>
            </a:extLst>
          </p:cNvPr>
          <p:cNvSpPr/>
          <p:nvPr/>
        </p:nvSpPr>
        <p:spPr>
          <a:xfrm>
            <a:off x="3418737" y="3138828"/>
            <a:ext cx="698928" cy="6989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xmlns="" id="{9A27C156-FE88-4969-B817-20E88479724B}"/>
              </a:ext>
            </a:extLst>
          </p:cNvPr>
          <p:cNvSpPr txBox="1">
            <a:spLocks/>
          </p:cNvSpPr>
          <p:nvPr/>
        </p:nvSpPr>
        <p:spPr>
          <a:xfrm>
            <a:off x="5136780" y="4035803"/>
            <a:ext cx="1935440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Advanced Threat Protection</a:t>
            </a:r>
          </a:p>
        </p:txBody>
      </p:sp>
      <p:sp>
        <p:nvSpPr>
          <p:cNvPr id="78" name="Rectangle: Rounded Corners 129">
            <a:extLst>
              <a:ext uri="{FF2B5EF4-FFF2-40B4-BE49-F238E27FC236}">
                <a16:creationId xmlns:a16="http://schemas.microsoft.com/office/drawing/2014/main" xmlns="" id="{4CEB32FA-AEBD-4329-A2D5-340EB3C5BB3D}"/>
              </a:ext>
            </a:extLst>
          </p:cNvPr>
          <p:cNvSpPr/>
          <p:nvPr/>
        </p:nvSpPr>
        <p:spPr>
          <a:xfrm>
            <a:off x="5055996" y="3494048"/>
            <a:ext cx="2073764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130">
            <a:extLst>
              <a:ext uri="{FF2B5EF4-FFF2-40B4-BE49-F238E27FC236}">
                <a16:creationId xmlns:a16="http://schemas.microsoft.com/office/drawing/2014/main" xmlns="" id="{4DD65DB6-FFBB-4EAA-9BB6-EDDBFFC0FEA1}"/>
              </a:ext>
            </a:extLst>
          </p:cNvPr>
          <p:cNvSpPr/>
          <p:nvPr/>
        </p:nvSpPr>
        <p:spPr>
          <a:xfrm>
            <a:off x="5776076" y="3140968"/>
            <a:ext cx="682171" cy="68217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7176120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Smart Policy Operation</a:t>
            </a:r>
          </a:p>
        </p:txBody>
      </p:sp>
      <p:sp>
        <p:nvSpPr>
          <p:cNvPr id="81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7392144" y="3494048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8097394" y="3162538"/>
            <a:ext cx="655787" cy="655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29">
            <a:extLst>
              <a:ext uri="{FF2B5EF4-FFF2-40B4-BE49-F238E27FC236}">
                <a16:creationId xmlns:a16="http://schemas.microsoft.com/office/drawing/2014/main" xmlns="" id="{B60B0E8C-FACE-4EC2-938C-6DF1963094A6}"/>
              </a:ext>
            </a:extLst>
          </p:cNvPr>
          <p:cNvSpPr>
            <a:spLocks noEditPoints="1"/>
          </p:cNvSpPr>
          <p:nvPr/>
        </p:nvSpPr>
        <p:spPr bwMode="auto">
          <a:xfrm>
            <a:off x="1262797" y="3359057"/>
            <a:ext cx="370908" cy="264700"/>
          </a:xfrm>
          <a:custGeom>
            <a:avLst/>
            <a:gdLst>
              <a:gd name="T0" fmla="*/ 0 w 96"/>
              <a:gd name="T1" fmla="*/ 48 h 68"/>
              <a:gd name="T2" fmla="*/ 2 w 96"/>
              <a:gd name="T3" fmla="*/ 68 h 68"/>
              <a:gd name="T4" fmla="*/ 96 w 96"/>
              <a:gd name="T5" fmla="*/ 66 h 68"/>
              <a:gd name="T6" fmla="*/ 48 w 96"/>
              <a:gd name="T7" fmla="*/ 0 h 68"/>
              <a:gd name="T8" fmla="*/ 61 w 96"/>
              <a:gd name="T9" fmla="*/ 12 h 68"/>
              <a:gd name="T10" fmla="*/ 64 w 96"/>
              <a:gd name="T11" fmla="*/ 14 h 68"/>
              <a:gd name="T12" fmla="*/ 59 w 96"/>
              <a:gd name="T13" fmla="*/ 22 h 68"/>
              <a:gd name="T14" fmla="*/ 58 w 96"/>
              <a:gd name="T15" fmla="*/ 19 h 68"/>
              <a:gd name="T16" fmla="*/ 48 w 96"/>
              <a:gd name="T17" fmla="*/ 8 h 68"/>
              <a:gd name="T18" fmla="*/ 50 w 96"/>
              <a:gd name="T19" fmla="*/ 18 h 68"/>
              <a:gd name="T20" fmla="*/ 46 w 96"/>
              <a:gd name="T21" fmla="*/ 18 h 68"/>
              <a:gd name="T22" fmla="*/ 18 w 96"/>
              <a:gd name="T23" fmla="*/ 52 h 68"/>
              <a:gd name="T24" fmla="*/ 8 w 96"/>
              <a:gd name="T25" fmla="*/ 50 h 68"/>
              <a:gd name="T26" fmla="*/ 18 w 96"/>
              <a:gd name="T27" fmla="*/ 48 h 68"/>
              <a:gd name="T28" fmla="*/ 18 w 96"/>
              <a:gd name="T29" fmla="*/ 52 h 68"/>
              <a:gd name="T30" fmla="*/ 20 w 96"/>
              <a:gd name="T31" fmla="*/ 38 h 68"/>
              <a:gd name="T32" fmla="*/ 12 w 96"/>
              <a:gd name="T33" fmla="*/ 35 h 68"/>
              <a:gd name="T34" fmla="*/ 14 w 96"/>
              <a:gd name="T35" fmla="*/ 31 h 68"/>
              <a:gd name="T36" fmla="*/ 22 w 96"/>
              <a:gd name="T37" fmla="*/ 37 h 68"/>
              <a:gd name="T38" fmla="*/ 27 w 96"/>
              <a:gd name="T39" fmla="*/ 29 h 68"/>
              <a:gd name="T40" fmla="*/ 20 w 96"/>
              <a:gd name="T41" fmla="*/ 22 h 68"/>
              <a:gd name="T42" fmla="*/ 23 w 96"/>
              <a:gd name="T43" fmla="*/ 20 h 68"/>
              <a:gd name="T44" fmla="*/ 28 w 96"/>
              <a:gd name="T45" fmla="*/ 28 h 68"/>
              <a:gd name="T46" fmla="*/ 37 w 96"/>
              <a:gd name="T47" fmla="*/ 22 h 68"/>
              <a:gd name="T48" fmla="*/ 32 w 96"/>
              <a:gd name="T49" fmla="*/ 14 h 68"/>
              <a:gd name="T50" fmla="*/ 35 w 96"/>
              <a:gd name="T51" fmla="*/ 12 h 68"/>
              <a:gd name="T52" fmla="*/ 37 w 96"/>
              <a:gd name="T53" fmla="*/ 22 h 68"/>
              <a:gd name="T54" fmla="*/ 48 w 96"/>
              <a:gd name="T55" fmla="*/ 56 h 68"/>
              <a:gd name="T56" fmla="*/ 48 w 96"/>
              <a:gd name="T57" fmla="*/ 40 h 68"/>
              <a:gd name="T58" fmla="*/ 71 w 96"/>
              <a:gd name="T59" fmla="*/ 22 h 68"/>
              <a:gd name="T60" fmla="*/ 73 w 96"/>
              <a:gd name="T61" fmla="*/ 25 h 68"/>
              <a:gd name="T62" fmla="*/ 56 w 96"/>
              <a:gd name="T63" fmla="*/ 48 h 68"/>
              <a:gd name="T64" fmla="*/ 75 w 96"/>
              <a:gd name="T65" fmla="*/ 35 h 68"/>
              <a:gd name="T66" fmla="*/ 85 w 96"/>
              <a:gd name="T67" fmla="*/ 33 h 68"/>
              <a:gd name="T68" fmla="*/ 76 w 96"/>
              <a:gd name="T69" fmla="*/ 38 h 68"/>
              <a:gd name="T70" fmla="*/ 74 w 96"/>
              <a:gd name="T71" fmla="*/ 37 h 68"/>
              <a:gd name="T72" fmla="*/ 86 w 96"/>
              <a:gd name="T73" fmla="*/ 52 h 68"/>
              <a:gd name="T74" fmla="*/ 76 w 96"/>
              <a:gd name="T75" fmla="*/ 50 h 68"/>
              <a:gd name="T76" fmla="*/ 78 w 96"/>
              <a:gd name="T77" fmla="*/ 48 h 68"/>
              <a:gd name="T78" fmla="*/ 88 w 96"/>
              <a:gd name="T79" fmla="*/ 5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68">
                <a:moveTo>
                  <a:pt x="48" y="0"/>
                </a:moveTo>
                <a:cubicBezTo>
                  <a:pt x="22" y="0"/>
                  <a:pt x="0" y="21"/>
                  <a:pt x="0" y="4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1" y="68"/>
                  <a:pt x="2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5" y="68"/>
                  <a:pt x="96" y="67"/>
                  <a:pt x="96" y="66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21"/>
                  <a:pt x="74" y="0"/>
                  <a:pt x="48" y="0"/>
                </a:cubicBezTo>
                <a:close/>
                <a:moveTo>
                  <a:pt x="58" y="19"/>
                </a:moveTo>
                <a:cubicBezTo>
                  <a:pt x="61" y="12"/>
                  <a:pt x="61" y="12"/>
                  <a:pt x="61" y="12"/>
                </a:cubicBezTo>
                <a:cubicBezTo>
                  <a:pt x="61" y="11"/>
                  <a:pt x="62" y="10"/>
                  <a:pt x="63" y="11"/>
                </a:cubicBezTo>
                <a:cubicBezTo>
                  <a:pt x="64" y="11"/>
                  <a:pt x="65" y="12"/>
                  <a:pt x="64" y="14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0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7" y="20"/>
                  <a:pt x="58" y="19"/>
                </a:cubicBezTo>
                <a:close/>
                <a:moveTo>
                  <a:pt x="46" y="10"/>
                </a:moveTo>
                <a:cubicBezTo>
                  <a:pt x="46" y="9"/>
                  <a:pt x="47" y="8"/>
                  <a:pt x="48" y="8"/>
                </a:cubicBezTo>
                <a:cubicBezTo>
                  <a:pt x="49" y="8"/>
                  <a:pt x="50" y="9"/>
                  <a:pt x="50" y="10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49" y="20"/>
                  <a:pt x="48" y="20"/>
                </a:cubicBezTo>
                <a:cubicBezTo>
                  <a:pt x="47" y="20"/>
                  <a:pt x="46" y="19"/>
                  <a:pt x="46" y="18"/>
                </a:cubicBezTo>
                <a:lnTo>
                  <a:pt x="46" y="10"/>
                </a:lnTo>
                <a:close/>
                <a:moveTo>
                  <a:pt x="18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8" y="51"/>
                  <a:pt x="8" y="50"/>
                </a:cubicBezTo>
                <a:cubicBezTo>
                  <a:pt x="8" y="49"/>
                  <a:pt x="9" y="48"/>
                  <a:pt x="10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20" y="49"/>
                  <a:pt x="20" y="50"/>
                </a:cubicBezTo>
                <a:cubicBezTo>
                  <a:pt x="20" y="51"/>
                  <a:pt x="19" y="52"/>
                  <a:pt x="18" y="52"/>
                </a:cubicBezTo>
                <a:close/>
                <a:moveTo>
                  <a:pt x="22" y="37"/>
                </a:moveTo>
                <a:cubicBezTo>
                  <a:pt x="22" y="38"/>
                  <a:pt x="21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1" y="34"/>
                  <a:pt x="11" y="33"/>
                </a:cubicBezTo>
                <a:cubicBezTo>
                  <a:pt x="11" y="32"/>
                  <a:pt x="13" y="31"/>
                  <a:pt x="14" y="31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3" y="36"/>
                  <a:pt x="22" y="37"/>
                </a:cubicBezTo>
                <a:close/>
                <a:moveTo>
                  <a:pt x="28" y="28"/>
                </a:move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28"/>
                  <a:pt x="25" y="28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0"/>
                  <a:pt x="20" y="20"/>
                </a:cubicBezTo>
                <a:cubicBezTo>
                  <a:pt x="21" y="19"/>
                  <a:pt x="22" y="19"/>
                  <a:pt x="23" y="20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6"/>
                  <a:pt x="29" y="27"/>
                  <a:pt x="28" y="28"/>
                </a:cubicBezTo>
                <a:close/>
                <a:moveTo>
                  <a:pt x="37" y="22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5" y="21"/>
                </a:cubicBezTo>
                <a:cubicBezTo>
                  <a:pt x="32" y="14"/>
                  <a:pt x="32" y="14"/>
                  <a:pt x="32" y="14"/>
                </a:cubicBezTo>
                <a:cubicBezTo>
                  <a:pt x="31" y="12"/>
                  <a:pt x="32" y="11"/>
                  <a:pt x="33" y="11"/>
                </a:cubicBezTo>
                <a:cubicBezTo>
                  <a:pt x="34" y="10"/>
                  <a:pt x="35" y="11"/>
                  <a:pt x="35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20"/>
                  <a:pt x="38" y="22"/>
                  <a:pt x="37" y="22"/>
                </a:cubicBezTo>
                <a:close/>
                <a:moveTo>
                  <a:pt x="56" y="48"/>
                </a:moveTo>
                <a:cubicBezTo>
                  <a:pt x="56" y="52"/>
                  <a:pt x="52" y="56"/>
                  <a:pt x="48" y="56"/>
                </a:cubicBezTo>
                <a:cubicBezTo>
                  <a:pt x="44" y="56"/>
                  <a:pt x="40" y="52"/>
                  <a:pt x="40" y="48"/>
                </a:cubicBezTo>
                <a:cubicBezTo>
                  <a:pt x="40" y="43"/>
                  <a:pt x="44" y="40"/>
                  <a:pt x="48" y="40"/>
                </a:cubicBezTo>
                <a:cubicBezTo>
                  <a:pt x="49" y="40"/>
                  <a:pt x="51" y="40"/>
                  <a:pt x="52" y="41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3" y="22"/>
                  <a:pt x="73" y="22"/>
                </a:cubicBezTo>
                <a:cubicBezTo>
                  <a:pt x="74" y="23"/>
                  <a:pt x="74" y="24"/>
                  <a:pt x="73" y="25"/>
                </a:cubicBezTo>
                <a:cubicBezTo>
                  <a:pt x="55" y="44"/>
                  <a:pt x="55" y="44"/>
                  <a:pt x="55" y="44"/>
                </a:cubicBezTo>
                <a:cubicBezTo>
                  <a:pt x="56" y="45"/>
                  <a:pt x="56" y="46"/>
                  <a:pt x="56" y="48"/>
                </a:cubicBezTo>
                <a:close/>
                <a:moveTo>
                  <a:pt x="74" y="37"/>
                </a:moveTo>
                <a:cubicBezTo>
                  <a:pt x="73" y="36"/>
                  <a:pt x="74" y="35"/>
                  <a:pt x="75" y="35"/>
                </a:cubicBezTo>
                <a:cubicBezTo>
                  <a:pt x="82" y="31"/>
                  <a:pt x="82" y="31"/>
                  <a:pt x="82" y="31"/>
                </a:cubicBezTo>
                <a:cubicBezTo>
                  <a:pt x="83" y="31"/>
                  <a:pt x="85" y="32"/>
                  <a:pt x="85" y="33"/>
                </a:cubicBezTo>
                <a:cubicBezTo>
                  <a:pt x="85" y="34"/>
                  <a:pt x="85" y="35"/>
                  <a:pt x="84" y="35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8"/>
                  <a:pt x="74" y="38"/>
                  <a:pt x="74" y="37"/>
                </a:cubicBezTo>
                <a:close/>
                <a:moveTo>
                  <a:pt x="86" y="52"/>
                </a:moveTo>
                <a:cubicBezTo>
                  <a:pt x="86" y="52"/>
                  <a:pt x="86" y="52"/>
                  <a:pt x="86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2"/>
                  <a:pt x="76" y="51"/>
                  <a:pt x="76" y="50"/>
                </a:cubicBezTo>
                <a:cubicBezTo>
                  <a:pt x="76" y="49"/>
                  <a:pt x="77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7" y="48"/>
                  <a:pt x="88" y="49"/>
                  <a:pt x="88" y="50"/>
                </a:cubicBezTo>
                <a:cubicBezTo>
                  <a:pt x="88" y="51"/>
                  <a:pt x="87" y="52"/>
                  <a:pt x="8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4" name="Group 136">
            <a:extLst>
              <a:ext uri="{FF2B5EF4-FFF2-40B4-BE49-F238E27FC236}">
                <a16:creationId xmlns:a16="http://schemas.microsoft.com/office/drawing/2014/main" xmlns="" id="{7286854E-1974-4445-AA3F-915ED3CFC532}"/>
              </a:ext>
            </a:extLst>
          </p:cNvPr>
          <p:cNvGrpSpPr/>
          <p:nvPr/>
        </p:nvGrpSpPr>
        <p:grpSpPr>
          <a:xfrm>
            <a:off x="3561221" y="3273001"/>
            <a:ext cx="429124" cy="431015"/>
            <a:chOff x="7718425" y="3248025"/>
            <a:chExt cx="360363" cy="361951"/>
          </a:xfrm>
          <a:solidFill>
            <a:schemeClr val="bg1"/>
          </a:solidFill>
        </p:grpSpPr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xmlns="" id="{BFCABA58-AE00-4182-BD66-367DE87C2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3248025"/>
              <a:ext cx="360363" cy="331788"/>
            </a:xfrm>
            <a:custGeom>
              <a:avLst/>
              <a:gdLst>
                <a:gd name="T0" fmla="*/ 20 w 96"/>
                <a:gd name="T1" fmla="*/ 88 h 88"/>
                <a:gd name="T2" fmla="*/ 8 w 96"/>
                <a:gd name="T3" fmla="*/ 75 h 88"/>
                <a:gd name="T4" fmla="*/ 17 w 96"/>
                <a:gd name="T5" fmla="*/ 65 h 88"/>
                <a:gd name="T6" fmla="*/ 2 w 96"/>
                <a:gd name="T7" fmla="*/ 56 h 88"/>
                <a:gd name="T8" fmla="*/ 0 w 96"/>
                <a:gd name="T9" fmla="*/ 42 h 88"/>
                <a:gd name="T10" fmla="*/ 13 w 96"/>
                <a:gd name="T11" fmla="*/ 40 h 88"/>
                <a:gd name="T12" fmla="*/ 8 w 96"/>
                <a:gd name="T13" fmla="*/ 23 h 88"/>
                <a:gd name="T14" fmla="*/ 8 w 96"/>
                <a:gd name="T15" fmla="*/ 20 h 88"/>
                <a:gd name="T16" fmla="*/ 23 w 96"/>
                <a:gd name="T17" fmla="*/ 8 h 88"/>
                <a:gd name="T18" fmla="*/ 40 w 96"/>
                <a:gd name="T19" fmla="*/ 13 h 88"/>
                <a:gd name="T20" fmla="*/ 42 w 96"/>
                <a:gd name="T21" fmla="*/ 0 h 88"/>
                <a:gd name="T22" fmla="*/ 56 w 96"/>
                <a:gd name="T23" fmla="*/ 2 h 88"/>
                <a:gd name="T24" fmla="*/ 65 w 96"/>
                <a:gd name="T25" fmla="*/ 17 h 88"/>
                <a:gd name="T26" fmla="*/ 76 w 96"/>
                <a:gd name="T27" fmla="*/ 8 h 88"/>
                <a:gd name="T28" fmla="*/ 88 w 96"/>
                <a:gd name="T29" fmla="*/ 21 h 88"/>
                <a:gd name="T30" fmla="*/ 79 w 96"/>
                <a:gd name="T31" fmla="*/ 31 h 88"/>
                <a:gd name="T32" fmla="*/ 94 w 96"/>
                <a:gd name="T33" fmla="*/ 40 h 88"/>
                <a:gd name="T34" fmla="*/ 96 w 96"/>
                <a:gd name="T35" fmla="*/ 54 h 88"/>
                <a:gd name="T36" fmla="*/ 83 w 96"/>
                <a:gd name="T37" fmla="*/ 56 h 88"/>
                <a:gd name="T38" fmla="*/ 88 w 96"/>
                <a:gd name="T39" fmla="*/ 73 h 88"/>
                <a:gd name="T40" fmla="*/ 76 w 96"/>
                <a:gd name="T41" fmla="*/ 88 h 88"/>
                <a:gd name="T42" fmla="*/ 64 w 96"/>
                <a:gd name="T43" fmla="*/ 78 h 88"/>
                <a:gd name="T44" fmla="*/ 67 w 96"/>
                <a:gd name="T45" fmla="*/ 76 h 88"/>
                <a:gd name="T46" fmla="*/ 83 w 96"/>
                <a:gd name="T47" fmla="*/ 75 h 88"/>
                <a:gd name="T48" fmla="*/ 75 w 96"/>
                <a:gd name="T49" fmla="*/ 65 h 88"/>
                <a:gd name="T50" fmla="*/ 81 w 96"/>
                <a:gd name="T51" fmla="*/ 52 h 88"/>
                <a:gd name="T52" fmla="*/ 92 w 96"/>
                <a:gd name="T53" fmla="*/ 44 h 88"/>
                <a:gd name="T54" fmla="*/ 79 w 96"/>
                <a:gd name="T55" fmla="*/ 42 h 88"/>
                <a:gd name="T56" fmla="*/ 76 w 96"/>
                <a:gd name="T57" fmla="*/ 29 h 88"/>
                <a:gd name="T58" fmla="*/ 75 w 96"/>
                <a:gd name="T59" fmla="*/ 13 h 88"/>
                <a:gd name="T60" fmla="*/ 65 w 96"/>
                <a:gd name="T61" fmla="*/ 21 h 88"/>
                <a:gd name="T62" fmla="*/ 52 w 96"/>
                <a:gd name="T63" fmla="*/ 15 h 88"/>
                <a:gd name="T64" fmla="*/ 44 w 96"/>
                <a:gd name="T65" fmla="*/ 4 h 88"/>
                <a:gd name="T66" fmla="*/ 42 w 96"/>
                <a:gd name="T67" fmla="*/ 17 h 88"/>
                <a:gd name="T68" fmla="*/ 29 w 96"/>
                <a:gd name="T69" fmla="*/ 20 h 88"/>
                <a:gd name="T70" fmla="*/ 13 w 96"/>
                <a:gd name="T71" fmla="*/ 21 h 88"/>
                <a:gd name="T72" fmla="*/ 21 w 96"/>
                <a:gd name="T73" fmla="*/ 31 h 88"/>
                <a:gd name="T74" fmla="*/ 15 w 96"/>
                <a:gd name="T75" fmla="*/ 44 h 88"/>
                <a:gd name="T76" fmla="*/ 4 w 96"/>
                <a:gd name="T77" fmla="*/ 52 h 88"/>
                <a:gd name="T78" fmla="*/ 17 w 96"/>
                <a:gd name="T79" fmla="*/ 54 h 88"/>
                <a:gd name="T80" fmla="*/ 20 w 96"/>
                <a:gd name="T81" fmla="*/ 67 h 88"/>
                <a:gd name="T82" fmla="*/ 21 w 96"/>
                <a:gd name="T83" fmla="*/ 83 h 88"/>
                <a:gd name="T84" fmla="*/ 32 w 96"/>
                <a:gd name="T85" fmla="*/ 76 h 88"/>
                <a:gd name="T86" fmla="*/ 23 w 96"/>
                <a:gd name="T8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8">
                  <a:moveTo>
                    <a:pt x="21" y="88"/>
                  </a:moveTo>
                  <a:cubicBezTo>
                    <a:pt x="21" y="88"/>
                    <a:pt x="20" y="88"/>
                    <a:pt x="20" y="88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5"/>
                    <a:pt x="8" y="75"/>
                  </a:cubicBezTo>
                  <a:cubicBezTo>
                    <a:pt x="8" y="74"/>
                    <a:pt x="8" y="74"/>
                    <a:pt x="8" y="73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5" y="63"/>
                    <a:pt x="14" y="59"/>
                    <a:pt x="13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1" y="56"/>
                    <a:pt x="0" y="55"/>
                    <a:pt x="0" y="5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4" y="37"/>
                    <a:pt x="15" y="33"/>
                    <a:pt x="17" y="3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1"/>
                    <a:pt x="8" y="20"/>
                    <a:pt x="8" y="2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3" y="15"/>
                    <a:pt x="37" y="14"/>
                    <a:pt x="40" y="1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9" y="14"/>
                    <a:pt x="63" y="15"/>
                    <a:pt x="65" y="1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4" y="8"/>
                    <a:pt x="75" y="8"/>
                    <a:pt x="76" y="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88" y="22"/>
                    <a:pt x="88" y="22"/>
                    <a:pt x="88" y="23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1" y="33"/>
                    <a:pt x="82" y="37"/>
                    <a:pt x="83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5" y="40"/>
                    <a:pt x="96" y="41"/>
                    <a:pt x="96" y="42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9"/>
                    <a:pt x="81" y="63"/>
                    <a:pt x="79" y="65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74"/>
                    <a:pt x="88" y="76"/>
                    <a:pt x="88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4" y="88"/>
                    <a:pt x="73" y="88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6"/>
                    <a:pt x="64" y="76"/>
                  </a:cubicBezTo>
                  <a:cubicBezTo>
                    <a:pt x="65" y="75"/>
                    <a:pt x="66" y="75"/>
                    <a:pt x="67" y="76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5" y="66"/>
                    <a:pt x="75" y="65"/>
                    <a:pt x="75" y="65"/>
                  </a:cubicBezTo>
                  <a:cubicBezTo>
                    <a:pt x="77" y="62"/>
                    <a:pt x="79" y="56"/>
                    <a:pt x="79" y="54"/>
                  </a:cubicBezTo>
                  <a:cubicBezTo>
                    <a:pt x="79" y="53"/>
                    <a:pt x="80" y="52"/>
                    <a:pt x="8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4"/>
                    <a:pt x="79" y="43"/>
                    <a:pt x="79" y="42"/>
                  </a:cubicBezTo>
                  <a:cubicBezTo>
                    <a:pt x="79" y="40"/>
                    <a:pt x="77" y="34"/>
                    <a:pt x="75" y="31"/>
                  </a:cubicBezTo>
                  <a:cubicBezTo>
                    <a:pt x="75" y="31"/>
                    <a:pt x="75" y="30"/>
                    <a:pt x="76" y="29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2" y="19"/>
                    <a:pt x="57" y="18"/>
                    <a:pt x="54" y="17"/>
                  </a:cubicBezTo>
                  <a:cubicBezTo>
                    <a:pt x="53" y="17"/>
                    <a:pt x="52" y="16"/>
                    <a:pt x="52" y="1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3" y="17"/>
                    <a:pt x="42" y="17"/>
                  </a:cubicBezTo>
                  <a:cubicBezTo>
                    <a:pt x="39" y="18"/>
                    <a:pt x="34" y="19"/>
                    <a:pt x="31" y="21"/>
                  </a:cubicBezTo>
                  <a:cubicBezTo>
                    <a:pt x="31" y="21"/>
                    <a:pt x="30" y="21"/>
                    <a:pt x="29" y="2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0"/>
                    <a:pt x="21" y="31"/>
                    <a:pt x="21" y="31"/>
                  </a:cubicBezTo>
                  <a:cubicBezTo>
                    <a:pt x="19" y="34"/>
                    <a:pt x="17" y="40"/>
                    <a:pt x="17" y="42"/>
                  </a:cubicBezTo>
                  <a:cubicBezTo>
                    <a:pt x="17" y="43"/>
                    <a:pt x="16" y="44"/>
                    <a:pt x="1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7" y="53"/>
                    <a:pt x="17" y="54"/>
                  </a:cubicBezTo>
                  <a:cubicBezTo>
                    <a:pt x="17" y="56"/>
                    <a:pt x="19" y="62"/>
                    <a:pt x="21" y="65"/>
                  </a:cubicBezTo>
                  <a:cubicBezTo>
                    <a:pt x="21" y="65"/>
                    <a:pt x="21" y="66"/>
                    <a:pt x="20" y="67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0" y="75"/>
                    <a:pt x="31" y="75"/>
                    <a:pt x="32" y="76"/>
                  </a:cubicBezTo>
                  <a:cubicBezTo>
                    <a:pt x="33" y="76"/>
                    <a:pt x="33" y="78"/>
                    <a:pt x="32" y="7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xmlns="" id="{9C37F17F-C02F-45EC-8594-19327A754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49650"/>
              <a:ext cx="60325" cy="15875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xmlns="" id="{335B4E85-8344-4033-9E70-651221D7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79813"/>
              <a:ext cx="60325" cy="30163"/>
            </a:xfrm>
            <a:custGeom>
              <a:avLst/>
              <a:gdLst>
                <a:gd name="T0" fmla="*/ 14 w 16"/>
                <a:gd name="T1" fmla="*/ 0 h 8"/>
                <a:gd name="T2" fmla="*/ 2 w 16"/>
                <a:gd name="T3" fmla="*/ 0 h 8"/>
                <a:gd name="T4" fmla="*/ 0 w 16"/>
                <a:gd name="T5" fmla="*/ 2 h 8"/>
                <a:gd name="T6" fmla="*/ 2 w 16"/>
                <a:gd name="T7" fmla="*/ 4 h 8"/>
                <a:gd name="T8" fmla="*/ 6 w 16"/>
                <a:gd name="T9" fmla="*/ 4 h 8"/>
                <a:gd name="T10" fmla="*/ 6 w 16"/>
                <a:gd name="T11" fmla="*/ 6 h 8"/>
                <a:gd name="T12" fmla="*/ 8 w 16"/>
                <a:gd name="T13" fmla="*/ 8 h 8"/>
                <a:gd name="T14" fmla="*/ 10 w 16"/>
                <a:gd name="T15" fmla="*/ 6 h 8"/>
                <a:gd name="T16" fmla="*/ 10 w 16"/>
                <a:gd name="T17" fmla="*/ 4 h 8"/>
                <a:gd name="T18" fmla="*/ 14 w 16"/>
                <a:gd name="T19" fmla="*/ 4 h 8"/>
                <a:gd name="T20" fmla="*/ 16 w 16"/>
                <a:gd name="T21" fmla="*/ 2 h 8"/>
                <a:gd name="T22" fmla="*/ 14 w 16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1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7" y="8"/>
                    <a:pt x="8" y="8"/>
                  </a:cubicBezTo>
                  <a:cubicBezTo>
                    <a:pt x="9" y="8"/>
                    <a:pt x="10" y="7"/>
                    <a:pt x="10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66">
              <a:extLst>
                <a:ext uri="{FF2B5EF4-FFF2-40B4-BE49-F238E27FC236}">
                  <a16:creationId xmlns:a16="http://schemas.microsoft.com/office/drawing/2014/main" xmlns="" id="{2126F501-EFAB-4310-A49A-72EA5598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338513"/>
              <a:ext cx="187325" cy="196850"/>
            </a:xfrm>
            <a:custGeom>
              <a:avLst/>
              <a:gdLst>
                <a:gd name="T0" fmla="*/ 25 w 50"/>
                <a:gd name="T1" fmla="*/ 0 h 52"/>
                <a:gd name="T2" fmla="*/ 0 w 50"/>
                <a:gd name="T3" fmla="*/ 24 h 52"/>
                <a:gd name="T4" fmla="*/ 17 w 50"/>
                <a:gd name="T5" fmla="*/ 47 h 52"/>
                <a:gd name="T6" fmla="*/ 17 w 50"/>
                <a:gd name="T7" fmla="*/ 50 h 52"/>
                <a:gd name="T8" fmla="*/ 19 w 50"/>
                <a:gd name="T9" fmla="*/ 52 h 52"/>
                <a:gd name="T10" fmla="*/ 31 w 50"/>
                <a:gd name="T11" fmla="*/ 52 h 52"/>
                <a:gd name="T12" fmla="*/ 33 w 50"/>
                <a:gd name="T13" fmla="*/ 50 h 52"/>
                <a:gd name="T14" fmla="*/ 33 w 50"/>
                <a:gd name="T15" fmla="*/ 47 h 52"/>
                <a:gd name="T16" fmla="*/ 50 w 50"/>
                <a:gd name="T17" fmla="*/ 24 h 52"/>
                <a:gd name="T18" fmla="*/ 25 w 50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2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4"/>
                    <a:pt x="7" y="43"/>
                    <a:pt x="17" y="47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8" y="52"/>
                    <a:pt x="19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2"/>
                    <a:pt x="33" y="51"/>
                    <a:pt x="33" y="5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3" y="43"/>
                    <a:pt x="50" y="34"/>
                    <a:pt x="50" y="24"/>
                  </a:cubicBezTo>
                  <a:cubicBezTo>
                    <a:pt x="50" y="11"/>
                    <a:pt x="39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9" name="Freeform 77">
            <a:extLst>
              <a:ext uri="{FF2B5EF4-FFF2-40B4-BE49-F238E27FC236}">
                <a16:creationId xmlns:a16="http://schemas.microsoft.com/office/drawing/2014/main" xmlns="" id="{F4D418E3-71DF-4034-81B7-C775DDB14BD6}"/>
              </a:ext>
            </a:extLst>
          </p:cNvPr>
          <p:cNvSpPr>
            <a:spLocks noEditPoints="1"/>
          </p:cNvSpPr>
          <p:nvPr/>
        </p:nvSpPr>
        <p:spPr bwMode="auto">
          <a:xfrm>
            <a:off x="5956036" y="3311891"/>
            <a:ext cx="332144" cy="380546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0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8237121" y="3282128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91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92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93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97" name="Straight Connector 10">
            <a:extLst>
              <a:ext uri="{FF2B5EF4-FFF2-40B4-BE49-F238E27FC236}">
                <a16:creationId xmlns:a16="http://schemas.microsoft.com/office/drawing/2014/main" xmlns="" id="{BD61D2B9-EE45-4A4B-BBFA-1A9D0CE70EC3}"/>
              </a:ext>
            </a:extLst>
          </p:cNvPr>
          <p:cNvCxnSpPr>
            <a:cxnSpLocks/>
          </p:cNvCxnSpPr>
          <p:nvPr/>
        </p:nvCxnSpPr>
        <p:spPr>
          <a:xfrm>
            <a:off x="1239572" y="5336659"/>
            <a:ext cx="457934" cy="0"/>
          </a:xfrm>
          <a:prstGeom prst="line">
            <a:avLst/>
          </a:prstGeom>
          <a:ln w="57150" cap="rnd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149">
            <a:extLst>
              <a:ext uri="{FF2B5EF4-FFF2-40B4-BE49-F238E27FC236}">
                <a16:creationId xmlns:a16="http://schemas.microsoft.com/office/drawing/2014/main" xmlns="" id="{E6B30F85-0705-432F-B58F-75878ED59CD0}"/>
              </a:ext>
            </a:extLst>
          </p:cNvPr>
          <p:cNvCxnSpPr>
            <a:cxnSpLocks/>
          </p:cNvCxnSpPr>
          <p:nvPr/>
        </p:nvCxnSpPr>
        <p:spPr>
          <a:xfrm>
            <a:off x="3503712" y="5334519"/>
            <a:ext cx="457934" cy="0"/>
          </a:xfrm>
          <a:prstGeom prst="line">
            <a:avLst/>
          </a:prstGeom>
          <a:ln w="57150" cap="rnd">
            <a:solidFill>
              <a:schemeClr val="accent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150">
            <a:extLst>
              <a:ext uri="{FF2B5EF4-FFF2-40B4-BE49-F238E27FC236}">
                <a16:creationId xmlns:a16="http://schemas.microsoft.com/office/drawing/2014/main" xmlns="" id="{394CE7E5-A8A2-4446-AE63-DD9A53FE8075}"/>
              </a:ext>
            </a:extLst>
          </p:cNvPr>
          <p:cNvCxnSpPr>
            <a:cxnSpLocks/>
          </p:cNvCxnSpPr>
          <p:nvPr/>
        </p:nvCxnSpPr>
        <p:spPr>
          <a:xfrm>
            <a:off x="5879976" y="5336659"/>
            <a:ext cx="457934" cy="0"/>
          </a:xfrm>
          <a:prstGeom prst="line">
            <a:avLst/>
          </a:prstGeom>
          <a:ln w="57150" cap="rnd">
            <a:solidFill>
              <a:schemeClr val="accent6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8180518" y="5333616"/>
            <a:ext cx="457934" cy="0"/>
          </a:xfrm>
          <a:prstGeom prst="line">
            <a:avLst/>
          </a:prstGeom>
          <a:ln w="57150" cap="rnd">
            <a:solidFill>
              <a:schemeClr val="accent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9720174" y="3491005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10425424" y="3159495"/>
            <a:ext cx="655787" cy="655787"/>
          </a:xfrm>
          <a:prstGeom prst="ellipse">
            <a:avLst/>
          </a:prstGeom>
          <a:solidFill>
            <a:srgbClr val="3CB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10565151" y="3279085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104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05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106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9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110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10552378" y="5333616"/>
            <a:ext cx="457934" cy="0"/>
          </a:xfrm>
          <a:prstGeom prst="line">
            <a:avLst/>
          </a:prstGeom>
          <a:ln w="57150" cap="rnd">
            <a:solidFill>
              <a:srgbClr val="3CB2E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itle 1">
            <a:extLst>
              <a:ext uri="{FF2B5EF4-FFF2-40B4-BE49-F238E27FC236}">
                <a16:creationId xmlns:a16="http://schemas.microsoft.com/office/drawing/2014/main" xmlns="" id="{43D1EBC9-8EE4-4E9E-90FE-F64685F22D7F}"/>
              </a:ext>
            </a:extLst>
          </p:cNvPr>
          <p:cNvSpPr txBox="1">
            <a:spLocks/>
          </p:cNvSpPr>
          <p:nvPr/>
        </p:nvSpPr>
        <p:spPr>
          <a:xfrm>
            <a:off x="191344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High </a:t>
            </a:r>
            <a:b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</a:br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Performance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113" name="Rectangle 1">
            <a:extLst>
              <a:ext uri="{FF2B5EF4-FFF2-40B4-BE49-F238E27FC236}">
                <a16:creationId xmlns:a16="http://schemas.microsoft.com/office/drawing/2014/main" xmlns="" id="{45C74719-0289-CB41-B824-F54390A4C8AE}"/>
              </a:ext>
            </a:extLst>
          </p:cNvPr>
          <p:cNvSpPr/>
          <p:nvPr/>
        </p:nvSpPr>
        <p:spPr>
          <a:xfrm>
            <a:off x="2699474" y="5435932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chemeClr val="bg1"/>
                </a:solidFill>
                <a:ea typeface="楷体" panose="02010609060101010101" pitchFamily="49" charset="-122"/>
              </a:rPr>
              <a:t>Interface</a:t>
            </a:r>
            <a:r>
              <a:rPr lang="zh-CN" altLang="en-US" i="1" dirty="0">
                <a:solidFill>
                  <a:schemeClr val="bg1"/>
                </a:solidFill>
                <a:ea typeface="楷体" panose="02010609060101010101" pitchFamily="49" charset="-122"/>
              </a:rPr>
              <a:t> </a:t>
            </a:r>
            <a:r>
              <a:rPr lang="en-US" altLang="zh-CN" i="1" dirty="0">
                <a:solidFill>
                  <a:schemeClr val="bg1"/>
                </a:solidFill>
                <a:ea typeface="楷体" panose="02010609060101010101" pitchFamily="49" charset="-122"/>
              </a:rPr>
              <a:t>&amp;</a:t>
            </a:r>
            <a:r>
              <a:rPr lang="zh-CN" altLang="en-US" i="1" dirty="0">
                <a:solidFill>
                  <a:schemeClr val="bg1"/>
                </a:solidFill>
                <a:ea typeface="楷体" panose="02010609060101010101" pitchFamily="49" charset="-122"/>
              </a:rPr>
              <a:t> </a:t>
            </a:r>
            <a:r>
              <a:rPr lang="en-US" altLang="zh-CN" i="1" dirty="0">
                <a:solidFill>
                  <a:schemeClr val="bg1"/>
                </a:solidFill>
                <a:ea typeface="楷体" panose="02010609060101010101" pitchFamily="49" charset="-122"/>
              </a:rPr>
              <a:t>Storage</a:t>
            </a:r>
            <a:endParaRPr lang="en-US" i="1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9824074" y="4058538"/>
            <a:ext cx="1885372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Multiple Deployment Scenarios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27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E05E00A7-9CA1-4E3C-BFDB-98C740A3CEB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0165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4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B12B6-6428-4CBF-A598-EADE150C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>
            <a:normAutofit/>
          </a:bodyPr>
          <a:lstStyle/>
          <a:p>
            <a:r>
              <a:rPr lang="en-US" dirty="0">
                <a:solidFill>
                  <a:srgbClr val="033484"/>
                </a:solidFill>
              </a:rPr>
              <a:t>Excellent Access Capability with Advanced Interface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3E91C5B1-05F6-45E0-B193-D8B764D90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8782"/>
              </p:ext>
            </p:extLst>
          </p:nvPr>
        </p:nvGraphicFramePr>
        <p:xfrm>
          <a:off x="263352" y="3674437"/>
          <a:ext cx="11665296" cy="2821975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562105">
                  <a:extLst>
                    <a:ext uri="{9D8B030D-6E8A-4147-A177-3AD203B41FA5}">
                      <a16:colId xmlns:a16="http://schemas.microsoft.com/office/drawing/2014/main" xmlns="" val="3935556277"/>
                    </a:ext>
                  </a:extLst>
                </a:gridCol>
                <a:gridCol w="447609">
                  <a:extLst>
                    <a:ext uri="{9D8B030D-6E8A-4147-A177-3AD203B41FA5}">
                      <a16:colId xmlns:a16="http://schemas.microsoft.com/office/drawing/2014/main" xmlns="" val="648157923"/>
                    </a:ext>
                  </a:extLst>
                </a:gridCol>
                <a:gridCol w="441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41750">
                  <a:extLst>
                    <a:ext uri="{9D8B030D-6E8A-4147-A177-3AD203B41FA5}">
                      <a16:colId xmlns:a16="http://schemas.microsoft.com/office/drawing/2014/main" xmlns="" val="3869813060"/>
                    </a:ext>
                  </a:extLst>
                </a:gridCol>
                <a:gridCol w="504857">
                  <a:extLst>
                    <a:ext uri="{9D8B030D-6E8A-4147-A177-3AD203B41FA5}">
                      <a16:colId xmlns:a16="http://schemas.microsoft.com/office/drawing/2014/main" xmlns="" val="3966674152"/>
                    </a:ext>
                  </a:extLst>
                </a:gridCol>
                <a:gridCol w="523852">
                  <a:extLst>
                    <a:ext uri="{9D8B030D-6E8A-4147-A177-3AD203B41FA5}">
                      <a16:colId xmlns:a16="http://schemas.microsoft.com/office/drawing/2014/main" xmlns="" val="1672333725"/>
                    </a:ext>
                  </a:extLst>
                </a:gridCol>
                <a:gridCol w="425007">
                  <a:extLst>
                    <a:ext uri="{9D8B030D-6E8A-4147-A177-3AD203B41FA5}">
                      <a16:colId xmlns:a16="http://schemas.microsoft.com/office/drawing/2014/main" xmlns="" val="402038376"/>
                    </a:ext>
                  </a:extLst>
                </a:gridCol>
                <a:gridCol w="42500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62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3153">
                  <a:extLst>
                    <a:ext uri="{9D8B030D-6E8A-4147-A177-3AD203B41FA5}">
                      <a16:colId xmlns:a16="http://schemas.microsoft.com/office/drawing/2014/main" xmlns="" val="3327039647"/>
                    </a:ext>
                  </a:extLst>
                </a:gridCol>
                <a:gridCol w="584383">
                  <a:extLst>
                    <a:ext uri="{9D8B030D-6E8A-4147-A177-3AD203B41FA5}">
                      <a16:colId xmlns:a16="http://schemas.microsoft.com/office/drawing/2014/main" xmlns="" val="3226570104"/>
                    </a:ext>
                  </a:extLst>
                </a:gridCol>
                <a:gridCol w="531259">
                  <a:extLst>
                    <a:ext uri="{9D8B030D-6E8A-4147-A177-3AD203B41FA5}">
                      <a16:colId xmlns:a16="http://schemas.microsoft.com/office/drawing/2014/main" xmlns="" val="2363127891"/>
                    </a:ext>
                  </a:extLst>
                </a:gridCol>
                <a:gridCol w="531259">
                  <a:extLst>
                    <a:ext uri="{9D8B030D-6E8A-4147-A177-3AD203B41FA5}">
                      <a16:colId xmlns:a16="http://schemas.microsoft.com/office/drawing/2014/main" xmlns="" val="3220011980"/>
                    </a:ext>
                  </a:extLst>
                </a:gridCol>
                <a:gridCol w="531259"/>
                <a:gridCol w="531259"/>
                <a:gridCol w="531259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31259"/>
                <a:gridCol w="531259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78132"/>
                <a:gridCol w="47813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72378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576064"/>
                <a:gridCol w="576064"/>
              </a:tblGrid>
              <a:tr h="2265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Platform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A200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A200W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A1000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A1100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A2000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A2600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A2700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A2800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A3000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A3600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A3700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A3800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A5100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A5155-IN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A5200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A5255-IN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A5500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A5555-IN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A5600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A5800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A6800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A7600</a:t>
                      </a:r>
                      <a:r>
                        <a:rPr lang="en-US" altLang="zh-CN" sz="8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8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8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8268996"/>
                  </a:ext>
                </a:extLst>
              </a:tr>
              <a:tr h="6291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Fixed</a:t>
                      </a:r>
                      <a:r>
                        <a:rPr lang="zh-CN" alt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I/O</a:t>
                      </a:r>
                      <a:r>
                        <a:rPr lang="zh-CN" alt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Ports</a:t>
                      </a:r>
                      <a:endParaRPr lang="zh-CN" altLang="en-US" sz="900" b="1" i="0" u="none" strike="noStrike" dirty="0">
                        <a:solidFill>
                          <a:srgbClr val="033484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5 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*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GE, 1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SFP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dirty="0">
                          <a:effectLst/>
                          <a:latin typeface="+mn-lt"/>
                        </a:rPr>
                        <a:t>5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 </a:t>
                      </a:r>
                      <a:r>
                        <a:rPr lang="en-US" altLang="zh-CN" sz="700" u="none" strike="noStrike" dirty="0">
                          <a:effectLst/>
                          <a:latin typeface="+mn-lt"/>
                        </a:rPr>
                        <a:t>GE, 1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 </a:t>
                      </a:r>
                      <a:r>
                        <a:rPr lang="en-US" altLang="zh-CN" sz="700" u="none" strike="noStrike" dirty="0">
                          <a:effectLst/>
                          <a:latin typeface="+mn-lt"/>
                        </a:rPr>
                        <a:t>SFP</a:t>
                      </a:r>
                      <a:endParaRPr lang="en-US" altLang="zh-CN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4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GE(RJ45)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(1 bypass pair)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GE(RJ45)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 (1 bypass pair)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GE(RJ45)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(1 bypass pair)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sv-SE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 </a:t>
                      </a: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SFP+</a:t>
                      </a:r>
                      <a:b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</a:b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sv-SE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 </a:t>
                      </a: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SFP</a:t>
                      </a:r>
                      <a:b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</a:b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 </a:t>
                      </a:r>
                      <a:r>
                        <a:rPr lang="sv-SE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 </a:t>
                      </a: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GE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sv-SE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 </a:t>
                      </a: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SFP+</a:t>
                      </a:r>
                      <a:b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</a:b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sv-SE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 </a:t>
                      </a: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SFP</a:t>
                      </a:r>
                      <a:b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</a:b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sv-SE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 </a:t>
                      </a:r>
                      <a:r>
                        <a:rPr lang="sv-S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GE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10GE(SFP+)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GE(SFP)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GE(RJ45)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(2 bypass pair)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10GE(SFP+)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GE(SFP)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GE(RJ45)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(2 bypass pair)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10GE(SFP+)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GE(SFP)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GE(RJ45)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(2 bypass pair)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10GE(SFP+)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GE(SFP)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GE(RJ45)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(2 bypass pair)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SFP+, 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SFP, 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GE（2</a:t>
                      </a:r>
                      <a:r>
                        <a:rPr lang="zh-CN" alt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bypass）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 (4</a:t>
                      </a:r>
                      <a:r>
                        <a:rPr lang="zh-CN" alt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bypass)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SFP+, 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SFP, 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GE（2</a:t>
                      </a:r>
                      <a:r>
                        <a:rPr lang="zh-CN" alt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bypass）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 (4</a:t>
                      </a:r>
                      <a:r>
                        <a:rPr lang="zh-CN" alt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bypass)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SFP+, 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SFP, 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GE（2</a:t>
                      </a:r>
                      <a:r>
                        <a:rPr lang="zh-CN" alt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bypass）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 (4</a:t>
                      </a:r>
                      <a:r>
                        <a:rPr lang="zh-CN" alt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bypass)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QSFP+, 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SFP+, 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 (4</a:t>
                      </a:r>
                      <a:r>
                        <a:rPr lang="zh-CN" alt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bypass)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GE(RJ45) (4</a:t>
                      </a:r>
                      <a:r>
                        <a:rPr lang="zh-CN" alt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bypass)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QSFP28 (or 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QSFP28)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SFP+/SFP</a:t>
                      </a:r>
                      <a:endParaRPr 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QSFP28 (or 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QSFP28)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*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SFP+/SFP</a:t>
                      </a:r>
                      <a:endParaRPr 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8869881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900" b="1" i="0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Wi-Fi</a:t>
                      </a:r>
                      <a:endParaRPr lang="zh-CN" altLang="en-US" sz="900" b="1" i="0" u="none" strike="noStrike" dirty="0">
                        <a:solidFill>
                          <a:srgbClr val="033484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IEEE802.11a/b/g/n/ac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N/A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  <a:cs typeface="+mn-cs"/>
                        </a:rPr>
                        <a:t>N/A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N/A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86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Expansion</a:t>
                      </a:r>
                      <a:r>
                        <a:rPr lang="zh-CN" alt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Slots</a:t>
                      </a:r>
                      <a:endParaRPr lang="zh-CN" altLang="en-US" sz="900" b="1" i="0" u="none" strike="noStrike" dirty="0">
                        <a:solidFill>
                          <a:srgbClr val="033484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-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-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7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9095017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Expansion</a:t>
                      </a:r>
                      <a:r>
                        <a:rPr lang="zh-CN" alt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Module</a:t>
                      </a:r>
                      <a:r>
                        <a:rPr lang="zh-CN" alt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Option</a:t>
                      </a:r>
                      <a:endParaRPr lang="zh-CN" altLang="en-US" sz="900" b="1" i="0" u="none" strike="noStrike" dirty="0">
                        <a:solidFill>
                          <a:srgbClr val="033484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-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-</a:t>
                      </a:r>
                      <a:endParaRPr lang="en-US" sz="7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IOC-A-4SFP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+-IN,</a:t>
                      </a:r>
                      <a:r>
                        <a:rPr lang="en-US" sz="7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en-US" sz="700" u="none" strike="noStrike" dirty="0"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IOC-A-2MM-BE-IN</a:t>
                      </a:r>
                      <a:endParaRPr lang="en-US" sz="700" u="none" strike="noStrike" dirty="0"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IOC-A-2SM-BE-IN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IOC-A-4SFP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-IN, 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endParaRPr lang="en-US" sz="700" u="none" strike="noStrike" dirty="0"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endParaRPr lang="en-US" sz="700" u="none" strike="noStrike" dirty="0"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IOC-A-2QSFP+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IOC-A-2QSFP+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IOC-A-2QSFP+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7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IOC-A-2QSFP+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IOC-A-2QSFP+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IOC-A-2MM-BE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  <a:r>
                        <a:rPr lang="en-US" altLang="zh-CN" sz="7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IOC-A-2SM-BE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-IN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784912"/>
                  </a:ext>
                </a:extLst>
              </a:tr>
              <a:tr h="2015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USB</a:t>
                      </a:r>
                      <a:endParaRPr lang="en-US" sz="900" b="1" i="0" u="none" strike="noStrike" dirty="0">
                        <a:solidFill>
                          <a:srgbClr val="033484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× USB2.0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en-US" altLang="zh-CN" sz="7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400" b="1" u="none" strike="noStrike" dirty="0" smtClean="0">
                          <a:effectLst/>
                          <a:latin typeface="+mn-lt"/>
                        </a:rPr>
                        <a:t>×</a:t>
                      </a: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700" u="none" strike="noStrike" dirty="0">
                          <a:effectLst/>
                          <a:latin typeface="+mn-lt"/>
                        </a:rPr>
                        <a:t>USB2.0</a:t>
                      </a:r>
                      <a:endParaRPr lang="en-US" altLang="zh-CN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2 × USB3.0</a:t>
                      </a:r>
                      <a:endParaRPr lang="en-US" altLang="zh-CN" sz="700" b="0" i="0" u="none" strike="noStrike" dirty="0" smtClean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2 × USB3.0</a:t>
                      </a:r>
                      <a:endParaRPr lang="en-US" altLang="zh-CN" sz="700" b="0" i="0" u="none" strike="noStrike" dirty="0" smtClean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2 × USB3.0</a:t>
                      </a:r>
                      <a:endParaRPr lang="en-US" altLang="zh-CN" sz="700" b="0" i="0" u="none" strike="noStrike" dirty="0" smtClean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700" u="none" strike="noStrike" dirty="0">
                          <a:effectLst/>
                          <a:latin typeface="+mn-lt"/>
                        </a:rPr>
                        <a:t>2 × USB3.0</a:t>
                      </a:r>
                      <a:endParaRPr lang="en-US" sz="7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2 × USB3.0</a:t>
                      </a:r>
                      <a:endParaRPr lang="en-US" altLang="zh-CN" sz="700" b="0" i="0" u="none" strike="noStrike" dirty="0" smtClean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700" u="none" strike="noStrike" dirty="0" smtClean="0">
                          <a:effectLst/>
                          <a:latin typeface="+mn-lt"/>
                        </a:rPr>
                        <a:t>2 × USB3.0</a:t>
                      </a:r>
                      <a:endParaRPr lang="en-US" altLang="zh-CN" sz="700" b="0" i="0" u="none" strike="noStrike" dirty="0" smtClean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334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392897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89086D-D926-4D72-A8EB-116A538BC479}"/>
              </a:ext>
            </a:extLst>
          </p:cNvPr>
          <p:cNvGrpSpPr/>
          <p:nvPr/>
        </p:nvGrpSpPr>
        <p:grpSpPr>
          <a:xfrm>
            <a:off x="531812" y="964462"/>
            <a:ext cx="3581673" cy="895410"/>
            <a:chOff x="531812" y="1412776"/>
            <a:chExt cx="3581673" cy="955393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xmlns="" id="{BDE1859A-7339-4967-8AF6-3DB5FCDB8377}"/>
                </a:ext>
              </a:extLst>
            </p:cNvPr>
            <p:cNvSpPr/>
            <p:nvPr/>
          </p:nvSpPr>
          <p:spPr>
            <a:xfrm>
              <a:off x="531812" y="1547852"/>
              <a:ext cx="3581673" cy="82031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72000" r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Interface </a:t>
              </a:r>
              <a:b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Highlights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EAA883DF-401A-406D-B2A6-70713CDC35B2}"/>
                </a:ext>
              </a:extLst>
            </p:cNvPr>
            <p:cNvGrpSpPr/>
            <p:nvPr/>
          </p:nvGrpSpPr>
          <p:grpSpPr>
            <a:xfrm flipV="1">
              <a:off x="2927648" y="1412776"/>
              <a:ext cx="1001594" cy="820320"/>
              <a:chOff x="1710391" y="831755"/>
              <a:chExt cx="1198247" cy="98138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F060E447-7C3B-4C1C-A064-56562EB6BB92}"/>
                  </a:ext>
                </a:extLst>
              </p:cNvPr>
              <p:cNvGrpSpPr/>
              <p:nvPr/>
            </p:nvGrpSpPr>
            <p:grpSpPr>
              <a:xfrm>
                <a:off x="1710391" y="1640843"/>
                <a:ext cx="1198247" cy="172292"/>
                <a:chOff x="915797" y="1989134"/>
                <a:chExt cx="1198247" cy="256046"/>
              </a:xfrm>
            </p:grpSpPr>
            <p:sp>
              <p:nvSpPr>
                <p:cNvPr id="8" name="Isosceles Triangle 7">
                  <a:extLst>
                    <a:ext uri="{FF2B5EF4-FFF2-40B4-BE49-F238E27FC236}">
                      <a16:creationId xmlns:a16="http://schemas.microsoft.com/office/drawing/2014/main" xmlns="" id="{B7ACD8BA-955F-4076-AEF4-9B0189655F5B}"/>
                    </a:ext>
                  </a:extLst>
                </p:cNvPr>
                <p:cNvSpPr/>
                <p:nvPr/>
              </p:nvSpPr>
              <p:spPr>
                <a:xfrm flipV="1">
                  <a:off x="915797" y="1989136"/>
                  <a:ext cx="319030" cy="256044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-25000" dirty="0"/>
                </a:p>
              </p:txBody>
            </p:sp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xmlns="" id="{4707EE47-D348-44EC-853C-3243D607987A}"/>
                    </a:ext>
                  </a:extLst>
                </p:cNvPr>
                <p:cNvSpPr/>
                <p:nvPr/>
              </p:nvSpPr>
              <p:spPr>
                <a:xfrm flipV="1">
                  <a:off x="1795014" y="1989134"/>
                  <a:ext cx="319030" cy="256044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10" name="Rectangle: Top Corners Rounded 9">
                <a:extLst>
                  <a:ext uri="{FF2B5EF4-FFF2-40B4-BE49-F238E27FC236}">
                    <a16:creationId xmlns:a16="http://schemas.microsoft.com/office/drawing/2014/main" xmlns="" id="{EEF2E39A-D8D6-45D1-9D55-8832CA2F6FBB}"/>
                  </a:ext>
                </a:extLst>
              </p:cNvPr>
              <p:cNvSpPr/>
              <p:nvPr/>
            </p:nvSpPr>
            <p:spPr>
              <a:xfrm rot="10800000" flipV="1">
                <a:off x="1866970" y="831755"/>
                <a:ext cx="885082" cy="981378"/>
              </a:xfrm>
              <a:prstGeom prst="round2SameRect">
                <a:avLst>
                  <a:gd name="adj1" fmla="val 19491"/>
                  <a:gd name="adj2" fmla="val 0"/>
                </a:avLst>
              </a:prstGeom>
              <a:solidFill>
                <a:srgbClr val="218E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xmlns="" id="{7E45DF03-B922-4BF0-B889-B1591DD87813}"/>
              </a:ext>
            </a:extLst>
          </p:cNvPr>
          <p:cNvSpPr/>
          <p:nvPr/>
        </p:nvSpPr>
        <p:spPr>
          <a:xfrm>
            <a:off x="4295640" y="1099537"/>
            <a:ext cx="4176624" cy="7488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72000" r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F7C8ADF-FABE-4157-B937-215B08BCF649}"/>
              </a:ext>
            </a:extLst>
          </p:cNvPr>
          <p:cNvGrpSpPr/>
          <p:nvPr/>
        </p:nvGrpSpPr>
        <p:grpSpPr>
          <a:xfrm flipV="1">
            <a:off x="7275686" y="964461"/>
            <a:ext cx="1001594" cy="820320"/>
            <a:chOff x="1710391" y="831755"/>
            <a:chExt cx="1198247" cy="98138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08920DEC-138B-4355-8D92-CBCEE7BB9355}"/>
                </a:ext>
              </a:extLst>
            </p:cNvPr>
            <p:cNvGrpSpPr/>
            <p:nvPr/>
          </p:nvGrpSpPr>
          <p:grpSpPr>
            <a:xfrm>
              <a:off x="1710391" y="1640843"/>
              <a:ext cx="1198247" cy="172292"/>
              <a:chOff x="915797" y="1989134"/>
              <a:chExt cx="1198247" cy="256046"/>
            </a:xfrm>
          </p:grpSpPr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xmlns="" id="{94F883D9-A543-4A98-BADD-3C36FA3F5929}"/>
                  </a:ext>
                </a:extLst>
              </p:cNvPr>
              <p:cNvSpPr/>
              <p:nvPr/>
            </p:nvSpPr>
            <p:spPr>
              <a:xfrm flipV="1">
                <a:off x="915797" y="1989136"/>
                <a:ext cx="319030" cy="256044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sp>
            <p:nvSpPr>
              <p:cNvPr id="29" name="Isosceles Triangle 28">
                <a:extLst>
                  <a:ext uri="{FF2B5EF4-FFF2-40B4-BE49-F238E27FC236}">
                    <a16:creationId xmlns:a16="http://schemas.microsoft.com/office/drawing/2014/main" xmlns="" id="{128513AD-B736-42FE-9FB9-F07E76AD18DF}"/>
                  </a:ext>
                </a:extLst>
              </p:cNvPr>
              <p:cNvSpPr/>
              <p:nvPr/>
            </p:nvSpPr>
            <p:spPr>
              <a:xfrm flipV="1">
                <a:off x="1795014" y="1989134"/>
                <a:ext cx="319030" cy="256044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</p:grpSp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xmlns="" id="{96B9BBE5-5928-4ABA-AC43-81198B5FCD05}"/>
                </a:ext>
              </a:extLst>
            </p:cNvPr>
            <p:cNvSpPr/>
            <p:nvPr/>
          </p:nvSpPr>
          <p:spPr>
            <a:xfrm rot="10800000" flipV="1">
              <a:off x="1866970" y="831755"/>
              <a:ext cx="885082" cy="981378"/>
            </a:xfrm>
            <a:prstGeom prst="round2SameRect">
              <a:avLst>
                <a:gd name="adj1" fmla="val 19491"/>
                <a:gd name="adj2" fmla="val 0"/>
              </a:avLst>
            </a:prstGeom>
            <a:solidFill>
              <a:srgbClr val="218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EDC6762-9DA0-4C6F-97F6-B7F2A3300EED}"/>
              </a:ext>
            </a:extLst>
          </p:cNvPr>
          <p:cNvGrpSpPr/>
          <p:nvPr/>
        </p:nvGrpSpPr>
        <p:grpSpPr>
          <a:xfrm>
            <a:off x="8654419" y="964461"/>
            <a:ext cx="2986719" cy="883917"/>
            <a:chOff x="1126766" y="1412776"/>
            <a:chExt cx="2986719" cy="955393"/>
          </a:xfrm>
        </p:grpSpPr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xmlns="" id="{3531F9ED-8C00-43E1-9FFD-A1FBDDFC0F9C}"/>
                </a:ext>
              </a:extLst>
            </p:cNvPr>
            <p:cNvSpPr/>
            <p:nvPr/>
          </p:nvSpPr>
          <p:spPr>
            <a:xfrm>
              <a:off x="1126766" y="1547852"/>
              <a:ext cx="2986719" cy="82031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72000" r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Value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B56E7BB2-E630-4182-9644-218E262E89A8}"/>
                </a:ext>
              </a:extLst>
            </p:cNvPr>
            <p:cNvGrpSpPr/>
            <p:nvPr/>
          </p:nvGrpSpPr>
          <p:grpSpPr>
            <a:xfrm flipV="1">
              <a:off x="2927648" y="1412776"/>
              <a:ext cx="1001594" cy="820320"/>
              <a:chOff x="1710391" y="831755"/>
              <a:chExt cx="1198247" cy="98138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E96CCD4E-D0EB-4333-90F0-30A5643D7A4F}"/>
                  </a:ext>
                </a:extLst>
              </p:cNvPr>
              <p:cNvGrpSpPr/>
              <p:nvPr/>
            </p:nvGrpSpPr>
            <p:grpSpPr>
              <a:xfrm>
                <a:off x="1710391" y="1640843"/>
                <a:ext cx="1198247" cy="172292"/>
                <a:chOff x="915797" y="1989134"/>
                <a:chExt cx="1198247" cy="256046"/>
              </a:xfrm>
            </p:grpSpPr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xmlns="" id="{4A709CE9-A8F2-4EB6-9E9B-0F500AA630C7}"/>
                    </a:ext>
                  </a:extLst>
                </p:cNvPr>
                <p:cNvSpPr/>
                <p:nvPr/>
              </p:nvSpPr>
              <p:spPr>
                <a:xfrm flipV="1">
                  <a:off x="915797" y="1989136"/>
                  <a:ext cx="319030" cy="256044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-25000" dirty="0"/>
                </a:p>
              </p:txBody>
            </p:sp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xmlns="" id="{CF26F125-9F9E-48B7-92A7-DE7A2EBA908E}"/>
                    </a:ext>
                  </a:extLst>
                </p:cNvPr>
                <p:cNvSpPr/>
                <p:nvPr/>
              </p:nvSpPr>
              <p:spPr>
                <a:xfrm flipV="1">
                  <a:off x="1795014" y="1989134"/>
                  <a:ext cx="319030" cy="256044"/>
                </a:xfrm>
                <a:prstGeom prst="triangl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-25000" dirty="0"/>
                </a:p>
              </p:txBody>
            </p:sp>
          </p:grpSp>
          <p:sp>
            <p:nvSpPr>
              <p:cNvPr id="34" name="Rectangle: Top Corners Rounded 33">
                <a:extLst>
                  <a:ext uri="{FF2B5EF4-FFF2-40B4-BE49-F238E27FC236}">
                    <a16:creationId xmlns:a16="http://schemas.microsoft.com/office/drawing/2014/main" xmlns="" id="{6ACB00A0-64CC-45B2-B373-F320A5691E3A}"/>
                  </a:ext>
                </a:extLst>
              </p:cNvPr>
              <p:cNvSpPr/>
              <p:nvPr/>
            </p:nvSpPr>
            <p:spPr>
              <a:xfrm rot="10800000" flipV="1">
                <a:off x="1866970" y="831755"/>
                <a:ext cx="885082" cy="981378"/>
              </a:xfrm>
              <a:prstGeom prst="round2SameRect">
                <a:avLst>
                  <a:gd name="adj1" fmla="val 19491"/>
                  <a:gd name="adj2" fmla="val 0"/>
                </a:avLst>
              </a:prstGeom>
              <a:solidFill>
                <a:srgbClr val="218E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BFE90C7-E9B1-4E48-BE44-BE477191A96F}"/>
              </a:ext>
            </a:extLst>
          </p:cNvPr>
          <p:cNvSpPr txBox="1"/>
          <p:nvPr/>
        </p:nvSpPr>
        <p:spPr>
          <a:xfrm>
            <a:off x="905720" y="1922310"/>
            <a:ext cx="3149756" cy="33855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Large amount of fixed, high-speed I/O </a:t>
            </a:r>
            <a:r>
              <a:rPr lang="en-US" altLang="zh-CN" sz="1100" dirty="0" smtClean="0">
                <a:cs typeface="Arial" panose="020B0604020202020204" pitchFamily="34" charset="0"/>
                <a:sym typeface="Wingdings" pitchFamily="2" charset="2"/>
              </a:rPr>
              <a:t>ports (high-density up to 4 QSFP28)</a:t>
            </a:r>
            <a:endParaRPr lang="en-US" altLang="zh-CN" sz="1100" dirty="0"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020E1A5-68A7-4455-9564-CB5F81B4D325}"/>
              </a:ext>
            </a:extLst>
          </p:cNvPr>
          <p:cNvSpPr txBox="1"/>
          <p:nvPr/>
        </p:nvSpPr>
        <p:spPr>
          <a:xfrm>
            <a:off x="892014" y="2328940"/>
            <a:ext cx="3221472" cy="33855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100" dirty="0" smtClean="0">
                <a:cs typeface="Arial" panose="020B0604020202020204" pitchFamily="34" charset="0"/>
                <a:sym typeface="Wingdings" pitchFamily="2" charset="2"/>
              </a:rPr>
              <a:t>A3700-IN/A3800-IN/A5x00-IN/A5x55-IN/A6800-IN/A7600-IN </a:t>
            </a: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models support </a:t>
            </a:r>
            <a:r>
              <a:rPr lang="en-US" altLang="zh-CN" sz="1100" dirty="0" smtClean="0">
                <a:cs typeface="Arial" panose="020B0604020202020204" pitchFamily="34" charset="0"/>
                <a:sym typeface="Wingdings" pitchFamily="2" charset="2"/>
              </a:rPr>
              <a:t>expansion</a:t>
            </a:r>
            <a:endParaRPr lang="en-US" altLang="zh-CN" sz="1100" dirty="0"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66096CF-C20E-440E-AC24-A7CDDBCA3C75}"/>
              </a:ext>
            </a:extLst>
          </p:cNvPr>
          <p:cNvSpPr txBox="1"/>
          <p:nvPr/>
        </p:nvSpPr>
        <p:spPr>
          <a:xfrm>
            <a:off x="889565" y="2764661"/>
            <a:ext cx="2906341" cy="33855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Bypass pair in </a:t>
            </a:r>
            <a:r>
              <a:rPr lang="en-US" altLang="zh-CN" sz="1100" dirty="0" smtClean="0">
                <a:cs typeface="Arial" panose="020B0604020202020204" pitchFamily="34" charset="0"/>
                <a:sym typeface="Wingdings" pitchFamily="2" charset="2"/>
              </a:rPr>
              <a:t>A1100-IN/A2x00-IN/A3x00-IN/A5x00-IN/A5x55-IN </a:t>
            </a:r>
            <a:r>
              <a:rPr lang="en-US" altLang="zh-CN" sz="1100" dirty="0" err="1" smtClean="0">
                <a:cs typeface="Arial" panose="020B0604020202020204" pitchFamily="34" charset="0"/>
                <a:sym typeface="Wingdings" pitchFamily="2" charset="2"/>
              </a:rPr>
              <a:t>rackmount</a:t>
            </a:r>
            <a:r>
              <a:rPr lang="en-US" altLang="zh-CN" sz="1100" dirty="0" smtClean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models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2CAF278-CB67-4B6E-9641-38CF38A4715E}"/>
              </a:ext>
            </a:extLst>
          </p:cNvPr>
          <p:cNvSpPr txBox="1"/>
          <p:nvPr/>
        </p:nvSpPr>
        <p:spPr>
          <a:xfrm>
            <a:off x="912144" y="3234462"/>
            <a:ext cx="3221472" cy="33855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All </a:t>
            </a:r>
            <a:r>
              <a:rPr lang="en-US" altLang="zh-CN" sz="1100" dirty="0" err="1" smtClean="0">
                <a:cs typeface="Arial" panose="020B0604020202020204" pitchFamily="34" charset="0"/>
                <a:sym typeface="Wingdings" pitchFamily="2" charset="2"/>
              </a:rPr>
              <a:t>rackmount</a:t>
            </a:r>
            <a:r>
              <a:rPr lang="en-US" altLang="zh-CN" sz="1100" dirty="0" smtClean="0">
                <a:cs typeface="Arial" panose="020B0604020202020204" pitchFamily="34" charset="0"/>
                <a:sym typeface="Wingdings" pitchFamily="2" charset="2"/>
              </a:rPr>
              <a:t> models </a:t>
            </a: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provide two USB3.0 </a:t>
            </a:r>
            <a:r>
              <a:rPr lang="en-US" altLang="zh-CN" sz="1100" dirty="0" smtClean="0">
                <a:cs typeface="Arial" panose="020B0604020202020204" pitchFamily="34" charset="0"/>
                <a:sym typeface="Wingdings" pitchFamily="2" charset="2"/>
              </a:rPr>
              <a:t>interfaces</a:t>
            </a:r>
            <a:endParaRPr lang="en-US" altLang="zh-CN" sz="1100" dirty="0"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4FD1E0E-95D6-4D1D-BC19-A359A15EBA8E}"/>
              </a:ext>
            </a:extLst>
          </p:cNvPr>
          <p:cNvSpPr txBox="1"/>
          <p:nvPr/>
        </p:nvSpPr>
        <p:spPr>
          <a:xfrm>
            <a:off x="4655840" y="1915954"/>
            <a:ext cx="3816423" cy="33855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NGFW can also act as a switch and </a:t>
            </a:r>
            <a:r>
              <a:rPr lang="en-US" altLang="zh-CN" sz="1100" dirty="0" smtClean="0">
                <a:cs typeface="Arial" panose="020B0604020202020204" pitchFamily="34" charset="0"/>
                <a:sym typeface="Wingdings" pitchFamily="2" charset="2"/>
              </a:rPr>
              <a:t>router; fast data rate support </a:t>
            </a:r>
            <a:endParaRPr lang="en-US" altLang="zh-CN" sz="1100" dirty="0"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85FF586-3609-4C8D-83E1-3CB2351F379C}"/>
              </a:ext>
            </a:extLst>
          </p:cNvPr>
          <p:cNvSpPr txBox="1"/>
          <p:nvPr/>
        </p:nvSpPr>
        <p:spPr>
          <a:xfrm>
            <a:off x="4655840" y="2285989"/>
            <a:ext cx="3839237" cy="92333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Throughput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increase by</a:t>
            </a:r>
            <a:r>
              <a:rPr lang="zh-CN" altLang="en-US" sz="1000" dirty="0" smtClean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adding</a:t>
            </a:r>
            <a:r>
              <a:rPr lang="zh-CN" altLang="en-US" sz="1000" dirty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expansion</a:t>
            </a:r>
            <a:r>
              <a:rPr lang="zh-CN" altLang="en-US" sz="1000" dirty="0" smtClean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module : </a:t>
            </a:r>
            <a:endParaRPr lang="en-US" altLang="zh-CN" sz="1000" dirty="0" smtClean="0">
              <a:cs typeface="Arial" panose="020B0604020202020204" pitchFamily="34" charset="0"/>
              <a:sym typeface="Wingdings" pitchFamily="2" charset="2"/>
            </a:endParaRPr>
          </a:p>
          <a:p>
            <a:pPr marL="0" lvl="1">
              <a:buClr>
                <a:schemeClr val="bg1"/>
              </a:buClr>
              <a:buSzPct val="150000"/>
            </a:pP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A3700-IN: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20 </a:t>
            </a:r>
            <a:r>
              <a:rPr lang="en-US" altLang="zh-CN" sz="1000" dirty="0" err="1" smtClean="0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-&gt; 30 </a:t>
            </a:r>
            <a:r>
              <a:rPr lang="en-US" altLang="zh-CN" sz="1000" dirty="0" err="1" smtClean="0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,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 A3800-IN:</a:t>
            </a:r>
            <a:r>
              <a:rPr lang="zh-CN" altLang="en-US" sz="1000" dirty="0" smtClean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20</a:t>
            </a:r>
            <a:r>
              <a:rPr lang="zh-CN" altLang="en-US" sz="1000" dirty="0" smtClean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zh-CN" altLang="en-US" sz="1000" dirty="0" smtClean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-&gt;</a:t>
            </a:r>
            <a:r>
              <a:rPr lang="zh-CN" altLang="en-US" sz="1000" dirty="0" smtClean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40</a:t>
            </a:r>
            <a:r>
              <a:rPr lang="zh-CN" altLang="en-US" sz="1000" dirty="0" smtClean="0"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Gbps, A5100-IN/A5155-IN: 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25 </a:t>
            </a:r>
            <a:r>
              <a:rPr lang="en-US" altLang="zh-CN" sz="1000" dirty="0" err="1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 -&gt;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50 </a:t>
            </a:r>
            <a:r>
              <a:rPr lang="en-US" altLang="zh-CN" sz="1000" dirty="0" err="1" smtClean="0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, A5200-IN/A5255-IN: 32 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Gbps -&gt;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65 </a:t>
            </a:r>
            <a:r>
              <a:rPr lang="en-US" altLang="zh-CN" sz="1000" dirty="0" err="1" smtClean="0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, A5500-IN/A5555-IN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: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40 </a:t>
            </a:r>
            <a:r>
              <a:rPr lang="en-US" altLang="zh-CN" sz="1000" dirty="0" err="1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 -&gt;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80 </a:t>
            </a:r>
            <a:r>
              <a:rPr lang="en-US" altLang="zh-CN" sz="1000" dirty="0" err="1">
                <a:cs typeface="Arial" panose="020B0604020202020204" pitchFamily="34" charset="0"/>
                <a:sym typeface="Wingdings" pitchFamily="2" charset="2"/>
              </a:rPr>
              <a:t>Gbps</a:t>
            </a:r>
            <a:endParaRPr lang="en-US" altLang="zh-CN" sz="1000" dirty="0" smtClean="0">
              <a:cs typeface="Arial" panose="020B0604020202020204" pitchFamily="34" charset="0"/>
              <a:sym typeface="Wingdings" pitchFamily="2" charset="2"/>
            </a:endParaRPr>
          </a:p>
          <a:p>
            <a:pPr marL="0" lvl="1">
              <a:buClr>
                <a:schemeClr val="bg1"/>
              </a:buClr>
              <a:buSzPct val="150000"/>
            </a:pP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A5600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: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60 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Gbps -&gt;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85 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Gbps, A5800-IN: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80 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Gbps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-&gt; 95 </a:t>
            </a:r>
            <a:r>
              <a:rPr lang="en-US" altLang="zh-CN" sz="1000" dirty="0" err="1" smtClean="0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, A7600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: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280 </a:t>
            </a:r>
            <a:r>
              <a:rPr lang="en-US" altLang="zh-CN" sz="1000" dirty="0" err="1">
                <a:cs typeface="Arial" panose="020B0604020202020204" pitchFamily="34" charset="0"/>
                <a:sym typeface="Wingdings" pitchFamily="2" charset="2"/>
              </a:rPr>
              <a:t>Gbps</a:t>
            </a:r>
            <a:r>
              <a:rPr lang="en-US" altLang="zh-CN" sz="1000" dirty="0">
                <a:cs typeface="Arial" panose="020B0604020202020204" pitchFamily="34" charset="0"/>
                <a:sym typeface="Wingdings" pitchFamily="2" charset="2"/>
              </a:rPr>
              <a:t> -&gt; </a:t>
            </a:r>
            <a:r>
              <a:rPr lang="en-US" altLang="zh-CN" sz="1000" dirty="0" smtClean="0">
                <a:cs typeface="Arial" panose="020B0604020202020204" pitchFamily="34" charset="0"/>
                <a:sym typeface="Wingdings" pitchFamily="2" charset="2"/>
              </a:rPr>
              <a:t>320 </a:t>
            </a:r>
            <a:r>
              <a:rPr lang="en-US" altLang="zh-CN" sz="1000" dirty="0" err="1">
                <a:cs typeface="Arial" panose="020B0604020202020204" pitchFamily="34" charset="0"/>
                <a:sym typeface="Wingdings" pitchFamily="2" charset="2"/>
              </a:rPr>
              <a:t>Gbps</a:t>
            </a:r>
            <a:endParaRPr lang="en-US" altLang="zh-CN" sz="1000" dirty="0"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E842EFE-F165-488C-88BA-5193A76EB72F}"/>
              </a:ext>
            </a:extLst>
          </p:cNvPr>
          <p:cNvSpPr txBox="1"/>
          <p:nvPr/>
        </p:nvSpPr>
        <p:spPr>
          <a:xfrm>
            <a:off x="4663480" y="3216873"/>
            <a:ext cx="3816423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Bypass capability ensures business continuity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81D8793-2BB7-4B29-9C85-E885600BDF6D}"/>
              </a:ext>
            </a:extLst>
          </p:cNvPr>
          <p:cNvSpPr txBox="1"/>
          <p:nvPr/>
        </p:nvSpPr>
        <p:spPr>
          <a:xfrm>
            <a:off x="4663480" y="3449398"/>
            <a:ext cx="3816423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100" dirty="0">
                <a:cs typeface="Arial" panose="020B0604020202020204" pitchFamily="34" charset="0"/>
                <a:sym typeface="Wingdings" pitchFamily="2" charset="2"/>
              </a:rPr>
              <a:t>4G/5G access capability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40E6A9F1-BFF2-42DB-A8E3-866E43ADE428}"/>
              </a:ext>
            </a:extLst>
          </p:cNvPr>
          <p:cNvGrpSpPr/>
          <p:nvPr/>
        </p:nvGrpSpPr>
        <p:grpSpPr>
          <a:xfrm>
            <a:off x="551384" y="1912437"/>
            <a:ext cx="180378" cy="181173"/>
            <a:chOff x="5825452" y="3541166"/>
            <a:chExt cx="180378" cy="18117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D0C4719E-8BEB-4E94-BB44-FB67DB73B635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xmlns="" id="{131FBDCE-7103-4827-AC75-72A52CCF8B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02BC0048-0B70-442B-B75F-5E1A6B692323}"/>
              </a:ext>
            </a:extLst>
          </p:cNvPr>
          <p:cNvGrpSpPr/>
          <p:nvPr/>
        </p:nvGrpSpPr>
        <p:grpSpPr>
          <a:xfrm>
            <a:off x="545308" y="2363986"/>
            <a:ext cx="180378" cy="181173"/>
            <a:chOff x="5825452" y="3541166"/>
            <a:chExt cx="180378" cy="18117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9FDAD25D-2E59-4A30-B5F0-D1ACC69AAC95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xmlns="" id="{CF3D8514-D808-4A23-922D-DFCB567D7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0EA7214B-7AA2-4B46-9F90-4CE0A9A35848}"/>
              </a:ext>
            </a:extLst>
          </p:cNvPr>
          <p:cNvGrpSpPr/>
          <p:nvPr/>
        </p:nvGrpSpPr>
        <p:grpSpPr>
          <a:xfrm>
            <a:off x="545308" y="2793093"/>
            <a:ext cx="180378" cy="181173"/>
            <a:chOff x="5825452" y="3541166"/>
            <a:chExt cx="180378" cy="181173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081E0404-F519-418E-92C6-6DFEDC6FEC1B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xmlns="" id="{6889288C-3DFC-4425-82DF-EEB236651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3E0987CD-9249-43D9-B9B5-616D0DE6165D}"/>
              </a:ext>
            </a:extLst>
          </p:cNvPr>
          <p:cNvGrpSpPr/>
          <p:nvPr/>
        </p:nvGrpSpPr>
        <p:grpSpPr>
          <a:xfrm>
            <a:off x="555253" y="3239398"/>
            <a:ext cx="180378" cy="181173"/>
            <a:chOff x="5825452" y="3541166"/>
            <a:chExt cx="180378" cy="18117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FE995721-5B77-46CB-A642-452A4408C834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8" name="Freeform 55">
              <a:extLst>
                <a:ext uri="{FF2B5EF4-FFF2-40B4-BE49-F238E27FC236}">
                  <a16:creationId xmlns:a16="http://schemas.microsoft.com/office/drawing/2014/main" xmlns="" id="{079B4F00-B1C1-4726-B63B-64790FB594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C32FBFBF-5070-4981-9B14-DDE9BB974BD0}"/>
              </a:ext>
            </a:extLst>
          </p:cNvPr>
          <p:cNvGrpSpPr/>
          <p:nvPr/>
        </p:nvGrpSpPr>
        <p:grpSpPr>
          <a:xfrm>
            <a:off x="4289999" y="1914183"/>
            <a:ext cx="180378" cy="181173"/>
            <a:chOff x="5825452" y="3541166"/>
            <a:chExt cx="180378" cy="18117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BDFB4CF2-212E-42BA-AB2E-62895B20917E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Freeform 55">
              <a:extLst>
                <a:ext uri="{FF2B5EF4-FFF2-40B4-BE49-F238E27FC236}">
                  <a16:creationId xmlns:a16="http://schemas.microsoft.com/office/drawing/2014/main" xmlns="" id="{F039D29A-045F-4B00-BCEF-5B95BCD1CA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E0DC4458-EDC2-45C8-9D41-55AF833AEA73}"/>
              </a:ext>
            </a:extLst>
          </p:cNvPr>
          <p:cNvGrpSpPr/>
          <p:nvPr/>
        </p:nvGrpSpPr>
        <p:grpSpPr>
          <a:xfrm>
            <a:off x="4289999" y="2273449"/>
            <a:ext cx="180378" cy="181173"/>
            <a:chOff x="5825452" y="3541166"/>
            <a:chExt cx="180378" cy="1811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9AB17F5B-2A0F-4887-BF8B-FE663BC715B7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Freeform 55">
              <a:extLst>
                <a:ext uri="{FF2B5EF4-FFF2-40B4-BE49-F238E27FC236}">
                  <a16:creationId xmlns:a16="http://schemas.microsoft.com/office/drawing/2014/main" xmlns="" id="{9CE49443-AB73-4013-A418-041328439B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FC6B4178-4E51-4B9C-ADAF-7E61196C2E18}"/>
              </a:ext>
            </a:extLst>
          </p:cNvPr>
          <p:cNvGrpSpPr/>
          <p:nvPr/>
        </p:nvGrpSpPr>
        <p:grpSpPr>
          <a:xfrm>
            <a:off x="4302555" y="3197905"/>
            <a:ext cx="180378" cy="181173"/>
            <a:chOff x="5825452" y="3541166"/>
            <a:chExt cx="180378" cy="181173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BAF06DAB-41C0-4514-A40E-9CB0EEC79AB9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xmlns="" id="{8573FFCD-5201-4FA8-B121-14D5BDD53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F7CDEA0D-8314-4755-A79C-8E399CAA0853}"/>
              </a:ext>
            </a:extLst>
          </p:cNvPr>
          <p:cNvGrpSpPr/>
          <p:nvPr/>
        </p:nvGrpSpPr>
        <p:grpSpPr>
          <a:xfrm>
            <a:off x="4301634" y="3463851"/>
            <a:ext cx="180378" cy="181173"/>
            <a:chOff x="5825452" y="3541166"/>
            <a:chExt cx="180378" cy="181173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467F2073-F7AC-4EE2-9967-77F5D478AC0B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xmlns="" id="{AABF1017-4D7A-4B25-909B-8BFC67D156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0F5F0DAA-C877-496C-9066-37B2D3369E2D}"/>
              </a:ext>
            </a:extLst>
          </p:cNvPr>
          <p:cNvSpPr txBox="1"/>
          <p:nvPr/>
        </p:nvSpPr>
        <p:spPr>
          <a:xfrm>
            <a:off x="9086333" y="1977509"/>
            <a:ext cx="1905920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400" b="1" dirty="0">
                <a:solidFill>
                  <a:srgbClr val="218ED8"/>
                </a:solidFill>
                <a:cs typeface="Arial" panose="020B0604020202020204" pitchFamily="34" charset="0"/>
                <a:sym typeface="Wingdings" pitchFamily="2" charset="2"/>
              </a:rPr>
              <a:t>Cost Savings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FAF61372-93C6-48C6-9D4C-0103C509C254}"/>
              </a:ext>
            </a:extLst>
          </p:cNvPr>
          <p:cNvSpPr txBox="1"/>
          <p:nvPr/>
        </p:nvSpPr>
        <p:spPr>
          <a:xfrm>
            <a:off x="9086333" y="2332613"/>
            <a:ext cx="2027964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400" b="1" dirty="0">
                <a:solidFill>
                  <a:srgbClr val="218ED8"/>
                </a:solidFill>
                <a:cs typeface="Arial" panose="020B0604020202020204" pitchFamily="34" charset="0"/>
                <a:sym typeface="Wingdings" pitchFamily="2" charset="2"/>
              </a:rPr>
              <a:t>Increased Performance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AF5D58AF-4057-42BE-B834-D5EC847DB93A}"/>
              </a:ext>
            </a:extLst>
          </p:cNvPr>
          <p:cNvSpPr txBox="1"/>
          <p:nvPr/>
        </p:nvSpPr>
        <p:spPr>
          <a:xfrm>
            <a:off x="9086333" y="2764661"/>
            <a:ext cx="1905920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400" b="1" dirty="0">
                <a:solidFill>
                  <a:srgbClr val="218ED8"/>
                </a:solidFill>
                <a:cs typeface="Arial" panose="020B0604020202020204" pitchFamily="34" charset="0"/>
                <a:sym typeface="Wingdings" pitchFamily="2" charset="2"/>
              </a:rPr>
              <a:t>High Availability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EC6CB26C-A803-4185-B922-11317B1A502B}"/>
              </a:ext>
            </a:extLst>
          </p:cNvPr>
          <p:cNvSpPr txBox="1"/>
          <p:nvPr/>
        </p:nvSpPr>
        <p:spPr>
          <a:xfrm>
            <a:off x="9086333" y="3196709"/>
            <a:ext cx="1905920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>
              <a:buClr>
                <a:schemeClr val="bg1"/>
              </a:buClr>
              <a:buSzPct val="150000"/>
            </a:pPr>
            <a:r>
              <a:rPr lang="en-US" altLang="zh-CN" sz="1400" b="1" dirty="0">
                <a:solidFill>
                  <a:srgbClr val="218ED8"/>
                </a:solidFill>
                <a:cs typeface="Arial" panose="020B0604020202020204" pitchFamily="34" charset="0"/>
                <a:sym typeface="Wingdings" pitchFamily="2" charset="2"/>
              </a:rPr>
              <a:t>Future Ready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31FE45CC-5EF1-4094-96FF-3F7E5B05D806}"/>
              </a:ext>
            </a:extLst>
          </p:cNvPr>
          <p:cNvGrpSpPr/>
          <p:nvPr/>
        </p:nvGrpSpPr>
        <p:grpSpPr>
          <a:xfrm>
            <a:off x="8724967" y="1994645"/>
            <a:ext cx="180378" cy="181173"/>
            <a:chOff x="5825452" y="3541166"/>
            <a:chExt cx="180378" cy="18117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4C2890DC-F459-4EC2-8C0B-2A1AB7FFE2E1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55">
              <a:extLst>
                <a:ext uri="{FF2B5EF4-FFF2-40B4-BE49-F238E27FC236}">
                  <a16:creationId xmlns:a16="http://schemas.microsoft.com/office/drawing/2014/main" xmlns="" id="{2820F64E-6E45-43EE-A28C-614EFDCEED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9B0FE6C-C434-436B-918C-CA8DD843C3E2}"/>
              </a:ext>
            </a:extLst>
          </p:cNvPr>
          <p:cNvGrpSpPr/>
          <p:nvPr/>
        </p:nvGrpSpPr>
        <p:grpSpPr>
          <a:xfrm>
            <a:off x="8724967" y="2352418"/>
            <a:ext cx="180378" cy="181173"/>
            <a:chOff x="5825452" y="3541166"/>
            <a:chExt cx="180378" cy="181173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7D9EE7CC-5415-4B99-8835-BBC4D9A55D33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xmlns="" id="{61AB19CB-9612-4072-A46F-BA92D0D1A1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B174075-C2C7-4240-8208-DBE4D79E2277}"/>
              </a:ext>
            </a:extLst>
          </p:cNvPr>
          <p:cNvGrpSpPr/>
          <p:nvPr/>
        </p:nvGrpSpPr>
        <p:grpSpPr>
          <a:xfrm>
            <a:off x="8724967" y="2781797"/>
            <a:ext cx="180378" cy="181173"/>
            <a:chOff x="5825452" y="3541166"/>
            <a:chExt cx="180378" cy="18117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3626DE29-FC01-49F8-ACA3-1CCAE3610886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xmlns="" id="{6C20DFB9-EC5D-438A-BB47-0675A654F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529B4914-0344-450C-A697-B0CFA91D23CC}"/>
              </a:ext>
            </a:extLst>
          </p:cNvPr>
          <p:cNvGrpSpPr/>
          <p:nvPr/>
        </p:nvGrpSpPr>
        <p:grpSpPr>
          <a:xfrm>
            <a:off x="8724967" y="3215591"/>
            <a:ext cx="180378" cy="181173"/>
            <a:chOff x="5825452" y="3541166"/>
            <a:chExt cx="180378" cy="181173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A6A1D13D-323A-4FDE-BAB8-836CD6F2E33D}"/>
                </a:ext>
              </a:extLst>
            </p:cNvPr>
            <p:cNvSpPr/>
            <p:nvPr/>
          </p:nvSpPr>
          <p:spPr>
            <a:xfrm>
              <a:off x="5843633" y="3559744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55">
              <a:extLst>
                <a:ext uri="{FF2B5EF4-FFF2-40B4-BE49-F238E27FC236}">
                  <a16:creationId xmlns:a16="http://schemas.microsoft.com/office/drawing/2014/main" xmlns="" id="{653C8F26-3F76-458C-BEAD-17AF4904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5452" y="3541166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xmlns="" id="{AAF8E8C7-F86C-4827-A694-65622FB676F3}"/>
              </a:ext>
            </a:extLst>
          </p:cNvPr>
          <p:cNvSpPr/>
          <p:nvPr/>
        </p:nvSpPr>
        <p:spPr>
          <a:xfrm flipV="1">
            <a:off x="911424" y="1828557"/>
            <a:ext cx="216024" cy="9233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xmlns="" id="{56677EBE-1546-4325-B556-1F20733CABEF}"/>
              </a:ext>
            </a:extLst>
          </p:cNvPr>
          <p:cNvSpPr/>
          <p:nvPr/>
        </p:nvSpPr>
        <p:spPr>
          <a:xfrm flipV="1">
            <a:off x="4655840" y="1828557"/>
            <a:ext cx="216024" cy="9233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xmlns="" id="{8127B0CD-F319-4BC7-AC8C-9213A686533F}"/>
              </a:ext>
            </a:extLst>
          </p:cNvPr>
          <p:cNvSpPr/>
          <p:nvPr/>
        </p:nvSpPr>
        <p:spPr>
          <a:xfrm flipV="1">
            <a:off x="9086333" y="1828557"/>
            <a:ext cx="216024" cy="9233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8E03E66C-A7C5-4FB8-9531-E9DD33748A8D}"/>
              </a:ext>
            </a:extLst>
          </p:cNvPr>
          <p:cNvGrpSpPr/>
          <p:nvPr/>
        </p:nvGrpSpPr>
        <p:grpSpPr>
          <a:xfrm>
            <a:off x="10769146" y="1180550"/>
            <a:ext cx="373898" cy="382512"/>
            <a:chOff x="4113213" y="3622675"/>
            <a:chExt cx="344487" cy="352425"/>
          </a:xfrm>
          <a:solidFill>
            <a:schemeClr val="bg1"/>
          </a:solidFill>
        </p:grpSpPr>
        <p:sp>
          <p:nvSpPr>
            <p:cNvPr id="101" name="Freeform 42">
              <a:extLst>
                <a:ext uri="{FF2B5EF4-FFF2-40B4-BE49-F238E27FC236}">
                  <a16:creationId xmlns:a16="http://schemas.microsoft.com/office/drawing/2014/main" xmlns="" id="{385342A4-565C-4EB9-9C7F-8A69AFA8F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5" y="3622675"/>
              <a:ext cx="269875" cy="276225"/>
            </a:xfrm>
            <a:custGeom>
              <a:avLst/>
              <a:gdLst>
                <a:gd name="T0" fmla="*/ 72 w 72"/>
                <a:gd name="T1" fmla="*/ 26 h 73"/>
                <a:gd name="T2" fmla="*/ 70 w 72"/>
                <a:gd name="T3" fmla="*/ 25 h 73"/>
                <a:gd name="T4" fmla="*/ 46 w 72"/>
                <a:gd name="T5" fmla="*/ 25 h 73"/>
                <a:gd name="T6" fmla="*/ 38 w 72"/>
                <a:gd name="T7" fmla="*/ 1 h 73"/>
                <a:gd name="T8" fmla="*/ 34 w 72"/>
                <a:gd name="T9" fmla="*/ 1 h 73"/>
                <a:gd name="T10" fmla="*/ 26 w 72"/>
                <a:gd name="T11" fmla="*/ 25 h 73"/>
                <a:gd name="T12" fmla="*/ 2 w 72"/>
                <a:gd name="T13" fmla="*/ 25 h 73"/>
                <a:gd name="T14" fmla="*/ 0 w 72"/>
                <a:gd name="T15" fmla="*/ 26 h 73"/>
                <a:gd name="T16" fmla="*/ 1 w 72"/>
                <a:gd name="T17" fmla="*/ 29 h 73"/>
                <a:gd name="T18" fmla="*/ 20 w 72"/>
                <a:gd name="T19" fmla="*/ 45 h 73"/>
                <a:gd name="T20" fmla="*/ 16 w 72"/>
                <a:gd name="T21" fmla="*/ 59 h 73"/>
                <a:gd name="T22" fmla="*/ 27 w 72"/>
                <a:gd name="T23" fmla="*/ 64 h 73"/>
                <a:gd name="T24" fmla="*/ 36 w 72"/>
                <a:gd name="T25" fmla="*/ 57 h 73"/>
                <a:gd name="T26" fmla="*/ 57 w 72"/>
                <a:gd name="T27" fmla="*/ 72 h 73"/>
                <a:gd name="T28" fmla="*/ 58 w 72"/>
                <a:gd name="T29" fmla="*/ 73 h 73"/>
                <a:gd name="T30" fmla="*/ 59 w 72"/>
                <a:gd name="T31" fmla="*/ 72 h 73"/>
                <a:gd name="T32" fmla="*/ 60 w 72"/>
                <a:gd name="T33" fmla="*/ 70 h 73"/>
                <a:gd name="T34" fmla="*/ 52 w 72"/>
                <a:gd name="T35" fmla="*/ 45 h 73"/>
                <a:gd name="T36" fmla="*/ 71 w 72"/>
                <a:gd name="T37" fmla="*/ 29 h 73"/>
                <a:gd name="T38" fmla="*/ 72 w 72"/>
                <a:gd name="T39" fmla="*/ 2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73">
                  <a:moveTo>
                    <a:pt x="72" y="26"/>
                  </a:moveTo>
                  <a:cubicBezTo>
                    <a:pt x="72" y="26"/>
                    <a:pt x="71" y="25"/>
                    <a:pt x="70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25"/>
                    <a:pt x="0" y="26"/>
                    <a:pt x="0" y="26"/>
                  </a:cubicBezTo>
                  <a:cubicBezTo>
                    <a:pt x="0" y="27"/>
                    <a:pt x="0" y="28"/>
                    <a:pt x="1" y="29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20" y="60"/>
                    <a:pt x="24" y="62"/>
                    <a:pt x="27" y="64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3"/>
                    <a:pt x="58" y="73"/>
                    <a:pt x="58" y="73"/>
                  </a:cubicBezTo>
                  <a:cubicBezTo>
                    <a:pt x="59" y="73"/>
                    <a:pt x="59" y="73"/>
                    <a:pt x="59" y="72"/>
                  </a:cubicBezTo>
                  <a:cubicBezTo>
                    <a:pt x="60" y="72"/>
                    <a:pt x="60" y="71"/>
                    <a:pt x="60" y="70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2" y="28"/>
                    <a:pt x="72" y="27"/>
                    <a:pt x="7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43">
              <a:extLst>
                <a:ext uri="{FF2B5EF4-FFF2-40B4-BE49-F238E27FC236}">
                  <a16:creationId xmlns:a16="http://schemas.microsoft.com/office/drawing/2014/main" xmlns="" id="{5C9CF2CC-3B16-4883-9A80-020955B53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3860800"/>
              <a:ext cx="247650" cy="100013"/>
            </a:xfrm>
            <a:custGeom>
              <a:avLst/>
              <a:gdLst>
                <a:gd name="T0" fmla="*/ 24 w 66"/>
                <a:gd name="T1" fmla="*/ 8 h 26"/>
                <a:gd name="T2" fmla="*/ 16 w 66"/>
                <a:gd name="T3" fmla="*/ 8 h 26"/>
                <a:gd name="T4" fmla="*/ 14 w 66"/>
                <a:gd name="T5" fmla="*/ 10 h 26"/>
                <a:gd name="T6" fmla="*/ 16 w 66"/>
                <a:gd name="T7" fmla="*/ 12 h 26"/>
                <a:gd name="T8" fmla="*/ 32 w 66"/>
                <a:gd name="T9" fmla="*/ 12 h 26"/>
                <a:gd name="T10" fmla="*/ 40 w 66"/>
                <a:gd name="T11" fmla="*/ 12 h 26"/>
                <a:gd name="T12" fmla="*/ 50 w 66"/>
                <a:gd name="T13" fmla="*/ 12 h 26"/>
                <a:gd name="T14" fmla="*/ 66 w 66"/>
                <a:gd name="T15" fmla="*/ 24 h 26"/>
                <a:gd name="T16" fmla="*/ 64 w 66"/>
                <a:gd name="T17" fmla="*/ 26 h 26"/>
                <a:gd name="T18" fmla="*/ 2 w 66"/>
                <a:gd name="T19" fmla="*/ 26 h 26"/>
                <a:gd name="T20" fmla="*/ 0 w 66"/>
                <a:gd name="T21" fmla="*/ 24 h 26"/>
                <a:gd name="T22" fmla="*/ 0 w 66"/>
                <a:gd name="T23" fmla="*/ 2 h 26"/>
                <a:gd name="T24" fmla="*/ 2 w 66"/>
                <a:gd name="T25" fmla="*/ 0 h 26"/>
                <a:gd name="T26" fmla="*/ 11 w 66"/>
                <a:gd name="T27" fmla="*/ 0 h 26"/>
                <a:gd name="T28" fmla="*/ 24 w 66"/>
                <a:gd name="T29" fmla="*/ 5 h 26"/>
                <a:gd name="T30" fmla="*/ 24 w 66"/>
                <a:gd name="T3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24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4" y="9"/>
                    <a:pt x="14" y="10"/>
                  </a:cubicBezTo>
                  <a:cubicBezTo>
                    <a:pt x="14" y="11"/>
                    <a:pt x="15" y="12"/>
                    <a:pt x="16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9" y="14"/>
                    <a:pt x="66" y="19"/>
                    <a:pt x="66" y="24"/>
                  </a:cubicBezTo>
                  <a:cubicBezTo>
                    <a:pt x="66" y="25"/>
                    <a:pt x="65" y="26"/>
                    <a:pt x="64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23" y="5"/>
                    <a:pt x="24" y="5"/>
                  </a:cubicBezTo>
                  <a:cubicBezTo>
                    <a:pt x="25" y="6"/>
                    <a:pt x="28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44">
              <a:extLst>
                <a:ext uri="{FF2B5EF4-FFF2-40B4-BE49-F238E27FC236}">
                  <a16:creationId xmlns:a16="http://schemas.microsoft.com/office/drawing/2014/main" xmlns="" id="{89608ECA-5308-4323-8DDE-2A75E6318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213" y="3854450"/>
              <a:ext cx="66675" cy="120650"/>
            </a:xfrm>
            <a:custGeom>
              <a:avLst/>
              <a:gdLst>
                <a:gd name="T0" fmla="*/ 16 w 18"/>
                <a:gd name="T1" fmla="*/ 0 h 32"/>
                <a:gd name="T2" fmla="*/ 2 w 18"/>
                <a:gd name="T3" fmla="*/ 0 h 32"/>
                <a:gd name="T4" fmla="*/ 0 w 18"/>
                <a:gd name="T5" fmla="*/ 2 h 32"/>
                <a:gd name="T6" fmla="*/ 0 w 18"/>
                <a:gd name="T7" fmla="*/ 30 h 32"/>
                <a:gd name="T8" fmla="*/ 2 w 18"/>
                <a:gd name="T9" fmla="*/ 32 h 32"/>
                <a:gd name="T10" fmla="*/ 16 w 18"/>
                <a:gd name="T11" fmla="*/ 32 h 32"/>
                <a:gd name="T12" fmla="*/ 18 w 18"/>
                <a:gd name="T13" fmla="*/ 30 h 32"/>
                <a:gd name="T14" fmla="*/ 18 w 18"/>
                <a:gd name="T15" fmla="*/ 2 h 32"/>
                <a:gd name="T16" fmla="*/ 16 w 18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2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2"/>
                    <a:pt x="18" y="31"/>
                    <a:pt x="18" y="3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0DF30742-3978-420E-8265-F8F7569AAFCF}"/>
              </a:ext>
            </a:extLst>
          </p:cNvPr>
          <p:cNvGrpSpPr/>
          <p:nvPr/>
        </p:nvGrpSpPr>
        <p:grpSpPr>
          <a:xfrm>
            <a:off x="7575358" y="1174520"/>
            <a:ext cx="392850" cy="394572"/>
            <a:chOff x="5554663" y="3611563"/>
            <a:chExt cx="361950" cy="363537"/>
          </a:xfrm>
          <a:solidFill>
            <a:schemeClr val="bg1"/>
          </a:solidFill>
        </p:grpSpPr>
        <p:sp>
          <p:nvSpPr>
            <p:cNvPr id="105" name="Freeform 48">
              <a:extLst>
                <a:ext uri="{FF2B5EF4-FFF2-40B4-BE49-F238E27FC236}">
                  <a16:creationId xmlns:a16="http://schemas.microsoft.com/office/drawing/2014/main" xmlns="" id="{CC54F16A-C443-43DB-9303-B3E12FC208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1025" y="3611563"/>
              <a:ext cx="255588" cy="257175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6 h 68"/>
                <a:gd name="T86" fmla="*/ 22 w 68"/>
                <a:gd name="T87" fmla="*/ 34 h 68"/>
                <a:gd name="T88" fmla="*/ 34 w 68"/>
                <a:gd name="T89" fmla="*/ 22 h 68"/>
                <a:gd name="T90" fmla="*/ 46 w 68"/>
                <a:gd name="T91" fmla="*/ 34 h 68"/>
                <a:gd name="T92" fmla="*/ 34 w 68"/>
                <a:gd name="T93" fmla="*/ 4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6"/>
                  </a:moveTo>
                  <a:cubicBezTo>
                    <a:pt x="27" y="46"/>
                    <a:pt x="22" y="41"/>
                    <a:pt x="22" y="34"/>
                  </a:cubicBezTo>
                  <a:cubicBezTo>
                    <a:pt x="22" y="27"/>
                    <a:pt x="27" y="22"/>
                    <a:pt x="34" y="22"/>
                  </a:cubicBezTo>
                  <a:cubicBezTo>
                    <a:pt x="41" y="22"/>
                    <a:pt x="46" y="27"/>
                    <a:pt x="46" y="34"/>
                  </a:cubicBezTo>
                  <a:cubicBezTo>
                    <a:pt x="46" y="41"/>
                    <a:pt x="41" y="46"/>
                    <a:pt x="3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49">
              <a:extLst>
                <a:ext uri="{FF2B5EF4-FFF2-40B4-BE49-F238E27FC236}">
                  <a16:creationId xmlns:a16="http://schemas.microsoft.com/office/drawing/2014/main" xmlns="" id="{89735B1D-B194-401E-AD2E-891ED639C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3" y="3860800"/>
              <a:ext cx="249238" cy="100013"/>
            </a:xfrm>
            <a:custGeom>
              <a:avLst/>
              <a:gdLst>
                <a:gd name="T0" fmla="*/ 24 w 66"/>
                <a:gd name="T1" fmla="*/ 8 h 26"/>
                <a:gd name="T2" fmla="*/ 16 w 66"/>
                <a:gd name="T3" fmla="*/ 8 h 26"/>
                <a:gd name="T4" fmla="*/ 14 w 66"/>
                <a:gd name="T5" fmla="*/ 10 h 26"/>
                <a:gd name="T6" fmla="*/ 16 w 66"/>
                <a:gd name="T7" fmla="*/ 12 h 26"/>
                <a:gd name="T8" fmla="*/ 32 w 66"/>
                <a:gd name="T9" fmla="*/ 12 h 26"/>
                <a:gd name="T10" fmla="*/ 40 w 66"/>
                <a:gd name="T11" fmla="*/ 12 h 26"/>
                <a:gd name="T12" fmla="*/ 50 w 66"/>
                <a:gd name="T13" fmla="*/ 12 h 26"/>
                <a:gd name="T14" fmla="*/ 66 w 66"/>
                <a:gd name="T15" fmla="*/ 24 h 26"/>
                <a:gd name="T16" fmla="*/ 64 w 66"/>
                <a:gd name="T17" fmla="*/ 26 h 26"/>
                <a:gd name="T18" fmla="*/ 2 w 66"/>
                <a:gd name="T19" fmla="*/ 26 h 26"/>
                <a:gd name="T20" fmla="*/ 0 w 66"/>
                <a:gd name="T21" fmla="*/ 24 h 26"/>
                <a:gd name="T22" fmla="*/ 0 w 66"/>
                <a:gd name="T23" fmla="*/ 2 h 26"/>
                <a:gd name="T24" fmla="*/ 2 w 66"/>
                <a:gd name="T25" fmla="*/ 0 h 26"/>
                <a:gd name="T26" fmla="*/ 11 w 66"/>
                <a:gd name="T27" fmla="*/ 0 h 26"/>
                <a:gd name="T28" fmla="*/ 24 w 66"/>
                <a:gd name="T29" fmla="*/ 5 h 26"/>
                <a:gd name="T30" fmla="*/ 24 w 66"/>
                <a:gd name="T31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6">
                  <a:moveTo>
                    <a:pt x="24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4" y="9"/>
                    <a:pt x="14" y="10"/>
                  </a:cubicBezTo>
                  <a:cubicBezTo>
                    <a:pt x="14" y="11"/>
                    <a:pt x="15" y="12"/>
                    <a:pt x="16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9" y="14"/>
                    <a:pt x="66" y="19"/>
                    <a:pt x="66" y="24"/>
                  </a:cubicBezTo>
                  <a:cubicBezTo>
                    <a:pt x="66" y="25"/>
                    <a:pt x="65" y="26"/>
                    <a:pt x="64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23" y="5"/>
                    <a:pt x="24" y="5"/>
                  </a:cubicBezTo>
                  <a:cubicBezTo>
                    <a:pt x="25" y="6"/>
                    <a:pt x="28" y="8"/>
                    <a:pt x="2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50">
              <a:extLst>
                <a:ext uri="{FF2B5EF4-FFF2-40B4-BE49-F238E27FC236}">
                  <a16:creationId xmlns:a16="http://schemas.microsoft.com/office/drawing/2014/main" xmlns="" id="{FBF40BFF-71EE-4177-8872-6CB571FD9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3854450"/>
              <a:ext cx="68263" cy="120650"/>
            </a:xfrm>
            <a:custGeom>
              <a:avLst/>
              <a:gdLst>
                <a:gd name="T0" fmla="*/ 16 w 18"/>
                <a:gd name="T1" fmla="*/ 0 h 32"/>
                <a:gd name="T2" fmla="*/ 2 w 18"/>
                <a:gd name="T3" fmla="*/ 0 h 32"/>
                <a:gd name="T4" fmla="*/ 0 w 18"/>
                <a:gd name="T5" fmla="*/ 2 h 32"/>
                <a:gd name="T6" fmla="*/ 0 w 18"/>
                <a:gd name="T7" fmla="*/ 30 h 32"/>
                <a:gd name="T8" fmla="*/ 2 w 18"/>
                <a:gd name="T9" fmla="*/ 32 h 32"/>
                <a:gd name="T10" fmla="*/ 16 w 18"/>
                <a:gd name="T11" fmla="*/ 32 h 32"/>
                <a:gd name="T12" fmla="*/ 18 w 18"/>
                <a:gd name="T13" fmla="*/ 30 h 32"/>
                <a:gd name="T14" fmla="*/ 18 w 18"/>
                <a:gd name="T15" fmla="*/ 2 h 32"/>
                <a:gd name="T16" fmla="*/ 16 w 18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32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2"/>
                    <a:pt x="18" y="31"/>
                    <a:pt x="18" y="3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8" name="Freeform 6">
            <a:extLst>
              <a:ext uri="{FF2B5EF4-FFF2-40B4-BE49-F238E27FC236}">
                <a16:creationId xmlns:a16="http://schemas.microsoft.com/office/drawing/2014/main" xmlns="" id="{35F437DE-AC3D-4D3C-87D5-6B853A371926}"/>
              </a:ext>
            </a:extLst>
          </p:cNvPr>
          <p:cNvSpPr>
            <a:spLocks noEditPoints="1"/>
          </p:cNvSpPr>
          <p:nvPr/>
        </p:nvSpPr>
        <p:spPr bwMode="auto">
          <a:xfrm>
            <a:off x="3232017" y="1175380"/>
            <a:ext cx="392850" cy="392850"/>
          </a:xfrm>
          <a:custGeom>
            <a:avLst/>
            <a:gdLst>
              <a:gd name="T0" fmla="*/ 4 w 96"/>
              <a:gd name="T1" fmla="*/ 52 h 96"/>
              <a:gd name="T2" fmla="*/ 10 w 96"/>
              <a:gd name="T3" fmla="*/ 52 h 96"/>
              <a:gd name="T4" fmla="*/ 44 w 96"/>
              <a:gd name="T5" fmla="*/ 86 h 96"/>
              <a:gd name="T6" fmla="*/ 44 w 96"/>
              <a:gd name="T7" fmla="*/ 92 h 96"/>
              <a:gd name="T8" fmla="*/ 48 w 96"/>
              <a:gd name="T9" fmla="*/ 96 h 96"/>
              <a:gd name="T10" fmla="*/ 52 w 96"/>
              <a:gd name="T11" fmla="*/ 92 h 96"/>
              <a:gd name="T12" fmla="*/ 52 w 96"/>
              <a:gd name="T13" fmla="*/ 86 h 96"/>
              <a:gd name="T14" fmla="*/ 86 w 96"/>
              <a:gd name="T15" fmla="*/ 52 h 96"/>
              <a:gd name="T16" fmla="*/ 92 w 96"/>
              <a:gd name="T17" fmla="*/ 52 h 96"/>
              <a:gd name="T18" fmla="*/ 96 w 96"/>
              <a:gd name="T19" fmla="*/ 48 h 96"/>
              <a:gd name="T20" fmla="*/ 92 w 96"/>
              <a:gd name="T21" fmla="*/ 44 h 96"/>
              <a:gd name="T22" fmla="*/ 86 w 96"/>
              <a:gd name="T23" fmla="*/ 44 h 96"/>
              <a:gd name="T24" fmla="*/ 52 w 96"/>
              <a:gd name="T25" fmla="*/ 10 h 96"/>
              <a:gd name="T26" fmla="*/ 52 w 96"/>
              <a:gd name="T27" fmla="*/ 4 h 96"/>
              <a:gd name="T28" fmla="*/ 48 w 96"/>
              <a:gd name="T29" fmla="*/ 0 h 96"/>
              <a:gd name="T30" fmla="*/ 44 w 96"/>
              <a:gd name="T31" fmla="*/ 4 h 96"/>
              <a:gd name="T32" fmla="*/ 44 w 96"/>
              <a:gd name="T33" fmla="*/ 10 h 96"/>
              <a:gd name="T34" fmla="*/ 10 w 96"/>
              <a:gd name="T35" fmla="*/ 44 h 96"/>
              <a:gd name="T36" fmla="*/ 4 w 96"/>
              <a:gd name="T37" fmla="*/ 44 h 96"/>
              <a:gd name="T38" fmla="*/ 0 w 96"/>
              <a:gd name="T39" fmla="*/ 48 h 96"/>
              <a:gd name="T40" fmla="*/ 4 w 96"/>
              <a:gd name="T41" fmla="*/ 52 h 96"/>
              <a:gd name="T42" fmla="*/ 18 w 96"/>
              <a:gd name="T43" fmla="*/ 52 h 96"/>
              <a:gd name="T44" fmla="*/ 27 w 96"/>
              <a:gd name="T45" fmla="*/ 52 h 96"/>
              <a:gd name="T46" fmla="*/ 44 w 96"/>
              <a:gd name="T47" fmla="*/ 69 h 96"/>
              <a:gd name="T48" fmla="*/ 44 w 96"/>
              <a:gd name="T49" fmla="*/ 78 h 96"/>
              <a:gd name="T50" fmla="*/ 18 w 96"/>
              <a:gd name="T51" fmla="*/ 52 h 96"/>
              <a:gd name="T52" fmla="*/ 52 w 96"/>
              <a:gd name="T53" fmla="*/ 52 h 96"/>
              <a:gd name="T54" fmla="*/ 61 w 96"/>
              <a:gd name="T55" fmla="*/ 52 h 96"/>
              <a:gd name="T56" fmla="*/ 52 w 96"/>
              <a:gd name="T57" fmla="*/ 61 h 96"/>
              <a:gd name="T58" fmla="*/ 52 w 96"/>
              <a:gd name="T59" fmla="*/ 52 h 96"/>
              <a:gd name="T60" fmla="*/ 52 w 96"/>
              <a:gd name="T61" fmla="*/ 44 h 96"/>
              <a:gd name="T62" fmla="*/ 52 w 96"/>
              <a:gd name="T63" fmla="*/ 35 h 96"/>
              <a:gd name="T64" fmla="*/ 61 w 96"/>
              <a:gd name="T65" fmla="*/ 44 h 96"/>
              <a:gd name="T66" fmla="*/ 52 w 96"/>
              <a:gd name="T67" fmla="*/ 44 h 96"/>
              <a:gd name="T68" fmla="*/ 44 w 96"/>
              <a:gd name="T69" fmla="*/ 44 h 96"/>
              <a:gd name="T70" fmla="*/ 35 w 96"/>
              <a:gd name="T71" fmla="*/ 44 h 96"/>
              <a:gd name="T72" fmla="*/ 44 w 96"/>
              <a:gd name="T73" fmla="*/ 35 h 96"/>
              <a:gd name="T74" fmla="*/ 44 w 96"/>
              <a:gd name="T75" fmla="*/ 44 h 96"/>
              <a:gd name="T76" fmla="*/ 44 w 96"/>
              <a:gd name="T77" fmla="*/ 52 h 96"/>
              <a:gd name="T78" fmla="*/ 44 w 96"/>
              <a:gd name="T79" fmla="*/ 61 h 96"/>
              <a:gd name="T80" fmla="*/ 35 w 96"/>
              <a:gd name="T81" fmla="*/ 52 h 96"/>
              <a:gd name="T82" fmla="*/ 44 w 96"/>
              <a:gd name="T83" fmla="*/ 52 h 96"/>
              <a:gd name="T84" fmla="*/ 52 w 96"/>
              <a:gd name="T85" fmla="*/ 78 h 96"/>
              <a:gd name="T86" fmla="*/ 52 w 96"/>
              <a:gd name="T87" fmla="*/ 69 h 96"/>
              <a:gd name="T88" fmla="*/ 69 w 96"/>
              <a:gd name="T89" fmla="*/ 52 h 96"/>
              <a:gd name="T90" fmla="*/ 78 w 96"/>
              <a:gd name="T91" fmla="*/ 52 h 96"/>
              <a:gd name="T92" fmla="*/ 52 w 96"/>
              <a:gd name="T93" fmla="*/ 78 h 96"/>
              <a:gd name="T94" fmla="*/ 78 w 96"/>
              <a:gd name="T95" fmla="*/ 44 h 96"/>
              <a:gd name="T96" fmla="*/ 69 w 96"/>
              <a:gd name="T97" fmla="*/ 44 h 96"/>
              <a:gd name="T98" fmla="*/ 52 w 96"/>
              <a:gd name="T99" fmla="*/ 27 h 96"/>
              <a:gd name="T100" fmla="*/ 52 w 96"/>
              <a:gd name="T101" fmla="*/ 18 h 96"/>
              <a:gd name="T102" fmla="*/ 78 w 96"/>
              <a:gd name="T103" fmla="*/ 44 h 96"/>
              <a:gd name="T104" fmla="*/ 44 w 96"/>
              <a:gd name="T105" fmla="*/ 18 h 96"/>
              <a:gd name="T106" fmla="*/ 44 w 96"/>
              <a:gd name="T107" fmla="*/ 27 h 96"/>
              <a:gd name="T108" fmla="*/ 27 w 96"/>
              <a:gd name="T109" fmla="*/ 44 h 96"/>
              <a:gd name="T110" fmla="*/ 18 w 96"/>
              <a:gd name="T111" fmla="*/ 44 h 96"/>
              <a:gd name="T112" fmla="*/ 44 w 96"/>
              <a:gd name="T113" fmla="*/ 1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" h="96">
                <a:moveTo>
                  <a:pt x="4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12" y="70"/>
                  <a:pt x="26" y="84"/>
                  <a:pt x="44" y="86"/>
                </a:cubicBezTo>
                <a:cubicBezTo>
                  <a:pt x="44" y="92"/>
                  <a:pt x="44" y="92"/>
                  <a:pt x="44" y="92"/>
                </a:cubicBezTo>
                <a:cubicBezTo>
                  <a:pt x="44" y="94"/>
                  <a:pt x="46" y="96"/>
                  <a:pt x="48" y="96"/>
                </a:cubicBezTo>
                <a:cubicBezTo>
                  <a:pt x="50" y="96"/>
                  <a:pt x="52" y="94"/>
                  <a:pt x="52" y="92"/>
                </a:cubicBezTo>
                <a:cubicBezTo>
                  <a:pt x="52" y="86"/>
                  <a:pt x="52" y="86"/>
                  <a:pt x="52" y="86"/>
                </a:cubicBezTo>
                <a:cubicBezTo>
                  <a:pt x="70" y="84"/>
                  <a:pt x="84" y="70"/>
                  <a:pt x="86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4" y="52"/>
                  <a:pt x="96" y="50"/>
                  <a:pt x="96" y="48"/>
                </a:cubicBezTo>
                <a:cubicBezTo>
                  <a:pt x="96" y="46"/>
                  <a:pt x="94" y="44"/>
                  <a:pt x="92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26"/>
                  <a:pt x="70" y="12"/>
                  <a:pt x="52" y="10"/>
                </a:cubicBezTo>
                <a:cubicBezTo>
                  <a:pt x="52" y="4"/>
                  <a:pt x="52" y="4"/>
                  <a:pt x="52" y="4"/>
                </a:cubicBezTo>
                <a:cubicBezTo>
                  <a:pt x="52" y="2"/>
                  <a:pt x="50" y="0"/>
                  <a:pt x="48" y="0"/>
                </a:cubicBezTo>
                <a:cubicBezTo>
                  <a:pt x="46" y="0"/>
                  <a:pt x="44" y="2"/>
                  <a:pt x="44" y="4"/>
                </a:cubicBezTo>
                <a:cubicBezTo>
                  <a:pt x="44" y="10"/>
                  <a:pt x="44" y="10"/>
                  <a:pt x="44" y="10"/>
                </a:cubicBezTo>
                <a:cubicBezTo>
                  <a:pt x="26" y="12"/>
                  <a:pt x="12" y="26"/>
                  <a:pt x="10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2" y="44"/>
                  <a:pt x="0" y="46"/>
                  <a:pt x="0" y="48"/>
                </a:cubicBezTo>
                <a:cubicBezTo>
                  <a:pt x="0" y="50"/>
                  <a:pt x="2" y="52"/>
                  <a:pt x="4" y="52"/>
                </a:cubicBezTo>
                <a:close/>
                <a:moveTo>
                  <a:pt x="18" y="52"/>
                </a:moveTo>
                <a:cubicBezTo>
                  <a:pt x="27" y="52"/>
                  <a:pt x="27" y="52"/>
                  <a:pt x="27" y="52"/>
                </a:cubicBezTo>
                <a:cubicBezTo>
                  <a:pt x="29" y="60"/>
                  <a:pt x="36" y="67"/>
                  <a:pt x="44" y="69"/>
                </a:cubicBezTo>
                <a:cubicBezTo>
                  <a:pt x="44" y="78"/>
                  <a:pt x="44" y="78"/>
                  <a:pt x="44" y="78"/>
                </a:cubicBezTo>
                <a:cubicBezTo>
                  <a:pt x="31" y="76"/>
                  <a:pt x="20" y="65"/>
                  <a:pt x="18" y="52"/>
                </a:cubicBezTo>
                <a:close/>
                <a:moveTo>
                  <a:pt x="52" y="52"/>
                </a:moveTo>
                <a:cubicBezTo>
                  <a:pt x="61" y="52"/>
                  <a:pt x="61" y="52"/>
                  <a:pt x="61" y="52"/>
                </a:cubicBezTo>
                <a:cubicBezTo>
                  <a:pt x="59" y="56"/>
                  <a:pt x="56" y="59"/>
                  <a:pt x="52" y="61"/>
                </a:cubicBezTo>
                <a:lnTo>
                  <a:pt x="52" y="52"/>
                </a:lnTo>
                <a:close/>
                <a:moveTo>
                  <a:pt x="52" y="44"/>
                </a:moveTo>
                <a:cubicBezTo>
                  <a:pt x="52" y="35"/>
                  <a:pt x="52" y="35"/>
                  <a:pt x="52" y="35"/>
                </a:cubicBezTo>
                <a:cubicBezTo>
                  <a:pt x="56" y="37"/>
                  <a:pt x="59" y="40"/>
                  <a:pt x="61" y="44"/>
                </a:cubicBezTo>
                <a:lnTo>
                  <a:pt x="52" y="44"/>
                </a:lnTo>
                <a:close/>
                <a:moveTo>
                  <a:pt x="44" y="44"/>
                </a:moveTo>
                <a:cubicBezTo>
                  <a:pt x="35" y="44"/>
                  <a:pt x="35" y="44"/>
                  <a:pt x="35" y="44"/>
                </a:cubicBezTo>
                <a:cubicBezTo>
                  <a:pt x="37" y="40"/>
                  <a:pt x="40" y="37"/>
                  <a:pt x="44" y="35"/>
                </a:cubicBezTo>
                <a:lnTo>
                  <a:pt x="44" y="44"/>
                </a:lnTo>
                <a:close/>
                <a:moveTo>
                  <a:pt x="44" y="52"/>
                </a:moveTo>
                <a:cubicBezTo>
                  <a:pt x="44" y="61"/>
                  <a:pt x="44" y="61"/>
                  <a:pt x="44" y="61"/>
                </a:cubicBezTo>
                <a:cubicBezTo>
                  <a:pt x="40" y="59"/>
                  <a:pt x="37" y="56"/>
                  <a:pt x="35" y="52"/>
                </a:cubicBezTo>
                <a:lnTo>
                  <a:pt x="44" y="52"/>
                </a:lnTo>
                <a:close/>
                <a:moveTo>
                  <a:pt x="52" y="78"/>
                </a:moveTo>
                <a:cubicBezTo>
                  <a:pt x="52" y="69"/>
                  <a:pt x="52" y="69"/>
                  <a:pt x="52" y="69"/>
                </a:cubicBezTo>
                <a:cubicBezTo>
                  <a:pt x="60" y="67"/>
                  <a:pt x="67" y="60"/>
                  <a:pt x="69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6" y="65"/>
                  <a:pt x="65" y="76"/>
                  <a:pt x="52" y="78"/>
                </a:cubicBezTo>
                <a:close/>
                <a:moveTo>
                  <a:pt x="78" y="44"/>
                </a:moveTo>
                <a:cubicBezTo>
                  <a:pt x="69" y="44"/>
                  <a:pt x="69" y="44"/>
                  <a:pt x="69" y="44"/>
                </a:cubicBezTo>
                <a:cubicBezTo>
                  <a:pt x="67" y="36"/>
                  <a:pt x="60" y="29"/>
                  <a:pt x="52" y="27"/>
                </a:cubicBezTo>
                <a:cubicBezTo>
                  <a:pt x="52" y="18"/>
                  <a:pt x="52" y="18"/>
                  <a:pt x="52" y="18"/>
                </a:cubicBezTo>
                <a:cubicBezTo>
                  <a:pt x="65" y="20"/>
                  <a:pt x="76" y="31"/>
                  <a:pt x="78" y="44"/>
                </a:cubicBezTo>
                <a:close/>
                <a:moveTo>
                  <a:pt x="44" y="18"/>
                </a:moveTo>
                <a:cubicBezTo>
                  <a:pt x="44" y="27"/>
                  <a:pt x="44" y="27"/>
                  <a:pt x="44" y="27"/>
                </a:cubicBezTo>
                <a:cubicBezTo>
                  <a:pt x="36" y="29"/>
                  <a:pt x="29" y="36"/>
                  <a:pt x="2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20" y="31"/>
                  <a:pt x="31" y="20"/>
                  <a:pt x="44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98C17ECF-D620-4912-A976-CCC2D3725C0E}"/>
              </a:ext>
            </a:extLst>
          </p:cNvPr>
          <p:cNvGrpSpPr/>
          <p:nvPr/>
        </p:nvGrpSpPr>
        <p:grpSpPr>
          <a:xfrm>
            <a:off x="11149400" y="1911856"/>
            <a:ext cx="268680" cy="281097"/>
            <a:chOff x="4833938" y="3983038"/>
            <a:chExt cx="360363" cy="344488"/>
          </a:xfrm>
          <a:solidFill>
            <a:srgbClr val="218ED8"/>
          </a:solidFill>
        </p:grpSpPr>
        <p:sp>
          <p:nvSpPr>
            <p:cNvPr id="110" name="Freeform 76">
              <a:extLst>
                <a:ext uri="{FF2B5EF4-FFF2-40B4-BE49-F238E27FC236}">
                  <a16:creationId xmlns:a16="http://schemas.microsoft.com/office/drawing/2014/main" xmlns="" id="{984733E3-6A36-466A-9D84-424FDA1B5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4179888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77">
              <a:extLst>
                <a:ext uri="{FF2B5EF4-FFF2-40B4-BE49-F238E27FC236}">
                  <a16:creationId xmlns:a16="http://schemas.microsoft.com/office/drawing/2014/main" xmlns="" id="{1A6DC75F-B10D-465E-BA74-6160D957F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419417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78">
              <a:extLst>
                <a:ext uri="{FF2B5EF4-FFF2-40B4-BE49-F238E27FC236}">
                  <a16:creationId xmlns:a16="http://schemas.microsoft.com/office/drawing/2014/main" xmlns="" id="{5DA9BAA1-854F-4D1C-98B7-08B35713F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38" y="3983038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79">
              <a:extLst>
                <a:ext uri="{FF2B5EF4-FFF2-40B4-BE49-F238E27FC236}">
                  <a16:creationId xmlns:a16="http://schemas.microsoft.com/office/drawing/2014/main" xmlns="" id="{8360AAC3-6AC1-4143-A8E2-25B0F58BB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ADC7881B-7405-4E71-9056-2956BFC20DE4}"/>
              </a:ext>
            </a:extLst>
          </p:cNvPr>
          <p:cNvGrpSpPr/>
          <p:nvPr/>
        </p:nvGrpSpPr>
        <p:grpSpPr>
          <a:xfrm>
            <a:off x="11127537" y="2300497"/>
            <a:ext cx="298973" cy="292388"/>
            <a:chOff x="2676526" y="4681538"/>
            <a:chExt cx="360363" cy="352425"/>
          </a:xfrm>
          <a:solidFill>
            <a:srgbClr val="218ED8"/>
          </a:solidFill>
        </p:grpSpPr>
        <p:sp>
          <p:nvSpPr>
            <p:cNvPr id="115" name="Freeform 26">
              <a:extLst>
                <a:ext uri="{FF2B5EF4-FFF2-40B4-BE49-F238E27FC236}">
                  <a16:creationId xmlns:a16="http://schemas.microsoft.com/office/drawing/2014/main" xmlns="" id="{A3A421E9-F969-479B-A635-FF815747D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526" y="4794250"/>
              <a:ext cx="360363" cy="239713"/>
            </a:xfrm>
            <a:custGeom>
              <a:avLst/>
              <a:gdLst>
                <a:gd name="T0" fmla="*/ 94 w 96"/>
                <a:gd name="T1" fmla="*/ 60 h 64"/>
                <a:gd name="T2" fmla="*/ 92 w 96"/>
                <a:gd name="T3" fmla="*/ 60 h 64"/>
                <a:gd name="T4" fmla="*/ 92 w 96"/>
                <a:gd name="T5" fmla="*/ 2 h 64"/>
                <a:gd name="T6" fmla="*/ 90 w 96"/>
                <a:gd name="T7" fmla="*/ 0 h 64"/>
                <a:gd name="T8" fmla="*/ 78 w 96"/>
                <a:gd name="T9" fmla="*/ 0 h 64"/>
                <a:gd name="T10" fmla="*/ 76 w 96"/>
                <a:gd name="T11" fmla="*/ 2 h 64"/>
                <a:gd name="T12" fmla="*/ 76 w 96"/>
                <a:gd name="T13" fmla="*/ 60 h 64"/>
                <a:gd name="T14" fmla="*/ 68 w 96"/>
                <a:gd name="T15" fmla="*/ 60 h 64"/>
                <a:gd name="T16" fmla="*/ 68 w 96"/>
                <a:gd name="T17" fmla="*/ 18 h 64"/>
                <a:gd name="T18" fmla="*/ 66 w 96"/>
                <a:gd name="T19" fmla="*/ 16 h 64"/>
                <a:gd name="T20" fmla="*/ 54 w 96"/>
                <a:gd name="T21" fmla="*/ 16 h 64"/>
                <a:gd name="T22" fmla="*/ 52 w 96"/>
                <a:gd name="T23" fmla="*/ 18 h 64"/>
                <a:gd name="T24" fmla="*/ 52 w 96"/>
                <a:gd name="T25" fmla="*/ 60 h 64"/>
                <a:gd name="T26" fmla="*/ 44 w 96"/>
                <a:gd name="T27" fmla="*/ 60 h 64"/>
                <a:gd name="T28" fmla="*/ 44 w 96"/>
                <a:gd name="T29" fmla="*/ 34 h 64"/>
                <a:gd name="T30" fmla="*/ 42 w 96"/>
                <a:gd name="T31" fmla="*/ 32 h 64"/>
                <a:gd name="T32" fmla="*/ 30 w 96"/>
                <a:gd name="T33" fmla="*/ 32 h 64"/>
                <a:gd name="T34" fmla="*/ 28 w 96"/>
                <a:gd name="T35" fmla="*/ 34 h 64"/>
                <a:gd name="T36" fmla="*/ 28 w 96"/>
                <a:gd name="T37" fmla="*/ 60 h 64"/>
                <a:gd name="T38" fmla="*/ 20 w 96"/>
                <a:gd name="T39" fmla="*/ 60 h 64"/>
                <a:gd name="T40" fmla="*/ 20 w 96"/>
                <a:gd name="T41" fmla="*/ 50 h 64"/>
                <a:gd name="T42" fmla="*/ 18 w 96"/>
                <a:gd name="T43" fmla="*/ 48 h 64"/>
                <a:gd name="T44" fmla="*/ 6 w 96"/>
                <a:gd name="T45" fmla="*/ 48 h 64"/>
                <a:gd name="T46" fmla="*/ 4 w 96"/>
                <a:gd name="T47" fmla="*/ 50 h 64"/>
                <a:gd name="T48" fmla="*/ 4 w 96"/>
                <a:gd name="T49" fmla="*/ 60 h 64"/>
                <a:gd name="T50" fmla="*/ 2 w 96"/>
                <a:gd name="T51" fmla="*/ 60 h 64"/>
                <a:gd name="T52" fmla="*/ 0 w 96"/>
                <a:gd name="T53" fmla="*/ 62 h 64"/>
                <a:gd name="T54" fmla="*/ 2 w 96"/>
                <a:gd name="T55" fmla="*/ 64 h 64"/>
                <a:gd name="T56" fmla="*/ 94 w 96"/>
                <a:gd name="T57" fmla="*/ 64 h 64"/>
                <a:gd name="T58" fmla="*/ 96 w 96"/>
                <a:gd name="T59" fmla="*/ 62 h 64"/>
                <a:gd name="T60" fmla="*/ 94 w 96"/>
                <a:gd name="T61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64">
                  <a:moveTo>
                    <a:pt x="94" y="60"/>
                  </a:moveTo>
                  <a:cubicBezTo>
                    <a:pt x="92" y="60"/>
                    <a:pt x="92" y="60"/>
                    <a:pt x="92" y="60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0"/>
                    <a:pt x="76" y="1"/>
                    <a:pt x="76" y="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7"/>
                    <a:pt x="67" y="16"/>
                    <a:pt x="66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2" y="17"/>
                    <a:pt x="52" y="18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3"/>
                    <a:pt x="43" y="32"/>
                    <a:pt x="42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2"/>
                    <a:pt x="28" y="33"/>
                    <a:pt x="28" y="34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9"/>
                    <a:pt x="19" y="48"/>
                    <a:pt x="18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5" y="48"/>
                    <a:pt x="4" y="49"/>
                    <a:pt x="4" y="5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61"/>
                    <a:pt x="0" y="62"/>
                  </a:cubicBezTo>
                  <a:cubicBezTo>
                    <a:pt x="0" y="63"/>
                    <a:pt x="1" y="64"/>
                    <a:pt x="2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4"/>
                    <a:pt x="96" y="63"/>
                    <a:pt x="96" y="62"/>
                  </a:cubicBezTo>
                  <a:cubicBezTo>
                    <a:pt x="96" y="61"/>
                    <a:pt x="95" y="60"/>
                    <a:pt x="9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27">
              <a:extLst>
                <a:ext uri="{FF2B5EF4-FFF2-40B4-BE49-F238E27FC236}">
                  <a16:creationId xmlns:a16="http://schemas.microsoft.com/office/drawing/2014/main" xmlns="" id="{8CD5F3A8-45DE-45A7-93BC-AE84467A2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26" y="4681538"/>
              <a:ext cx="285750" cy="203200"/>
            </a:xfrm>
            <a:custGeom>
              <a:avLst/>
              <a:gdLst>
                <a:gd name="T0" fmla="*/ 2 w 76"/>
                <a:gd name="T1" fmla="*/ 54 h 54"/>
                <a:gd name="T2" fmla="*/ 3 w 76"/>
                <a:gd name="T3" fmla="*/ 54 h 54"/>
                <a:gd name="T4" fmla="*/ 71 w 76"/>
                <a:gd name="T5" fmla="*/ 8 h 54"/>
                <a:gd name="T6" fmla="*/ 70 w 76"/>
                <a:gd name="T7" fmla="*/ 20 h 54"/>
                <a:gd name="T8" fmla="*/ 72 w 76"/>
                <a:gd name="T9" fmla="*/ 22 h 54"/>
                <a:gd name="T10" fmla="*/ 72 w 76"/>
                <a:gd name="T11" fmla="*/ 22 h 54"/>
                <a:gd name="T12" fmla="*/ 74 w 76"/>
                <a:gd name="T13" fmla="*/ 20 h 54"/>
                <a:gd name="T14" fmla="*/ 76 w 76"/>
                <a:gd name="T15" fmla="*/ 4 h 54"/>
                <a:gd name="T16" fmla="*/ 74 w 76"/>
                <a:gd name="T17" fmla="*/ 2 h 54"/>
                <a:gd name="T18" fmla="*/ 58 w 76"/>
                <a:gd name="T19" fmla="*/ 0 h 54"/>
                <a:gd name="T20" fmla="*/ 56 w 76"/>
                <a:gd name="T21" fmla="*/ 2 h 54"/>
                <a:gd name="T22" fmla="*/ 58 w 76"/>
                <a:gd name="T23" fmla="*/ 4 h 54"/>
                <a:gd name="T24" fmla="*/ 68 w 76"/>
                <a:gd name="T25" fmla="*/ 5 h 54"/>
                <a:gd name="T26" fmla="*/ 1 w 76"/>
                <a:gd name="T27" fmla="*/ 50 h 54"/>
                <a:gd name="T28" fmla="*/ 0 w 76"/>
                <a:gd name="T29" fmla="*/ 53 h 54"/>
                <a:gd name="T30" fmla="*/ 2 w 76"/>
                <a:gd name="T3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54">
                  <a:moveTo>
                    <a:pt x="2" y="54"/>
                  </a:moveTo>
                  <a:cubicBezTo>
                    <a:pt x="2" y="54"/>
                    <a:pt x="3" y="54"/>
                    <a:pt x="3" y="54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1"/>
                    <a:pt x="71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3" y="22"/>
                    <a:pt x="74" y="21"/>
                    <a:pt x="74" y="2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3"/>
                    <a:pt x="75" y="2"/>
                    <a:pt x="74" y="2"/>
                  </a:cubicBezTo>
                  <a:cubicBezTo>
                    <a:pt x="74" y="2"/>
                    <a:pt x="58" y="0"/>
                    <a:pt x="58" y="0"/>
                  </a:cubicBezTo>
                  <a:cubicBezTo>
                    <a:pt x="57" y="0"/>
                    <a:pt x="56" y="1"/>
                    <a:pt x="56" y="2"/>
                  </a:cubicBezTo>
                  <a:cubicBezTo>
                    <a:pt x="56" y="3"/>
                    <a:pt x="57" y="4"/>
                    <a:pt x="58" y="4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1"/>
                    <a:pt x="0" y="52"/>
                    <a:pt x="0" y="53"/>
                  </a:cubicBezTo>
                  <a:cubicBezTo>
                    <a:pt x="1" y="54"/>
                    <a:pt x="1" y="54"/>
                    <a:pt x="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7" name="Freeform 77">
            <a:extLst>
              <a:ext uri="{FF2B5EF4-FFF2-40B4-BE49-F238E27FC236}">
                <a16:creationId xmlns:a16="http://schemas.microsoft.com/office/drawing/2014/main" xmlns="" id="{2A416DC6-5B3A-46BD-A2B1-725E38A6F7AB}"/>
              </a:ext>
            </a:extLst>
          </p:cNvPr>
          <p:cNvSpPr>
            <a:spLocks noEditPoints="1"/>
          </p:cNvSpPr>
          <p:nvPr/>
        </p:nvSpPr>
        <p:spPr bwMode="auto">
          <a:xfrm>
            <a:off x="11161137" y="2769559"/>
            <a:ext cx="260554" cy="298524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518423F4-ADA8-416D-BF0D-61530F03DD38}"/>
              </a:ext>
            </a:extLst>
          </p:cNvPr>
          <p:cNvGrpSpPr/>
          <p:nvPr/>
        </p:nvGrpSpPr>
        <p:grpSpPr>
          <a:xfrm>
            <a:off x="11157817" y="3234000"/>
            <a:ext cx="297428" cy="300037"/>
            <a:chOff x="2673350" y="4327526"/>
            <a:chExt cx="361950" cy="365125"/>
          </a:xfrm>
          <a:solidFill>
            <a:srgbClr val="218ED8"/>
          </a:solidFill>
        </p:grpSpPr>
        <p:sp>
          <p:nvSpPr>
            <p:cNvPr id="119" name="Freeform 97">
              <a:extLst>
                <a:ext uri="{FF2B5EF4-FFF2-40B4-BE49-F238E27FC236}">
                  <a16:creationId xmlns:a16="http://schemas.microsoft.com/office/drawing/2014/main" xmlns="" id="{637EBB56-ADB8-4389-945B-B087C53F2D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6225" y="4327526"/>
              <a:ext cx="219075" cy="214313"/>
            </a:xfrm>
            <a:custGeom>
              <a:avLst/>
              <a:gdLst>
                <a:gd name="T0" fmla="*/ 55 w 58"/>
                <a:gd name="T1" fmla="*/ 2 h 57"/>
                <a:gd name="T2" fmla="*/ 46 w 58"/>
                <a:gd name="T3" fmla="*/ 3 h 57"/>
                <a:gd name="T4" fmla="*/ 41 w 58"/>
                <a:gd name="T5" fmla="*/ 10 h 57"/>
                <a:gd name="T6" fmla="*/ 26 w 58"/>
                <a:gd name="T7" fmla="*/ 5 h 57"/>
                <a:gd name="T8" fmla="*/ 6 w 58"/>
                <a:gd name="T9" fmla="*/ 15 h 57"/>
                <a:gd name="T10" fmla="*/ 6 w 58"/>
                <a:gd name="T11" fmla="*/ 17 h 57"/>
                <a:gd name="T12" fmla="*/ 0 w 58"/>
                <a:gd name="T13" fmla="*/ 31 h 57"/>
                <a:gd name="T14" fmla="*/ 0 w 58"/>
                <a:gd name="T15" fmla="*/ 33 h 57"/>
                <a:gd name="T16" fmla="*/ 14 w 58"/>
                <a:gd name="T17" fmla="*/ 33 h 57"/>
                <a:gd name="T18" fmla="*/ 14 w 58"/>
                <a:gd name="T19" fmla="*/ 39 h 57"/>
                <a:gd name="T20" fmla="*/ 12 w 58"/>
                <a:gd name="T21" fmla="*/ 53 h 57"/>
                <a:gd name="T22" fmla="*/ 26 w 58"/>
                <a:gd name="T23" fmla="*/ 57 h 57"/>
                <a:gd name="T24" fmla="*/ 52 w 58"/>
                <a:gd name="T25" fmla="*/ 31 h 57"/>
                <a:gd name="T26" fmla="*/ 49 w 58"/>
                <a:gd name="T27" fmla="*/ 19 h 57"/>
                <a:gd name="T28" fmla="*/ 56 w 58"/>
                <a:gd name="T29" fmla="*/ 11 h 57"/>
                <a:gd name="T30" fmla="*/ 55 w 58"/>
                <a:gd name="T31" fmla="*/ 2 h 57"/>
                <a:gd name="T32" fmla="*/ 53 w 58"/>
                <a:gd name="T33" fmla="*/ 8 h 57"/>
                <a:gd name="T34" fmla="*/ 28 w 58"/>
                <a:gd name="T35" fmla="*/ 41 h 57"/>
                <a:gd name="T36" fmla="*/ 27 w 58"/>
                <a:gd name="T37" fmla="*/ 42 h 57"/>
                <a:gd name="T38" fmla="*/ 26 w 58"/>
                <a:gd name="T39" fmla="*/ 42 h 57"/>
                <a:gd name="T40" fmla="*/ 25 w 58"/>
                <a:gd name="T41" fmla="*/ 41 h 57"/>
                <a:gd name="T42" fmla="*/ 14 w 58"/>
                <a:gd name="T43" fmla="*/ 30 h 57"/>
                <a:gd name="T44" fmla="*/ 14 w 58"/>
                <a:gd name="T45" fmla="*/ 28 h 57"/>
                <a:gd name="T46" fmla="*/ 17 w 58"/>
                <a:gd name="T47" fmla="*/ 28 h 57"/>
                <a:gd name="T48" fmla="*/ 26 w 58"/>
                <a:gd name="T49" fmla="*/ 37 h 57"/>
                <a:gd name="T50" fmla="*/ 49 w 58"/>
                <a:gd name="T51" fmla="*/ 6 h 57"/>
                <a:gd name="T52" fmla="*/ 52 w 58"/>
                <a:gd name="T53" fmla="*/ 5 h 57"/>
                <a:gd name="T54" fmla="*/ 53 w 58"/>
                <a:gd name="T5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" h="57">
                  <a:moveTo>
                    <a:pt x="55" y="2"/>
                  </a:moveTo>
                  <a:cubicBezTo>
                    <a:pt x="52" y="0"/>
                    <a:pt x="48" y="1"/>
                    <a:pt x="46" y="3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7"/>
                    <a:pt x="32" y="5"/>
                    <a:pt x="26" y="5"/>
                  </a:cubicBezTo>
                  <a:cubicBezTo>
                    <a:pt x="18" y="5"/>
                    <a:pt x="11" y="9"/>
                    <a:pt x="6" y="15"/>
                  </a:cubicBezTo>
                  <a:cubicBezTo>
                    <a:pt x="6" y="15"/>
                    <a:pt x="6" y="16"/>
                    <a:pt x="6" y="17"/>
                  </a:cubicBezTo>
                  <a:cubicBezTo>
                    <a:pt x="6" y="23"/>
                    <a:pt x="4" y="28"/>
                    <a:pt x="0" y="31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44"/>
                    <a:pt x="13" y="49"/>
                    <a:pt x="12" y="53"/>
                  </a:cubicBezTo>
                  <a:cubicBezTo>
                    <a:pt x="16" y="56"/>
                    <a:pt x="21" y="57"/>
                    <a:pt x="26" y="57"/>
                  </a:cubicBezTo>
                  <a:cubicBezTo>
                    <a:pt x="40" y="57"/>
                    <a:pt x="52" y="45"/>
                    <a:pt x="52" y="31"/>
                  </a:cubicBezTo>
                  <a:cubicBezTo>
                    <a:pt x="52" y="27"/>
                    <a:pt x="51" y="23"/>
                    <a:pt x="49" y="19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8" y="8"/>
                    <a:pt x="57" y="4"/>
                    <a:pt x="55" y="2"/>
                  </a:cubicBezTo>
                  <a:close/>
                  <a:moveTo>
                    <a:pt x="53" y="8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7" y="42"/>
                    <a:pt x="27" y="42"/>
                  </a:cubicBezTo>
                  <a:cubicBezTo>
                    <a:pt x="27" y="42"/>
                    <a:pt x="26" y="42"/>
                    <a:pt x="26" y="42"/>
                  </a:cubicBezTo>
                  <a:cubicBezTo>
                    <a:pt x="26" y="42"/>
                    <a:pt x="25" y="41"/>
                    <a:pt x="25" y="41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28"/>
                    <a:pt x="14" y="28"/>
                  </a:cubicBezTo>
                  <a:cubicBezTo>
                    <a:pt x="15" y="27"/>
                    <a:pt x="16" y="27"/>
                    <a:pt x="17" y="28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0" y="5"/>
                    <a:pt x="51" y="5"/>
                    <a:pt x="52" y="5"/>
                  </a:cubicBezTo>
                  <a:cubicBezTo>
                    <a:pt x="53" y="6"/>
                    <a:pt x="53" y="7"/>
                    <a:pt x="5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Oval 98">
              <a:extLst>
                <a:ext uri="{FF2B5EF4-FFF2-40B4-BE49-F238E27FC236}">
                  <a16:creationId xmlns:a16="http://schemas.microsoft.com/office/drawing/2014/main" xmlns="" id="{DB45F143-CCD9-48CB-8843-8646B1FB9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513" y="4332288"/>
              <a:ext cx="120650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99">
              <a:extLst>
                <a:ext uri="{FF2B5EF4-FFF2-40B4-BE49-F238E27FC236}">
                  <a16:creationId xmlns:a16="http://schemas.microsoft.com/office/drawing/2014/main" xmlns="" id="{A5195077-386F-4DF2-93C1-840FB573D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23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/>
        </p:nvSpPr>
        <p:spPr>
          <a:xfrm>
            <a:off x="8532630" y="656407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126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/>
        </p:nvSpPr>
        <p:spPr>
          <a:xfrm>
            <a:off x="623392" y="6564074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27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/>
        </p:nvSpPr>
        <p:spPr>
          <a:xfrm>
            <a:off x="507170" y="6564074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28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/>
        </p:nvSpPr>
        <p:spPr>
          <a:xfrm>
            <a:off x="245567" y="6564074"/>
            <a:ext cx="163506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 smtClean="0"/>
              <a:t>13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098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xmlns="" id="{5D664186-5A3E-4A7C-BE3C-A3320838B84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452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65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xmlns="" id="{5D664186-5A3E-4A7C-BE3C-A3320838B8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DB2B11B0-6956-4666-82AF-0E6EEC008C39}"/>
              </a:ext>
            </a:extLst>
          </p:cNvPr>
          <p:cNvSpPr/>
          <p:nvPr/>
        </p:nvSpPr>
        <p:spPr>
          <a:xfrm>
            <a:off x="0" y="1734950"/>
            <a:ext cx="12192000" cy="32948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99508-AEA2-8048-871E-5010B205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 lIns="0" anchor="t">
            <a:noAutofit/>
          </a:bodyPr>
          <a:lstStyle/>
          <a:p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Analytics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Visibility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Increased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9E321BE-0B6D-465E-8C8C-4D1168BF4EC9}"/>
              </a:ext>
            </a:extLst>
          </p:cNvPr>
          <p:cNvGrpSpPr/>
          <p:nvPr/>
        </p:nvGrpSpPr>
        <p:grpSpPr>
          <a:xfrm>
            <a:off x="5928253" y="2192520"/>
            <a:ext cx="6139388" cy="2416046"/>
            <a:chOff x="6369072" y="2843627"/>
            <a:chExt cx="6139388" cy="2416046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C06876E4-1FDE-4982-8067-E6158BBB77E0}"/>
                </a:ext>
              </a:extLst>
            </p:cNvPr>
            <p:cNvSpPr/>
            <p:nvPr/>
          </p:nvSpPr>
          <p:spPr>
            <a:xfrm>
              <a:off x="6406600" y="2843627"/>
              <a:ext cx="6101860" cy="241604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300"/>
                </a:spcAft>
                <a:buClr>
                  <a:schemeClr val="bg1">
                    <a:lumMod val="95000"/>
                  </a:schemeClr>
                </a:buClr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eMMC stores:</a:t>
              </a:r>
            </a:p>
            <a:p>
              <a:pPr marL="540000" indent="-180000">
                <a:spcBef>
                  <a:spcPts val="600"/>
                </a:spcBef>
                <a:spcAft>
                  <a:spcPts val="300"/>
                </a:spcAft>
                <a:buClr>
                  <a:srgbClr val="218ED8"/>
                </a:buClr>
                <a:buSzPct val="100000"/>
                <a:buFont typeface="Calibri Light" panose="020F0302020204030204" pitchFamily="34" charset="0"/>
                <a:buChar char="›"/>
              </a:pPr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configuration files, signature databases, images, etc.</a:t>
              </a:r>
            </a:p>
            <a:p>
              <a:pPr marL="285750" indent="-285750">
                <a:spcBef>
                  <a:spcPts val="600"/>
                </a:spcBef>
                <a:spcAft>
                  <a:spcPts val="300"/>
                </a:spcAft>
                <a:buClr>
                  <a:schemeClr val="bg1">
                    <a:lumMod val="95000"/>
                  </a:schemeClr>
                </a:buClr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 drive stores:</a:t>
              </a:r>
            </a:p>
            <a:p>
              <a:pPr marL="540000" indent="-180000">
                <a:spcBef>
                  <a:spcPts val="600"/>
                </a:spcBef>
                <a:spcAft>
                  <a:spcPts val="300"/>
                </a:spcAft>
                <a:buClr>
                  <a:srgbClr val="218ED8"/>
                </a:buClr>
                <a:buSzPct val="100000"/>
                <a:buFont typeface="Calibri Light" panose="020F0302020204030204" pitchFamily="34" charset="0"/>
                <a:buChar char="›"/>
              </a:pPr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Network/event/configuration/</a:t>
              </a: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threat/cloud sandbox logs</a:t>
              </a:r>
              <a:r>
                <a:rPr lang="zh-CN" altLang="en-US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</a:t>
              </a:r>
              <a:r>
                <a:rPr lang="zh-CN" altLang="en-US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zh-CN" altLang="en-US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zh-CN" altLang="en-US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months)</a:t>
              </a:r>
            </a:p>
            <a:p>
              <a:pPr marL="540000" indent="-180000">
                <a:spcBef>
                  <a:spcPts val="600"/>
                </a:spcBef>
                <a:spcAft>
                  <a:spcPts val="300"/>
                </a:spcAft>
                <a:buClr>
                  <a:srgbClr val="218ED8"/>
                </a:buClr>
                <a:buSzPct val="100000"/>
                <a:buFont typeface="Calibri Light" panose="020F0302020204030204" pitchFamily="34" charset="0"/>
                <a:buChar char="›"/>
              </a:pP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comprehensive reports</a:t>
              </a:r>
            </a:p>
            <a:p>
              <a:pPr marL="285750" indent="-285750">
                <a:spcBef>
                  <a:spcPts val="600"/>
                </a:spcBef>
                <a:spcAft>
                  <a:spcPts val="300"/>
                </a:spcAft>
                <a:buClr>
                  <a:schemeClr val="bg1">
                    <a:lumMod val="95000"/>
                  </a:schemeClr>
                </a:buClr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analytics capability</a:t>
              </a:r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including IPS threat packet capture </a:t>
              </a:r>
            </a:p>
            <a:p>
              <a:pPr marL="285750" indent="-285750">
                <a:spcBef>
                  <a:spcPts val="600"/>
                </a:spcBef>
                <a:spcAft>
                  <a:spcPts val="300"/>
                </a:spcAft>
                <a:buClr>
                  <a:schemeClr val="bg1">
                    <a:lumMod val="95000"/>
                  </a:schemeClr>
                </a:buClr>
                <a:buSzPct val="80000"/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 size of each module</a:t>
              </a:r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specified by the system by default, and it </a:t>
              </a:r>
              <a:r>
                <a:rPr lang="en-US" altLang="zh-CN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be configured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0D78C700-E1A2-46C7-A07F-DE968A3A6FAD}"/>
                </a:ext>
              </a:extLst>
            </p:cNvPr>
            <p:cNvGrpSpPr/>
            <p:nvPr/>
          </p:nvGrpSpPr>
          <p:grpSpPr>
            <a:xfrm>
              <a:off x="6369072" y="2886182"/>
              <a:ext cx="180378" cy="181173"/>
              <a:chOff x="6107060" y="1853120"/>
              <a:chExt cx="180378" cy="181173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8B025805-385F-4E26-A196-8B9EE174DE6F}"/>
                  </a:ext>
                </a:extLst>
              </p:cNvPr>
              <p:cNvSpPr/>
              <p:nvPr/>
            </p:nvSpPr>
            <p:spPr>
              <a:xfrm>
                <a:off x="6125241" y="187169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55">
                <a:extLst>
                  <a:ext uri="{FF2B5EF4-FFF2-40B4-BE49-F238E27FC236}">
                    <a16:creationId xmlns:a16="http://schemas.microsoft.com/office/drawing/2014/main" xmlns="" id="{9B867B40-0B62-43CC-BDB9-B8FDE22F93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7060" y="1853120"/>
                <a:ext cx="180378" cy="181173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75 w 96"/>
                  <a:gd name="T11" fmla="*/ 50 h 96"/>
                  <a:gd name="T12" fmla="*/ 39 w 96"/>
                  <a:gd name="T13" fmla="*/ 80 h 96"/>
                  <a:gd name="T14" fmla="*/ 38 w 96"/>
                  <a:gd name="T15" fmla="*/ 80 h 96"/>
                  <a:gd name="T16" fmla="*/ 37 w 96"/>
                  <a:gd name="T17" fmla="*/ 80 h 96"/>
                  <a:gd name="T18" fmla="*/ 36 w 96"/>
                  <a:gd name="T19" fmla="*/ 78 h 96"/>
                  <a:gd name="T20" fmla="*/ 36 w 96"/>
                  <a:gd name="T21" fmla="*/ 62 h 96"/>
                  <a:gd name="T22" fmla="*/ 37 w 96"/>
                  <a:gd name="T23" fmla="*/ 60 h 96"/>
                  <a:gd name="T24" fmla="*/ 53 w 96"/>
                  <a:gd name="T25" fmla="*/ 48 h 96"/>
                  <a:gd name="T26" fmla="*/ 37 w 96"/>
                  <a:gd name="T27" fmla="*/ 36 h 96"/>
                  <a:gd name="T28" fmla="*/ 36 w 96"/>
                  <a:gd name="T29" fmla="*/ 34 h 96"/>
                  <a:gd name="T30" fmla="*/ 36 w 96"/>
                  <a:gd name="T31" fmla="*/ 18 h 96"/>
                  <a:gd name="T32" fmla="*/ 37 w 96"/>
                  <a:gd name="T33" fmla="*/ 16 h 96"/>
                  <a:gd name="T34" fmla="*/ 39 w 96"/>
                  <a:gd name="T35" fmla="*/ 16 h 96"/>
                  <a:gd name="T36" fmla="*/ 75 w 96"/>
                  <a:gd name="T37" fmla="*/ 46 h 96"/>
                  <a:gd name="T38" fmla="*/ 76 w 96"/>
                  <a:gd name="T39" fmla="*/ 48 h 96"/>
                  <a:gd name="T40" fmla="*/ 75 w 96"/>
                  <a:gd name="T41" fmla="*/ 5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2" y="0"/>
                      <a:pt x="0" y="22"/>
                      <a:pt x="0" y="48"/>
                    </a:cubicBez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22"/>
                      <a:pt x="75" y="0"/>
                      <a:pt x="48" y="0"/>
                    </a:cubicBezTo>
                    <a:close/>
                    <a:moveTo>
                      <a:pt x="75" y="50"/>
                    </a:moveTo>
                    <a:cubicBezTo>
                      <a:pt x="39" y="80"/>
                      <a:pt x="39" y="80"/>
                      <a:pt x="39" y="80"/>
                    </a:cubicBezTo>
                    <a:cubicBezTo>
                      <a:pt x="39" y="80"/>
                      <a:pt x="38" y="80"/>
                      <a:pt x="38" y="80"/>
                    </a:cubicBezTo>
                    <a:cubicBezTo>
                      <a:pt x="38" y="80"/>
                      <a:pt x="37" y="80"/>
                      <a:pt x="37" y="80"/>
                    </a:cubicBezTo>
                    <a:cubicBezTo>
                      <a:pt x="36" y="79"/>
                      <a:pt x="36" y="79"/>
                      <a:pt x="36" y="78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61"/>
                      <a:pt x="36" y="61"/>
                      <a:pt x="37" y="60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6" y="35"/>
                      <a:pt x="36" y="35"/>
                      <a:pt x="36" y="3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7"/>
                      <a:pt x="36" y="17"/>
                      <a:pt x="37" y="16"/>
                    </a:cubicBezTo>
                    <a:cubicBezTo>
                      <a:pt x="38" y="16"/>
                      <a:pt x="39" y="16"/>
                      <a:pt x="39" y="1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6" y="47"/>
                      <a:pt x="76" y="47"/>
                      <a:pt x="76" y="48"/>
                    </a:cubicBezTo>
                    <a:cubicBezTo>
                      <a:pt x="76" y="49"/>
                      <a:pt x="76" y="49"/>
                      <a:pt x="75" y="50"/>
                    </a:cubicBezTo>
                    <a:close/>
                  </a:path>
                </a:pathLst>
              </a:custGeom>
              <a:solidFill>
                <a:srgbClr val="218ED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47FF01E5-85C5-41B2-A629-15C724BCD5A5}"/>
                </a:ext>
              </a:extLst>
            </p:cNvPr>
            <p:cNvGrpSpPr/>
            <p:nvPr/>
          </p:nvGrpSpPr>
          <p:grpSpPr>
            <a:xfrm>
              <a:off x="6369072" y="3520683"/>
              <a:ext cx="180378" cy="181173"/>
              <a:chOff x="6107060" y="1826236"/>
              <a:chExt cx="180378" cy="181173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xmlns="" id="{3E68C301-3EFD-4985-A76E-001622E4BDDE}"/>
                  </a:ext>
                </a:extLst>
              </p:cNvPr>
              <p:cNvSpPr/>
              <p:nvPr/>
            </p:nvSpPr>
            <p:spPr>
              <a:xfrm>
                <a:off x="6125241" y="1826236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55">
                <a:extLst>
                  <a:ext uri="{FF2B5EF4-FFF2-40B4-BE49-F238E27FC236}">
                    <a16:creationId xmlns:a16="http://schemas.microsoft.com/office/drawing/2014/main" xmlns="" id="{033C14C4-EE43-49CB-A400-6F00972C59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7060" y="1826236"/>
                <a:ext cx="180378" cy="181173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75 w 96"/>
                  <a:gd name="T11" fmla="*/ 50 h 96"/>
                  <a:gd name="T12" fmla="*/ 39 w 96"/>
                  <a:gd name="T13" fmla="*/ 80 h 96"/>
                  <a:gd name="T14" fmla="*/ 38 w 96"/>
                  <a:gd name="T15" fmla="*/ 80 h 96"/>
                  <a:gd name="T16" fmla="*/ 37 w 96"/>
                  <a:gd name="T17" fmla="*/ 80 h 96"/>
                  <a:gd name="T18" fmla="*/ 36 w 96"/>
                  <a:gd name="T19" fmla="*/ 78 h 96"/>
                  <a:gd name="T20" fmla="*/ 36 w 96"/>
                  <a:gd name="T21" fmla="*/ 62 h 96"/>
                  <a:gd name="T22" fmla="*/ 37 w 96"/>
                  <a:gd name="T23" fmla="*/ 60 h 96"/>
                  <a:gd name="T24" fmla="*/ 53 w 96"/>
                  <a:gd name="T25" fmla="*/ 48 h 96"/>
                  <a:gd name="T26" fmla="*/ 37 w 96"/>
                  <a:gd name="T27" fmla="*/ 36 h 96"/>
                  <a:gd name="T28" fmla="*/ 36 w 96"/>
                  <a:gd name="T29" fmla="*/ 34 h 96"/>
                  <a:gd name="T30" fmla="*/ 36 w 96"/>
                  <a:gd name="T31" fmla="*/ 18 h 96"/>
                  <a:gd name="T32" fmla="*/ 37 w 96"/>
                  <a:gd name="T33" fmla="*/ 16 h 96"/>
                  <a:gd name="T34" fmla="*/ 39 w 96"/>
                  <a:gd name="T35" fmla="*/ 16 h 96"/>
                  <a:gd name="T36" fmla="*/ 75 w 96"/>
                  <a:gd name="T37" fmla="*/ 46 h 96"/>
                  <a:gd name="T38" fmla="*/ 76 w 96"/>
                  <a:gd name="T39" fmla="*/ 48 h 96"/>
                  <a:gd name="T40" fmla="*/ 75 w 96"/>
                  <a:gd name="T41" fmla="*/ 5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2" y="0"/>
                      <a:pt x="0" y="22"/>
                      <a:pt x="0" y="48"/>
                    </a:cubicBez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22"/>
                      <a:pt x="75" y="0"/>
                      <a:pt x="48" y="0"/>
                    </a:cubicBezTo>
                    <a:close/>
                    <a:moveTo>
                      <a:pt x="75" y="50"/>
                    </a:moveTo>
                    <a:cubicBezTo>
                      <a:pt x="39" y="80"/>
                      <a:pt x="39" y="80"/>
                      <a:pt x="39" y="80"/>
                    </a:cubicBezTo>
                    <a:cubicBezTo>
                      <a:pt x="39" y="80"/>
                      <a:pt x="38" y="80"/>
                      <a:pt x="38" y="80"/>
                    </a:cubicBezTo>
                    <a:cubicBezTo>
                      <a:pt x="38" y="80"/>
                      <a:pt x="37" y="80"/>
                      <a:pt x="37" y="80"/>
                    </a:cubicBezTo>
                    <a:cubicBezTo>
                      <a:pt x="36" y="79"/>
                      <a:pt x="36" y="79"/>
                      <a:pt x="36" y="78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61"/>
                      <a:pt x="36" y="61"/>
                      <a:pt x="37" y="60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6" y="35"/>
                      <a:pt x="36" y="35"/>
                      <a:pt x="36" y="3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7"/>
                      <a:pt x="36" y="17"/>
                      <a:pt x="37" y="16"/>
                    </a:cubicBezTo>
                    <a:cubicBezTo>
                      <a:pt x="38" y="16"/>
                      <a:pt x="39" y="16"/>
                      <a:pt x="39" y="1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6" y="47"/>
                      <a:pt x="76" y="47"/>
                      <a:pt x="76" y="48"/>
                    </a:cubicBezTo>
                    <a:cubicBezTo>
                      <a:pt x="76" y="49"/>
                      <a:pt x="76" y="49"/>
                      <a:pt x="75" y="50"/>
                    </a:cubicBezTo>
                    <a:close/>
                  </a:path>
                </a:pathLst>
              </a:custGeom>
              <a:solidFill>
                <a:srgbClr val="218ED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14DF32F6-325D-447A-83AF-B028A368E7AE}"/>
                </a:ext>
              </a:extLst>
            </p:cNvPr>
            <p:cNvGrpSpPr/>
            <p:nvPr/>
          </p:nvGrpSpPr>
          <p:grpSpPr>
            <a:xfrm>
              <a:off x="6369072" y="4528795"/>
              <a:ext cx="180378" cy="181173"/>
              <a:chOff x="6107060" y="1838365"/>
              <a:chExt cx="180378" cy="181173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xmlns="" id="{E09CE27F-38EE-4F0B-A997-E2973DFFB067}"/>
                  </a:ext>
                </a:extLst>
              </p:cNvPr>
              <p:cNvSpPr/>
              <p:nvPr/>
            </p:nvSpPr>
            <p:spPr>
              <a:xfrm>
                <a:off x="6125241" y="1838365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55">
                <a:extLst>
                  <a:ext uri="{FF2B5EF4-FFF2-40B4-BE49-F238E27FC236}">
                    <a16:creationId xmlns:a16="http://schemas.microsoft.com/office/drawing/2014/main" xmlns="" id="{3E050DBC-8247-40C7-B7DE-CD8057CABD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7060" y="1838365"/>
                <a:ext cx="180378" cy="181173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75 w 96"/>
                  <a:gd name="T11" fmla="*/ 50 h 96"/>
                  <a:gd name="T12" fmla="*/ 39 w 96"/>
                  <a:gd name="T13" fmla="*/ 80 h 96"/>
                  <a:gd name="T14" fmla="*/ 38 w 96"/>
                  <a:gd name="T15" fmla="*/ 80 h 96"/>
                  <a:gd name="T16" fmla="*/ 37 w 96"/>
                  <a:gd name="T17" fmla="*/ 80 h 96"/>
                  <a:gd name="T18" fmla="*/ 36 w 96"/>
                  <a:gd name="T19" fmla="*/ 78 h 96"/>
                  <a:gd name="T20" fmla="*/ 36 w 96"/>
                  <a:gd name="T21" fmla="*/ 62 h 96"/>
                  <a:gd name="T22" fmla="*/ 37 w 96"/>
                  <a:gd name="T23" fmla="*/ 60 h 96"/>
                  <a:gd name="T24" fmla="*/ 53 w 96"/>
                  <a:gd name="T25" fmla="*/ 48 h 96"/>
                  <a:gd name="T26" fmla="*/ 37 w 96"/>
                  <a:gd name="T27" fmla="*/ 36 h 96"/>
                  <a:gd name="T28" fmla="*/ 36 w 96"/>
                  <a:gd name="T29" fmla="*/ 34 h 96"/>
                  <a:gd name="T30" fmla="*/ 36 w 96"/>
                  <a:gd name="T31" fmla="*/ 18 h 96"/>
                  <a:gd name="T32" fmla="*/ 37 w 96"/>
                  <a:gd name="T33" fmla="*/ 16 h 96"/>
                  <a:gd name="T34" fmla="*/ 39 w 96"/>
                  <a:gd name="T35" fmla="*/ 16 h 96"/>
                  <a:gd name="T36" fmla="*/ 75 w 96"/>
                  <a:gd name="T37" fmla="*/ 46 h 96"/>
                  <a:gd name="T38" fmla="*/ 76 w 96"/>
                  <a:gd name="T39" fmla="*/ 48 h 96"/>
                  <a:gd name="T40" fmla="*/ 75 w 96"/>
                  <a:gd name="T41" fmla="*/ 5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2" y="0"/>
                      <a:pt x="0" y="22"/>
                      <a:pt x="0" y="48"/>
                    </a:cubicBez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22"/>
                      <a:pt x="75" y="0"/>
                      <a:pt x="48" y="0"/>
                    </a:cubicBezTo>
                    <a:close/>
                    <a:moveTo>
                      <a:pt x="75" y="50"/>
                    </a:moveTo>
                    <a:cubicBezTo>
                      <a:pt x="39" y="80"/>
                      <a:pt x="39" y="80"/>
                      <a:pt x="39" y="80"/>
                    </a:cubicBezTo>
                    <a:cubicBezTo>
                      <a:pt x="39" y="80"/>
                      <a:pt x="38" y="80"/>
                      <a:pt x="38" y="80"/>
                    </a:cubicBezTo>
                    <a:cubicBezTo>
                      <a:pt x="38" y="80"/>
                      <a:pt x="37" y="80"/>
                      <a:pt x="37" y="80"/>
                    </a:cubicBezTo>
                    <a:cubicBezTo>
                      <a:pt x="36" y="79"/>
                      <a:pt x="36" y="79"/>
                      <a:pt x="36" y="78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61"/>
                      <a:pt x="36" y="61"/>
                      <a:pt x="37" y="60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6" y="35"/>
                      <a:pt x="36" y="35"/>
                      <a:pt x="36" y="3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7"/>
                      <a:pt x="36" y="17"/>
                      <a:pt x="37" y="16"/>
                    </a:cubicBezTo>
                    <a:cubicBezTo>
                      <a:pt x="38" y="16"/>
                      <a:pt x="39" y="16"/>
                      <a:pt x="39" y="1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6" y="47"/>
                      <a:pt x="76" y="47"/>
                      <a:pt x="76" y="48"/>
                    </a:cubicBezTo>
                    <a:cubicBezTo>
                      <a:pt x="76" y="49"/>
                      <a:pt x="76" y="49"/>
                      <a:pt x="75" y="50"/>
                    </a:cubicBezTo>
                    <a:close/>
                  </a:path>
                </a:pathLst>
              </a:custGeom>
              <a:solidFill>
                <a:srgbClr val="218ED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200295AC-A6AC-458A-91B9-C17962D10B39}"/>
                </a:ext>
              </a:extLst>
            </p:cNvPr>
            <p:cNvGrpSpPr/>
            <p:nvPr/>
          </p:nvGrpSpPr>
          <p:grpSpPr>
            <a:xfrm>
              <a:off x="6369072" y="4779670"/>
              <a:ext cx="180378" cy="181173"/>
              <a:chOff x="6107060" y="1606787"/>
              <a:chExt cx="180378" cy="181173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A70B2DA7-2C2E-4F6C-B021-84A0E568891D}"/>
                  </a:ext>
                </a:extLst>
              </p:cNvPr>
              <p:cNvSpPr/>
              <p:nvPr/>
            </p:nvSpPr>
            <p:spPr>
              <a:xfrm>
                <a:off x="6125241" y="164394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55">
                <a:extLst>
                  <a:ext uri="{FF2B5EF4-FFF2-40B4-BE49-F238E27FC236}">
                    <a16:creationId xmlns:a16="http://schemas.microsoft.com/office/drawing/2014/main" xmlns="" id="{00893BEF-9993-4793-A1D7-6FB09BB373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07060" y="1606787"/>
                <a:ext cx="180378" cy="181173"/>
              </a:xfrm>
              <a:custGeom>
                <a:avLst/>
                <a:gdLst>
                  <a:gd name="T0" fmla="*/ 48 w 96"/>
                  <a:gd name="T1" fmla="*/ 0 h 96"/>
                  <a:gd name="T2" fmla="*/ 0 w 96"/>
                  <a:gd name="T3" fmla="*/ 48 h 96"/>
                  <a:gd name="T4" fmla="*/ 48 w 96"/>
                  <a:gd name="T5" fmla="*/ 96 h 96"/>
                  <a:gd name="T6" fmla="*/ 96 w 96"/>
                  <a:gd name="T7" fmla="*/ 48 h 96"/>
                  <a:gd name="T8" fmla="*/ 48 w 96"/>
                  <a:gd name="T9" fmla="*/ 0 h 96"/>
                  <a:gd name="T10" fmla="*/ 75 w 96"/>
                  <a:gd name="T11" fmla="*/ 50 h 96"/>
                  <a:gd name="T12" fmla="*/ 39 w 96"/>
                  <a:gd name="T13" fmla="*/ 80 h 96"/>
                  <a:gd name="T14" fmla="*/ 38 w 96"/>
                  <a:gd name="T15" fmla="*/ 80 h 96"/>
                  <a:gd name="T16" fmla="*/ 37 w 96"/>
                  <a:gd name="T17" fmla="*/ 80 h 96"/>
                  <a:gd name="T18" fmla="*/ 36 w 96"/>
                  <a:gd name="T19" fmla="*/ 78 h 96"/>
                  <a:gd name="T20" fmla="*/ 36 w 96"/>
                  <a:gd name="T21" fmla="*/ 62 h 96"/>
                  <a:gd name="T22" fmla="*/ 37 w 96"/>
                  <a:gd name="T23" fmla="*/ 60 h 96"/>
                  <a:gd name="T24" fmla="*/ 53 w 96"/>
                  <a:gd name="T25" fmla="*/ 48 h 96"/>
                  <a:gd name="T26" fmla="*/ 37 w 96"/>
                  <a:gd name="T27" fmla="*/ 36 h 96"/>
                  <a:gd name="T28" fmla="*/ 36 w 96"/>
                  <a:gd name="T29" fmla="*/ 34 h 96"/>
                  <a:gd name="T30" fmla="*/ 36 w 96"/>
                  <a:gd name="T31" fmla="*/ 18 h 96"/>
                  <a:gd name="T32" fmla="*/ 37 w 96"/>
                  <a:gd name="T33" fmla="*/ 16 h 96"/>
                  <a:gd name="T34" fmla="*/ 39 w 96"/>
                  <a:gd name="T35" fmla="*/ 16 h 96"/>
                  <a:gd name="T36" fmla="*/ 75 w 96"/>
                  <a:gd name="T37" fmla="*/ 46 h 96"/>
                  <a:gd name="T38" fmla="*/ 76 w 96"/>
                  <a:gd name="T39" fmla="*/ 48 h 96"/>
                  <a:gd name="T40" fmla="*/ 75 w 96"/>
                  <a:gd name="T41" fmla="*/ 5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48" y="0"/>
                    </a:moveTo>
                    <a:cubicBezTo>
                      <a:pt x="22" y="0"/>
                      <a:pt x="0" y="22"/>
                      <a:pt x="0" y="48"/>
                    </a:cubicBezTo>
                    <a:cubicBezTo>
                      <a:pt x="0" y="74"/>
                      <a:pt x="22" y="96"/>
                      <a:pt x="48" y="96"/>
                    </a:cubicBezTo>
                    <a:cubicBezTo>
                      <a:pt x="75" y="96"/>
                      <a:pt x="96" y="74"/>
                      <a:pt x="96" y="48"/>
                    </a:cubicBezTo>
                    <a:cubicBezTo>
                      <a:pt x="96" y="22"/>
                      <a:pt x="75" y="0"/>
                      <a:pt x="48" y="0"/>
                    </a:cubicBezTo>
                    <a:close/>
                    <a:moveTo>
                      <a:pt x="75" y="50"/>
                    </a:moveTo>
                    <a:cubicBezTo>
                      <a:pt x="39" y="80"/>
                      <a:pt x="39" y="80"/>
                      <a:pt x="39" y="80"/>
                    </a:cubicBezTo>
                    <a:cubicBezTo>
                      <a:pt x="39" y="80"/>
                      <a:pt x="38" y="80"/>
                      <a:pt x="38" y="80"/>
                    </a:cubicBezTo>
                    <a:cubicBezTo>
                      <a:pt x="38" y="80"/>
                      <a:pt x="37" y="80"/>
                      <a:pt x="37" y="80"/>
                    </a:cubicBezTo>
                    <a:cubicBezTo>
                      <a:pt x="36" y="79"/>
                      <a:pt x="36" y="79"/>
                      <a:pt x="36" y="78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61"/>
                      <a:pt x="36" y="61"/>
                      <a:pt x="37" y="60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6" y="35"/>
                      <a:pt x="36" y="35"/>
                      <a:pt x="36" y="3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7"/>
                      <a:pt x="36" y="17"/>
                      <a:pt x="37" y="16"/>
                    </a:cubicBezTo>
                    <a:cubicBezTo>
                      <a:pt x="38" y="16"/>
                      <a:pt x="39" y="16"/>
                      <a:pt x="39" y="1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6" y="47"/>
                      <a:pt x="76" y="47"/>
                      <a:pt x="76" y="48"/>
                    </a:cubicBezTo>
                    <a:cubicBezTo>
                      <a:pt x="76" y="49"/>
                      <a:pt x="76" y="49"/>
                      <a:pt x="75" y="50"/>
                    </a:cubicBezTo>
                    <a:close/>
                  </a:path>
                </a:pathLst>
              </a:custGeom>
              <a:solidFill>
                <a:srgbClr val="218ED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203" name="Rectangle: Top Corners Rounded 183">
            <a:extLst>
              <a:ext uri="{FF2B5EF4-FFF2-40B4-BE49-F238E27FC236}">
                <a16:creationId xmlns:a16="http://schemas.microsoft.com/office/drawing/2014/main" xmlns="" id="{98B9CA00-9FA6-4ACF-A578-1D487BA7754A}"/>
              </a:ext>
            </a:extLst>
          </p:cNvPr>
          <p:cNvSpPr/>
          <p:nvPr/>
        </p:nvSpPr>
        <p:spPr>
          <a:xfrm>
            <a:off x="418680" y="5973088"/>
            <a:ext cx="2757813" cy="3362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楷体" panose="02010609060101010101" pitchFamily="49" charset="-122"/>
                <a:cs typeface="Arial" panose="020B0604020202020204" pitchFamily="34" charset="0"/>
              </a:rPr>
              <a:t>Longer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楷体" panose="02010609060101010101" pitchFamily="49" charset="-122"/>
                <a:cs typeface="Arial" panose="020B0604020202020204" pitchFamily="34" charset="0"/>
              </a:rPr>
              <a:t>Log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楷体" panose="02010609060101010101" pitchFamily="49" charset="-122"/>
                <a:cs typeface="Arial" panose="020B0604020202020204" pitchFamily="34" charset="0"/>
              </a:rPr>
              <a:t>Storing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楷体" panose="02010609060101010101" pitchFamily="49" charset="-122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04" name="Rectangle: Top Corners Rounded 191">
            <a:extLst>
              <a:ext uri="{FF2B5EF4-FFF2-40B4-BE49-F238E27FC236}">
                <a16:creationId xmlns:a16="http://schemas.microsoft.com/office/drawing/2014/main" xmlns="" id="{B787F54D-0228-46E2-A64A-1A930FEC111C}"/>
              </a:ext>
            </a:extLst>
          </p:cNvPr>
          <p:cNvSpPr/>
          <p:nvPr/>
        </p:nvSpPr>
        <p:spPr>
          <a:xfrm>
            <a:off x="3347423" y="5973088"/>
            <a:ext cx="2712573" cy="3362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Deeper</a:t>
            </a:r>
            <a:r>
              <a:rPr lang="zh-CN" altLang="en-US" sz="1400" b="1" dirty="0">
                <a:solidFill>
                  <a:schemeClr val="bg1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Analytics</a:t>
            </a:r>
          </a:p>
        </p:txBody>
      </p:sp>
      <p:sp>
        <p:nvSpPr>
          <p:cNvPr id="205" name="Rectangle: Top Corners Rounded 194">
            <a:extLst>
              <a:ext uri="{FF2B5EF4-FFF2-40B4-BE49-F238E27FC236}">
                <a16:creationId xmlns:a16="http://schemas.microsoft.com/office/drawing/2014/main" xmlns="" id="{2789B0D1-A73A-408C-B5EE-93AB306FA0FC}"/>
              </a:ext>
            </a:extLst>
          </p:cNvPr>
          <p:cNvSpPr/>
          <p:nvPr/>
        </p:nvSpPr>
        <p:spPr>
          <a:xfrm>
            <a:off x="6242461" y="5973088"/>
            <a:ext cx="2634938" cy="3362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defRPr/>
            </a:pPr>
            <a:r>
              <a:rPr lang="en-US" altLang="zh-CN" sz="1400" b="1" dirty="0">
                <a:solidFill>
                  <a:prstClr val="white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Richer</a:t>
            </a:r>
            <a:r>
              <a:rPr lang="zh-CN" altLang="en-US" sz="1400" b="1" dirty="0">
                <a:solidFill>
                  <a:prstClr val="white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prstClr val="white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Reports</a:t>
            </a:r>
          </a:p>
        </p:txBody>
      </p:sp>
      <p:sp>
        <p:nvSpPr>
          <p:cNvPr id="206" name="Rectangle: Top Corners Rounded 197">
            <a:extLst>
              <a:ext uri="{FF2B5EF4-FFF2-40B4-BE49-F238E27FC236}">
                <a16:creationId xmlns:a16="http://schemas.microsoft.com/office/drawing/2014/main" xmlns="" id="{88EEC405-8AB5-4805-87ED-37CD7B92D036}"/>
              </a:ext>
            </a:extLst>
          </p:cNvPr>
          <p:cNvSpPr/>
          <p:nvPr/>
        </p:nvSpPr>
        <p:spPr>
          <a:xfrm>
            <a:off x="9048328" y="5973088"/>
            <a:ext cx="2720246" cy="3362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defRPr/>
            </a:pPr>
            <a:r>
              <a:rPr lang="en-US" altLang="zh-CN" sz="1400" b="1" dirty="0">
                <a:solidFill>
                  <a:prstClr val="white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Better</a:t>
            </a:r>
            <a:r>
              <a:rPr lang="zh-CN" altLang="en-US" sz="1400" b="1" dirty="0">
                <a:solidFill>
                  <a:prstClr val="white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prstClr val="white"/>
                </a:solidFill>
                <a:ea typeface="楷体" panose="02010609060101010101" pitchFamily="49" charset="-122"/>
                <a:cs typeface="Arial" panose="020B0604020202020204" pitchFamily="34" charset="0"/>
              </a:rPr>
              <a:t>Visibility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79D46C3-5DC4-464F-9CE1-A50BC9AC569E}"/>
              </a:ext>
            </a:extLst>
          </p:cNvPr>
          <p:cNvGrpSpPr/>
          <p:nvPr/>
        </p:nvGrpSpPr>
        <p:grpSpPr>
          <a:xfrm>
            <a:off x="8636162" y="980728"/>
            <a:ext cx="3225239" cy="1012558"/>
            <a:chOff x="407368" y="1396136"/>
            <a:chExt cx="3401173" cy="10125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BBBF2532-E8FA-024C-8988-0A0AA1D88AB8}"/>
                </a:ext>
              </a:extLst>
            </p:cNvPr>
            <p:cNvGrpSpPr/>
            <p:nvPr/>
          </p:nvGrpSpPr>
          <p:grpSpPr>
            <a:xfrm>
              <a:off x="407368" y="1396136"/>
              <a:ext cx="3401173" cy="1012558"/>
              <a:chOff x="533527" y="1396136"/>
              <a:chExt cx="4602054" cy="1012558"/>
            </a:xfrm>
          </p:grpSpPr>
          <p:sp>
            <p:nvSpPr>
              <p:cNvPr id="80" name="Isosceles Triangle 172">
                <a:extLst>
                  <a:ext uri="{FF2B5EF4-FFF2-40B4-BE49-F238E27FC236}">
                    <a16:creationId xmlns:a16="http://schemas.microsoft.com/office/drawing/2014/main" xmlns="" id="{57CD2C50-4F0D-A948-B151-5A7F0C2FF3EA}"/>
                  </a:ext>
                </a:extLst>
              </p:cNvPr>
              <p:cNvSpPr/>
              <p:nvPr/>
            </p:nvSpPr>
            <p:spPr>
              <a:xfrm flipV="1">
                <a:off x="533527" y="2165927"/>
                <a:ext cx="319030" cy="242767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sp>
            <p:nvSpPr>
              <p:cNvPr id="81" name="Isosceles Triangle 173">
                <a:extLst>
                  <a:ext uri="{FF2B5EF4-FFF2-40B4-BE49-F238E27FC236}">
                    <a16:creationId xmlns:a16="http://schemas.microsoft.com/office/drawing/2014/main" xmlns="" id="{88D3F015-E0AD-4B40-9ADD-89D6DA0CCE22}"/>
                  </a:ext>
                </a:extLst>
              </p:cNvPr>
              <p:cNvSpPr/>
              <p:nvPr/>
            </p:nvSpPr>
            <p:spPr>
              <a:xfrm flipV="1">
                <a:off x="3843774" y="2163764"/>
                <a:ext cx="319030" cy="242767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sp>
            <p:nvSpPr>
              <p:cNvPr id="82" name="Rectangle: Top Corners Rounded 174">
                <a:extLst>
                  <a:ext uri="{FF2B5EF4-FFF2-40B4-BE49-F238E27FC236}">
                    <a16:creationId xmlns:a16="http://schemas.microsoft.com/office/drawing/2014/main" xmlns="" id="{55B5DA60-E194-E240-8887-0252D34CA900}"/>
                  </a:ext>
                </a:extLst>
              </p:cNvPr>
              <p:cNvSpPr/>
              <p:nvPr/>
            </p:nvSpPr>
            <p:spPr>
              <a:xfrm rot="10800000" flipV="1">
                <a:off x="698937" y="1396136"/>
                <a:ext cx="4436644" cy="1008733"/>
              </a:xfrm>
              <a:prstGeom prst="round2SameRect">
                <a:avLst>
                  <a:gd name="adj1" fmla="val 22074"/>
                  <a:gd name="adj2" fmla="val 0"/>
                </a:avLst>
              </a:prstGeom>
              <a:solidFill>
                <a:srgbClr val="218E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Hard Drive </a:t>
                </a:r>
                <a:endPara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256GB to </a:t>
                </a:r>
                <a:r>
                  <a:rPr lang="en-US" b="1" dirty="0" smtClean="0">
                    <a:solidFill>
                      <a:prstClr val="white"/>
                    </a:solidFill>
                  </a:rPr>
                  <a:t>1.92</a:t>
                </a:r>
                <a:r>
                  <a:rPr kumimoji="0" lang="en-US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TB)</a:t>
                </a: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Optional</a:t>
                </a:r>
              </a:p>
            </p:txBody>
          </p:sp>
        </p:grpSp>
        <p:sp>
          <p:nvSpPr>
            <p:cNvPr id="75" name="Rectangle: Top Corners Rounded 168">
              <a:extLst>
                <a:ext uri="{FF2B5EF4-FFF2-40B4-BE49-F238E27FC236}">
                  <a16:creationId xmlns:a16="http://schemas.microsoft.com/office/drawing/2014/main" xmlns="" id="{AFEC38F3-8D42-3D40-A2EB-77A248A29362}"/>
                </a:ext>
              </a:extLst>
            </p:cNvPr>
            <p:cNvSpPr/>
            <p:nvPr/>
          </p:nvSpPr>
          <p:spPr>
            <a:xfrm rot="5400000">
              <a:off x="511925" y="1615473"/>
              <a:ext cx="671790" cy="636404"/>
            </a:xfrm>
            <a:prstGeom prst="round2SameRect">
              <a:avLst>
                <a:gd name="adj1" fmla="val 22074"/>
                <a:gd name="adj2" fmla="val 0"/>
              </a:avLst>
            </a:prstGeom>
            <a:solidFill>
              <a:srgbClr val="1455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78E68DF6-5ADA-8E43-BC47-8999C2AD3D79}"/>
                </a:ext>
              </a:extLst>
            </p:cNvPr>
            <p:cNvGrpSpPr/>
            <p:nvPr/>
          </p:nvGrpSpPr>
          <p:grpSpPr>
            <a:xfrm>
              <a:off x="654906" y="1787430"/>
              <a:ext cx="370488" cy="292490"/>
              <a:chOff x="3390900" y="2209801"/>
              <a:chExt cx="361950" cy="285750"/>
            </a:xfrm>
            <a:solidFill>
              <a:schemeClr val="bg1"/>
            </a:solidFill>
          </p:grpSpPr>
          <p:sp>
            <p:nvSpPr>
              <p:cNvPr id="77" name="Freeform 15">
                <a:extLst>
                  <a:ext uri="{FF2B5EF4-FFF2-40B4-BE49-F238E27FC236}">
                    <a16:creationId xmlns:a16="http://schemas.microsoft.com/office/drawing/2014/main" xmlns="" id="{655806D6-597A-874D-97E2-72C3CEFA0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838" y="2209801"/>
                <a:ext cx="341313" cy="142875"/>
              </a:xfrm>
              <a:custGeom>
                <a:avLst/>
                <a:gdLst>
                  <a:gd name="T0" fmla="*/ 84 w 91"/>
                  <a:gd name="T1" fmla="*/ 36 h 38"/>
                  <a:gd name="T2" fmla="*/ 91 w 91"/>
                  <a:gd name="T3" fmla="*/ 38 h 38"/>
                  <a:gd name="T4" fmla="*/ 84 w 91"/>
                  <a:gd name="T5" fmla="*/ 9 h 38"/>
                  <a:gd name="T6" fmla="*/ 72 w 91"/>
                  <a:gd name="T7" fmla="*/ 0 h 38"/>
                  <a:gd name="T8" fmla="*/ 20 w 91"/>
                  <a:gd name="T9" fmla="*/ 0 h 38"/>
                  <a:gd name="T10" fmla="*/ 8 w 91"/>
                  <a:gd name="T11" fmla="*/ 9 h 38"/>
                  <a:gd name="T12" fmla="*/ 0 w 91"/>
                  <a:gd name="T13" fmla="*/ 38 h 38"/>
                  <a:gd name="T14" fmla="*/ 8 w 91"/>
                  <a:gd name="T15" fmla="*/ 36 h 38"/>
                  <a:gd name="T16" fmla="*/ 84 w 91"/>
                  <a:gd name="T17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38">
                    <a:moveTo>
                      <a:pt x="84" y="36"/>
                    </a:moveTo>
                    <a:cubicBezTo>
                      <a:pt x="87" y="36"/>
                      <a:pt x="89" y="37"/>
                      <a:pt x="91" y="38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83" y="4"/>
                      <a:pt x="77" y="0"/>
                      <a:pt x="7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5" y="0"/>
                      <a:pt x="9" y="4"/>
                      <a:pt x="8" y="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37"/>
                      <a:pt x="5" y="36"/>
                      <a:pt x="8" y="36"/>
                    </a:cubicBezTo>
                    <a:lnTo>
                      <a:pt x="84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16">
                <a:extLst>
                  <a:ext uri="{FF2B5EF4-FFF2-40B4-BE49-F238E27FC236}">
                    <a16:creationId xmlns:a16="http://schemas.microsoft.com/office/drawing/2014/main" xmlns="" id="{7A5F3B5F-B86E-5546-8E7D-69E3AD36BF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0900" y="2360613"/>
                <a:ext cx="361950" cy="134938"/>
              </a:xfrm>
              <a:custGeom>
                <a:avLst/>
                <a:gdLst>
                  <a:gd name="T0" fmla="*/ 86 w 96"/>
                  <a:gd name="T1" fmla="*/ 0 h 36"/>
                  <a:gd name="T2" fmla="*/ 10 w 96"/>
                  <a:gd name="T3" fmla="*/ 0 h 36"/>
                  <a:gd name="T4" fmla="*/ 0 w 96"/>
                  <a:gd name="T5" fmla="*/ 10 h 36"/>
                  <a:gd name="T6" fmla="*/ 0 w 96"/>
                  <a:gd name="T7" fmla="*/ 26 h 36"/>
                  <a:gd name="T8" fmla="*/ 10 w 96"/>
                  <a:gd name="T9" fmla="*/ 36 h 36"/>
                  <a:gd name="T10" fmla="*/ 86 w 96"/>
                  <a:gd name="T11" fmla="*/ 36 h 36"/>
                  <a:gd name="T12" fmla="*/ 96 w 96"/>
                  <a:gd name="T13" fmla="*/ 26 h 36"/>
                  <a:gd name="T14" fmla="*/ 96 w 96"/>
                  <a:gd name="T15" fmla="*/ 10 h 36"/>
                  <a:gd name="T16" fmla="*/ 86 w 96"/>
                  <a:gd name="T17" fmla="*/ 0 h 36"/>
                  <a:gd name="T18" fmla="*/ 74 w 96"/>
                  <a:gd name="T19" fmla="*/ 12 h 36"/>
                  <a:gd name="T20" fmla="*/ 76 w 96"/>
                  <a:gd name="T21" fmla="*/ 14 h 36"/>
                  <a:gd name="T22" fmla="*/ 74 w 96"/>
                  <a:gd name="T23" fmla="*/ 16 h 36"/>
                  <a:gd name="T24" fmla="*/ 72 w 96"/>
                  <a:gd name="T25" fmla="*/ 14 h 36"/>
                  <a:gd name="T26" fmla="*/ 74 w 96"/>
                  <a:gd name="T27" fmla="*/ 12 h 36"/>
                  <a:gd name="T28" fmla="*/ 82 w 96"/>
                  <a:gd name="T29" fmla="*/ 24 h 36"/>
                  <a:gd name="T30" fmla="*/ 14 w 96"/>
                  <a:gd name="T31" fmla="*/ 24 h 36"/>
                  <a:gd name="T32" fmla="*/ 12 w 96"/>
                  <a:gd name="T33" fmla="*/ 22 h 36"/>
                  <a:gd name="T34" fmla="*/ 14 w 96"/>
                  <a:gd name="T35" fmla="*/ 20 h 36"/>
                  <a:gd name="T36" fmla="*/ 82 w 96"/>
                  <a:gd name="T37" fmla="*/ 20 h 36"/>
                  <a:gd name="T38" fmla="*/ 84 w 96"/>
                  <a:gd name="T39" fmla="*/ 22 h 36"/>
                  <a:gd name="T40" fmla="*/ 82 w 96"/>
                  <a:gd name="T41" fmla="*/ 24 h 36"/>
                  <a:gd name="T42" fmla="*/ 82 w 96"/>
                  <a:gd name="T43" fmla="*/ 16 h 36"/>
                  <a:gd name="T44" fmla="*/ 80 w 96"/>
                  <a:gd name="T45" fmla="*/ 14 h 36"/>
                  <a:gd name="T46" fmla="*/ 82 w 96"/>
                  <a:gd name="T47" fmla="*/ 12 h 36"/>
                  <a:gd name="T48" fmla="*/ 84 w 96"/>
                  <a:gd name="T49" fmla="*/ 14 h 36"/>
                  <a:gd name="T50" fmla="*/ 82 w 96"/>
                  <a:gd name="T51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36">
                    <a:moveTo>
                      <a:pt x="86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2"/>
                      <a:pt x="4" y="36"/>
                      <a:pt x="10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92" y="36"/>
                      <a:pt x="96" y="32"/>
                      <a:pt x="96" y="26"/>
                    </a:cubicBez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4"/>
                      <a:pt x="92" y="0"/>
                      <a:pt x="86" y="0"/>
                    </a:cubicBezTo>
                    <a:close/>
                    <a:moveTo>
                      <a:pt x="74" y="12"/>
                    </a:moveTo>
                    <a:cubicBezTo>
                      <a:pt x="75" y="12"/>
                      <a:pt x="76" y="13"/>
                      <a:pt x="76" y="14"/>
                    </a:cubicBezTo>
                    <a:cubicBezTo>
                      <a:pt x="76" y="15"/>
                      <a:pt x="75" y="16"/>
                      <a:pt x="74" y="16"/>
                    </a:cubicBezTo>
                    <a:cubicBezTo>
                      <a:pt x="73" y="16"/>
                      <a:pt x="72" y="15"/>
                      <a:pt x="72" y="14"/>
                    </a:cubicBezTo>
                    <a:cubicBezTo>
                      <a:pt x="72" y="13"/>
                      <a:pt x="73" y="12"/>
                      <a:pt x="74" y="12"/>
                    </a:cubicBezTo>
                    <a:close/>
                    <a:moveTo>
                      <a:pt x="82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2" y="23"/>
                      <a:pt x="12" y="22"/>
                    </a:cubicBezTo>
                    <a:cubicBezTo>
                      <a:pt x="12" y="21"/>
                      <a:pt x="13" y="20"/>
                      <a:pt x="14" y="2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3" y="20"/>
                      <a:pt x="84" y="21"/>
                      <a:pt x="84" y="22"/>
                    </a:cubicBezTo>
                    <a:cubicBezTo>
                      <a:pt x="84" y="23"/>
                      <a:pt x="83" y="24"/>
                      <a:pt x="82" y="24"/>
                    </a:cubicBezTo>
                    <a:close/>
                    <a:moveTo>
                      <a:pt x="82" y="16"/>
                    </a:moveTo>
                    <a:cubicBezTo>
                      <a:pt x="81" y="16"/>
                      <a:pt x="80" y="15"/>
                      <a:pt x="80" y="14"/>
                    </a:cubicBezTo>
                    <a:cubicBezTo>
                      <a:pt x="80" y="13"/>
                      <a:pt x="81" y="12"/>
                      <a:pt x="82" y="12"/>
                    </a:cubicBezTo>
                    <a:cubicBezTo>
                      <a:pt x="83" y="12"/>
                      <a:pt x="84" y="13"/>
                      <a:pt x="84" y="14"/>
                    </a:cubicBezTo>
                    <a:cubicBezTo>
                      <a:pt x="84" y="15"/>
                      <a:pt x="83" y="16"/>
                      <a:pt x="8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F48C817C-1C50-114A-80BC-7A13B2F1F1A0}"/>
              </a:ext>
            </a:extLst>
          </p:cNvPr>
          <p:cNvGrpSpPr/>
          <p:nvPr/>
        </p:nvGrpSpPr>
        <p:grpSpPr>
          <a:xfrm>
            <a:off x="407368" y="980728"/>
            <a:ext cx="2682237" cy="1012558"/>
            <a:chOff x="407368" y="1396136"/>
            <a:chExt cx="2682237" cy="1012558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00A540A9-CBA1-3B4E-B925-726B731E3E57}"/>
                </a:ext>
              </a:extLst>
            </p:cNvPr>
            <p:cNvGrpSpPr/>
            <p:nvPr/>
          </p:nvGrpSpPr>
          <p:grpSpPr>
            <a:xfrm>
              <a:off x="407368" y="1396136"/>
              <a:ext cx="2682237" cy="1012558"/>
              <a:chOff x="533527" y="1396136"/>
              <a:chExt cx="3629277" cy="1012558"/>
            </a:xfrm>
          </p:grpSpPr>
          <p:sp>
            <p:nvSpPr>
              <p:cNvPr id="95" name="Isosceles Triangle 150">
                <a:extLst>
                  <a:ext uri="{FF2B5EF4-FFF2-40B4-BE49-F238E27FC236}">
                    <a16:creationId xmlns:a16="http://schemas.microsoft.com/office/drawing/2014/main" xmlns="" id="{72F4F185-7527-2449-B0AE-391DC78A3AEE}"/>
                  </a:ext>
                </a:extLst>
              </p:cNvPr>
              <p:cNvSpPr/>
              <p:nvPr/>
            </p:nvSpPr>
            <p:spPr>
              <a:xfrm flipV="1">
                <a:off x="533527" y="2165927"/>
                <a:ext cx="319030" cy="242767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sp>
            <p:nvSpPr>
              <p:cNvPr id="96" name="Isosceles Triangle 151">
                <a:extLst>
                  <a:ext uri="{FF2B5EF4-FFF2-40B4-BE49-F238E27FC236}">
                    <a16:creationId xmlns:a16="http://schemas.microsoft.com/office/drawing/2014/main" xmlns="" id="{CAB98A6F-7958-4941-9C15-ED38B39DCB23}"/>
                  </a:ext>
                </a:extLst>
              </p:cNvPr>
              <p:cNvSpPr/>
              <p:nvPr/>
            </p:nvSpPr>
            <p:spPr>
              <a:xfrm flipV="1">
                <a:off x="3843774" y="2163764"/>
                <a:ext cx="319030" cy="242767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sp>
            <p:nvSpPr>
              <p:cNvPr id="97" name="Rectangle: Top Corners Rounded 152">
                <a:extLst>
                  <a:ext uri="{FF2B5EF4-FFF2-40B4-BE49-F238E27FC236}">
                    <a16:creationId xmlns:a16="http://schemas.microsoft.com/office/drawing/2014/main" xmlns="" id="{8FA14046-6059-7F4E-8A01-6FA7D18EB661}"/>
                  </a:ext>
                </a:extLst>
              </p:cNvPr>
              <p:cNvSpPr/>
              <p:nvPr/>
            </p:nvSpPr>
            <p:spPr>
              <a:xfrm rot="10800000" flipV="1">
                <a:off x="688564" y="1396136"/>
                <a:ext cx="3319204" cy="1008733"/>
              </a:xfrm>
              <a:prstGeom prst="round2SameRect">
                <a:avLst>
                  <a:gd name="adj1" fmla="val 22074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eMMC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(4/8/64GB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)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Standard</a:t>
                </a:r>
              </a:p>
            </p:txBody>
          </p:sp>
        </p:grpSp>
        <p:sp>
          <p:nvSpPr>
            <p:cNvPr id="85" name="Rectangle: Top Corners Rounded 153">
              <a:extLst>
                <a:ext uri="{FF2B5EF4-FFF2-40B4-BE49-F238E27FC236}">
                  <a16:creationId xmlns:a16="http://schemas.microsoft.com/office/drawing/2014/main" xmlns="" id="{10CD0C80-241D-E946-ADD2-F8D85BAEC0C1}"/>
                </a:ext>
              </a:extLst>
            </p:cNvPr>
            <p:cNvSpPr/>
            <p:nvPr/>
          </p:nvSpPr>
          <p:spPr>
            <a:xfrm rot="5400000">
              <a:off x="504255" y="1615473"/>
              <a:ext cx="671790" cy="636404"/>
            </a:xfrm>
            <a:prstGeom prst="round2SameRect">
              <a:avLst>
                <a:gd name="adj1" fmla="val 22074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92CC93B0-DBC5-DE4F-BC2B-1E26CAE4FDF9}"/>
                </a:ext>
              </a:extLst>
            </p:cNvPr>
            <p:cNvGrpSpPr/>
            <p:nvPr/>
          </p:nvGrpSpPr>
          <p:grpSpPr>
            <a:xfrm>
              <a:off x="644663" y="1738188"/>
              <a:ext cx="390974" cy="390974"/>
              <a:chOff x="7718425" y="2165351"/>
              <a:chExt cx="360363" cy="360363"/>
            </a:xfrm>
            <a:solidFill>
              <a:schemeClr val="bg1"/>
            </a:solidFill>
          </p:grpSpPr>
          <p:sp>
            <p:nvSpPr>
              <p:cNvPr id="88" name="Freeform 24">
                <a:extLst>
                  <a:ext uri="{FF2B5EF4-FFF2-40B4-BE49-F238E27FC236}">
                    <a16:creationId xmlns:a16="http://schemas.microsoft.com/office/drawing/2014/main" xmlns="" id="{A5F4ECB1-D116-BC4B-91D3-67B53DFC4A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8425" y="2165351"/>
                <a:ext cx="360363" cy="360363"/>
              </a:xfrm>
              <a:custGeom>
                <a:avLst/>
                <a:gdLst>
                  <a:gd name="T0" fmla="*/ 96 w 96"/>
                  <a:gd name="T1" fmla="*/ 48 h 96"/>
                  <a:gd name="T2" fmla="*/ 80 w 96"/>
                  <a:gd name="T3" fmla="*/ 46 h 96"/>
                  <a:gd name="T4" fmla="*/ 94 w 96"/>
                  <a:gd name="T5" fmla="*/ 32 h 96"/>
                  <a:gd name="T6" fmla="*/ 94 w 96"/>
                  <a:gd name="T7" fmla="*/ 28 h 96"/>
                  <a:gd name="T8" fmla="*/ 80 w 96"/>
                  <a:gd name="T9" fmla="*/ 22 h 96"/>
                  <a:gd name="T10" fmla="*/ 68 w 96"/>
                  <a:gd name="T11" fmla="*/ 16 h 96"/>
                  <a:gd name="T12" fmla="*/ 66 w 96"/>
                  <a:gd name="T13" fmla="*/ 0 h 96"/>
                  <a:gd name="T14" fmla="*/ 64 w 96"/>
                  <a:gd name="T15" fmla="*/ 16 h 96"/>
                  <a:gd name="T16" fmla="*/ 50 w 96"/>
                  <a:gd name="T17" fmla="*/ 2 h 96"/>
                  <a:gd name="T18" fmla="*/ 46 w 96"/>
                  <a:gd name="T19" fmla="*/ 2 h 96"/>
                  <a:gd name="T20" fmla="*/ 32 w 96"/>
                  <a:gd name="T21" fmla="*/ 16 h 96"/>
                  <a:gd name="T22" fmla="*/ 30 w 96"/>
                  <a:gd name="T23" fmla="*/ 0 h 96"/>
                  <a:gd name="T24" fmla="*/ 28 w 96"/>
                  <a:gd name="T25" fmla="*/ 16 h 96"/>
                  <a:gd name="T26" fmla="*/ 16 w 96"/>
                  <a:gd name="T27" fmla="*/ 22 h 96"/>
                  <a:gd name="T28" fmla="*/ 2 w 96"/>
                  <a:gd name="T29" fmla="*/ 28 h 96"/>
                  <a:gd name="T30" fmla="*/ 2 w 96"/>
                  <a:gd name="T31" fmla="*/ 32 h 96"/>
                  <a:gd name="T32" fmla="*/ 16 w 96"/>
                  <a:gd name="T33" fmla="*/ 46 h 96"/>
                  <a:gd name="T34" fmla="*/ 0 w 96"/>
                  <a:gd name="T35" fmla="*/ 48 h 96"/>
                  <a:gd name="T36" fmla="*/ 16 w 96"/>
                  <a:gd name="T37" fmla="*/ 50 h 96"/>
                  <a:gd name="T38" fmla="*/ 2 w 96"/>
                  <a:gd name="T39" fmla="*/ 64 h 96"/>
                  <a:gd name="T40" fmla="*/ 2 w 96"/>
                  <a:gd name="T41" fmla="*/ 68 h 96"/>
                  <a:gd name="T42" fmla="*/ 16 w 96"/>
                  <a:gd name="T43" fmla="*/ 74 h 96"/>
                  <a:gd name="T44" fmla="*/ 28 w 96"/>
                  <a:gd name="T45" fmla="*/ 80 h 96"/>
                  <a:gd name="T46" fmla="*/ 30 w 96"/>
                  <a:gd name="T47" fmla="*/ 96 h 96"/>
                  <a:gd name="T48" fmla="*/ 32 w 96"/>
                  <a:gd name="T49" fmla="*/ 80 h 96"/>
                  <a:gd name="T50" fmla="*/ 46 w 96"/>
                  <a:gd name="T51" fmla="*/ 94 h 96"/>
                  <a:gd name="T52" fmla="*/ 50 w 96"/>
                  <a:gd name="T53" fmla="*/ 94 h 96"/>
                  <a:gd name="T54" fmla="*/ 64 w 96"/>
                  <a:gd name="T55" fmla="*/ 80 h 96"/>
                  <a:gd name="T56" fmla="*/ 66 w 96"/>
                  <a:gd name="T57" fmla="*/ 96 h 96"/>
                  <a:gd name="T58" fmla="*/ 68 w 96"/>
                  <a:gd name="T59" fmla="*/ 80 h 96"/>
                  <a:gd name="T60" fmla="*/ 80 w 96"/>
                  <a:gd name="T61" fmla="*/ 74 h 96"/>
                  <a:gd name="T62" fmla="*/ 94 w 96"/>
                  <a:gd name="T63" fmla="*/ 68 h 96"/>
                  <a:gd name="T64" fmla="*/ 94 w 96"/>
                  <a:gd name="T65" fmla="*/ 64 h 96"/>
                  <a:gd name="T66" fmla="*/ 80 w 96"/>
                  <a:gd name="T67" fmla="*/ 50 h 96"/>
                  <a:gd name="T68" fmla="*/ 72 w 96"/>
                  <a:gd name="T69" fmla="*/ 62 h 96"/>
                  <a:gd name="T70" fmla="*/ 34 w 96"/>
                  <a:gd name="T71" fmla="*/ 72 h 96"/>
                  <a:gd name="T72" fmla="*/ 24 w 96"/>
                  <a:gd name="T73" fmla="*/ 34 h 96"/>
                  <a:gd name="T74" fmla="*/ 62 w 96"/>
                  <a:gd name="T75" fmla="*/ 24 h 96"/>
                  <a:gd name="T76" fmla="*/ 72 w 96"/>
                  <a:gd name="T77" fmla="*/ 6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6" h="96">
                    <a:moveTo>
                      <a:pt x="94" y="50"/>
                    </a:moveTo>
                    <a:cubicBezTo>
                      <a:pt x="95" y="50"/>
                      <a:pt x="96" y="49"/>
                      <a:pt x="96" y="48"/>
                    </a:cubicBezTo>
                    <a:cubicBezTo>
                      <a:pt x="96" y="47"/>
                      <a:pt x="95" y="46"/>
                      <a:pt x="94" y="46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5" y="32"/>
                      <a:pt x="96" y="31"/>
                      <a:pt x="96" y="30"/>
                    </a:cubicBezTo>
                    <a:cubicBezTo>
                      <a:pt x="96" y="29"/>
                      <a:pt x="95" y="28"/>
                      <a:pt x="94" y="28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19"/>
                      <a:pt x="77" y="16"/>
                      <a:pt x="74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cubicBezTo>
                      <a:pt x="65" y="0"/>
                      <a:pt x="64" y="1"/>
                      <a:pt x="64" y="2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1"/>
                      <a:pt x="49" y="0"/>
                      <a:pt x="48" y="0"/>
                    </a:cubicBezTo>
                    <a:cubicBezTo>
                      <a:pt x="47" y="0"/>
                      <a:pt x="46" y="1"/>
                      <a:pt x="46" y="2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9" y="16"/>
                      <a:pt x="16" y="19"/>
                      <a:pt x="16" y="22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1" y="46"/>
                      <a:pt x="0" y="47"/>
                      <a:pt x="0" y="48"/>
                    </a:cubicBezTo>
                    <a:cubicBezTo>
                      <a:pt x="0" y="49"/>
                      <a:pt x="1" y="50"/>
                      <a:pt x="2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4"/>
                      <a:pt x="0" y="65"/>
                      <a:pt x="0" y="66"/>
                    </a:cubicBezTo>
                    <a:cubicBezTo>
                      <a:pt x="0" y="67"/>
                      <a:pt x="1" y="68"/>
                      <a:pt x="2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7"/>
                      <a:pt x="19" y="80"/>
                      <a:pt x="22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5"/>
                      <a:pt x="29" y="96"/>
                      <a:pt x="30" y="96"/>
                    </a:cubicBezTo>
                    <a:cubicBezTo>
                      <a:pt x="31" y="96"/>
                      <a:pt x="32" y="95"/>
                      <a:pt x="32" y="9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6" y="95"/>
                      <a:pt x="47" y="96"/>
                      <a:pt x="48" y="96"/>
                    </a:cubicBezTo>
                    <a:cubicBezTo>
                      <a:pt x="49" y="96"/>
                      <a:pt x="50" y="95"/>
                      <a:pt x="50" y="94"/>
                    </a:cubicBezTo>
                    <a:cubicBezTo>
                      <a:pt x="50" y="80"/>
                      <a:pt x="50" y="80"/>
                      <a:pt x="50" y="80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4" y="95"/>
                      <a:pt x="65" y="96"/>
                      <a:pt x="66" y="96"/>
                    </a:cubicBezTo>
                    <a:cubicBezTo>
                      <a:pt x="67" y="96"/>
                      <a:pt x="68" y="95"/>
                      <a:pt x="68" y="94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7" y="80"/>
                      <a:pt x="80" y="77"/>
                      <a:pt x="80" y="7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5" y="68"/>
                      <a:pt x="96" y="67"/>
                      <a:pt x="96" y="66"/>
                    </a:cubicBezTo>
                    <a:cubicBezTo>
                      <a:pt x="96" y="65"/>
                      <a:pt x="95" y="64"/>
                      <a:pt x="94" y="64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80" y="50"/>
                      <a:pt x="80" y="50"/>
                      <a:pt x="80" y="50"/>
                    </a:cubicBezTo>
                    <a:lnTo>
                      <a:pt x="94" y="50"/>
                    </a:lnTo>
                    <a:close/>
                    <a:moveTo>
                      <a:pt x="72" y="62"/>
                    </a:moveTo>
                    <a:cubicBezTo>
                      <a:pt x="72" y="68"/>
                      <a:pt x="68" y="72"/>
                      <a:pt x="62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28" y="72"/>
                      <a:pt x="24" y="68"/>
                      <a:pt x="24" y="62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28"/>
                      <a:pt x="28" y="24"/>
                      <a:pt x="34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8" y="24"/>
                      <a:pt x="72" y="28"/>
                      <a:pt x="72" y="34"/>
                    </a:cubicBezTo>
                    <a:lnTo>
                      <a:pt x="72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/>
              </a:p>
            </p:txBody>
          </p:sp>
          <p:sp>
            <p:nvSpPr>
              <p:cNvPr id="90" name="Freeform 25">
                <a:extLst>
                  <a:ext uri="{FF2B5EF4-FFF2-40B4-BE49-F238E27FC236}">
                    <a16:creationId xmlns:a16="http://schemas.microsoft.com/office/drawing/2014/main" xmlns="" id="{89354DD5-EC61-144A-AF99-A1DD45938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3363" y="2300288"/>
                <a:ext cx="76200" cy="15875"/>
              </a:xfrm>
              <a:custGeom>
                <a:avLst/>
                <a:gdLst>
                  <a:gd name="T0" fmla="*/ 2 w 20"/>
                  <a:gd name="T1" fmla="*/ 4 h 4"/>
                  <a:gd name="T2" fmla="*/ 18 w 20"/>
                  <a:gd name="T3" fmla="*/ 4 h 4"/>
                  <a:gd name="T4" fmla="*/ 20 w 20"/>
                  <a:gd name="T5" fmla="*/ 2 h 4"/>
                  <a:gd name="T6" fmla="*/ 18 w 20"/>
                  <a:gd name="T7" fmla="*/ 0 h 4"/>
                  <a:gd name="T8" fmla="*/ 2 w 20"/>
                  <a:gd name="T9" fmla="*/ 0 h 4"/>
                  <a:gd name="T10" fmla="*/ 0 w 20"/>
                  <a:gd name="T11" fmla="*/ 2 h 4"/>
                  <a:gd name="T12" fmla="*/ 2 w 20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">
                    <a:moveTo>
                      <a:pt x="2" y="4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20" y="1"/>
                      <a:pt x="19" y="0"/>
                      <a:pt x="1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/>
              </a:p>
            </p:txBody>
          </p:sp>
          <p:sp>
            <p:nvSpPr>
              <p:cNvPr id="93" name="Freeform 26">
                <a:extLst>
                  <a:ext uri="{FF2B5EF4-FFF2-40B4-BE49-F238E27FC236}">
                    <a16:creationId xmlns:a16="http://schemas.microsoft.com/office/drawing/2014/main" xmlns="" id="{8790E706-3AF8-B842-8E1A-F7E3A8D37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3363" y="2330451"/>
                <a:ext cx="46038" cy="15875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0 w 12"/>
                  <a:gd name="T5" fmla="*/ 2 h 4"/>
                  <a:gd name="T6" fmla="*/ 2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/>
              </a:p>
            </p:txBody>
          </p:sp>
          <p:sp>
            <p:nvSpPr>
              <p:cNvPr id="94" name="Freeform 27">
                <a:extLst>
                  <a:ext uri="{FF2B5EF4-FFF2-40B4-BE49-F238E27FC236}">
                    <a16:creationId xmlns:a16="http://schemas.microsoft.com/office/drawing/2014/main" xmlns="" id="{3C40320F-7764-5041-9DB2-7D3E271F1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9400" y="2376488"/>
                <a:ext cx="44450" cy="14288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0 w 12"/>
                  <a:gd name="T5" fmla="*/ 2 h 4"/>
                  <a:gd name="T6" fmla="*/ 2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/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268BF71D-3EBB-2944-B11A-E2BF0093C8E7}"/>
              </a:ext>
            </a:extLst>
          </p:cNvPr>
          <p:cNvGrpSpPr/>
          <p:nvPr/>
        </p:nvGrpSpPr>
        <p:grpSpPr>
          <a:xfrm>
            <a:off x="8388532" y="1262612"/>
            <a:ext cx="319488" cy="319488"/>
            <a:chOff x="5143053" y="4728504"/>
            <a:chExt cx="394520" cy="394520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xmlns="" id="{3631DBD2-D60B-CB4D-8F99-864A313F6714}"/>
                </a:ext>
              </a:extLst>
            </p:cNvPr>
            <p:cNvSpPr/>
            <p:nvPr/>
          </p:nvSpPr>
          <p:spPr>
            <a:xfrm>
              <a:off x="5143053" y="4728504"/>
              <a:ext cx="394520" cy="394520"/>
            </a:xfrm>
            <a:prstGeom prst="ellipse">
              <a:avLst/>
            </a:prstGeom>
            <a:solidFill>
              <a:srgbClr val="03348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Plus Sign 201">
              <a:extLst>
                <a:ext uri="{FF2B5EF4-FFF2-40B4-BE49-F238E27FC236}">
                  <a16:creationId xmlns:a16="http://schemas.microsoft.com/office/drawing/2014/main" xmlns="" id="{EE749E64-6C3A-AB44-B348-3CFD8298D9BA}"/>
                </a:ext>
              </a:extLst>
            </p:cNvPr>
            <p:cNvSpPr/>
            <p:nvPr/>
          </p:nvSpPr>
          <p:spPr>
            <a:xfrm>
              <a:off x="5195900" y="4781351"/>
              <a:ext cx="288826" cy="288826"/>
            </a:xfrm>
            <a:prstGeom prst="mathPlus">
              <a:avLst>
                <a:gd name="adj1" fmla="val 235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0FA6C64E-E16C-A94E-BD91-EE41233319EE}"/>
              </a:ext>
            </a:extLst>
          </p:cNvPr>
          <p:cNvGrpSpPr/>
          <p:nvPr/>
        </p:nvGrpSpPr>
        <p:grpSpPr>
          <a:xfrm>
            <a:off x="5776810" y="980728"/>
            <a:ext cx="2682237" cy="1012558"/>
            <a:chOff x="407368" y="1396136"/>
            <a:chExt cx="2682237" cy="1012558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xmlns="" id="{D597BA74-78E7-F046-B101-B62BBFB21107}"/>
                </a:ext>
              </a:extLst>
            </p:cNvPr>
            <p:cNvGrpSpPr/>
            <p:nvPr/>
          </p:nvGrpSpPr>
          <p:grpSpPr>
            <a:xfrm>
              <a:off x="407368" y="1396136"/>
              <a:ext cx="2682237" cy="1012558"/>
              <a:chOff x="533527" y="1396136"/>
              <a:chExt cx="3629277" cy="1012558"/>
            </a:xfrm>
          </p:grpSpPr>
          <p:sp>
            <p:nvSpPr>
              <p:cNvPr id="139" name="Isosceles Triangle 150">
                <a:extLst>
                  <a:ext uri="{FF2B5EF4-FFF2-40B4-BE49-F238E27FC236}">
                    <a16:creationId xmlns:a16="http://schemas.microsoft.com/office/drawing/2014/main" xmlns="" id="{21F68417-6688-2447-BA9C-D5A156C1E398}"/>
                  </a:ext>
                </a:extLst>
              </p:cNvPr>
              <p:cNvSpPr/>
              <p:nvPr/>
            </p:nvSpPr>
            <p:spPr>
              <a:xfrm flipV="1">
                <a:off x="533527" y="2165927"/>
                <a:ext cx="319030" cy="242767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sp>
            <p:nvSpPr>
              <p:cNvPr id="140" name="Isosceles Triangle 151">
                <a:extLst>
                  <a:ext uri="{FF2B5EF4-FFF2-40B4-BE49-F238E27FC236}">
                    <a16:creationId xmlns:a16="http://schemas.microsoft.com/office/drawing/2014/main" xmlns="" id="{D95F623B-243A-374A-9688-D8ECA44457D1}"/>
                  </a:ext>
                </a:extLst>
              </p:cNvPr>
              <p:cNvSpPr/>
              <p:nvPr/>
            </p:nvSpPr>
            <p:spPr>
              <a:xfrm flipV="1">
                <a:off x="3843774" y="2163764"/>
                <a:ext cx="319030" cy="242767"/>
              </a:xfrm>
              <a:prstGeom prst="triangl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-25000" dirty="0"/>
              </a:p>
            </p:txBody>
          </p:sp>
          <p:sp>
            <p:nvSpPr>
              <p:cNvPr id="141" name="Rectangle: Top Corners Rounded 152">
                <a:extLst>
                  <a:ext uri="{FF2B5EF4-FFF2-40B4-BE49-F238E27FC236}">
                    <a16:creationId xmlns:a16="http://schemas.microsoft.com/office/drawing/2014/main" xmlns="" id="{54BEACE0-9317-5F4B-8A6E-2D376847FDAD}"/>
                  </a:ext>
                </a:extLst>
              </p:cNvPr>
              <p:cNvSpPr/>
              <p:nvPr/>
            </p:nvSpPr>
            <p:spPr>
              <a:xfrm rot="10800000" flipV="1">
                <a:off x="688564" y="1396136"/>
                <a:ext cx="3319204" cy="1008733"/>
              </a:xfrm>
              <a:prstGeom prst="round2SameRect">
                <a:avLst>
                  <a:gd name="adj1" fmla="val 22074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eMMC (</a:t>
                </a:r>
                <a:r>
                  <a:rPr kumimoji="0" lang="en-US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8/64GB)</a:t>
                </a: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Standard</a:t>
                </a:r>
              </a:p>
            </p:txBody>
          </p:sp>
        </p:grpSp>
        <p:sp>
          <p:nvSpPr>
            <p:cNvPr id="133" name="Rectangle: Top Corners Rounded 153">
              <a:extLst>
                <a:ext uri="{FF2B5EF4-FFF2-40B4-BE49-F238E27FC236}">
                  <a16:creationId xmlns:a16="http://schemas.microsoft.com/office/drawing/2014/main" xmlns="" id="{6A6B0DBF-30AA-FA4A-97E7-0776A8A8762D}"/>
                </a:ext>
              </a:extLst>
            </p:cNvPr>
            <p:cNvSpPr/>
            <p:nvPr/>
          </p:nvSpPr>
          <p:spPr>
            <a:xfrm rot="5400000">
              <a:off x="504255" y="1615473"/>
              <a:ext cx="671790" cy="636404"/>
            </a:xfrm>
            <a:prstGeom prst="round2SameRect">
              <a:avLst>
                <a:gd name="adj1" fmla="val 22074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xmlns="" id="{A6F0C850-2167-1945-A0BB-74F53D024C20}"/>
                </a:ext>
              </a:extLst>
            </p:cNvPr>
            <p:cNvGrpSpPr/>
            <p:nvPr/>
          </p:nvGrpSpPr>
          <p:grpSpPr>
            <a:xfrm>
              <a:off x="644663" y="1738188"/>
              <a:ext cx="390974" cy="390974"/>
              <a:chOff x="7718425" y="2165351"/>
              <a:chExt cx="360363" cy="360363"/>
            </a:xfrm>
            <a:solidFill>
              <a:schemeClr val="bg1"/>
            </a:solidFill>
          </p:grpSpPr>
          <p:sp>
            <p:nvSpPr>
              <p:cNvPr id="135" name="Freeform 24">
                <a:extLst>
                  <a:ext uri="{FF2B5EF4-FFF2-40B4-BE49-F238E27FC236}">
                    <a16:creationId xmlns:a16="http://schemas.microsoft.com/office/drawing/2014/main" xmlns="" id="{ECACF7CD-2608-314B-9EA4-E036A6D8DC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8425" y="2165351"/>
                <a:ext cx="360363" cy="360363"/>
              </a:xfrm>
              <a:custGeom>
                <a:avLst/>
                <a:gdLst>
                  <a:gd name="T0" fmla="*/ 96 w 96"/>
                  <a:gd name="T1" fmla="*/ 48 h 96"/>
                  <a:gd name="T2" fmla="*/ 80 w 96"/>
                  <a:gd name="T3" fmla="*/ 46 h 96"/>
                  <a:gd name="T4" fmla="*/ 94 w 96"/>
                  <a:gd name="T5" fmla="*/ 32 h 96"/>
                  <a:gd name="T6" fmla="*/ 94 w 96"/>
                  <a:gd name="T7" fmla="*/ 28 h 96"/>
                  <a:gd name="T8" fmla="*/ 80 w 96"/>
                  <a:gd name="T9" fmla="*/ 22 h 96"/>
                  <a:gd name="T10" fmla="*/ 68 w 96"/>
                  <a:gd name="T11" fmla="*/ 16 h 96"/>
                  <a:gd name="T12" fmla="*/ 66 w 96"/>
                  <a:gd name="T13" fmla="*/ 0 h 96"/>
                  <a:gd name="T14" fmla="*/ 64 w 96"/>
                  <a:gd name="T15" fmla="*/ 16 h 96"/>
                  <a:gd name="T16" fmla="*/ 50 w 96"/>
                  <a:gd name="T17" fmla="*/ 2 h 96"/>
                  <a:gd name="T18" fmla="*/ 46 w 96"/>
                  <a:gd name="T19" fmla="*/ 2 h 96"/>
                  <a:gd name="T20" fmla="*/ 32 w 96"/>
                  <a:gd name="T21" fmla="*/ 16 h 96"/>
                  <a:gd name="T22" fmla="*/ 30 w 96"/>
                  <a:gd name="T23" fmla="*/ 0 h 96"/>
                  <a:gd name="T24" fmla="*/ 28 w 96"/>
                  <a:gd name="T25" fmla="*/ 16 h 96"/>
                  <a:gd name="T26" fmla="*/ 16 w 96"/>
                  <a:gd name="T27" fmla="*/ 22 h 96"/>
                  <a:gd name="T28" fmla="*/ 2 w 96"/>
                  <a:gd name="T29" fmla="*/ 28 h 96"/>
                  <a:gd name="T30" fmla="*/ 2 w 96"/>
                  <a:gd name="T31" fmla="*/ 32 h 96"/>
                  <a:gd name="T32" fmla="*/ 16 w 96"/>
                  <a:gd name="T33" fmla="*/ 46 h 96"/>
                  <a:gd name="T34" fmla="*/ 0 w 96"/>
                  <a:gd name="T35" fmla="*/ 48 h 96"/>
                  <a:gd name="T36" fmla="*/ 16 w 96"/>
                  <a:gd name="T37" fmla="*/ 50 h 96"/>
                  <a:gd name="T38" fmla="*/ 2 w 96"/>
                  <a:gd name="T39" fmla="*/ 64 h 96"/>
                  <a:gd name="T40" fmla="*/ 2 w 96"/>
                  <a:gd name="T41" fmla="*/ 68 h 96"/>
                  <a:gd name="T42" fmla="*/ 16 w 96"/>
                  <a:gd name="T43" fmla="*/ 74 h 96"/>
                  <a:gd name="T44" fmla="*/ 28 w 96"/>
                  <a:gd name="T45" fmla="*/ 80 h 96"/>
                  <a:gd name="T46" fmla="*/ 30 w 96"/>
                  <a:gd name="T47" fmla="*/ 96 h 96"/>
                  <a:gd name="T48" fmla="*/ 32 w 96"/>
                  <a:gd name="T49" fmla="*/ 80 h 96"/>
                  <a:gd name="T50" fmla="*/ 46 w 96"/>
                  <a:gd name="T51" fmla="*/ 94 h 96"/>
                  <a:gd name="T52" fmla="*/ 50 w 96"/>
                  <a:gd name="T53" fmla="*/ 94 h 96"/>
                  <a:gd name="T54" fmla="*/ 64 w 96"/>
                  <a:gd name="T55" fmla="*/ 80 h 96"/>
                  <a:gd name="T56" fmla="*/ 66 w 96"/>
                  <a:gd name="T57" fmla="*/ 96 h 96"/>
                  <a:gd name="T58" fmla="*/ 68 w 96"/>
                  <a:gd name="T59" fmla="*/ 80 h 96"/>
                  <a:gd name="T60" fmla="*/ 80 w 96"/>
                  <a:gd name="T61" fmla="*/ 74 h 96"/>
                  <a:gd name="T62" fmla="*/ 94 w 96"/>
                  <a:gd name="T63" fmla="*/ 68 h 96"/>
                  <a:gd name="T64" fmla="*/ 94 w 96"/>
                  <a:gd name="T65" fmla="*/ 64 h 96"/>
                  <a:gd name="T66" fmla="*/ 80 w 96"/>
                  <a:gd name="T67" fmla="*/ 50 h 96"/>
                  <a:gd name="T68" fmla="*/ 72 w 96"/>
                  <a:gd name="T69" fmla="*/ 62 h 96"/>
                  <a:gd name="T70" fmla="*/ 34 w 96"/>
                  <a:gd name="T71" fmla="*/ 72 h 96"/>
                  <a:gd name="T72" fmla="*/ 24 w 96"/>
                  <a:gd name="T73" fmla="*/ 34 h 96"/>
                  <a:gd name="T74" fmla="*/ 62 w 96"/>
                  <a:gd name="T75" fmla="*/ 24 h 96"/>
                  <a:gd name="T76" fmla="*/ 72 w 96"/>
                  <a:gd name="T77" fmla="*/ 6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6" h="96">
                    <a:moveTo>
                      <a:pt x="94" y="50"/>
                    </a:moveTo>
                    <a:cubicBezTo>
                      <a:pt x="95" y="50"/>
                      <a:pt x="96" y="49"/>
                      <a:pt x="96" y="48"/>
                    </a:cubicBezTo>
                    <a:cubicBezTo>
                      <a:pt x="96" y="47"/>
                      <a:pt x="95" y="46"/>
                      <a:pt x="94" y="46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5" y="32"/>
                      <a:pt x="96" y="31"/>
                      <a:pt x="96" y="30"/>
                    </a:cubicBezTo>
                    <a:cubicBezTo>
                      <a:pt x="96" y="29"/>
                      <a:pt x="95" y="28"/>
                      <a:pt x="94" y="28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19"/>
                      <a:pt x="77" y="16"/>
                      <a:pt x="74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cubicBezTo>
                      <a:pt x="65" y="0"/>
                      <a:pt x="64" y="1"/>
                      <a:pt x="64" y="2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1"/>
                      <a:pt x="49" y="0"/>
                      <a:pt x="48" y="0"/>
                    </a:cubicBezTo>
                    <a:cubicBezTo>
                      <a:pt x="47" y="0"/>
                      <a:pt x="46" y="1"/>
                      <a:pt x="46" y="2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9" y="16"/>
                      <a:pt x="16" y="19"/>
                      <a:pt x="16" y="22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1" y="46"/>
                      <a:pt x="0" y="47"/>
                      <a:pt x="0" y="48"/>
                    </a:cubicBezTo>
                    <a:cubicBezTo>
                      <a:pt x="0" y="49"/>
                      <a:pt x="1" y="50"/>
                      <a:pt x="2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4"/>
                      <a:pt x="0" y="65"/>
                      <a:pt x="0" y="66"/>
                    </a:cubicBezTo>
                    <a:cubicBezTo>
                      <a:pt x="0" y="67"/>
                      <a:pt x="1" y="68"/>
                      <a:pt x="2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7"/>
                      <a:pt x="19" y="80"/>
                      <a:pt x="22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5"/>
                      <a:pt x="29" y="96"/>
                      <a:pt x="30" y="96"/>
                    </a:cubicBezTo>
                    <a:cubicBezTo>
                      <a:pt x="31" y="96"/>
                      <a:pt x="32" y="95"/>
                      <a:pt x="32" y="9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6" y="95"/>
                      <a:pt x="47" y="96"/>
                      <a:pt x="48" y="96"/>
                    </a:cubicBezTo>
                    <a:cubicBezTo>
                      <a:pt x="49" y="96"/>
                      <a:pt x="50" y="95"/>
                      <a:pt x="50" y="94"/>
                    </a:cubicBezTo>
                    <a:cubicBezTo>
                      <a:pt x="50" y="80"/>
                      <a:pt x="50" y="80"/>
                      <a:pt x="50" y="80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4" y="95"/>
                      <a:pt x="65" y="96"/>
                      <a:pt x="66" y="96"/>
                    </a:cubicBezTo>
                    <a:cubicBezTo>
                      <a:pt x="67" y="96"/>
                      <a:pt x="68" y="95"/>
                      <a:pt x="68" y="94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7" y="80"/>
                      <a:pt x="80" y="77"/>
                      <a:pt x="80" y="7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5" y="68"/>
                      <a:pt x="96" y="67"/>
                      <a:pt x="96" y="66"/>
                    </a:cubicBezTo>
                    <a:cubicBezTo>
                      <a:pt x="96" y="65"/>
                      <a:pt x="95" y="64"/>
                      <a:pt x="94" y="64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80" y="50"/>
                      <a:pt x="80" y="50"/>
                      <a:pt x="80" y="50"/>
                    </a:cubicBezTo>
                    <a:lnTo>
                      <a:pt x="94" y="50"/>
                    </a:lnTo>
                    <a:close/>
                    <a:moveTo>
                      <a:pt x="72" y="62"/>
                    </a:moveTo>
                    <a:cubicBezTo>
                      <a:pt x="72" y="68"/>
                      <a:pt x="68" y="72"/>
                      <a:pt x="62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28" y="72"/>
                      <a:pt x="24" y="68"/>
                      <a:pt x="24" y="62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28"/>
                      <a:pt x="28" y="24"/>
                      <a:pt x="34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8" y="24"/>
                      <a:pt x="72" y="28"/>
                      <a:pt x="72" y="34"/>
                    </a:cubicBezTo>
                    <a:lnTo>
                      <a:pt x="72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/>
              </a:p>
            </p:txBody>
          </p:sp>
          <p:sp>
            <p:nvSpPr>
              <p:cNvPr id="136" name="Freeform 25">
                <a:extLst>
                  <a:ext uri="{FF2B5EF4-FFF2-40B4-BE49-F238E27FC236}">
                    <a16:creationId xmlns:a16="http://schemas.microsoft.com/office/drawing/2014/main" xmlns="" id="{F6631D52-89CF-384F-AFA9-E3D30DB15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3363" y="2300288"/>
                <a:ext cx="76200" cy="15875"/>
              </a:xfrm>
              <a:custGeom>
                <a:avLst/>
                <a:gdLst>
                  <a:gd name="T0" fmla="*/ 2 w 20"/>
                  <a:gd name="T1" fmla="*/ 4 h 4"/>
                  <a:gd name="T2" fmla="*/ 18 w 20"/>
                  <a:gd name="T3" fmla="*/ 4 h 4"/>
                  <a:gd name="T4" fmla="*/ 20 w 20"/>
                  <a:gd name="T5" fmla="*/ 2 h 4"/>
                  <a:gd name="T6" fmla="*/ 18 w 20"/>
                  <a:gd name="T7" fmla="*/ 0 h 4"/>
                  <a:gd name="T8" fmla="*/ 2 w 20"/>
                  <a:gd name="T9" fmla="*/ 0 h 4"/>
                  <a:gd name="T10" fmla="*/ 0 w 20"/>
                  <a:gd name="T11" fmla="*/ 2 h 4"/>
                  <a:gd name="T12" fmla="*/ 2 w 20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">
                    <a:moveTo>
                      <a:pt x="2" y="4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20" y="3"/>
                      <a:pt x="20" y="2"/>
                    </a:cubicBezTo>
                    <a:cubicBezTo>
                      <a:pt x="20" y="1"/>
                      <a:pt x="19" y="0"/>
                      <a:pt x="1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/>
              </a:p>
            </p:txBody>
          </p:sp>
          <p:sp>
            <p:nvSpPr>
              <p:cNvPr id="137" name="Freeform 26">
                <a:extLst>
                  <a:ext uri="{FF2B5EF4-FFF2-40B4-BE49-F238E27FC236}">
                    <a16:creationId xmlns:a16="http://schemas.microsoft.com/office/drawing/2014/main" xmlns="" id="{B8178BDF-0FBE-9D48-B00E-D352F6961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3363" y="2330451"/>
                <a:ext cx="46038" cy="15875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0 w 12"/>
                  <a:gd name="T5" fmla="*/ 2 h 4"/>
                  <a:gd name="T6" fmla="*/ 2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/>
              </a:p>
            </p:txBody>
          </p:sp>
          <p:sp>
            <p:nvSpPr>
              <p:cNvPr id="138" name="Freeform 27">
                <a:extLst>
                  <a:ext uri="{FF2B5EF4-FFF2-40B4-BE49-F238E27FC236}">
                    <a16:creationId xmlns:a16="http://schemas.microsoft.com/office/drawing/2014/main" xmlns="" id="{15514657-0EB1-D74B-9C12-877B55D0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9400" y="2376488"/>
                <a:ext cx="44450" cy="14288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0 w 12"/>
                  <a:gd name="T5" fmla="*/ 2 h 4"/>
                  <a:gd name="T6" fmla="*/ 2 w 12"/>
                  <a:gd name="T7" fmla="*/ 4 h 4"/>
                  <a:gd name="T8" fmla="*/ 10 w 12"/>
                  <a:gd name="T9" fmla="*/ 4 h 4"/>
                  <a:gd name="T10" fmla="*/ 12 w 12"/>
                  <a:gd name="T11" fmla="*/ 2 h 4"/>
                  <a:gd name="T12" fmla="*/ 10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/>
              </a:p>
            </p:txBody>
          </p:sp>
        </p:grpSp>
      </p:grpSp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xmlns="" id="{2665D3A6-D0AE-3249-A9C7-4C5E06C5A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042877"/>
              </p:ext>
            </p:extLst>
          </p:nvPr>
        </p:nvGraphicFramePr>
        <p:xfrm>
          <a:off x="293805" y="4902261"/>
          <a:ext cx="11593299" cy="1147636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631433">
                  <a:extLst>
                    <a:ext uri="{9D8B030D-6E8A-4147-A177-3AD203B41FA5}">
                      <a16:colId xmlns:a16="http://schemas.microsoft.com/office/drawing/2014/main" xmlns="" val="3935556277"/>
                    </a:ext>
                  </a:extLst>
                </a:gridCol>
                <a:gridCol w="442003">
                  <a:extLst>
                    <a:ext uri="{9D8B030D-6E8A-4147-A177-3AD203B41FA5}">
                      <a16:colId xmlns:a16="http://schemas.microsoft.com/office/drawing/2014/main" xmlns="" val="2058083743"/>
                    </a:ext>
                  </a:extLst>
                </a:gridCol>
                <a:gridCol w="5840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3869813060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3966674152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1672333725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402038376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3327039647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3226570104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2363127891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3220011980"/>
                    </a:ext>
                  </a:extLst>
                </a:gridCol>
                <a:gridCol w="496789"/>
                <a:gridCol w="496789"/>
                <a:gridCol w="496789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96789"/>
                <a:gridCol w="496789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96789"/>
                <a:gridCol w="496789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96789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96789"/>
                <a:gridCol w="496789"/>
              </a:tblGrid>
              <a:tr h="3139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Platform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A200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A200W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A1000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A1100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A2000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A2600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A2700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A2800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A3000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A3600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A3700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A3800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A5100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A5155-IN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A5200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A5255-IN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A5500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A5555-IN</a:t>
                      </a: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A5600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A5800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A6800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等线" panose="02010600030101010101" pitchFamily="2" charset="-122"/>
                        </a:rPr>
                        <a:t>A7600</a:t>
                      </a:r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1000" b="1" dirty="0" smtClean="0">
                          <a:solidFill>
                            <a:schemeClr val="bg1"/>
                          </a:solidFill>
                          <a:cs typeface="Arial" panose="020B0604020202020204" pitchFamily="34" charset="0"/>
                          <a:sym typeface="Wingdings" pitchFamily="2" charset="2"/>
                        </a:rPr>
                        <a:t>IN</a:t>
                      </a:r>
                      <a:endParaRPr lang="en-US" altLang="zh-CN" sz="10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5341" marR="5341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4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8268996"/>
                  </a:ext>
                </a:extLst>
              </a:tr>
              <a:tr h="27895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Local</a:t>
                      </a:r>
                      <a:r>
                        <a:rPr lang="zh-CN" alt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Storage</a:t>
                      </a:r>
                      <a:endParaRPr lang="zh-CN" altLang="en-US" sz="900" b="1" i="0" u="none" strike="noStrike" dirty="0">
                        <a:solidFill>
                          <a:srgbClr val="033484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 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 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 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 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 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 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 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8869881"/>
                  </a:ext>
                </a:extLst>
              </a:tr>
              <a:tr h="3139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Expansion</a:t>
                      </a:r>
                      <a:r>
                        <a:rPr lang="zh-CN" alt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Storage</a:t>
                      </a:r>
                      <a:r>
                        <a:rPr lang="zh-CN" altLang="en-US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900" b="1" u="none" strike="noStrike" dirty="0">
                          <a:solidFill>
                            <a:srgbClr val="033484"/>
                          </a:solidFill>
                          <a:effectLst/>
                          <a:latin typeface="+mn-lt"/>
                        </a:rPr>
                        <a:t>Options</a:t>
                      </a:r>
                      <a:endParaRPr lang="zh-CN" altLang="en-US" sz="900" b="1" i="0" u="none" strike="noStrike" dirty="0">
                        <a:solidFill>
                          <a:srgbClr val="033484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53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 GB SSD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 GB SSD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8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90950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0E5F3EC9-1724-4ABA-99DE-ED9F053E938A}"/>
              </a:ext>
            </a:extLst>
          </p:cNvPr>
          <p:cNvSpPr/>
          <p:nvPr/>
        </p:nvSpPr>
        <p:spPr>
          <a:xfrm>
            <a:off x="620421" y="2192520"/>
            <a:ext cx="4899515" cy="16389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300"/>
              </a:spcAft>
              <a:buClr>
                <a:schemeClr val="bg1">
                  <a:lumMod val="95000"/>
                </a:schemeClr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configuration files, signature databases, images, etc.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Clr>
                <a:schemeClr val="bg1">
                  <a:lumMod val="95000"/>
                </a:schemeClr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network/event/configuration logs, reports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Clr>
                <a:schemeClr val="bg1">
                  <a:lumMod val="95000"/>
                </a:schemeClr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Sandbox logs or threat logs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HSM,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HSA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CloudView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longer term storage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Clr>
                <a:schemeClr val="bg1">
                  <a:lumMod val="95000"/>
                </a:schemeClr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storage size of each module is specified by the system and cannot be configured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F5CADBB-791A-4AE6-92EC-5645B00AA9ED}"/>
              </a:ext>
            </a:extLst>
          </p:cNvPr>
          <p:cNvGrpSpPr/>
          <p:nvPr/>
        </p:nvGrpSpPr>
        <p:grpSpPr>
          <a:xfrm>
            <a:off x="582893" y="2223402"/>
            <a:ext cx="180378" cy="181173"/>
            <a:chOff x="6107060" y="1853120"/>
            <a:chExt cx="180378" cy="18117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DA6BFD00-5452-4B9D-8495-1F7F5415474F}"/>
                </a:ext>
              </a:extLst>
            </p:cNvPr>
            <p:cNvSpPr/>
            <p:nvPr/>
          </p:nvSpPr>
          <p:spPr>
            <a:xfrm>
              <a:off x="6125241" y="187169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55">
              <a:extLst>
                <a:ext uri="{FF2B5EF4-FFF2-40B4-BE49-F238E27FC236}">
                  <a16:creationId xmlns:a16="http://schemas.microsoft.com/office/drawing/2014/main" xmlns="" id="{4CC03B00-81E3-4846-8FAC-6299D2115C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060" y="1853120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4A2D4FFF-8986-4CCD-92AE-408C61073BB1}"/>
              </a:ext>
            </a:extLst>
          </p:cNvPr>
          <p:cNvGrpSpPr/>
          <p:nvPr/>
        </p:nvGrpSpPr>
        <p:grpSpPr>
          <a:xfrm>
            <a:off x="582893" y="2544387"/>
            <a:ext cx="180378" cy="181173"/>
            <a:chOff x="6107060" y="1853120"/>
            <a:chExt cx="180378" cy="181173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CA05DAC4-1833-40B3-83DB-9B0D182B3EE2}"/>
                </a:ext>
              </a:extLst>
            </p:cNvPr>
            <p:cNvSpPr/>
            <p:nvPr/>
          </p:nvSpPr>
          <p:spPr>
            <a:xfrm>
              <a:off x="6125241" y="187169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55">
              <a:extLst>
                <a:ext uri="{FF2B5EF4-FFF2-40B4-BE49-F238E27FC236}">
                  <a16:creationId xmlns:a16="http://schemas.microsoft.com/office/drawing/2014/main" xmlns="" id="{932E1FEF-B92A-483F-911A-558FE04FD8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060" y="1853120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F86350D9-8B65-485C-AFAC-DE36D8ED6A5B}"/>
              </a:ext>
            </a:extLst>
          </p:cNvPr>
          <p:cNvGrpSpPr/>
          <p:nvPr/>
        </p:nvGrpSpPr>
        <p:grpSpPr>
          <a:xfrm>
            <a:off x="582893" y="2857381"/>
            <a:ext cx="180378" cy="181173"/>
            <a:chOff x="6107060" y="1853120"/>
            <a:chExt cx="180378" cy="181173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2BC97E12-2225-457E-AA5E-16AFD61BBF0C}"/>
                </a:ext>
              </a:extLst>
            </p:cNvPr>
            <p:cNvSpPr/>
            <p:nvPr/>
          </p:nvSpPr>
          <p:spPr>
            <a:xfrm>
              <a:off x="6125241" y="187169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55">
              <a:extLst>
                <a:ext uri="{FF2B5EF4-FFF2-40B4-BE49-F238E27FC236}">
                  <a16:creationId xmlns:a16="http://schemas.microsoft.com/office/drawing/2014/main" xmlns="" id="{1761F42F-93BF-43E0-B71F-FDA7B594D3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060" y="1853120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D2851423-07FF-E243-9CFE-D278B6D190E9}"/>
              </a:ext>
            </a:extLst>
          </p:cNvPr>
          <p:cNvGrpSpPr/>
          <p:nvPr/>
        </p:nvGrpSpPr>
        <p:grpSpPr>
          <a:xfrm>
            <a:off x="563433" y="3445640"/>
            <a:ext cx="180378" cy="181173"/>
            <a:chOff x="6107060" y="1853120"/>
            <a:chExt cx="180378" cy="181173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xmlns="" id="{3C3A5D9F-E4D2-2B46-ACD3-8706DB977329}"/>
                </a:ext>
              </a:extLst>
            </p:cNvPr>
            <p:cNvSpPr/>
            <p:nvPr/>
          </p:nvSpPr>
          <p:spPr>
            <a:xfrm>
              <a:off x="6125241" y="187169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55">
              <a:extLst>
                <a:ext uri="{FF2B5EF4-FFF2-40B4-BE49-F238E27FC236}">
                  <a16:creationId xmlns:a16="http://schemas.microsoft.com/office/drawing/2014/main" xmlns="" id="{457D73E4-6957-D448-BA5E-FBA623952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7060" y="1853120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14664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rmAutofit/>
          </a:bodyPr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Future-Ready</a:t>
            </a:r>
            <a:r>
              <a:rPr lang="zh-CN" altLang="en-US" dirty="0"/>
              <a:t> </a:t>
            </a:r>
            <a:r>
              <a:rPr lang="en-US" altLang="zh-CN" dirty="0"/>
              <a:t>NGFW -  Advanced Threat Protection</a:t>
            </a:r>
            <a:endParaRPr lang="zh-CN" altLang="en-US" dirty="0"/>
          </a:p>
        </p:txBody>
      </p:sp>
      <p:pic>
        <p:nvPicPr>
          <p:cNvPr id="12" name="Picture 57">
            <a:extLst>
              <a:ext uri="{FF2B5EF4-FFF2-40B4-BE49-F238E27FC236}">
                <a16:creationId xmlns:a16="http://schemas.microsoft.com/office/drawing/2014/main" xmlns="" id="{4DFD3FC5-0FBC-4793-A5FF-8F618FC50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0248"/>
            <a:ext cx="12192000" cy="4237064"/>
          </a:xfrm>
          <a:prstGeom prst="rect">
            <a:avLst/>
          </a:prstGeom>
        </p:spPr>
      </p:pic>
      <p:sp>
        <p:nvSpPr>
          <p:cNvPr id="13" name="Rectangle 58">
            <a:extLst>
              <a:ext uri="{FF2B5EF4-FFF2-40B4-BE49-F238E27FC236}">
                <a16:creationId xmlns:a16="http://schemas.microsoft.com/office/drawing/2014/main" xmlns="" id="{12ABB999-F7CF-497E-8AE1-A28A8DE4D36E}"/>
              </a:ext>
            </a:extLst>
          </p:cNvPr>
          <p:cNvSpPr/>
          <p:nvPr/>
        </p:nvSpPr>
        <p:spPr>
          <a:xfrm>
            <a:off x="0" y="2000250"/>
            <a:ext cx="12192000" cy="423706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81">
            <a:extLst>
              <a:ext uri="{FF2B5EF4-FFF2-40B4-BE49-F238E27FC236}">
                <a16:creationId xmlns:a16="http://schemas.microsoft.com/office/drawing/2014/main" xmlns="" id="{E9095550-A326-49A9-8B11-AA9DBE6F4366}"/>
              </a:ext>
            </a:extLst>
          </p:cNvPr>
          <p:cNvSpPr/>
          <p:nvPr/>
        </p:nvSpPr>
        <p:spPr>
          <a:xfrm flipV="1">
            <a:off x="533527" y="2002413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5" name="Isosceles Triangle 82">
            <a:extLst>
              <a:ext uri="{FF2B5EF4-FFF2-40B4-BE49-F238E27FC236}">
                <a16:creationId xmlns:a16="http://schemas.microsoft.com/office/drawing/2014/main" xmlns="" id="{E462E267-DC1F-498F-BDB1-FACB185A0513}"/>
              </a:ext>
            </a:extLst>
          </p:cNvPr>
          <p:cNvSpPr/>
          <p:nvPr/>
        </p:nvSpPr>
        <p:spPr>
          <a:xfrm flipV="1">
            <a:off x="11322108" y="2000250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6" name="Rectangle: Top Corners Rounded 84">
            <a:extLst>
              <a:ext uri="{FF2B5EF4-FFF2-40B4-BE49-F238E27FC236}">
                <a16:creationId xmlns:a16="http://schemas.microsoft.com/office/drawing/2014/main" xmlns="" id="{1F26DDB5-3F2D-47C5-B191-607E41F9E7F7}"/>
              </a:ext>
            </a:extLst>
          </p:cNvPr>
          <p:cNvSpPr/>
          <p:nvPr/>
        </p:nvSpPr>
        <p:spPr>
          <a:xfrm rot="10800000" flipV="1">
            <a:off x="688564" y="1521197"/>
            <a:ext cx="10808036" cy="720158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FFC000"/>
          </a:solidFill>
          <a:ln w="28575">
            <a:noFill/>
          </a:ln>
          <a:effectLst>
            <a:glow rad="127000">
              <a:schemeClr val="accent4"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A-Series with Advance</a:t>
            </a:r>
            <a:r>
              <a:rPr kumimoji="0" lang="en-US" sz="2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Hardware Architecture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7" name="Group 85">
            <a:extLst>
              <a:ext uri="{FF2B5EF4-FFF2-40B4-BE49-F238E27FC236}">
                <a16:creationId xmlns:a16="http://schemas.microsoft.com/office/drawing/2014/main" xmlns="" id="{5176CCF2-BABA-4000-AB71-E211F342DFDE}"/>
              </a:ext>
            </a:extLst>
          </p:cNvPr>
          <p:cNvGrpSpPr/>
          <p:nvPr/>
        </p:nvGrpSpPr>
        <p:grpSpPr>
          <a:xfrm>
            <a:off x="2567608" y="1640005"/>
            <a:ext cx="480430" cy="482544"/>
            <a:chOff x="8440738" y="2886076"/>
            <a:chExt cx="360363" cy="361950"/>
          </a:xfrm>
          <a:solidFill>
            <a:schemeClr val="bg1"/>
          </a:solidFill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1C7FE38C-40A5-4438-8710-F3A7F54A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25" y="2886076"/>
              <a:ext cx="255588" cy="166688"/>
            </a:xfrm>
            <a:custGeom>
              <a:avLst/>
              <a:gdLst>
                <a:gd name="T0" fmla="*/ 7 w 68"/>
                <a:gd name="T1" fmla="*/ 44 h 44"/>
                <a:gd name="T2" fmla="*/ 18 w 68"/>
                <a:gd name="T3" fmla="*/ 44 h 44"/>
                <a:gd name="T4" fmla="*/ 17 w 68"/>
                <a:gd name="T5" fmla="*/ 43 h 44"/>
                <a:gd name="T6" fmla="*/ 12 w 68"/>
                <a:gd name="T7" fmla="*/ 37 h 44"/>
                <a:gd name="T8" fmla="*/ 13 w 68"/>
                <a:gd name="T9" fmla="*/ 33 h 44"/>
                <a:gd name="T10" fmla="*/ 16 w 68"/>
                <a:gd name="T11" fmla="*/ 33 h 44"/>
                <a:gd name="T12" fmla="*/ 16 w 68"/>
                <a:gd name="T13" fmla="*/ 36 h 44"/>
                <a:gd name="T14" fmla="*/ 16 w 68"/>
                <a:gd name="T15" fmla="*/ 36 h 44"/>
                <a:gd name="T16" fmla="*/ 19 w 68"/>
                <a:gd name="T17" fmla="*/ 40 h 44"/>
                <a:gd name="T18" fmla="*/ 20 w 68"/>
                <a:gd name="T19" fmla="*/ 43 h 44"/>
                <a:gd name="T20" fmla="*/ 18 w 68"/>
                <a:gd name="T21" fmla="*/ 44 h 44"/>
                <a:gd name="T22" fmla="*/ 30 w 68"/>
                <a:gd name="T23" fmla="*/ 44 h 44"/>
                <a:gd name="T24" fmla="*/ 29 w 68"/>
                <a:gd name="T25" fmla="*/ 43 h 44"/>
                <a:gd name="T26" fmla="*/ 34 w 68"/>
                <a:gd name="T27" fmla="*/ 24 h 44"/>
                <a:gd name="T28" fmla="*/ 37 w 68"/>
                <a:gd name="T29" fmla="*/ 24 h 44"/>
                <a:gd name="T30" fmla="*/ 38 w 68"/>
                <a:gd name="T31" fmla="*/ 26 h 44"/>
                <a:gd name="T32" fmla="*/ 41 w 68"/>
                <a:gd name="T33" fmla="*/ 33 h 44"/>
                <a:gd name="T34" fmla="*/ 43 w 68"/>
                <a:gd name="T35" fmla="*/ 43 h 44"/>
                <a:gd name="T36" fmla="*/ 41 w 68"/>
                <a:gd name="T37" fmla="*/ 44 h 44"/>
                <a:gd name="T38" fmla="*/ 50 w 68"/>
                <a:gd name="T39" fmla="*/ 44 h 44"/>
                <a:gd name="T40" fmla="*/ 49 w 68"/>
                <a:gd name="T41" fmla="*/ 43 h 44"/>
                <a:gd name="T42" fmla="*/ 49 w 68"/>
                <a:gd name="T43" fmla="*/ 40 h 44"/>
                <a:gd name="T44" fmla="*/ 53 w 68"/>
                <a:gd name="T45" fmla="*/ 36 h 44"/>
                <a:gd name="T46" fmla="*/ 53 w 68"/>
                <a:gd name="T47" fmla="*/ 36 h 44"/>
                <a:gd name="T48" fmla="*/ 53 w 68"/>
                <a:gd name="T49" fmla="*/ 33 h 44"/>
                <a:gd name="T50" fmla="*/ 55 w 68"/>
                <a:gd name="T51" fmla="*/ 33 h 44"/>
                <a:gd name="T52" fmla="*/ 57 w 68"/>
                <a:gd name="T53" fmla="*/ 37 h 44"/>
                <a:gd name="T54" fmla="*/ 52 w 68"/>
                <a:gd name="T55" fmla="*/ 43 h 44"/>
                <a:gd name="T56" fmla="*/ 50 w 68"/>
                <a:gd name="T57" fmla="*/ 44 h 44"/>
                <a:gd name="T58" fmla="*/ 61 w 68"/>
                <a:gd name="T59" fmla="*/ 44 h 44"/>
                <a:gd name="T60" fmla="*/ 63 w 68"/>
                <a:gd name="T61" fmla="*/ 43 h 44"/>
                <a:gd name="T62" fmla="*/ 66 w 68"/>
                <a:gd name="T63" fmla="*/ 28 h 44"/>
                <a:gd name="T64" fmla="*/ 55 w 68"/>
                <a:gd name="T65" fmla="*/ 16 h 44"/>
                <a:gd name="T66" fmla="*/ 53 w 68"/>
                <a:gd name="T67" fmla="*/ 17 h 44"/>
                <a:gd name="T68" fmla="*/ 52 w 68"/>
                <a:gd name="T69" fmla="*/ 19 h 44"/>
                <a:gd name="T70" fmla="*/ 51 w 68"/>
                <a:gd name="T71" fmla="*/ 23 h 44"/>
                <a:gd name="T72" fmla="*/ 50 w 68"/>
                <a:gd name="T73" fmla="*/ 23 h 44"/>
                <a:gd name="T74" fmla="*/ 44 w 68"/>
                <a:gd name="T75" fmla="*/ 12 h 44"/>
                <a:gd name="T76" fmla="*/ 43 w 68"/>
                <a:gd name="T77" fmla="*/ 3 h 44"/>
                <a:gd name="T78" fmla="*/ 43 w 68"/>
                <a:gd name="T79" fmla="*/ 1 h 44"/>
                <a:gd name="T80" fmla="*/ 41 w 68"/>
                <a:gd name="T81" fmla="*/ 0 h 44"/>
                <a:gd name="T82" fmla="*/ 24 w 68"/>
                <a:gd name="T83" fmla="*/ 10 h 44"/>
                <a:gd name="T84" fmla="*/ 20 w 68"/>
                <a:gd name="T85" fmla="*/ 24 h 44"/>
                <a:gd name="T86" fmla="*/ 18 w 68"/>
                <a:gd name="T87" fmla="*/ 23 h 44"/>
                <a:gd name="T88" fmla="*/ 14 w 68"/>
                <a:gd name="T89" fmla="*/ 17 h 44"/>
                <a:gd name="T90" fmla="*/ 13 w 68"/>
                <a:gd name="T91" fmla="*/ 15 h 44"/>
                <a:gd name="T92" fmla="*/ 11 w 68"/>
                <a:gd name="T93" fmla="*/ 15 h 44"/>
                <a:gd name="T94" fmla="*/ 1 w 68"/>
                <a:gd name="T95" fmla="*/ 29 h 44"/>
                <a:gd name="T96" fmla="*/ 5 w 68"/>
                <a:gd name="T97" fmla="*/ 43 h 44"/>
                <a:gd name="T98" fmla="*/ 7 w 68"/>
                <a:gd name="T9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44">
                  <a:moveTo>
                    <a:pt x="7" y="44"/>
                  </a:move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3"/>
                    <a:pt x="12" y="40"/>
                    <a:pt x="12" y="37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2"/>
                    <a:pt x="15" y="32"/>
                    <a:pt x="16" y="33"/>
                  </a:cubicBezTo>
                  <a:cubicBezTo>
                    <a:pt x="17" y="34"/>
                    <a:pt x="17" y="35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8" y="39"/>
                    <a:pt x="19" y="40"/>
                  </a:cubicBezTo>
                  <a:cubicBezTo>
                    <a:pt x="20" y="41"/>
                    <a:pt x="21" y="42"/>
                    <a:pt x="20" y="43"/>
                  </a:cubicBezTo>
                  <a:cubicBezTo>
                    <a:pt x="20" y="44"/>
                    <a:pt x="19" y="44"/>
                    <a:pt x="18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3"/>
                    <a:pt x="29" y="43"/>
                  </a:cubicBezTo>
                  <a:cubicBezTo>
                    <a:pt x="24" y="34"/>
                    <a:pt x="34" y="24"/>
                    <a:pt x="34" y="24"/>
                  </a:cubicBezTo>
                  <a:cubicBezTo>
                    <a:pt x="35" y="23"/>
                    <a:pt x="36" y="23"/>
                    <a:pt x="37" y="24"/>
                  </a:cubicBezTo>
                  <a:cubicBezTo>
                    <a:pt x="38" y="24"/>
                    <a:pt x="38" y="25"/>
                    <a:pt x="38" y="26"/>
                  </a:cubicBezTo>
                  <a:cubicBezTo>
                    <a:pt x="37" y="29"/>
                    <a:pt x="39" y="31"/>
                    <a:pt x="41" y="33"/>
                  </a:cubicBezTo>
                  <a:cubicBezTo>
                    <a:pt x="43" y="35"/>
                    <a:pt x="46" y="38"/>
                    <a:pt x="43" y="43"/>
                  </a:cubicBezTo>
                  <a:cubicBezTo>
                    <a:pt x="43" y="43"/>
                    <a:pt x="42" y="44"/>
                    <a:pt x="41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49" y="44"/>
                    <a:pt x="49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1" y="39"/>
                    <a:pt x="53" y="37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5"/>
                    <a:pt x="52" y="34"/>
                    <a:pt x="53" y="33"/>
                  </a:cubicBezTo>
                  <a:cubicBezTo>
                    <a:pt x="53" y="32"/>
                    <a:pt x="55" y="32"/>
                    <a:pt x="55" y="33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6" y="40"/>
                    <a:pt x="52" y="43"/>
                    <a:pt x="52" y="43"/>
                  </a:cubicBezTo>
                  <a:cubicBezTo>
                    <a:pt x="51" y="44"/>
                    <a:pt x="51" y="44"/>
                    <a:pt x="50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7" y="38"/>
                    <a:pt x="68" y="33"/>
                    <a:pt x="66" y="28"/>
                  </a:cubicBezTo>
                  <a:cubicBezTo>
                    <a:pt x="65" y="22"/>
                    <a:pt x="61" y="18"/>
                    <a:pt x="55" y="16"/>
                  </a:cubicBezTo>
                  <a:cubicBezTo>
                    <a:pt x="54" y="16"/>
                    <a:pt x="53" y="16"/>
                    <a:pt x="53" y="17"/>
                  </a:cubicBezTo>
                  <a:cubicBezTo>
                    <a:pt x="52" y="17"/>
                    <a:pt x="52" y="18"/>
                    <a:pt x="52" y="19"/>
                  </a:cubicBezTo>
                  <a:cubicBezTo>
                    <a:pt x="53" y="21"/>
                    <a:pt x="52" y="21"/>
                    <a:pt x="51" y="23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17"/>
                    <a:pt x="47" y="14"/>
                    <a:pt x="44" y="12"/>
                  </a:cubicBezTo>
                  <a:cubicBezTo>
                    <a:pt x="41" y="9"/>
                    <a:pt x="40" y="8"/>
                    <a:pt x="43" y="3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3" y="1"/>
                    <a:pt x="27" y="5"/>
                    <a:pt x="24" y="10"/>
                  </a:cubicBezTo>
                  <a:cubicBezTo>
                    <a:pt x="21" y="14"/>
                    <a:pt x="20" y="19"/>
                    <a:pt x="20" y="24"/>
                  </a:cubicBezTo>
                  <a:cubicBezTo>
                    <a:pt x="19" y="24"/>
                    <a:pt x="19" y="23"/>
                    <a:pt x="18" y="23"/>
                  </a:cubicBezTo>
                  <a:cubicBezTo>
                    <a:pt x="15" y="21"/>
                    <a:pt x="13" y="20"/>
                    <a:pt x="14" y="17"/>
                  </a:cubicBezTo>
                  <a:cubicBezTo>
                    <a:pt x="14" y="16"/>
                    <a:pt x="14" y="15"/>
                    <a:pt x="13" y="15"/>
                  </a:cubicBezTo>
                  <a:cubicBezTo>
                    <a:pt x="13" y="14"/>
                    <a:pt x="12" y="14"/>
                    <a:pt x="11" y="15"/>
                  </a:cubicBezTo>
                  <a:cubicBezTo>
                    <a:pt x="6" y="17"/>
                    <a:pt x="2" y="22"/>
                    <a:pt x="1" y="29"/>
                  </a:cubicBezTo>
                  <a:cubicBezTo>
                    <a:pt x="0" y="34"/>
                    <a:pt x="2" y="40"/>
                    <a:pt x="5" y="43"/>
                  </a:cubicBezTo>
                  <a:cubicBezTo>
                    <a:pt x="6" y="44"/>
                    <a:pt x="6" y="44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xmlns="" id="{DDF85577-4C05-4E63-9C00-1E694B443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121026"/>
              <a:ext cx="13811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xmlns="" id="{97DE790B-64BE-4C7A-9083-5B346EC77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0913" y="3165476"/>
              <a:ext cx="1428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xmlns="" id="{ECD81ED3-9B2C-4CF9-8264-B65E3F9A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663" y="3067051"/>
              <a:ext cx="71438" cy="38100"/>
            </a:xfrm>
            <a:custGeom>
              <a:avLst/>
              <a:gdLst>
                <a:gd name="T0" fmla="*/ 17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10 h 10"/>
                <a:gd name="T8" fmla="*/ 19 w 19"/>
                <a:gd name="T9" fmla="*/ 10 h 10"/>
                <a:gd name="T10" fmla="*/ 19 w 19"/>
                <a:gd name="T11" fmla="*/ 2 h 10"/>
                <a:gd name="T12" fmla="*/ 17 w 1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xmlns="" id="{BC45032D-5C42-40A5-A486-87BFD2F6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209926"/>
              <a:ext cx="55563" cy="38100"/>
            </a:xfrm>
            <a:custGeom>
              <a:avLst/>
              <a:gdLst>
                <a:gd name="T0" fmla="*/ 15 w 15"/>
                <a:gd name="T1" fmla="*/ 0 h 10"/>
                <a:gd name="T2" fmla="*/ 0 w 15"/>
                <a:gd name="T3" fmla="*/ 0 h 10"/>
                <a:gd name="T4" fmla="*/ 0 w 15"/>
                <a:gd name="T5" fmla="*/ 8 h 10"/>
                <a:gd name="T6" fmla="*/ 2 w 15"/>
                <a:gd name="T7" fmla="*/ 10 h 10"/>
                <a:gd name="T8" fmla="*/ 15 w 15"/>
                <a:gd name="T9" fmla="*/ 10 h 10"/>
                <a:gd name="T10" fmla="*/ 15 w 15"/>
                <a:gd name="T11" fmla="*/ 10 h 10"/>
                <a:gd name="T12" fmla="*/ 15 w 15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xmlns="" id="{1ED4B385-3E97-487A-A5F5-43A4D200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3067051"/>
              <a:ext cx="142875" cy="38100"/>
            </a:xfrm>
            <a:custGeom>
              <a:avLst/>
              <a:gdLst>
                <a:gd name="T0" fmla="*/ 38 w 38"/>
                <a:gd name="T1" fmla="*/ 0 h 10"/>
                <a:gd name="T2" fmla="*/ 38 w 38"/>
                <a:gd name="T3" fmla="*/ 0 h 10"/>
                <a:gd name="T4" fmla="*/ 0 w 38"/>
                <a:gd name="T5" fmla="*/ 0 h 10"/>
                <a:gd name="T6" fmla="*/ 0 w 38"/>
                <a:gd name="T7" fmla="*/ 0 h 10"/>
                <a:gd name="T8" fmla="*/ 0 w 38"/>
                <a:gd name="T9" fmla="*/ 10 h 10"/>
                <a:gd name="T10" fmla="*/ 38 w 38"/>
                <a:gd name="T11" fmla="*/ 10 h 10"/>
                <a:gd name="T12" fmla="*/ 38 w 3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xmlns="" id="{46559623-92D0-40EE-9E61-183A53E1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175" y="3209926"/>
              <a:ext cx="138113" cy="38100"/>
            </a:xfrm>
            <a:custGeom>
              <a:avLst/>
              <a:gdLst>
                <a:gd name="T0" fmla="*/ 37 w 37"/>
                <a:gd name="T1" fmla="*/ 0 h 10"/>
                <a:gd name="T2" fmla="*/ 0 w 37"/>
                <a:gd name="T3" fmla="*/ 0 h 10"/>
                <a:gd name="T4" fmla="*/ 0 w 37"/>
                <a:gd name="T5" fmla="*/ 10 h 10"/>
                <a:gd name="T6" fmla="*/ 0 w 37"/>
                <a:gd name="T7" fmla="*/ 10 h 10"/>
                <a:gd name="T8" fmla="*/ 37 w 37"/>
                <a:gd name="T9" fmla="*/ 10 h 10"/>
                <a:gd name="T10" fmla="*/ 37 w 37"/>
                <a:gd name="T11" fmla="*/ 10 h 10"/>
                <a:gd name="T12" fmla="*/ 37 w 3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xmlns="" id="{BE6C8983-B57F-41F3-A5C7-128EA93E4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63" y="3121026"/>
              <a:ext cx="1349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E98D8CB6-7E26-4C52-880B-E4A26788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67051"/>
              <a:ext cx="115888" cy="38100"/>
            </a:xfrm>
            <a:custGeom>
              <a:avLst/>
              <a:gdLst>
                <a:gd name="T0" fmla="*/ 31 w 31"/>
                <a:gd name="T1" fmla="*/ 0 h 10"/>
                <a:gd name="T2" fmla="*/ 31 w 31"/>
                <a:gd name="T3" fmla="*/ 0 h 10"/>
                <a:gd name="T4" fmla="*/ 2 w 31"/>
                <a:gd name="T5" fmla="*/ 0 h 10"/>
                <a:gd name="T6" fmla="*/ 0 w 31"/>
                <a:gd name="T7" fmla="*/ 2 h 10"/>
                <a:gd name="T8" fmla="*/ 0 w 31"/>
                <a:gd name="T9" fmla="*/ 10 h 10"/>
                <a:gd name="T10" fmla="*/ 31 w 31"/>
                <a:gd name="T11" fmla="*/ 10 h 10"/>
                <a:gd name="T12" fmla="*/ 31 w 3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1" y="10"/>
                    <a:pt x="31" y="10"/>
                    <a:pt x="31" y="1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xmlns="" id="{1D2C2023-FAAB-444E-A47E-6F671710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21026"/>
              <a:ext cx="555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xmlns="" id="{CB40AA5D-42C5-42DB-95E4-04E8FC3EF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3165476"/>
              <a:ext cx="714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3A029BA4-AE84-4A30-BF8F-988CD4F7E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3209926"/>
              <a:ext cx="134938" cy="38100"/>
            </a:xfrm>
            <a:custGeom>
              <a:avLst/>
              <a:gdLst>
                <a:gd name="T0" fmla="*/ 0 w 36"/>
                <a:gd name="T1" fmla="*/ 10 h 10"/>
                <a:gd name="T2" fmla="*/ 0 w 36"/>
                <a:gd name="T3" fmla="*/ 10 h 10"/>
                <a:gd name="T4" fmla="*/ 34 w 36"/>
                <a:gd name="T5" fmla="*/ 10 h 10"/>
                <a:gd name="T6" fmla="*/ 36 w 36"/>
                <a:gd name="T7" fmla="*/ 8 h 10"/>
                <a:gd name="T8" fmla="*/ 36 w 36"/>
                <a:gd name="T9" fmla="*/ 0 h 10"/>
                <a:gd name="T10" fmla="*/ 0 w 36"/>
                <a:gd name="T11" fmla="*/ 0 h 10"/>
                <a:gd name="T12" fmla="*/ 0 w 3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6" y="9"/>
                    <a:pt x="36" y="8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xmlns="" id="{9C504944-BA3E-459E-8A58-1015F017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65476"/>
              <a:ext cx="1158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2" name="Rectangle: Rounded Corners 1">
            <a:extLst>
              <a:ext uri="{FF2B5EF4-FFF2-40B4-BE49-F238E27FC236}">
                <a16:creationId xmlns:a16="http://schemas.microsoft.com/office/drawing/2014/main" xmlns="" id="{24819FA2-8B08-4060-B665-3E9E9FC9BE2F}"/>
              </a:ext>
            </a:extLst>
          </p:cNvPr>
          <p:cNvSpPr/>
          <p:nvPr/>
        </p:nvSpPr>
        <p:spPr>
          <a:xfrm>
            <a:off x="447485" y="3494048"/>
            <a:ext cx="1991536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">
            <a:extLst>
              <a:ext uri="{FF2B5EF4-FFF2-40B4-BE49-F238E27FC236}">
                <a16:creationId xmlns:a16="http://schemas.microsoft.com/office/drawing/2014/main" xmlns="" id="{FDC37C9E-38AA-4E98-8E99-69EB74D43BDF}"/>
              </a:ext>
            </a:extLst>
          </p:cNvPr>
          <p:cNvSpPr/>
          <p:nvPr/>
        </p:nvSpPr>
        <p:spPr>
          <a:xfrm>
            <a:off x="1095556" y="3145171"/>
            <a:ext cx="709090" cy="709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xmlns="" id="{5EC10CA2-D56A-4E94-B301-E66C20B62705}"/>
              </a:ext>
            </a:extLst>
          </p:cNvPr>
          <p:cNvSpPr txBox="1">
            <a:spLocks/>
          </p:cNvSpPr>
          <p:nvPr/>
        </p:nvSpPr>
        <p:spPr>
          <a:xfrm>
            <a:off x="2483594" y="4078479"/>
            <a:ext cx="2528283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Excellent Expansion Capability</a:t>
            </a:r>
          </a:p>
        </p:txBody>
      </p:sp>
      <p:sp>
        <p:nvSpPr>
          <p:cNvPr id="75" name="Rectangle: Rounded Corners 125">
            <a:extLst>
              <a:ext uri="{FF2B5EF4-FFF2-40B4-BE49-F238E27FC236}">
                <a16:creationId xmlns:a16="http://schemas.microsoft.com/office/drawing/2014/main" xmlns="" id="{1BF73F18-7FA7-4A2A-A692-0F2831AE3149}"/>
              </a:ext>
            </a:extLst>
          </p:cNvPr>
          <p:cNvSpPr/>
          <p:nvPr/>
        </p:nvSpPr>
        <p:spPr>
          <a:xfrm>
            <a:off x="2722192" y="3491908"/>
            <a:ext cx="2052156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126">
            <a:extLst>
              <a:ext uri="{FF2B5EF4-FFF2-40B4-BE49-F238E27FC236}">
                <a16:creationId xmlns:a16="http://schemas.microsoft.com/office/drawing/2014/main" xmlns="" id="{C152378B-3208-4B4B-BE15-A23E79870552}"/>
              </a:ext>
            </a:extLst>
          </p:cNvPr>
          <p:cNvSpPr/>
          <p:nvPr/>
        </p:nvSpPr>
        <p:spPr>
          <a:xfrm>
            <a:off x="3418737" y="3138828"/>
            <a:ext cx="698928" cy="6989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xmlns="" id="{9A27C156-FE88-4969-B817-20E88479724B}"/>
              </a:ext>
            </a:extLst>
          </p:cNvPr>
          <p:cNvSpPr txBox="1">
            <a:spLocks/>
          </p:cNvSpPr>
          <p:nvPr/>
        </p:nvSpPr>
        <p:spPr>
          <a:xfrm>
            <a:off x="5136780" y="4035803"/>
            <a:ext cx="1935440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Advanced Threat Protection</a:t>
            </a:r>
          </a:p>
        </p:txBody>
      </p:sp>
      <p:sp>
        <p:nvSpPr>
          <p:cNvPr id="78" name="Rectangle: Rounded Corners 129">
            <a:extLst>
              <a:ext uri="{FF2B5EF4-FFF2-40B4-BE49-F238E27FC236}">
                <a16:creationId xmlns:a16="http://schemas.microsoft.com/office/drawing/2014/main" xmlns="" id="{4CEB32FA-AEBD-4329-A2D5-340EB3C5BB3D}"/>
              </a:ext>
            </a:extLst>
          </p:cNvPr>
          <p:cNvSpPr/>
          <p:nvPr/>
        </p:nvSpPr>
        <p:spPr>
          <a:xfrm>
            <a:off x="5055996" y="3494048"/>
            <a:ext cx="2073764" cy="1842611"/>
          </a:xfrm>
          <a:prstGeom prst="roundRect">
            <a:avLst>
              <a:gd name="adj" fmla="val 7398"/>
            </a:avLst>
          </a:prstGeom>
          <a:solidFill>
            <a:schemeClr val="accent6">
              <a:alpha val="24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130">
            <a:extLst>
              <a:ext uri="{FF2B5EF4-FFF2-40B4-BE49-F238E27FC236}">
                <a16:creationId xmlns:a16="http://schemas.microsoft.com/office/drawing/2014/main" xmlns="" id="{4DD65DB6-FFBB-4EAA-9BB6-EDDBFFC0FEA1}"/>
              </a:ext>
            </a:extLst>
          </p:cNvPr>
          <p:cNvSpPr/>
          <p:nvPr/>
        </p:nvSpPr>
        <p:spPr>
          <a:xfrm>
            <a:off x="5776076" y="3140968"/>
            <a:ext cx="682171" cy="68217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7176120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Smart Policy Operation</a:t>
            </a:r>
          </a:p>
        </p:txBody>
      </p:sp>
      <p:sp>
        <p:nvSpPr>
          <p:cNvPr id="81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7392144" y="3494048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8097394" y="3162538"/>
            <a:ext cx="655787" cy="655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29">
            <a:extLst>
              <a:ext uri="{FF2B5EF4-FFF2-40B4-BE49-F238E27FC236}">
                <a16:creationId xmlns:a16="http://schemas.microsoft.com/office/drawing/2014/main" xmlns="" id="{B60B0E8C-FACE-4EC2-938C-6DF1963094A6}"/>
              </a:ext>
            </a:extLst>
          </p:cNvPr>
          <p:cNvSpPr>
            <a:spLocks noEditPoints="1"/>
          </p:cNvSpPr>
          <p:nvPr/>
        </p:nvSpPr>
        <p:spPr bwMode="auto">
          <a:xfrm>
            <a:off x="1262797" y="3359057"/>
            <a:ext cx="370908" cy="264700"/>
          </a:xfrm>
          <a:custGeom>
            <a:avLst/>
            <a:gdLst>
              <a:gd name="T0" fmla="*/ 0 w 96"/>
              <a:gd name="T1" fmla="*/ 48 h 68"/>
              <a:gd name="T2" fmla="*/ 2 w 96"/>
              <a:gd name="T3" fmla="*/ 68 h 68"/>
              <a:gd name="T4" fmla="*/ 96 w 96"/>
              <a:gd name="T5" fmla="*/ 66 h 68"/>
              <a:gd name="T6" fmla="*/ 48 w 96"/>
              <a:gd name="T7" fmla="*/ 0 h 68"/>
              <a:gd name="T8" fmla="*/ 61 w 96"/>
              <a:gd name="T9" fmla="*/ 12 h 68"/>
              <a:gd name="T10" fmla="*/ 64 w 96"/>
              <a:gd name="T11" fmla="*/ 14 h 68"/>
              <a:gd name="T12" fmla="*/ 59 w 96"/>
              <a:gd name="T13" fmla="*/ 22 h 68"/>
              <a:gd name="T14" fmla="*/ 58 w 96"/>
              <a:gd name="T15" fmla="*/ 19 h 68"/>
              <a:gd name="T16" fmla="*/ 48 w 96"/>
              <a:gd name="T17" fmla="*/ 8 h 68"/>
              <a:gd name="T18" fmla="*/ 50 w 96"/>
              <a:gd name="T19" fmla="*/ 18 h 68"/>
              <a:gd name="T20" fmla="*/ 46 w 96"/>
              <a:gd name="T21" fmla="*/ 18 h 68"/>
              <a:gd name="T22" fmla="*/ 18 w 96"/>
              <a:gd name="T23" fmla="*/ 52 h 68"/>
              <a:gd name="T24" fmla="*/ 8 w 96"/>
              <a:gd name="T25" fmla="*/ 50 h 68"/>
              <a:gd name="T26" fmla="*/ 18 w 96"/>
              <a:gd name="T27" fmla="*/ 48 h 68"/>
              <a:gd name="T28" fmla="*/ 18 w 96"/>
              <a:gd name="T29" fmla="*/ 52 h 68"/>
              <a:gd name="T30" fmla="*/ 20 w 96"/>
              <a:gd name="T31" fmla="*/ 38 h 68"/>
              <a:gd name="T32" fmla="*/ 12 w 96"/>
              <a:gd name="T33" fmla="*/ 35 h 68"/>
              <a:gd name="T34" fmla="*/ 14 w 96"/>
              <a:gd name="T35" fmla="*/ 31 h 68"/>
              <a:gd name="T36" fmla="*/ 22 w 96"/>
              <a:gd name="T37" fmla="*/ 37 h 68"/>
              <a:gd name="T38" fmla="*/ 27 w 96"/>
              <a:gd name="T39" fmla="*/ 29 h 68"/>
              <a:gd name="T40" fmla="*/ 20 w 96"/>
              <a:gd name="T41" fmla="*/ 22 h 68"/>
              <a:gd name="T42" fmla="*/ 23 w 96"/>
              <a:gd name="T43" fmla="*/ 20 h 68"/>
              <a:gd name="T44" fmla="*/ 28 w 96"/>
              <a:gd name="T45" fmla="*/ 28 h 68"/>
              <a:gd name="T46" fmla="*/ 37 w 96"/>
              <a:gd name="T47" fmla="*/ 22 h 68"/>
              <a:gd name="T48" fmla="*/ 32 w 96"/>
              <a:gd name="T49" fmla="*/ 14 h 68"/>
              <a:gd name="T50" fmla="*/ 35 w 96"/>
              <a:gd name="T51" fmla="*/ 12 h 68"/>
              <a:gd name="T52" fmla="*/ 37 w 96"/>
              <a:gd name="T53" fmla="*/ 22 h 68"/>
              <a:gd name="T54" fmla="*/ 48 w 96"/>
              <a:gd name="T55" fmla="*/ 56 h 68"/>
              <a:gd name="T56" fmla="*/ 48 w 96"/>
              <a:gd name="T57" fmla="*/ 40 h 68"/>
              <a:gd name="T58" fmla="*/ 71 w 96"/>
              <a:gd name="T59" fmla="*/ 22 h 68"/>
              <a:gd name="T60" fmla="*/ 73 w 96"/>
              <a:gd name="T61" fmla="*/ 25 h 68"/>
              <a:gd name="T62" fmla="*/ 56 w 96"/>
              <a:gd name="T63" fmla="*/ 48 h 68"/>
              <a:gd name="T64" fmla="*/ 75 w 96"/>
              <a:gd name="T65" fmla="*/ 35 h 68"/>
              <a:gd name="T66" fmla="*/ 85 w 96"/>
              <a:gd name="T67" fmla="*/ 33 h 68"/>
              <a:gd name="T68" fmla="*/ 76 w 96"/>
              <a:gd name="T69" fmla="*/ 38 h 68"/>
              <a:gd name="T70" fmla="*/ 74 w 96"/>
              <a:gd name="T71" fmla="*/ 37 h 68"/>
              <a:gd name="T72" fmla="*/ 86 w 96"/>
              <a:gd name="T73" fmla="*/ 52 h 68"/>
              <a:gd name="T74" fmla="*/ 76 w 96"/>
              <a:gd name="T75" fmla="*/ 50 h 68"/>
              <a:gd name="T76" fmla="*/ 78 w 96"/>
              <a:gd name="T77" fmla="*/ 48 h 68"/>
              <a:gd name="T78" fmla="*/ 88 w 96"/>
              <a:gd name="T79" fmla="*/ 5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68">
                <a:moveTo>
                  <a:pt x="48" y="0"/>
                </a:moveTo>
                <a:cubicBezTo>
                  <a:pt x="22" y="0"/>
                  <a:pt x="0" y="21"/>
                  <a:pt x="0" y="4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1" y="68"/>
                  <a:pt x="2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5" y="68"/>
                  <a:pt x="96" y="67"/>
                  <a:pt x="96" y="66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21"/>
                  <a:pt x="74" y="0"/>
                  <a:pt x="48" y="0"/>
                </a:cubicBezTo>
                <a:close/>
                <a:moveTo>
                  <a:pt x="58" y="19"/>
                </a:moveTo>
                <a:cubicBezTo>
                  <a:pt x="61" y="12"/>
                  <a:pt x="61" y="12"/>
                  <a:pt x="61" y="12"/>
                </a:cubicBezTo>
                <a:cubicBezTo>
                  <a:pt x="61" y="11"/>
                  <a:pt x="62" y="10"/>
                  <a:pt x="63" y="11"/>
                </a:cubicBezTo>
                <a:cubicBezTo>
                  <a:pt x="64" y="11"/>
                  <a:pt x="65" y="12"/>
                  <a:pt x="64" y="14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0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7" y="20"/>
                  <a:pt x="58" y="19"/>
                </a:cubicBezTo>
                <a:close/>
                <a:moveTo>
                  <a:pt x="46" y="10"/>
                </a:moveTo>
                <a:cubicBezTo>
                  <a:pt x="46" y="9"/>
                  <a:pt x="47" y="8"/>
                  <a:pt x="48" y="8"/>
                </a:cubicBezTo>
                <a:cubicBezTo>
                  <a:pt x="49" y="8"/>
                  <a:pt x="50" y="9"/>
                  <a:pt x="50" y="10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49" y="20"/>
                  <a:pt x="48" y="20"/>
                </a:cubicBezTo>
                <a:cubicBezTo>
                  <a:pt x="47" y="20"/>
                  <a:pt x="46" y="19"/>
                  <a:pt x="46" y="18"/>
                </a:cubicBezTo>
                <a:lnTo>
                  <a:pt x="46" y="10"/>
                </a:lnTo>
                <a:close/>
                <a:moveTo>
                  <a:pt x="18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8" y="51"/>
                  <a:pt x="8" y="50"/>
                </a:cubicBezTo>
                <a:cubicBezTo>
                  <a:pt x="8" y="49"/>
                  <a:pt x="9" y="48"/>
                  <a:pt x="10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20" y="49"/>
                  <a:pt x="20" y="50"/>
                </a:cubicBezTo>
                <a:cubicBezTo>
                  <a:pt x="20" y="51"/>
                  <a:pt x="19" y="52"/>
                  <a:pt x="18" y="52"/>
                </a:cubicBezTo>
                <a:close/>
                <a:moveTo>
                  <a:pt x="22" y="37"/>
                </a:moveTo>
                <a:cubicBezTo>
                  <a:pt x="22" y="38"/>
                  <a:pt x="21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1" y="34"/>
                  <a:pt x="11" y="33"/>
                </a:cubicBezTo>
                <a:cubicBezTo>
                  <a:pt x="11" y="32"/>
                  <a:pt x="13" y="31"/>
                  <a:pt x="14" y="31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3" y="36"/>
                  <a:pt x="22" y="37"/>
                </a:cubicBezTo>
                <a:close/>
                <a:moveTo>
                  <a:pt x="28" y="28"/>
                </a:move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28"/>
                  <a:pt x="25" y="28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0"/>
                  <a:pt x="20" y="20"/>
                </a:cubicBezTo>
                <a:cubicBezTo>
                  <a:pt x="21" y="19"/>
                  <a:pt x="22" y="19"/>
                  <a:pt x="23" y="20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6"/>
                  <a:pt x="29" y="27"/>
                  <a:pt x="28" y="28"/>
                </a:cubicBezTo>
                <a:close/>
                <a:moveTo>
                  <a:pt x="37" y="22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5" y="21"/>
                </a:cubicBezTo>
                <a:cubicBezTo>
                  <a:pt x="32" y="14"/>
                  <a:pt x="32" y="14"/>
                  <a:pt x="32" y="14"/>
                </a:cubicBezTo>
                <a:cubicBezTo>
                  <a:pt x="31" y="12"/>
                  <a:pt x="32" y="11"/>
                  <a:pt x="33" y="11"/>
                </a:cubicBezTo>
                <a:cubicBezTo>
                  <a:pt x="34" y="10"/>
                  <a:pt x="35" y="11"/>
                  <a:pt x="35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20"/>
                  <a:pt x="38" y="22"/>
                  <a:pt x="37" y="22"/>
                </a:cubicBezTo>
                <a:close/>
                <a:moveTo>
                  <a:pt x="56" y="48"/>
                </a:moveTo>
                <a:cubicBezTo>
                  <a:pt x="56" y="52"/>
                  <a:pt x="52" y="56"/>
                  <a:pt x="48" y="56"/>
                </a:cubicBezTo>
                <a:cubicBezTo>
                  <a:pt x="44" y="56"/>
                  <a:pt x="40" y="52"/>
                  <a:pt x="40" y="48"/>
                </a:cubicBezTo>
                <a:cubicBezTo>
                  <a:pt x="40" y="43"/>
                  <a:pt x="44" y="40"/>
                  <a:pt x="48" y="40"/>
                </a:cubicBezTo>
                <a:cubicBezTo>
                  <a:pt x="49" y="40"/>
                  <a:pt x="51" y="40"/>
                  <a:pt x="52" y="41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3" y="22"/>
                  <a:pt x="73" y="22"/>
                </a:cubicBezTo>
                <a:cubicBezTo>
                  <a:pt x="74" y="23"/>
                  <a:pt x="74" y="24"/>
                  <a:pt x="73" y="25"/>
                </a:cubicBezTo>
                <a:cubicBezTo>
                  <a:pt x="55" y="44"/>
                  <a:pt x="55" y="44"/>
                  <a:pt x="55" y="44"/>
                </a:cubicBezTo>
                <a:cubicBezTo>
                  <a:pt x="56" y="45"/>
                  <a:pt x="56" y="46"/>
                  <a:pt x="56" y="48"/>
                </a:cubicBezTo>
                <a:close/>
                <a:moveTo>
                  <a:pt x="74" y="37"/>
                </a:moveTo>
                <a:cubicBezTo>
                  <a:pt x="73" y="36"/>
                  <a:pt x="74" y="35"/>
                  <a:pt x="75" y="35"/>
                </a:cubicBezTo>
                <a:cubicBezTo>
                  <a:pt x="82" y="31"/>
                  <a:pt x="82" y="31"/>
                  <a:pt x="82" y="31"/>
                </a:cubicBezTo>
                <a:cubicBezTo>
                  <a:pt x="83" y="31"/>
                  <a:pt x="85" y="32"/>
                  <a:pt x="85" y="33"/>
                </a:cubicBezTo>
                <a:cubicBezTo>
                  <a:pt x="85" y="34"/>
                  <a:pt x="85" y="35"/>
                  <a:pt x="84" y="35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8"/>
                  <a:pt x="74" y="38"/>
                  <a:pt x="74" y="37"/>
                </a:cubicBezTo>
                <a:close/>
                <a:moveTo>
                  <a:pt x="86" y="52"/>
                </a:moveTo>
                <a:cubicBezTo>
                  <a:pt x="86" y="52"/>
                  <a:pt x="86" y="52"/>
                  <a:pt x="86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2"/>
                  <a:pt x="76" y="51"/>
                  <a:pt x="76" y="50"/>
                </a:cubicBezTo>
                <a:cubicBezTo>
                  <a:pt x="76" y="49"/>
                  <a:pt x="77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7" y="48"/>
                  <a:pt x="88" y="49"/>
                  <a:pt x="88" y="50"/>
                </a:cubicBezTo>
                <a:cubicBezTo>
                  <a:pt x="88" y="51"/>
                  <a:pt x="87" y="52"/>
                  <a:pt x="8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4" name="Group 136">
            <a:extLst>
              <a:ext uri="{FF2B5EF4-FFF2-40B4-BE49-F238E27FC236}">
                <a16:creationId xmlns:a16="http://schemas.microsoft.com/office/drawing/2014/main" xmlns="" id="{7286854E-1974-4445-AA3F-915ED3CFC532}"/>
              </a:ext>
            </a:extLst>
          </p:cNvPr>
          <p:cNvGrpSpPr/>
          <p:nvPr/>
        </p:nvGrpSpPr>
        <p:grpSpPr>
          <a:xfrm>
            <a:off x="3561221" y="3273001"/>
            <a:ext cx="429124" cy="431015"/>
            <a:chOff x="7718425" y="3248025"/>
            <a:chExt cx="360363" cy="361951"/>
          </a:xfrm>
          <a:solidFill>
            <a:schemeClr val="bg1"/>
          </a:solidFill>
        </p:grpSpPr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xmlns="" id="{BFCABA58-AE00-4182-BD66-367DE87C2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3248025"/>
              <a:ext cx="360363" cy="331788"/>
            </a:xfrm>
            <a:custGeom>
              <a:avLst/>
              <a:gdLst>
                <a:gd name="T0" fmla="*/ 20 w 96"/>
                <a:gd name="T1" fmla="*/ 88 h 88"/>
                <a:gd name="T2" fmla="*/ 8 w 96"/>
                <a:gd name="T3" fmla="*/ 75 h 88"/>
                <a:gd name="T4" fmla="*/ 17 w 96"/>
                <a:gd name="T5" fmla="*/ 65 h 88"/>
                <a:gd name="T6" fmla="*/ 2 w 96"/>
                <a:gd name="T7" fmla="*/ 56 h 88"/>
                <a:gd name="T8" fmla="*/ 0 w 96"/>
                <a:gd name="T9" fmla="*/ 42 h 88"/>
                <a:gd name="T10" fmla="*/ 13 w 96"/>
                <a:gd name="T11" fmla="*/ 40 h 88"/>
                <a:gd name="T12" fmla="*/ 8 w 96"/>
                <a:gd name="T13" fmla="*/ 23 h 88"/>
                <a:gd name="T14" fmla="*/ 8 w 96"/>
                <a:gd name="T15" fmla="*/ 20 h 88"/>
                <a:gd name="T16" fmla="*/ 23 w 96"/>
                <a:gd name="T17" fmla="*/ 8 h 88"/>
                <a:gd name="T18" fmla="*/ 40 w 96"/>
                <a:gd name="T19" fmla="*/ 13 h 88"/>
                <a:gd name="T20" fmla="*/ 42 w 96"/>
                <a:gd name="T21" fmla="*/ 0 h 88"/>
                <a:gd name="T22" fmla="*/ 56 w 96"/>
                <a:gd name="T23" fmla="*/ 2 h 88"/>
                <a:gd name="T24" fmla="*/ 65 w 96"/>
                <a:gd name="T25" fmla="*/ 17 h 88"/>
                <a:gd name="T26" fmla="*/ 76 w 96"/>
                <a:gd name="T27" fmla="*/ 8 h 88"/>
                <a:gd name="T28" fmla="*/ 88 w 96"/>
                <a:gd name="T29" fmla="*/ 21 h 88"/>
                <a:gd name="T30" fmla="*/ 79 w 96"/>
                <a:gd name="T31" fmla="*/ 31 h 88"/>
                <a:gd name="T32" fmla="*/ 94 w 96"/>
                <a:gd name="T33" fmla="*/ 40 h 88"/>
                <a:gd name="T34" fmla="*/ 96 w 96"/>
                <a:gd name="T35" fmla="*/ 54 h 88"/>
                <a:gd name="T36" fmla="*/ 83 w 96"/>
                <a:gd name="T37" fmla="*/ 56 h 88"/>
                <a:gd name="T38" fmla="*/ 88 w 96"/>
                <a:gd name="T39" fmla="*/ 73 h 88"/>
                <a:gd name="T40" fmla="*/ 76 w 96"/>
                <a:gd name="T41" fmla="*/ 88 h 88"/>
                <a:gd name="T42" fmla="*/ 64 w 96"/>
                <a:gd name="T43" fmla="*/ 78 h 88"/>
                <a:gd name="T44" fmla="*/ 67 w 96"/>
                <a:gd name="T45" fmla="*/ 76 h 88"/>
                <a:gd name="T46" fmla="*/ 83 w 96"/>
                <a:gd name="T47" fmla="*/ 75 h 88"/>
                <a:gd name="T48" fmla="*/ 75 w 96"/>
                <a:gd name="T49" fmla="*/ 65 h 88"/>
                <a:gd name="T50" fmla="*/ 81 w 96"/>
                <a:gd name="T51" fmla="*/ 52 h 88"/>
                <a:gd name="T52" fmla="*/ 92 w 96"/>
                <a:gd name="T53" fmla="*/ 44 h 88"/>
                <a:gd name="T54" fmla="*/ 79 w 96"/>
                <a:gd name="T55" fmla="*/ 42 h 88"/>
                <a:gd name="T56" fmla="*/ 76 w 96"/>
                <a:gd name="T57" fmla="*/ 29 h 88"/>
                <a:gd name="T58" fmla="*/ 75 w 96"/>
                <a:gd name="T59" fmla="*/ 13 h 88"/>
                <a:gd name="T60" fmla="*/ 65 w 96"/>
                <a:gd name="T61" fmla="*/ 21 h 88"/>
                <a:gd name="T62" fmla="*/ 52 w 96"/>
                <a:gd name="T63" fmla="*/ 15 h 88"/>
                <a:gd name="T64" fmla="*/ 44 w 96"/>
                <a:gd name="T65" fmla="*/ 4 h 88"/>
                <a:gd name="T66" fmla="*/ 42 w 96"/>
                <a:gd name="T67" fmla="*/ 17 h 88"/>
                <a:gd name="T68" fmla="*/ 29 w 96"/>
                <a:gd name="T69" fmla="*/ 20 h 88"/>
                <a:gd name="T70" fmla="*/ 13 w 96"/>
                <a:gd name="T71" fmla="*/ 21 h 88"/>
                <a:gd name="T72" fmla="*/ 21 w 96"/>
                <a:gd name="T73" fmla="*/ 31 h 88"/>
                <a:gd name="T74" fmla="*/ 15 w 96"/>
                <a:gd name="T75" fmla="*/ 44 h 88"/>
                <a:gd name="T76" fmla="*/ 4 w 96"/>
                <a:gd name="T77" fmla="*/ 52 h 88"/>
                <a:gd name="T78" fmla="*/ 17 w 96"/>
                <a:gd name="T79" fmla="*/ 54 h 88"/>
                <a:gd name="T80" fmla="*/ 20 w 96"/>
                <a:gd name="T81" fmla="*/ 67 h 88"/>
                <a:gd name="T82" fmla="*/ 21 w 96"/>
                <a:gd name="T83" fmla="*/ 83 h 88"/>
                <a:gd name="T84" fmla="*/ 32 w 96"/>
                <a:gd name="T85" fmla="*/ 76 h 88"/>
                <a:gd name="T86" fmla="*/ 23 w 96"/>
                <a:gd name="T8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8">
                  <a:moveTo>
                    <a:pt x="21" y="88"/>
                  </a:moveTo>
                  <a:cubicBezTo>
                    <a:pt x="21" y="88"/>
                    <a:pt x="20" y="88"/>
                    <a:pt x="20" y="88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5"/>
                    <a:pt x="8" y="75"/>
                  </a:cubicBezTo>
                  <a:cubicBezTo>
                    <a:pt x="8" y="74"/>
                    <a:pt x="8" y="74"/>
                    <a:pt x="8" y="73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5" y="63"/>
                    <a:pt x="14" y="59"/>
                    <a:pt x="13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1" y="56"/>
                    <a:pt x="0" y="55"/>
                    <a:pt x="0" y="5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4" y="37"/>
                    <a:pt x="15" y="33"/>
                    <a:pt x="17" y="3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1"/>
                    <a:pt x="8" y="20"/>
                    <a:pt x="8" y="2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3" y="15"/>
                    <a:pt x="37" y="14"/>
                    <a:pt x="40" y="1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9" y="14"/>
                    <a:pt x="63" y="15"/>
                    <a:pt x="65" y="1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4" y="8"/>
                    <a:pt x="75" y="8"/>
                    <a:pt x="76" y="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88" y="22"/>
                    <a:pt x="88" y="22"/>
                    <a:pt x="88" y="23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1" y="33"/>
                    <a:pt x="82" y="37"/>
                    <a:pt x="83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5" y="40"/>
                    <a:pt x="96" y="41"/>
                    <a:pt x="96" y="42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9"/>
                    <a:pt x="81" y="63"/>
                    <a:pt x="79" y="65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74"/>
                    <a:pt x="88" y="76"/>
                    <a:pt x="88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4" y="88"/>
                    <a:pt x="73" y="88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6"/>
                    <a:pt x="64" y="76"/>
                  </a:cubicBezTo>
                  <a:cubicBezTo>
                    <a:pt x="65" y="75"/>
                    <a:pt x="66" y="75"/>
                    <a:pt x="67" y="76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5" y="66"/>
                    <a:pt x="75" y="65"/>
                    <a:pt x="75" y="65"/>
                  </a:cubicBezTo>
                  <a:cubicBezTo>
                    <a:pt x="77" y="62"/>
                    <a:pt x="79" y="56"/>
                    <a:pt x="79" y="54"/>
                  </a:cubicBezTo>
                  <a:cubicBezTo>
                    <a:pt x="79" y="53"/>
                    <a:pt x="80" y="52"/>
                    <a:pt x="8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4"/>
                    <a:pt x="79" y="43"/>
                    <a:pt x="79" y="42"/>
                  </a:cubicBezTo>
                  <a:cubicBezTo>
                    <a:pt x="79" y="40"/>
                    <a:pt x="77" y="34"/>
                    <a:pt x="75" y="31"/>
                  </a:cubicBezTo>
                  <a:cubicBezTo>
                    <a:pt x="75" y="31"/>
                    <a:pt x="75" y="30"/>
                    <a:pt x="76" y="29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2" y="19"/>
                    <a:pt x="57" y="18"/>
                    <a:pt x="54" y="17"/>
                  </a:cubicBezTo>
                  <a:cubicBezTo>
                    <a:pt x="53" y="17"/>
                    <a:pt x="52" y="16"/>
                    <a:pt x="52" y="1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3" y="17"/>
                    <a:pt x="42" y="17"/>
                  </a:cubicBezTo>
                  <a:cubicBezTo>
                    <a:pt x="39" y="18"/>
                    <a:pt x="34" y="19"/>
                    <a:pt x="31" y="21"/>
                  </a:cubicBezTo>
                  <a:cubicBezTo>
                    <a:pt x="31" y="21"/>
                    <a:pt x="30" y="21"/>
                    <a:pt x="29" y="2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0"/>
                    <a:pt x="21" y="31"/>
                    <a:pt x="21" y="31"/>
                  </a:cubicBezTo>
                  <a:cubicBezTo>
                    <a:pt x="19" y="34"/>
                    <a:pt x="17" y="40"/>
                    <a:pt x="17" y="42"/>
                  </a:cubicBezTo>
                  <a:cubicBezTo>
                    <a:pt x="17" y="43"/>
                    <a:pt x="16" y="44"/>
                    <a:pt x="1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7" y="53"/>
                    <a:pt x="17" y="54"/>
                  </a:cubicBezTo>
                  <a:cubicBezTo>
                    <a:pt x="17" y="56"/>
                    <a:pt x="19" y="62"/>
                    <a:pt x="21" y="65"/>
                  </a:cubicBezTo>
                  <a:cubicBezTo>
                    <a:pt x="21" y="65"/>
                    <a:pt x="21" y="66"/>
                    <a:pt x="20" y="67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0" y="75"/>
                    <a:pt x="31" y="75"/>
                    <a:pt x="32" y="76"/>
                  </a:cubicBezTo>
                  <a:cubicBezTo>
                    <a:pt x="33" y="76"/>
                    <a:pt x="33" y="78"/>
                    <a:pt x="32" y="7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xmlns="" id="{9C37F17F-C02F-45EC-8594-19327A754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49650"/>
              <a:ext cx="60325" cy="15875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xmlns="" id="{335B4E85-8344-4033-9E70-651221D7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79813"/>
              <a:ext cx="60325" cy="30163"/>
            </a:xfrm>
            <a:custGeom>
              <a:avLst/>
              <a:gdLst>
                <a:gd name="T0" fmla="*/ 14 w 16"/>
                <a:gd name="T1" fmla="*/ 0 h 8"/>
                <a:gd name="T2" fmla="*/ 2 w 16"/>
                <a:gd name="T3" fmla="*/ 0 h 8"/>
                <a:gd name="T4" fmla="*/ 0 w 16"/>
                <a:gd name="T5" fmla="*/ 2 h 8"/>
                <a:gd name="T6" fmla="*/ 2 w 16"/>
                <a:gd name="T7" fmla="*/ 4 h 8"/>
                <a:gd name="T8" fmla="*/ 6 w 16"/>
                <a:gd name="T9" fmla="*/ 4 h 8"/>
                <a:gd name="T10" fmla="*/ 6 w 16"/>
                <a:gd name="T11" fmla="*/ 6 h 8"/>
                <a:gd name="T12" fmla="*/ 8 w 16"/>
                <a:gd name="T13" fmla="*/ 8 h 8"/>
                <a:gd name="T14" fmla="*/ 10 w 16"/>
                <a:gd name="T15" fmla="*/ 6 h 8"/>
                <a:gd name="T16" fmla="*/ 10 w 16"/>
                <a:gd name="T17" fmla="*/ 4 h 8"/>
                <a:gd name="T18" fmla="*/ 14 w 16"/>
                <a:gd name="T19" fmla="*/ 4 h 8"/>
                <a:gd name="T20" fmla="*/ 16 w 16"/>
                <a:gd name="T21" fmla="*/ 2 h 8"/>
                <a:gd name="T22" fmla="*/ 14 w 16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1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7" y="8"/>
                    <a:pt x="8" y="8"/>
                  </a:cubicBezTo>
                  <a:cubicBezTo>
                    <a:pt x="9" y="8"/>
                    <a:pt x="10" y="7"/>
                    <a:pt x="10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66">
              <a:extLst>
                <a:ext uri="{FF2B5EF4-FFF2-40B4-BE49-F238E27FC236}">
                  <a16:creationId xmlns:a16="http://schemas.microsoft.com/office/drawing/2014/main" xmlns="" id="{2126F501-EFAB-4310-A49A-72EA5598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338513"/>
              <a:ext cx="187325" cy="196850"/>
            </a:xfrm>
            <a:custGeom>
              <a:avLst/>
              <a:gdLst>
                <a:gd name="T0" fmla="*/ 25 w 50"/>
                <a:gd name="T1" fmla="*/ 0 h 52"/>
                <a:gd name="T2" fmla="*/ 0 w 50"/>
                <a:gd name="T3" fmla="*/ 24 h 52"/>
                <a:gd name="T4" fmla="*/ 17 w 50"/>
                <a:gd name="T5" fmla="*/ 47 h 52"/>
                <a:gd name="T6" fmla="*/ 17 w 50"/>
                <a:gd name="T7" fmla="*/ 50 h 52"/>
                <a:gd name="T8" fmla="*/ 19 w 50"/>
                <a:gd name="T9" fmla="*/ 52 h 52"/>
                <a:gd name="T10" fmla="*/ 31 w 50"/>
                <a:gd name="T11" fmla="*/ 52 h 52"/>
                <a:gd name="T12" fmla="*/ 33 w 50"/>
                <a:gd name="T13" fmla="*/ 50 h 52"/>
                <a:gd name="T14" fmla="*/ 33 w 50"/>
                <a:gd name="T15" fmla="*/ 47 h 52"/>
                <a:gd name="T16" fmla="*/ 50 w 50"/>
                <a:gd name="T17" fmla="*/ 24 h 52"/>
                <a:gd name="T18" fmla="*/ 25 w 50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2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4"/>
                    <a:pt x="7" y="43"/>
                    <a:pt x="17" y="47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8" y="52"/>
                    <a:pt x="19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2"/>
                    <a:pt x="33" y="51"/>
                    <a:pt x="33" y="5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3" y="43"/>
                    <a:pt x="50" y="34"/>
                    <a:pt x="50" y="24"/>
                  </a:cubicBezTo>
                  <a:cubicBezTo>
                    <a:pt x="50" y="11"/>
                    <a:pt x="39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9" name="Freeform 77">
            <a:extLst>
              <a:ext uri="{FF2B5EF4-FFF2-40B4-BE49-F238E27FC236}">
                <a16:creationId xmlns:a16="http://schemas.microsoft.com/office/drawing/2014/main" xmlns="" id="{F4D418E3-71DF-4034-81B7-C775DDB14BD6}"/>
              </a:ext>
            </a:extLst>
          </p:cNvPr>
          <p:cNvSpPr>
            <a:spLocks noEditPoints="1"/>
          </p:cNvSpPr>
          <p:nvPr/>
        </p:nvSpPr>
        <p:spPr bwMode="auto">
          <a:xfrm>
            <a:off x="5956036" y="3311891"/>
            <a:ext cx="332144" cy="380546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0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8237121" y="3282128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91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92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93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97" name="Straight Connector 10">
            <a:extLst>
              <a:ext uri="{FF2B5EF4-FFF2-40B4-BE49-F238E27FC236}">
                <a16:creationId xmlns:a16="http://schemas.microsoft.com/office/drawing/2014/main" xmlns="" id="{BD61D2B9-EE45-4A4B-BBFA-1A9D0CE70EC3}"/>
              </a:ext>
            </a:extLst>
          </p:cNvPr>
          <p:cNvCxnSpPr>
            <a:cxnSpLocks/>
          </p:cNvCxnSpPr>
          <p:nvPr/>
        </p:nvCxnSpPr>
        <p:spPr>
          <a:xfrm>
            <a:off x="1239572" y="5336659"/>
            <a:ext cx="457934" cy="0"/>
          </a:xfrm>
          <a:prstGeom prst="line">
            <a:avLst/>
          </a:prstGeom>
          <a:ln w="57150" cap="rnd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149">
            <a:extLst>
              <a:ext uri="{FF2B5EF4-FFF2-40B4-BE49-F238E27FC236}">
                <a16:creationId xmlns:a16="http://schemas.microsoft.com/office/drawing/2014/main" xmlns="" id="{E6B30F85-0705-432F-B58F-75878ED59CD0}"/>
              </a:ext>
            </a:extLst>
          </p:cNvPr>
          <p:cNvCxnSpPr>
            <a:cxnSpLocks/>
          </p:cNvCxnSpPr>
          <p:nvPr/>
        </p:nvCxnSpPr>
        <p:spPr>
          <a:xfrm>
            <a:off x="3503712" y="5334519"/>
            <a:ext cx="457934" cy="0"/>
          </a:xfrm>
          <a:prstGeom prst="line">
            <a:avLst/>
          </a:prstGeom>
          <a:ln w="57150" cap="rnd">
            <a:solidFill>
              <a:schemeClr val="accent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150">
            <a:extLst>
              <a:ext uri="{FF2B5EF4-FFF2-40B4-BE49-F238E27FC236}">
                <a16:creationId xmlns:a16="http://schemas.microsoft.com/office/drawing/2014/main" xmlns="" id="{394CE7E5-A8A2-4446-AE63-DD9A53FE8075}"/>
              </a:ext>
            </a:extLst>
          </p:cNvPr>
          <p:cNvCxnSpPr>
            <a:cxnSpLocks/>
          </p:cNvCxnSpPr>
          <p:nvPr/>
        </p:nvCxnSpPr>
        <p:spPr>
          <a:xfrm>
            <a:off x="5879976" y="5336659"/>
            <a:ext cx="457934" cy="0"/>
          </a:xfrm>
          <a:prstGeom prst="line">
            <a:avLst/>
          </a:prstGeom>
          <a:ln w="57150" cap="rnd">
            <a:solidFill>
              <a:schemeClr val="accent6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8180518" y="5333616"/>
            <a:ext cx="457934" cy="0"/>
          </a:xfrm>
          <a:prstGeom prst="line">
            <a:avLst/>
          </a:prstGeom>
          <a:ln w="57150" cap="rnd">
            <a:solidFill>
              <a:schemeClr val="accent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9720174" y="3491005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10425424" y="3159495"/>
            <a:ext cx="655787" cy="655787"/>
          </a:xfrm>
          <a:prstGeom prst="ellipse">
            <a:avLst/>
          </a:prstGeom>
          <a:solidFill>
            <a:srgbClr val="3CB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10565151" y="3279085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104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05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106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9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110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10552378" y="5333616"/>
            <a:ext cx="457934" cy="0"/>
          </a:xfrm>
          <a:prstGeom prst="line">
            <a:avLst/>
          </a:prstGeom>
          <a:ln w="57150" cap="rnd">
            <a:solidFill>
              <a:srgbClr val="3CB2E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itle 1">
            <a:extLst>
              <a:ext uri="{FF2B5EF4-FFF2-40B4-BE49-F238E27FC236}">
                <a16:creationId xmlns:a16="http://schemas.microsoft.com/office/drawing/2014/main" xmlns="" id="{43D1EBC9-8EE4-4E9E-90FE-F64685F22D7F}"/>
              </a:ext>
            </a:extLst>
          </p:cNvPr>
          <p:cNvSpPr txBox="1">
            <a:spLocks/>
          </p:cNvSpPr>
          <p:nvPr/>
        </p:nvSpPr>
        <p:spPr>
          <a:xfrm>
            <a:off x="191344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High </a:t>
            </a:r>
            <a:b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</a:br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Performance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113" name="Rectangle 1">
            <a:extLst>
              <a:ext uri="{FF2B5EF4-FFF2-40B4-BE49-F238E27FC236}">
                <a16:creationId xmlns:a16="http://schemas.microsoft.com/office/drawing/2014/main" xmlns="" id="{45C74719-0289-CB41-B824-F54390A4C8AE}"/>
              </a:ext>
            </a:extLst>
          </p:cNvPr>
          <p:cNvSpPr/>
          <p:nvPr/>
        </p:nvSpPr>
        <p:spPr>
          <a:xfrm>
            <a:off x="2699474" y="5435932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chemeClr val="bg1"/>
                </a:solidFill>
                <a:ea typeface="楷体" panose="02010609060101010101" pitchFamily="49" charset="-122"/>
              </a:rPr>
              <a:t>Interface</a:t>
            </a:r>
            <a:r>
              <a:rPr lang="zh-CN" altLang="en-US" i="1" dirty="0">
                <a:solidFill>
                  <a:schemeClr val="bg1"/>
                </a:solidFill>
                <a:ea typeface="楷体" panose="02010609060101010101" pitchFamily="49" charset="-122"/>
              </a:rPr>
              <a:t> </a:t>
            </a:r>
            <a:r>
              <a:rPr lang="en-US" altLang="zh-CN" i="1" dirty="0">
                <a:solidFill>
                  <a:schemeClr val="bg1"/>
                </a:solidFill>
                <a:ea typeface="楷体" panose="02010609060101010101" pitchFamily="49" charset="-122"/>
              </a:rPr>
              <a:t>&amp;</a:t>
            </a:r>
            <a:r>
              <a:rPr lang="zh-CN" altLang="en-US" i="1" dirty="0">
                <a:solidFill>
                  <a:schemeClr val="bg1"/>
                </a:solidFill>
                <a:ea typeface="楷体" panose="02010609060101010101" pitchFamily="49" charset="-122"/>
              </a:rPr>
              <a:t> </a:t>
            </a:r>
            <a:r>
              <a:rPr lang="en-US" altLang="zh-CN" i="1" dirty="0">
                <a:solidFill>
                  <a:schemeClr val="bg1"/>
                </a:solidFill>
                <a:ea typeface="楷体" panose="02010609060101010101" pitchFamily="49" charset="-122"/>
              </a:rPr>
              <a:t>Storage</a:t>
            </a:r>
            <a:endParaRPr lang="en-US" i="1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9824074" y="4058538"/>
            <a:ext cx="1885372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Multiple Deployment Scenarios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83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>
            <a:extLst>
              <a:ext uri="{FF2B5EF4-FFF2-40B4-BE49-F238E27FC236}">
                <a16:creationId xmlns:a16="http://schemas.microsoft.com/office/drawing/2014/main" xmlns="" id="{3C146868-C51C-4CA4-ACC7-13E2317B69C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9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34" name="Object 33" hidden="1">
                        <a:extLst>
                          <a:ext uri="{FF2B5EF4-FFF2-40B4-BE49-F238E27FC236}">
                            <a16:creationId xmlns:a16="http://schemas.microsoft.com/office/drawing/2014/main" xmlns="" id="{3C146868-C51C-4CA4-ACC7-13E2317B6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D337DCB-3119-4136-A492-227F67FDB1DE}"/>
              </a:ext>
            </a:extLst>
          </p:cNvPr>
          <p:cNvSpPr/>
          <p:nvPr/>
        </p:nvSpPr>
        <p:spPr>
          <a:xfrm>
            <a:off x="767408" y="1556792"/>
            <a:ext cx="10513168" cy="25439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C7557DAE-3640-4367-A194-BECBD34068BB}"/>
              </a:ext>
            </a:extLst>
          </p:cNvPr>
          <p:cNvSpPr/>
          <p:nvPr/>
        </p:nvSpPr>
        <p:spPr>
          <a:xfrm>
            <a:off x="983432" y="3245634"/>
            <a:ext cx="5040561" cy="398451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AF3500A-43AF-4B40-AC1B-24D83A5A7298}"/>
              </a:ext>
            </a:extLst>
          </p:cNvPr>
          <p:cNvSpPr/>
          <p:nvPr/>
        </p:nvSpPr>
        <p:spPr>
          <a:xfrm>
            <a:off x="6197199" y="3109934"/>
            <a:ext cx="2521379" cy="534151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215F409-83A2-4A7A-B117-8F164107372D}"/>
              </a:ext>
            </a:extLst>
          </p:cNvPr>
          <p:cNvSpPr/>
          <p:nvPr/>
        </p:nvSpPr>
        <p:spPr>
          <a:xfrm>
            <a:off x="8891785" y="2707162"/>
            <a:ext cx="2047480" cy="936923"/>
          </a:xfrm>
          <a:prstGeom prst="rect">
            <a:avLst/>
          </a:prstGeom>
          <a:noFill/>
          <a:ln w="1270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5B6D6-C49E-DF41-A99F-C77FA9CD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>
            <a:noAutofit/>
          </a:bodyPr>
          <a:lstStyle/>
          <a:p>
            <a:r>
              <a:rPr lang="en-US" altLang="zh-CN" dirty="0"/>
              <a:t>Advanced</a:t>
            </a:r>
            <a:r>
              <a:rPr lang="zh-CN" altLang="en-US" dirty="0"/>
              <a:t> </a:t>
            </a:r>
            <a:r>
              <a:rPr lang="en-US" altLang="zh-CN" dirty="0"/>
              <a:t>Threat</a:t>
            </a:r>
            <a:r>
              <a:rPr lang="zh-CN" altLang="en-US" dirty="0"/>
              <a:t> </a:t>
            </a:r>
            <a:r>
              <a:rPr lang="en-US" altLang="zh-CN" dirty="0"/>
              <a:t>Protection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Known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Unknown Malware</a:t>
            </a:r>
            <a:endParaRPr lang="en-US" dirty="0"/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xmlns="" id="{BE6BA41A-0235-40EF-8A99-A0D7551E7388}"/>
              </a:ext>
            </a:extLst>
          </p:cNvPr>
          <p:cNvSpPr/>
          <p:nvPr/>
        </p:nvSpPr>
        <p:spPr>
          <a:xfrm>
            <a:off x="767408" y="3844480"/>
            <a:ext cx="5506317" cy="504056"/>
          </a:xfrm>
          <a:prstGeom prst="homePlate">
            <a:avLst>
              <a:gd name="adj" fmla="val 31576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Pre-breach </a:t>
            </a:r>
          </a:p>
        </p:txBody>
      </p:sp>
      <p:sp>
        <p:nvSpPr>
          <p:cNvPr id="62" name="Arrow: Chevron 61">
            <a:extLst>
              <a:ext uri="{FF2B5EF4-FFF2-40B4-BE49-F238E27FC236}">
                <a16:creationId xmlns:a16="http://schemas.microsoft.com/office/drawing/2014/main" xmlns="" id="{E8D46291-C7BA-47F8-A77A-5AD8EDFCDC1B}"/>
              </a:ext>
            </a:extLst>
          </p:cNvPr>
          <p:cNvSpPr/>
          <p:nvPr/>
        </p:nvSpPr>
        <p:spPr>
          <a:xfrm>
            <a:off x="6197199" y="3844480"/>
            <a:ext cx="2685286" cy="504056"/>
          </a:xfrm>
          <a:prstGeom prst="chevron">
            <a:avLst>
              <a:gd name="adj" fmla="val 31576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Breach</a:t>
            </a:r>
          </a:p>
        </p:txBody>
      </p:sp>
      <p:sp>
        <p:nvSpPr>
          <p:cNvPr id="63" name="Arrow: Chevron 62">
            <a:extLst>
              <a:ext uri="{FF2B5EF4-FFF2-40B4-BE49-F238E27FC236}">
                <a16:creationId xmlns:a16="http://schemas.microsoft.com/office/drawing/2014/main" xmlns="" id="{CAEFCE0C-0939-4108-B951-8AC635FB7ED6}"/>
              </a:ext>
            </a:extLst>
          </p:cNvPr>
          <p:cNvSpPr/>
          <p:nvPr/>
        </p:nvSpPr>
        <p:spPr>
          <a:xfrm>
            <a:off x="8805960" y="3844480"/>
            <a:ext cx="2474616" cy="504056"/>
          </a:xfrm>
          <a:prstGeom prst="chevron">
            <a:avLst>
              <a:gd name="adj" fmla="val 31576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Post-breach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4C6F6122-B584-4107-BFD2-BDFA6E586AE0}"/>
              </a:ext>
            </a:extLst>
          </p:cNvPr>
          <p:cNvSpPr/>
          <p:nvPr/>
        </p:nvSpPr>
        <p:spPr>
          <a:xfrm>
            <a:off x="1045655" y="1862402"/>
            <a:ext cx="4916115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>
              <a:spcBef>
                <a:spcPts val="600"/>
              </a:spcBef>
              <a:spcAft>
                <a:spcPts val="900"/>
              </a:spcAft>
              <a:buClr>
                <a:schemeClr val="bg1"/>
              </a:buClr>
              <a:buSzPct val="150000"/>
            </a:pPr>
            <a:r>
              <a:rPr lang="en-US" altLang="zh-CN" sz="12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blocks vulnerability </a:t>
            </a:r>
            <a:r>
              <a:rPr lang="en-US" altLang="zh-CN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exploitation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600"/>
              </a:spcBef>
              <a:spcAft>
                <a:spcPts val="900"/>
              </a:spcAft>
              <a:buClr>
                <a:schemeClr val="bg1"/>
              </a:buClr>
              <a:buSzPct val="150000"/>
            </a:pPr>
            <a:r>
              <a:rPr lang="en-US" altLang="zh-CN" sz="12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Reputation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risky IPs from accessing servers</a:t>
            </a:r>
          </a:p>
          <a:p>
            <a:pPr marL="0" lvl="1">
              <a:spcBef>
                <a:spcPts val="600"/>
              </a:spcBef>
              <a:spcAft>
                <a:spcPts val="900"/>
              </a:spcAft>
              <a:buClr>
                <a:schemeClr val="bg1"/>
              </a:buClr>
              <a:buSzPct val="150000"/>
            </a:pPr>
            <a:r>
              <a:rPr lang="en-US" altLang="zh-CN" sz="12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 Filtering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 user access to specified websites</a:t>
            </a:r>
          </a:p>
          <a:p>
            <a:pPr marL="0" lvl="1">
              <a:spcBef>
                <a:spcPts val="600"/>
              </a:spcBef>
              <a:spcAft>
                <a:spcPts val="900"/>
              </a:spcAft>
              <a:buClr>
                <a:schemeClr val="bg1"/>
              </a:buClr>
              <a:buSzPct val="150000"/>
            </a:pPr>
            <a:r>
              <a:rPr lang="en-US" altLang="zh-CN" sz="12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Anti-Virus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prevents users from visiting malicious sites and phishing sites</a:t>
            </a:r>
          </a:p>
          <a:p>
            <a:pPr marL="0" lvl="1">
              <a:spcBef>
                <a:spcPts val="600"/>
              </a:spcBef>
              <a:spcAft>
                <a:spcPts val="900"/>
              </a:spcAft>
              <a:buClr>
                <a:schemeClr val="bg1"/>
              </a:buClr>
              <a:buSzPct val="150000"/>
            </a:pPr>
            <a:r>
              <a:rPr lang="en-US" altLang="zh-CN" sz="12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Anti-Spam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classifies and prevents potential spam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B7292949-40E3-4981-91C9-C05D12AE38A3}"/>
              </a:ext>
            </a:extLst>
          </p:cNvPr>
          <p:cNvSpPr/>
          <p:nvPr/>
        </p:nvSpPr>
        <p:spPr>
          <a:xfrm>
            <a:off x="6282011" y="2701093"/>
            <a:ext cx="2375366" cy="854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Pct val="150000"/>
            </a:pPr>
            <a:r>
              <a:rPr lang="en-US" altLang="zh-CN" sz="12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Anti-Virus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responds to known viruses</a:t>
            </a:r>
          </a:p>
          <a:p>
            <a:pPr marL="0" lvl="1"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Pct val="150000"/>
            </a:pPr>
            <a:r>
              <a:rPr lang="en-US" altLang="zh-CN" sz="12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Sandbox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responds to unknown viruses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594C887A-F5E3-4A78-9654-64D94935787C}"/>
              </a:ext>
            </a:extLst>
          </p:cNvPr>
          <p:cNvSpPr/>
          <p:nvPr/>
        </p:nvSpPr>
        <p:spPr>
          <a:xfrm>
            <a:off x="8976320" y="2816509"/>
            <a:ext cx="19416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SzPct val="150000"/>
            </a:pPr>
            <a:r>
              <a:rPr lang="en-US" altLang="zh-CN" sz="12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Botnet C&amp;C Prevention 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the control channel and catches intranet bots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979DC1E-65E8-43ED-9F4B-9945656CC0A7}"/>
              </a:ext>
            </a:extLst>
          </p:cNvPr>
          <p:cNvGrpSpPr/>
          <p:nvPr/>
        </p:nvGrpSpPr>
        <p:grpSpPr>
          <a:xfrm>
            <a:off x="983432" y="4652328"/>
            <a:ext cx="1263650" cy="1205027"/>
            <a:chOff x="411529" y="4268606"/>
            <a:chExt cx="1263650" cy="1205027"/>
          </a:xfrm>
        </p:grpSpPr>
        <p:sp>
          <p:nvSpPr>
            <p:cNvPr id="45" name="TextBox 104">
              <a:extLst>
                <a:ext uri="{FF2B5EF4-FFF2-40B4-BE49-F238E27FC236}">
                  <a16:creationId xmlns:a16="http://schemas.microsoft.com/office/drawing/2014/main" xmlns="" id="{73AA7C81-C45E-4B62-8970-7DC949B38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529" y="5104301"/>
              <a:ext cx="12636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Intrusion Prevention</a:t>
              </a:r>
            </a:p>
          </p:txBody>
        </p:sp>
        <p:pic>
          <p:nvPicPr>
            <p:cNvPr id="46" name="图片 34">
              <a:extLst>
                <a:ext uri="{FF2B5EF4-FFF2-40B4-BE49-F238E27FC236}">
                  <a16:creationId xmlns:a16="http://schemas.microsoft.com/office/drawing/2014/main" xmlns="" id="{05795F68-312D-46A5-959F-CAB52FFF5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768" y="4268606"/>
              <a:ext cx="567172" cy="71775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0C96338-AD14-4006-8E43-48C09E0199C6}"/>
              </a:ext>
            </a:extLst>
          </p:cNvPr>
          <p:cNvGrpSpPr/>
          <p:nvPr/>
        </p:nvGrpSpPr>
        <p:grpSpPr>
          <a:xfrm>
            <a:off x="2325646" y="4652327"/>
            <a:ext cx="1263650" cy="1205028"/>
            <a:chOff x="1832545" y="4268605"/>
            <a:chExt cx="1263650" cy="1205028"/>
          </a:xfrm>
        </p:grpSpPr>
        <p:pic>
          <p:nvPicPr>
            <p:cNvPr id="47" name="图片 35">
              <a:extLst>
                <a:ext uri="{FF2B5EF4-FFF2-40B4-BE49-F238E27FC236}">
                  <a16:creationId xmlns:a16="http://schemas.microsoft.com/office/drawing/2014/main" xmlns="" id="{38B1A23E-C52A-4D70-8CFA-343EB4741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0784" y="4268605"/>
              <a:ext cx="567172" cy="717750"/>
            </a:xfrm>
            <a:prstGeom prst="rect">
              <a:avLst/>
            </a:prstGeom>
          </p:spPr>
        </p:pic>
        <p:sp>
          <p:nvSpPr>
            <p:cNvPr id="54" name="TextBox 104">
              <a:extLst>
                <a:ext uri="{FF2B5EF4-FFF2-40B4-BE49-F238E27FC236}">
                  <a16:creationId xmlns:a16="http://schemas.microsoft.com/office/drawing/2014/main" xmlns="" id="{B6EC5964-827D-4791-924B-5CA878C0FD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545" y="5104301"/>
              <a:ext cx="12636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IP </a:t>
              </a:r>
              <a:b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Reputation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1F0192E-40C6-46AE-BF06-9927AC1B8AD2}"/>
              </a:ext>
            </a:extLst>
          </p:cNvPr>
          <p:cNvGrpSpPr/>
          <p:nvPr/>
        </p:nvGrpSpPr>
        <p:grpSpPr>
          <a:xfrm>
            <a:off x="3667860" y="4587281"/>
            <a:ext cx="1263650" cy="1270074"/>
            <a:chOff x="3133278" y="4203559"/>
            <a:chExt cx="1263650" cy="1270074"/>
          </a:xfrm>
        </p:grpSpPr>
        <p:pic>
          <p:nvPicPr>
            <p:cNvPr id="48" name="图片 42">
              <a:extLst>
                <a:ext uri="{FF2B5EF4-FFF2-40B4-BE49-F238E27FC236}">
                  <a16:creationId xmlns:a16="http://schemas.microsoft.com/office/drawing/2014/main" xmlns="" id="{C3C378A5-C03F-4DAC-A3DE-7DE919CC3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9760" y="4203559"/>
              <a:ext cx="790685" cy="847843"/>
            </a:xfrm>
            <a:prstGeom prst="rect">
              <a:avLst/>
            </a:prstGeom>
          </p:spPr>
        </p:pic>
        <p:sp>
          <p:nvSpPr>
            <p:cNvPr id="55" name="TextBox 104">
              <a:extLst>
                <a:ext uri="{FF2B5EF4-FFF2-40B4-BE49-F238E27FC236}">
                  <a16:creationId xmlns:a16="http://schemas.microsoft.com/office/drawing/2014/main" xmlns="" id="{F8C47BEA-7E39-42A4-859E-DCF4BA1EF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3278" y="5104301"/>
              <a:ext cx="12636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URL </a:t>
              </a:r>
              <a:b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Filtering</a:t>
              </a:r>
            </a:p>
          </p:txBody>
        </p:sp>
      </p:grpSp>
      <p:pic>
        <p:nvPicPr>
          <p:cNvPr id="51" name="Picture 72" descr="C:\Users\h03132\AppData\Local\Microsoft\Windows\Temporary Internet Files\Content.Outlook\2ME5AKGD\云影logo.png">
            <a:extLst>
              <a:ext uri="{FF2B5EF4-FFF2-40B4-BE49-F238E27FC236}">
                <a16:creationId xmlns:a16="http://schemas.microsoft.com/office/drawing/2014/main" xmlns="" id="{A36590C5-76B8-4184-9116-E08BAA309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50"/>
          <a:stretch/>
        </p:blipFill>
        <p:spPr bwMode="auto">
          <a:xfrm>
            <a:off x="7809870" y="4765636"/>
            <a:ext cx="881582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36">
            <a:extLst>
              <a:ext uri="{FF2B5EF4-FFF2-40B4-BE49-F238E27FC236}">
                <a16:creationId xmlns:a16="http://schemas.microsoft.com/office/drawing/2014/main" xmlns="" id="{B1C58119-24DC-4706-9060-80B2CA3760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308" y="4652163"/>
            <a:ext cx="567433" cy="718079"/>
          </a:xfrm>
          <a:prstGeom prst="rect">
            <a:avLst/>
          </a:prstGeom>
        </p:spPr>
      </p:pic>
      <p:sp>
        <p:nvSpPr>
          <p:cNvPr id="56" name="TextBox 104">
            <a:extLst>
              <a:ext uri="{FF2B5EF4-FFF2-40B4-BE49-F238E27FC236}">
                <a16:creationId xmlns:a16="http://schemas.microsoft.com/office/drawing/2014/main" xmlns="" id="{A6E3F99F-8441-48B0-A577-6A3CC43E3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199" y="5488023"/>
            <a:ext cx="12636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Anti-Virus</a:t>
            </a:r>
          </a:p>
        </p:txBody>
      </p:sp>
      <p:sp>
        <p:nvSpPr>
          <p:cNvPr id="58" name="TextBox 104">
            <a:extLst>
              <a:ext uri="{FF2B5EF4-FFF2-40B4-BE49-F238E27FC236}">
                <a16:creationId xmlns:a16="http://schemas.microsoft.com/office/drawing/2014/main" xmlns="" id="{376FDB36-0632-4B87-8A74-7DEE8A7DC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836" y="5488023"/>
            <a:ext cx="1263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Cloud </a:t>
            </a:r>
            <a:b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Sandbox</a:t>
            </a:r>
          </a:p>
        </p:txBody>
      </p:sp>
      <p:pic>
        <p:nvPicPr>
          <p:cNvPr id="52" name="图片 37">
            <a:extLst>
              <a:ext uri="{FF2B5EF4-FFF2-40B4-BE49-F238E27FC236}">
                <a16:creationId xmlns:a16="http://schemas.microsoft.com/office/drawing/2014/main" xmlns="" id="{2253E6A9-A936-41A8-AED7-E4A1E34597D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021" y="4652328"/>
            <a:ext cx="630656" cy="717750"/>
          </a:xfrm>
          <a:prstGeom prst="rect">
            <a:avLst/>
          </a:prstGeom>
        </p:spPr>
      </p:pic>
      <p:sp>
        <p:nvSpPr>
          <p:cNvPr id="59" name="TextBox 104">
            <a:extLst>
              <a:ext uri="{FF2B5EF4-FFF2-40B4-BE49-F238E27FC236}">
                <a16:creationId xmlns:a16="http://schemas.microsoft.com/office/drawing/2014/main" xmlns="" id="{45260B20-1353-47C0-BB17-B6C5DB8D4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6524" y="5488023"/>
            <a:ext cx="1263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Botnet C2 Prevention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F304F6B-3313-4C6B-B283-91B50F205E21}"/>
              </a:ext>
            </a:extLst>
          </p:cNvPr>
          <p:cNvGrpSpPr/>
          <p:nvPr/>
        </p:nvGrpSpPr>
        <p:grpSpPr>
          <a:xfrm>
            <a:off x="5010075" y="4638712"/>
            <a:ext cx="1263650" cy="1033977"/>
            <a:chOff x="4434011" y="4254990"/>
            <a:chExt cx="1263650" cy="1033977"/>
          </a:xfrm>
        </p:grpSpPr>
        <p:pic>
          <p:nvPicPr>
            <p:cNvPr id="67" name="图片 33">
              <a:extLst>
                <a:ext uri="{FF2B5EF4-FFF2-40B4-BE49-F238E27FC236}">
                  <a16:creationId xmlns:a16="http://schemas.microsoft.com/office/drawing/2014/main" xmlns="" id="{B2D7F3CB-E939-4531-AC59-7C2058D4F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1491" y="4254990"/>
              <a:ext cx="588691" cy="744981"/>
            </a:xfrm>
            <a:prstGeom prst="rect">
              <a:avLst/>
            </a:prstGeom>
          </p:spPr>
        </p:pic>
        <p:sp>
          <p:nvSpPr>
            <p:cNvPr id="69" name="TextBox 104">
              <a:extLst>
                <a:ext uri="{FF2B5EF4-FFF2-40B4-BE49-F238E27FC236}">
                  <a16:creationId xmlns:a16="http://schemas.microsoft.com/office/drawing/2014/main" xmlns="" id="{5F07CD2E-766A-4AFF-BA1D-4DF5FF9FB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4011" y="5104301"/>
              <a:ext cx="12636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Anti-Spam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6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>
            <a:extLst>
              <a:ext uri="{FF2B5EF4-FFF2-40B4-BE49-F238E27FC236}">
                <a16:creationId xmlns:a16="http://schemas.microsoft.com/office/drawing/2014/main" xmlns="" id="{ADA67BF6-3D04-4B69-8382-161CCD8C8C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842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23" name="Object 22" hidden="1">
                        <a:extLst>
                          <a:ext uri="{FF2B5EF4-FFF2-40B4-BE49-F238E27FC236}">
                            <a16:creationId xmlns:a16="http://schemas.microsoft.com/office/drawing/2014/main" xmlns="" id="{ADA67BF6-3D04-4B69-8382-161CCD8C8C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9" name="Graphic 278">
            <a:extLst>
              <a:ext uri="{FF2B5EF4-FFF2-40B4-BE49-F238E27FC236}">
                <a16:creationId xmlns:a16="http://schemas.microsoft.com/office/drawing/2014/main" xmlns="" id="{254A99AE-E40D-4027-895D-02A6466A6C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8046" y="2060848"/>
            <a:ext cx="1895546" cy="1872208"/>
          </a:xfrm>
          <a:prstGeom prst="rect">
            <a:avLst/>
          </a:prstGeom>
        </p:spPr>
      </p:pic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xmlns="" id="{6CB4AA39-E98D-43EA-9920-33FB9DB6B5A7}"/>
              </a:ext>
            </a:extLst>
          </p:cNvPr>
          <p:cNvSpPr/>
          <p:nvPr/>
        </p:nvSpPr>
        <p:spPr>
          <a:xfrm>
            <a:off x="3727264" y="3140969"/>
            <a:ext cx="795858" cy="563860"/>
          </a:xfrm>
          <a:prstGeom prst="roundRect">
            <a:avLst>
              <a:gd name="adj" fmla="val 11036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889A05A4-F874-49CD-AB4C-F1C47351257D}"/>
              </a:ext>
            </a:extLst>
          </p:cNvPr>
          <p:cNvGrpSpPr/>
          <p:nvPr/>
        </p:nvGrpSpPr>
        <p:grpSpPr>
          <a:xfrm>
            <a:off x="4047170" y="3284985"/>
            <a:ext cx="249492" cy="170327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225" name="Freeform 26">
              <a:extLst>
                <a:ext uri="{FF2B5EF4-FFF2-40B4-BE49-F238E27FC236}">
                  <a16:creationId xmlns:a16="http://schemas.microsoft.com/office/drawing/2014/main" xmlns="" id="{0895E3B1-8170-48E8-B3C9-5A5F793F7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Freeform 27">
              <a:extLst>
                <a:ext uri="{FF2B5EF4-FFF2-40B4-BE49-F238E27FC236}">
                  <a16:creationId xmlns:a16="http://schemas.microsoft.com/office/drawing/2014/main" xmlns="" id="{414DF474-CDE6-4179-9AF8-B5E4191B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xmlns="" id="{722EAFFD-6BDB-4BD5-AC7F-61E73FAE06E6}"/>
              </a:ext>
            </a:extLst>
          </p:cNvPr>
          <p:cNvGrpSpPr/>
          <p:nvPr/>
        </p:nvGrpSpPr>
        <p:grpSpPr>
          <a:xfrm>
            <a:off x="4175187" y="3465092"/>
            <a:ext cx="144016" cy="98319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228" name="Freeform 26">
              <a:extLst>
                <a:ext uri="{FF2B5EF4-FFF2-40B4-BE49-F238E27FC236}">
                  <a16:creationId xmlns:a16="http://schemas.microsoft.com/office/drawing/2014/main" xmlns="" id="{C3C982AF-76C1-4C76-A02B-F0EC7ADAD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Freeform 27">
              <a:extLst>
                <a:ext uri="{FF2B5EF4-FFF2-40B4-BE49-F238E27FC236}">
                  <a16:creationId xmlns:a16="http://schemas.microsoft.com/office/drawing/2014/main" xmlns="" id="{03F0130B-A637-4908-8F85-BF48C3A31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xmlns="" id="{EA4B1280-E6BD-4C67-B094-012107693149}"/>
              </a:ext>
            </a:extLst>
          </p:cNvPr>
          <p:cNvGrpSpPr/>
          <p:nvPr/>
        </p:nvGrpSpPr>
        <p:grpSpPr>
          <a:xfrm>
            <a:off x="3875812" y="3461769"/>
            <a:ext cx="255971" cy="174748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231" name="Freeform 26">
              <a:extLst>
                <a:ext uri="{FF2B5EF4-FFF2-40B4-BE49-F238E27FC236}">
                  <a16:creationId xmlns:a16="http://schemas.microsoft.com/office/drawing/2014/main" xmlns="" id="{2C9EEDAB-598A-4BCC-A64E-0878C52A3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Freeform 27">
              <a:extLst>
                <a:ext uri="{FF2B5EF4-FFF2-40B4-BE49-F238E27FC236}">
                  <a16:creationId xmlns:a16="http://schemas.microsoft.com/office/drawing/2014/main" xmlns="" id="{18348B15-48D6-4469-AEBF-5B49FA496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xmlns="" id="{E8715631-69B9-48FF-A710-2C2C9C803DB6}"/>
              </a:ext>
            </a:extLst>
          </p:cNvPr>
          <p:cNvGrpSpPr/>
          <p:nvPr/>
        </p:nvGrpSpPr>
        <p:grpSpPr>
          <a:xfrm>
            <a:off x="3871280" y="3347617"/>
            <a:ext cx="144016" cy="98319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234" name="Freeform 26">
              <a:extLst>
                <a:ext uri="{FF2B5EF4-FFF2-40B4-BE49-F238E27FC236}">
                  <a16:creationId xmlns:a16="http://schemas.microsoft.com/office/drawing/2014/main" xmlns="" id="{A5D1C5B7-FF6F-4080-997F-293204ABF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27">
              <a:extLst>
                <a:ext uri="{FF2B5EF4-FFF2-40B4-BE49-F238E27FC236}">
                  <a16:creationId xmlns:a16="http://schemas.microsoft.com/office/drawing/2014/main" xmlns="" id="{131E1DFB-94B1-4963-BDCC-5DBA4ADA2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36" name="Oval 235">
            <a:extLst>
              <a:ext uri="{FF2B5EF4-FFF2-40B4-BE49-F238E27FC236}">
                <a16:creationId xmlns:a16="http://schemas.microsoft.com/office/drawing/2014/main" xmlns="" id="{D5DBA9A9-00AD-4EDE-AE5F-E263AB7E3D18}"/>
              </a:ext>
            </a:extLst>
          </p:cNvPr>
          <p:cNvSpPr/>
          <p:nvPr/>
        </p:nvSpPr>
        <p:spPr>
          <a:xfrm>
            <a:off x="3804605" y="3035053"/>
            <a:ext cx="216024" cy="21602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7" name="Graphic 236">
            <a:extLst>
              <a:ext uri="{FF2B5EF4-FFF2-40B4-BE49-F238E27FC236}">
                <a16:creationId xmlns:a16="http://schemas.microsoft.com/office/drawing/2014/main" xmlns="" id="{0705A6D0-4752-4106-8FEE-7EFED60E37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8100000" flipV="1">
            <a:off x="3840617" y="3071065"/>
            <a:ext cx="144000" cy="144000"/>
          </a:xfrm>
          <a:prstGeom prst="rect">
            <a:avLst/>
          </a:prstGeom>
        </p:spPr>
      </p:pic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xmlns="" id="{61871A4B-EB0A-4AEF-9008-2DEB1266EBCD}"/>
              </a:ext>
            </a:extLst>
          </p:cNvPr>
          <p:cNvCxnSpPr>
            <a:cxnSpLocks/>
          </p:cNvCxnSpPr>
          <p:nvPr/>
        </p:nvCxnSpPr>
        <p:spPr>
          <a:xfrm>
            <a:off x="3912617" y="2955802"/>
            <a:ext cx="905" cy="808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>
            <a:extLst>
              <a:ext uri="{FF2B5EF4-FFF2-40B4-BE49-F238E27FC236}">
                <a16:creationId xmlns:a16="http://schemas.microsoft.com/office/drawing/2014/main" xmlns="" id="{E93676EA-F744-4BD9-90D4-FF5EDC99E6C6}"/>
              </a:ext>
            </a:extLst>
          </p:cNvPr>
          <p:cNvGrpSpPr/>
          <p:nvPr/>
        </p:nvGrpSpPr>
        <p:grpSpPr>
          <a:xfrm>
            <a:off x="4313424" y="3341267"/>
            <a:ext cx="144016" cy="98319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240" name="Freeform 26">
              <a:extLst>
                <a:ext uri="{FF2B5EF4-FFF2-40B4-BE49-F238E27FC236}">
                  <a16:creationId xmlns:a16="http://schemas.microsoft.com/office/drawing/2014/main" xmlns="" id="{E6B61316-ABA1-403A-A690-6FDCDE5CD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Freeform 27">
              <a:extLst>
                <a:ext uri="{FF2B5EF4-FFF2-40B4-BE49-F238E27FC236}">
                  <a16:creationId xmlns:a16="http://schemas.microsoft.com/office/drawing/2014/main" xmlns="" id="{62830638-A2D1-44FC-8212-E2568571B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54F21A0-5725-4318-9DF6-EB30176B0E7A}"/>
              </a:ext>
            </a:extLst>
          </p:cNvPr>
          <p:cNvSpPr/>
          <p:nvPr/>
        </p:nvSpPr>
        <p:spPr>
          <a:xfrm>
            <a:off x="5646057" y="0"/>
            <a:ext cx="654594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ACC0D-7B1C-AF4D-AC7E-C4472A02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5088273" cy="576072"/>
          </a:xfrm>
        </p:spPr>
        <p:txBody>
          <a:bodyPr vert="horz" lIns="0" rIns="0" anchor="t">
            <a:noAutofit/>
          </a:bodyPr>
          <a:lstStyle/>
          <a:p>
            <a:r>
              <a:rPr lang="en-US" altLang="zh-CN" sz="2800" dirty="0"/>
              <a:t>Anti-Spam</a:t>
            </a:r>
            <a:r>
              <a:rPr lang="zh-CN" altLang="en-US" sz="2800" dirty="0"/>
              <a:t> </a:t>
            </a:r>
            <a:r>
              <a:rPr lang="en-US" altLang="zh-CN" sz="2800" dirty="0"/>
              <a:t>for</a:t>
            </a:r>
            <a:r>
              <a:rPr lang="zh-CN" altLang="en-US" sz="2800" dirty="0"/>
              <a:t> </a:t>
            </a:r>
            <a:r>
              <a:rPr lang="en-US" altLang="zh-CN" sz="2800" dirty="0"/>
              <a:t>Real-time Spam Classification and Prevention</a:t>
            </a:r>
            <a:endParaRPr lang="en-US" sz="28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6687A6A-BE91-4738-A425-CC47BF7B9C6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</a:blip>
          <a:stretch>
            <a:fillRect/>
          </a:stretch>
        </p:blipFill>
        <p:spPr>
          <a:xfrm>
            <a:off x="10407643" y="266205"/>
            <a:ext cx="1525905" cy="411480"/>
          </a:xfrm>
          <a:prstGeom prst="rect">
            <a:avLst/>
          </a:prstGeom>
        </p:spPr>
      </p:pic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xmlns="" id="{DC80E15A-8465-46A5-8CF6-8FC32C5E9E53}"/>
              </a:ext>
            </a:extLst>
          </p:cNvPr>
          <p:cNvSpPr/>
          <p:nvPr/>
        </p:nvSpPr>
        <p:spPr>
          <a:xfrm rot="5400000">
            <a:off x="5494807" y="1482353"/>
            <a:ext cx="787272" cy="737014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CC880F1-71E5-4F3B-B9C1-229845AA81A5}"/>
              </a:ext>
            </a:extLst>
          </p:cNvPr>
          <p:cNvSpPr/>
          <p:nvPr/>
        </p:nvSpPr>
        <p:spPr>
          <a:xfrm>
            <a:off x="6446051" y="1628800"/>
            <a:ext cx="517025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FBA0869-BA33-442F-9718-F9001CECBD13}"/>
              </a:ext>
            </a:extLst>
          </p:cNvPr>
          <p:cNvSpPr/>
          <p:nvPr/>
        </p:nvSpPr>
        <p:spPr>
          <a:xfrm>
            <a:off x="6886962" y="2527444"/>
            <a:ext cx="4754562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SzPct val="80000"/>
            </a:pPr>
            <a:r>
              <a:rPr lang="en-US" altLang="zh-CN" sz="17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Spam Classification and Prevention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SzPct val="80000"/>
            </a:pPr>
            <a:r>
              <a:rPr lang="en-US" altLang="zh-CN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Spam classification: Confirmed Spam, Suspected Spam, Bulk Spam, Valid Bulk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SzPct val="80000"/>
            </a:pPr>
            <a:r>
              <a:rPr lang="en-US" altLang="zh-CN" sz="1700" b="1" dirty="0">
                <a:solidFill>
                  <a:srgbClr val="218E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encrypted traffic spam detection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SzPct val="80000"/>
            </a:pPr>
            <a:r>
              <a:rPr lang="en-US" altLang="zh-CN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on both SMTP and POP3 email protocols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SzPct val="80000"/>
            </a:pPr>
            <a:r>
              <a:rPr lang="en-US" altLang="zh-CN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Inbound and outbound detection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SzPct val="80000"/>
            </a:pPr>
            <a:r>
              <a:rPr lang="en-US" altLang="zh-CN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Whitelisting permits emails from trusted domains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SzPct val="80000"/>
            </a:pPr>
            <a:r>
              <a:rPr lang="en-US" altLang="zh-CN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multiple languages, formats, or content of the message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SzPct val="80000"/>
            </a:pPr>
            <a:endParaRPr lang="en-US" altLang="zh-CN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081A2B2-47C1-410A-B88F-D19DBF5E9D6B}"/>
              </a:ext>
            </a:extLst>
          </p:cNvPr>
          <p:cNvGrpSpPr/>
          <p:nvPr/>
        </p:nvGrpSpPr>
        <p:grpSpPr>
          <a:xfrm>
            <a:off x="6383914" y="2540058"/>
            <a:ext cx="288000" cy="288000"/>
            <a:chOff x="6655668" y="1862644"/>
            <a:chExt cx="180378" cy="18117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B422CA2C-B200-41B9-B7C3-F15F21E5CFB9}"/>
                </a:ext>
              </a:extLst>
            </p:cNvPr>
            <p:cNvSpPr/>
            <p:nvPr/>
          </p:nvSpPr>
          <p:spPr>
            <a:xfrm>
              <a:off x="6673849" y="188122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55">
              <a:extLst>
                <a:ext uri="{FF2B5EF4-FFF2-40B4-BE49-F238E27FC236}">
                  <a16:creationId xmlns:a16="http://schemas.microsoft.com/office/drawing/2014/main" xmlns="" id="{97143A5A-086F-4E0F-9A06-1F4C6AC86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5668" y="1862644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B390C78F-E49D-48D0-BF06-209A4E12894A}"/>
              </a:ext>
            </a:extLst>
          </p:cNvPr>
          <p:cNvGrpSpPr/>
          <p:nvPr/>
        </p:nvGrpSpPr>
        <p:grpSpPr>
          <a:xfrm>
            <a:off x="6383914" y="2924944"/>
            <a:ext cx="288000" cy="288000"/>
            <a:chOff x="6655668" y="1862644"/>
            <a:chExt cx="180378" cy="18117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AF627B21-98DB-4CDF-8F4D-777E99E49B23}"/>
                </a:ext>
              </a:extLst>
            </p:cNvPr>
            <p:cNvSpPr/>
            <p:nvPr/>
          </p:nvSpPr>
          <p:spPr>
            <a:xfrm>
              <a:off x="6673849" y="188122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55">
              <a:extLst>
                <a:ext uri="{FF2B5EF4-FFF2-40B4-BE49-F238E27FC236}">
                  <a16:creationId xmlns:a16="http://schemas.microsoft.com/office/drawing/2014/main" xmlns="" id="{67D93D9B-85FF-47CF-A6A0-62646B1F0D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5668" y="1862644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297E3444-D796-44C6-BAC5-D974B9DE2D01}"/>
              </a:ext>
            </a:extLst>
          </p:cNvPr>
          <p:cNvGrpSpPr/>
          <p:nvPr/>
        </p:nvGrpSpPr>
        <p:grpSpPr>
          <a:xfrm>
            <a:off x="6383914" y="3573016"/>
            <a:ext cx="288000" cy="288000"/>
            <a:chOff x="6655668" y="1862644"/>
            <a:chExt cx="180378" cy="1811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8041E952-0C48-4C03-ABD6-72BFAA99A921}"/>
                </a:ext>
              </a:extLst>
            </p:cNvPr>
            <p:cNvSpPr/>
            <p:nvPr/>
          </p:nvSpPr>
          <p:spPr>
            <a:xfrm>
              <a:off x="6673849" y="188122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55">
              <a:extLst>
                <a:ext uri="{FF2B5EF4-FFF2-40B4-BE49-F238E27FC236}">
                  <a16:creationId xmlns:a16="http://schemas.microsoft.com/office/drawing/2014/main" xmlns="" id="{7526519B-C7F9-404B-A67A-0CB4D4594C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5668" y="1862644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AA585931-5A08-44DC-980A-E9C71DC8D556}"/>
              </a:ext>
            </a:extLst>
          </p:cNvPr>
          <p:cNvGrpSpPr/>
          <p:nvPr/>
        </p:nvGrpSpPr>
        <p:grpSpPr>
          <a:xfrm>
            <a:off x="6383914" y="4005064"/>
            <a:ext cx="288000" cy="288000"/>
            <a:chOff x="6655668" y="1862644"/>
            <a:chExt cx="180378" cy="181173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4BBF201C-70EC-4F8B-BC55-6F12E4DFC57E}"/>
                </a:ext>
              </a:extLst>
            </p:cNvPr>
            <p:cNvSpPr/>
            <p:nvPr/>
          </p:nvSpPr>
          <p:spPr>
            <a:xfrm>
              <a:off x="6673849" y="188122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xmlns="" id="{358B2AF2-ECDF-49C2-BA6A-A310744CC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5668" y="1862644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53F05A04-64CC-488A-8319-E47B49516FC4}"/>
              </a:ext>
            </a:extLst>
          </p:cNvPr>
          <p:cNvGrpSpPr/>
          <p:nvPr/>
        </p:nvGrpSpPr>
        <p:grpSpPr>
          <a:xfrm>
            <a:off x="6383914" y="4429870"/>
            <a:ext cx="288000" cy="288000"/>
            <a:chOff x="6655668" y="1862644"/>
            <a:chExt cx="180378" cy="181173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5D95E347-E5BB-49F3-9140-CC31AFA46F19}"/>
                </a:ext>
              </a:extLst>
            </p:cNvPr>
            <p:cNvSpPr/>
            <p:nvPr/>
          </p:nvSpPr>
          <p:spPr>
            <a:xfrm>
              <a:off x="6673849" y="188122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55">
              <a:extLst>
                <a:ext uri="{FF2B5EF4-FFF2-40B4-BE49-F238E27FC236}">
                  <a16:creationId xmlns:a16="http://schemas.microsoft.com/office/drawing/2014/main" xmlns="" id="{D96FCD0D-0B8B-4A81-972A-4409ABE303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5668" y="1862644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2367201D-C075-4A15-B90B-6434D2EF4B5B}"/>
              </a:ext>
            </a:extLst>
          </p:cNvPr>
          <p:cNvGrpSpPr/>
          <p:nvPr/>
        </p:nvGrpSpPr>
        <p:grpSpPr>
          <a:xfrm>
            <a:off x="6383914" y="4854676"/>
            <a:ext cx="288000" cy="288000"/>
            <a:chOff x="6655668" y="1862644"/>
            <a:chExt cx="180378" cy="18117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3454B6CE-E837-4D0E-B84C-533775C44E9C}"/>
                </a:ext>
              </a:extLst>
            </p:cNvPr>
            <p:cNvSpPr/>
            <p:nvPr/>
          </p:nvSpPr>
          <p:spPr>
            <a:xfrm>
              <a:off x="6673849" y="188122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55">
              <a:extLst>
                <a:ext uri="{FF2B5EF4-FFF2-40B4-BE49-F238E27FC236}">
                  <a16:creationId xmlns:a16="http://schemas.microsoft.com/office/drawing/2014/main" xmlns="" id="{6164EBBF-65A3-4E02-BDCA-8F8B7AE875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5668" y="1862644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799D3245-92D4-49BC-83E0-A53BB50DB0D5}"/>
              </a:ext>
            </a:extLst>
          </p:cNvPr>
          <p:cNvGrpSpPr/>
          <p:nvPr/>
        </p:nvGrpSpPr>
        <p:grpSpPr>
          <a:xfrm>
            <a:off x="6383914" y="5278529"/>
            <a:ext cx="288000" cy="288000"/>
            <a:chOff x="6655668" y="1862644"/>
            <a:chExt cx="180378" cy="181173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C627CE73-8733-4E33-972E-23E11EFC559F}"/>
                </a:ext>
              </a:extLst>
            </p:cNvPr>
            <p:cNvSpPr/>
            <p:nvPr/>
          </p:nvSpPr>
          <p:spPr>
            <a:xfrm>
              <a:off x="6673849" y="188122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xmlns="" id="{D3B6A714-6854-4BB6-84AE-4A89253EF3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5668" y="1862644"/>
              <a:ext cx="180378" cy="18117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75 w 96"/>
                <a:gd name="T11" fmla="*/ 50 h 96"/>
                <a:gd name="T12" fmla="*/ 39 w 96"/>
                <a:gd name="T13" fmla="*/ 80 h 96"/>
                <a:gd name="T14" fmla="*/ 38 w 96"/>
                <a:gd name="T15" fmla="*/ 80 h 96"/>
                <a:gd name="T16" fmla="*/ 37 w 96"/>
                <a:gd name="T17" fmla="*/ 80 h 96"/>
                <a:gd name="T18" fmla="*/ 36 w 96"/>
                <a:gd name="T19" fmla="*/ 78 h 96"/>
                <a:gd name="T20" fmla="*/ 36 w 96"/>
                <a:gd name="T21" fmla="*/ 62 h 96"/>
                <a:gd name="T22" fmla="*/ 37 w 96"/>
                <a:gd name="T23" fmla="*/ 60 h 96"/>
                <a:gd name="T24" fmla="*/ 53 w 96"/>
                <a:gd name="T25" fmla="*/ 48 h 96"/>
                <a:gd name="T26" fmla="*/ 37 w 96"/>
                <a:gd name="T27" fmla="*/ 36 h 96"/>
                <a:gd name="T28" fmla="*/ 36 w 96"/>
                <a:gd name="T29" fmla="*/ 34 h 96"/>
                <a:gd name="T30" fmla="*/ 36 w 96"/>
                <a:gd name="T31" fmla="*/ 18 h 96"/>
                <a:gd name="T32" fmla="*/ 37 w 96"/>
                <a:gd name="T33" fmla="*/ 16 h 96"/>
                <a:gd name="T34" fmla="*/ 39 w 96"/>
                <a:gd name="T35" fmla="*/ 16 h 96"/>
                <a:gd name="T36" fmla="*/ 75 w 96"/>
                <a:gd name="T37" fmla="*/ 46 h 96"/>
                <a:gd name="T38" fmla="*/ 76 w 96"/>
                <a:gd name="T39" fmla="*/ 48 h 96"/>
                <a:gd name="T40" fmla="*/ 75 w 96"/>
                <a:gd name="T4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75" y="50"/>
                  </a:moveTo>
                  <a:cubicBezTo>
                    <a:pt x="39" y="80"/>
                    <a:pt x="39" y="80"/>
                    <a:pt x="39" y="80"/>
                  </a:cubicBezTo>
                  <a:cubicBezTo>
                    <a:pt x="39" y="80"/>
                    <a:pt x="38" y="80"/>
                    <a:pt x="38" y="80"/>
                  </a:cubicBezTo>
                  <a:cubicBezTo>
                    <a:pt x="38" y="80"/>
                    <a:pt x="37" y="80"/>
                    <a:pt x="37" y="80"/>
                  </a:cubicBezTo>
                  <a:cubicBezTo>
                    <a:pt x="36" y="79"/>
                    <a:pt x="36" y="79"/>
                    <a:pt x="36" y="78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6" y="61"/>
                    <a:pt x="36" y="61"/>
                    <a:pt x="37" y="60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5"/>
                    <a:pt x="36" y="35"/>
                    <a:pt x="36" y="34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7" y="16"/>
                  </a:cubicBezTo>
                  <a:cubicBezTo>
                    <a:pt x="38" y="16"/>
                    <a:pt x="39" y="16"/>
                    <a:pt x="39" y="1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6" y="47"/>
                    <a:pt x="76" y="47"/>
                    <a:pt x="76" y="48"/>
                  </a:cubicBezTo>
                  <a:cubicBezTo>
                    <a:pt x="76" y="49"/>
                    <a:pt x="76" y="49"/>
                    <a:pt x="75" y="50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7" name="Arrow: Right 106">
            <a:extLst>
              <a:ext uri="{FF2B5EF4-FFF2-40B4-BE49-F238E27FC236}">
                <a16:creationId xmlns:a16="http://schemas.microsoft.com/office/drawing/2014/main" xmlns="" id="{603DDB41-D80B-494E-B46F-F64E8FD3DFA4}"/>
              </a:ext>
            </a:extLst>
          </p:cNvPr>
          <p:cNvSpPr/>
          <p:nvPr/>
        </p:nvSpPr>
        <p:spPr>
          <a:xfrm>
            <a:off x="1487488" y="2636912"/>
            <a:ext cx="3312368" cy="432048"/>
          </a:xfrm>
          <a:prstGeom prst="rightArrow">
            <a:avLst/>
          </a:prstGeom>
          <a:gradFill>
            <a:gsLst>
              <a:gs pos="100000">
                <a:srgbClr val="0070C0">
                  <a:alpha val="0"/>
                </a:srgbClr>
              </a:gs>
              <a:gs pos="0">
                <a:srgbClr val="00206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7C8B2023-020C-45FC-910E-18C6CB3EA998}"/>
              </a:ext>
            </a:extLst>
          </p:cNvPr>
          <p:cNvSpPr txBox="1"/>
          <p:nvPr/>
        </p:nvSpPr>
        <p:spPr>
          <a:xfrm>
            <a:off x="2783632" y="2772145"/>
            <a:ext cx="15522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Structure Patterns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04576C5E-68FE-4E37-AC1B-6D1E20DBE493}"/>
              </a:ext>
            </a:extLst>
          </p:cNvPr>
          <p:cNvGrpSpPr/>
          <p:nvPr/>
        </p:nvGrpSpPr>
        <p:grpSpPr>
          <a:xfrm>
            <a:off x="1343472" y="2805739"/>
            <a:ext cx="144016" cy="98319"/>
            <a:chOff x="4127500" y="3670301"/>
            <a:chExt cx="330200" cy="225425"/>
          </a:xfrm>
          <a:solidFill>
            <a:schemeClr val="accent2"/>
          </a:solidFill>
        </p:grpSpPr>
        <p:sp>
          <p:nvSpPr>
            <p:cNvPr id="110" name="Freeform 26">
              <a:extLst>
                <a:ext uri="{FF2B5EF4-FFF2-40B4-BE49-F238E27FC236}">
                  <a16:creationId xmlns:a16="http://schemas.microsoft.com/office/drawing/2014/main" xmlns="" id="{39129D5F-269E-4F9A-9C85-9EB1DB6B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27">
              <a:extLst>
                <a:ext uri="{FF2B5EF4-FFF2-40B4-BE49-F238E27FC236}">
                  <a16:creationId xmlns:a16="http://schemas.microsoft.com/office/drawing/2014/main" xmlns="" id="{5AEA33A3-F5CB-4EB8-A8A7-8310B62D2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98AD4159-2112-47BD-9468-972E74CDD1C7}"/>
              </a:ext>
            </a:extLst>
          </p:cNvPr>
          <p:cNvGrpSpPr/>
          <p:nvPr/>
        </p:nvGrpSpPr>
        <p:grpSpPr>
          <a:xfrm>
            <a:off x="1343472" y="2564904"/>
            <a:ext cx="249492" cy="170327"/>
            <a:chOff x="4127500" y="3670301"/>
            <a:chExt cx="330200" cy="225425"/>
          </a:xfrm>
          <a:solidFill>
            <a:schemeClr val="accent6"/>
          </a:solidFill>
        </p:grpSpPr>
        <p:sp>
          <p:nvSpPr>
            <p:cNvPr id="113" name="Freeform 26">
              <a:extLst>
                <a:ext uri="{FF2B5EF4-FFF2-40B4-BE49-F238E27FC236}">
                  <a16:creationId xmlns:a16="http://schemas.microsoft.com/office/drawing/2014/main" xmlns="" id="{EA8D15A2-35EA-416C-95A7-58645467C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27">
              <a:extLst>
                <a:ext uri="{FF2B5EF4-FFF2-40B4-BE49-F238E27FC236}">
                  <a16:creationId xmlns:a16="http://schemas.microsoft.com/office/drawing/2014/main" xmlns="" id="{233B88D5-922D-4747-85BA-A5E39E08A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AA527F65-6C84-4A47-8AC3-3A054AD32141}"/>
              </a:ext>
            </a:extLst>
          </p:cNvPr>
          <p:cNvGrpSpPr/>
          <p:nvPr/>
        </p:nvGrpSpPr>
        <p:grpSpPr>
          <a:xfrm>
            <a:off x="1631504" y="2636912"/>
            <a:ext cx="210952" cy="144016"/>
            <a:chOff x="4127500" y="3670301"/>
            <a:chExt cx="330200" cy="225425"/>
          </a:xfrm>
          <a:solidFill>
            <a:schemeClr val="accent2"/>
          </a:solidFill>
        </p:grpSpPr>
        <p:sp>
          <p:nvSpPr>
            <p:cNvPr id="116" name="Freeform 26">
              <a:extLst>
                <a:ext uri="{FF2B5EF4-FFF2-40B4-BE49-F238E27FC236}">
                  <a16:creationId xmlns:a16="http://schemas.microsoft.com/office/drawing/2014/main" xmlns="" id="{3CBD44F7-3C63-4240-87F7-29EF811C3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27">
              <a:extLst>
                <a:ext uri="{FF2B5EF4-FFF2-40B4-BE49-F238E27FC236}">
                  <a16:creationId xmlns:a16="http://schemas.microsoft.com/office/drawing/2014/main" xmlns="" id="{F9C55056-F4F9-4888-8895-24260202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A8162DDA-B5A9-4702-826B-8884565FD1ED}"/>
              </a:ext>
            </a:extLst>
          </p:cNvPr>
          <p:cNvGrpSpPr/>
          <p:nvPr/>
        </p:nvGrpSpPr>
        <p:grpSpPr>
          <a:xfrm>
            <a:off x="1517204" y="2815977"/>
            <a:ext cx="210952" cy="144016"/>
            <a:chOff x="4127500" y="3670301"/>
            <a:chExt cx="330200" cy="225425"/>
          </a:xfrm>
          <a:solidFill>
            <a:schemeClr val="accent3"/>
          </a:solidFill>
        </p:grpSpPr>
        <p:sp>
          <p:nvSpPr>
            <p:cNvPr id="119" name="Freeform 26">
              <a:extLst>
                <a:ext uri="{FF2B5EF4-FFF2-40B4-BE49-F238E27FC236}">
                  <a16:creationId xmlns:a16="http://schemas.microsoft.com/office/drawing/2014/main" xmlns="" id="{6A85164C-3782-449E-BC9C-297CD8A5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27">
              <a:extLst>
                <a:ext uri="{FF2B5EF4-FFF2-40B4-BE49-F238E27FC236}">
                  <a16:creationId xmlns:a16="http://schemas.microsoft.com/office/drawing/2014/main" xmlns="" id="{98AC654A-9516-476B-94B5-935D5E1C5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4EA684F0-1593-4019-9E92-346C5F70B43E}"/>
              </a:ext>
            </a:extLst>
          </p:cNvPr>
          <p:cNvGrpSpPr/>
          <p:nvPr/>
        </p:nvGrpSpPr>
        <p:grpSpPr>
          <a:xfrm>
            <a:off x="1775520" y="2805739"/>
            <a:ext cx="144016" cy="98319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122" name="Freeform 26">
              <a:extLst>
                <a:ext uri="{FF2B5EF4-FFF2-40B4-BE49-F238E27FC236}">
                  <a16:creationId xmlns:a16="http://schemas.microsoft.com/office/drawing/2014/main" xmlns="" id="{E882274C-6E17-467A-9CE5-5E891F154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27">
              <a:extLst>
                <a:ext uri="{FF2B5EF4-FFF2-40B4-BE49-F238E27FC236}">
                  <a16:creationId xmlns:a16="http://schemas.microsoft.com/office/drawing/2014/main" xmlns="" id="{E911F255-D3E7-4FCC-B125-CD8050B7E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D5CAE5A8-6D81-4726-901C-90AB1FA6A9B5}"/>
              </a:ext>
            </a:extLst>
          </p:cNvPr>
          <p:cNvGrpSpPr/>
          <p:nvPr/>
        </p:nvGrpSpPr>
        <p:grpSpPr>
          <a:xfrm>
            <a:off x="1628306" y="2570815"/>
            <a:ext cx="66970" cy="45720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125" name="Freeform 26">
              <a:extLst>
                <a:ext uri="{FF2B5EF4-FFF2-40B4-BE49-F238E27FC236}">
                  <a16:creationId xmlns:a16="http://schemas.microsoft.com/office/drawing/2014/main" xmlns="" id="{E0B67272-7F2B-4FE4-ABE2-03CB8E538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27">
              <a:extLst>
                <a:ext uri="{FF2B5EF4-FFF2-40B4-BE49-F238E27FC236}">
                  <a16:creationId xmlns:a16="http://schemas.microsoft.com/office/drawing/2014/main" xmlns="" id="{A0B53F3C-08FD-453F-B682-F0D35A02F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xmlns="" id="{F4E149E4-F6D2-4EE6-B9E1-9B9CADAF3240}"/>
              </a:ext>
            </a:extLst>
          </p:cNvPr>
          <p:cNvGrpSpPr/>
          <p:nvPr/>
        </p:nvGrpSpPr>
        <p:grpSpPr>
          <a:xfrm>
            <a:off x="1433044" y="2930277"/>
            <a:ext cx="66970" cy="45720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128" name="Freeform 26">
              <a:extLst>
                <a:ext uri="{FF2B5EF4-FFF2-40B4-BE49-F238E27FC236}">
                  <a16:creationId xmlns:a16="http://schemas.microsoft.com/office/drawing/2014/main" xmlns="" id="{14CB2823-9C9E-4060-823E-74602EFCA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Freeform 27">
              <a:extLst>
                <a:ext uri="{FF2B5EF4-FFF2-40B4-BE49-F238E27FC236}">
                  <a16:creationId xmlns:a16="http://schemas.microsoft.com/office/drawing/2014/main" xmlns="" id="{F9A781BC-28D2-4EDC-B51F-2EC41A6A1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BEA5EDBB-7CD0-4CCE-ABB8-420D4E212A7D}"/>
              </a:ext>
            </a:extLst>
          </p:cNvPr>
          <p:cNvGrpSpPr/>
          <p:nvPr/>
        </p:nvGrpSpPr>
        <p:grpSpPr>
          <a:xfrm>
            <a:off x="1258319" y="2743969"/>
            <a:ext cx="82594" cy="56386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131" name="Freeform 26">
              <a:extLst>
                <a:ext uri="{FF2B5EF4-FFF2-40B4-BE49-F238E27FC236}">
                  <a16:creationId xmlns:a16="http://schemas.microsoft.com/office/drawing/2014/main" xmlns="" id="{1029EF8E-B7CD-4E12-990D-11B23CECC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Freeform 27">
              <a:extLst>
                <a:ext uri="{FF2B5EF4-FFF2-40B4-BE49-F238E27FC236}">
                  <a16:creationId xmlns:a16="http://schemas.microsoft.com/office/drawing/2014/main" xmlns="" id="{B92800C6-63F4-4ECD-9D47-DCB590244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583EF3A8-90D3-4972-B29E-84CEAC35DE0D}"/>
              </a:ext>
            </a:extLst>
          </p:cNvPr>
          <p:cNvGrpSpPr/>
          <p:nvPr/>
        </p:nvGrpSpPr>
        <p:grpSpPr>
          <a:xfrm>
            <a:off x="1871811" y="2720156"/>
            <a:ext cx="82594" cy="56386"/>
            <a:chOff x="4127500" y="3670301"/>
            <a:chExt cx="330200" cy="225425"/>
          </a:xfrm>
          <a:solidFill>
            <a:schemeClr val="accent3"/>
          </a:solidFill>
        </p:grpSpPr>
        <p:sp>
          <p:nvSpPr>
            <p:cNvPr id="134" name="Freeform 26">
              <a:extLst>
                <a:ext uri="{FF2B5EF4-FFF2-40B4-BE49-F238E27FC236}">
                  <a16:creationId xmlns:a16="http://schemas.microsoft.com/office/drawing/2014/main" xmlns="" id="{FDBE2AD7-8BAB-4A88-92BA-AE2F4D4AF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Freeform 27">
              <a:extLst>
                <a:ext uri="{FF2B5EF4-FFF2-40B4-BE49-F238E27FC236}">
                  <a16:creationId xmlns:a16="http://schemas.microsoft.com/office/drawing/2014/main" xmlns="" id="{5D9ABBEC-F8A5-4719-998E-65232A083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8B2C4A1D-1D8D-410C-B2DB-13A9D98AE3DD}"/>
              </a:ext>
            </a:extLst>
          </p:cNvPr>
          <p:cNvGrpSpPr/>
          <p:nvPr/>
        </p:nvGrpSpPr>
        <p:grpSpPr>
          <a:xfrm>
            <a:off x="1757511" y="2940372"/>
            <a:ext cx="82594" cy="56386"/>
            <a:chOff x="4127500" y="3670301"/>
            <a:chExt cx="330200" cy="225425"/>
          </a:xfrm>
          <a:solidFill>
            <a:schemeClr val="accent6"/>
          </a:solidFill>
        </p:grpSpPr>
        <p:sp>
          <p:nvSpPr>
            <p:cNvPr id="137" name="Freeform 26">
              <a:extLst>
                <a:ext uri="{FF2B5EF4-FFF2-40B4-BE49-F238E27FC236}">
                  <a16:creationId xmlns:a16="http://schemas.microsoft.com/office/drawing/2014/main" xmlns="" id="{F6BAC96C-FBB2-4929-B6E3-49E499474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Freeform 27">
              <a:extLst>
                <a:ext uri="{FF2B5EF4-FFF2-40B4-BE49-F238E27FC236}">
                  <a16:creationId xmlns:a16="http://schemas.microsoft.com/office/drawing/2014/main" xmlns="" id="{D180B266-1729-4B62-A231-A612C3E14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0C83D8EA-4058-4DFF-895A-B1DD56BDFAC8}"/>
              </a:ext>
            </a:extLst>
          </p:cNvPr>
          <p:cNvGrpSpPr/>
          <p:nvPr/>
        </p:nvGrpSpPr>
        <p:grpSpPr>
          <a:xfrm>
            <a:off x="1577876" y="2980854"/>
            <a:ext cx="144016" cy="98319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140" name="Freeform 26">
              <a:extLst>
                <a:ext uri="{FF2B5EF4-FFF2-40B4-BE49-F238E27FC236}">
                  <a16:creationId xmlns:a16="http://schemas.microsoft.com/office/drawing/2014/main" xmlns="" id="{EC854DE3-E95A-4E14-AFC3-1DA4A3BDB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Freeform 27">
              <a:extLst>
                <a:ext uri="{FF2B5EF4-FFF2-40B4-BE49-F238E27FC236}">
                  <a16:creationId xmlns:a16="http://schemas.microsoft.com/office/drawing/2014/main" xmlns="" id="{F3E9B158-0202-4B08-8D94-66616F279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DAF0DD4C-7509-4B4E-B2A8-25FB67724175}"/>
              </a:ext>
            </a:extLst>
          </p:cNvPr>
          <p:cNvGrpSpPr/>
          <p:nvPr/>
        </p:nvGrpSpPr>
        <p:grpSpPr>
          <a:xfrm>
            <a:off x="1447948" y="2472549"/>
            <a:ext cx="82594" cy="56386"/>
            <a:chOff x="4127500" y="3670301"/>
            <a:chExt cx="330200" cy="225425"/>
          </a:xfrm>
          <a:solidFill>
            <a:schemeClr val="accent3"/>
          </a:solidFill>
        </p:grpSpPr>
        <p:sp>
          <p:nvSpPr>
            <p:cNvPr id="143" name="Freeform 26">
              <a:extLst>
                <a:ext uri="{FF2B5EF4-FFF2-40B4-BE49-F238E27FC236}">
                  <a16:creationId xmlns:a16="http://schemas.microsoft.com/office/drawing/2014/main" xmlns="" id="{EF961C3D-38CA-4D9B-816C-811CD848A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27">
              <a:extLst>
                <a:ext uri="{FF2B5EF4-FFF2-40B4-BE49-F238E27FC236}">
                  <a16:creationId xmlns:a16="http://schemas.microsoft.com/office/drawing/2014/main" xmlns="" id="{D63801C8-DFE0-475F-AFCD-912EF580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45" name="TextBox 74">
            <a:extLst>
              <a:ext uri="{FF2B5EF4-FFF2-40B4-BE49-F238E27FC236}">
                <a16:creationId xmlns:a16="http://schemas.microsoft.com/office/drawing/2014/main" xmlns="" id="{9A4ED3DA-C912-48E7-B821-5BACB00CB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" y="1457224"/>
            <a:ext cx="4628083" cy="417296"/>
          </a:xfrm>
          <a:prstGeom prst="rect">
            <a:avLst/>
          </a:prstGeom>
          <a:solidFill>
            <a:srgbClr val="218ED8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微软雅黑" pitchFamily="34" charset="-122"/>
              </a:rPr>
              <a:t>Global Spam Collection (Partner)</a:t>
            </a:r>
            <a:endParaRPr lang="en-US" alt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微软雅黑" pitchFamily="34" charset="-122"/>
            </a:endParaRP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xmlns="" id="{FB023467-C433-4C42-8786-01B7164F0D60}"/>
              </a:ext>
            </a:extLst>
          </p:cNvPr>
          <p:cNvSpPr/>
          <p:nvPr/>
        </p:nvSpPr>
        <p:spPr>
          <a:xfrm>
            <a:off x="2423592" y="1988840"/>
            <a:ext cx="795858" cy="563860"/>
          </a:xfrm>
          <a:prstGeom prst="roundRect">
            <a:avLst>
              <a:gd name="adj" fmla="val 11036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A47D6FFB-2B44-4AB1-88C6-3D6817D6A295}"/>
              </a:ext>
            </a:extLst>
          </p:cNvPr>
          <p:cNvGrpSpPr/>
          <p:nvPr/>
        </p:nvGrpSpPr>
        <p:grpSpPr>
          <a:xfrm>
            <a:off x="2597560" y="2060848"/>
            <a:ext cx="447923" cy="351532"/>
            <a:chOff x="2679750" y="2276872"/>
            <a:chExt cx="447923" cy="351532"/>
          </a:xfrm>
          <a:solidFill>
            <a:schemeClr val="accent6"/>
          </a:solidFill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8783F055-40CC-4C69-BCC2-003D8E196646}"/>
                </a:ext>
              </a:extLst>
            </p:cNvPr>
            <p:cNvGrpSpPr/>
            <p:nvPr/>
          </p:nvGrpSpPr>
          <p:grpSpPr>
            <a:xfrm>
              <a:off x="2855640" y="2276872"/>
              <a:ext cx="249492" cy="170327"/>
              <a:chOff x="4127500" y="3670301"/>
              <a:chExt cx="330200" cy="225425"/>
            </a:xfrm>
            <a:grpFill/>
          </p:grpSpPr>
          <p:sp>
            <p:nvSpPr>
              <p:cNvPr id="147" name="Freeform 26">
                <a:extLst>
                  <a:ext uri="{FF2B5EF4-FFF2-40B4-BE49-F238E27FC236}">
                    <a16:creationId xmlns:a16="http://schemas.microsoft.com/office/drawing/2014/main" xmlns="" id="{51E1A40B-5B23-4B71-BB5F-1B833F764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500" y="3684588"/>
                <a:ext cx="330200" cy="211138"/>
              </a:xfrm>
              <a:custGeom>
                <a:avLst/>
                <a:gdLst>
                  <a:gd name="T0" fmla="*/ 87 w 88"/>
                  <a:gd name="T1" fmla="*/ 0 h 56"/>
                  <a:gd name="T2" fmla="*/ 45 w 88"/>
                  <a:gd name="T3" fmla="*/ 34 h 56"/>
                  <a:gd name="T4" fmla="*/ 44 w 88"/>
                  <a:gd name="T5" fmla="*/ 34 h 56"/>
                  <a:gd name="T6" fmla="*/ 43 w 88"/>
                  <a:gd name="T7" fmla="*/ 34 h 56"/>
                  <a:gd name="T8" fmla="*/ 1 w 88"/>
                  <a:gd name="T9" fmla="*/ 0 h 56"/>
                  <a:gd name="T10" fmla="*/ 0 w 88"/>
                  <a:gd name="T11" fmla="*/ 4 h 56"/>
                  <a:gd name="T12" fmla="*/ 0 w 88"/>
                  <a:gd name="T13" fmla="*/ 48 h 56"/>
                  <a:gd name="T14" fmla="*/ 8 w 88"/>
                  <a:gd name="T15" fmla="*/ 56 h 56"/>
                  <a:gd name="T16" fmla="*/ 80 w 88"/>
                  <a:gd name="T17" fmla="*/ 56 h 56"/>
                  <a:gd name="T18" fmla="*/ 88 w 88"/>
                  <a:gd name="T19" fmla="*/ 48 h 56"/>
                  <a:gd name="T20" fmla="*/ 88 w 88"/>
                  <a:gd name="T21" fmla="*/ 4 h 56"/>
                  <a:gd name="T22" fmla="*/ 87 w 88"/>
                  <a:gd name="T2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56">
                    <a:moveTo>
                      <a:pt x="87" y="0"/>
                    </a:move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4" y="34"/>
                      <a:pt x="44" y="34"/>
                    </a:cubicBezTo>
                    <a:cubicBezTo>
                      <a:pt x="44" y="34"/>
                      <a:pt x="43" y="34"/>
                      <a:pt x="43" y="3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2"/>
                      <a:pt x="4" y="56"/>
                      <a:pt x="8" y="56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4" y="56"/>
                      <a:pt x="88" y="52"/>
                      <a:pt x="88" y="48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8" y="2"/>
                      <a:pt x="88" y="1"/>
                      <a:pt x="8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8" name="Freeform 27">
                <a:extLst>
                  <a:ext uri="{FF2B5EF4-FFF2-40B4-BE49-F238E27FC236}">
                    <a16:creationId xmlns:a16="http://schemas.microsoft.com/office/drawing/2014/main" xmlns="" id="{C2AC9EAA-CE74-4CC7-B1B0-40F298C3B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670301"/>
                <a:ext cx="300038" cy="123825"/>
              </a:xfrm>
              <a:custGeom>
                <a:avLst/>
                <a:gdLst>
                  <a:gd name="T0" fmla="*/ 80 w 80"/>
                  <a:gd name="T1" fmla="*/ 1 h 33"/>
                  <a:gd name="T2" fmla="*/ 76 w 80"/>
                  <a:gd name="T3" fmla="*/ 0 h 33"/>
                  <a:gd name="T4" fmla="*/ 4 w 80"/>
                  <a:gd name="T5" fmla="*/ 0 h 33"/>
                  <a:gd name="T6" fmla="*/ 0 w 80"/>
                  <a:gd name="T7" fmla="*/ 1 h 33"/>
                  <a:gd name="T8" fmla="*/ 40 w 80"/>
                  <a:gd name="T9" fmla="*/ 33 h 33"/>
                  <a:gd name="T10" fmla="*/ 80 w 80"/>
                  <a:gd name="T1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33">
                    <a:moveTo>
                      <a:pt x="80" y="1"/>
                    </a:moveTo>
                    <a:cubicBezTo>
                      <a:pt x="79" y="0"/>
                      <a:pt x="77" y="0"/>
                      <a:pt x="7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40" y="33"/>
                      <a:pt x="40" y="33"/>
                      <a:pt x="40" y="33"/>
                    </a:cubicBezTo>
                    <a:lnTo>
                      <a:pt x="8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EA80D592-F3B1-4EA9-BD3E-6042CB565E44}"/>
                </a:ext>
              </a:extLst>
            </p:cNvPr>
            <p:cNvGrpSpPr/>
            <p:nvPr/>
          </p:nvGrpSpPr>
          <p:grpSpPr>
            <a:xfrm>
              <a:off x="2983657" y="2456979"/>
              <a:ext cx="144016" cy="98319"/>
              <a:chOff x="4127500" y="3670301"/>
              <a:chExt cx="330200" cy="225425"/>
            </a:xfrm>
            <a:grpFill/>
          </p:grpSpPr>
          <p:sp>
            <p:nvSpPr>
              <p:cNvPr id="150" name="Freeform 26">
                <a:extLst>
                  <a:ext uri="{FF2B5EF4-FFF2-40B4-BE49-F238E27FC236}">
                    <a16:creationId xmlns:a16="http://schemas.microsoft.com/office/drawing/2014/main" xmlns="" id="{EDAE7C98-9EE0-45EC-B76B-13202A0CF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500" y="3684588"/>
                <a:ext cx="330200" cy="211138"/>
              </a:xfrm>
              <a:custGeom>
                <a:avLst/>
                <a:gdLst>
                  <a:gd name="T0" fmla="*/ 87 w 88"/>
                  <a:gd name="T1" fmla="*/ 0 h 56"/>
                  <a:gd name="T2" fmla="*/ 45 w 88"/>
                  <a:gd name="T3" fmla="*/ 34 h 56"/>
                  <a:gd name="T4" fmla="*/ 44 w 88"/>
                  <a:gd name="T5" fmla="*/ 34 h 56"/>
                  <a:gd name="T6" fmla="*/ 43 w 88"/>
                  <a:gd name="T7" fmla="*/ 34 h 56"/>
                  <a:gd name="T8" fmla="*/ 1 w 88"/>
                  <a:gd name="T9" fmla="*/ 0 h 56"/>
                  <a:gd name="T10" fmla="*/ 0 w 88"/>
                  <a:gd name="T11" fmla="*/ 4 h 56"/>
                  <a:gd name="T12" fmla="*/ 0 w 88"/>
                  <a:gd name="T13" fmla="*/ 48 h 56"/>
                  <a:gd name="T14" fmla="*/ 8 w 88"/>
                  <a:gd name="T15" fmla="*/ 56 h 56"/>
                  <a:gd name="T16" fmla="*/ 80 w 88"/>
                  <a:gd name="T17" fmla="*/ 56 h 56"/>
                  <a:gd name="T18" fmla="*/ 88 w 88"/>
                  <a:gd name="T19" fmla="*/ 48 h 56"/>
                  <a:gd name="T20" fmla="*/ 88 w 88"/>
                  <a:gd name="T21" fmla="*/ 4 h 56"/>
                  <a:gd name="T22" fmla="*/ 87 w 88"/>
                  <a:gd name="T2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56">
                    <a:moveTo>
                      <a:pt x="87" y="0"/>
                    </a:move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4" y="34"/>
                      <a:pt x="44" y="34"/>
                    </a:cubicBezTo>
                    <a:cubicBezTo>
                      <a:pt x="44" y="34"/>
                      <a:pt x="43" y="34"/>
                      <a:pt x="43" y="3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2"/>
                      <a:pt x="4" y="56"/>
                      <a:pt x="8" y="56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4" y="56"/>
                      <a:pt x="88" y="52"/>
                      <a:pt x="88" y="48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8" y="2"/>
                      <a:pt x="88" y="1"/>
                      <a:pt x="8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1" name="Freeform 27">
                <a:extLst>
                  <a:ext uri="{FF2B5EF4-FFF2-40B4-BE49-F238E27FC236}">
                    <a16:creationId xmlns:a16="http://schemas.microsoft.com/office/drawing/2014/main" xmlns="" id="{B18CF675-80D4-4EAD-A416-8BADD8F4C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670301"/>
                <a:ext cx="300038" cy="123825"/>
              </a:xfrm>
              <a:custGeom>
                <a:avLst/>
                <a:gdLst>
                  <a:gd name="T0" fmla="*/ 80 w 80"/>
                  <a:gd name="T1" fmla="*/ 1 h 33"/>
                  <a:gd name="T2" fmla="*/ 76 w 80"/>
                  <a:gd name="T3" fmla="*/ 0 h 33"/>
                  <a:gd name="T4" fmla="*/ 4 w 80"/>
                  <a:gd name="T5" fmla="*/ 0 h 33"/>
                  <a:gd name="T6" fmla="*/ 0 w 80"/>
                  <a:gd name="T7" fmla="*/ 1 h 33"/>
                  <a:gd name="T8" fmla="*/ 40 w 80"/>
                  <a:gd name="T9" fmla="*/ 33 h 33"/>
                  <a:gd name="T10" fmla="*/ 80 w 80"/>
                  <a:gd name="T1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33">
                    <a:moveTo>
                      <a:pt x="80" y="1"/>
                    </a:moveTo>
                    <a:cubicBezTo>
                      <a:pt x="79" y="0"/>
                      <a:pt x="77" y="0"/>
                      <a:pt x="7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40" y="33"/>
                      <a:pt x="40" y="33"/>
                      <a:pt x="40" y="33"/>
                    </a:cubicBezTo>
                    <a:lnTo>
                      <a:pt x="8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xmlns="" id="{C1B5752D-8728-493F-AF36-5CB5D117AF8D}"/>
                </a:ext>
              </a:extLst>
            </p:cNvPr>
            <p:cNvGrpSpPr/>
            <p:nvPr/>
          </p:nvGrpSpPr>
          <p:grpSpPr>
            <a:xfrm>
              <a:off x="2684282" y="2453656"/>
              <a:ext cx="255971" cy="174748"/>
              <a:chOff x="4127500" y="3670301"/>
              <a:chExt cx="330200" cy="225425"/>
            </a:xfrm>
            <a:grpFill/>
          </p:grpSpPr>
          <p:sp>
            <p:nvSpPr>
              <p:cNvPr id="153" name="Freeform 26">
                <a:extLst>
                  <a:ext uri="{FF2B5EF4-FFF2-40B4-BE49-F238E27FC236}">
                    <a16:creationId xmlns:a16="http://schemas.microsoft.com/office/drawing/2014/main" xmlns="" id="{6F19922A-B667-46DC-9B25-A39F82F7C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500" y="3684588"/>
                <a:ext cx="330200" cy="211138"/>
              </a:xfrm>
              <a:custGeom>
                <a:avLst/>
                <a:gdLst>
                  <a:gd name="T0" fmla="*/ 87 w 88"/>
                  <a:gd name="T1" fmla="*/ 0 h 56"/>
                  <a:gd name="T2" fmla="*/ 45 w 88"/>
                  <a:gd name="T3" fmla="*/ 34 h 56"/>
                  <a:gd name="T4" fmla="*/ 44 w 88"/>
                  <a:gd name="T5" fmla="*/ 34 h 56"/>
                  <a:gd name="T6" fmla="*/ 43 w 88"/>
                  <a:gd name="T7" fmla="*/ 34 h 56"/>
                  <a:gd name="T8" fmla="*/ 1 w 88"/>
                  <a:gd name="T9" fmla="*/ 0 h 56"/>
                  <a:gd name="T10" fmla="*/ 0 w 88"/>
                  <a:gd name="T11" fmla="*/ 4 h 56"/>
                  <a:gd name="T12" fmla="*/ 0 w 88"/>
                  <a:gd name="T13" fmla="*/ 48 h 56"/>
                  <a:gd name="T14" fmla="*/ 8 w 88"/>
                  <a:gd name="T15" fmla="*/ 56 h 56"/>
                  <a:gd name="T16" fmla="*/ 80 w 88"/>
                  <a:gd name="T17" fmla="*/ 56 h 56"/>
                  <a:gd name="T18" fmla="*/ 88 w 88"/>
                  <a:gd name="T19" fmla="*/ 48 h 56"/>
                  <a:gd name="T20" fmla="*/ 88 w 88"/>
                  <a:gd name="T21" fmla="*/ 4 h 56"/>
                  <a:gd name="T22" fmla="*/ 87 w 88"/>
                  <a:gd name="T2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56">
                    <a:moveTo>
                      <a:pt x="87" y="0"/>
                    </a:move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4" y="34"/>
                      <a:pt x="44" y="34"/>
                    </a:cubicBezTo>
                    <a:cubicBezTo>
                      <a:pt x="44" y="34"/>
                      <a:pt x="43" y="34"/>
                      <a:pt x="43" y="3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2"/>
                      <a:pt x="4" y="56"/>
                      <a:pt x="8" y="56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4" y="56"/>
                      <a:pt x="88" y="52"/>
                      <a:pt x="88" y="48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8" y="2"/>
                      <a:pt x="88" y="1"/>
                      <a:pt x="8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4" name="Freeform 27">
                <a:extLst>
                  <a:ext uri="{FF2B5EF4-FFF2-40B4-BE49-F238E27FC236}">
                    <a16:creationId xmlns:a16="http://schemas.microsoft.com/office/drawing/2014/main" xmlns="" id="{DB3F2F11-0A91-4905-92E8-FDEC3E118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670301"/>
                <a:ext cx="300038" cy="123825"/>
              </a:xfrm>
              <a:custGeom>
                <a:avLst/>
                <a:gdLst>
                  <a:gd name="T0" fmla="*/ 80 w 80"/>
                  <a:gd name="T1" fmla="*/ 1 h 33"/>
                  <a:gd name="T2" fmla="*/ 76 w 80"/>
                  <a:gd name="T3" fmla="*/ 0 h 33"/>
                  <a:gd name="T4" fmla="*/ 4 w 80"/>
                  <a:gd name="T5" fmla="*/ 0 h 33"/>
                  <a:gd name="T6" fmla="*/ 0 w 80"/>
                  <a:gd name="T7" fmla="*/ 1 h 33"/>
                  <a:gd name="T8" fmla="*/ 40 w 80"/>
                  <a:gd name="T9" fmla="*/ 33 h 33"/>
                  <a:gd name="T10" fmla="*/ 80 w 80"/>
                  <a:gd name="T1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33">
                    <a:moveTo>
                      <a:pt x="80" y="1"/>
                    </a:moveTo>
                    <a:cubicBezTo>
                      <a:pt x="79" y="0"/>
                      <a:pt x="77" y="0"/>
                      <a:pt x="7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40" y="33"/>
                      <a:pt x="40" y="33"/>
                      <a:pt x="40" y="33"/>
                    </a:cubicBezTo>
                    <a:lnTo>
                      <a:pt x="8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xmlns="" id="{974B643E-6502-4D4A-BE96-0E3DBF026DAA}"/>
                </a:ext>
              </a:extLst>
            </p:cNvPr>
            <p:cNvGrpSpPr/>
            <p:nvPr/>
          </p:nvGrpSpPr>
          <p:grpSpPr>
            <a:xfrm>
              <a:off x="2679750" y="2339504"/>
              <a:ext cx="144016" cy="98319"/>
              <a:chOff x="4127500" y="3670301"/>
              <a:chExt cx="330200" cy="225425"/>
            </a:xfrm>
            <a:grpFill/>
          </p:grpSpPr>
          <p:sp>
            <p:nvSpPr>
              <p:cNvPr id="156" name="Freeform 26">
                <a:extLst>
                  <a:ext uri="{FF2B5EF4-FFF2-40B4-BE49-F238E27FC236}">
                    <a16:creationId xmlns:a16="http://schemas.microsoft.com/office/drawing/2014/main" xmlns="" id="{D7184347-3D97-412F-BAEB-D02FD929A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500" y="3684588"/>
                <a:ext cx="330200" cy="211138"/>
              </a:xfrm>
              <a:custGeom>
                <a:avLst/>
                <a:gdLst>
                  <a:gd name="T0" fmla="*/ 87 w 88"/>
                  <a:gd name="T1" fmla="*/ 0 h 56"/>
                  <a:gd name="T2" fmla="*/ 45 w 88"/>
                  <a:gd name="T3" fmla="*/ 34 h 56"/>
                  <a:gd name="T4" fmla="*/ 44 w 88"/>
                  <a:gd name="T5" fmla="*/ 34 h 56"/>
                  <a:gd name="T6" fmla="*/ 43 w 88"/>
                  <a:gd name="T7" fmla="*/ 34 h 56"/>
                  <a:gd name="T8" fmla="*/ 1 w 88"/>
                  <a:gd name="T9" fmla="*/ 0 h 56"/>
                  <a:gd name="T10" fmla="*/ 0 w 88"/>
                  <a:gd name="T11" fmla="*/ 4 h 56"/>
                  <a:gd name="T12" fmla="*/ 0 w 88"/>
                  <a:gd name="T13" fmla="*/ 48 h 56"/>
                  <a:gd name="T14" fmla="*/ 8 w 88"/>
                  <a:gd name="T15" fmla="*/ 56 h 56"/>
                  <a:gd name="T16" fmla="*/ 80 w 88"/>
                  <a:gd name="T17" fmla="*/ 56 h 56"/>
                  <a:gd name="T18" fmla="*/ 88 w 88"/>
                  <a:gd name="T19" fmla="*/ 48 h 56"/>
                  <a:gd name="T20" fmla="*/ 88 w 88"/>
                  <a:gd name="T21" fmla="*/ 4 h 56"/>
                  <a:gd name="T22" fmla="*/ 87 w 88"/>
                  <a:gd name="T2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56">
                    <a:moveTo>
                      <a:pt x="87" y="0"/>
                    </a:move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4" y="34"/>
                      <a:pt x="44" y="34"/>
                    </a:cubicBezTo>
                    <a:cubicBezTo>
                      <a:pt x="44" y="34"/>
                      <a:pt x="43" y="34"/>
                      <a:pt x="43" y="3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2"/>
                      <a:pt x="4" y="56"/>
                      <a:pt x="8" y="56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84" y="56"/>
                      <a:pt x="88" y="52"/>
                      <a:pt x="88" y="48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8" y="2"/>
                      <a:pt x="88" y="1"/>
                      <a:pt x="8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7" name="Freeform 27">
                <a:extLst>
                  <a:ext uri="{FF2B5EF4-FFF2-40B4-BE49-F238E27FC236}">
                    <a16:creationId xmlns:a16="http://schemas.microsoft.com/office/drawing/2014/main" xmlns="" id="{F4EDDB8B-A8B6-465F-8013-22EBDD91B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670301"/>
                <a:ext cx="300038" cy="123825"/>
              </a:xfrm>
              <a:custGeom>
                <a:avLst/>
                <a:gdLst>
                  <a:gd name="T0" fmla="*/ 80 w 80"/>
                  <a:gd name="T1" fmla="*/ 1 h 33"/>
                  <a:gd name="T2" fmla="*/ 76 w 80"/>
                  <a:gd name="T3" fmla="*/ 0 h 33"/>
                  <a:gd name="T4" fmla="*/ 4 w 80"/>
                  <a:gd name="T5" fmla="*/ 0 h 33"/>
                  <a:gd name="T6" fmla="*/ 0 w 80"/>
                  <a:gd name="T7" fmla="*/ 1 h 33"/>
                  <a:gd name="T8" fmla="*/ 40 w 80"/>
                  <a:gd name="T9" fmla="*/ 33 h 33"/>
                  <a:gd name="T10" fmla="*/ 80 w 80"/>
                  <a:gd name="T1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33">
                    <a:moveTo>
                      <a:pt x="80" y="1"/>
                    </a:moveTo>
                    <a:cubicBezTo>
                      <a:pt x="79" y="0"/>
                      <a:pt x="77" y="0"/>
                      <a:pt x="7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40" y="33"/>
                      <a:pt x="40" y="33"/>
                      <a:pt x="40" y="33"/>
                    </a:cubicBezTo>
                    <a:lnTo>
                      <a:pt x="8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0431CF15-70D6-4262-ABBE-075CC87A021F}"/>
              </a:ext>
            </a:extLst>
          </p:cNvPr>
          <p:cNvGrpSpPr/>
          <p:nvPr/>
        </p:nvGrpSpPr>
        <p:grpSpPr>
          <a:xfrm>
            <a:off x="2500933" y="2449463"/>
            <a:ext cx="216024" cy="216024"/>
            <a:chOff x="2500933" y="2449463"/>
            <a:chExt cx="216024" cy="216024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xmlns="" id="{348A7744-1AB8-41E1-93A3-704FA85FAF9A}"/>
                </a:ext>
              </a:extLst>
            </p:cNvPr>
            <p:cNvSpPr/>
            <p:nvPr/>
          </p:nvSpPr>
          <p:spPr>
            <a:xfrm>
              <a:off x="2500933" y="2449463"/>
              <a:ext cx="216024" cy="21602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xmlns="" id="{B7B0E49A-BFCA-48E3-B63F-087392B7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8100000" flipV="1">
              <a:off x="2536945" y="2485475"/>
              <a:ext cx="144000" cy="144000"/>
            </a:xfrm>
            <a:prstGeom prst="rect">
              <a:avLst/>
            </a:prstGeom>
          </p:spPr>
        </p:pic>
      </p:grp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xmlns="" id="{B0B89CAE-1230-4FA7-9823-64D82C0C97A6}"/>
              </a:ext>
            </a:extLst>
          </p:cNvPr>
          <p:cNvCxnSpPr>
            <a:cxnSpLocks/>
            <a:stCxn id="159" idx="4"/>
          </p:cNvCxnSpPr>
          <p:nvPr/>
        </p:nvCxnSpPr>
        <p:spPr>
          <a:xfrm>
            <a:off x="2608945" y="2665487"/>
            <a:ext cx="905" cy="80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xmlns="" id="{5F1EAD3A-CF22-4DF6-A969-6A5E65C0713C}"/>
              </a:ext>
            </a:extLst>
          </p:cNvPr>
          <p:cNvSpPr/>
          <p:nvPr/>
        </p:nvSpPr>
        <p:spPr>
          <a:xfrm>
            <a:off x="3727450" y="1988840"/>
            <a:ext cx="795858" cy="563860"/>
          </a:xfrm>
          <a:prstGeom prst="roundRect">
            <a:avLst>
              <a:gd name="adj" fmla="val 11036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xmlns="" id="{15772F5C-3BB8-43CD-81E8-184D81DFCAD0}"/>
              </a:ext>
            </a:extLst>
          </p:cNvPr>
          <p:cNvGrpSpPr/>
          <p:nvPr/>
        </p:nvGrpSpPr>
        <p:grpSpPr>
          <a:xfrm>
            <a:off x="3804791" y="2449463"/>
            <a:ext cx="216024" cy="216024"/>
            <a:chOff x="2500933" y="2449463"/>
            <a:chExt cx="216024" cy="216024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xmlns="" id="{83FA224A-B78C-400D-9D88-C68A21753748}"/>
                </a:ext>
              </a:extLst>
            </p:cNvPr>
            <p:cNvSpPr/>
            <p:nvPr/>
          </p:nvSpPr>
          <p:spPr>
            <a:xfrm>
              <a:off x="2500933" y="2449463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7" name="Graphic 176">
              <a:extLst>
                <a:ext uri="{FF2B5EF4-FFF2-40B4-BE49-F238E27FC236}">
                  <a16:creationId xmlns:a16="http://schemas.microsoft.com/office/drawing/2014/main" xmlns="" id="{83B1C9B4-E9E4-49D5-A84E-5164D882C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8100000" flipV="1">
              <a:off x="2536945" y="2485475"/>
              <a:ext cx="144000" cy="144000"/>
            </a:xfrm>
            <a:prstGeom prst="rect">
              <a:avLst/>
            </a:prstGeom>
          </p:spPr>
        </p:pic>
      </p:grp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xmlns="" id="{D845927A-7C5F-4B46-B7EB-0D7DD84645A8}"/>
              </a:ext>
            </a:extLst>
          </p:cNvPr>
          <p:cNvCxnSpPr>
            <a:cxnSpLocks/>
            <a:stCxn id="176" idx="4"/>
          </p:cNvCxnSpPr>
          <p:nvPr/>
        </p:nvCxnSpPr>
        <p:spPr>
          <a:xfrm>
            <a:off x="3912803" y="2665487"/>
            <a:ext cx="905" cy="808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xmlns="" id="{A4F8ECEB-7AD3-4D16-AFF2-FD5B89DC63AE}"/>
              </a:ext>
            </a:extLst>
          </p:cNvPr>
          <p:cNvGrpSpPr/>
          <p:nvPr/>
        </p:nvGrpSpPr>
        <p:grpSpPr>
          <a:xfrm>
            <a:off x="4077308" y="2038846"/>
            <a:ext cx="249492" cy="170327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188" name="Freeform 26">
              <a:extLst>
                <a:ext uri="{FF2B5EF4-FFF2-40B4-BE49-F238E27FC236}">
                  <a16:creationId xmlns:a16="http://schemas.microsoft.com/office/drawing/2014/main" xmlns="" id="{88D01932-39E3-4BF3-AC9E-2BCBE52BE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Freeform 27">
              <a:extLst>
                <a:ext uri="{FF2B5EF4-FFF2-40B4-BE49-F238E27FC236}">
                  <a16:creationId xmlns:a16="http://schemas.microsoft.com/office/drawing/2014/main" xmlns="" id="{79D7DDBB-5790-49B7-AF7F-7C0367CF0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79B8FE59-70B8-45DB-B821-DFD6626711FA}"/>
              </a:ext>
            </a:extLst>
          </p:cNvPr>
          <p:cNvGrpSpPr/>
          <p:nvPr/>
        </p:nvGrpSpPr>
        <p:grpSpPr>
          <a:xfrm>
            <a:off x="4205325" y="2218953"/>
            <a:ext cx="144016" cy="98319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186" name="Freeform 26">
              <a:extLst>
                <a:ext uri="{FF2B5EF4-FFF2-40B4-BE49-F238E27FC236}">
                  <a16:creationId xmlns:a16="http://schemas.microsoft.com/office/drawing/2014/main" xmlns="" id="{B2E93191-DB06-4D93-9755-89C59A39D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7" name="Freeform 27">
              <a:extLst>
                <a:ext uri="{FF2B5EF4-FFF2-40B4-BE49-F238E27FC236}">
                  <a16:creationId xmlns:a16="http://schemas.microsoft.com/office/drawing/2014/main" xmlns="" id="{78D8ABCB-DE15-4C06-B8D9-DC74CB872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0C8F66D4-21FC-4C96-B250-4DA40C518722}"/>
              </a:ext>
            </a:extLst>
          </p:cNvPr>
          <p:cNvGrpSpPr/>
          <p:nvPr/>
        </p:nvGrpSpPr>
        <p:grpSpPr>
          <a:xfrm>
            <a:off x="3905950" y="2215630"/>
            <a:ext cx="255971" cy="174748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184" name="Freeform 26">
              <a:extLst>
                <a:ext uri="{FF2B5EF4-FFF2-40B4-BE49-F238E27FC236}">
                  <a16:creationId xmlns:a16="http://schemas.microsoft.com/office/drawing/2014/main" xmlns="" id="{893E88BB-6E45-4E78-8316-33769CE5F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5" name="Freeform 27">
              <a:extLst>
                <a:ext uri="{FF2B5EF4-FFF2-40B4-BE49-F238E27FC236}">
                  <a16:creationId xmlns:a16="http://schemas.microsoft.com/office/drawing/2014/main" xmlns="" id="{DF66AAF8-F906-4CBC-A2A6-117637FD5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xmlns="" id="{DE78D6E7-E3C9-4700-A2F3-0BFB9E4504AD}"/>
              </a:ext>
            </a:extLst>
          </p:cNvPr>
          <p:cNvGrpSpPr/>
          <p:nvPr/>
        </p:nvGrpSpPr>
        <p:grpSpPr>
          <a:xfrm>
            <a:off x="3901418" y="2101478"/>
            <a:ext cx="144016" cy="98319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182" name="Freeform 26">
              <a:extLst>
                <a:ext uri="{FF2B5EF4-FFF2-40B4-BE49-F238E27FC236}">
                  <a16:creationId xmlns:a16="http://schemas.microsoft.com/office/drawing/2014/main" xmlns="" id="{FC4DDEA1-B4E9-42E0-B2D3-CF48CDEC0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3" name="Freeform 27">
              <a:extLst>
                <a:ext uri="{FF2B5EF4-FFF2-40B4-BE49-F238E27FC236}">
                  <a16:creationId xmlns:a16="http://schemas.microsoft.com/office/drawing/2014/main" xmlns="" id="{933CD7B5-6B7B-467F-99B6-A461FB32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xmlns="" id="{2AA2730B-45BB-4A04-9EAB-BC09916F2105}"/>
              </a:ext>
            </a:extLst>
          </p:cNvPr>
          <p:cNvGrpSpPr/>
          <p:nvPr/>
        </p:nvGrpSpPr>
        <p:grpSpPr>
          <a:xfrm>
            <a:off x="4349775" y="3465752"/>
            <a:ext cx="82594" cy="56386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191" name="Freeform 26">
              <a:extLst>
                <a:ext uri="{FF2B5EF4-FFF2-40B4-BE49-F238E27FC236}">
                  <a16:creationId xmlns:a16="http://schemas.microsoft.com/office/drawing/2014/main" xmlns="" id="{6F8432DC-FDBB-45E1-AB85-F3DA161ED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Freeform 27">
              <a:extLst>
                <a:ext uri="{FF2B5EF4-FFF2-40B4-BE49-F238E27FC236}">
                  <a16:creationId xmlns:a16="http://schemas.microsoft.com/office/drawing/2014/main" xmlns="" id="{EFF5A87E-7179-4FAD-A619-EE64AA5B3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xmlns="" id="{9135F5F5-3428-487D-8E2B-2B5E4FC564B4}"/>
              </a:ext>
            </a:extLst>
          </p:cNvPr>
          <p:cNvGrpSpPr/>
          <p:nvPr/>
        </p:nvGrpSpPr>
        <p:grpSpPr>
          <a:xfrm>
            <a:off x="4357712" y="2155270"/>
            <a:ext cx="82594" cy="56386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194" name="Freeform 26">
              <a:extLst>
                <a:ext uri="{FF2B5EF4-FFF2-40B4-BE49-F238E27FC236}">
                  <a16:creationId xmlns:a16="http://schemas.microsoft.com/office/drawing/2014/main" xmlns="" id="{1301225D-E293-4A0E-B918-FDD3B9CE0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Freeform 27">
              <a:extLst>
                <a:ext uri="{FF2B5EF4-FFF2-40B4-BE49-F238E27FC236}">
                  <a16:creationId xmlns:a16="http://schemas.microsoft.com/office/drawing/2014/main" xmlns="" id="{07B2928B-196C-4F68-9549-A29FB5870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xmlns="" id="{6E27E595-7C2D-4996-BB68-B6C5B2D5AAC6}"/>
              </a:ext>
            </a:extLst>
          </p:cNvPr>
          <p:cNvGrpSpPr/>
          <p:nvPr/>
        </p:nvGrpSpPr>
        <p:grpSpPr>
          <a:xfrm>
            <a:off x="4186846" y="2331640"/>
            <a:ext cx="249492" cy="170327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197" name="Freeform 26">
              <a:extLst>
                <a:ext uri="{FF2B5EF4-FFF2-40B4-BE49-F238E27FC236}">
                  <a16:creationId xmlns:a16="http://schemas.microsoft.com/office/drawing/2014/main" xmlns="" id="{62783CF0-8201-48D9-BA5F-F37079ACE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Freeform 27">
              <a:extLst>
                <a:ext uri="{FF2B5EF4-FFF2-40B4-BE49-F238E27FC236}">
                  <a16:creationId xmlns:a16="http://schemas.microsoft.com/office/drawing/2014/main" xmlns="" id="{60307B0A-B120-4508-8C2E-B3E59FC0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xmlns="" id="{C268CCB5-F96B-4B72-BE3F-2BB59B86CB77}"/>
              </a:ext>
            </a:extLst>
          </p:cNvPr>
          <p:cNvSpPr/>
          <p:nvPr/>
        </p:nvSpPr>
        <p:spPr>
          <a:xfrm>
            <a:off x="2423592" y="3140968"/>
            <a:ext cx="795858" cy="563860"/>
          </a:xfrm>
          <a:prstGeom prst="roundRect">
            <a:avLst>
              <a:gd name="adj" fmla="val 11036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66F7BF5E-73F1-4156-A9F6-EBC265EACB93}"/>
              </a:ext>
            </a:extLst>
          </p:cNvPr>
          <p:cNvGrpSpPr/>
          <p:nvPr/>
        </p:nvGrpSpPr>
        <p:grpSpPr>
          <a:xfrm>
            <a:off x="2743498" y="3284984"/>
            <a:ext cx="249492" cy="170327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217" name="Freeform 26">
              <a:extLst>
                <a:ext uri="{FF2B5EF4-FFF2-40B4-BE49-F238E27FC236}">
                  <a16:creationId xmlns:a16="http://schemas.microsoft.com/office/drawing/2014/main" xmlns="" id="{087EDDAA-E5D0-403D-AD3C-287C1F7EC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Freeform 27">
              <a:extLst>
                <a:ext uri="{FF2B5EF4-FFF2-40B4-BE49-F238E27FC236}">
                  <a16:creationId xmlns:a16="http://schemas.microsoft.com/office/drawing/2014/main" xmlns="" id="{C76D8AD3-96A1-451F-889F-8AEB81824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xmlns="" id="{237CA22C-E86D-42DE-BF5D-4D26BA95CF86}"/>
              </a:ext>
            </a:extLst>
          </p:cNvPr>
          <p:cNvGrpSpPr/>
          <p:nvPr/>
        </p:nvGrpSpPr>
        <p:grpSpPr>
          <a:xfrm>
            <a:off x="2871515" y="3465091"/>
            <a:ext cx="144016" cy="98319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215" name="Freeform 26">
              <a:extLst>
                <a:ext uri="{FF2B5EF4-FFF2-40B4-BE49-F238E27FC236}">
                  <a16:creationId xmlns:a16="http://schemas.microsoft.com/office/drawing/2014/main" xmlns="" id="{E7B28BEE-8C91-42B7-A1C6-F36B2FEE8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6" name="Freeform 27">
              <a:extLst>
                <a:ext uri="{FF2B5EF4-FFF2-40B4-BE49-F238E27FC236}">
                  <a16:creationId xmlns:a16="http://schemas.microsoft.com/office/drawing/2014/main" xmlns="" id="{A5EDACE4-3E22-4712-B558-82C25AC44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xmlns="" id="{97EB0A1E-3AEB-457D-88DE-23C779F38C80}"/>
              </a:ext>
            </a:extLst>
          </p:cNvPr>
          <p:cNvGrpSpPr/>
          <p:nvPr/>
        </p:nvGrpSpPr>
        <p:grpSpPr>
          <a:xfrm>
            <a:off x="2572140" y="3461768"/>
            <a:ext cx="255971" cy="174748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213" name="Freeform 26">
              <a:extLst>
                <a:ext uri="{FF2B5EF4-FFF2-40B4-BE49-F238E27FC236}">
                  <a16:creationId xmlns:a16="http://schemas.microsoft.com/office/drawing/2014/main" xmlns="" id="{1AAE5846-34B4-423B-AA16-026C96D40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4" name="Freeform 27">
              <a:extLst>
                <a:ext uri="{FF2B5EF4-FFF2-40B4-BE49-F238E27FC236}">
                  <a16:creationId xmlns:a16="http://schemas.microsoft.com/office/drawing/2014/main" xmlns="" id="{25467D35-08BC-40DA-B2EF-D308463C1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6ECAD2E1-46F3-46E2-9895-DD1359B8210C}"/>
              </a:ext>
            </a:extLst>
          </p:cNvPr>
          <p:cNvGrpSpPr/>
          <p:nvPr/>
        </p:nvGrpSpPr>
        <p:grpSpPr>
          <a:xfrm>
            <a:off x="2567608" y="3347616"/>
            <a:ext cx="144016" cy="98319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211" name="Freeform 26">
              <a:extLst>
                <a:ext uri="{FF2B5EF4-FFF2-40B4-BE49-F238E27FC236}">
                  <a16:creationId xmlns:a16="http://schemas.microsoft.com/office/drawing/2014/main" xmlns="" id="{E17D9FBA-60D3-48F2-BB06-05A2A5BB3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2" name="Freeform 27">
              <a:extLst>
                <a:ext uri="{FF2B5EF4-FFF2-40B4-BE49-F238E27FC236}">
                  <a16:creationId xmlns:a16="http://schemas.microsoft.com/office/drawing/2014/main" xmlns="" id="{E4AD9A41-2903-48A7-9DE8-7F2B4E171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5" name="Oval 204">
            <a:extLst>
              <a:ext uri="{FF2B5EF4-FFF2-40B4-BE49-F238E27FC236}">
                <a16:creationId xmlns:a16="http://schemas.microsoft.com/office/drawing/2014/main" xmlns="" id="{8967135C-2D7A-4FB0-9580-5A2CF577EEE3}"/>
              </a:ext>
            </a:extLst>
          </p:cNvPr>
          <p:cNvSpPr/>
          <p:nvPr/>
        </p:nvSpPr>
        <p:spPr>
          <a:xfrm>
            <a:off x="2500933" y="3035052"/>
            <a:ext cx="216024" cy="216024"/>
          </a:xfrm>
          <a:prstGeom prst="ellipse">
            <a:avLst/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" name="Graphic 205">
            <a:extLst>
              <a:ext uri="{FF2B5EF4-FFF2-40B4-BE49-F238E27FC236}">
                <a16:creationId xmlns:a16="http://schemas.microsoft.com/office/drawing/2014/main" xmlns="" id="{D04FBB86-62F4-457D-A3FF-B45416B58A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8100000" flipV="1">
            <a:off x="2536945" y="3071064"/>
            <a:ext cx="144000" cy="144000"/>
          </a:xfrm>
          <a:prstGeom prst="rect">
            <a:avLst/>
          </a:prstGeom>
        </p:spPr>
      </p:pic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xmlns="" id="{8B0A957E-917F-4EA4-82C0-B593E180BB7E}"/>
              </a:ext>
            </a:extLst>
          </p:cNvPr>
          <p:cNvCxnSpPr>
            <a:cxnSpLocks/>
          </p:cNvCxnSpPr>
          <p:nvPr/>
        </p:nvCxnSpPr>
        <p:spPr>
          <a:xfrm>
            <a:off x="2608945" y="2955801"/>
            <a:ext cx="905" cy="80888"/>
          </a:xfrm>
          <a:prstGeom prst="line">
            <a:avLst/>
          </a:prstGeom>
          <a:ln>
            <a:solidFill>
              <a:srgbClr val="218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Group 219">
            <a:extLst>
              <a:ext uri="{FF2B5EF4-FFF2-40B4-BE49-F238E27FC236}">
                <a16:creationId xmlns:a16="http://schemas.microsoft.com/office/drawing/2014/main" xmlns="" id="{0A46CA5C-DDBD-41A1-B96F-1A4F130CEE6B}"/>
              </a:ext>
            </a:extLst>
          </p:cNvPr>
          <p:cNvGrpSpPr/>
          <p:nvPr/>
        </p:nvGrpSpPr>
        <p:grpSpPr>
          <a:xfrm>
            <a:off x="3009752" y="3341266"/>
            <a:ext cx="144016" cy="98319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xmlns="" id="{32BC09CB-C869-420D-A607-33872B98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2" name="Freeform 27">
              <a:extLst>
                <a:ext uri="{FF2B5EF4-FFF2-40B4-BE49-F238E27FC236}">
                  <a16:creationId xmlns:a16="http://schemas.microsoft.com/office/drawing/2014/main" xmlns="" id="{C6CF8AAA-748D-4D04-BC2F-A62911A6E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513AC394-E39E-4A33-B96E-C97D10976DFF}"/>
              </a:ext>
            </a:extLst>
          </p:cNvPr>
          <p:cNvGrpSpPr/>
          <p:nvPr/>
        </p:nvGrpSpPr>
        <p:grpSpPr>
          <a:xfrm>
            <a:off x="3943375" y="3266951"/>
            <a:ext cx="82594" cy="56386"/>
            <a:chOff x="4127500" y="3670301"/>
            <a:chExt cx="330200" cy="225425"/>
          </a:xfrm>
          <a:solidFill>
            <a:schemeClr val="accent4"/>
          </a:solidFill>
        </p:grpSpPr>
        <p:sp>
          <p:nvSpPr>
            <p:cNvPr id="243" name="Freeform 26">
              <a:extLst>
                <a:ext uri="{FF2B5EF4-FFF2-40B4-BE49-F238E27FC236}">
                  <a16:creationId xmlns:a16="http://schemas.microsoft.com/office/drawing/2014/main" xmlns="" id="{935466AC-62CF-4781-A13D-B618C6D44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Freeform 27">
              <a:extLst>
                <a:ext uri="{FF2B5EF4-FFF2-40B4-BE49-F238E27FC236}">
                  <a16:creationId xmlns:a16="http://schemas.microsoft.com/office/drawing/2014/main" xmlns="" id="{594E5A57-DE0B-4A83-A18A-2B8A643F4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xmlns="" id="{0B1666C4-FC4B-44DB-B7E3-E8B1507517E7}"/>
              </a:ext>
            </a:extLst>
          </p:cNvPr>
          <p:cNvGrpSpPr/>
          <p:nvPr/>
        </p:nvGrpSpPr>
        <p:grpSpPr>
          <a:xfrm>
            <a:off x="3791744" y="2155270"/>
            <a:ext cx="82594" cy="56386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246" name="Freeform 26">
              <a:extLst>
                <a:ext uri="{FF2B5EF4-FFF2-40B4-BE49-F238E27FC236}">
                  <a16:creationId xmlns:a16="http://schemas.microsoft.com/office/drawing/2014/main" xmlns="" id="{0065BC42-88B0-4371-92E0-637A5AFAE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Freeform 27">
              <a:extLst>
                <a:ext uri="{FF2B5EF4-FFF2-40B4-BE49-F238E27FC236}">
                  <a16:creationId xmlns:a16="http://schemas.microsoft.com/office/drawing/2014/main" xmlns="" id="{6EC45518-D4BD-427C-97C1-4B7C7368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xmlns="" id="{F0F995B7-7719-4146-AF7A-09FAE9250C1D}"/>
              </a:ext>
            </a:extLst>
          </p:cNvPr>
          <p:cNvGrpSpPr/>
          <p:nvPr/>
        </p:nvGrpSpPr>
        <p:grpSpPr>
          <a:xfrm>
            <a:off x="4070350" y="2410793"/>
            <a:ext cx="82594" cy="56386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249" name="Freeform 26">
              <a:extLst>
                <a:ext uri="{FF2B5EF4-FFF2-40B4-BE49-F238E27FC236}">
                  <a16:creationId xmlns:a16="http://schemas.microsoft.com/office/drawing/2014/main" xmlns="" id="{6110FB5C-E534-40D7-8E89-A011936C5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Freeform 27">
              <a:extLst>
                <a:ext uri="{FF2B5EF4-FFF2-40B4-BE49-F238E27FC236}">
                  <a16:creationId xmlns:a16="http://schemas.microsoft.com/office/drawing/2014/main" xmlns="" id="{C90A3806-028A-4181-BE9D-C512EEBC9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1" name="TextBox 74">
            <a:extLst>
              <a:ext uri="{FF2B5EF4-FFF2-40B4-BE49-F238E27FC236}">
                <a16:creationId xmlns:a16="http://schemas.microsoft.com/office/drawing/2014/main" xmlns="" id="{E32673D4-E8D6-4B07-8CD8-BD39AC5CE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" y="3933056"/>
            <a:ext cx="4628083" cy="417296"/>
          </a:xfrm>
          <a:prstGeom prst="rect">
            <a:avLst/>
          </a:prstGeom>
          <a:solidFill>
            <a:srgbClr val="218ED8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微软雅黑" pitchFamily="34" charset="-122"/>
              </a:rPr>
              <a:t>Cloud-Based Spam Database</a:t>
            </a: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xmlns="" id="{A1ED7D17-A1D0-4FD8-BF8B-5B4C2E884AC3}"/>
              </a:ext>
            </a:extLst>
          </p:cNvPr>
          <p:cNvGrpSpPr/>
          <p:nvPr/>
        </p:nvGrpSpPr>
        <p:grpSpPr>
          <a:xfrm>
            <a:off x="3033905" y="5783828"/>
            <a:ext cx="439988" cy="300372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254" name="Freeform 26">
              <a:extLst>
                <a:ext uri="{FF2B5EF4-FFF2-40B4-BE49-F238E27FC236}">
                  <a16:creationId xmlns:a16="http://schemas.microsoft.com/office/drawing/2014/main" xmlns="" id="{A0556450-2168-4DCF-9BFC-B7D54801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5" name="Freeform 27">
              <a:extLst>
                <a:ext uri="{FF2B5EF4-FFF2-40B4-BE49-F238E27FC236}">
                  <a16:creationId xmlns:a16="http://schemas.microsoft.com/office/drawing/2014/main" xmlns="" id="{2F5FD437-3FC2-4B1D-A3AF-978A9DFD2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xmlns="" id="{C8449377-06BB-486C-8C36-61913AC7B363}"/>
              </a:ext>
            </a:extLst>
          </p:cNvPr>
          <p:cNvGrpSpPr/>
          <p:nvPr/>
        </p:nvGrpSpPr>
        <p:grpSpPr>
          <a:xfrm>
            <a:off x="3849995" y="5783828"/>
            <a:ext cx="439988" cy="300372"/>
            <a:chOff x="4127500" y="3670301"/>
            <a:chExt cx="330200" cy="225425"/>
          </a:xfrm>
          <a:solidFill>
            <a:srgbClr val="C00000"/>
          </a:solidFill>
        </p:grpSpPr>
        <p:sp>
          <p:nvSpPr>
            <p:cNvPr id="257" name="Freeform 26">
              <a:extLst>
                <a:ext uri="{FF2B5EF4-FFF2-40B4-BE49-F238E27FC236}">
                  <a16:creationId xmlns:a16="http://schemas.microsoft.com/office/drawing/2014/main" xmlns="" id="{A14C45A7-C1EE-4763-805A-628A5675D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Freeform 27">
              <a:extLst>
                <a:ext uri="{FF2B5EF4-FFF2-40B4-BE49-F238E27FC236}">
                  <a16:creationId xmlns:a16="http://schemas.microsoft.com/office/drawing/2014/main" xmlns="" id="{514B226A-1F41-43D2-BB3E-CA8DC46F4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FEB27938-F30E-4810-9785-A742A1D62A83}"/>
              </a:ext>
            </a:extLst>
          </p:cNvPr>
          <p:cNvGrpSpPr/>
          <p:nvPr/>
        </p:nvGrpSpPr>
        <p:grpSpPr>
          <a:xfrm>
            <a:off x="1401723" y="5783828"/>
            <a:ext cx="439988" cy="300372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260" name="Freeform 26">
              <a:extLst>
                <a:ext uri="{FF2B5EF4-FFF2-40B4-BE49-F238E27FC236}">
                  <a16:creationId xmlns:a16="http://schemas.microsoft.com/office/drawing/2014/main" xmlns="" id="{8ECCB825-B166-44ED-80DD-12A2984D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Freeform 27">
              <a:extLst>
                <a:ext uri="{FF2B5EF4-FFF2-40B4-BE49-F238E27FC236}">
                  <a16:creationId xmlns:a16="http://schemas.microsoft.com/office/drawing/2014/main" xmlns="" id="{79D0684B-32AC-4FA9-B85A-0DD895534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xmlns="" id="{A51CB80A-4C7A-413D-9B03-E1B7F1B9033C}"/>
              </a:ext>
            </a:extLst>
          </p:cNvPr>
          <p:cNvGrpSpPr/>
          <p:nvPr/>
        </p:nvGrpSpPr>
        <p:grpSpPr>
          <a:xfrm>
            <a:off x="2217814" y="5783828"/>
            <a:ext cx="439988" cy="300372"/>
            <a:chOff x="4127500" y="3670301"/>
            <a:chExt cx="330200" cy="225425"/>
          </a:xfrm>
          <a:solidFill>
            <a:srgbClr val="218ED8"/>
          </a:solidFill>
        </p:grpSpPr>
        <p:sp>
          <p:nvSpPr>
            <p:cNvPr id="263" name="Freeform 26">
              <a:extLst>
                <a:ext uri="{FF2B5EF4-FFF2-40B4-BE49-F238E27FC236}">
                  <a16:creationId xmlns:a16="http://schemas.microsoft.com/office/drawing/2014/main" xmlns="" id="{CA580780-8619-4917-9230-AD02EAFFA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3684588"/>
              <a:ext cx="330200" cy="211138"/>
            </a:xfrm>
            <a:custGeom>
              <a:avLst/>
              <a:gdLst>
                <a:gd name="T0" fmla="*/ 87 w 88"/>
                <a:gd name="T1" fmla="*/ 0 h 56"/>
                <a:gd name="T2" fmla="*/ 45 w 88"/>
                <a:gd name="T3" fmla="*/ 34 h 56"/>
                <a:gd name="T4" fmla="*/ 44 w 88"/>
                <a:gd name="T5" fmla="*/ 34 h 56"/>
                <a:gd name="T6" fmla="*/ 43 w 88"/>
                <a:gd name="T7" fmla="*/ 34 h 56"/>
                <a:gd name="T8" fmla="*/ 1 w 88"/>
                <a:gd name="T9" fmla="*/ 0 h 56"/>
                <a:gd name="T10" fmla="*/ 0 w 88"/>
                <a:gd name="T11" fmla="*/ 4 h 56"/>
                <a:gd name="T12" fmla="*/ 0 w 88"/>
                <a:gd name="T13" fmla="*/ 48 h 56"/>
                <a:gd name="T14" fmla="*/ 8 w 88"/>
                <a:gd name="T15" fmla="*/ 56 h 56"/>
                <a:gd name="T16" fmla="*/ 80 w 88"/>
                <a:gd name="T17" fmla="*/ 56 h 56"/>
                <a:gd name="T18" fmla="*/ 88 w 88"/>
                <a:gd name="T19" fmla="*/ 48 h 56"/>
                <a:gd name="T20" fmla="*/ 88 w 88"/>
                <a:gd name="T21" fmla="*/ 4 h 56"/>
                <a:gd name="T22" fmla="*/ 87 w 88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56">
                  <a:moveTo>
                    <a:pt x="87" y="0"/>
                  </a:moveTo>
                  <a:cubicBezTo>
                    <a:pt x="45" y="34"/>
                    <a:pt x="45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3" y="34"/>
                    <a:pt x="43" y="3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6"/>
                    <a:pt x="8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4" y="56"/>
                    <a:pt x="88" y="52"/>
                    <a:pt x="88" y="4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8" y="1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Freeform 27">
              <a:extLst>
                <a:ext uri="{FF2B5EF4-FFF2-40B4-BE49-F238E27FC236}">
                  <a16:creationId xmlns:a16="http://schemas.microsoft.com/office/drawing/2014/main" xmlns="" id="{920FDA64-1914-466A-9542-836180C95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375" y="3670301"/>
              <a:ext cx="300038" cy="123825"/>
            </a:xfrm>
            <a:custGeom>
              <a:avLst/>
              <a:gdLst>
                <a:gd name="T0" fmla="*/ 80 w 80"/>
                <a:gd name="T1" fmla="*/ 1 h 33"/>
                <a:gd name="T2" fmla="*/ 76 w 80"/>
                <a:gd name="T3" fmla="*/ 0 h 33"/>
                <a:gd name="T4" fmla="*/ 4 w 80"/>
                <a:gd name="T5" fmla="*/ 0 h 33"/>
                <a:gd name="T6" fmla="*/ 0 w 80"/>
                <a:gd name="T7" fmla="*/ 1 h 33"/>
                <a:gd name="T8" fmla="*/ 40 w 80"/>
                <a:gd name="T9" fmla="*/ 33 h 33"/>
                <a:gd name="T10" fmla="*/ 80 w 80"/>
                <a:gd name="T1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3">
                  <a:moveTo>
                    <a:pt x="80" y="1"/>
                  </a:moveTo>
                  <a:cubicBezTo>
                    <a:pt x="79" y="0"/>
                    <a:pt x="77" y="0"/>
                    <a:pt x="7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40" y="33"/>
                    <a:pt x="40" y="33"/>
                    <a:pt x="40" y="33"/>
                  </a:cubicBezTo>
                  <a:lnTo>
                    <a:pt x="8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66" name="文本框 14">
            <a:extLst>
              <a:ext uri="{FF2B5EF4-FFF2-40B4-BE49-F238E27FC236}">
                <a16:creationId xmlns:a16="http://schemas.microsoft.com/office/drawing/2014/main" xmlns="" id="{00DC833E-2CA4-4C84-83C7-A57E72279935}"/>
              </a:ext>
            </a:extLst>
          </p:cNvPr>
          <p:cNvSpPr txBox="1"/>
          <p:nvPr/>
        </p:nvSpPr>
        <p:spPr>
          <a:xfrm>
            <a:off x="2996600" y="6076069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Arial" charset="0"/>
                <a:ea typeface="Arial" charset="0"/>
                <a:cs typeface="Arial" charset="0"/>
              </a:rPr>
              <a:t>Drop</a:t>
            </a:r>
            <a:endParaRPr lang="zh-CN" altLang="en-US" sz="11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7" name="文本框 14">
            <a:extLst>
              <a:ext uri="{FF2B5EF4-FFF2-40B4-BE49-F238E27FC236}">
                <a16:creationId xmlns:a16="http://schemas.microsoft.com/office/drawing/2014/main" xmlns="" id="{F9F9D707-666F-4C49-9E29-CA62D2B89116}"/>
              </a:ext>
            </a:extLst>
          </p:cNvPr>
          <p:cNvSpPr txBox="1"/>
          <p:nvPr/>
        </p:nvSpPr>
        <p:spPr>
          <a:xfrm>
            <a:off x="3810060" y="6076069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Arial" charset="0"/>
                <a:ea typeface="Arial" charset="0"/>
                <a:cs typeface="Arial" charset="0"/>
              </a:rPr>
              <a:t>Drop</a:t>
            </a:r>
            <a:endParaRPr lang="zh-CN" altLang="en-US" sz="11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xmlns="" id="{1252C9E7-B8E9-4549-9D50-95D5AE80F1F9}"/>
              </a:ext>
            </a:extLst>
          </p:cNvPr>
          <p:cNvGrpSpPr/>
          <p:nvPr/>
        </p:nvGrpSpPr>
        <p:grpSpPr>
          <a:xfrm>
            <a:off x="2584005" y="4399012"/>
            <a:ext cx="523696" cy="576064"/>
            <a:chOff x="7718425" y="1803400"/>
            <a:chExt cx="301625" cy="331788"/>
          </a:xfrm>
          <a:solidFill>
            <a:schemeClr val="accent3"/>
          </a:solidFill>
        </p:grpSpPr>
        <p:sp>
          <p:nvSpPr>
            <p:cNvPr id="269" name="Freeform 29">
              <a:extLst>
                <a:ext uri="{FF2B5EF4-FFF2-40B4-BE49-F238E27FC236}">
                  <a16:creationId xmlns:a16="http://schemas.microsoft.com/office/drawing/2014/main" xmlns="" id="{B07DC7B3-2487-4E9E-815B-6F80221E7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803400"/>
              <a:ext cx="301625" cy="120650"/>
            </a:xfrm>
            <a:custGeom>
              <a:avLst/>
              <a:gdLst>
                <a:gd name="T0" fmla="*/ 40 w 80"/>
                <a:gd name="T1" fmla="*/ 0 h 32"/>
                <a:gd name="T2" fmla="*/ 0 w 80"/>
                <a:gd name="T3" fmla="*/ 18 h 32"/>
                <a:gd name="T4" fmla="*/ 40 w 80"/>
                <a:gd name="T5" fmla="*/ 32 h 32"/>
                <a:gd name="T6" fmla="*/ 80 w 80"/>
                <a:gd name="T7" fmla="*/ 22 h 32"/>
                <a:gd name="T8" fmla="*/ 80 w 80"/>
                <a:gd name="T9" fmla="*/ 18 h 32"/>
                <a:gd name="T10" fmla="*/ 40 w 80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0"/>
                  </a:move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Freeform 30">
              <a:extLst>
                <a:ext uri="{FF2B5EF4-FFF2-40B4-BE49-F238E27FC236}">
                  <a16:creationId xmlns:a16="http://schemas.microsoft.com/office/drawing/2014/main" xmlns="" id="{ABAA9A77-F412-44D4-A3CA-6B41328DD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897063"/>
              <a:ext cx="301625" cy="95250"/>
            </a:xfrm>
            <a:custGeom>
              <a:avLst/>
              <a:gdLst>
                <a:gd name="T0" fmla="*/ 0 w 80"/>
                <a:gd name="T1" fmla="*/ 0 h 25"/>
                <a:gd name="T2" fmla="*/ 0 w 80"/>
                <a:gd name="T3" fmla="*/ 11 h 25"/>
                <a:gd name="T4" fmla="*/ 40 w 80"/>
                <a:gd name="T5" fmla="*/ 25 h 25"/>
                <a:gd name="T6" fmla="*/ 80 w 80"/>
                <a:gd name="T7" fmla="*/ 15 h 25"/>
                <a:gd name="T8" fmla="*/ 80 w 80"/>
                <a:gd name="T9" fmla="*/ 2 h 25"/>
                <a:gd name="T10" fmla="*/ 40 w 80"/>
                <a:gd name="T11" fmla="*/ 11 h 25"/>
                <a:gd name="T12" fmla="*/ 0 w 8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5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ubicBezTo>
                    <a:pt x="58" y="25"/>
                    <a:pt x="74" y="20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1" name="Freeform 31">
              <a:extLst>
                <a:ext uri="{FF2B5EF4-FFF2-40B4-BE49-F238E27FC236}">
                  <a16:creationId xmlns:a16="http://schemas.microsoft.com/office/drawing/2014/main" xmlns="" id="{645844EB-5575-4215-9547-E61192FFB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965325"/>
              <a:ext cx="301625" cy="93663"/>
            </a:xfrm>
            <a:custGeom>
              <a:avLst/>
              <a:gdLst>
                <a:gd name="T0" fmla="*/ 0 w 80"/>
                <a:gd name="T1" fmla="*/ 0 h 25"/>
                <a:gd name="T2" fmla="*/ 0 w 80"/>
                <a:gd name="T3" fmla="*/ 11 h 25"/>
                <a:gd name="T4" fmla="*/ 40 w 80"/>
                <a:gd name="T5" fmla="*/ 25 h 25"/>
                <a:gd name="T6" fmla="*/ 80 w 80"/>
                <a:gd name="T7" fmla="*/ 15 h 25"/>
                <a:gd name="T8" fmla="*/ 80 w 80"/>
                <a:gd name="T9" fmla="*/ 2 h 25"/>
                <a:gd name="T10" fmla="*/ 40 w 80"/>
                <a:gd name="T11" fmla="*/ 11 h 25"/>
                <a:gd name="T12" fmla="*/ 0 w 8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5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ubicBezTo>
                    <a:pt x="58" y="25"/>
                    <a:pt x="74" y="20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2" name="Freeform 32">
              <a:extLst>
                <a:ext uri="{FF2B5EF4-FFF2-40B4-BE49-F238E27FC236}">
                  <a16:creationId xmlns:a16="http://schemas.microsoft.com/office/drawing/2014/main" xmlns="" id="{D84C161B-C402-489C-A83F-50DD77B5F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2033588"/>
              <a:ext cx="301625" cy="101600"/>
            </a:xfrm>
            <a:custGeom>
              <a:avLst/>
              <a:gdLst>
                <a:gd name="T0" fmla="*/ 0 w 80"/>
                <a:gd name="T1" fmla="*/ 0 h 27"/>
                <a:gd name="T2" fmla="*/ 0 w 80"/>
                <a:gd name="T3" fmla="*/ 9 h 27"/>
                <a:gd name="T4" fmla="*/ 40 w 80"/>
                <a:gd name="T5" fmla="*/ 27 h 27"/>
                <a:gd name="T6" fmla="*/ 80 w 80"/>
                <a:gd name="T7" fmla="*/ 9 h 27"/>
                <a:gd name="T8" fmla="*/ 80 w 80"/>
                <a:gd name="T9" fmla="*/ 2 h 27"/>
                <a:gd name="T10" fmla="*/ 40 w 80"/>
                <a:gd name="T11" fmla="*/ 11 h 27"/>
                <a:gd name="T12" fmla="*/ 0 w 80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7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62" y="27"/>
                    <a:pt x="80" y="19"/>
                    <a:pt x="80" y="9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73" name="Arrow: Right 272">
            <a:extLst>
              <a:ext uri="{FF2B5EF4-FFF2-40B4-BE49-F238E27FC236}">
                <a16:creationId xmlns:a16="http://schemas.microsoft.com/office/drawing/2014/main" xmlns="" id="{8F4934D2-5D9B-484F-BF92-E844CF410F68}"/>
              </a:ext>
            </a:extLst>
          </p:cNvPr>
          <p:cNvSpPr/>
          <p:nvPr/>
        </p:nvSpPr>
        <p:spPr>
          <a:xfrm rot="5400000">
            <a:off x="2459596" y="4833156"/>
            <a:ext cx="360040" cy="432048"/>
          </a:xfrm>
          <a:prstGeom prst="rightArrow">
            <a:avLst/>
          </a:prstGeom>
          <a:gradFill>
            <a:gsLst>
              <a:gs pos="100000">
                <a:srgbClr val="0070C0">
                  <a:alpha val="0"/>
                </a:srgbClr>
              </a:gs>
              <a:gs pos="0">
                <a:srgbClr val="00206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Arrow: Right 273">
            <a:extLst>
              <a:ext uri="{FF2B5EF4-FFF2-40B4-BE49-F238E27FC236}">
                <a16:creationId xmlns:a16="http://schemas.microsoft.com/office/drawing/2014/main" xmlns="" id="{2233FDB4-1A49-4F3C-96D5-9E60B460BF78}"/>
              </a:ext>
            </a:extLst>
          </p:cNvPr>
          <p:cNvSpPr/>
          <p:nvPr/>
        </p:nvSpPr>
        <p:spPr>
          <a:xfrm rot="16200000" flipV="1">
            <a:off x="2891644" y="4833156"/>
            <a:ext cx="360040" cy="432048"/>
          </a:xfrm>
          <a:prstGeom prst="rightArrow">
            <a:avLst/>
          </a:prstGeom>
          <a:gradFill>
            <a:gsLst>
              <a:gs pos="100000">
                <a:srgbClr val="0070C0">
                  <a:alpha val="0"/>
                </a:srgbClr>
              </a:gs>
              <a:gs pos="0">
                <a:srgbClr val="00206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xmlns="" id="{30A6F19B-A5DE-4279-B575-CAE162080B3E}"/>
              </a:ext>
            </a:extLst>
          </p:cNvPr>
          <p:cNvSpPr txBox="1"/>
          <p:nvPr/>
        </p:nvSpPr>
        <p:spPr>
          <a:xfrm>
            <a:off x="685470" y="4873809"/>
            <a:ext cx="1758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Email Checksum Query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xmlns="" id="{C342CF8D-D8B9-401B-A8FD-99D22865BE57}"/>
              </a:ext>
            </a:extLst>
          </p:cNvPr>
          <p:cNvSpPr txBox="1"/>
          <p:nvPr/>
        </p:nvSpPr>
        <p:spPr>
          <a:xfrm>
            <a:off x="3485608" y="4873062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Spam Classification</a:t>
            </a:r>
          </a:p>
        </p:txBody>
      </p:sp>
      <p:sp>
        <p:nvSpPr>
          <p:cNvPr id="280" name="Freeform 65">
            <a:extLst>
              <a:ext uri="{FF2B5EF4-FFF2-40B4-BE49-F238E27FC236}">
                <a16:creationId xmlns:a16="http://schemas.microsoft.com/office/drawing/2014/main" xmlns="" id="{1EA2B589-61E2-4804-B50D-6976A81089D0}"/>
              </a:ext>
            </a:extLst>
          </p:cNvPr>
          <p:cNvSpPr>
            <a:spLocks noEditPoints="1"/>
          </p:cNvSpPr>
          <p:nvPr/>
        </p:nvSpPr>
        <p:spPr bwMode="auto">
          <a:xfrm>
            <a:off x="5708262" y="1670679"/>
            <a:ext cx="360363" cy="360363"/>
          </a:xfrm>
          <a:custGeom>
            <a:avLst/>
            <a:gdLst>
              <a:gd name="T0" fmla="*/ 95 w 96"/>
              <a:gd name="T1" fmla="*/ 46 h 96"/>
              <a:gd name="T2" fmla="*/ 92 w 96"/>
              <a:gd name="T3" fmla="*/ 31 h 96"/>
              <a:gd name="T4" fmla="*/ 91 w 96"/>
              <a:gd name="T5" fmla="*/ 28 h 96"/>
              <a:gd name="T6" fmla="*/ 83 w 96"/>
              <a:gd name="T7" fmla="*/ 16 h 96"/>
              <a:gd name="T8" fmla="*/ 80 w 96"/>
              <a:gd name="T9" fmla="*/ 13 h 96"/>
              <a:gd name="T10" fmla="*/ 68 w 96"/>
              <a:gd name="T11" fmla="*/ 5 h 96"/>
              <a:gd name="T12" fmla="*/ 65 w 96"/>
              <a:gd name="T13" fmla="*/ 4 h 96"/>
              <a:gd name="T14" fmla="*/ 50 w 96"/>
              <a:gd name="T15" fmla="*/ 1 h 96"/>
              <a:gd name="T16" fmla="*/ 40 w 96"/>
              <a:gd name="T17" fmla="*/ 8 h 96"/>
              <a:gd name="T18" fmla="*/ 30 w 96"/>
              <a:gd name="T19" fmla="*/ 4 h 96"/>
              <a:gd name="T20" fmla="*/ 26 w 96"/>
              <a:gd name="T21" fmla="*/ 14 h 96"/>
              <a:gd name="T22" fmla="*/ 14 w 96"/>
              <a:gd name="T23" fmla="*/ 14 h 96"/>
              <a:gd name="T24" fmla="*/ 14 w 96"/>
              <a:gd name="T25" fmla="*/ 25 h 96"/>
              <a:gd name="T26" fmla="*/ 4 w 96"/>
              <a:gd name="T27" fmla="*/ 30 h 96"/>
              <a:gd name="T28" fmla="*/ 8 w 96"/>
              <a:gd name="T29" fmla="*/ 40 h 96"/>
              <a:gd name="T30" fmla="*/ 0 w 96"/>
              <a:gd name="T31" fmla="*/ 48 h 96"/>
              <a:gd name="T32" fmla="*/ 8 w 96"/>
              <a:gd name="T33" fmla="*/ 56 h 96"/>
              <a:gd name="T34" fmla="*/ 4 w 96"/>
              <a:gd name="T35" fmla="*/ 66 h 96"/>
              <a:gd name="T36" fmla="*/ 14 w 96"/>
              <a:gd name="T37" fmla="*/ 70 h 96"/>
              <a:gd name="T38" fmla="*/ 14 w 96"/>
              <a:gd name="T39" fmla="*/ 82 h 96"/>
              <a:gd name="T40" fmla="*/ 26 w 96"/>
              <a:gd name="T41" fmla="*/ 82 h 96"/>
              <a:gd name="T42" fmla="*/ 30 w 96"/>
              <a:gd name="T43" fmla="*/ 92 h 96"/>
              <a:gd name="T44" fmla="*/ 40 w 96"/>
              <a:gd name="T45" fmla="*/ 88 h 96"/>
              <a:gd name="T46" fmla="*/ 48 w 96"/>
              <a:gd name="T47" fmla="*/ 96 h 96"/>
              <a:gd name="T48" fmla="*/ 56 w 96"/>
              <a:gd name="T49" fmla="*/ 88 h 96"/>
              <a:gd name="T50" fmla="*/ 66 w 96"/>
              <a:gd name="T51" fmla="*/ 92 h 96"/>
              <a:gd name="T52" fmla="*/ 70 w 96"/>
              <a:gd name="T53" fmla="*/ 82 h 96"/>
              <a:gd name="T54" fmla="*/ 82 w 96"/>
              <a:gd name="T55" fmla="*/ 82 h 96"/>
              <a:gd name="T56" fmla="*/ 82 w 96"/>
              <a:gd name="T57" fmla="*/ 70 h 96"/>
              <a:gd name="T58" fmla="*/ 92 w 96"/>
              <a:gd name="T59" fmla="*/ 66 h 96"/>
              <a:gd name="T60" fmla="*/ 88 w 96"/>
              <a:gd name="T61" fmla="*/ 56 h 96"/>
              <a:gd name="T62" fmla="*/ 96 w 96"/>
              <a:gd name="T63" fmla="*/ 48 h 96"/>
              <a:gd name="T64" fmla="*/ 63 w 96"/>
              <a:gd name="T65" fmla="*/ 70 h 96"/>
              <a:gd name="T66" fmla="*/ 61 w 96"/>
              <a:gd name="T67" fmla="*/ 70 h 96"/>
              <a:gd name="T68" fmla="*/ 35 w 96"/>
              <a:gd name="T69" fmla="*/ 70 h 96"/>
              <a:gd name="T70" fmla="*/ 32 w 96"/>
              <a:gd name="T71" fmla="*/ 67 h 96"/>
              <a:gd name="T72" fmla="*/ 27 w 96"/>
              <a:gd name="T73" fmla="*/ 43 h 96"/>
              <a:gd name="T74" fmla="*/ 28 w 96"/>
              <a:gd name="T75" fmla="*/ 40 h 96"/>
              <a:gd name="T76" fmla="*/ 46 w 96"/>
              <a:gd name="T77" fmla="*/ 27 h 96"/>
              <a:gd name="T78" fmla="*/ 48 w 96"/>
              <a:gd name="T79" fmla="*/ 26 h 96"/>
              <a:gd name="T80" fmla="*/ 55 w 96"/>
              <a:gd name="T81" fmla="*/ 40 h 96"/>
              <a:gd name="T82" fmla="*/ 70 w 96"/>
              <a:gd name="T83" fmla="*/ 41 h 96"/>
              <a:gd name="T84" fmla="*/ 58 w 96"/>
              <a:gd name="T85" fmla="*/ 5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6" h="96">
                <a:moveTo>
                  <a:pt x="96" y="48"/>
                </a:moveTo>
                <a:cubicBezTo>
                  <a:pt x="96" y="47"/>
                  <a:pt x="96" y="47"/>
                  <a:pt x="95" y="46"/>
                </a:cubicBezTo>
                <a:cubicBezTo>
                  <a:pt x="88" y="40"/>
                  <a:pt x="88" y="40"/>
                  <a:pt x="88" y="40"/>
                </a:cubicBezTo>
                <a:cubicBezTo>
                  <a:pt x="92" y="31"/>
                  <a:pt x="92" y="31"/>
                  <a:pt x="92" y="31"/>
                </a:cubicBezTo>
                <a:cubicBezTo>
                  <a:pt x="93" y="31"/>
                  <a:pt x="93" y="30"/>
                  <a:pt x="92" y="30"/>
                </a:cubicBezTo>
                <a:cubicBezTo>
                  <a:pt x="92" y="29"/>
                  <a:pt x="92" y="29"/>
                  <a:pt x="91" y="28"/>
                </a:cubicBezTo>
                <a:cubicBezTo>
                  <a:pt x="82" y="25"/>
                  <a:pt x="82" y="25"/>
                  <a:pt x="82" y="25"/>
                </a:cubicBezTo>
                <a:cubicBezTo>
                  <a:pt x="83" y="16"/>
                  <a:pt x="83" y="16"/>
                  <a:pt x="83" y="16"/>
                </a:cubicBezTo>
                <a:cubicBezTo>
                  <a:pt x="83" y="15"/>
                  <a:pt x="82" y="14"/>
                  <a:pt x="82" y="14"/>
                </a:cubicBezTo>
                <a:cubicBezTo>
                  <a:pt x="82" y="14"/>
                  <a:pt x="81" y="13"/>
                  <a:pt x="80" y="13"/>
                </a:cubicBezTo>
                <a:cubicBezTo>
                  <a:pt x="70" y="14"/>
                  <a:pt x="70" y="14"/>
                  <a:pt x="70" y="14"/>
                </a:cubicBezTo>
                <a:cubicBezTo>
                  <a:pt x="68" y="5"/>
                  <a:pt x="68" y="5"/>
                  <a:pt x="68" y="5"/>
                </a:cubicBezTo>
                <a:cubicBezTo>
                  <a:pt x="67" y="4"/>
                  <a:pt x="67" y="4"/>
                  <a:pt x="66" y="4"/>
                </a:cubicBezTo>
                <a:cubicBezTo>
                  <a:pt x="66" y="3"/>
                  <a:pt x="65" y="3"/>
                  <a:pt x="65" y="4"/>
                </a:cubicBezTo>
                <a:cubicBezTo>
                  <a:pt x="56" y="8"/>
                  <a:pt x="56" y="8"/>
                  <a:pt x="56" y="8"/>
                </a:cubicBezTo>
                <a:cubicBezTo>
                  <a:pt x="50" y="1"/>
                  <a:pt x="50" y="1"/>
                  <a:pt x="50" y="1"/>
                </a:cubicBezTo>
                <a:cubicBezTo>
                  <a:pt x="49" y="0"/>
                  <a:pt x="47" y="0"/>
                  <a:pt x="46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3"/>
                  <a:pt x="30" y="3"/>
                  <a:pt x="30" y="4"/>
                </a:cubicBezTo>
                <a:cubicBezTo>
                  <a:pt x="29" y="4"/>
                  <a:pt x="29" y="4"/>
                  <a:pt x="28" y="5"/>
                </a:cubicBezTo>
                <a:cubicBezTo>
                  <a:pt x="26" y="14"/>
                  <a:pt x="26" y="14"/>
                  <a:pt x="26" y="14"/>
                </a:cubicBezTo>
                <a:cubicBezTo>
                  <a:pt x="16" y="13"/>
                  <a:pt x="16" y="13"/>
                  <a:pt x="16" y="13"/>
                </a:cubicBezTo>
                <a:cubicBezTo>
                  <a:pt x="15" y="13"/>
                  <a:pt x="14" y="14"/>
                  <a:pt x="14" y="14"/>
                </a:cubicBezTo>
                <a:cubicBezTo>
                  <a:pt x="14" y="14"/>
                  <a:pt x="13" y="15"/>
                  <a:pt x="13" y="16"/>
                </a:cubicBezTo>
                <a:cubicBezTo>
                  <a:pt x="14" y="25"/>
                  <a:pt x="14" y="25"/>
                  <a:pt x="14" y="25"/>
                </a:cubicBezTo>
                <a:cubicBezTo>
                  <a:pt x="5" y="28"/>
                  <a:pt x="5" y="28"/>
                  <a:pt x="5" y="28"/>
                </a:cubicBezTo>
                <a:cubicBezTo>
                  <a:pt x="4" y="29"/>
                  <a:pt x="4" y="29"/>
                  <a:pt x="4" y="30"/>
                </a:cubicBezTo>
                <a:cubicBezTo>
                  <a:pt x="3" y="30"/>
                  <a:pt x="3" y="31"/>
                  <a:pt x="4" y="31"/>
                </a:cubicBezTo>
                <a:cubicBezTo>
                  <a:pt x="8" y="40"/>
                  <a:pt x="8" y="40"/>
                  <a:pt x="8" y="40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7"/>
                  <a:pt x="0" y="47"/>
                  <a:pt x="0" y="48"/>
                </a:cubicBezTo>
                <a:cubicBezTo>
                  <a:pt x="0" y="49"/>
                  <a:pt x="0" y="49"/>
                  <a:pt x="1" y="49"/>
                </a:cubicBezTo>
                <a:cubicBezTo>
                  <a:pt x="8" y="56"/>
                  <a:pt x="8" y="56"/>
                  <a:pt x="8" y="56"/>
                </a:cubicBezTo>
                <a:cubicBezTo>
                  <a:pt x="4" y="65"/>
                  <a:pt x="4" y="65"/>
                  <a:pt x="4" y="65"/>
                </a:cubicBezTo>
                <a:cubicBezTo>
                  <a:pt x="3" y="65"/>
                  <a:pt x="3" y="66"/>
                  <a:pt x="4" y="66"/>
                </a:cubicBezTo>
                <a:cubicBezTo>
                  <a:pt x="4" y="67"/>
                  <a:pt x="4" y="67"/>
                  <a:pt x="5" y="67"/>
                </a:cubicBezTo>
                <a:cubicBezTo>
                  <a:pt x="14" y="70"/>
                  <a:pt x="14" y="70"/>
                  <a:pt x="14" y="70"/>
                </a:cubicBezTo>
                <a:cubicBezTo>
                  <a:pt x="13" y="80"/>
                  <a:pt x="13" y="80"/>
                  <a:pt x="13" y="80"/>
                </a:cubicBezTo>
                <a:cubicBezTo>
                  <a:pt x="13" y="81"/>
                  <a:pt x="14" y="81"/>
                  <a:pt x="14" y="82"/>
                </a:cubicBezTo>
                <a:cubicBezTo>
                  <a:pt x="14" y="82"/>
                  <a:pt x="15" y="83"/>
                  <a:pt x="16" y="82"/>
                </a:cubicBezTo>
                <a:cubicBezTo>
                  <a:pt x="26" y="82"/>
                  <a:pt x="26" y="82"/>
                  <a:pt x="26" y="82"/>
                </a:cubicBezTo>
                <a:cubicBezTo>
                  <a:pt x="28" y="91"/>
                  <a:pt x="28" y="91"/>
                  <a:pt x="28" y="91"/>
                </a:cubicBezTo>
                <a:cubicBezTo>
                  <a:pt x="29" y="92"/>
                  <a:pt x="29" y="92"/>
                  <a:pt x="30" y="92"/>
                </a:cubicBezTo>
                <a:cubicBezTo>
                  <a:pt x="30" y="93"/>
                  <a:pt x="31" y="93"/>
                  <a:pt x="31" y="92"/>
                </a:cubicBezTo>
                <a:cubicBezTo>
                  <a:pt x="40" y="88"/>
                  <a:pt x="40" y="88"/>
                  <a:pt x="40" y="88"/>
                </a:cubicBezTo>
                <a:cubicBezTo>
                  <a:pt x="46" y="95"/>
                  <a:pt x="46" y="95"/>
                  <a:pt x="46" y="95"/>
                </a:cubicBezTo>
                <a:cubicBezTo>
                  <a:pt x="47" y="96"/>
                  <a:pt x="47" y="96"/>
                  <a:pt x="48" y="96"/>
                </a:cubicBezTo>
                <a:cubicBezTo>
                  <a:pt x="49" y="96"/>
                  <a:pt x="49" y="96"/>
                  <a:pt x="50" y="95"/>
                </a:cubicBezTo>
                <a:cubicBezTo>
                  <a:pt x="56" y="88"/>
                  <a:pt x="56" y="88"/>
                  <a:pt x="56" y="88"/>
                </a:cubicBezTo>
                <a:cubicBezTo>
                  <a:pt x="65" y="92"/>
                  <a:pt x="65" y="92"/>
                  <a:pt x="65" y="92"/>
                </a:cubicBezTo>
                <a:cubicBezTo>
                  <a:pt x="65" y="93"/>
                  <a:pt x="66" y="93"/>
                  <a:pt x="66" y="92"/>
                </a:cubicBezTo>
                <a:cubicBezTo>
                  <a:pt x="67" y="92"/>
                  <a:pt x="67" y="92"/>
                  <a:pt x="68" y="91"/>
                </a:cubicBezTo>
                <a:cubicBezTo>
                  <a:pt x="70" y="82"/>
                  <a:pt x="70" y="82"/>
                  <a:pt x="70" y="82"/>
                </a:cubicBezTo>
                <a:cubicBezTo>
                  <a:pt x="80" y="82"/>
                  <a:pt x="80" y="82"/>
                  <a:pt x="80" y="82"/>
                </a:cubicBezTo>
                <a:cubicBezTo>
                  <a:pt x="81" y="83"/>
                  <a:pt x="82" y="82"/>
                  <a:pt x="82" y="82"/>
                </a:cubicBezTo>
                <a:cubicBezTo>
                  <a:pt x="82" y="81"/>
                  <a:pt x="83" y="81"/>
                  <a:pt x="83" y="80"/>
                </a:cubicBezTo>
                <a:cubicBezTo>
                  <a:pt x="82" y="70"/>
                  <a:pt x="82" y="70"/>
                  <a:pt x="82" y="70"/>
                </a:cubicBezTo>
                <a:cubicBezTo>
                  <a:pt x="91" y="67"/>
                  <a:pt x="91" y="67"/>
                  <a:pt x="91" y="67"/>
                </a:cubicBezTo>
                <a:cubicBezTo>
                  <a:pt x="92" y="67"/>
                  <a:pt x="92" y="67"/>
                  <a:pt x="92" y="66"/>
                </a:cubicBezTo>
                <a:cubicBezTo>
                  <a:pt x="93" y="66"/>
                  <a:pt x="93" y="65"/>
                  <a:pt x="92" y="65"/>
                </a:cubicBezTo>
                <a:cubicBezTo>
                  <a:pt x="88" y="56"/>
                  <a:pt x="88" y="56"/>
                  <a:pt x="88" y="56"/>
                </a:cubicBezTo>
                <a:cubicBezTo>
                  <a:pt x="95" y="49"/>
                  <a:pt x="95" y="49"/>
                  <a:pt x="95" y="49"/>
                </a:cubicBezTo>
                <a:cubicBezTo>
                  <a:pt x="96" y="49"/>
                  <a:pt x="96" y="49"/>
                  <a:pt x="96" y="48"/>
                </a:cubicBezTo>
                <a:close/>
                <a:moveTo>
                  <a:pt x="64" y="67"/>
                </a:moveTo>
                <a:cubicBezTo>
                  <a:pt x="64" y="68"/>
                  <a:pt x="64" y="69"/>
                  <a:pt x="63" y="70"/>
                </a:cubicBezTo>
                <a:cubicBezTo>
                  <a:pt x="63" y="70"/>
                  <a:pt x="62" y="70"/>
                  <a:pt x="62" y="70"/>
                </a:cubicBezTo>
                <a:cubicBezTo>
                  <a:pt x="62" y="70"/>
                  <a:pt x="61" y="70"/>
                  <a:pt x="61" y="70"/>
                </a:cubicBezTo>
                <a:cubicBezTo>
                  <a:pt x="48" y="60"/>
                  <a:pt x="48" y="60"/>
                  <a:pt x="48" y="60"/>
                </a:cubicBezTo>
                <a:cubicBezTo>
                  <a:pt x="35" y="70"/>
                  <a:pt x="35" y="70"/>
                  <a:pt x="35" y="70"/>
                </a:cubicBezTo>
                <a:cubicBezTo>
                  <a:pt x="34" y="70"/>
                  <a:pt x="34" y="70"/>
                  <a:pt x="33" y="70"/>
                </a:cubicBezTo>
                <a:cubicBezTo>
                  <a:pt x="32" y="69"/>
                  <a:pt x="32" y="68"/>
                  <a:pt x="32" y="67"/>
                </a:cubicBezTo>
                <a:cubicBezTo>
                  <a:pt x="38" y="53"/>
                  <a:pt x="38" y="53"/>
                  <a:pt x="38" y="53"/>
                </a:cubicBezTo>
                <a:cubicBezTo>
                  <a:pt x="27" y="43"/>
                  <a:pt x="27" y="43"/>
                  <a:pt x="27" y="43"/>
                </a:cubicBezTo>
                <a:cubicBezTo>
                  <a:pt x="26" y="43"/>
                  <a:pt x="26" y="42"/>
                  <a:pt x="26" y="41"/>
                </a:cubicBezTo>
                <a:cubicBezTo>
                  <a:pt x="26" y="40"/>
                  <a:pt x="27" y="40"/>
                  <a:pt x="28" y="40"/>
                </a:cubicBezTo>
                <a:cubicBezTo>
                  <a:pt x="41" y="40"/>
                  <a:pt x="41" y="40"/>
                  <a:pt x="41" y="40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6"/>
                  <a:pt x="47" y="26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49" y="26"/>
                  <a:pt x="50" y="26"/>
                  <a:pt x="50" y="27"/>
                </a:cubicBezTo>
                <a:cubicBezTo>
                  <a:pt x="55" y="40"/>
                  <a:pt x="55" y="40"/>
                  <a:pt x="55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9" y="40"/>
                  <a:pt x="70" y="40"/>
                  <a:pt x="70" y="41"/>
                </a:cubicBezTo>
                <a:cubicBezTo>
                  <a:pt x="70" y="42"/>
                  <a:pt x="70" y="43"/>
                  <a:pt x="69" y="43"/>
                </a:cubicBezTo>
                <a:cubicBezTo>
                  <a:pt x="58" y="53"/>
                  <a:pt x="58" y="53"/>
                  <a:pt x="58" y="53"/>
                </a:cubicBezTo>
                <a:lnTo>
                  <a:pt x="64" y="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xmlns="" id="{C132944C-5DBF-7D4B-B3B4-BAD57BAFB07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267" y="5460624"/>
            <a:ext cx="1408343" cy="211811"/>
          </a:xfrm>
          <a:prstGeom prst="rect">
            <a:avLst/>
          </a:prstGeom>
        </p:spPr>
      </p:pic>
      <p:sp>
        <p:nvSpPr>
          <p:cNvPr id="200" name="灯片编号占位符 1"/>
          <p:cNvSpPr txBox="1">
            <a:spLocks/>
          </p:cNvSpPr>
          <p:nvPr/>
        </p:nvSpPr>
        <p:spPr>
          <a:xfrm>
            <a:off x="8652248" y="6354192"/>
            <a:ext cx="3492424" cy="24316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</a:rPr>
              <a:t>© </a:t>
            </a:r>
            <a:r>
              <a:rPr lang="en-US" sz="1100" dirty="0" smtClean="0">
                <a:solidFill>
                  <a:schemeClr val="bg1"/>
                </a:solidFill>
              </a:rPr>
              <a:t>2023 </a:t>
            </a:r>
            <a:r>
              <a:rPr lang="en-US" sz="1100" dirty="0">
                <a:solidFill>
                  <a:schemeClr val="bg1"/>
                </a:solidFill>
              </a:rPr>
              <a:t>Hillstone </a:t>
            </a:r>
            <a:r>
              <a:rPr lang="en-US" sz="1100" dirty="0" smtClean="0">
                <a:solidFill>
                  <a:schemeClr val="bg1"/>
                </a:solidFill>
              </a:rPr>
              <a:t>Networks </a:t>
            </a:r>
            <a:r>
              <a:rPr lang="en-US" altLang="zh-CN" sz="1100" dirty="0">
                <a:solidFill>
                  <a:schemeClr val="bg1"/>
                </a:solidFill>
              </a:rPr>
              <a:t>|</a:t>
            </a:r>
            <a:r>
              <a:rPr lang="en-US" sz="1100" dirty="0" smtClean="0">
                <a:solidFill>
                  <a:schemeClr val="bg1"/>
                </a:solidFill>
              </a:rPr>
              <a:t> All </a:t>
            </a:r>
            <a:r>
              <a:rPr lang="en-US" sz="1100" dirty="0">
                <a:solidFill>
                  <a:schemeClr val="bg1"/>
                </a:solidFill>
              </a:rPr>
              <a:t>Rights </a:t>
            </a:r>
            <a:r>
              <a:rPr lang="en-US" sz="1100" dirty="0" smtClean="0">
                <a:solidFill>
                  <a:schemeClr val="bg1"/>
                </a:solidFill>
              </a:rPr>
              <a:t>Reserved.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E290790A-32D7-44E9-B153-1559BA4482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26287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8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557784" y="475488"/>
            <a:ext cx="8346528" cy="576072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/>
              <a:t>Cloud Sandbox for Malicious File Detection and Prevention</a:t>
            </a:r>
            <a:endParaRPr lang="zh-CN" alt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0AD00940-CD27-43A7-83B6-B24B785C99AE}"/>
              </a:ext>
            </a:extLst>
          </p:cNvPr>
          <p:cNvSpPr/>
          <p:nvPr/>
        </p:nvSpPr>
        <p:spPr>
          <a:xfrm>
            <a:off x="0" y="1196751"/>
            <a:ext cx="12192000" cy="307832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17015296-C330-4FD7-99E3-1DAB4762776E}"/>
              </a:ext>
            </a:extLst>
          </p:cNvPr>
          <p:cNvSpPr/>
          <p:nvPr/>
        </p:nvSpPr>
        <p:spPr>
          <a:xfrm>
            <a:off x="523007" y="2338940"/>
            <a:ext cx="3464793" cy="1656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88D34BA7-087E-4210-8011-9E2368DEEB72}"/>
              </a:ext>
            </a:extLst>
          </p:cNvPr>
          <p:cNvSpPr/>
          <p:nvPr/>
        </p:nvSpPr>
        <p:spPr>
          <a:xfrm>
            <a:off x="811039" y="2467007"/>
            <a:ext cx="305271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 whitelist, file signature verification</a:t>
            </a:r>
          </a:p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Cloud-based suspicious samples</a:t>
            </a:r>
          </a:p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MD5 query for file behavior; verification and report</a:t>
            </a:r>
          </a:p>
        </p:txBody>
      </p:sp>
      <p:sp>
        <p:nvSpPr>
          <p:cNvPr id="80" name="Freeform 55">
            <a:extLst>
              <a:ext uri="{FF2B5EF4-FFF2-40B4-BE49-F238E27FC236}">
                <a16:creationId xmlns:a16="http://schemas.microsoft.com/office/drawing/2014/main" xmlns="" id="{5FA04391-BB06-4964-802C-22E506C9933F}"/>
              </a:ext>
            </a:extLst>
          </p:cNvPr>
          <p:cNvSpPr>
            <a:spLocks noEditPoints="1"/>
          </p:cNvSpPr>
          <p:nvPr/>
        </p:nvSpPr>
        <p:spPr bwMode="auto">
          <a:xfrm>
            <a:off x="813418" y="2492896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1" name="Freeform 55">
            <a:extLst>
              <a:ext uri="{FF2B5EF4-FFF2-40B4-BE49-F238E27FC236}">
                <a16:creationId xmlns:a16="http://schemas.microsoft.com/office/drawing/2014/main" xmlns="" id="{5894B5DD-9E73-4C5E-8FB1-FC3D437086D0}"/>
              </a:ext>
            </a:extLst>
          </p:cNvPr>
          <p:cNvSpPr>
            <a:spLocks noEditPoints="1"/>
          </p:cNvSpPr>
          <p:nvPr/>
        </p:nvSpPr>
        <p:spPr bwMode="auto">
          <a:xfrm>
            <a:off x="813418" y="3057635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2" name="Freeform 55">
            <a:extLst>
              <a:ext uri="{FF2B5EF4-FFF2-40B4-BE49-F238E27FC236}">
                <a16:creationId xmlns:a16="http://schemas.microsoft.com/office/drawing/2014/main" xmlns="" id="{D50A173E-5F6E-4E4E-8919-3A6601A8ECCD}"/>
              </a:ext>
            </a:extLst>
          </p:cNvPr>
          <p:cNvSpPr>
            <a:spLocks noEditPoints="1"/>
          </p:cNvSpPr>
          <p:nvPr/>
        </p:nvSpPr>
        <p:spPr bwMode="auto">
          <a:xfrm>
            <a:off x="813418" y="3427437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B69B76DA-0FE7-4275-B08A-15873764D824}"/>
              </a:ext>
            </a:extLst>
          </p:cNvPr>
          <p:cNvSpPr/>
          <p:nvPr/>
        </p:nvSpPr>
        <p:spPr>
          <a:xfrm>
            <a:off x="4339692" y="2338940"/>
            <a:ext cx="3464793" cy="1656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5EF2D3FB-DCBB-41F1-83FB-95BEB95FDE9D}"/>
              </a:ext>
            </a:extLst>
          </p:cNvPr>
          <p:cNvSpPr/>
          <p:nvPr/>
        </p:nvSpPr>
        <p:spPr>
          <a:xfrm>
            <a:off x="4439816" y="2508754"/>
            <a:ext cx="324036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Windows/Android/MacOS simulation</a:t>
            </a:r>
          </a:p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 of behaviors including file process, registry action, network activities</a:t>
            </a:r>
          </a:p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Evasion detection</a:t>
            </a:r>
          </a:p>
        </p:txBody>
      </p:sp>
      <p:sp>
        <p:nvSpPr>
          <p:cNvPr id="95" name="Freeform 55">
            <a:extLst>
              <a:ext uri="{FF2B5EF4-FFF2-40B4-BE49-F238E27FC236}">
                <a16:creationId xmlns:a16="http://schemas.microsoft.com/office/drawing/2014/main" xmlns="" id="{B7FDC7C6-6936-4ED5-AB7A-149D21AA06C7}"/>
              </a:ext>
            </a:extLst>
          </p:cNvPr>
          <p:cNvSpPr>
            <a:spLocks noEditPoints="1"/>
          </p:cNvSpPr>
          <p:nvPr/>
        </p:nvSpPr>
        <p:spPr bwMode="auto">
          <a:xfrm>
            <a:off x="4439816" y="2492896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6" name="Freeform 55">
            <a:extLst>
              <a:ext uri="{FF2B5EF4-FFF2-40B4-BE49-F238E27FC236}">
                <a16:creationId xmlns:a16="http://schemas.microsoft.com/office/drawing/2014/main" xmlns="" id="{77637592-ED31-4ACB-91F3-BD7968382143}"/>
              </a:ext>
            </a:extLst>
          </p:cNvPr>
          <p:cNvSpPr>
            <a:spLocks noEditPoints="1"/>
          </p:cNvSpPr>
          <p:nvPr/>
        </p:nvSpPr>
        <p:spPr bwMode="auto">
          <a:xfrm>
            <a:off x="4457550" y="2894750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7" name="Freeform 55">
            <a:extLst>
              <a:ext uri="{FF2B5EF4-FFF2-40B4-BE49-F238E27FC236}">
                <a16:creationId xmlns:a16="http://schemas.microsoft.com/office/drawing/2014/main" xmlns="" id="{E84044A1-A483-4548-AE20-5CCFEE0E8B04}"/>
              </a:ext>
            </a:extLst>
          </p:cNvPr>
          <p:cNvSpPr>
            <a:spLocks noEditPoints="1"/>
          </p:cNvSpPr>
          <p:nvPr/>
        </p:nvSpPr>
        <p:spPr bwMode="auto">
          <a:xfrm>
            <a:off x="4460152" y="3667216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19278662-D244-43AC-A22A-6B405B8A19DA}"/>
              </a:ext>
            </a:extLst>
          </p:cNvPr>
          <p:cNvSpPr/>
          <p:nvPr/>
        </p:nvSpPr>
        <p:spPr>
          <a:xfrm>
            <a:off x="8156377" y="2338940"/>
            <a:ext cx="3464793" cy="1656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A08C1A81-BD59-445F-AEF2-2B99FBF2BBA9}"/>
              </a:ext>
            </a:extLst>
          </p:cNvPr>
          <p:cNvSpPr/>
          <p:nvPr/>
        </p:nvSpPr>
        <p:spPr>
          <a:xfrm>
            <a:off x="8444409" y="2467007"/>
            <a:ext cx="3052191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malicious files</a:t>
            </a:r>
          </a:p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threat logs and reports</a:t>
            </a:r>
          </a:p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threat intelligence</a:t>
            </a:r>
          </a:p>
          <a:p>
            <a:pPr marL="360000" lvl="1" indent="-36000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threats</a:t>
            </a:r>
          </a:p>
        </p:txBody>
      </p:sp>
      <p:sp>
        <p:nvSpPr>
          <p:cNvPr id="107" name="Freeform 55">
            <a:extLst>
              <a:ext uri="{FF2B5EF4-FFF2-40B4-BE49-F238E27FC236}">
                <a16:creationId xmlns:a16="http://schemas.microsoft.com/office/drawing/2014/main" xmlns="" id="{FFB6DB29-B0BD-44EB-A804-31841ECCF93D}"/>
              </a:ext>
            </a:extLst>
          </p:cNvPr>
          <p:cNvSpPr>
            <a:spLocks noEditPoints="1"/>
          </p:cNvSpPr>
          <p:nvPr/>
        </p:nvSpPr>
        <p:spPr bwMode="auto">
          <a:xfrm>
            <a:off x="8446788" y="2492896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8" name="Freeform 55">
            <a:extLst>
              <a:ext uri="{FF2B5EF4-FFF2-40B4-BE49-F238E27FC236}">
                <a16:creationId xmlns:a16="http://schemas.microsoft.com/office/drawing/2014/main" xmlns="" id="{93B84164-2749-48C7-8866-0B5EE7B996F8}"/>
              </a:ext>
            </a:extLst>
          </p:cNvPr>
          <p:cNvSpPr>
            <a:spLocks noEditPoints="1"/>
          </p:cNvSpPr>
          <p:nvPr/>
        </p:nvSpPr>
        <p:spPr bwMode="auto">
          <a:xfrm>
            <a:off x="8446788" y="2840941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9" name="Freeform 55">
            <a:extLst>
              <a:ext uri="{FF2B5EF4-FFF2-40B4-BE49-F238E27FC236}">
                <a16:creationId xmlns:a16="http://schemas.microsoft.com/office/drawing/2014/main" xmlns="" id="{D3AC87E0-61B5-4B82-8B8B-FB3FD56A564D}"/>
              </a:ext>
            </a:extLst>
          </p:cNvPr>
          <p:cNvSpPr>
            <a:spLocks noEditPoints="1"/>
          </p:cNvSpPr>
          <p:nvPr/>
        </p:nvSpPr>
        <p:spPr bwMode="auto">
          <a:xfrm>
            <a:off x="8446788" y="3201219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14" name="Freeform 55">
            <a:extLst>
              <a:ext uri="{FF2B5EF4-FFF2-40B4-BE49-F238E27FC236}">
                <a16:creationId xmlns:a16="http://schemas.microsoft.com/office/drawing/2014/main" xmlns="" id="{E948208C-5967-4471-A732-F11BBD0BD7E1}"/>
              </a:ext>
            </a:extLst>
          </p:cNvPr>
          <p:cNvSpPr>
            <a:spLocks noEditPoints="1"/>
          </p:cNvSpPr>
          <p:nvPr/>
        </p:nvSpPr>
        <p:spPr bwMode="auto">
          <a:xfrm>
            <a:off x="8446788" y="3578775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40AE698F-CC28-48EE-8478-F3CD1CF44A4A}"/>
              </a:ext>
            </a:extLst>
          </p:cNvPr>
          <p:cNvSpPr/>
          <p:nvPr/>
        </p:nvSpPr>
        <p:spPr>
          <a:xfrm>
            <a:off x="0" y="5085184"/>
            <a:ext cx="12192000" cy="1172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25EE047-AFA7-014D-80E9-8F0ADD8A62FB}"/>
              </a:ext>
            </a:extLst>
          </p:cNvPr>
          <p:cNvGrpSpPr/>
          <p:nvPr/>
        </p:nvGrpSpPr>
        <p:grpSpPr>
          <a:xfrm>
            <a:off x="5407737" y="5517232"/>
            <a:ext cx="1408343" cy="516919"/>
            <a:chOff x="3023279" y="5576377"/>
            <a:chExt cx="1408343" cy="516919"/>
          </a:xfrm>
        </p:grpSpPr>
        <p:sp>
          <p:nvSpPr>
            <p:cNvPr id="126" name="TextBox 81">
              <a:extLst>
                <a:ext uri="{FF2B5EF4-FFF2-40B4-BE49-F238E27FC236}">
                  <a16:creationId xmlns:a16="http://schemas.microsoft.com/office/drawing/2014/main" xmlns="" id="{AA368FC7-DF0B-48E8-ACEF-6E0F9A312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226" y="5816297"/>
              <a:ext cx="13144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400"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400"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>
                  <a:solidFill>
                    <a:srgbClr val="002060"/>
                  </a:solidFill>
                  <a:latin typeface="微软雅黑" charset="-122"/>
                  <a:ea typeface="微软雅黑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767171"/>
                  </a:solidFill>
                  <a:latin typeface="Arial" charset="0"/>
                  <a:ea typeface="Arial" charset="0"/>
                  <a:cs typeface="Arial" charset="0"/>
                </a:rPr>
                <a:t>NGFW</a:t>
              </a:r>
            </a:p>
          </p:txBody>
        </p: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xmlns="" id="{526D5F11-92AA-43FB-AD0E-A2874ECA8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3279" y="5576377"/>
              <a:ext cx="1408343" cy="211811"/>
            </a:xfrm>
            <a:prstGeom prst="rect">
              <a:avLst/>
            </a:prstGeom>
          </p:spPr>
        </p:pic>
      </p:grp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387DA928-AE44-4E3F-8A31-DEE322F952E4}"/>
              </a:ext>
            </a:extLst>
          </p:cNvPr>
          <p:cNvSpPr/>
          <p:nvPr/>
        </p:nvSpPr>
        <p:spPr>
          <a:xfrm rot="10800000">
            <a:off x="1859360" y="4267318"/>
            <a:ext cx="792088" cy="81786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Arrow: Down 129">
            <a:extLst>
              <a:ext uri="{FF2B5EF4-FFF2-40B4-BE49-F238E27FC236}">
                <a16:creationId xmlns:a16="http://schemas.microsoft.com/office/drawing/2014/main" xmlns="" id="{551E1980-96DD-43E7-8C5B-5121C8DBB1FD}"/>
              </a:ext>
            </a:extLst>
          </p:cNvPr>
          <p:cNvSpPr/>
          <p:nvPr/>
        </p:nvSpPr>
        <p:spPr>
          <a:xfrm rot="10800000" flipV="1">
            <a:off x="9492729" y="4267317"/>
            <a:ext cx="792088" cy="822207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矩形 52">
            <a:extLst>
              <a:ext uri="{FF2B5EF4-FFF2-40B4-BE49-F238E27FC236}">
                <a16:creationId xmlns:a16="http://schemas.microsoft.com/office/drawing/2014/main" xmlns="" id="{2782F199-431F-4E48-A42B-12541C6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1288" y="4357693"/>
            <a:ext cx="1339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solidFill>
                  <a:srgbClr val="767171"/>
                </a:solidFill>
                <a:latin typeface="Arial" charset="0"/>
                <a:ea typeface="Arial" charset="0"/>
                <a:cs typeface="Arial" charset="0"/>
              </a:rPr>
              <a:t>Signature Update</a:t>
            </a:r>
          </a:p>
        </p:txBody>
      </p:sp>
      <p:sp>
        <p:nvSpPr>
          <p:cNvPr id="132" name="矩形 52">
            <a:extLst>
              <a:ext uri="{FF2B5EF4-FFF2-40B4-BE49-F238E27FC236}">
                <a16:creationId xmlns:a16="http://schemas.microsoft.com/office/drawing/2014/main" xmlns="" id="{9B5D043E-6726-4A74-ADF4-EC6667AB5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232" y="4439283"/>
            <a:ext cx="129790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solidFill>
                  <a:srgbClr val="767171"/>
                </a:solidFill>
                <a:latin typeface="Arial" charset="0"/>
                <a:ea typeface="Arial" charset="0"/>
                <a:cs typeface="Arial" charset="0"/>
              </a:rPr>
              <a:t>Reporting</a:t>
            </a:r>
          </a:p>
        </p:txBody>
      </p:sp>
      <p:sp>
        <p:nvSpPr>
          <p:cNvPr id="133" name="矩形 52">
            <a:extLst>
              <a:ext uri="{FF2B5EF4-FFF2-40B4-BE49-F238E27FC236}">
                <a16:creationId xmlns:a16="http://schemas.microsoft.com/office/drawing/2014/main" xmlns="" id="{B5F856CC-D4A3-43D1-BD54-8892E6542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4357693"/>
            <a:ext cx="1339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2060"/>
                </a:solidFill>
                <a:latin typeface="微软雅黑" charset="-122"/>
                <a:ea typeface="微软雅黑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1400" dirty="0">
                <a:solidFill>
                  <a:srgbClr val="767171"/>
                </a:solidFill>
                <a:latin typeface="Arial" charset="0"/>
                <a:ea typeface="Arial" charset="0"/>
                <a:cs typeface="Arial" charset="0"/>
              </a:rPr>
              <a:t>Malicious Files</a:t>
            </a:r>
          </a:p>
        </p:txBody>
      </p:sp>
      <p:sp>
        <p:nvSpPr>
          <p:cNvPr id="162" name="Arrow: Pentagon 161">
            <a:extLst>
              <a:ext uri="{FF2B5EF4-FFF2-40B4-BE49-F238E27FC236}">
                <a16:creationId xmlns:a16="http://schemas.microsoft.com/office/drawing/2014/main" xmlns="" id="{6D7838D4-2219-4B5C-B0C6-B3101B9C53D2}"/>
              </a:ext>
            </a:extLst>
          </p:cNvPr>
          <p:cNvSpPr/>
          <p:nvPr/>
        </p:nvSpPr>
        <p:spPr>
          <a:xfrm>
            <a:off x="523008" y="1651752"/>
            <a:ext cx="3675148" cy="686328"/>
          </a:xfrm>
          <a:prstGeom prst="homePlate">
            <a:avLst>
              <a:gd name="adj" fmla="val 31576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4000" rtlCol="0" anchor="ctr"/>
          <a:lstStyle/>
          <a:p>
            <a:r>
              <a:rPr lang="en-US" b="1" dirty="0"/>
              <a:t>Static Analysis/</a:t>
            </a:r>
            <a:br>
              <a:rPr lang="en-US" b="1" dirty="0"/>
            </a:br>
            <a:r>
              <a:rPr lang="en-US" b="1" dirty="0"/>
              <a:t>Pre-Processing</a:t>
            </a:r>
          </a:p>
        </p:txBody>
      </p:sp>
      <p:sp>
        <p:nvSpPr>
          <p:cNvPr id="163" name="Arrow: Chevron 162">
            <a:extLst>
              <a:ext uri="{FF2B5EF4-FFF2-40B4-BE49-F238E27FC236}">
                <a16:creationId xmlns:a16="http://schemas.microsoft.com/office/drawing/2014/main" xmlns="" id="{4CACA6A5-ECBF-4D0F-8FA6-621B5ECD880A}"/>
              </a:ext>
            </a:extLst>
          </p:cNvPr>
          <p:cNvSpPr/>
          <p:nvPr/>
        </p:nvSpPr>
        <p:spPr>
          <a:xfrm>
            <a:off x="4339692" y="1651752"/>
            <a:ext cx="3687813" cy="686328"/>
          </a:xfrm>
          <a:prstGeom prst="chevron">
            <a:avLst>
              <a:gd name="adj" fmla="val 31103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4000" rtlCol="0" anchor="ctr"/>
          <a:lstStyle/>
          <a:p>
            <a:r>
              <a:rPr lang="en-US" b="1" dirty="0"/>
              <a:t>Behavior Analysis</a:t>
            </a:r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xmlns="" id="{40C852E2-D353-4AEE-976F-15DB09124F86}"/>
              </a:ext>
            </a:extLst>
          </p:cNvPr>
          <p:cNvSpPr>
            <a:spLocks/>
          </p:cNvSpPr>
          <p:nvPr/>
        </p:nvSpPr>
        <p:spPr bwMode="auto">
          <a:xfrm>
            <a:off x="599977" y="1340768"/>
            <a:ext cx="1425928" cy="891987"/>
          </a:xfrm>
          <a:custGeom>
            <a:avLst/>
            <a:gdLst>
              <a:gd name="T0" fmla="*/ 75 w 96"/>
              <a:gd name="T1" fmla="*/ 16 h 60"/>
              <a:gd name="T2" fmla="*/ 48 w 96"/>
              <a:gd name="T3" fmla="*/ 0 h 60"/>
              <a:gd name="T4" fmla="*/ 18 w 96"/>
              <a:gd name="T5" fmla="*/ 26 h 60"/>
              <a:gd name="T6" fmla="*/ 0 w 96"/>
              <a:gd name="T7" fmla="*/ 43 h 60"/>
              <a:gd name="T8" fmla="*/ 9 w 96"/>
              <a:gd name="T9" fmla="*/ 58 h 60"/>
              <a:gd name="T10" fmla="*/ 18 w 96"/>
              <a:gd name="T11" fmla="*/ 60 h 60"/>
              <a:gd name="T12" fmla="*/ 76 w 96"/>
              <a:gd name="T13" fmla="*/ 60 h 60"/>
              <a:gd name="T14" fmla="*/ 76 w 96"/>
              <a:gd name="T15" fmla="*/ 60 h 60"/>
              <a:gd name="T16" fmla="*/ 96 w 96"/>
              <a:gd name="T17" fmla="*/ 38 h 60"/>
              <a:gd name="T18" fmla="*/ 75 w 96"/>
              <a:gd name="T19" fmla="*/ 1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6" h="60">
                <a:moveTo>
                  <a:pt x="75" y="16"/>
                </a:moveTo>
                <a:cubicBezTo>
                  <a:pt x="69" y="6"/>
                  <a:pt x="59" y="0"/>
                  <a:pt x="48" y="0"/>
                </a:cubicBezTo>
                <a:cubicBezTo>
                  <a:pt x="33" y="0"/>
                  <a:pt x="20" y="11"/>
                  <a:pt x="18" y="26"/>
                </a:cubicBezTo>
                <a:cubicBezTo>
                  <a:pt x="9" y="25"/>
                  <a:pt x="0" y="33"/>
                  <a:pt x="0" y="43"/>
                </a:cubicBezTo>
                <a:cubicBezTo>
                  <a:pt x="0" y="52"/>
                  <a:pt x="5" y="56"/>
                  <a:pt x="9" y="58"/>
                </a:cubicBezTo>
                <a:cubicBezTo>
                  <a:pt x="13" y="60"/>
                  <a:pt x="17" y="60"/>
                  <a:pt x="18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0"/>
                  <a:pt x="96" y="57"/>
                  <a:pt x="96" y="38"/>
                </a:cubicBezTo>
                <a:cubicBezTo>
                  <a:pt x="96" y="26"/>
                  <a:pt x="86" y="16"/>
                  <a:pt x="75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67" name="Freeform 5">
            <a:extLst>
              <a:ext uri="{FF2B5EF4-FFF2-40B4-BE49-F238E27FC236}">
                <a16:creationId xmlns:a16="http://schemas.microsoft.com/office/drawing/2014/main" xmlns="" id="{EAFD694D-2BA8-4BBA-A474-61B96FB590C5}"/>
              </a:ext>
            </a:extLst>
          </p:cNvPr>
          <p:cNvSpPr>
            <a:spLocks/>
          </p:cNvSpPr>
          <p:nvPr/>
        </p:nvSpPr>
        <p:spPr bwMode="auto">
          <a:xfrm>
            <a:off x="4501322" y="1340768"/>
            <a:ext cx="1425928" cy="891987"/>
          </a:xfrm>
          <a:custGeom>
            <a:avLst/>
            <a:gdLst>
              <a:gd name="T0" fmla="*/ 75 w 96"/>
              <a:gd name="T1" fmla="*/ 16 h 60"/>
              <a:gd name="T2" fmla="*/ 48 w 96"/>
              <a:gd name="T3" fmla="*/ 0 h 60"/>
              <a:gd name="T4" fmla="*/ 18 w 96"/>
              <a:gd name="T5" fmla="*/ 26 h 60"/>
              <a:gd name="T6" fmla="*/ 0 w 96"/>
              <a:gd name="T7" fmla="*/ 43 h 60"/>
              <a:gd name="T8" fmla="*/ 9 w 96"/>
              <a:gd name="T9" fmla="*/ 58 h 60"/>
              <a:gd name="T10" fmla="*/ 18 w 96"/>
              <a:gd name="T11" fmla="*/ 60 h 60"/>
              <a:gd name="T12" fmla="*/ 76 w 96"/>
              <a:gd name="T13" fmla="*/ 60 h 60"/>
              <a:gd name="T14" fmla="*/ 76 w 96"/>
              <a:gd name="T15" fmla="*/ 60 h 60"/>
              <a:gd name="T16" fmla="*/ 96 w 96"/>
              <a:gd name="T17" fmla="*/ 38 h 60"/>
              <a:gd name="T18" fmla="*/ 75 w 96"/>
              <a:gd name="T19" fmla="*/ 1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6" h="60">
                <a:moveTo>
                  <a:pt x="75" y="16"/>
                </a:moveTo>
                <a:cubicBezTo>
                  <a:pt x="69" y="6"/>
                  <a:pt x="59" y="0"/>
                  <a:pt x="48" y="0"/>
                </a:cubicBezTo>
                <a:cubicBezTo>
                  <a:pt x="33" y="0"/>
                  <a:pt x="20" y="11"/>
                  <a:pt x="18" y="26"/>
                </a:cubicBezTo>
                <a:cubicBezTo>
                  <a:pt x="9" y="25"/>
                  <a:pt x="0" y="33"/>
                  <a:pt x="0" y="43"/>
                </a:cubicBezTo>
                <a:cubicBezTo>
                  <a:pt x="0" y="52"/>
                  <a:pt x="5" y="56"/>
                  <a:pt x="9" y="58"/>
                </a:cubicBezTo>
                <a:cubicBezTo>
                  <a:pt x="13" y="60"/>
                  <a:pt x="17" y="60"/>
                  <a:pt x="18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0"/>
                  <a:pt x="96" y="57"/>
                  <a:pt x="96" y="38"/>
                </a:cubicBezTo>
                <a:cubicBezTo>
                  <a:pt x="96" y="26"/>
                  <a:pt x="86" y="16"/>
                  <a:pt x="75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xmlns="" id="{2CFC528A-0348-475E-8874-55D8AE4467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27" y="1427025"/>
            <a:ext cx="344467" cy="344467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xmlns="" id="{C7B1110F-2317-45D5-A5D6-B114E79B87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39" y="1793022"/>
            <a:ext cx="374166" cy="374166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xmlns="" id="{967E815E-679F-47FE-A2F1-F152996F0D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15" y="1807872"/>
            <a:ext cx="344467" cy="3444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12C144F-1862-479F-BBFB-08C806D93BB6}"/>
              </a:ext>
            </a:extLst>
          </p:cNvPr>
          <p:cNvGrpSpPr/>
          <p:nvPr/>
        </p:nvGrpSpPr>
        <p:grpSpPr>
          <a:xfrm>
            <a:off x="4816295" y="1602149"/>
            <a:ext cx="916689" cy="540556"/>
            <a:chOff x="4745044" y="1756105"/>
            <a:chExt cx="916689" cy="540556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79F86074-9DBE-4D88-812A-2DE4A2A70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4745044" y="1756105"/>
              <a:ext cx="540556" cy="540556"/>
            </a:xfrm>
            <a:prstGeom prst="rect">
              <a:avLst/>
            </a:prstGeom>
          </p:spPr>
        </p:pic>
        <p:pic>
          <p:nvPicPr>
            <p:cNvPr id="174" name="Graphic 173">
              <a:extLst>
                <a:ext uri="{FF2B5EF4-FFF2-40B4-BE49-F238E27FC236}">
                  <a16:creationId xmlns:a16="http://schemas.microsoft.com/office/drawing/2014/main" xmlns="" id="{9B52E2BC-EEAF-4CF3-82F6-1B7070112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266840" y="1873375"/>
              <a:ext cx="394893" cy="394893"/>
            </a:xfrm>
            <a:prstGeom prst="rect">
              <a:avLst/>
            </a:prstGeom>
          </p:spPr>
        </p:pic>
      </p:grpSp>
      <p:sp>
        <p:nvSpPr>
          <p:cNvPr id="45" name="Arrow: Chevron 162">
            <a:extLst>
              <a:ext uri="{FF2B5EF4-FFF2-40B4-BE49-F238E27FC236}">
                <a16:creationId xmlns:a16="http://schemas.microsoft.com/office/drawing/2014/main" xmlns="" id="{4CACA6A5-ECBF-4D0F-8FA6-621B5ECD880A}"/>
              </a:ext>
            </a:extLst>
          </p:cNvPr>
          <p:cNvSpPr/>
          <p:nvPr/>
        </p:nvSpPr>
        <p:spPr>
          <a:xfrm>
            <a:off x="8156377" y="1653587"/>
            <a:ext cx="3687813" cy="686328"/>
          </a:xfrm>
          <a:prstGeom prst="chevron">
            <a:avLst>
              <a:gd name="adj" fmla="val 31103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84000" rtlCol="0" anchor="ctr"/>
          <a:lstStyle/>
          <a:p>
            <a:r>
              <a:rPr lang="en-US" altLang="zh-CN" b="1" dirty="0"/>
              <a:t>Cloud Intelligence</a:t>
            </a:r>
          </a:p>
        </p:txBody>
      </p:sp>
      <p:sp>
        <p:nvSpPr>
          <p:cNvPr id="168" name="Freeform 5">
            <a:extLst>
              <a:ext uri="{FF2B5EF4-FFF2-40B4-BE49-F238E27FC236}">
                <a16:creationId xmlns:a16="http://schemas.microsoft.com/office/drawing/2014/main" xmlns="" id="{7432BCF7-E976-4904-AB67-200A66F3E7CA}"/>
              </a:ext>
            </a:extLst>
          </p:cNvPr>
          <p:cNvSpPr>
            <a:spLocks/>
          </p:cNvSpPr>
          <p:nvPr/>
        </p:nvSpPr>
        <p:spPr bwMode="auto">
          <a:xfrm>
            <a:off x="8295948" y="1340768"/>
            <a:ext cx="1425928" cy="891987"/>
          </a:xfrm>
          <a:custGeom>
            <a:avLst/>
            <a:gdLst>
              <a:gd name="T0" fmla="*/ 75 w 96"/>
              <a:gd name="T1" fmla="*/ 16 h 60"/>
              <a:gd name="T2" fmla="*/ 48 w 96"/>
              <a:gd name="T3" fmla="*/ 0 h 60"/>
              <a:gd name="T4" fmla="*/ 18 w 96"/>
              <a:gd name="T5" fmla="*/ 26 h 60"/>
              <a:gd name="T6" fmla="*/ 0 w 96"/>
              <a:gd name="T7" fmla="*/ 43 h 60"/>
              <a:gd name="T8" fmla="*/ 9 w 96"/>
              <a:gd name="T9" fmla="*/ 58 h 60"/>
              <a:gd name="T10" fmla="*/ 18 w 96"/>
              <a:gd name="T11" fmla="*/ 60 h 60"/>
              <a:gd name="T12" fmla="*/ 76 w 96"/>
              <a:gd name="T13" fmla="*/ 60 h 60"/>
              <a:gd name="T14" fmla="*/ 76 w 96"/>
              <a:gd name="T15" fmla="*/ 60 h 60"/>
              <a:gd name="T16" fmla="*/ 96 w 96"/>
              <a:gd name="T17" fmla="*/ 38 h 60"/>
              <a:gd name="T18" fmla="*/ 75 w 96"/>
              <a:gd name="T19" fmla="*/ 1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6" h="60">
                <a:moveTo>
                  <a:pt x="75" y="16"/>
                </a:moveTo>
                <a:cubicBezTo>
                  <a:pt x="69" y="6"/>
                  <a:pt x="59" y="0"/>
                  <a:pt x="48" y="0"/>
                </a:cubicBezTo>
                <a:cubicBezTo>
                  <a:pt x="33" y="0"/>
                  <a:pt x="20" y="11"/>
                  <a:pt x="18" y="26"/>
                </a:cubicBezTo>
                <a:cubicBezTo>
                  <a:pt x="9" y="25"/>
                  <a:pt x="0" y="33"/>
                  <a:pt x="0" y="43"/>
                </a:cubicBezTo>
                <a:cubicBezTo>
                  <a:pt x="0" y="52"/>
                  <a:pt x="5" y="56"/>
                  <a:pt x="9" y="58"/>
                </a:cubicBezTo>
                <a:cubicBezTo>
                  <a:pt x="13" y="60"/>
                  <a:pt x="17" y="60"/>
                  <a:pt x="18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0"/>
                  <a:pt x="76" y="60"/>
                  <a:pt x="76" y="60"/>
                </a:cubicBezTo>
                <a:cubicBezTo>
                  <a:pt x="76" y="60"/>
                  <a:pt x="96" y="57"/>
                  <a:pt x="96" y="38"/>
                </a:cubicBezTo>
                <a:cubicBezTo>
                  <a:pt x="96" y="26"/>
                  <a:pt x="86" y="16"/>
                  <a:pt x="75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72" name="Picture 171" descr="Icon&#10;&#10;Description automatically generated">
            <a:extLst>
              <a:ext uri="{FF2B5EF4-FFF2-40B4-BE49-F238E27FC236}">
                <a16:creationId xmlns:a16="http://schemas.microsoft.com/office/drawing/2014/main" xmlns="" id="{5C65E77B-86D7-4A6B-8247-7CAC71211BA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7953" y="1702372"/>
            <a:ext cx="357263" cy="357263"/>
          </a:xfrm>
          <a:prstGeom prst="rect">
            <a:avLst/>
          </a:prstGeom>
        </p:spPr>
      </p:pic>
      <p:pic>
        <p:nvPicPr>
          <p:cNvPr id="173" name="Picture 172" descr="Icon&#10;&#10;Description automatically generated">
            <a:extLst>
              <a:ext uri="{FF2B5EF4-FFF2-40B4-BE49-F238E27FC236}">
                <a16:creationId xmlns:a16="http://schemas.microsoft.com/office/drawing/2014/main" xmlns="" id="{C8EBC347-17B5-4881-A49B-07E00E29C68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462" y="1585022"/>
            <a:ext cx="487203" cy="4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2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" name="Object 86" hidden="1">
            <a:extLst>
              <a:ext uri="{FF2B5EF4-FFF2-40B4-BE49-F238E27FC236}">
                <a16:creationId xmlns:a16="http://schemas.microsoft.com/office/drawing/2014/main" xmlns="" id="{26DF39B1-D92D-4745-962F-7EBBC6660D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0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7" name="Object 86" hidden="1">
                        <a:extLst>
                          <a:ext uri="{FF2B5EF4-FFF2-40B4-BE49-F238E27FC236}">
                            <a16:creationId xmlns:a16="http://schemas.microsoft.com/office/drawing/2014/main" xmlns="" id="{26DF39B1-D92D-4745-962F-7EBBC6660D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" name="Trapezoid 182">
            <a:extLst>
              <a:ext uri="{FF2B5EF4-FFF2-40B4-BE49-F238E27FC236}">
                <a16:creationId xmlns:a16="http://schemas.microsoft.com/office/drawing/2014/main" xmlns="" id="{D562D76E-B452-4E9C-BFFF-0238B86AABC5}"/>
              </a:ext>
            </a:extLst>
          </p:cNvPr>
          <p:cNvSpPr/>
          <p:nvPr/>
        </p:nvSpPr>
        <p:spPr>
          <a:xfrm flipV="1">
            <a:off x="525749" y="5657624"/>
            <a:ext cx="2677032" cy="273249"/>
          </a:xfrm>
          <a:prstGeom prst="trapezoid">
            <a:avLst>
              <a:gd name="adj" fmla="val 43613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Trapezoid 190">
            <a:extLst>
              <a:ext uri="{FF2B5EF4-FFF2-40B4-BE49-F238E27FC236}">
                <a16:creationId xmlns:a16="http://schemas.microsoft.com/office/drawing/2014/main" xmlns="" id="{1A434F97-0341-47FC-9DE8-50A83437DAC9}"/>
              </a:ext>
            </a:extLst>
          </p:cNvPr>
          <p:cNvSpPr/>
          <p:nvPr/>
        </p:nvSpPr>
        <p:spPr>
          <a:xfrm flipV="1">
            <a:off x="3343504" y="5672840"/>
            <a:ext cx="2677032" cy="258033"/>
          </a:xfrm>
          <a:prstGeom prst="trapezoid">
            <a:avLst>
              <a:gd name="adj" fmla="val 43613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Trapezoid 193">
            <a:extLst>
              <a:ext uri="{FF2B5EF4-FFF2-40B4-BE49-F238E27FC236}">
                <a16:creationId xmlns:a16="http://schemas.microsoft.com/office/drawing/2014/main" xmlns="" id="{722E9A16-AC28-4423-BC99-F6C160ACE3EE}"/>
              </a:ext>
            </a:extLst>
          </p:cNvPr>
          <p:cNvSpPr/>
          <p:nvPr/>
        </p:nvSpPr>
        <p:spPr>
          <a:xfrm flipV="1">
            <a:off x="6161259" y="5672840"/>
            <a:ext cx="2677032" cy="258033"/>
          </a:xfrm>
          <a:prstGeom prst="trapezoid">
            <a:avLst>
              <a:gd name="adj" fmla="val 4361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Trapezoid 196">
            <a:extLst>
              <a:ext uri="{FF2B5EF4-FFF2-40B4-BE49-F238E27FC236}">
                <a16:creationId xmlns:a16="http://schemas.microsoft.com/office/drawing/2014/main" xmlns="" id="{4E422B47-93E5-4833-88CA-13066164B8D7}"/>
              </a:ext>
            </a:extLst>
          </p:cNvPr>
          <p:cNvSpPr/>
          <p:nvPr/>
        </p:nvSpPr>
        <p:spPr>
          <a:xfrm flipV="1">
            <a:off x="8979014" y="5672840"/>
            <a:ext cx="2677032" cy="258033"/>
          </a:xfrm>
          <a:prstGeom prst="trapezoid">
            <a:avLst>
              <a:gd name="adj" fmla="val 4176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1C1032-1581-42E7-A826-998B13C132FA}"/>
              </a:ext>
            </a:extLst>
          </p:cNvPr>
          <p:cNvSpPr/>
          <p:nvPr/>
        </p:nvSpPr>
        <p:spPr>
          <a:xfrm>
            <a:off x="0" y="4318474"/>
            <a:ext cx="12192000" cy="13543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ACC0D-7B1C-AF4D-AC7E-C4472A02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/>
          <a:lstStyle/>
          <a:p>
            <a:r>
              <a:rPr lang="en-US" altLang="zh-CN" dirty="0"/>
              <a:t>Complete</a:t>
            </a:r>
            <a:r>
              <a:rPr lang="zh-CN" altLang="en-US" dirty="0"/>
              <a:t> </a:t>
            </a:r>
            <a:r>
              <a:rPr lang="en-US" altLang="zh-CN" dirty="0"/>
              <a:t>Botnet</a:t>
            </a:r>
            <a:r>
              <a:rPr lang="zh-CN" altLang="en-US" dirty="0"/>
              <a:t> </a:t>
            </a:r>
            <a:r>
              <a:rPr lang="en-US" altLang="zh-CN" dirty="0"/>
              <a:t>C&amp;C</a:t>
            </a:r>
            <a:r>
              <a:rPr lang="zh-CN" altLang="en-US" dirty="0"/>
              <a:t> </a:t>
            </a:r>
            <a:r>
              <a:rPr lang="en-US" altLang="zh-CN" dirty="0"/>
              <a:t>Prevention</a:t>
            </a:r>
            <a:endParaRPr lang="en-US" dirty="0"/>
          </a:p>
        </p:txBody>
      </p:sp>
      <p:sp>
        <p:nvSpPr>
          <p:cNvPr id="184" name="Rectangle: Top Corners Rounded 183">
            <a:extLst>
              <a:ext uri="{FF2B5EF4-FFF2-40B4-BE49-F238E27FC236}">
                <a16:creationId xmlns:a16="http://schemas.microsoft.com/office/drawing/2014/main" xmlns="" id="{4BA56531-690C-4D69-A17A-183DB7CAA950}"/>
              </a:ext>
            </a:extLst>
          </p:cNvPr>
          <p:cNvSpPr/>
          <p:nvPr/>
        </p:nvSpPr>
        <p:spPr>
          <a:xfrm>
            <a:off x="635688" y="4614756"/>
            <a:ext cx="2460035" cy="1316118"/>
          </a:xfrm>
          <a:prstGeom prst="round2SameRect">
            <a:avLst>
              <a:gd name="adj1" fmla="val 3172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C2 Address </a:t>
            </a:r>
            <a:b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Database</a:t>
            </a:r>
          </a:p>
        </p:txBody>
      </p:sp>
      <p:sp>
        <p:nvSpPr>
          <p:cNvPr id="192" name="Rectangle: Top Corners Rounded 191">
            <a:extLst>
              <a:ext uri="{FF2B5EF4-FFF2-40B4-BE49-F238E27FC236}">
                <a16:creationId xmlns:a16="http://schemas.microsoft.com/office/drawing/2014/main" xmlns="" id="{48568C2D-C09F-455E-9FBE-B581CF8B0AFC}"/>
              </a:ext>
            </a:extLst>
          </p:cNvPr>
          <p:cNvSpPr/>
          <p:nvPr/>
        </p:nvSpPr>
        <p:spPr>
          <a:xfrm>
            <a:off x="3453443" y="4614756"/>
            <a:ext cx="2460035" cy="1316118"/>
          </a:xfrm>
          <a:prstGeom prst="round2SameRect">
            <a:avLst>
              <a:gd name="adj1" fmla="val 31728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algn="ctr"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DNS Sinkhole Detection</a:t>
            </a:r>
          </a:p>
        </p:txBody>
      </p:sp>
      <p:sp>
        <p:nvSpPr>
          <p:cNvPr id="195" name="Rectangle: Top Corners Rounded 194">
            <a:extLst>
              <a:ext uri="{FF2B5EF4-FFF2-40B4-BE49-F238E27FC236}">
                <a16:creationId xmlns:a16="http://schemas.microsoft.com/office/drawing/2014/main" xmlns="" id="{9C0E9EBE-1AAB-445D-B8CF-19A715208C21}"/>
              </a:ext>
            </a:extLst>
          </p:cNvPr>
          <p:cNvSpPr/>
          <p:nvPr/>
        </p:nvSpPr>
        <p:spPr>
          <a:xfrm>
            <a:off x="6271197" y="4614756"/>
            <a:ext cx="2460035" cy="1316118"/>
          </a:xfrm>
          <a:prstGeom prst="round2SameRect">
            <a:avLst>
              <a:gd name="adj1" fmla="val 31728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DNS Tunnel </a:t>
            </a:r>
            <a:b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Detection</a:t>
            </a:r>
          </a:p>
        </p:txBody>
      </p:sp>
      <p:sp>
        <p:nvSpPr>
          <p:cNvPr id="198" name="Rectangle: Top Corners Rounded 197">
            <a:extLst>
              <a:ext uri="{FF2B5EF4-FFF2-40B4-BE49-F238E27FC236}">
                <a16:creationId xmlns:a16="http://schemas.microsoft.com/office/drawing/2014/main" xmlns="" id="{39FBD42F-87BD-4A92-8741-D0C3C982F5F9}"/>
              </a:ext>
            </a:extLst>
          </p:cNvPr>
          <p:cNvSpPr/>
          <p:nvPr/>
        </p:nvSpPr>
        <p:spPr>
          <a:xfrm>
            <a:off x="9088953" y="4614756"/>
            <a:ext cx="2460035" cy="1316118"/>
          </a:xfrm>
          <a:prstGeom prst="round2SameRect">
            <a:avLst>
              <a:gd name="adj1" fmla="val 31728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lvl="0" algn="ctr"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DGA Domain Detection</a:t>
            </a:r>
          </a:p>
        </p:txBody>
      </p:sp>
      <p:sp>
        <p:nvSpPr>
          <p:cNvPr id="174" name="Rectangle: Top Corners Rounded 173">
            <a:extLst>
              <a:ext uri="{FF2B5EF4-FFF2-40B4-BE49-F238E27FC236}">
                <a16:creationId xmlns:a16="http://schemas.microsoft.com/office/drawing/2014/main" xmlns="" id="{9939A399-E0E7-4E87-8A79-2A72C717D8C4}"/>
              </a:ext>
            </a:extLst>
          </p:cNvPr>
          <p:cNvSpPr/>
          <p:nvPr/>
        </p:nvSpPr>
        <p:spPr>
          <a:xfrm>
            <a:off x="635688" y="4614756"/>
            <a:ext cx="2460035" cy="1316118"/>
          </a:xfrm>
          <a:prstGeom prst="round2SameRect">
            <a:avLst>
              <a:gd name="adj1" fmla="val 31728"/>
              <a:gd name="adj2" fmla="val 0"/>
            </a:avLst>
          </a:prstGeom>
          <a:noFill/>
          <a:ln>
            <a:solidFill>
              <a:srgbClr val="218ED8"/>
            </a:solidFill>
          </a:ln>
          <a:effectLst>
            <a:glow rad="101600">
              <a:srgbClr val="218ED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2" name="Rectangle: Top Corners Rounded 181">
            <a:extLst>
              <a:ext uri="{FF2B5EF4-FFF2-40B4-BE49-F238E27FC236}">
                <a16:creationId xmlns:a16="http://schemas.microsoft.com/office/drawing/2014/main" xmlns="" id="{E9FD72BD-6287-4673-B0D3-753D818CE766}"/>
              </a:ext>
            </a:extLst>
          </p:cNvPr>
          <p:cNvSpPr/>
          <p:nvPr/>
        </p:nvSpPr>
        <p:spPr>
          <a:xfrm>
            <a:off x="3453443" y="4614756"/>
            <a:ext cx="2460035" cy="1316118"/>
          </a:xfrm>
          <a:prstGeom prst="round2SameRect">
            <a:avLst>
              <a:gd name="adj1" fmla="val 31728"/>
              <a:gd name="adj2" fmla="val 0"/>
            </a:avLst>
          </a:prstGeom>
          <a:noFill/>
          <a:ln>
            <a:solidFill>
              <a:schemeClr val="accent2"/>
            </a:solidFill>
          </a:ln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5" name="Rectangle: Top Corners Rounded 184">
            <a:extLst>
              <a:ext uri="{FF2B5EF4-FFF2-40B4-BE49-F238E27FC236}">
                <a16:creationId xmlns:a16="http://schemas.microsoft.com/office/drawing/2014/main" xmlns="" id="{663C5157-8193-4AB9-93D1-5D8F1D3CC8A4}"/>
              </a:ext>
            </a:extLst>
          </p:cNvPr>
          <p:cNvSpPr/>
          <p:nvPr/>
        </p:nvSpPr>
        <p:spPr>
          <a:xfrm>
            <a:off x="6271197" y="4614756"/>
            <a:ext cx="2460035" cy="1316118"/>
          </a:xfrm>
          <a:prstGeom prst="round2SameRect">
            <a:avLst>
              <a:gd name="adj1" fmla="val 31728"/>
              <a:gd name="adj2" fmla="val 0"/>
            </a:avLst>
          </a:prstGeom>
          <a:noFill/>
          <a:ln>
            <a:solidFill>
              <a:schemeClr val="bg2">
                <a:lumMod val="90000"/>
              </a:schemeClr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6" name="Rectangle: Top Corners Rounded 185">
            <a:extLst>
              <a:ext uri="{FF2B5EF4-FFF2-40B4-BE49-F238E27FC236}">
                <a16:creationId xmlns:a16="http://schemas.microsoft.com/office/drawing/2014/main" xmlns="" id="{A2FB4C9E-0076-4FF3-900B-FC71F41986B7}"/>
              </a:ext>
            </a:extLst>
          </p:cNvPr>
          <p:cNvSpPr/>
          <p:nvPr/>
        </p:nvSpPr>
        <p:spPr>
          <a:xfrm>
            <a:off x="9088953" y="4614756"/>
            <a:ext cx="2460035" cy="1316118"/>
          </a:xfrm>
          <a:prstGeom prst="round2SameRect">
            <a:avLst>
              <a:gd name="adj1" fmla="val 31728"/>
              <a:gd name="adj2" fmla="val 0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60" name="直接连接符 7">
            <a:extLst>
              <a:ext uri="{FF2B5EF4-FFF2-40B4-BE49-F238E27FC236}">
                <a16:creationId xmlns:a16="http://schemas.microsoft.com/office/drawing/2014/main" xmlns="" id="{524D142E-161F-EE41-AD66-683B94ABB866}"/>
              </a:ext>
            </a:extLst>
          </p:cNvPr>
          <p:cNvCxnSpPr>
            <a:cxnSpLocks/>
          </p:cNvCxnSpPr>
          <p:nvPr/>
        </p:nvCxnSpPr>
        <p:spPr>
          <a:xfrm flipV="1">
            <a:off x="3163190" y="2712042"/>
            <a:ext cx="1911642" cy="7410"/>
          </a:xfrm>
          <a:prstGeom prst="line">
            <a:avLst/>
          </a:prstGeom>
          <a:noFill/>
          <a:ln w="254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矩形 27">
            <a:extLst>
              <a:ext uri="{FF2B5EF4-FFF2-40B4-BE49-F238E27FC236}">
                <a16:creationId xmlns:a16="http://schemas.microsoft.com/office/drawing/2014/main" xmlns="" id="{09701E8F-ED95-A748-A37A-7AC81F20DC60}"/>
              </a:ext>
            </a:extLst>
          </p:cNvPr>
          <p:cNvSpPr/>
          <p:nvPr/>
        </p:nvSpPr>
        <p:spPr>
          <a:xfrm>
            <a:off x="4728928" y="3145983"/>
            <a:ext cx="1285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ea typeface="思源黑体 CN Regular" panose="020B0500000000000000" pitchFamily="34" charset="-122"/>
              </a:rPr>
              <a:t>Hillstone</a:t>
            </a:r>
            <a:r>
              <a:rPr lang="zh-CN" altLang="en-US" sz="1200" dirty="0">
                <a:ea typeface="思源黑体 CN Regular" panose="020B0500000000000000" pitchFamily="34" charset="-122"/>
              </a:rPr>
              <a:t> </a:t>
            </a:r>
            <a:r>
              <a:rPr lang="en-US" altLang="zh-CN" sz="1200" dirty="0">
                <a:ea typeface="思源黑体 CN Regular" panose="020B0500000000000000" pitchFamily="34" charset="-122"/>
              </a:rPr>
              <a:t>NGFW</a:t>
            </a:r>
            <a:endParaRPr lang="zh-CN" altLang="en-US" sz="1200" dirty="0">
              <a:ea typeface="思源黑体 CN Regular" panose="020B0500000000000000" pitchFamily="34" charset="-122"/>
            </a:endParaRPr>
          </a:p>
        </p:txBody>
      </p:sp>
      <p:sp>
        <p:nvSpPr>
          <p:cNvPr id="62" name="椭圆 23">
            <a:extLst>
              <a:ext uri="{FF2B5EF4-FFF2-40B4-BE49-F238E27FC236}">
                <a16:creationId xmlns:a16="http://schemas.microsoft.com/office/drawing/2014/main" xmlns="" id="{66110D26-8EA9-6345-B64A-7E552FCB42D7}"/>
              </a:ext>
            </a:extLst>
          </p:cNvPr>
          <p:cNvSpPr/>
          <p:nvPr/>
        </p:nvSpPr>
        <p:spPr>
          <a:xfrm>
            <a:off x="1084124" y="1855737"/>
            <a:ext cx="1720021" cy="1720020"/>
          </a:xfrm>
          <a:prstGeom prst="ellipse">
            <a:avLst/>
          </a:prstGeom>
          <a:noFill/>
          <a:ln w="254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片 24">
            <a:extLst>
              <a:ext uri="{FF2B5EF4-FFF2-40B4-BE49-F238E27FC236}">
                <a16:creationId xmlns:a16="http://schemas.microsoft.com/office/drawing/2014/main" xmlns="" id="{CC9CCC50-2AE3-9641-869B-ACDD749DA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6467" y="2478773"/>
            <a:ext cx="726723" cy="473949"/>
          </a:xfrm>
          <a:prstGeom prst="rect">
            <a:avLst/>
          </a:prstGeom>
        </p:spPr>
      </p:pic>
      <p:pic>
        <p:nvPicPr>
          <p:cNvPr id="64" name="图片 25">
            <a:extLst>
              <a:ext uri="{FF2B5EF4-FFF2-40B4-BE49-F238E27FC236}">
                <a16:creationId xmlns:a16="http://schemas.microsoft.com/office/drawing/2014/main" xmlns="" id="{8C49B578-4A5E-6047-BB75-A58134D64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772" y="3290202"/>
            <a:ext cx="726723" cy="473949"/>
          </a:xfrm>
          <a:prstGeom prst="rect">
            <a:avLst/>
          </a:prstGeom>
        </p:spPr>
      </p:pic>
      <p:pic>
        <p:nvPicPr>
          <p:cNvPr id="65" name="图片 18">
            <a:extLst>
              <a:ext uri="{FF2B5EF4-FFF2-40B4-BE49-F238E27FC236}">
                <a16:creationId xmlns:a16="http://schemas.microsoft.com/office/drawing/2014/main" xmlns="" id="{A6A2A3C8-3581-C44F-A0F4-E03F302CB26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918" y="2351308"/>
            <a:ext cx="726723" cy="728879"/>
          </a:xfrm>
          <a:prstGeom prst="rect">
            <a:avLst/>
          </a:prstGeom>
        </p:spPr>
      </p:pic>
      <p:sp>
        <p:nvSpPr>
          <p:cNvPr id="66" name="矩形 19">
            <a:extLst>
              <a:ext uri="{FF2B5EF4-FFF2-40B4-BE49-F238E27FC236}">
                <a16:creationId xmlns:a16="http://schemas.microsoft.com/office/drawing/2014/main" xmlns="" id="{F59FB3DB-457C-5447-924F-75B1973956EC}"/>
              </a:ext>
            </a:extLst>
          </p:cNvPr>
          <p:cNvSpPr/>
          <p:nvPr/>
        </p:nvSpPr>
        <p:spPr>
          <a:xfrm>
            <a:off x="3375372" y="3145984"/>
            <a:ext cx="1011815" cy="276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ea typeface="思源黑体 CN Regular" panose="020B0500000000000000" pitchFamily="34" charset="-122"/>
              </a:rPr>
              <a:t>Core</a:t>
            </a:r>
            <a:r>
              <a:rPr lang="zh-CN" altLang="en-US" sz="1200" dirty="0">
                <a:ea typeface="思源黑体 CN Regular" panose="020B0500000000000000" pitchFamily="34" charset="-122"/>
              </a:rPr>
              <a:t> </a:t>
            </a:r>
            <a:r>
              <a:rPr lang="en-US" altLang="zh-CN" sz="1200" dirty="0">
                <a:ea typeface="思源黑体 CN Regular" panose="020B0500000000000000" pitchFamily="34" charset="-122"/>
              </a:rPr>
              <a:t>Switch</a:t>
            </a:r>
            <a:endParaRPr lang="zh-CN" altLang="en-US" sz="1200" dirty="0">
              <a:ea typeface="思源黑体 CN Regular" panose="020B0500000000000000" pitchFamily="34" charset="-122"/>
            </a:endParaRPr>
          </a:p>
        </p:txBody>
      </p:sp>
      <p:sp>
        <p:nvSpPr>
          <p:cNvPr id="67" name="矩形 20">
            <a:extLst>
              <a:ext uri="{FF2B5EF4-FFF2-40B4-BE49-F238E27FC236}">
                <a16:creationId xmlns:a16="http://schemas.microsoft.com/office/drawing/2014/main" xmlns="" id="{E91C9C3E-664D-EE4D-8FC7-AA45CFCCE0D9}"/>
              </a:ext>
            </a:extLst>
          </p:cNvPr>
          <p:cNvSpPr/>
          <p:nvPr/>
        </p:nvSpPr>
        <p:spPr>
          <a:xfrm>
            <a:off x="1714852" y="3783433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ea typeface="思源黑体 CN Regular" panose="020B0500000000000000" pitchFamily="34" charset="-122"/>
              </a:rPr>
              <a:t>Bot</a:t>
            </a:r>
            <a:endParaRPr lang="zh-CN" altLang="en-US" sz="1050" dirty="0">
              <a:ea typeface="思源黑体 CN Regular" panose="020B0500000000000000" pitchFamily="34" charset="-122"/>
            </a:endParaRPr>
          </a:p>
        </p:txBody>
      </p:sp>
      <p:sp>
        <p:nvSpPr>
          <p:cNvPr id="70" name="矩形 13">
            <a:extLst>
              <a:ext uri="{FF2B5EF4-FFF2-40B4-BE49-F238E27FC236}">
                <a16:creationId xmlns:a16="http://schemas.microsoft.com/office/drawing/2014/main" xmlns="" id="{E8DAB486-A121-4045-AEA4-3B9090CA536A}"/>
              </a:ext>
            </a:extLst>
          </p:cNvPr>
          <p:cNvSpPr/>
          <p:nvPr/>
        </p:nvSpPr>
        <p:spPr>
          <a:xfrm>
            <a:off x="10600379" y="3145983"/>
            <a:ext cx="670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ea typeface="思源黑体 CN Regular" panose="020B0500000000000000" pitchFamily="34" charset="-122"/>
              </a:rPr>
              <a:t>Hacker</a:t>
            </a:r>
            <a:endParaRPr lang="zh-CN" altLang="en-US" sz="1200" dirty="0">
              <a:ea typeface="思源黑体 CN Regular" panose="020B0500000000000000" pitchFamily="34" charset="-122"/>
            </a:endParaRPr>
          </a:p>
        </p:txBody>
      </p:sp>
      <p:sp>
        <p:nvSpPr>
          <p:cNvPr id="71" name="矩形 14">
            <a:extLst>
              <a:ext uri="{FF2B5EF4-FFF2-40B4-BE49-F238E27FC236}">
                <a16:creationId xmlns:a16="http://schemas.microsoft.com/office/drawing/2014/main" xmlns="" id="{1F6A29DE-44E0-4F4C-9E03-988C1CC6063E}"/>
              </a:ext>
            </a:extLst>
          </p:cNvPr>
          <p:cNvSpPr/>
          <p:nvPr/>
        </p:nvSpPr>
        <p:spPr>
          <a:xfrm>
            <a:off x="8113117" y="3145983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ea typeface="思源黑体 CN Regular" panose="020B0500000000000000" pitchFamily="34" charset="-122"/>
              </a:rPr>
              <a:t>C&amp;C</a:t>
            </a:r>
            <a:r>
              <a:rPr lang="zh-CN" altLang="en-US" sz="1200" dirty="0">
                <a:ea typeface="思源黑体 CN Regular" panose="020B0500000000000000" pitchFamily="34" charset="-122"/>
              </a:rPr>
              <a:t> </a:t>
            </a:r>
            <a:r>
              <a:rPr lang="en-US" altLang="zh-CN" sz="1200" dirty="0">
                <a:ea typeface="思源黑体 CN Regular" panose="020B0500000000000000" pitchFamily="34" charset="-122"/>
              </a:rPr>
              <a:t>Server</a:t>
            </a:r>
            <a:endParaRPr lang="zh-CN" altLang="en-US" sz="1200" dirty="0">
              <a:ea typeface="思源黑体 CN Regular" panose="020B0500000000000000" pitchFamily="34" charset="-122"/>
            </a:endParaRPr>
          </a:p>
        </p:txBody>
      </p:sp>
      <p:pic>
        <p:nvPicPr>
          <p:cNvPr id="72" name="图片 15">
            <a:extLst>
              <a:ext uri="{FF2B5EF4-FFF2-40B4-BE49-F238E27FC236}">
                <a16:creationId xmlns:a16="http://schemas.microsoft.com/office/drawing/2014/main" xmlns="" id="{E79956AA-800E-7B47-B609-7AB8EA1E00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1656" y="2352386"/>
            <a:ext cx="726723" cy="726723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F2E30EA-AA76-B54C-915C-27D6627E48E3}"/>
              </a:ext>
            </a:extLst>
          </p:cNvPr>
          <p:cNvGrpSpPr/>
          <p:nvPr/>
        </p:nvGrpSpPr>
        <p:grpSpPr>
          <a:xfrm>
            <a:off x="5936800" y="2341898"/>
            <a:ext cx="2089459" cy="747699"/>
            <a:chOff x="5873336" y="2148949"/>
            <a:chExt cx="2089459" cy="747699"/>
          </a:xfrm>
        </p:grpSpPr>
        <p:pic>
          <p:nvPicPr>
            <p:cNvPr id="77" name="图片 16">
              <a:extLst>
                <a:ext uri="{FF2B5EF4-FFF2-40B4-BE49-F238E27FC236}">
                  <a16:creationId xmlns:a16="http://schemas.microsoft.com/office/drawing/2014/main" xmlns="" id="{80909EB9-B75D-934B-A3EC-66D2C2C77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3336" y="2148949"/>
              <a:ext cx="2089459" cy="747699"/>
            </a:xfrm>
            <a:prstGeom prst="rect">
              <a:avLst/>
            </a:prstGeom>
          </p:spPr>
        </p:pic>
        <p:sp>
          <p:nvSpPr>
            <p:cNvPr id="78" name="矩形 17">
              <a:extLst>
                <a:ext uri="{FF2B5EF4-FFF2-40B4-BE49-F238E27FC236}">
                  <a16:creationId xmlns:a16="http://schemas.microsoft.com/office/drawing/2014/main" xmlns="" id="{2DB9E283-5292-264A-98CB-8BCD74F40963}"/>
                </a:ext>
              </a:extLst>
            </p:cNvPr>
            <p:cNvSpPr/>
            <p:nvPr/>
          </p:nvSpPr>
          <p:spPr>
            <a:xfrm>
              <a:off x="6543604" y="2384299"/>
              <a:ext cx="7489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>
                  <a:ea typeface="思源黑体 CN Regular" panose="020B0500000000000000" pitchFamily="34" charset="-122"/>
                </a:rPr>
                <a:t>Internet</a:t>
              </a:r>
              <a:endParaRPr lang="zh-CN" altLang="en-US" sz="1200" b="1" dirty="0"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74" name="图片 21">
            <a:extLst>
              <a:ext uri="{FF2B5EF4-FFF2-40B4-BE49-F238E27FC236}">
                <a16:creationId xmlns:a16="http://schemas.microsoft.com/office/drawing/2014/main" xmlns="" id="{C332F130-6277-B149-914A-591C050AB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772" y="1618762"/>
            <a:ext cx="726723" cy="473949"/>
          </a:xfrm>
          <a:prstGeom prst="rect">
            <a:avLst/>
          </a:prstGeom>
        </p:spPr>
      </p:pic>
      <p:pic>
        <p:nvPicPr>
          <p:cNvPr id="75" name="图片 22">
            <a:extLst>
              <a:ext uri="{FF2B5EF4-FFF2-40B4-BE49-F238E27FC236}">
                <a16:creationId xmlns:a16="http://schemas.microsoft.com/office/drawing/2014/main" xmlns="" id="{783326F8-B78A-5641-98D0-6EF9127F8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909" y="2478773"/>
            <a:ext cx="726723" cy="473949"/>
          </a:xfrm>
          <a:prstGeom prst="rect">
            <a:avLst/>
          </a:prstGeom>
        </p:spPr>
      </p:pic>
      <p:pic>
        <p:nvPicPr>
          <p:cNvPr id="76" name="图片 26">
            <a:extLst>
              <a:ext uri="{FF2B5EF4-FFF2-40B4-BE49-F238E27FC236}">
                <a16:creationId xmlns:a16="http://schemas.microsoft.com/office/drawing/2014/main" xmlns="" id="{F67F4A4F-EA12-9D4D-A6FB-D84DDA12BA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8531" y="2352386"/>
            <a:ext cx="726723" cy="726722"/>
          </a:xfrm>
          <a:prstGeom prst="rect">
            <a:avLst/>
          </a:prstGeom>
        </p:spPr>
      </p:pic>
      <p:sp>
        <p:nvSpPr>
          <p:cNvPr id="79" name="弧形 6">
            <a:extLst>
              <a:ext uri="{FF2B5EF4-FFF2-40B4-BE49-F238E27FC236}">
                <a16:creationId xmlns:a16="http://schemas.microsoft.com/office/drawing/2014/main" xmlns="" id="{76BEAB71-D69B-ED4B-876D-2B536820F78E}"/>
              </a:ext>
            </a:extLst>
          </p:cNvPr>
          <p:cNvSpPr/>
          <p:nvPr/>
        </p:nvSpPr>
        <p:spPr>
          <a:xfrm>
            <a:off x="1271464" y="2751960"/>
            <a:ext cx="13105456" cy="2443780"/>
          </a:xfrm>
          <a:prstGeom prst="arc">
            <a:avLst>
              <a:gd name="adj1" fmla="val 11189876"/>
              <a:gd name="adj2" fmla="val 17355894"/>
            </a:avLst>
          </a:prstGeom>
          <a:ln w="22225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B9CCC5C7-37E8-1341-8990-F4FD5E3540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043" y="2087751"/>
            <a:ext cx="987048" cy="987048"/>
          </a:xfrm>
          <a:prstGeom prst="rect">
            <a:avLst/>
          </a:prstGeom>
        </p:spPr>
      </p:pic>
      <p:pic>
        <p:nvPicPr>
          <p:cNvPr id="39" name="图片 12">
            <a:extLst>
              <a:ext uri="{FF2B5EF4-FFF2-40B4-BE49-F238E27FC236}">
                <a16:creationId xmlns:a16="http://schemas.microsoft.com/office/drawing/2014/main" xmlns="" id="{5EFADD0A-6D4E-354F-9E17-EADC47880F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20" y="2406377"/>
            <a:ext cx="1030204" cy="6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283AB9DE-93BB-424D-8114-A709C87EA4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710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2B9166E8-CCE3-7C42-9F32-5C6BB6CE6569}"/>
              </a:ext>
            </a:extLst>
          </p:cNvPr>
          <p:cNvSpPr txBox="1">
            <a:spLocks/>
          </p:cNvSpPr>
          <p:nvPr/>
        </p:nvSpPr>
        <p:spPr>
          <a:xfrm>
            <a:off x="911424" y="620688"/>
            <a:ext cx="10515600" cy="285273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1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What’s the New Reality for NGFW?</a:t>
            </a:r>
          </a:p>
        </p:txBody>
      </p:sp>
    </p:spTree>
    <p:extLst>
      <p:ext uri="{BB962C8B-B14F-4D97-AF65-F5344CB8AC3E}">
        <p14:creationId xmlns:p14="http://schemas.microsoft.com/office/powerpoint/2010/main" val="10438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="" xmlns:a16="http://schemas.microsoft.com/office/drawing/2014/main" id="{8EA8A79A-9E1B-454F-9B3A-5BA88976532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62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5B261E71-FAED-4470-A890-172A82D229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ID" sz="32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2" name="Picture 31" descr="A picture containing water, stage, table, sitting&#10;&#10;Description automatically generated">
            <a:extLst>
              <a:ext uri="{FF2B5EF4-FFF2-40B4-BE49-F238E27FC236}">
                <a16:creationId xmlns="" xmlns:a16="http://schemas.microsoft.com/office/drawing/2014/main" id="{E1FB0648-51DD-49AC-9828-FA0776DF6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04"/>
          <a:stretch>
            <a:fillRect/>
          </a:stretch>
        </p:blipFill>
        <p:spPr>
          <a:xfrm flipH="1">
            <a:off x="3863752" y="0"/>
            <a:ext cx="8328248" cy="6858000"/>
          </a:xfrm>
          <a:custGeom>
            <a:avLst/>
            <a:gdLst>
              <a:gd name="connsiteX0" fmla="*/ 8328248 w 8328248"/>
              <a:gd name="connsiteY0" fmla="*/ 0 h 6858000"/>
              <a:gd name="connsiteX1" fmla="*/ 0 w 8328248"/>
              <a:gd name="connsiteY1" fmla="*/ 0 h 6858000"/>
              <a:gd name="connsiteX2" fmla="*/ 0 w 8328248"/>
              <a:gd name="connsiteY2" fmla="*/ 6858000 h 6858000"/>
              <a:gd name="connsiteX3" fmla="*/ 8328248 w 83282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8248" h="6858000">
                <a:moveTo>
                  <a:pt x="8328248" y="0"/>
                </a:moveTo>
                <a:lnTo>
                  <a:pt x="0" y="0"/>
                </a:lnTo>
                <a:lnTo>
                  <a:pt x="0" y="6858000"/>
                </a:lnTo>
                <a:lnTo>
                  <a:pt x="8328248" y="6858000"/>
                </a:ln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D901122-800F-4BB0-8AA7-FD51D1AC1AED}"/>
              </a:ext>
            </a:extLst>
          </p:cNvPr>
          <p:cNvSpPr/>
          <p:nvPr/>
        </p:nvSpPr>
        <p:spPr>
          <a:xfrm flipH="1">
            <a:off x="3863752" y="0"/>
            <a:ext cx="8328248" cy="6858000"/>
          </a:xfrm>
          <a:prstGeom prst="rect">
            <a:avLst/>
          </a:prstGeom>
          <a:solidFill>
            <a:srgbClr val="002664">
              <a:alpha val="84706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83A45FB7-EC42-4BBC-9774-2C60564A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51" y="270178"/>
            <a:ext cx="3112833" cy="1865126"/>
          </a:xfrm>
        </p:spPr>
        <p:txBody>
          <a:bodyPr wrap="square">
            <a:spAutoFit/>
          </a:bodyPr>
          <a:lstStyle/>
          <a:p>
            <a:r>
              <a:rPr lang="en-US" altLang="zh-CN" dirty="0" smtClean="0"/>
              <a:t>ML-based Intelligent Treat Detection and Protection</a:t>
            </a:r>
            <a:endParaRPr lang="zh-CN" altLang="en-US" dirty="0"/>
          </a:p>
        </p:txBody>
      </p:sp>
      <p:pic>
        <p:nvPicPr>
          <p:cNvPr id="35" name="Picture 34" descr="A picture containing water, stage, table, sitting&#10;&#10;Description automatically generated">
            <a:extLst>
              <a:ext uri="{FF2B5EF4-FFF2-40B4-BE49-F238E27FC236}">
                <a16:creationId xmlns="" xmlns:a16="http://schemas.microsoft.com/office/drawing/2014/main" id="{A11EF15A-230C-4A00-B95E-0986B1E38F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14" b="256"/>
          <a:stretch>
            <a:fillRect/>
          </a:stretch>
        </p:blipFill>
        <p:spPr>
          <a:xfrm flipH="1">
            <a:off x="586979" y="2596989"/>
            <a:ext cx="3854039" cy="2605889"/>
          </a:xfrm>
          <a:custGeom>
            <a:avLst/>
            <a:gdLst>
              <a:gd name="connsiteX0" fmla="*/ 3854039 w 3854039"/>
              <a:gd name="connsiteY0" fmla="*/ 2736304 h 3880508"/>
              <a:gd name="connsiteX1" fmla="*/ 0 w 3854039"/>
              <a:gd name="connsiteY1" fmla="*/ 2736304 h 3880508"/>
              <a:gd name="connsiteX2" fmla="*/ 0 w 3854039"/>
              <a:gd name="connsiteY2" fmla="*/ 3880508 h 3880508"/>
              <a:gd name="connsiteX3" fmla="*/ 3854039 w 3854039"/>
              <a:gd name="connsiteY3" fmla="*/ 3880508 h 3880508"/>
              <a:gd name="connsiteX4" fmla="*/ 3854039 w 3854039"/>
              <a:gd name="connsiteY4" fmla="*/ 1368152 h 3880508"/>
              <a:gd name="connsiteX5" fmla="*/ 0 w 3854039"/>
              <a:gd name="connsiteY5" fmla="*/ 1368152 h 3880508"/>
              <a:gd name="connsiteX6" fmla="*/ 0 w 3854039"/>
              <a:gd name="connsiteY6" fmla="*/ 2512356 h 3880508"/>
              <a:gd name="connsiteX7" fmla="*/ 3854039 w 3854039"/>
              <a:gd name="connsiteY7" fmla="*/ 2512356 h 3880508"/>
              <a:gd name="connsiteX8" fmla="*/ 3854039 w 3854039"/>
              <a:gd name="connsiteY8" fmla="*/ 0 h 3880508"/>
              <a:gd name="connsiteX9" fmla="*/ 0 w 3854039"/>
              <a:gd name="connsiteY9" fmla="*/ 0 h 3880508"/>
              <a:gd name="connsiteX10" fmla="*/ 0 w 3854039"/>
              <a:gd name="connsiteY10" fmla="*/ 1144204 h 3880508"/>
              <a:gd name="connsiteX11" fmla="*/ 3854039 w 3854039"/>
              <a:gd name="connsiteY11" fmla="*/ 1144204 h 388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54039" h="3880508">
                <a:moveTo>
                  <a:pt x="3854039" y="2736304"/>
                </a:moveTo>
                <a:lnTo>
                  <a:pt x="0" y="2736304"/>
                </a:lnTo>
                <a:lnTo>
                  <a:pt x="0" y="3880508"/>
                </a:lnTo>
                <a:lnTo>
                  <a:pt x="3854039" y="3880508"/>
                </a:lnTo>
                <a:close/>
                <a:moveTo>
                  <a:pt x="3854039" y="1368152"/>
                </a:moveTo>
                <a:lnTo>
                  <a:pt x="0" y="1368152"/>
                </a:lnTo>
                <a:lnTo>
                  <a:pt x="0" y="2512356"/>
                </a:lnTo>
                <a:lnTo>
                  <a:pt x="3854039" y="2512356"/>
                </a:lnTo>
                <a:close/>
                <a:moveTo>
                  <a:pt x="3854039" y="0"/>
                </a:moveTo>
                <a:lnTo>
                  <a:pt x="0" y="0"/>
                </a:lnTo>
                <a:lnTo>
                  <a:pt x="0" y="1144204"/>
                </a:lnTo>
                <a:lnTo>
                  <a:pt x="3854039" y="1144204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4A504F2-BA23-4EC9-97C9-B8112C90B9D9}"/>
              </a:ext>
            </a:extLst>
          </p:cNvPr>
          <p:cNvSpPr txBox="1"/>
          <p:nvPr/>
        </p:nvSpPr>
        <p:spPr>
          <a:xfrm flipH="1">
            <a:off x="571668" y="2584475"/>
            <a:ext cx="3864926" cy="768720"/>
          </a:xfrm>
          <a:prstGeom prst="rect">
            <a:avLst/>
          </a:prstGeom>
          <a:gradFill flip="none" rotWithShape="1">
            <a:gsLst>
              <a:gs pos="0">
                <a:srgbClr val="3CB2E0">
                  <a:alpha val="30000"/>
                </a:srgbClr>
              </a:gs>
              <a:gs pos="70000">
                <a:srgbClr val="3CB2E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Arial" panose="020B0604020202020204" pitchFamily="34" charset="0"/>
              </a:defRPr>
            </a:lvl1pPr>
            <a:lvl2pPr marL="0" lvl="1" indent="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endParaRPr lang="en-ID"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971AA6-CAC6-4F65-B1B1-3C54452AE6DB}"/>
              </a:ext>
            </a:extLst>
          </p:cNvPr>
          <p:cNvSpPr txBox="1"/>
          <p:nvPr/>
        </p:nvSpPr>
        <p:spPr>
          <a:xfrm flipH="1">
            <a:off x="586979" y="3509276"/>
            <a:ext cx="3864926" cy="768801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30000"/>
                </a:srgbClr>
              </a:gs>
              <a:gs pos="75000">
                <a:srgbClr val="FFC000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Arial" panose="020B0604020202020204" pitchFamily="34" charset="0"/>
              </a:defRPr>
            </a:lvl1pPr>
            <a:lvl2pPr marL="0" lvl="1" indent="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endParaRPr lang="en-ID">
              <a:sym typeface="Arial" panose="020B0604020202020204" pitchFamily="34" charset="0"/>
            </a:endParaRPr>
          </a:p>
        </p:txBody>
      </p:sp>
      <p:sp>
        <p:nvSpPr>
          <p:cNvPr id="22" name="ïšḷiďê">
            <a:extLst>
              <a:ext uri="{FF2B5EF4-FFF2-40B4-BE49-F238E27FC236}">
                <a16:creationId xmlns="" xmlns:a16="http://schemas.microsoft.com/office/drawing/2014/main" id="{5A01CB8E-D6FC-41B2-9D70-70C07FB10613}"/>
              </a:ext>
            </a:extLst>
          </p:cNvPr>
          <p:cNvSpPr/>
          <p:nvPr/>
        </p:nvSpPr>
        <p:spPr>
          <a:xfrm>
            <a:off x="860003" y="2825312"/>
            <a:ext cx="3701023" cy="30777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 smtClean="0">
                <a:solidFill>
                  <a:srgbClr val="FFFFFF"/>
                </a:solidFill>
                <a:latin typeface="+mj-lt"/>
                <a:ea typeface="微软雅黑"/>
                <a:cs typeface="Arial" panose="020B0604020202020204" pitchFamily="34" charset="0"/>
              </a:rPr>
              <a:t>Encrypted Traffic Detection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iṩḻîḓê">
            <a:extLst>
              <a:ext uri="{FF2B5EF4-FFF2-40B4-BE49-F238E27FC236}">
                <a16:creationId xmlns="" xmlns:a16="http://schemas.microsoft.com/office/drawing/2014/main" id="{1958B1CA-3844-4E8F-B111-BBA78F960F87}"/>
              </a:ext>
            </a:extLst>
          </p:cNvPr>
          <p:cNvSpPr/>
          <p:nvPr/>
        </p:nvSpPr>
        <p:spPr>
          <a:xfrm>
            <a:off x="871968" y="3754214"/>
            <a:ext cx="2939318" cy="307776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noProof="0" dirty="0" err="1" smtClean="0">
                <a:solidFill>
                  <a:srgbClr val="FFFFFF"/>
                </a:solidFill>
                <a:latin typeface="+mj-lt"/>
                <a:ea typeface="微软雅黑"/>
                <a:cs typeface="Arial" panose="020B0604020202020204" pitchFamily="34" charset="0"/>
              </a:rPr>
              <a:t>DoS</a:t>
            </a:r>
            <a:r>
              <a:rPr lang="en-US" altLang="zh-CN" sz="2000" b="1" noProof="0" dirty="0" smtClean="0">
                <a:solidFill>
                  <a:srgbClr val="FFFFFF"/>
                </a:solidFill>
                <a:latin typeface="+mj-lt"/>
                <a:ea typeface="微软雅黑"/>
                <a:cs typeface="Arial" panose="020B0604020202020204" pitchFamily="34" charset="0"/>
              </a:rPr>
              <a:t>/</a:t>
            </a:r>
            <a:r>
              <a:rPr lang="en-US" altLang="zh-CN" sz="2000" b="1" noProof="0" dirty="0" err="1" smtClean="0">
                <a:solidFill>
                  <a:srgbClr val="FFFFFF"/>
                </a:solidFill>
                <a:latin typeface="+mj-lt"/>
                <a:ea typeface="微软雅黑"/>
                <a:cs typeface="Arial" panose="020B0604020202020204" pitchFamily="34" charset="0"/>
              </a:rPr>
              <a:t>DDoS</a:t>
            </a:r>
            <a:r>
              <a:rPr lang="en-US" altLang="zh-CN" sz="2000" b="1" noProof="0" dirty="0" smtClean="0">
                <a:solidFill>
                  <a:srgbClr val="FFFFFF"/>
                </a:solidFill>
                <a:latin typeface="+mj-lt"/>
                <a:ea typeface="微软雅黑"/>
                <a:cs typeface="Arial" panose="020B0604020202020204" pitchFamily="34" charset="0"/>
              </a:rPr>
              <a:t> Defense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44" name="Graphic 4">
            <a:extLst>
              <a:ext uri="{FF2B5EF4-FFF2-40B4-BE49-F238E27FC236}">
                <a16:creationId xmlns:a16="http://schemas.microsoft.com/office/drawing/2014/main" xmlns="" id="{087DACF7-F937-424B-BDC6-A2DD3B5649C5}"/>
              </a:ext>
            </a:extLst>
          </p:cNvPr>
          <p:cNvGrpSpPr/>
          <p:nvPr/>
        </p:nvGrpSpPr>
        <p:grpSpPr>
          <a:xfrm>
            <a:off x="10250227" y="584200"/>
            <a:ext cx="1368184" cy="366046"/>
            <a:chOff x="10396839" y="452766"/>
            <a:chExt cx="1368184" cy="366046"/>
          </a:xfrm>
          <a:solidFill>
            <a:schemeClr val="bg1"/>
          </a:solidFill>
        </p:grpSpPr>
        <p:sp>
          <p:nvSpPr>
            <p:cNvPr id="45" name="Freeform: Shape 30">
              <a:extLst>
                <a:ext uri="{FF2B5EF4-FFF2-40B4-BE49-F238E27FC236}">
                  <a16:creationId xmlns:a16="http://schemas.microsoft.com/office/drawing/2014/main" xmlns="" id="{5539AEBF-27F2-4BFD-9CD1-6C01F296D7CE}"/>
                </a:ext>
              </a:extLst>
            </p:cNvPr>
            <p:cNvSpPr/>
            <p:nvPr/>
          </p:nvSpPr>
          <p:spPr>
            <a:xfrm>
              <a:off x="11562404" y="523494"/>
              <a:ext cx="185422" cy="190421"/>
            </a:xfrm>
            <a:custGeom>
              <a:avLst/>
              <a:gdLst>
                <a:gd name="connsiteX0" fmla="*/ 185422 w 185422"/>
                <a:gd name="connsiteY0" fmla="*/ 119066 h 190421"/>
                <a:gd name="connsiteX1" fmla="*/ 138584 w 185422"/>
                <a:gd name="connsiteY1" fmla="*/ 171758 h 190421"/>
                <a:gd name="connsiteX2" fmla="*/ 78206 w 185422"/>
                <a:gd name="connsiteY2" fmla="*/ 190420 h 190421"/>
                <a:gd name="connsiteX3" fmla="*/ 44908 w 185422"/>
                <a:gd name="connsiteY3" fmla="*/ 183224 h 190421"/>
                <a:gd name="connsiteX4" fmla="*/ 18561 w 185422"/>
                <a:gd name="connsiteY4" fmla="*/ 162610 h 190421"/>
                <a:gd name="connsiteX5" fmla="*/ 2705 w 185422"/>
                <a:gd name="connsiteY5" fmla="*/ 131629 h 190421"/>
                <a:gd name="connsiteX6" fmla="*/ 997 w 185422"/>
                <a:gd name="connsiteY6" fmla="*/ 95037 h 190421"/>
                <a:gd name="connsiteX7" fmla="*/ 13195 w 185422"/>
                <a:gd name="connsiteY7" fmla="*/ 58444 h 190421"/>
                <a:gd name="connsiteX8" fmla="*/ 37589 w 185422"/>
                <a:gd name="connsiteY8" fmla="*/ 27463 h 190421"/>
                <a:gd name="connsiteX9" fmla="*/ 69424 w 185422"/>
                <a:gd name="connsiteY9" fmla="*/ 7093 h 190421"/>
                <a:gd name="connsiteX10" fmla="*/ 105041 w 185422"/>
                <a:gd name="connsiteY10" fmla="*/ 19 h 190421"/>
                <a:gd name="connsiteX11" fmla="*/ 151879 w 185422"/>
                <a:gd name="connsiteY11" fmla="*/ 14900 h 190421"/>
                <a:gd name="connsiteX12" fmla="*/ 181641 w 185422"/>
                <a:gd name="connsiteY12" fmla="*/ 58078 h 190421"/>
                <a:gd name="connsiteX13" fmla="*/ 86257 w 185422"/>
                <a:gd name="connsiteY13" fmla="*/ 119066 h 190421"/>
                <a:gd name="connsiteX14" fmla="*/ 69058 w 185422"/>
                <a:gd name="connsiteY14" fmla="*/ 85157 h 190421"/>
                <a:gd name="connsiteX15" fmla="*/ 120897 w 185422"/>
                <a:gd name="connsiteY15" fmla="*/ 51736 h 190421"/>
                <a:gd name="connsiteX16" fmla="*/ 111993 w 185422"/>
                <a:gd name="connsiteY16" fmla="*/ 47101 h 190421"/>
                <a:gd name="connsiteX17" fmla="*/ 101991 w 185422"/>
                <a:gd name="connsiteY17" fmla="*/ 45515 h 190421"/>
                <a:gd name="connsiteX18" fmla="*/ 71985 w 185422"/>
                <a:gd name="connsiteY18" fmla="*/ 58444 h 190421"/>
                <a:gd name="connsiteX19" fmla="*/ 55885 w 185422"/>
                <a:gd name="connsiteY19" fmla="*/ 90402 h 190421"/>
                <a:gd name="connsiteX20" fmla="*/ 62959 w 185422"/>
                <a:gd name="connsiteY20" fmla="*/ 122725 h 190421"/>
                <a:gd name="connsiteX21" fmla="*/ 88940 w 185422"/>
                <a:gd name="connsiteY21" fmla="*/ 135166 h 190421"/>
                <a:gd name="connsiteX22" fmla="*/ 119189 w 185422"/>
                <a:gd name="connsiteY22" fmla="*/ 125530 h 190421"/>
                <a:gd name="connsiteX23" fmla="*/ 145780 w 185422"/>
                <a:gd name="connsiteY23" fmla="*/ 97476 h 190421"/>
                <a:gd name="connsiteX24" fmla="*/ 185422 w 185422"/>
                <a:gd name="connsiteY24" fmla="*/ 118822 h 19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22" h="190421">
                  <a:moveTo>
                    <a:pt x="185422" y="119066"/>
                  </a:moveTo>
                  <a:cubicBezTo>
                    <a:pt x="174300" y="140158"/>
                    <a:pt x="158227" y="158239"/>
                    <a:pt x="138584" y="171758"/>
                  </a:cubicBezTo>
                  <a:cubicBezTo>
                    <a:pt x="120803" y="183932"/>
                    <a:pt x="99754" y="190438"/>
                    <a:pt x="78206" y="190420"/>
                  </a:cubicBezTo>
                  <a:cubicBezTo>
                    <a:pt x="66715" y="190475"/>
                    <a:pt x="55351" y="188019"/>
                    <a:pt x="44908" y="183224"/>
                  </a:cubicBezTo>
                  <a:cubicBezTo>
                    <a:pt x="34612" y="178546"/>
                    <a:pt x="25579" y="171479"/>
                    <a:pt x="18561" y="162610"/>
                  </a:cubicBezTo>
                  <a:cubicBezTo>
                    <a:pt x="11080" y="153563"/>
                    <a:pt x="5668" y="142989"/>
                    <a:pt x="2705" y="131629"/>
                  </a:cubicBezTo>
                  <a:cubicBezTo>
                    <a:pt x="-187" y="119651"/>
                    <a:pt x="-767" y="107232"/>
                    <a:pt x="997" y="95037"/>
                  </a:cubicBezTo>
                  <a:cubicBezTo>
                    <a:pt x="2911" y="82224"/>
                    <a:pt x="7038" y="69842"/>
                    <a:pt x="13195" y="58444"/>
                  </a:cubicBezTo>
                  <a:cubicBezTo>
                    <a:pt x="19457" y="46774"/>
                    <a:pt x="27713" y="36288"/>
                    <a:pt x="37589" y="27463"/>
                  </a:cubicBezTo>
                  <a:cubicBezTo>
                    <a:pt x="46921" y="18854"/>
                    <a:pt x="57698" y="11958"/>
                    <a:pt x="69424" y="7093"/>
                  </a:cubicBezTo>
                  <a:cubicBezTo>
                    <a:pt x="80732" y="2470"/>
                    <a:pt x="92825" y="68"/>
                    <a:pt x="105041" y="19"/>
                  </a:cubicBezTo>
                  <a:cubicBezTo>
                    <a:pt x="121872" y="-355"/>
                    <a:pt x="138350" y="4880"/>
                    <a:pt x="151879" y="14900"/>
                  </a:cubicBezTo>
                  <a:cubicBezTo>
                    <a:pt x="165915" y="25973"/>
                    <a:pt x="176287" y="41021"/>
                    <a:pt x="181641" y="58078"/>
                  </a:cubicBezTo>
                  <a:lnTo>
                    <a:pt x="86257" y="119066"/>
                  </a:lnTo>
                  <a:lnTo>
                    <a:pt x="69058" y="85157"/>
                  </a:lnTo>
                  <a:lnTo>
                    <a:pt x="120897" y="51736"/>
                  </a:lnTo>
                  <a:cubicBezTo>
                    <a:pt x="118229" y="49673"/>
                    <a:pt x="115214" y="48103"/>
                    <a:pt x="111993" y="47101"/>
                  </a:cubicBezTo>
                  <a:cubicBezTo>
                    <a:pt x="108759" y="46071"/>
                    <a:pt x="105386" y="45536"/>
                    <a:pt x="101991" y="45515"/>
                  </a:cubicBezTo>
                  <a:cubicBezTo>
                    <a:pt x="90665" y="45649"/>
                    <a:pt x="79862" y="50304"/>
                    <a:pt x="71985" y="58444"/>
                  </a:cubicBezTo>
                  <a:cubicBezTo>
                    <a:pt x="63096" y="66923"/>
                    <a:pt x="57409" y="78212"/>
                    <a:pt x="55885" y="90402"/>
                  </a:cubicBezTo>
                  <a:cubicBezTo>
                    <a:pt x="53816" y="101689"/>
                    <a:pt x="56365" y="113334"/>
                    <a:pt x="62959" y="122725"/>
                  </a:cubicBezTo>
                  <a:cubicBezTo>
                    <a:pt x="69075" y="130857"/>
                    <a:pt x="78770" y="135500"/>
                    <a:pt x="88940" y="135166"/>
                  </a:cubicBezTo>
                  <a:cubicBezTo>
                    <a:pt x="99755" y="135019"/>
                    <a:pt x="110283" y="131665"/>
                    <a:pt x="119189" y="125530"/>
                  </a:cubicBezTo>
                  <a:cubicBezTo>
                    <a:pt x="129850" y="118063"/>
                    <a:pt x="138894" y="108521"/>
                    <a:pt x="145780" y="97476"/>
                  </a:cubicBezTo>
                  <a:lnTo>
                    <a:pt x="185422" y="11882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31">
              <a:extLst>
                <a:ext uri="{FF2B5EF4-FFF2-40B4-BE49-F238E27FC236}">
                  <a16:creationId xmlns:a16="http://schemas.microsoft.com/office/drawing/2014/main" xmlns="" id="{08B999CB-2270-45ED-90D0-F304E8947BDF}"/>
                </a:ext>
              </a:extLst>
            </p:cNvPr>
            <p:cNvSpPr/>
            <p:nvPr/>
          </p:nvSpPr>
          <p:spPr>
            <a:xfrm>
              <a:off x="10681815" y="452766"/>
              <a:ext cx="55775" cy="52086"/>
            </a:xfrm>
            <a:custGeom>
              <a:avLst/>
              <a:gdLst>
                <a:gd name="connsiteX0" fmla="*/ 52648 w 55775"/>
                <a:gd name="connsiteY0" fmla="*/ 37692 h 52086"/>
                <a:gd name="connsiteX1" fmla="*/ 36060 w 55775"/>
                <a:gd name="connsiteY1" fmla="*/ 52085 h 52086"/>
                <a:gd name="connsiteX2" fmla="*/ 12397 w 55775"/>
                <a:gd name="connsiteY2" fmla="*/ 52085 h 52086"/>
                <a:gd name="connsiteX3" fmla="*/ 2 w 55775"/>
                <a:gd name="connsiteY3" fmla="*/ 40088 h 52086"/>
                <a:gd name="connsiteX4" fmla="*/ 200 w 55775"/>
                <a:gd name="connsiteY4" fmla="*/ 37692 h 52086"/>
                <a:gd name="connsiteX5" fmla="*/ 3127 w 55775"/>
                <a:gd name="connsiteY5" fmla="*/ 14395 h 52086"/>
                <a:gd name="connsiteX6" fmla="*/ 19715 w 55775"/>
                <a:gd name="connsiteY6" fmla="*/ 2 h 52086"/>
                <a:gd name="connsiteX7" fmla="*/ 43378 w 55775"/>
                <a:gd name="connsiteY7" fmla="*/ 2 h 52086"/>
                <a:gd name="connsiteX8" fmla="*/ 55774 w 55775"/>
                <a:gd name="connsiteY8" fmla="*/ 11998 h 52086"/>
                <a:gd name="connsiteX9" fmla="*/ 55576 w 55775"/>
                <a:gd name="connsiteY9" fmla="*/ 14395 h 52086"/>
                <a:gd name="connsiteX10" fmla="*/ 52283 w 55775"/>
                <a:gd name="connsiteY10" fmla="*/ 37692 h 5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5" h="52086">
                  <a:moveTo>
                    <a:pt x="52648" y="37692"/>
                  </a:moveTo>
                  <a:cubicBezTo>
                    <a:pt x="51301" y="45855"/>
                    <a:pt x="44332" y="51902"/>
                    <a:pt x="36060" y="52085"/>
                  </a:cubicBezTo>
                  <a:lnTo>
                    <a:pt x="12397" y="52085"/>
                  </a:lnTo>
                  <a:cubicBezTo>
                    <a:pt x="5662" y="52195"/>
                    <a:pt x="112" y="46824"/>
                    <a:pt x="2" y="40088"/>
                  </a:cubicBezTo>
                  <a:cubicBezTo>
                    <a:pt x="-12" y="39285"/>
                    <a:pt x="55" y="38482"/>
                    <a:pt x="200" y="37692"/>
                  </a:cubicBezTo>
                  <a:lnTo>
                    <a:pt x="3127" y="14395"/>
                  </a:lnTo>
                  <a:cubicBezTo>
                    <a:pt x="4474" y="6231"/>
                    <a:pt x="11443" y="185"/>
                    <a:pt x="19715" y="2"/>
                  </a:cubicBezTo>
                  <a:lnTo>
                    <a:pt x="43378" y="2"/>
                  </a:lnTo>
                  <a:cubicBezTo>
                    <a:pt x="50114" y="-109"/>
                    <a:pt x="55664" y="5262"/>
                    <a:pt x="55774" y="11998"/>
                  </a:cubicBezTo>
                  <a:cubicBezTo>
                    <a:pt x="55787" y="12801"/>
                    <a:pt x="55721" y="13604"/>
                    <a:pt x="55576" y="14395"/>
                  </a:cubicBezTo>
                  <a:lnTo>
                    <a:pt x="52283" y="3769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32">
              <a:extLst>
                <a:ext uri="{FF2B5EF4-FFF2-40B4-BE49-F238E27FC236}">
                  <a16:creationId xmlns:a16="http://schemas.microsoft.com/office/drawing/2014/main" xmlns="" id="{A4F8FED4-C881-4229-9796-6D31DE79A6A1}"/>
                </a:ext>
              </a:extLst>
            </p:cNvPr>
            <p:cNvSpPr/>
            <p:nvPr/>
          </p:nvSpPr>
          <p:spPr>
            <a:xfrm>
              <a:off x="10417209" y="452890"/>
              <a:ext cx="248827" cy="260902"/>
            </a:xfrm>
            <a:custGeom>
              <a:avLst/>
              <a:gdLst>
                <a:gd name="connsiteX0" fmla="*/ 248828 w 248827"/>
                <a:gd name="connsiteY0" fmla="*/ 0 h 260902"/>
                <a:gd name="connsiteX1" fmla="*/ 247120 w 248827"/>
                <a:gd name="connsiteY1" fmla="*/ 11588 h 260902"/>
                <a:gd name="connsiteX2" fmla="*/ 213577 w 248827"/>
                <a:gd name="connsiteY2" fmla="*/ 248949 h 260902"/>
                <a:gd name="connsiteX3" fmla="*/ 211747 w 248827"/>
                <a:gd name="connsiteY3" fmla="*/ 260903 h 260902"/>
                <a:gd name="connsiteX4" fmla="*/ 156493 w 248827"/>
                <a:gd name="connsiteY4" fmla="*/ 260903 h 260902"/>
                <a:gd name="connsiteX5" fmla="*/ 171740 w 248827"/>
                <a:gd name="connsiteY5" fmla="*/ 152712 h 260902"/>
                <a:gd name="connsiteX6" fmla="*/ 70745 w 248827"/>
                <a:gd name="connsiteY6" fmla="*/ 152712 h 260902"/>
                <a:gd name="connsiteX7" fmla="*/ 55498 w 248827"/>
                <a:gd name="connsiteY7" fmla="*/ 260903 h 260902"/>
                <a:gd name="connsiteX8" fmla="*/ 0 w 248827"/>
                <a:gd name="connsiteY8" fmla="*/ 260903 h 260902"/>
                <a:gd name="connsiteX9" fmla="*/ 1708 w 248827"/>
                <a:gd name="connsiteY9" fmla="*/ 248827 h 260902"/>
                <a:gd name="connsiteX10" fmla="*/ 35129 w 248827"/>
                <a:gd name="connsiteY10" fmla="*/ 11953 h 260902"/>
                <a:gd name="connsiteX11" fmla="*/ 36959 w 248827"/>
                <a:gd name="connsiteY11" fmla="*/ 0 h 260902"/>
                <a:gd name="connsiteX12" fmla="*/ 92335 w 248827"/>
                <a:gd name="connsiteY12" fmla="*/ 0 h 260902"/>
                <a:gd name="connsiteX13" fmla="*/ 77332 w 248827"/>
                <a:gd name="connsiteY13" fmla="*/ 106361 h 260902"/>
                <a:gd name="connsiteX14" fmla="*/ 178204 w 248827"/>
                <a:gd name="connsiteY14" fmla="*/ 106361 h 260902"/>
                <a:gd name="connsiteX15" fmla="*/ 193207 w 248827"/>
                <a:gd name="connsiteY15" fmla="*/ 0 h 260902"/>
                <a:gd name="connsiteX16" fmla="*/ 248828 w 248827"/>
                <a:gd name="connsiteY16" fmla="*/ 0 h 2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827" h="260902">
                  <a:moveTo>
                    <a:pt x="248828" y="0"/>
                  </a:moveTo>
                  <a:lnTo>
                    <a:pt x="247120" y="11588"/>
                  </a:lnTo>
                  <a:lnTo>
                    <a:pt x="213577" y="248949"/>
                  </a:lnTo>
                  <a:lnTo>
                    <a:pt x="211747" y="260903"/>
                  </a:lnTo>
                  <a:lnTo>
                    <a:pt x="156493" y="260903"/>
                  </a:lnTo>
                  <a:lnTo>
                    <a:pt x="171740" y="152712"/>
                  </a:lnTo>
                  <a:lnTo>
                    <a:pt x="70745" y="152712"/>
                  </a:lnTo>
                  <a:lnTo>
                    <a:pt x="55498" y="260903"/>
                  </a:lnTo>
                  <a:lnTo>
                    <a:pt x="0" y="260903"/>
                  </a:lnTo>
                  <a:lnTo>
                    <a:pt x="1708" y="248827"/>
                  </a:lnTo>
                  <a:lnTo>
                    <a:pt x="35129" y="11953"/>
                  </a:lnTo>
                  <a:lnTo>
                    <a:pt x="36959" y="0"/>
                  </a:lnTo>
                  <a:lnTo>
                    <a:pt x="92335" y="0"/>
                  </a:lnTo>
                  <a:lnTo>
                    <a:pt x="77332" y="106361"/>
                  </a:lnTo>
                  <a:lnTo>
                    <a:pt x="178204" y="106361"/>
                  </a:lnTo>
                  <a:lnTo>
                    <a:pt x="193207" y="0"/>
                  </a:lnTo>
                  <a:lnTo>
                    <a:pt x="248828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38">
              <a:extLst>
                <a:ext uri="{FF2B5EF4-FFF2-40B4-BE49-F238E27FC236}">
                  <a16:creationId xmlns:a16="http://schemas.microsoft.com/office/drawing/2014/main" xmlns="" id="{938E7BC9-3723-4132-9FB6-4C1C964E6953}"/>
                </a:ext>
              </a:extLst>
            </p:cNvPr>
            <p:cNvSpPr/>
            <p:nvPr/>
          </p:nvSpPr>
          <p:spPr>
            <a:xfrm>
              <a:off x="10650180" y="523635"/>
              <a:ext cx="79648" cy="190523"/>
            </a:xfrm>
            <a:custGeom>
              <a:avLst/>
              <a:gdLst>
                <a:gd name="connsiteX0" fmla="*/ 26956 w 79648"/>
                <a:gd name="connsiteY0" fmla="*/ 0 h 190523"/>
                <a:gd name="connsiteX1" fmla="*/ 79649 w 79648"/>
                <a:gd name="connsiteY1" fmla="*/ 0 h 190523"/>
                <a:gd name="connsiteX2" fmla="*/ 52814 w 79648"/>
                <a:gd name="connsiteY2" fmla="*/ 190524 h 190523"/>
                <a:gd name="connsiteX3" fmla="*/ 0 w 79648"/>
                <a:gd name="connsiteY3" fmla="*/ 190524 h 190523"/>
                <a:gd name="connsiteX4" fmla="*/ 26956 w 79648"/>
                <a:gd name="connsiteY4" fmla="*/ 0 h 19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48" h="190523">
                  <a:moveTo>
                    <a:pt x="26956" y="0"/>
                  </a:moveTo>
                  <a:lnTo>
                    <a:pt x="79649" y="0"/>
                  </a:lnTo>
                  <a:lnTo>
                    <a:pt x="52814" y="190524"/>
                  </a:lnTo>
                  <a:lnTo>
                    <a:pt x="0" y="190524"/>
                  </a:lnTo>
                  <a:lnTo>
                    <a:pt x="26956" y="0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39">
              <a:extLst>
                <a:ext uri="{FF2B5EF4-FFF2-40B4-BE49-F238E27FC236}">
                  <a16:creationId xmlns:a16="http://schemas.microsoft.com/office/drawing/2014/main" xmlns="" id="{D914EC38-255C-4EB8-A5F1-8F5847326D62}"/>
                </a:ext>
              </a:extLst>
            </p:cNvPr>
            <p:cNvSpPr/>
            <p:nvPr/>
          </p:nvSpPr>
          <p:spPr>
            <a:xfrm>
              <a:off x="10723120" y="453134"/>
              <a:ext cx="89650" cy="261024"/>
            </a:xfrm>
            <a:custGeom>
              <a:avLst/>
              <a:gdLst>
                <a:gd name="connsiteX0" fmla="*/ 52815 w 89650"/>
                <a:gd name="connsiteY0" fmla="*/ 261025 h 261024"/>
                <a:gd name="connsiteX1" fmla="*/ 0 w 89650"/>
                <a:gd name="connsiteY1" fmla="*/ 261025 h 261024"/>
                <a:gd name="connsiteX2" fmla="*/ 36836 w 89650"/>
                <a:gd name="connsiteY2" fmla="*/ 0 h 261024"/>
                <a:gd name="connsiteX3" fmla="*/ 89651 w 89650"/>
                <a:gd name="connsiteY3" fmla="*/ 0 h 261024"/>
                <a:gd name="connsiteX4" fmla="*/ 52815 w 89650"/>
                <a:gd name="connsiteY4" fmla="*/ 261025 h 26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50" h="261024">
                  <a:moveTo>
                    <a:pt x="52815" y="261025"/>
                  </a:moveTo>
                  <a:lnTo>
                    <a:pt x="0" y="261025"/>
                  </a:lnTo>
                  <a:lnTo>
                    <a:pt x="36836" y="0"/>
                  </a:lnTo>
                  <a:lnTo>
                    <a:pt x="89651" y="0"/>
                  </a:lnTo>
                  <a:lnTo>
                    <a:pt x="52815" y="261025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0">
              <a:extLst>
                <a:ext uri="{FF2B5EF4-FFF2-40B4-BE49-F238E27FC236}">
                  <a16:creationId xmlns:a16="http://schemas.microsoft.com/office/drawing/2014/main" xmlns="" id="{992CE51E-C348-4B89-AE5D-717F821CF2CC}"/>
                </a:ext>
              </a:extLst>
            </p:cNvPr>
            <p:cNvSpPr/>
            <p:nvPr/>
          </p:nvSpPr>
          <p:spPr>
            <a:xfrm>
              <a:off x="10797734" y="453134"/>
              <a:ext cx="394620" cy="261150"/>
            </a:xfrm>
            <a:custGeom>
              <a:avLst/>
              <a:gdLst>
                <a:gd name="connsiteX0" fmla="*/ 340098 w 394620"/>
                <a:gd name="connsiteY0" fmla="*/ 111362 h 261150"/>
                <a:gd name="connsiteX1" fmla="*/ 388888 w 394620"/>
                <a:gd name="connsiteY1" fmla="*/ 111362 h 261150"/>
                <a:gd name="connsiteX2" fmla="*/ 394620 w 394620"/>
                <a:gd name="connsiteY2" fmla="*/ 70501 h 261150"/>
                <a:gd name="connsiteX3" fmla="*/ 345831 w 394620"/>
                <a:gd name="connsiteY3" fmla="*/ 70501 h 261150"/>
                <a:gd name="connsiteX4" fmla="*/ 355833 w 394620"/>
                <a:gd name="connsiteY4" fmla="*/ 0 h 261150"/>
                <a:gd name="connsiteX5" fmla="*/ 315094 w 394620"/>
                <a:gd name="connsiteY5" fmla="*/ 0 h 261150"/>
                <a:gd name="connsiteX6" fmla="*/ 306677 w 394620"/>
                <a:gd name="connsiteY6" fmla="*/ 4269 h 261150"/>
                <a:gd name="connsiteX7" fmla="*/ 301311 w 394620"/>
                <a:gd name="connsiteY7" fmla="*/ 12319 h 261150"/>
                <a:gd name="connsiteX8" fmla="*/ 293138 w 394620"/>
                <a:gd name="connsiteY8" fmla="*/ 70501 h 261150"/>
                <a:gd name="connsiteX9" fmla="*/ 151404 w 394620"/>
                <a:gd name="connsiteY9" fmla="*/ 70501 h 261150"/>
                <a:gd name="connsiteX10" fmla="*/ 106639 w 394620"/>
                <a:gd name="connsiteY10" fmla="*/ 80381 h 261150"/>
                <a:gd name="connsiteX11" fmla="*/ 79439 w 394620"/>
                <a:gd name="connsiteY11" fmla="*/ 125755 h 261150"/>
                <a:gd name="connsiteX12" fmla="*/ 81513 w 394620"/>
                <a:gd name="connsiteY12" fmla="*/ 153810 h 261150"/>
                <a:gd name="connsiteX13" fmla="*/ 112738 w 394620"/>
                <a:gd name="connsiteY13" fmla="*/ 182717 h 261150"/>
                <a:gd name="connsiteX14" fmla="*/ 141036 w 394620"/>
                <a:gd name="connsiteY14" fmla="*/ 185035 h 261150"/>
                <a:gd name="connsiteX15" fmla="*/ 172749 w 394620"/>
                <a:gd name="connsiteY15" fmla="*/ 185035 h 261150"/>
                <a:gd name="connsiteX16" fmla="*/ 195193 w 394620"/>
                <a:gd name="connsiteY16" fmla="*/ 187474 h 261150"/>
                <a:gd name="connsiteX17" fmla="*/ 202023 w 394620"/>
                <a:gd name="connsiteY17" fmla="*/ 203819 h 261150"/>
                <a:gd name="connsiteX18" fmla="*/ 185923 w 394620"/>
                <a:gd name="connsiteY18" fmla="*/ 219554 h 261150"/>
                <a:gd name="connsiteX19" fmla="*/ 162260 w 394620"/>
                <a:gd name="connsiteY19" fmla="*/ 219554 h 261150"/>
                <a:gd name="connsiteX20" fmla="*/ 56874 w 394620"/>
                <a:gd name="connsiteY20" fmla="*/ 219554 h 261150"/>
                <a:gd name="connsiteX21" fmla="*/ 87856 w 394620"/>
                <a:gd name="connsiteY21" fmla="*/ 0 h 261150"/>
                <a:gd name="connsiteX22" fmla="*/ 47238 w 394620"/>
                <a:gd name="connsiteY22" fmla="*/ 0 h 261150"/>
                <a:gd name="connsiteX23" fmla="*/ 38578 w 394620"/>
                <a:gd name="connsiteY23" fmla="*/ 4025 h 261150"/>
                <a:gd name="connsiteX24" fmla="*/ 33455 w 394620"/>
                <a:gd name="connsiteY24" fmla="*/ 12075 h 261150"/>
                <a:gd name="connsiteX25" fmla="*/ 34 w 394620"/>
                <a:gd name="connsiteY25" fmla="*/ 248827 h 261150"/>
                <a:gd name="connsiteX26" fmla="*/ 2717 w 394620"/>
                <a:gd name="connsiteY26" fmla="*/ 257122 h 261150"/>
                <a:gd name="connsiteX27" fmla="*/ 10402 w 394620"/>
                <a:gd name="connsiteY27" fmla="*/ 261025 h 261150"/>
                <a:gd name="connsiteX28" fmla="*/ 171652 w 394620"/>
                <a:gd name="connsiteY28" fmla="*/ 261025 h 261150"/>
                <a:gd name="connsiteX29" fmla="*/ 213367 w 394620"/>
                <a:gd name="connsiteY29" fmla="*/ 256634 h 261150"/>
                <a:gd name="connsiteX30" fmla="*/ 237030 w 394620"/>
                <a:gd name="connsiteY30" fmla="*/ 238826 h 261150"/>
                <a:gd name="connsiteX31" fmla="*/ 253862 w 394620"/>
                <a:gd name="connsiteY31" fmla="*/ 200770 h 261150"/>
                <a:gd name="connsiteX32" fmla="*/ 240689 w 394620"/>
                <a:gd name="connsiteY32" fmla="*/ 159298 h 261150"/>
                <a:gd name="connsiteX33" fmla="*/ 195680 w 394620"/>
                <a:gd name="connsiteY33" fmla="*/ 146369 h 261150"/>
                <a:gd name="connsiteX34" fmla="*/ 164577 w 394620"/>
                <a:gd name="connsiteY34" fmla="*/ 146369 h 261150"/>
                <a:gd name="connsiteX35" fmla="*/ 140182 w 394620"/>
                <a:gd name="connsiteY35" fmla="*/ 143442 h 261150"/>
                <a:gd name="connsiteX36" fmla="*/ 133839 w 394620"/>
                <a:gd name="connsiteY36" fmla="*/ 128073 h 261150"/>
                <a:gd name="connsiteX37" fmla="*/ 144939 w 394620"/>
                <a:gd name="connsiteY37" fmla="*/ 112948 h 261150"/>
                <a:gd name="connsiteX38" fmla="*/ 165430 w 394620"/>
                <a:gd name="connsiteY38" fmla="*/ 111362 h 261150"/>
                <a:gd name="connsiteX39" fmla="*/ 287405 w 394620"/>
                <a:gd name="connsiteY39" fmla="*/ 111362 h 261150"/>
                <a:gd name="connsiteX40" fmla="*/ 276427 w 394620"/>
                <a:gd name="connsiteY40" fmla="*/ 189670 h 261150"/>
                <a:gd name="connsiteX41" fmla="*/ 283136 w 394620"/>
                <a:gd name="connsiteY41" fmla="*/ 244558 h 261150"/>
                <a:gd name="connsiteX42" fmla="*/ 329487 w 394620"/>
                <a:gd name="connsiteY42" fmla="*/ 261025 h 261150"/>
                <a:gd name="connsiteX43" fmla="*/ 367665 w 394620"/>
                <a:gd name="connsiteY43" fmla="*/ 261025 h 261150"/>
                <a:gd name="connsiteX44" fmla="*/ 373397 w 394620"/>
                <a:gd name="connsiteY44" fmla="*/ 220285 h 261150"/>
                <a:gd name="connsiteX45" fmla="*/ 352783 w 394620"/>
                <a:gd name="connsiteY45" fmla="*/ 220285 h 261150"/>
                <a:gd name="connsiteX46" fmla="*/ 330584 w 394620"/>
                <a:gd name="connsiteY46" fmla="*/ 210893 h 261150"/>
                <a:gd name="connsiteX47" fmla="*/ 330584 w 394620"/>
                <a:gd name="connsiteY47" fmla="*/ 180278 h 261150"/>
                <a:gd name="connsiteX48" fmla="*/ 340342 w 394620"/>
                <a:gd name="connsiteY48" fmla="*/ 111362 h 26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94620" h="261150">
                  <a:moveTo>
                    <a:pt x="340098" y="111362"/>
                  </a:moveTo>
                  <a:lnTo>
                    <a:pt x="388888" y="111362"/>
                  </a:lnTo>
                  <a:lnTo>
                    <a:pt x="394620" y="70501"/>
                  </a:lnTo>
                  <a:lnTo>
                    <a:pt x="345831" y="70501"/>
                  </a:lnTo>
                  <a:lnTo>
                    <a:pt x="355833" y="0"/>
                  </a:lnTo>
                  <a:lnTo>
                    <a:pt x="315094" y="0"/>
                  </a:lnTo>
                  <a:cubicBezTo>
                    <a:pt x="315094" y="0"/>
                    <a:pt x="312044" y="0"/>
                    <a:pt x="306677" y="4269"/>
                  </a:cubicBezTo>
                  <a:cubicBezTo>
                    <a:pt x="301311" y="8538"/>
                    <a:pt x="301311" y="12319"/>
                    <a:pt x="301311" y="12319"/>
                  </a:cubicBezTo>
                  <a:lnTo>
                    <a:pt x="293138" y="70501"/>
                  </a:lnTo>
                  <a:lnTo>
                    <a:pt x="151404" y="70501"/>
                  </a:lnTo>
                  <a:cubicBezTo>
                    <a:pt x="135832" y="69263"/>
                    <a:pt x="120244" y="72703"/>
                    <a:pt x="106639" y="80381"/>
                  </a:cubicBezTo>
                  <a:cubicBezTo>
                    <a:pt x="91550" y="90966"/>
                    <a:pt x="81664" y="107459"/>
                    <a:pt x="79439" y="125755"/>
                  </a:cubicBezTo>
                  <a:cubicBezTo>
                    <a:pt x="77935" y="135141"/>
                    <a:pt x="78645" y="144748"/>
                    <a:pt x="81513" y="153810"/>
                  </a:cubicBezTo>
                  <a:cubicBezTo>
                    <a:pt x="85831" y="168443"/>
                    <a:pt x="97815" y="179538"/>
                    <a:pt x="112738" y="182717"/>
                  </a:cubicBezTo>
                  <a:cubicBezTo>
                    <a:pt x="122054" y="184543"/>
                    <a:pt x="131546" y="185321"/>
                    <a:pt x="141036" y="185035"/>
                  </a:cubicBezTo>
                  <a:lnTo>
                    <a:pt x="172749" y="185035"/>
                  </a:lnTo>
                  <a:cubicBezTo>
                    <a:pt x="180317" y="184467"/>
                    <a:pt x="187924" y="185294"/>
                    <a:pt x="195193" y="187474"/>
                  </a:cubicBezTo>
                  <a:cubicBezTo>
                    <a:pt x="200985" y="190679"/>
                    <a:pt x="203812" y="197446"/>
                    <a:pt x="202023" y="203819"/>
                  </a:cubicBezTo>
                  <a:cubicBezTo>
                    <a:pt x="201469" y="212409"/>
                    <a:pt x="194523" y="219197"/>
                    <a:pt x="185923" y="219554"/>
                  </a:cubicBezTo>
                  <a:cubicBezTo>
                    <a:pt x="181654" y="219554"/>
                    <a:pt x="173725" y="219554"/>
                    <a:pt x="162260" y="219554"/>
                  </a:cubicBezTo>
                  <a:lnTo>
                    <a:pt x="56874" y="219554"/>
                  </a:lnTo>
                  <a:lnTo>
                    <a:pt x="87856" y="0"/>
                  </a:lnTo>
                  <a:lnTo>
                    <a:pt x="47238" y="0"/>
                  </a:lnTo>
                  <a:cubicBezTo>
                    <a:pt x="47238" y="0"/>
                    <a:pt x="43944" y="0"/>
                    <a:pt x="38578" y="4025"/>
                  </a:cubicBezTo>
                  <a:cubicBezTo>
                    <a:pt x="33211" y="8050"/>
                    <a:pt x="33455" y="12075"/>
                    <a:pt x="33455" y="12075"/>
                  </a:cubicBezTo>
                  <a:lnTo>
                    <a:pt x="34" y="248827"/>
                  </a:lnTo>
                  <a:cubicBezTo>
                    <a:pt x="-198" y="251838"/>
                    <a:pt x="766" y="254818"/>
                    <a:pt x="2717" y="257122"/>
                  </a:cubicBezTo>
                  <a:cubicBezTo>
                    <a:pt x="4648" y="259405"/>
                    <a:pt x="7419" y="260812"/>
                    <a:pt x="10402" y="261025"/>
                  </a:cubicBezTo>
                  <a:lnTo>
                    <a:pt x="171652" y="261025"/>
                  </a:lnTo>
                  <a:cubicBezTo>
                    <a:pt x="185697" y="261613"/>
                    <a:pt x="199752" y="260134"/>
                    <a:pt x="213367" y="256634"/>
                  </a:cubicBezTo>
                  <a:cubicBezTo>
                    <a:pt x="222815" y="253119"/>
                    <a:pt x="231037" y="246931"/>
                    <a:pt x="237030" y="238826"/>
                  </a:cubicBezTo>
                  <a:cubicBezTo>
                    <a:pt x="246001" y="227910"/>
                    <a:pt x="251822" y="214751"/>
                    <a:pt x="253862" y="200770"/>
                  </a:cubicBezTo>
                  <a:cubicBezTo>
                    <a:pt x="257457" y="185574"/>
                    <a:pt x="252394" y="169634"/>
                    <a:pt x="240689" y="159298"/>
                  </a:cubicBezTo>
                  <a:cubicBezTo>
                    <a:pt x="227679" y="149820"/>
                    <a:pt x="211738" y="145241"/>
                    <a:pt x="195680" y="146369"/>
                  </a:cubicBezTo>
                  <a:lnTo>
                    <a:pt x="164577" y="146369"/>
                  </a:lnTo>
                  <a:cubicBezTo>
                    <a:pt x="156331" y="147104"/>
                    <a:pt x="148021" y="146107"/>
                    <a:pt x="140182" y="143442"/>
                  </a:cubicBezTo>
                  <a:cubicBezTo>
                    <a:pt x="135053" y="140157"/>
                    <a:pt x="132519" y="134019"/>
                    <a:pt x="133839" y="128073"/>
                  </a:cubicBezTo>
                  <a:cubicBezTo>
                    <a:pt x="133990" y="121198"/>
                    <a:pt x="138426" y="115153"/>
                    <a:pt x="144939" y="112948"/>
                  </a:cubicBezTo>
                  <a:cubicBezTo>
                    <a:pt x="151678" y="111583"/>
                    <a:pt x="158560" y="111051"/>
                    <a:pt x="165430" y="111362"/>
                  </a:cubicBezTo>
                  <a:lnTo>
                    <a:pt x="287405" y="111362"/>
                  </a:lnTo>
                  <a:lnTo>
                    <a:pt x="276427" y="189670"/>
                  </a:lnTo>
                  <a:cubicBezTo>
                    <a:pt x="272768" y="215284"/>
                    <a:pt x="275086" y="233703"/>
                    <a:pt x="283136" y="244558"/>
                  </a:cubicBezTo>
                  <a:cubicBezTo>
                    <a:pt x="291186" y="255414"/>
                    <a:pt x="306677" y="261025"/>
                    <a:pt x="329487" y="261025"/>
                  </a:cubicBezTo>
                  <a:lnTo>
                    <a:pt x="367665" y="261025"/>
                  </a:lnTo>
                  <a:lnTo>
                    <a:pt x="373397" y="220285"/>
                  </a:lnTo>
                  <a:lnTo>
                    <a:pt x="352783" y="220285"/>
                  </a:lnTo>
                  <a:cubicBezTo>
                    <a:pt x="344217" y="221496"/>
                    <a:pt x="335681" y="217884"/>
                    <a:pt x="330584" y="210893"/>
                  </a:cubicBezTo>
                  <a:cubicBezTo>
                    <a:pt x="327980" y="200854"/>
                    <a:pt x="327980" y="190317"/>
                    <a:pt x="330584" y="180278"/>
                  </a:cubicBezTo>
                  <a:lnTo>
                    <a:pt x="340342" y="111362"/>
                  </a:ln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41">
              <a:extLst>
                <a:ext uri="{FF2B5EF4-FFF2-40B4-BE49-F238E27FC236}">
                  <a16:creationId xmlns:a16="http://schemas.microsoft.com/office/drawing/2014/main" xmlns="" id="{293DD199-508B-44F4-AF1C-61145424A7F4}"/>
                </a:ext>
              </a:extLst>
            </p:cNvPr>
            <p:cNvSpPr/>
            <p:nvPr/>
          </p:nvSpPr>
          <p:spPr>
            <a:xfrm>
              <a:off x="11363119" y="523458"/>
              <a:ext cx="203137" cy="190822"/>
            </a:xfrm>
            <a:custGeom>
              <a:avLst/>
              <a:gdLst>
                <a:gd name="connsiteX0" fmla="*/ 202478 w 203137"/>
                <a:gd name="connsiteY0" fmla="*/ 12374 h 190822"/>
                <a:gd name="connsiteX1" fmla="*/ 178937 w 203137"/>
                <a:gd name="connsiteY1" fmla="*/ 178625 h 190822"/>
                <a:gd name="connsiteX2" fmla="*/ 176985 w 203137"/>
                <a:gd name="connsiteY2" fmla="*/ 190822 h 190822"/>
                <a:gd name="connsiteX3" fmla="*/ 124536 w 203137"/>
                <a:gd name="connsiteY3" fmla="*/ 190822 h 190822"/>
                <a:gd name="connsiteX4" fmla="*/ 145637 w 203137"/>
                <a:gd name="connsiteY4" fmla="*/ 41160 h 190822"/>
                <a:gd name="connsiteX5" fmla="*/ 100507 w 203137"/>
                <a:gd name="connsiteY5" fmla="*/ 41160 h 190822"/>
                <a:gd name="connsiteX6" fmla="*/ 79162 w 203137"/>
                <a:gd name="connsiteY6" fmla="*/ 47381 h 190822"/>
                <a:gd name="connsiteX7" fmla="*/ 70014 w 203137"/>
                <a:gd name="connsiteY7" fmla="*/ 67750 h 190822"/>
                <a:gd name="connsiteX8" fmla="*/ 52693 w 203137"/>
                <a:gd name="connsiteY8" fmla="*/ 190822 h 190822"/>
                <a:gd name="connsiteX9" fmla="*/ 0 w 203137"/>
                <a:gd name="connsiteY9" fmla="*/ 190822 h 190822"/>
                <a:gd name="connsiteX10" fmla="*/ 17077 w 203137"/>
                <a:gd name="connsiteY10" fmla="*/ 73483 h 190822"/>
                <a:gd name="connsiteX11" fmla="*/ 45375 w 203137"/>
                <a:gd name="connsiteY11" fmla="*/ 15545 h 190822"/>
                <a:gd name="connsiteX12" fmla="*/ 68672 w 203137"/>
                <a:gd name="connsiteY12" fmla="*/ 3348 h 190822"/>
                <a:gd name="connsiteX13" fmla="*/ 103800 w 203137"/>
                <a:gd name="connsiteY13" fmla="*/ 55 h 190822"/>
                <a:gd name="connsiteX14" fmla="*/ 192598 w 203137"/>
                <a:gd name="connsiteY14" fmla="*/ 55 h 190822"/>
                <a:gd name="connsiteX15" fmla="*/ 200160 w 203137"/>
                <a:gd name="connsiteY15" fmla="*/ 4080 h 190822"/>
                <a:gd name="connsiteX16" fmla="*/ 203087 w 203137"/>
                <a:gd name="connsiteY16" fmla="*/ 12252 h 19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137" h="190822">
                  <a:moveTo>
                    <a:pt x="202478" y="12374"/>
                  </a:moveTo>
                  <a:lnTo>
                    <a:pt x="178937" y="178625"/>
                  </a:lnTo>
                  <a:lnTo>
                    <a:pt x="176985" y="190822"/>
                  </a:lnTo>
                  <a:lnTo>
                    <a:pt x="124536" y="190822"/>
                  </a:lnTo>
                  <a:lnTo>
                    <a:pt x="145637" y="41160"/>
                  </a:lnTo>
                  <a:lnTo>
                    <a:pt x="100507" y="41160"/>
                  </a:lnTo>
                  <a:cubicBezTo>
                    <a:pt x="92874" y="40579"/>
                    <a:pt x="85288" y="42789"/>
                    <a:pt x="79162" y="47381"/>
                  </a:cubicBezTo>
                  <a:cubicBezTo>
                    <a:pt x="73781" y="52862"/>
                    <a:pt x="70536" y="60087"/>
                    <a:pt x="70014" y="67750"/>
                  </a:cubicBezTo>
                  <a:lnTo>
                    <a:pt x="52693" y="190822"/>
                  </a:lnTo>
                  <a:lnTo>
                    <a:pt x="0" y="190822"/>
                  </a:lnTo>
                  <a:lnTo>
                    <a:pt x="17077" y="73483"/>
                  </a:lnTo>
                  <a:cubicBezTo>
                    <a:pt x="18675" y="51241"/>
                    <a:pt x="28816" y="30480"/>
                    <a:pt x="45375" y="15545"/>
                  </a:cubicBezTo>
                  <a:cubicBezTo>
                    <a:pt x="52176" y="9856"/>
                    <a:pt x="60121" y="5697"/>
                    <a:pt x="68672" y="3348"/>
                  </a:cubicBezTo>
                  <a:cubicBezTo>
                    <a:pt x="80206" y="838"/>
                    <a:pt x="92000" y="-268"/>
                    <a:pt x="103800" y="55"/>
                  </a:cubicBezTo>
                  <a:lnTo>
                    <a:pt x="192598" y="55"/>
                  </a:lnTo>
                  <a:cubicBezTo>
                    <a:pt x="195609" y="140"/>
                    <a:pt x="198407" y="1630"/>
                    <a:pt x="200160" y="4080"/>
                  </a:cubicBezTo>
                  <a:cubicBezTo>
                    <a:pt x="202314" y="6226"/>
                    <a:pt x="203388" y="9227"/>
                    <a:pt x="203087" y="12252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42">
              <a:extLst>
                <a:ext uri="{FF2B5EF4-FFF2-40B4-BE49-F238E27FC236}">
                  <a16:creationId xmlns:a16="http://schemas.microsoft.com/office/drawing/2014/main" xmlns="" id="{5A8041EF-BE0C-44E6-BEDE-D3AD96360970}"/>
                </a:ext>
              </a:extLst>
            </p:cNvPr>
            <p:cNvSpPr/>
            <p:nvPr/>
          </p:nvSpPr>
          <p:spPr>
            <a:xfrm>
              <a:off x="11177414" y="523981"/>
              <a:ext cx="195707" cy="190317"/>
            </a:xfrm>
            <a:custGeom>
              <a:avLst/>
              <a:gdLst>
                <a:gd name="connsiteX0" fmla="*/ 181924 w 195707"/>
                <a:gd name="connsiteY0" fmla="*/ 138704 h 190317"/>
                <a:gd name="connsiteX1" fmla="*/ 164847 w 195707"/>
                <a:gd name="connsiteY1" fmla="*/ 177248 h 190317"/>
                <a:gd name="connsiteX2" fmla="*/ 128255 w 195707"/>
                <a:gd name="connsiteY2" fmla="*/ 190178 h 190317"/>
                <a:gd name="connsiteX3" fmla="*/ 40312 w 195707"/>
                <a:gd name="connsiteY3" fmla="*/ 190177 h 190317"/>
                <a:gd name="connsiteX4" fmla="*/ 7623 w 195707"/>
                <a:gd name="connsiteY4" fmla="*/ 177248 h 190317"/>
                <a:gd name="connsiteX5" fmla="*/ 1402 w 195707"/>
                <a:gd name="connsiteY5" fmla="*/ 138704 h 190317"/>
                <a:gd name="connsiteX6" fmla="*/ 13599 w 195707"/>
                <a:gd name="connsiteY6" fmla="*/ 51371 h 190317"/>
                <a:gd name="connsiteX7" fmla="*/ 30676 w 195707"/>
                <a:gd name="connsiteY7" fmla="*/ 12461 h 190317"/>
                <a:gd name="connsiteX8" fmla="*/ 67268 w 195707"/>
                <a:gd name="connsiteY8" fmla="*/ 264 h 190317"/>
                <a:gd name="connsiteX9" fmla="*/ 155211 w 195707"/>
                <a:gd name="connsiteY9" fmla="*/ 264 h 190317"/>
                <a:gd name="connsiteX10" fmla="*/ 188388 w 195707"/>
                <a:gd name="connsiteY10" fmla="*/ 12461 h 190317"/>
                <a:gd name="connsiteX11" fmla="*/ 194242 w 195707"/>
                <a:gd name="connsiteY11" fmla="*/ 51493 h 190317"/>
                <a:gd name="connsiteX12" fmla="*/ 182046 w 195707"/>
                <a:gd name="connsiteY12" fmla="*/ 138826 h 190317"/>
                <a:gd name="connsiteX13" fmla="*/ 52876 w 195707"/>
                <a:gd name="connsiteY13" fmla="*/ 145413 h 190317"/>
                <a:gd name="connsiteX14" fmla="*/ 128743 w 195707"/>
                <a:gd name="connsiteY14" fmla="*/ 145413 h 190317"/>
                <a:gd name="connsiteX15" fmla="*/ 143136 w 195707"/>
                <a:gd name="connsiteY15" fmla="*/ 44296 h 190317"/>
                <a:gd name="connsiteX16" fmla="*/ 67146 w 195707"/>
                <a:gd name="connsiteY16" fmla="*/ 44296 h 190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707" h="190317">
                  <a:moveTo>
                    <a:pt x="181924" y="138704"/>
                  </a:moveTo>
                  <a:cubicBezTo>
                    <a:pt x="180708" y="153102"/>
                    <a:pt x="174694" y="166675"/>
                    <a:pt x="164847" y="177248"/>
                  </a:cubicBezTo>
                  <a:cubicBezTo>
                    <a:pt x="154824" y="186202"/>
                    <a:pt x="141678" y="190847"/>
                    <a:pt x="128255" y="190178"/>
                  </a:cubicBezTo>
                  <a:lnTo>
                    <a:pt x="40312" y="190177"/>
                  </a:lnTo>
                  <a:cubicBezTo>
                    <a:pt x="27993" y="191218"/>
                    <a:pt x="15897" y="186434"/>
                    <a:pt x="7623" y="177248"/>
                  </a:cubicBezTo>
                  <a:cubicBezTo>
                    <a:pt x="479" y="165749"/>
                    <a:pt x="-1762" y="151867"/>
                    <a:pt x="1402" y="138704"/>
                  </a:cubicBezTo>
                  <a:lnTo>
                    <a:pt x="13599" y="51371"/>
                  </a:lnTo>
                  <a:cubicBezTo>
                    <a:pt x="14716" y="36840"/>
                    <a:pt x="20737" y="23120"/>
                    <a:pt x="30676" y="12461"/>
                  </a:cubicBezTo>
                  <a:cubicBezTo>
                    <a:pt x="40819" y="3783"/>
                    <a:pt x="53948" y="-593"/>
                    <a:pt x="67268" y="264"/>
                  </a:cubicBezTo>
                  <a:lnTo>
                    <a:pt x="155211" y="264"/>
                  </a:lnTo>
                  <a:cubicBezTo>
                    <a:pt x="167581" y="-1178"/>
                    <a:pt x="179898" y="3350"/>
                    <a:pt x="188388" y="12461"/>
                  </a:cubicBezTo>
                  <a:cubicBezTo>
                    <a:pt x="195347" y="24213"/>
                    <a:pt x="197447" y="38216"/>
                    <a:pt x="194242" y="51493"/>
                  </a:cubicBezTo>
                  <a:lnTo>
                    <a:pt x="182046" y="138826"/>
                  </a:lnTo>
                  <a:moveTo>
                    <a:pt x="52876" y="145413"/>
                  </a:moveTo>
                  <a:lnTo>
                    <a:pt x="128743" y="145413"/>
                  </a:lnTo>
                  <a:lnTo>
                    <a:pt x="143136" y="44296"/>
                  </a:lnTo>
                  <a:lnTo>
                    <a:pt x="67146" y="4429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43">
              <a:extLst>
                <a:ext uri="{FF2B5EF4-FFF2-40B4-BE49-F238E27FC236}">
                  <a16:creationId xmlns:a16="http://schemas.microsoft.com/office/drawing/2014/main" xmlns="" id="{96878EB2-16B7-4E2D-9586-824F4A7A9B39}"/>
                </a:ext>
              </a:extLst>
            </p:cNvPr>
            <p:cNvSpPr/>
            <p:nvPr/>
          </p:nvSpPr>
          <p:spPr>
            <a:xfrm>
              <a:off x="11690375" y="748225"/>
              <a:ext cx="55268" cy="70044"/>
            </a:xfrm>
            <a:custGeom>
              <a:avLst/>
              <a:gdLst>
                <a:gd name="connsiteX0" fmla="*/ 367 w 55268"/>
                <a:gd name="connsiteY0" fmla="*/ 47169 h 70044"/>
                <a:gd name="connsiteX1" fmla="*/ 13784 w 55268"/>
                <a:gd name="connsiteY1" fmla="*/ 45827 h 70044"/>
                <a:gd name="connsiteX2" fmla="*/ 18663 w 55268"/>
                <a:gd name="connsiteY2" fmla="*/ 55585 h 70044"/>
                <a:gd name="connsiteX3" fmla="*/ 28543 w 55268"/>
                <a:gd name="connsiteY3" fmla="*/ 58756 h 70044"/>
                <a:gd name="connsiteX4" fmla="*/ 38545 w 55268"/>
                <a:gd name="connsiteY4" fmla="*/ 55951 h 70044"/>
                <a:gd name="connsiteX5" fmla="*/ 41961 w 55268"/>
                <a:gd name="connsiteY5" fmla="*/ 49486 h 70044"/>
                <a:gd name="connsiteX6" fmla="*/ 40497 w 55268"/>
                <a:gd name="connsiteY6" fmla="*/ 45339 h 70044"/>
                <a:gd name="connsiteX7" fmla="*/ 35618 w 55268"/>
                <a:gd name="connsiteY7" fmla="*/ 42412 h 70044"/>
                <a:gd name="connsiteX8" fmla="*/ 24640 w 55268"/>
                <a:gd name="connsiteY8" fmla="*/ 39484 h 70044"/>
                <a:gd name="connsiteX9" fmla="*/ 9271 w 55268"/>
                <a:gd name="connsiteY9" fmla="*/ 32776 h 70044"/>
                <a:gd name="connsiteX10" fmla="*/ 2928 w 55268"/>
                <a:gd name="connsiteY10" fmla="*/ 19115 h 70044"/>
                <a:gd name="connsiteX11" fmla="*/ 5977 w 55268"/>
                <a:gd name="connsiteY11" fmla="*/ 9357 h 70044"/>
                <a:gd name="connsiteX12" fmla="*/ 14394 w 55268"/>
                <a:gd name="connsiteY12" fmla="*/ 2404 h 70044"/>
                <a:gd name="connsiteX13" fmla="*/ 27689 w 55268"/>
                <a:gd name="connsiteY13" fmla="*/ 87 h 70044"/>
                <a:gd name="connsiteX14" fmla="*/ 46839 w 55268"/>
                <a:gd name="connsiteY14" fmla="*/ 5697 h 70044"/>
                <a:gd name="connsiteX15" fmla="*/ 53670 w 55268"/>
                <a:gd name="connsiteY15" fmla="*/ 20822 h 70044"/>
                <a:gd name="connsiteX16" fmla="*/ 39887 w 55268"/>
                <a:gd name="connsiteY16" fmla="*/ 20822 h 70044"/>
                <a:gd name="connsiteX17" fmla="*/ 36227 w 55268"/>
                <a:gd name="connsiteY17" fmla="*/ 13260 h 70044"/>
                <a:gd name="connsiteX18" fmla="*/ 27567 w 55268"/>
                <a:gd name="connsiteY18" fmla="*/ 10942 h 70044"/>
                <a:gd name="connsiteX19" fmla="*/ 18297 w 55268"/>
                <a:gd name="connsiteY19" fmla="*/ 13382 h 70044"/>
                <a:gd name="connsiteX20" fmla="*/ 16101 w 55268"/>
                <a:gd name="connsiteY20" fmla="*/ 17651 h 70044"/>
                <a:gd name="connsiteX21" fmla="*/ 18175 w 55268"/>
                <a:gd name="connsiteY21" fmla="*/ 21798 h 70044"/>
                <a:gd name="connsiteX22" fmla="*/ 30372 w 55268"/>
                <a:gd name="connsiteY22" fmla="*/ 26311 h 70044"/>
                <a:gd name="connsiteX23" fmla="*/ 45131 w 55268"/>
                <a:gd name="connsiteY23" fmla="*/ 31312 h 70044"/>
                <a:gd name="connsiteX24" fmla="*/ 52572 w 55268"/>
                <a:gd name="connsiteY24" fmla="*/ 38143 h 70044"/>
                <a:gd name="connsiteX25" fmla="*/ 55255 w 55268"/>
                <a:gd name="connsiteY25" fmla="*/ 48998 h 70044"/>
                <a:gd name="connsiteX26" fmla="*/ 51961 w 55268"/>
                <a:gd name="connsiteY26" fmla="*/ 59976 h 70044"/>
                <a:gd name="connsiteX27" fmla="*/ 42813 w 55268"/>
                <a:gd name="connsiteY27" fmla="*/ 67538 h 70044"/>
                <a:gd name="connsiteX28" fmla="*/ 28054 w 55268"/>
                <a:gd name="connsiteY28" fmla="*/ 69978 h 70044"/>
                <a:gd name="connsiteX29" fmla="*/ 8294 w 55268"/>
                <a:gd name="connsiteY29" fmla="*/ 64123 h 70044"/>
                <a:gd name="connsiteX30" fmla="*/ 0 w 55268"/>
                <a:gd name="connsiteY30" fmla="*/ 46681 h 7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68" h="70044">
                  <a:moveTo>
                    <a:pt x="367" y="47169"/>
                  </a:moveTo>
                  <a:lnTo>
                    <a:pt x="13784" y="45827"/>
                  </a:lnTo>
                  <a:cubicBezTo>
                    <a:pt x="14151" y="49570"/>
                    <a:pt x="15889" y="53045"/>
                    <a:pt x="18663" y="55585"/>
                  </a:cubicBezTo>
                  <a:cubicBezTo>
                    <a:pt x="21436" y="57855"/>
                    <a:pt x="24967" y="58988"/>
                    <a:pt x="28543" y="58756"/>
                  </a:cubicBezTo>
                  <a:cubicBezTo>
                    <a:pt x="32106" y="59053"/>
                    <a:pt x="35656" y="58057"/>
                    <a:pt x="38545" y="55951"/>
                  </a:cubicBezTo>
                  <a:cubicBezTo>
                    <a:pt x="40653" y="54467"/>
                    <a:pt x="41923" y="52064"/>
                    <a:pt x="41961" y="49486"/>
                  </a:cubicBezTo>
                  <a:cubicBezTo>
                    <a:pt x="41983" y="47974"/>
                    <a:pt x="41464" y="46503"/>
                    <a:pt x="40497" y="45339"/>
                  </a:cubicBezTo>
                  <a:cubicBezTo>
                    <a:pt x="39124" y="43992"/>
                    <a:pt x="37452" y="42989"/>
                    <a:pt x="35618" y="42412"/>
                  </a:cubicBezTo>
                  <a:cubicBezTo>
                    <a:pt x="34031" y="42412"/>
                    <a:pt x="30372" y="40826"/>
                    <a:pt x="24640" y="39484"/>
                  </a:cubicBezTo>
                  <a:cubicBezTo>
                    <a:pt x="19067" y="38468"/>
                    <a:pt x="13805" y="36171"/>
                    <a:pt x="9271" y="32776"/>
                  </a:cubicBezTo>
                  <a:cubicBezTo>
                    <a:pt x="5198" y="29416"/>
                    <a:pt x="2866" y="24394"/>
                    <a:pt x="2928" y="19115"/>
                  </a:cubicBezTo>
                  <a:cubicBezTo>
                    <a:pt x="2908" y="15624"/>
                    <a:pt x="3974" y="12215"/>
                    <a:pt x="5977" y="9357"/>
                  </a:cubicBezTo>
                  <a:cubicBezTo>
                    <a:pt x="7979" y="6210"/>
                    <a:pt x="10925" y="3776"/>
                    <a:pt x="14394" y="2404"/>
                  </a:cubicBezTo>
                  <a:cubicBezTo>
                    <a:pt x="18621" y="732"/>
                    <a:pt x="23146" y="-56"/>
                    <a:pt x="27689" y="87"/>
                  </a:cubicBezTo>
                  <a:cubicBezTo>
                    <a:pt x="34544" y="-453"/>
                    <a:pt x="41359" y="1543"/>
                    <a:pt x="46839" y="5697"/>
                  </a:cubicBezTo>
                  <a:cubicBezTo>
                    <a:pt x="51212" y="9502"/>
                    <a:pt x="53706" y="15026"/>
                    <a:pt x="53670" y="20822"/>
                  </a:cubicBezTo>
                  <a:lnTo>
                    <a:pt x="39887" y="20822"/>
                  </a:lnTo>
                  <a:cubicBezTo>
                    <a:pt x="39601" y="17948"/>
                    <a:pt x="38304" y="15268"/>
                    <a:pt x="36227" y="13260"/>
                  </a:cubicBezTo>
                  <a:cubicBezTo>
                    <a:pt x="33687" y="11526"/>
                    <a:pt x="30634" y="10709"/>
                    <a:pt x="27567" y="10942"/>
                  </a:cubicBezTo>
                  <a:cubicBezTo>
                    <a:pt x="24297" y="10755"/>
                    <a:pt x="21051" y="11609"/>
                    <a:pt x="18297" y="13382"/>
                  </a:cubicBezTo>
                  <a:cubicBezTo>
                    <a:pt x="16902" y="14353"/>
                    <a:pt x="16080" y="15952"/>
                    <a:pt x="16101" y="17651"/>
                  </a:cubicBezTo>
                  <a:cubicBezTo>
                    <a:pt x="16072" y="19290"/>
                    <a:pt x="16846" y="20839"/>
                    <a:pt x="18175" y="21798"/>
                  </a:cubicBezTo>
                  <a:cubicBezTo>
                    <a:pt x="21902" y="24095"/>
                    <a:pt x="26048" y="25629"/>
                    <a:pt x="30372" y="26311"/>
                  </a:cubicBezTo>
                  <a:cubicBezTo>
                    <a:pt x="35468" y="27404"/>
                    <a:pt x="40420" y="29082"/>
                    <a:pt x="45131" y="31312"/>
                  </a:cubicBezTo>
                  <a:cubicBezTo>
                    <a:pt x="48203" y="32846"/>
                    <a:pt x="50782" y="35213"/>
                    <a:pt x="52572" y="38143"/>
                  </a:cubicBezTo>
                  <a:cubicBezTo>
                    <a:pt x="54467" y="41438"/>
                    <a:pt x="55398" y="45200"/>
                    <a:pt x="55255" y="48998"/>
                  </a:cubicBezTo>
                  <a:cubicBezTo>
                    <a:pt x="55258" y="52901"/>
                    <a:pt x="54113" y="56719"/>
                    <a:pt x="51961" y="59976"/>
                  </a:cubicBezTo>
                  <a:cubicBezTo>
                    <a:pt x="49816" y="63425"/>
                    <a:pt x="46604" y="66080"/>
                    <a:pt x="42813" y="67538"/>
                  </a:cubicBezTo>
                  <a:cubicBezTo>
                    <a:pt x="38109" y="69339"/>
                    <a:pt x="33088" y="70169"/>
                    <a:pt x="28054" y="69978"/>
                  </a:cubicBezTo>
                  <a:cubicBezTo>
                    <a:pt x="20979" y="70453"/>
                    <a:pt x="13969" y="68375"/>
                    <a:pt x="8294" y="64123"/>
                  </a:cubicBezTo>
                  <a:cubicBezTo>
                    <a:pt x="3391" y="59591"/>
                    <a:pt x="421" y="53345"/>
                    <a:pt x="0" y="46681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4">
              <a:extLst>
                <a:ext uri="{FF2B5EF4-FFF2-40B4-BE49-F238E27FC236}">
                  <a16:creationId xmlns:a16="http://schemas.microsoft.com/office/drawing/2014/main" xmlns="" id="{C06B1D0E-5784-414D-8B49-8583140F8533}"/>
                </a:ext>
              </a:extLst>
            </p:cNvPr>
            <p:cNvSpPr/>
            <p:nvPr/>
          </p:nvSpPr>
          <p:spPr>
            <a:xfrm>
              <a:off x="10417940" y="750751"/>
              <a:ext cx="54034" cy="68061"/>
            </a:xfrm>
            <a:custGeom>
              <a:avLst/>
              <a:gdLst>
                <a:gd name="connsiteX0" fmla="*/ 0 w 54034"/>
                <a:gd name="connsiteY0" fmla="*/ 68062 h 68061"/>
                <a:gd name="connsiteX1" fmla="*/ 0 w 54034"/>
                <a:gd name="connsiteY1" fmla="*/ 0 h 68061"/>
                <a:gd name="connsiteX2" fmla="*/ 13418 w 54034"/>
                <a:gd name="connsiteY2" fmla="*/ 0 h 68061"/>
                <a:gd name="connsiteX3" fmla="*/ 41349 w 54034"/>
                <a:gd name="connsiteY3" fmla="*/ 45618 h 68061"/>
                <a:gd name="connsiteX4" fmla="*/ 41349 w 54034"/>
                <a:gd name="connsiteY4" fmla="*/ 0 h 68061"/>
                <a:gd name="connsiteX5" fmla="*/ 54034 w 54034"/>
                <a:gd name="connsiteY5" fmla="*/ 0 h 68061"/>
                <a:gd name="connsiteX6" fmla="*/ 54034 w 54034"/>
                <a:gd name="connsiteY6" fmla="*/ 68062 h 68061"/>
                <a:gd name="connsiteX7" fmla="*/ 40251 w 54034"/>
                <a:gd name="connsiteY7" fmla="*/ 68062 h 68061"/>
                <a:gd name="connsiteX8" fmla="*/ 12807 w 54034"/>
                <a:gd name="connsiteY8" fmla="*/ 23419 h 68061"/>
                <a:gd name="connsiteX9" fmla="*/ 12807 w 54034"/>
                <a:gd name="connsiteY9" fmla="*/ 68062 h 68061"/>
                <a:gd name="connsiteX10" fmla="*/ 0 w 54034"/>
                <a:gd name="connsiteY10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034" h="68061">
                  <a:moveTo>
                    <a:pt x="0" y="68062"/>
                  </a:moveTo>
                  <a:lnTo>
                    <a:pt x="0" y="0"/>
                  </a:lnTo>
                  <a:lnTo>
                    <a:pt x="13418" y="0"/>
                  </a:lnTo>
                  <a:lnTo>
                    <a:pt x="41349" y="45618"/>
                  </a:lnTo>
                  <a:lnTo>
                    <a:pt x="41349" y="0"/>
                  </a:lnTo>
                  <a:lnTo>
                    <a:pt x="54034" y="0"/>
                  </a:lnTo>
                  <a:lnTo>
                    <a:pt x="54034" y="68062"/>
                  </a:lnTo>
                  <a:lnTo>
                    <a:pt x="40251" y="68062"/>
                  </a:lnTo>
                  <a:lnTo>
                    <a:pt x="12807" y="23419"/>
                  </a:lnTo>
                  <a:lnTo>
                    <a:pt x="1280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45">
              <a:extLst>
                <a:ext uri="{FF2B5EF4-FFF2-40B4-BE49-F238E27FC236}">
                  <a16:creationId xmlns:a16="http://schemas.microsoft.com/office/drawing/2014/main" xmlns="" id="{5696C194-E56C-4E2B-A165-F12F7E1742D1}"/>
                </a:ext>
              </a:extLst>
            </p:cNvPr>
            <p:cNvSpPr/>
            <p:nvPr/>
          </p:nvSpPr>
          <p:spPr>
            <a:xfrm>
              <a:off x="10601024" y="750751"/>
              <a:ext cx="51716" cy="68061"/>
            </a:xfrm>
            <a:custGeom>
              <a:avLst/>
              <a:gdLst>
                <a:gd name="connsiteX0" fmla="*/ 0 w 51716"/>
                <a:gd name="connsiteY0" fmla="*/ 68062 h 68061"/>
                <a:gd name="connsiteX1" fmla="*/ 0 w 51716"/>
                <a:gd name="connsiteY1" fmla="*/ 0 h 68061"/>
                <a:gd name="connsiteX2" fmla="*/ 50375 w 51716"/>
                <a:gd name="connsiteY2" fmla="*/ 0 h 68061"/>
                <a:gd name="connsiteX3" fmla="*/ 50375 w 51716"/>
                <a:gd name="connsiteY3" fmla="*/ 11466 h 68061"/>
                <a:gd name="connsiteX4" fmla="*/ 13783 w 51716"/>
                <a:gd name="connsiteY4" fmla="*/ 11466 h 68061"/>
                <a:gd name="connsiteX5" fmla="*/ 13783 w 51716"/>
                <a:gd name="connsiteY5" fmla="*/ 26590 h 68061"/>
                <a:gd name="connsiteX6" fmla="*/ 47692 w 51716"/>
                <a:gd name="connsiteY6" fmla="*/ 26590 h 68061"/>
                <a:gd name="connsiteX7" fmla="*/ 47692 w 51716"/>
                <a:gd name="connsiteY7" fmla="*/ 38056 h 68061"/>
                <a:gd name="connsiteX8" fmla="*/ 13783 w 51716"/>
                <a:gd name="connsiteY8" fmla="*/ 38056 h 68061"/>
                <a:gd name="connsiteX9" fmla="*/ 13783 w 51716"/>
                <a:gd name="connsiteY9" fmla="*/ 56474 h 68061"/>
                <a:gd name="connsiteX10" fmla="*/ 51717 w 51716"/>
                <a:gd name="connsiteY10" fmla="*/ 56474 h 68061"/>
                <a:gd name="connsiteX11" fmla="*/ 51717 w 51716"/>
                <a:gd name="connsiteY11" fmla="*/ 68062 h 68061"/>
                <a:gd name="connsiteX12" fmla="*/ 0 w 51716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16" h="68061">
                  <a:moveTo>
                    <a:pt x="0" y="68062"/>
                  </a:moveTo>
                  <a:lnTo>
                    <a:pt x="0" y="0"/>
                  </a:lnTo>
                  <a:lnTo>
                    <a:pt x="50375" y="0"/>
                  </a:lnTo>
                  <a:lnTo>
                    <a:pt x="50375" y="11466"/>
                  </a:lnTo>
                  <a:lnTo>
                    <a:pt x="13783" y="11466"/>
                  </a:lnTo>
                  <a:lnTo>
                    <a:pt x="13783" y="26590"/>
                  </a:lnTo>
                  <a:lnTo>
                    <a:pt x="47692" y="26590"/>
                  </a:lnTo>
                  <a:lnTo>
                    <a:pt x="47692" y="38056"/>
                  </a:lnTo>
                  <a:lnTo>
                    <a:pt x="13783" y="38056"/>
                  </a:lnTo>
                  <a:lnTo>
                    <a:pt x="13783" y="56474"/>
                  </a:lnTo>
                  <a:lnTo>
                    <a:pt x="51717" y="56474"/>
                  </a:lnTo>
                  <a:lnTo>
                    <a:pt x="51717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46">
              <a:extLst>
                <a:ext uri="{FF2B5EF4-FFF2-40B4-BE49-F238E27FC236}">
                  <a16:creationId xmlns:a16="http://schemas.microsoft.com/office/drawing/2014/main" xmlns="" id="{02D7CBDC-B45D-4314-9484-F97E7CB246C7}"/>
                </a:ext>
              </a:extLst>
            </p:cNvPr>
            <p:cNvSpPr/>
            <p:nvPr/>
          </p:nvSpPr>
          <p:spPr>
            <a:xfrm>
              <a:off x="10781912" y="750751"/>
              <a:ext cx="53790" cy="68061"/>
            </a:xfrm>
            <a:custGeom>
              <a:avLst/>
              <a:gdLst>
                <a:gd name="connsiteX0" fmla="*/ 20004 w 53790"/>
                <a:gd name="connsiteY0" fmla="*/ 68062 h 68061"/>
                <a:gd name="connsiteX1" fmla="*/ 20004 w 53790"/>
                <a:gd name="connsiteY1" fmla="*/ 11466 h 68061"/>
                <a:gd name="connsiteX2" fmla="*/ 0 w 53790"/>
                <a:gd name="connsiteY2" fmla="*/ 11466 h 68061"/>
                <a:gd name="connsiteX3" fmla="*/ 0 w 53790"/>
                <a:gd name="connsiteY3" fmla="*/ 0 h 68061"/>
                <a:gd name="connsiteX4" fmla="*/ 53790 w 53790"/>
                <a:gd name="connsiteY4" fmla="*/ 0 h 68061"/>
                <a:gd name="connsiteX5" fmla="*/ 53790 w 53790"/>
                <a:gd name="connsiteY5" fmla="*/ 11466 h 68061"/>
                <a:gd name="connsiteX6" fmla="*/ 33786 w 53790"/>
                <a:gd name="connsiteY6" fmla="*/ 11466 h 68061"/>
                <a:gd name="connsiteX7" fmla="*/ 33786 w 53790"/>
                <a:gd name="connsiteY7" fmla="*/ 68062 h 68061"/>
                <a:gd name="connsiteX8" fmla="*/ 20004 w 53790"/>
                <a:gd name="connsiteY8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90" h="68061">
                  <a:moveTo>
                    <a:pt x="20004" y="68062"/>
                  </a:moveTo>
                  <a:lnTo>
                    <a:pt x="20004" y="11466"/>
                  </a:lnTo>
                  <a:lnTo>
                    <a:pt x="0" y="11466"/>
                  </a:lnTo>
                  <a:lnTo>
                    <a:pt x="0" y="0"/>
                  </a:lnTo>
                  <a:lnTo>
                    <a:pt x="53790" y="0"/>
                  </a:lnTo>
                  <a:lnTo>
                    <a:pt x="53790" y="11466"/>
                  </a:lnTo>
                  <a:lnTo>
                    <a:pt x="33786" y="11466"/>
                  </a:lnTo>
                  <a:lnTo>
                    <a:pt x="33786" y="68062"/>
                  </a:lnTo>
                  <a:lnTo>
                    <a:pt x="20004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47">
              <a:extLst>
                <a:ext uri="{FF2B5EF4-FFF2-40B4-BE49-F238E27FC236}">
                  <a16:creationId xmlns:a16="http://schemas.microsoft.com/office/drawing/2014/main" xmlns="" id="{71B570AA-86C0-4F16-8A37-80ECC7F1CFA9}"/>
                </a:ext>
              </a:extLst>
            </p:cNvPr>
            <p:cNvSpPr/>
            <p:nvPr/>
          </p:nvSpPr>
          <p:spPr>
            <a:xfrm>
              <a:off x="10946211" y="750751"/>
              <a:ext cx="89041" cy="68061"/>
            </a:xfrm>
            <a:custGeom>
              <a:avLst/>
              <a:gdLst>
                <a:gd name="connsiteX0" fmla="*/ 15979 w 89041"/>
                <a:gd name="connsiteY0" fmla="*/ 68062 h 68061"/>
                <a:gd name="connsiteX1" fmla="*/ 0 w 89041"/>
                <a:gd name="connsiteY1" fmla="*/ 0 h 68061"/>
                <a:gd name="connsiteX2" fmla="*/ 14149 w 89041"/>
                <a:gd name="connsiteY2" fmla="*/ 0 h 68061"/>
                <a:gd name="connsiteX3" fmla="*/ 24151 w 89041"/>
                <a:gd name="connsiteY3" fmla="*/ 46716 h 68061"/>
                <a:gd name="connsiteX4" fmla="*/ 36470 w 89041"/>
                <a:gd name="connsiteY4" fmla="*/ 0 h 68061"/>
                <a:gd name="connsiteX5" fmla="*/ 53059 w 89041"/>
                <a:gd name="connsiteY5" fmla="*/ 0 h 68061"/>
                <a:gd name="connsiteX6" fmla="*/ 64890 w 89041"/>
                <a:gd name="connsiteY6" fmla="*/ 47570 h 68061"/>
                <a:gd name="connsiteX7" fmla="*/ 75137 w 89041"/>
                <a:gd name="connsiteY7" fmla="*/ 0 h 68061"/>
                <a:gd name="connsiteX8" fmla="*/ 89041 w 89041"/>
                <a:gd name="connsiteY8" fmla="*/ 0 h 68061"/>
                <a:gd name="connsiteX9" fmla="*/ 72697 w 89041"/>
                <a:gd name="connsiteY9" fmla="*/ 68062 h 68061"/>
                <a:gd name="connsiteX10" fmla="*/ 57816 w 89041"/>
                <a:gd name="connsiteY10" fmla="*/ 68062 h 68061"/>
                <a:gd name="connsiteX11" fmla="*/ 44399 w 89041"/>
                <a:gd name="connsiteY11" fmla="*/ 17198 h 68061"/>
                <a:gd name="connsiteX12" fmla="*/ 30982 w 89041"/>
                <a:gd name="connsiteY12" fmla="*/ 68062 h 68061"/>
                <a:gd name="connsiteX13" fmla="*/ 15979 w 89041"/>
                <a:gd name="connsiteY13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041" h="68061">
                  <a:moveTo>
                    <a:pt x="15979" y="68062"/>
                  </a:moveTo>
                  <a:lnTo>
                    <a:pt x="0" y="0"/>
                  </a:lnTo>
                  <a:lnTo>
                    <a:pt x="14149" y="0"/>
                  </a:lnTo>
                  <a:lnTo>
                    <a:pt x="24151" y="46716"/>
                  </a:lnTo>
                  <a:lnTo>
                    <a:pt x="36470" y="0"/>
                  </a:lnTo>
                  <a:lnTo>
                    <a:pt x="53059" y="0"/>
                  </a:lnTo>
                  <a:lnTo>
                    <a:pt x="64890" y="47570"/>
                  </a:lnTo>
                  <a:lnTo>
                    <a:pt x="75137" y="0"/>
                  </a:lnTo>
                  <a:lnTo>
                    <a:pt x="89041" y="0"/>
                  </a:lnTo>
                  <a:lnTo>
                    <a:pt x="72697" y="68062"/>
                  </a:lnTo>
                  <a:lnTo>
                    <a:pt x="57816" y="68062"/>
                  </a:lnTo>
                  <a:lnTo>
                    <a:pt x="44399" y="17198"/>
                  </a:lnTo>
                  <a:lnTo>
                    <a:pt x="30982" y="68062"/>
                  </a:lnTo>
                  <a:lnTo>
                    <a:pt x="15979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48">
              <a:extLst>
                <a:ext uri="{FF2B5EF4-FFF2-40B4-BE49-F238E27FC236}">
                  <a16:creationId xmlns:a16="http://schemas.microsoft.com/office/drawing/2014/main" xmlns="" id="{35B21AFF-CFDB-420E-BA66-86A4EF1155BC}"/>
                </a:ext>
              </a:extLst>
            </p:cNvPr>
            <p:cNvSpPr/>
            <p:nvPr/>
          </p:nvSpPr>
          <p:spPr>
            <a:xfrm>
              <a:off x="11139649" y="748270"/>
              <a:ext cx="66310" cy="70379"/>
            </a:xfrm>
            <a:custGeom>
              <a:avLst/>
              <a:gdLst>
                <a:gd name="connsiteX0" fmla="*/ 13 w 66310"/>
                <a:gd name="connsiteY0" fmla="*/ 35658 h 70379"/>
                <a:gd name="connsiteX1" fmla="*/ 3185 w 66310"/>
                <a:gd name="connsiteY1" fmla="*/ 18216 h 70379"/>
                <a:gd name="connsiteX2" fmla="*/ 9528 w 66310"/>
                <a:gd name="connsiteY2" fmla="*/ 8946 h 70379"/>
                <a:gd name="connsiteX3" fmla="*/ 18309 w 66310"/>
                <a:gd name="connsiteY3" fmla="*/ 2725 h 70379"/>
                <a:gd name="connsiteX4" fmla="*/ 32946 w 66310"/>
                <a:gd name="connsiteY4" fmla="*/ 42 h 70379"/>
                <a:gd name="connsiteX5" fmla="*/ 57341 w 66310"/>
                <a:gd name="connsiteY5" fmla="*/ 9312 h 70379"/>
                <a:gd name="connsiteX6" fmla="*/ 66245 w 66310"/>
                <a:gd name="connsiteY6" fmla="*/ 35414 h 70379"/>
                <a:gd name="connsiteX7" fmla="*/ 57341 w 66310"/>
                <a:gd name="connsiteY7" fmla="*/ 61151 h 70379"/>
                <a:gd name="connsiteX8" fmla="*/ 9405 w 66310"/>
                <a:gd name="connsiteY8" fmla="*/ 61151 h 70379"/>
                <a:gd name="connsiteX9" fmla="*/ 379 w 66310"/>
                <a:gd name="connsiteY9" fmla="*/ 35536 h 70379"/>
                <a:gd name="connsiteX10" fmla="*/ 14527 w 66310"/>
                <a:gd name="connsiteY10" fmla="*/ 35536 h 70379"/>
                <a:gd name="connsiteX11" fmla="*/ 19894 w 66310"/>
                <a:gd name="connsiteY11" fmla="*/ 53101 h 70379"/>
                <a:gd name="connsiteX12" fmla="*/ 45745 w 66310"/>
                <a:gd name="connsiteY12" fmla="*/ 54206 h 70379"/>
                <a:gd name="connsiteX13" fmla="*/ 46851 w 66310"/>
                <a:gd name="connsiteY13" fmla="*/ 53101 h 70379"/>
                <a:gd name="connsiteX14" fmla="*/ 52218 w 66310"/>
                <a:gd name="connsiteY14" fmla="*/ 35292 h 70379"/>
                <a:gd name="connsiteX15" fmla="*/ 47095 w 66310"/>
                <a:gd name="connsiteY15" fmla="*/ 17728 h 70379"/>
                <a:gd name="connsiteX16" fmla="*/ 33434 w 66310"/>
                <a:gd name="connsiteY16" fmla="*/ 11995 h 70379"/>
                <a:gd name="connsiteX17" fmla="*/ 19773 w 66310"/>
                <a:gd name="connsiteY17" fmla="*/ 17850 h 70379"/>
                <a:gd name="connsiteX18" fmla="*/ 14528 w 66310"/>
                <a:gd name="connsiteY18" fmla="*/ 35414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310" h="70379">
                  <a:moveTo>
                    <a:pt x="13" y="35658"/>
                  </a:moveTo>
                  <a:cubicBezTo>
                    <a:pt x="-133" y="29688"/>
                    <a:pt x="946" y="23752"/>
                    <a:pt x="3185" y="18216"/>
                  </a:cubicBezTo>
                  <a:cubicBezTo>
                    <a:pt x="4694" y="14753"/>
                    <a:pt x="6846" y="11607"/>
                    <a:pt x="9528" y="8946"/>
                  </a:cubicBezTo>
                  <a:cubicBezTo>
                    <a:pt x="11995" y="6290"/>
                    <a:pt x="14985" y="4172"/>
                    <a:pt x="18309" y="2725"/>
                  </a:cubicBezTo>
                  <a:cubicBezTo>
                    <a:pt x="22953" y="838"/>
                    <a:pt x="27935" y="-76"/>
                    <a:pt x="32946" y="42"/>
                  </a:cubicBezTo>
                  <a:cubicBezTo>
                    <a:pt x="42017" y="-419"/>
                    <a:pt x="50866" y="2944"/>
                    <a:pt x="57341" y="9312"/>
                  </a:cubicBezTo>
                  <a:cubicBezTo>
                    <a:pt x="63600" y="16518"/>
                    <a:pt x="66795" y="25885"/>
                    <a:pt x="66245" y="35414"/>
                  </a:cubicBezTo>
                  <a:cubicBezTo>
                    <a:pt x="66817" y="44836"/>
                    <a:pt x="63613" y="54097"/>
                    <a:pt x="57341" y="61151"/>
                  </a:cubicBezTo>
                  <a:cubicBezTo>
                    <a:pt x="43732" y="73456"/>
                    <a:pt x="23015" y="73456"/>
                    <a:pt x="9405" y="61151"/>
                  </a:cubicBezTo>
                  <a:cubicBezTo>
                    <a:pt x="3120" y="54147"/>
                    <a:pt x="-127" y="44933"/>
                    <a:pt x="379" y="35536"/>
                  </a:cubicBezTo>
                  <a:moveTo>
                    <a:pt x="14527" y="35536"/>
                  </a:moveTo>
                  <a:cubicBezTo>
                    <a:pt x="14084" y="41853"/>
                    <a:pt x="15995" y="48111"/>
                    <a:pt x="19894" y="53101"/>
                  </a:cubicBezTo>
                  <a:cubicBezTo>
                    <a:pt x="26728" y="60544"/>
                    <a:pt x="38301" y="61039"/>
                    <a:pt x="45745" y="54206"/>
                  </a:cubicBezTo>
                  <a:cubicBezTo>
                    <a:pt x="46129" y="53853"/>
                    <a:pt x="46498" y="53485"/>
                    <a:pt x="46851" y="53101"/>
                  </a:cubicBezTo>
                  <a:cubicBezTo>
                    <a:pt x="50819" y="48052"/>
                    <a:pt x="52735" y="41693"/>
                    <a:pt x="52218" y="35292"/>
                  </a:cubicBezTo>
                  <a:cubicBezTo>
                    <a:pt x="52696" y="29010"/>
                    <a:pt x="50875" y="22768"/>
                    <a:pt x="47095" y="17728"/>
                  </a:cubicBezTo>
                  <a:cubicBezTo>
                    <a:pt x="43619" y="13882"/>
                    <a:pt x="38613" y="11781"/>
                    <a:pt x="33434" y="11995"/>
                  </a:cubicBezTo>
                  <a:cubicBezTo>
                    <a:pt x="28229" y="11777"/>
                    <a:pt x="23205" y="13930"/>
                    <a:pt x="19773" y="17850"/>
                  </a:cubicBezTo>
                  <a:cubicBezTo>
                    <a:pt x="15896" y="22847"/>
                    <a:pt x="14026" y="29111"/>
                    <a:pt x="14528" y="35414"/>
                  </a:cubicBezTo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49">
              <a:extLst>
                <a:ext uri="{FF2B5EF4-FFF2-40B4-BE49-F238E27FC236}">
                  <a16:creationId xmlns:a16="http://schemas.microsoft.com/office/drawing/2014/main" xmlns="" id="{55B40F27-1C87-47DF-AC95-A08A708F408D}"/>
                </a:ext>
              </a:extLst>
            </p:cNvPr>
            <p:cNvSpPr/>
            <p:nvPr/>
          </p:nvSpPr>
          <p:spPr>
            <a:xfrm>
              <a:off x="11323965" y="750696"/>
              <a:ext cx="61109" cy="67994"/>
            </a:xfrm>
            <a:custGeom>
              <a:avLst/>
              <a:gdLst>
                <a:gd name="connsiteX0" fmla="*/ 0 w 61109"/>
                <a:gd name="connsiteY0" fmla="*/ 67994 h 67994"/>
                <a:gd name="connsiteX1" fmla="*/ 0 w 61109"/>
                <a:gd name="connsiteY1" fmla="*/ 55 h 67994"/>
                <a:gd name="connsiteX2" fmla="*/ 28908 w 61109"/>
                <a:gd name="connsiteY2" fmla="*/ 55 h 67994"/>
                <a:gd name="connsiteX3" fmla="*/ 44642 w 61109"/>
                <a:gd name="connsiteY3" fmla="*/ 1884 h 67994"/>
                <a:gd name="connsiteX4" fmla="*/ 52571 w 61109"/>
                <a:gd name="connsiteY4" fmla="*/ 8471 h 67994"/>
                <a:gd name="connsiteX5" fmla="*/ 55498 w 61109"/>
                <a:gd name="connsiteY5" fmla="*/ 19083 h 67994"/>
                <a:gd name="connsiteX6" fmla="*/ 51107 w 61109"/>
                <a:gd name="connsiteY6" fmla="*/ 31280 h 67994"/>
                <a:gd name="connsiteX7" fmla="*/ 37690 w 61109"/>
                <a:gd name="connsiteY7" fmla="*/ 37501 h 67994"/>
                <a:gd name="connsiteX8" fmla="*/ 45009 w 61109"/>
                <a:gd name="connsiteY8" fmla="*/ 43233 h 67994"/>
                <a:gd name="connsiteX9" fmla="*/ 52815 w 61109"/>
                <a:gd name="connsiteY9" fmla="*/ 54333 h 67994"/>
                <a:gd name="connsiteX10" fmla="*/ 61109 w 61109"/>
                <a:gd name="connsiteY10" fmla="*/ 67506 h 67994"/>
                <a:gd name="connsiteX11" fmla="*/ 44642 w 61109"/>
                <a:gd name="connsiteY11" fmla="*/ 67506 h 67994"/>
                <a:gd name="connsiteX12" fmla="*/ 34884 w 61109"/>
                <a:gd name="connsiteY12" fmla="*/ 52747 h 67994"/>
                <a:gd name="connsiteX13" fmla="*/ 27566 w 61109"/>
                <a:gd name="connsiteY13" fmla="*/ 42746 h 67994"/>
                <a:gd name="connsiteX14" fmla="*/ 23419 w 61109"/>
                <a:gd name="connsiteY14" fmla="*/ 39940 h 67994"/>
                <a:gd name="connsiteX15" fmla="*/ 16588 w 61109"/>
                <a:gd name="connsiteY15" fmla="*/ 39086 h 67994"/>
                <a:gd name="connsiteX16" fmla="*/ 13783 w 61109"/>
                <a:gd name="connsiteY16" fmla="*/ 39086 h 67994"/>
                <a:gd name="connsiteX17" fmla="*/ 13783 w 61109"/>
                <a:gd name="connsiteY17" fmla="*/ 67506 h 67994"/>
                <a:gd name="connsiteX18" fmla="*/ 0 w 61109"/>
                <a:gd name="connsiteY18" fmla="*/ 67506 h 67994"/>
                <a:gd name="connsiteX19" fmla="*/ 13783 w 61109"/>
                <a:gd name="connsiteY19" fmla="*/ 28231 h 67994"/>
                <a:gd name="connsiteX20" fmla="*/ 23906 w 61109"/>
                <a:gd name="connsiteY20" fmla="*/ 28231 h 67994"/>
                <a:gd name="connsiteX21" fmla="*/ 36104 w 61109"/>
                <a:gd name="connsiteY21" fmla="*/ 27377 h 67994"/>
                <a:gd name="connsiteX22" fmla="*/ 40007 w 61109"/>
                <a:gd name="connsiteY22" fmla="*/ 24571 h 67994"/>
                <a:gd name="connsiteX23" fmla="*/ 41349 w 61109"/>
                <a:gd name="connsiteY23" fmla="*/ 19449 h 67994"/>
                <a:gd name="connsiteX24" fmla="*/ 39519 w 61109"/>
                <a:gd name="connsiteY24" fmla="*/ 13960 h 67994"/>
                <a:gd name="connsiteX25" fmla="*/ 34274 w 61109"/>
                <a:gd name="connsiteY25" fmla="*/ 11276 h 67994"/>
                <a:gd name="connsiteX26" fmla="*/ 13661 w 61109"/>
                <a:gd name="connsiteY26" fmla="*/ 11276 h 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109" h="67994">
                  <a:moveTo>
                    <a:pt x="0" y="67994"/>
                  </a:moveTo>
                  <a:lnTo>
                    <a:pt x="0" y="55"/>
                  </a:lnTo>
                  <a:lnTo>
                    <a:pt x="28908" y="55"/>
                  </a:lnTo>
                  <a:cubicBezTo>
                    <a:pt x="34217" y="-197"/>
                    <a:pt x="39532" y="421"/>
                    <a:pt x="44642" y="1884"/>
                  </a:cubicBezTo>
                  <a:cubicBezTo>
                    <a:pt x="47960" y="3110"/>
                    <a:pt x="50757" y="5435"/>
                    <a:pt x="52571" y="8471"/>
                  </a:cubicBezTo>
                  <a:cubicBezTo>
                    <a:pt x="54558" y="11648"/>
                    <a:pt x="55575" y="15336"/>
                    <a:pt x="55498" y="19083"/>
                  </a:cubicBezTo>
                  <a:cubicBezTo>
                    <a:pt x="55561" y="23546"/>
                    <a:pt x="54000" y="27881"/>
                    <a:pt x="51107" y="31280"/>
                  </a:cubicBezTo>
                  <a:cubicBezTo>
                    <a:pt x="47500" y="34860"/>
                    <a:pt x="42753" y="37061"/>
                    <a:pt x="37690" y="37501"/>
                  </a:cubicBezTo>
                  <a:cubicBezTo>
                    <a:pt x="40392" y="39050"/>
                    <a:pt x="42857" y="40981"/>
                    <a:pt x="45009" y="43233"/>
                  </a:cubicBezTo>
                  <a:cubicBezTo>
                    <a:pt x="47943" y="46688"/>
                    <a:pt x="50556" y="50403"/>
                    <a:pt x="52815" y="54333"/>
                  </a:cubicBezTo>
                  <a:lnTo>
                    <a:pt x="61109" y="67506"/>
                  </a:lnTo>
                  <a:lnTo>
                    <a:pt x="44642" y="67506"/>
                  </a:lnTo>
                  <a:lnTo>
                    <a:pt x="34884" y="52747"/>
                  </a:lnTo>
                  <a:cubicBezTo>
                    <a:pt x="32680" y="49248"/>
                    <a:pt x="30234" y="45906"/>
                    <a:pt x="27566" y="42746"/>
                  </a:cubicBezTo>
                  <a:cubicBezTo>
                    <a:pt x="26444" y="41474"/>
                    <a:pt x="25017" y="40509"/>
                    <a:pt x="23419" y="39940"/>
                  </a:cubicBezTo>
                  <a:cubicBezTo>
                    <a:pt x="21203" y="39292"/>
                    <a:pt x="18896" y="39004"/>
                    <a:pt x="16588" y="39086"/>
                  </a:cubicBezTo>
                  <a:lnTo>
                    <a:pt x="13783" y="39086"/>
                  </a:lnTo>
                  <a:lnTo>
                    <a:pt x="13783" y="67506"/>
                  </a:lnTo>
                  <a:lnTo>
                    <a:pt x="0" y="67506"/>
                  </a:lnTo>
                  <a:moveTo>
                    <a:pt x="13783" y="28231"/>
                  </a:moveTo>
                  <a:lnTo>
                    <a:pt x="23906" y="28231"/>
                  </a:lnTo>
                  <a:cubicBezTo>
                    <a:pt x="27992" y="28459"/>
                    <a:pt x="32090" y="28172"/>
                    <a:pt x="36104" y="27377"/>
                  </a:cubicBezTo>
                  <a:cubicBezTo>
                    <a:pt x="37675" y="26891"/>
                    <a:pt x="39046" y="25906"/>
                    <a:pt x="40007" y="24571"/>
                  </a:cubicBezTo>
                  <a:cubicBezTo>
                    <a:pt x="40936" y="23028"/>
                    <a:pt x="41402" y="21249"/>
                    <a:pt x="41349" y="19449"/>
                  </a:cubicBezTo>
                  <a:cubicBezTo>
                    <a:pt x="41417" y="17459"/>
                    <a:pt x="40768" y="15510"/>
                    <a:pt x="39519" y="13960"/>
                  </a:cubicBezTo>
                  <a:cubicBezTo>
                    <a:pt x="38138" y="12480"/>
                    <a:pt x="36282" y="11530"/>
                    <a:pt x="34274" y="11276"/>
                  </a:cubicBezTo>
                  <a:lnTo>
                    <a:pt x="13661" y="11276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0">
              <a:extLst>
                <a:ext uri="{FF2B5EF4-FFF2-40B4-BE49-F238E27FC236}">
                  <a16:creationId xmlns:a16="http://schemas.microsoft.com/office/drawing/2014/main" xmlns="" id="{0F8DBE00-6803-43CC-8E75-F417AE593C20}"/>
                </a:ext>
              </a:extLst>
            </p:cNvPr>
            <p:cNvSpPr/>
            <p:nvPr/>
          </p:nvSpPr>
          <p:spPr>
            <a:xfrm>
              <a:off x="11505829" y="750751"/>
              <a:ext cx="61353" cy="68061"/>
            </a:xfrm>
            <a:custGeom>
              <a:avLst/>
              <a:gdLst>
                <a:gd name="connsiteX0" fmla="*/ 0 w 61353"/>
                <a:gd name="connsiteY0" fmla="*/ 68062 h 68061"/>
                <a:gd name="connsiteX1" fmla="*/ 0 w 61353"/>
                <a:gd name="connsiteY1" fmla="*/ 0 h 68061"/>
                <a:gd name="connsiteX2" fmla="*/ 13661 w 61353"/>
                <a:gd name="connsiteY2" fmla="*/ 0 h 68061"/>
                <a:gd name="connsiteX3" fmla="*/ 13661 w 61353"/>
                <a:gd name="connsiteY3" fmla="*/ 30128 h 68061"/>
                <a:gd name="connsiteX4" fmla="*/ 41472 w 61353"/>
                <a:gd name="connsiteY4" fmla="*/ 0 h 68061"/>
                <a:gd name="connsiteX5" fmla="*/ 59890 w 61353"/>
                <a:gd name="connsiteY5" fmla="*/ 0 h 68061"/>
                <a:gd name="connsiteX6" fmla="*/ 34275 w 61353"/>
                <a:gd name="connsiteY6" fmla="*/ 26468 h 68061"/>
                <a:gd name="connsiteX7" fmla="*/ 61353 w 61353"/>
                <a:gd name="connsiteY7" fmla="*/ 68062 h 68061"/>
                <a:gd name="connsiteX8" fmla="*/ 43545 w 61353"/>
                <a:gd name="connsiteY8" fmla="*/ 68062 h 68061"/>
                <a:gd name="connsiteX9" fmla="*/ 24639 w 61353"/>
                <a:gd name="connsiteY9" fmla="*/ 36104 h 68061"/>
                <a:gd name="connsiteX10" fmla="*/ 13661 w 61353"/>
                <a:gd name="connsiteY10" fmla="*/ 47448 h 68061"/>
                <a:gd name="connsiteX11" fmla="*/ 13661 w 61353"/>
                <a:gd name="connsiteY11" fmla="*/ 68062 h 68061"/>
                <a:gd name="connsiteX12" fmla="*/ 0 w 61353"/>
                <a:gd name="connsiteY12" fmla="*/ 68062 h 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353" h="68061">
                  <a:moveTo>
                    <a:pt x="0" y="68062"/>
                  </a:moveTo>
                  <a:lnTo>
                    <a:pt x="0" y="0"/>
                  </a:lnTo>
                  <a:lnTo>
                    <a:pt x="13661" y="0"/>
                  </a:lnTo>
                  <a:lnTo>
                    <a:pt x="13661" y="30128"/>
                  </a:lnTo>
                  <a:lnTo>
                    <a:pt x="41472" y="0"/>
                  </a:lnTo>
                  <a:lnTo>
                    <a:pt x="59890" y="0"/>
                  </a:lnTo>
                  <a:lnTo>
                    <a:pt x="34275" y="26468"/>
                  </a:lnTo>
                  <a:lnTo>
                    <a:pt x="61353" y="68062"/>
                  </a:lnTo>
                  <a:lnTo>
                    <a:pt x="43545" y="68062"/>
                  </a:lnTo>
                  <a:lnTo>
                    <a:pt x="24639" y="36104"/>
                  </a:lnTo>
                  <a:lnTo>
                    <a:pt x="13661" y="47448"/>
                  </a:lnTo>
                  <a:lnTo>
                    <a:pt x="13661" y="68062"/>
                  </a:lnTo>
                  <a:lnTo>
                    <a:pt x="0" y="6806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51">
              <a:extLst>
                <a:ext uri="{FF2B5EF4-FFF2-40B4-BE49-F238E27FC236}">
                  <a16:creationId xmlns:a16="http://schemas.microsoft.com/office/drawing/2014/main" xmlns="" id="{F131F27D-9B8F-4C48-9AF0-3A23E158FAB6}"/>
                </a:ext>
              </a:extLst>
            </p:cNvPr>
            <p:cNvSpPr/>
            <p:nvPr/>
          </p:nvSpPr>
          <p:spPr>
            <a:xfrm>
              <a:off x="10396839" y="728551"/>
              <a:ext cx="1368184" cy="8172"/>
            </a:xfrm>
            <a:custGeom>
              <a:avLst/>
              <a:gdLst>
                <a:gd name="connsiteX0" fmla="*/ 0 w 1368184"/>
                <a:gd name="connsiteY0" fmla="*/ 0 h 8172"/>
                <a:gd name="connsiteX1" fmla="*/ 1368185 w 1368184"/>
                <a:gd name="connsiteY1" fmla="*/ 0 h 8172"/>
                <a:gd name="connsiteX2" fmla="*/ 1368185 w 1368184"/>
                <a:gd name="connsiteY2" fmla="*/ 8172 h 8172"/>
                <a:gd name="connsiteX3" fmla="*/ 0 w 1368184"/>
                <a:gd name="connsiteY3" fmla="*/ 8172 h 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184" h="8172">
                  <a:moveTo>
                    <a:pt x="0" y="0"/>
                  </a:moveTo>
                  <a:lnTo>
                    <a:pt x="1368185" y="0"/>
                  </a:lnTo>
                  <a:lnTo>
                    <a:pt x="1368185" y="8172"/>
                  </a:lnTo>
                  <a:lnTo>
                    <a:pt x="0" y="8172"/>
                  </a:lnTo>
                  <a:close/>
                </a:path>
              </a:pathLst>
            </a:custGeom>
            <a:grpFill/>
            <a:ln w="121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80">
            <a:extLst>
              <a:ext uri="{FF2B5EF4-FFF2-40B4-BE49-F238E27FC236}">
                <a16:creationId xmlns:a16="http://schemas.microsoft.com/office/drawing/2014/main" xmlns="" id="{9B3E668F-B0F1-441F-B0C1-3E2FFA966932}"/>
              </a:ext>
            </a:extLst>
          </p:cNvPr>
          <p:cNvSpPr/>
          <p:nvPr/>
        </p:nvSpPr>
        <p:spPr>
          <a:xfrm>
            <a:off x="8222969" y="2951834"/>
            <a:ext cx="1036305" cy="1597646"/>
          </a:xfrm>
          <a:custGeom>
            <a:avLst/>
            <a:gdLst>
              <a:gd name="connsiteX0" fmla="*/ 0 w 946261"/>
              <a:gd name="connsiteY0" fmla="*/ 1458827 h 1458827"/>
              <a:gd name="connsiteX1" fmla="*/ 442531 w 946261"/>
              <a:gd name="connsiteY1" fmla="*/ 1324542 h 1458827"/>
              <a:gd name="connsiteX2" fmla="*/ 839284 w 946261"/>
              <a:gd name="connsiteY2" fmla="*/ 0 h 1458827"/>
              <a:gd name="connsiteX3" fmla="*/ 0 w 946261"/>
              <a:gd name="connsiteY3" fmla="*/ 488310 h 1458827"/>
              <a:gd name="connsiteX4" fmla="*/ 0 w 946261"/>
              <a:gd name="connsiteY4" fmla="*/ 1458827 h 145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261" h="1458827">
                <a:moveTo>
                  <a:pt x="0" y="1458827"/>
                </a:moveTo>
                <a:cubicBezTo>
                  <a:pt x="158701" y="1449672"/>
                  <a:pt x="299090" y="1406944"/>
                  <a:pt x="442531" y="1324542"/>
                </a:cubicBezTo>
                <a:cubicBezTo>
                  <a:pt x="906426" y="1055971"/>
                  <a:pt x="1077335" y="473051"/>
                  <a:pt x="839284" y="0"/>
                </a:cubicBezTo>
                <a:lnTo>
                  <a:pt x="0" y="488310"/>
                </a:lnTo>
                <a:lnTo>
                  <a:pt x="0" y="1458827"/>
                </a:lnTo>
                <a:close/>
              </a:path>
            </a:pathLst>
          </a:custGeom>
          <a:solidFill>
            <a:srgbClr val="FFC000"/>
          </a:solidFill>
          <a:ln w="30491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71" name="Freeform: Shape 81">
            <a:extLst>
              <a:ext uri="{FF2B5EF4-FFF2-40B4-BE49-F238E27FC236}">
                <a16:creationId xmlns:a16="http://schemas.microsoft.com/office/drawing/2014/main" xmlns="" id="{A9279F7D-6515-40D9-9952-BB17316D7DE0}"/>
              </a:ext>
            </a:extLst>
          </p:cNvPr>
          <p:cNvSpPr/>
          <p:nvPr/>
        </p:nvSpPr>
        <p:spPr>
          <a:xfrm>
            <a:off x="7236974" y="2344450"/>
            <a:ext cx="1841638" cy="1025177"/>
          </a:xfrm>
          <a:custGeom>
            <a:avLst/>
            <a:gdLst>
              <a:gd name="connsiteX0" fmla="*/ 1681619 w 1681619"/>
              <a:gd name="connsiteY0" fmla="*/ 450842 h 936100"/>
              <a:gd name="connsiteX1" fmla="*/ 1345906 w 1681619"/>
              <a:gd name="connsiteY1" fmla="*/ 133441 h 936100"/>
              <a:gd name="connsiteX2" fmla="*/ 0 w 1681619"/>
              <a:gd name="connsiteY2" fmla="*/ 450842 h 936100"/>
              <a:gd name="connsiteX3" fmla="*/ 842336 w 1681619"/>
              <a:gd name="connsiteY3" fmla="*/ 936101 h 936100"/>
              <a:gd name="connsiteX4" fmla="*/ 1681619 w 1681619"/>
              <a:gd name="connsiteY4" fmla="*/ 450842 h 93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619" h="936100">
                <a:moveTo>
                  <a:pt x="1681619" y="450842"/>
                </a:moveTo>
                <a:cubicBezTo>
                  <a:pt x="1593113" y="316557"/>
                  <a:pt x="1486295" y="215843"/>
                  <a:pt x="1345906" y="133441"/>
                </a:cubicBezTo>
                <a:cubicBezTo>
                  <a:pt x="878959" y="-132078"/>
                  <a:pt x="289934" y="11363"/>
                  <a:pt x="0" y="450842"/>
                </a:cubicBezTo>
                <a:lnTo>
                  <a:pt x="842336" y="936101"/>
                </a:lnTo>
                <a:lnTo>
                  <a:pt x="1681619" y="450842"/>
                </a:lnTo>
                <a:close/>
              </a:path>
            </a:pathLst>
          </a:custGeom>
          <a:solidFill>
            <a:srgbClr val="3CB2E0"/>
          </a:solidFill>
          <a:ln w="30491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72" name="Freeform: Shape 82">
            <a:extLst>
              <a:ext uri="{FF2B5EF4-FFF2-40B4-BE49-F238E27FC236}">
                <a16:creationId xmlns:a16="http://schemas.microsoft.com/office/drawing/2014/main" xmlns="" id="{9D6ED318-F602-4222-8E7C-E2E0FBC765E1}"/>
              </a:ext>
            </a:extLst>
          </p:cNvPr>
          <p:cNvSpPr/>
          <p:nvPr/>
        </p:nvSpPr>
        <p:spPr>
          <a:xfrm>
            <a:off x="7053144" y="2955176"/>
            <a:ext cx="1036130" cy="1597646"/>
          </a:xfrm>
          <a:custGeom>
            <a:avLst/>
            <a:gdLst>
              <a:gd name="connsiteX0" fmla="*/ 106818 w 946101"/>
              <a:gd name="connsiteY0" fmla="*/ 0 h 1458827"/>
              <a:gd name="connsiteX1" fmla="*/ 0 w 946101"/>
              <a:gd name="connsiteY1" fmla="*/ 451687 h 1458827"/>
              <a:gd name="connsiteX2" fmla="*/ 946101 w 946101"/>
              <a:gd name="connsiteY2" fmla="*/ 1458828 h 1458827"/>
              <a:gd name="connsiteX3" fmla="*/ 946101 w 946101"/>
              <a:gd name="connsiteY3" fmla="*/ 485259 h 1458827"/>
              <a:gd name="connsiteX4" fmla="*/ 106818 w 946101"/>
              <a:gd name="connsiteY4" fmla="*/ 0 h 145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101" h="1458827">
                <a:moveTo>
                  <a:pt x="106818" y="0"/>
                </a:moveTo>
                <a:cubicBezTo>
                  <a:pt x="33571" y="143441"/>
                  <a:pt x="0" y="286882"/>
                  <a:pt x="0" y="451687"/>
                </a:cubicBezTo>
                <a:cubicBezTo>
                  <a:pt x="0" y="988829"/>
                  <a:pt x="418116" y="1425256"/>
                  <a:pt x="946101" y="1458828"/>
                </a:cubicBezTo>
                <a:lnTo>
                  <a:pt x="946101" y="485259"/>
                </a:lnTo>
                <a:lnTo>
                  <a:pt x="106818" y="0"/>
                </a:lnTo>
                <a:close/>
              </a:path>
            </a:pathLst>
          </a:custGeom>
          <a:solidFill>
            <a:schemeClr val="accent6"/>
          </a:solidFill>
          <a:ln w="30491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76" name="Freeform: Shape 76">
            <a:extLst>
              <a:ext uri="{FF2B5EF4-FFF2-40B4-BE49-F238E27FC236}">
                <a16:creationId xmlns:a16="http://schemas.microsoft.com/office/drawing/2014/main" xmlns="" id="{7A9C7293-0BCE-4F4A-8C7E-868B9CBA3C0B}"/>
              </a:ext>
            </a:extLst>
          </p:cNvPr>
          <p:cNvSpPr/>
          <p:nvPr/>
        </p:nvSpPr>
        <p:spPr>
          <a:xfrm>
            <a:off x="5679436" y="548680"/>
            <a:ext cx="4953371" cy="2824291"/>
          </a:xfrm>
          <a:custGeom>
            <a:avLst/>
            <a:gdLst>
              <a:gd name="connsiteX0" fmla="*/ 2264540 w 4522975"/>
              <a:gd name="connsiteY0" fmla="*/ 0 h 2578889"/>
              <a:gd name="connsiteX1" fmla="*/ 3586030 w 4522975"/>
              <a:gd name="connsiteY1" fmla="*/ 354025 h 2578889"/>
              <a:gd name="connsiteX2" fmla="*/ 4522976 w 4522975"/>
              <a:gd name="connsiteY2" fmla="*/ 1269607 h 2578889"/>
              <a:gd name="connsiteX3" fmla="*/ 2261488 w 4522975"/>
              <a:gd name="connsiteY3" fmla="*/ 2578890 h 2578889"/>
              <a:gd name="connsiteX4" fmla="*/ 0 w 4522975"/>
              <a:gd name="connsiteY4" fmla="*/ 1272659 h 2578889"/>
              <a:gd name="connsiteX5" fmla="*/ 2264540 w 4522975"/>
              <a:gd name="connsiteY5" fmla="*/ 0 h 257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2975" h="2578889">
                <a:moveTo>
                  <a:pt x="2264540" y="0"/>
                </a:moveTo>
                <a:cubicBezTo>
                  <a:pt x="2725383" y="0"/>
                  <a:pt x="3183174" y="122078"/>
                  <a:pt x="3586030" y="354025"/>
                </a:cubicBezTo>
                <a:cubicBezTo>
                  <a:pt x="3991938" y="589024"/>
                  <a:pt x="4284924" y="872855"/>
                  <a:pt x="4522976" y="1269607"/>
                </a:cubicBezTo>
                <a:lnTo>
                  <a:pt x="2261488" y="2578890"/>
                </a:lnTo>
                <a:lnTo>
                  <a:pt x="0" y="1272659"/>
                </a:lnTo>
                <a:cubicBezTo>
                  <a:pt x="479155" y="485259"/>
                  <a:pt x="1342854" y="0"/>
                  <a:pt x="2264540" y="0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77" name="Freeform: Shape 77">
            <a:extLst>
              <a:ext uri="{FF2B5EF4-FFF2-40B4-BE49-F238E27FC236}">
                <a16:creationId xmlns:a16="http://schemas.microsoft.com/office/drawing/2014/main" xmlns="" id="{21B53A6B-BE44-451C-9990-F89E0661CDF0}"/>
              </a:ext>
            </a:extLst>
          </p:cNvPr>
          <p:cNvSpPr/>
          <p:nvPr/>
        </p:nvSpPr>
        <p:spPr>
          <a:xfrm>
            <a:off x="5258300" y="2059425"/>
            <a:ext cx="2830975" cy="4288243"/>
          </a:xfrm>
          <a:custGeom>
            <a:avLst/>
            <a:gdLst>
              <a:gd name="connsiteX0" fmla="*/ 2584993 w 2584993"/>
              <a:gd name="connsiteY0" fmla="*/ 1303179 h 3915639"/>
              <a:gd name="connsiteX1" fmla="*/ 2584993 w 2584993"/>
              <a:gd name="connsiteY1" fmla="*/ 3915639 h 3915639"/>
              <a:gd name="connsiteX2" fmla="*/ 0 w 2584993"/>
              <a:gd name="connsiteY2" fmla="*/ 1269607 h 3915639"/>
              <a:gd name="connsiteX3" fmla="*/ 323506 w 2584993"/>
              <a:gd name="connsiteY3" fmla="*/ 0 h 3915639"/>
              <a:gd name="connsiteX4" fmla="*/ 2584993 w 2584993"/>
              <a:gd name="connsiteY4" fmla="*/ 1303179 h 391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993" h="3915639">
                <a:moveTo>
                  <a:pt x="2584993" y="1303179"/>
                </a:moveTo>
                <a:lnTo>
                  <a:pt x="2584993" y="3915639"/>
                </a:lnTo>
                <a:cubicBezTo>
                  <a:pt x="1153633" y="3882068"/>
                  <a:pt x="0" y="2707071"/>
                  <a:pt x="0" y="1269607"/>
                </a:cubicBezTo>
                <a:cubicBezTo>
                  <a:pt x="0" y="799608"/>
                  <a:pt x="100714" y="405908"/>
                  <a:pt x="323506" y="0"/>
                </a:cubicBezTo>
                <a:lnTo>
                  <a:pt x="2584993" y="1303179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78" name="Freeform: Shape 83">
            <a:extLst>
              <a:ext uri="{FF2B5EF4-FFF2-40B4-BE49-F238E27FC236}">
                <a16:creationId xmlns:a16="http://schemas.microsoft.com/office/drawing/2014/main" xmlns="" id="{3D157B9D-8D50-42E0-AA94-9277AE78E9DC}"/>
              </a:ext>
            </a:extLst>
          </p:cNvPr>
          <p:cNvSpPr/>
          <p:nvPr/>
        </p:nvSpPr>
        <p:spPr>
          <a:xfrm>
            <a:off x="8226312" y="2056082"/>
            <a:ext cx="2831257" cy="4291585"/>
          </a:xfrm>
          <a:custGeom>
            <a:avLst/>
            <a:gdLst>
              <a:gd name="connsiteX0" fmla="*/ 2261488 w 2585250"/>
              <a:gd name="connsiteY0" fmla="*/ 0 h 3918691"/>
              <a:gd name="connsiteX1" fmla="*/ 1263503 w 2585250"/>
              <a:gd name="connsiteY1" fmla="*/ 3564666 h 3918691"/>
              <a:gd name="connsiteX2" fmla="*/ 0 w 2585250"/>
              <a:gd name="connsiteY2" fmla="*/ 3918691 h 3918691"/>
              <a:gd name="connsiteX3" fmla="*/ 0 w 2585250"/>
              <a:gd name="connsiteY3" fmla="*/ 1306231 h 3918691"/>
              <a:gd name="connsiteX4" fmla="*/ 2261488 w 2585250"/>
              <a:gd name="connsiteY4" fmla="*/ 0 h 391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5250" h="3918691">
                <a:moveTo>
                  <a:pt x="2261488" y="0"/>
                </a:moveTo>
                <a:cubicBezTo>
                  <a:pt x="2948174" y="1257400"/>
                  <a:pt x="2508695" y="2844409"/>
                  <a:pt x="1263503" y="3564666"/>
                </a:cubicBezTo>
                <a:cubicBezTo>
                  <a:pt x="857595" y="3799666"/>
                  <a:pt x="463895" y="3909536"/>
                  <a:pt x="0" y="3918691"/>
                </a:cubicBezTo>
                <a:lnTo>
                  <a:pt x="0" y="1306231"/>
                </a:lnTo>
                <a:lnTo>
                  <a:pt x="2261488" y="0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81" name="Freeform: Shape 84">
            <a:extLst>
              <a:ext uri="{FF2B5EF4-FFF2-40B4-BE49-F238E27FC236}">
                <a16:creationId xmlns:a16="http://schemas.microsoft.com/office/drawing/2014/main" xmlns="" id="{980C13C1-B476-4905-93DE-E6B104CBFC9F}"/>
              </a:ext>
            </a:extLst>
          </p:cNvPr>
          <p:cNvSpPr/>
          <p:nvPr/>
        </p:nvSpPr>
        <p:spPr>
          <a:xfrm>
            <a:off x="7290381" y="2580377"/>
            <a:ext cx="1735207" cy="1735208"/>
          </a:xfrm>
          <a:custGeom>
            <a:avLst/>
            <a:gdLst>
              <a:gd name="connsiteX0" fmla="*/ 704998 w 1407294"/>
              <a:gd name="connsiteY0" fmla="*/ 1407295 h 1407294"/>
              <a:gd name="connsiteX1" fmla="*/ 1055971 w 1407294"/>
              <a:gd name="connsiteY1" fmla="*/ 1312684 h 1407294"/>
              <a:gd name="connsiteX2" fmla="*/ 1312334 w 1407294"/>
              <a:gd name="connsiteY2" fmla="*/ 351323 h 1407294"/>
              <a:gd name="connsiteX3" fmla="*/ 1055971 w 1407294"/>
              <a:gd name="connsiteY3" fmla="*/ 94960 h 1407294"/>
              <a:gd name="connsiteX4" fmla="*/ 94610 w 1407294"/>
              <a:gd name="connsiteY4" fmla="*/ 351323 h 1407294"/>
              <a:gd name="connsiteX5" fmla="*/ 0 w 1407294"/>
              <a:gd name="connsiteY5" fmla="*/ 702296 h 1407294"/>
              <a:gd name="connsiteX6" fmla="*/ 704998 w 1407294"/>
              <a:gd name="connsiteY6" fmla="*/ 1407295 h 14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294" h="1407294">
                <a:moveTo>
                  <a:pt x="704998" y="1407295"/>
                </a:moveTo>
                <a:cubicBezTo>
                  <a:pt x="833180" y="1407295"/>
                  <a:pt x="943049" y="1376775"/>
                  <a:pt x="1055971" y="1312684"/>
                </a:cubicBezTo>
                <a:cubicBezTo>
                  <a:pt x="1391685" y="1117360"/>
                  <a:pt x="1507658" y="690089"/>
                  <a:pt x="1312334" y="351323"/>
                </a:cubicBezTo>
                <a:cubicBezTo>
                  <a:pt x="1248244" y="238401"/>
                  <a:pt x="1165841" y="159051"/>
                  <a:pt x="1055971" y="94960"/>
                </a:cubicBezTo>
                <a:cubicBezTo>
                  <a:pt x="720258" y="-100364"/>
                  <a:pt x="289934" y="15610"/>
                  <a:pt x="94610" y="351323"/>
                </a:cubicBezTo>
                <a:cubicBezTo>
                  <a:pt x="30519" y="464245"/>
                  <a:pt x="0" y="574115"/>
                  <a:pt x="0" y="702296"/>
                </a:cubicBezTo>
                <a:cubicBezTo>
                  <a:pt x="0" y="1092945"/>
                  <a:pt x="314350" y="1407295"/>
                  <a:pt x="704998" y="1407295"/>
                </a:cubicBezTo>
                <a:close/>
              </a:path>
            </a:pathLst>
          </a:custGeom>
          <a:solidFill>
            <a:srgbClr val="FFFFFF"/>
          </a:solidFill>
          <a:ln w="30491" cap="flat">
            <a:noFill/>
            <a:prstDash val="solid"/>
            <a:miter/>
          </a:ln>
          <a:effectLst>
            <a:outerShdw blurRad="190500" dist="38100" dir="2700000" algn="tl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82" name="文本框 10">
            <a:extLst>
              <a:ext uri="{FF2B5EF4-FFF2-40B4-BE49-F238E27FC236}">
                <a16:creationId xmlns:a16="http://schemas.microsoft.com/office/drawing/2014/main" xmlns="" id="{BC23F5B3-3C77-48E2-99B2-BCD34152AE17}"/>
              </a:ext>
            </a:extLst>
          </p:cNvPr>
          <p:cNvSpPr txBox="1"/>
          <p:nvPr/>
        </p:nvSpPr>
        <p:spPr>
          <a:xfrm>
            <a:off x="6477592" y="1583195"/>
            <a:ext cx="3723844" cy="7771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Leverage ML technology to analyze and detect encrypted traffic without decryption</a:t>
            </a:r>
            <a:endParaRPr lang="en-US" altLang="zh-CN" sz="1200" dirty="0">
              <a:solidFill>
                <a:schemeClr val="bg1"/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  <a:p>
            <a:pPr marL="180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/>
                </a:solidFill>
              </a:rPr>
              <a:t>I</a:t>
            </a:r>
            <a:r>
              <a:rPr lang="en-US" altLang="zh-CN" sz="1200" dirty="0" smtClean="0">
                <a:solidFill>
                  <a:schemeClr val="bg1"/>
                </a:solidFill>
              </a:rPr>
              <a:t>mprove </a:t>
            </a:r>
            <a:r>
              <a:rPr lang="en-US" altLang="zh-CN" sz="1200" dirty="0">
                <a:solidFill>
                  <a:schemeClr val="bg1"/>
                </a:solidFill>
              </a:rPr>
              <a:t>the efficiency and accuracy of </a:t>
            </a:r>
            <a:r>
              <a:rPr lang="en-US" altLang="zh-CN" sz="1200" dirty="0" smtClean="0">
                <a:solidFill>
                  <a:schemeClr val="bg1"/>
                </a:solidFill>
              </a:rPr>
              <a:t>abnormal encrypted traffic detection</a:t>
            </a:r>
            <a:endParaRPr lang="en-US" altLang="zh-CN" sz="1200" dirty="0">
              <a:solidFill>
                <a:schemeClr val="bg1"/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83" name="文本框 10">
            <a:extLst>
              <a:ext uri="{FF2B5EF4-FFF2-40B4-BE49-F238E27FC236}">
                <a16:creationId xmlns:a16="http://schemas.microsoft.com/office/drawing/2014/main" xmlns="" id="{C6916EB7-35DE-4F50-8291-DF462C9A31B1}"/>
              </a:ext>
            </a:extLst>
          </p:cNvPr>
          <p:cNvSpPr txBox="1"/>
          <p:nvPr/>
        </p:nvSpPr>
        <p:spPr>
          <a:xfrm>
            <a:off x="8339514" y="4502232"/>
            <a:ext cx="1788463" cy="151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/>
                </a:solidFill>
              </a:rPr>
              <a:t>A</a:t>
            </a:r>
            <a:r>
              <a:rPr lang="en-US" altLang="zh-CN" sz="1200" dirty="0" smtClean="0">
                <a:solidFill>
                  <a:schemeClr val="bg1"/>
                </a:solidFill>
              </a:rPr>
              <a:t>uto-configuration </a:t>
            </a:r>
            <a:r>
              <a:rPr lang="en-US" altLang="zh-CN" sz="1200" dirty="0">
                <a:solidFill>
                  <a:schemeClr val="bg1"/>
                </a:solidFill>
              </a:rPr>
              <a:t>for flood protection </a:t>
            </a:r>
            <a:r>
              <a:rPr lang="en-US" altLang="zh-CN" sz="1200" dirty="0" smtClean="0">
                <a:solidFill>
                  <a:schemeClr val="bg1"/>
                </a:solidFill>
              </a:rPr>
              <a:t>threshold via ML-based baseline establishment</a:t>
            </a:r>
          </a:p>
          <a:p>
            <a:pPr marL="180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/>
                </a:solidFill>
              </a:rPr>
              <a:t>A</a:t>
            </a:r>
            <a:r>
              <a:rPr lang="en-US" altLang="zh-CN" sz="1200" dirty="0" smtClean="0">
                <a:solidFill>
                  <a:schemeClr val="bg1"/>
                </a:solidFill>
              </a:rPr>
              <a:t>ccurate </a:t>
            </a:r>
            <a:r>
              <a:rPr lang="en-US" altLang="zh-CN" sz="1200" dirty="0">
                <a:solidFill>
                  <a:schemeClr val="bg1"/>
                </a:solidFill>
              </a:rPr>
              <a:t>and effective </a:t>
            </a:r>
            <a:r>
              <a:rPr lang="en-US" altLang="zh-CN" sz="1200" dirty="0" err="1">
                <a:solidFill>
                  <a:schemeClr val="bg1"/>
                </a:solidFill>
              </a:rPr>
              <a:t>DDoS</a:t>
            </a:r>
            <a:r>
              <a:rPr lang="en-US" altLang="zh-CN" sz="1200" dirty="0">
                <a:solidFill>
                  <a:schemeClr val="bg1"/>
                </a:solidFill>
              </a:rPr>
              <a:t> protection </a:t>
            </a:r>
            <a:r>
              <a:rPr lang="en-US" altLang="zh-CN" sz="1200" dirty="0" smtClean="0">
                <a:solidFill>
                  <a:schemeClr val="bg1"/>
                </a:solidFill>
              </a:rPr>
              <a:t>with automated </a:t>
            </a:r>
            <a:r>
              <a:rPr lang="en-US" altLang="zh-CN" sz="1200" dirty="0">
                <a:solidFill>
                  <a:schemeClr val="bg1"/>
                </a:solidFill>
              </a:rPr>
              <a:t>configuration</a:t>
            </a:r>
            <a:endParaRPr lang="en-US" altLang="zh-CN" sz="1200" dirty="0">
              <a:solidFill>
                <a:schemeClr val="bg1"/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84" name="文本框 10">
            <a:extLst>
              <a:ext uri="{FF2B5EF4-FFF2-40B4-BE49-F238E27FC236}">
                <a16:creationId xmlns:a16="http://schemas.microsoft.com/office/drawing/2014/main" xmlns="" id="{6FA1B905-9DF9-460D-80B0-C5373401A874}"/>
              </a:ext>
            </a:extLst>
          </p:cNvPr>
          <p:cNvSpPr txBox="1"/>
          <p:nvPr/>
        </p:nvSpPr>
        <p:spPr>
          <a:xfrm>
            <a:off x="6133561" y="4498373"/>
            <a:ext cx="1924171" cy="114646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180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Build, train, and real-time update the detection model</a:t>
            </a:r>
          </a:p>
          <a:p>
            <a:pPr marL="18000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/>
                </a:solidFill>
              </a:rPr>
              <a:t>B</a:t>
            </a:r>
            <a:r>
              <a:rPr lang="en-US" altLang="zh-CN" sz="1200" dirty="0" smtClean="0">
                <a:solidFill>
                  <a:schemeClr val="bg1"/>
                </a:solidFill>
              </a:rPr>
              <a:t>etter </a:t>
            </a:r>
            <a:r>
              <a:rPr lang="en-US" altLang="zh-CN" sz="1200" dirty="0">
                <a:solidFill>
                  <a:schemeClr val="bg1"/>
                </a:solidFill>
              </a:rPr>
              <a:t>defend against unknown threats with higher effectiveness</a:t>
            </a:r>
            <a:endParaRPr lang="en-US" altLang="zh-CN" sz="1200" dirty="0">
              <a:solidFill>
                <a:schemeClr val="bg1"/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9" name="文本框 10">
            <a:extLst>
              <a:ext uri="{FF2B5EF4-FFF2-40B4-BE49-F238E27FC236}">
                <a16:creationId xmlns:a16="http://schemas.microsoft.com/office/drawing/2014/main" xmlns="" id="{FBC340B6-5132-4032-A500-9E135F956D89}"/>
              </a:ext>
            </a:extLst>
          </p:cNvPr>
          <p:cNvSpPr txBox="1"/>
          <p:nvPr/>
        </p:nvSpPr>
        <p:spPr>
          <a:xfrm>
            <a:off x="5852592" y="3914820"/>
            <a:ext cx="120024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500" b="1" dirty="0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DGA Detection</a:t>
            </a:r>
            <a:endParaRPr lang="en-US" altLang="zh-CN" sz="1500" b="1" dirty="0">
              <a:solidFill>
                <a:schemeClr val="bg1"/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0" name="文本框 10">
            <a:extLst>
              <a:ext uri="{FF2B5EF4-FFF2-40B4-BE49-F238E27FC236}">
                <a16:creationId xmlns:a16="http://schemas.microsoft.com/office/drawing/2014/main" xmlns="" id="{D38E2444-B057-4401-A883-204E275FBCC1}"/>
              </a:ext>
            </a:extLst>
          </p:cNvPr>
          <p:cNvSpPr txBox="1"/>
          <p:nvPr/>
        </p:nvSpPr>
        <p:spPr>
          <a:xfrm>
            <a:off x="9365722" y="3892980"/>
            <a:ext cx="1445194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500" b="1" dirty="0" err="1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DoS</a:t>
            </a:r>
            <a:r>
              <a:rPr lang="en-US" altLang="zh-CN" sz="1500" b="1" dirty="0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/</a:t>
            </a:r>
            <a:r>
              <a:rPr lang="en-US" altLang="zh-CN" sz="1500" b="1" dirty="0" err="1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DDoS</a:t>
            </a:r>
            <a:r>
              <a:rPr lang="en-US" altLang="zh-CN" sz="1500" b="1" dirty="0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 Defense</a:t>
            </a:r>
            <a:endParaRPr lang="en-US" altLang="zh-CN" sz="1500" b="1" dirty="0">
              <a:solidFill>
                <a:schemeClr val="bg1"/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4" name="文本框 10">
            <a:extLst>
              <a:ext uri="{FF2B5EF4-FFF2-40B4-BE49-F238E27FC236}">
                <a16:creationId xmlns:a16="http://schemas.microsoft.com/office/drawing/2014/main" xmlns="" id="{FEBFE654-6CF3-4EBC-B818-3CBB2D2FC9D3}"/>
              </a:ext>
            </a:extLst>
          </p:cNvPr>
          <p:cNvSpPr txBox="1"/>
          <p:nvPr/>
        </p:nvSpPr>
        <p:spPr>
          <a:xfrm>
            <a:off x="6779103" y="1333685"/>
            <a:ext cx="2839669" cy="2308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500" b="1" dirty="0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Encrypted </a:t>
            </a:r>
            <a:r>
              <a:rPr lang="en-US" altLang="zh-CN" sz="1500" b="1" smtClean="0">
                <a:solidFill>
                  <a:schemeClr val="bg1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Traffic Detection</a:t>
            </a:r>
            <a:endParaRPr lang="en-US" altLang="zh-CN" sz="1500" b="1" dirty="0">
              <a:solidFill>
                <a:schemeClr val="bg1"/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5" name="文本框 10">
            <a:extLst>
              <a:ext uri="{FF2B5EF4-FFF2-40B4-BE49-F238E27FC236}">
                <a16:creationId xmlns:a16="http://schemas.microsoft.com/office/drawing/2014/main" xmlns="" id="{D4511804-1A4C-4B1E-B815-DA7A5D9EB24A}"/>
              </a:ext>
            </a:extLst>
          </p:cNvPr>
          <p:cNvSpPr txBox="1"/>
          <p:nvPr/>
        </p:nvSpPr>
        <p:spPr>
          <a:xfrm>
            <a:off x="7427287" y="3558896"/>
            <a:ext cx="1506376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b="1" dirty="0" smtClean="0">
                <a:solidFill>
                  <a:srgbClr val="0B2F69"/>
                </a:solidFill>
                <a:ea typeface="思源黑体 CN Normal" panose="020B0400000000000000" pitchFamily="34" charset="-122"/>
                <a:cs typeface="Arial" panose="020B0604020202020204" pitchFamily="34" charset="0"/>
              </a:rPr>
              <a:t>ML-based Detection</a:t>
            </a:r>
            <a:endParaRPr lang="en-US" altLang="zh-CN" sz="1600" b="1" dirty="0">
              <a:solidFill>
                <a:srgbClr val="0B2F69"/>
              </a:solidFill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5" name="Oval 105">
            <a:extLst>
              <a:ext uri="{FF2B5EF4-FFF2-40B4-BE49-F238E27FC236}">
                <a16:creationId xmlns:a16="http://schemas.microsoft.com/office/drawing/2014/main" xmlns="" id="{D5148AB6-F292-49CE-ADEB-E5F1341DEF48}"/>
              </a:ext>
            </a:extLst>
          </p:cNvPr>
          <p:cNvSpPr/>
          <p:nvPr/>
        </p:nvSpPr>
        <p:spPr>
          <a:xfrm>
            <a:off x="9703989" y="3102745"/>
            <a:ext cx="676488" cy="6764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6" name="Oval 106">
            <a:extLst>
              <a:ext uri="{FF2B5EF4-FFF2-40B4-BE49-F238E27FC236}">
                <a16:creationId xmlns:a16="http://schemas.microsoft.com/office/drawing/2014/main" xmlns="" id="{A5D6C2ED-57CD-45D1-B936-663DA7E304F0}"/>
              </a:ext>
            </a:extLst>
          </p:cNvPr>
          <p:cNvSpPr/>
          <p:nvPr/>
        </p:nvSpPr>
        <p:spPr>
          <a:xfrm>
            <a:off x="5956851" y="3102745"/>
            <a:ext cx="676488" cy="6764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7" name="Oval 107">
            <a:extLst>
              <a:ext uri="{FF2B5EF4-FFF2-40B4-BE49-F238E27FC236}">
                <a16:creationId xmlns:a16="http://schemas.microsoft.com/office/drawing/2014/main" xmlns="" id="{34C319B3-9601-48EA-A9FE-AE37A801D0D4}"/>
              </a:ext>
            </a:extLst>
          </p:cNvPr>
          <p:cNvSpPr/>
          <p:nvPr/>
        </p:nvSpPr>
        <p:spPr>
          <a:xfrm>
            <a:off x="7850295" y="627066"/>
            <a:ext cx="676488" cy="676488"/>
          </a:xfrm>
          <a:prstGeom prst="ellipse">
            <a:avLst/>
          </a:prstGeom>
          <a:solidFill>
            <a:srgbClr val="3CB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8" name="Graphic 110">
            <a:extLst>
              <a:ext uri="{FF2B5EF4-FFF2-40B4-BE49-F238E27FC236}">
                <a16:creationId xmlns:a16="http://schemas.microsoft.com/office/drawing/2014/main" xmlns="" id="{1DAFBF79-1389-4417-9E93-1A57A554C2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02063" y="808671"/>
            <a:ext cx="372954" cy="313280"/>
          </a:xfrm>
          <a:prstGeom prst="rect">
            <a:avLst/>
          </a:prstGeom>
        </p:spPr>
      </p:pic>
      <p:pic>
        <p:nvPicPr>
          <p:cNvPr id="129" name="Graphic 111">
            <a:extLst>
              <a:ext uri="{FF2B5EF4-FFF2-40B4-BE49-F238E27FC236}">
                <a16:creationId xmlns:a16="http://schemas.microsoft.com/office/drawing/2014/main" xmlns="" id="{E7299B22-3084-46B1-BB31-783C7B6FEE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886390" y="3285146"/>
            <a:ext cx="311686" cy="311686"/>
          </a:xfrm>
          <a:prstGeom prst="rect">
            <a:avLst/>
          </a:prstGeom>
        </p:spPr>
      </p:pic>
      <p:pic>
        <p:nvPicPr>
          <p:cNvPr id="130" name="Graphic 112">
            <a:extLst>
              <a:ext uri="{FF2B5EF4-FFF2-40B4-BE49-F238E27FC236}">
                <a16:creationId xmlns:a16="http://schemas.microsoft.com/office/drawing/2014/main" xmlns="" id="{FFB79442-8AF0-4FB5-96C5-AA0157BF6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120173" y="3266067"/>
            <a:ext cx="349844" cy="349844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00266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232" y="2741230"/>
            <a:ext cx="695778" cy="695778"/>
          </a:xfrm>
          <a:prstGeom prst="rect">
            <a:avLst/>
          </a:prstGeom>
        </p:spPr>
      </p:pic>
      <p:sp>
        <p:nvSpPr>
          <p:cNvPr id="133" name="TextBox 11">
            <a:extLst>
              <a:ext uri="{FF2B5EF4-FFF2-40B4-BE49-F238E27FC236}">
                <a16:creationId xmlns="" xmlns:a16="http://schemas.microsoft.com/office/drawing/2014/main" id="{8C4E947E-3903-4172-A69A-62D52C88F805}"/>
              </a:ext>
            </a:extLst>
          </p:cNvPr>
          <p:cNvSpPr txBox="1"/>
          <p:nvPr/>
        </p:nvSpPr>
        <p:spPr>
          <a:xfrm flipH="1">
            <a:off x="591413" y="4435758"/>
            <a:ext cx="3864926" cy="79344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10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Arial" panose="020B0604020202020204" pitchFamily="34" charset="0"/>
              </a:defRPr>
            </a:lvl1pPr>
            <a:lvl2pPr marL="0" lvl="1" indent="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endParaRPr lang="en-ID">
              <a:sym typeface="Arial" panose="020B0604020202020204" pitchFamily="34" charset="0"/>
            </a:endParaRPr>
          </a:p>
        </p:txBody>
      </p:sp>
      <p:sp>
        <p:nvSpPr>
          <p:cNvPr id="134" name="îṧľide">
            <a:extLst>
              <a:ext uri="{FF2B5EF4-FFF2-40B4-BE49-F238E27FC236}">
                <a16:creationId xmlns="" xmlns:a16="http://schemas.microsoft.com/office/drawing/2014/main" id="{FF64C599-A0DC-4F5D-B86E-6F37C589981B}"/>
              </a:ext>
            </a:extLst>
          </p:cNvPr>
          <p:cNvSpPr/>
          <p:nvPr/>
        </p:nvSpPr>
        <p:spPr>
          <a:xfrm>
            <a:off x="864245" y="4671365"/>
            <a:ext cx="2939318" cy="307777"/>
          </a:xfrm>
          <a:prstGeom prst="homePlate">
            <a:avLst>
              <a:gd name="adj" fmla="val 0"/>
            </a:avLst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2000" b="1" dirty="0" smtClean="0">
                <a:solidFill>
                  <a:srgbClr val="FFFFFF"/>
                </a:solidFill>
                <a:latin typeface="+mj-lt"/>
                <a:ea typeface="微软雅黑"/>
                <a:cs typeface="Arial" panose="020B0604020202020204" pitchFamily="34" charset="0"/>
              </a:rPr>
              <a:t>DGA Detection</a:t>
            </a:r>
            <a:endParaRPr kumimoji="0" lang="zh-CN" altLang="en-US" sz="2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rmAutofit/>
          </a:bodyPr>
          <a:lstStyle/>
          <a:p>
            <a:r>
              <a:rPr lang="en-US" altLang="zh-CN" sz="3000" dirty="0"/>
              <a:t>A</a:t>
            </a:r>
            <a:r>
              <a:rPr lang="zh-CN" altLang="en-US" sz="3000" dirty="0"/>
              <a:t> </a:t>
            </a:r>
            <a:r>
              <a:rPr lang="en-US" altLang="zh-CN" sz="3000" dirty="0"/>
              <a:t>Future-Ready</a:t>
            </a:r>
            <a:r>
              <a:rPr lang="zh-CN" altLang="en-US" sz="3000" dirty="0"/>
              <a:t> </a:t>
            </a:r>
            <a:r>
              <a:rPr lang="en-US" altLang="zh-CN" sz="3000" dirty="0"/>
              <a:t>NGFW -  </a:t>
            </a:r>
            <a:r>
              <a:rPr lang="en-US" altLang="zh-CN" sz="3000" dirty="0" smtClean="0"/>
              <a:t>Smart Policy Operation</a:t>
            </a:r>
            <a:endParaRPr lang="zh-CN" altLang="en-US" sz="3000" dirty="0"/>
          </a:p>
        </p:txBody>
      </p:sp>
      <p:pic>
        <p:nvPicPr>
          <p:cNvPr id="12" name="Picture 57">
            <a:extLst>
              <a:ext uri="{FF2B5EF4-FFF2-40B4-BE49-F238E27FC236}">
                <a16:creationId xmlns:a16="http://schemas.microsoft.com/office/drawing/2014/main" xmlns="" id="{4DFD3FC5-0FBC-4793-A5FF-8F618FC50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0248"/>
            <a:ext cx="12192000" cy="4237064"/>
          </a:xfrm>
          <a:prstGeom prst="rect">
            <a:avLst/>
          </a:prstGeom>
        </p:spPr>
      </p:pic>
      <p:sp>
        <p:nvSpPr>
          <p:cNvPr id="13" name="Rectangle 58">
            <a:extLst>
              <a:ext uri="{FF2B5EF4-FFF2-40B4-BE49-F238E27FC236}">
                <a16:creationId xmlns:a16="http://schemas.microsoft.com/office/drawing/2014/main" xmlns="" id="{12ABB999-F7CF-497E-8AE1-A28A8DE4D36E}"/>
              </a:ext>
            </a:extLst>
          </p:cNvPr>
          <p:cNvSpPr/>
          <p:nvPr/>
        </p:nvSpPr>
        <p:spPr>
          <a:xfrm>
            <a:off x="-4450" y="2000250"/>
            <a:ext cx="12192000" cy="423706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81">
            <a:extLst>
              <a:ext uri="{FF2B5EF4-FFF2-40B4-BE49-F238E27FC236}">
                <a16:creationId xmlns:a16="http://schemas.microsoft.com/office/drawing/2014/main" xmlns="" id="{E9095550-A326-49A9-8B11-AA9DBE6F4366}"/>
              </a:ext>
            </a:extLst>
          </p:cNvPr>
          <p:cNvSpPr/>
          <p:nvPr/>
        </p:nvSpPr>
        <p:spPr>
          <a:xfrm flipV="1">
            <a:off x="533527" y="2002413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5" name="Isosceles Triangle 82">
            <a:extLst>
              <a:ext uri="{FF2B5EF4-FFF2-40B4-BE49-F238E27FC236}">
                <a16:creationId xmlns:a16="http://schemas.microsoft.com/office/drawing/2014/main" xmlns="" id="{E462E267-DC1F-498F-BDB1-FACB185A0513}"/>
              </a:ext>
            </a:extLst>
          </p:cNvPr>
          <p:cNvSpPr/>
          <p:nvPr/>
        </p:nvSpPr>
        <p:spPr>
          <a:xfrm flipV="1">
            <a:off x="11322108" y="2000250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6" name="Rectangle: Top Corners Rounded 84">
            <a:extLst>
              <a:ext uri="{FF2B5EF4-FFF2-40B4-BE49-F238E27FC236}">
                <a16:creationId xmlns:a16="http://schemas.microsoft.com/office/drawing/2014/main" xmlns="" id="{1F26DDB5-3F2D-47C5-B191-607E41F9E7F7}"/>
              </a:ext>
            </a:extLst>
          </p:cNvPr>
          <p:cNvSpPr/>
          <p:nvPr/>
        </p:nvSpPr>
        <p:spPr>
          <a:xfrm rot="10800000" flipV="1">
            <a:off x="688564" y="1521197"/>
            <a:ext cx="10808036" cy="720158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FFC000"/>
          </a:solidFill>
          <a:ln w="28575">
            <a:noFill/>
          </a:ln>
          <a:effectLst>
            <a:glow rad="127000">
              <a:schemeClr val="accent4"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A-Series with Advance</a:t>
            </a:r>
            <a:r>
              <a:rPr kumimoji="0" lang="en-US" sz="2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Hardware Architecture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7" name="Group 85">
            <a:extLst>
              <a:ext uri="{FF2B5EF4-FFF2-40B4-BE49-F238E27FC236}">
                <a16:creationId xmlns:a16="http://schemas.microsoft.com/office/drawing/2014/main" xmlns="" id="{5176CCF2-BABA-4000-AB71-E211F342DFDE}"/>
              </a:ext>
            </a:extLst>
          </p:cNvPr>
          <p:cNvGrpSpPr/>
          <p:nvPr/>
        </p:nvGrpSpPr>
        <p:grpSpPr>
          <a:xfrm>
            <a:off x="2567608" y="1640005"/>
            <a:ext cx="480430" cy="482544"/>
            <a:chOff x="8440738" y="2886076"/>
            <a:chExt cx="360363" cy="361950"/>
          </a:xfrm>
          <a:solidFill>
            <a:schemeClr val="bg1"/>
          </a:solidFill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1C7FE38C-40A5-4438-8710-F3A7F54A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25" y="2886076"/>
              <a:ext cx="255588" cy="166688"/>
            </a:xfrm>
            <a:custGeom>
              <a:avLst/>
              <a:gdLst>
                <a:gd name="T0" fmla="*/ 7 w 68"/>
                <a:gd name="T1" fmla="*/ 44 h 44"/>
                <a:gd name="T2" fmla="*/ 18 w 68"/>
                <a:gd name="T3" fmla="*/ 44 h 44"/>
                <a:gd name="T4" fmla="*/ 17 w 68"/>
                <a:gd name="T5" fmla="*/ 43 h 44"/>
                <a:gd name="T6" fmla="*/ 12 w 68"/>
                <a:gd name="T7" fmla="*/ 37 h 44"/>
                <a:gd name="T8" fmla="*/ 13 w 68"/>
                <a:gd name="T9" fmla="*/ 33 h 44"/>
                <a:gd name="T10" fmla="*/ 16 w 68"/>
                <a:gd name="T11" fmla="*/ 33 h 44"/>
                <a:gd name="T12" fmla="*/ 16 w 68"/>
                <a:gd name="T13" fmla="*/ 36 h 44"/>
                <a:gd name="T14" fmla="*/ 16 w 68"/>
                <a:gd name="T15" fmla="*/ 36 h 44"/>
                <a:gd name="T16" fmla="*/ 19 w 68"/>
                <a:gd name="T17" fmla="*/ 40 h 44"/>
                <a:gd name="T18" fmla="*/ 20 w 68"/>
                <a:gd name="T19" fmla="*/ 43 h 44"/>
                <a:gd name="T20" fmla="*/ 18 w 68"/>
                <a:gd name="T21" fmla="*/ 44 h 44"/>
                <a:gd name="T22" fmla="*/ 30 w 68"/>
                <a:gd name="T23" fmla="*/ 44 h 44"/>
                <a:gd name="T24" fmla="*/ 29 w 68"/>
                <a:gd name="T25" fmla="*/ 43 h 44"/>
                <a:gd name="T26" fmla="*/ 34 w 68"/>
                <a:gd name="T27" fmla="*/ 24 h 44"/>
                <a:gd name="T28" fmla="*/ 37 w 68"/>
                <a:gd name="T29" fmla="*/ 24 h 44"/>
                <a:gd name="T30" fmla="*/ 38 w 68"/>
                <a:gd name="T31" fmla="*/ 26 h 44"/>
                <a:gd name="T32" fmla="*/ 41 w 68"/>
                <a:gd name="T33" fmla="*/ 33 h 44"/>
                <a:gd name="T34" fmla="*/ 43 w 68"/>
                <a:gd name="T35" fmla="*/ 43 h 44"/>
                <a:gd name="T36" fmla="*/ 41 w 68"/>
                <a:gd name="T37" fmla="*/ 44 h 44"/>
                <a:gd name="T38" fmla="*/ 50 w 68"/>
                <a:gd name="T39" fmla="*/ 44 h 44"/>
                <a:gd name="T40" fmla="*/ 49 w 68"/>
                <a:gd name="T41" fmla="*/ 43 h 44"/>
                <a:gd name="T42" fmla="*/ 49 w 68"/>
                <a:gd name="T43" fmla="*/ 40 h 44"/>
                <a:gd name="T44" fmla="*/ 53 w 68"/>
                <a:gd name="T45" fmla="*/ 36 h 44"/>
                <a:gd name="T46" fmla="*/ 53 w 68"/>
                <a:gd name="T47" fmla="*/ 36 h 44"/>
                <a:gd name="T48" fmla="*/ 53 w 68"/>
                <a:gd name="T49" fmla="*/ 33 h 44"/>
                <a:gd name="T50" fmla="*/ 55 w 68"/>
                <a:gd name="T51" fmla="*/ 33 h 44"/>
                <a:gd name="T52" fmla="*/ 57 w 68"/>
                <a:gd name="T53" fmla="*/ 37 h 44"/>
                <a:gd name="T54" fmla="*/ 52 w 68"/>
                <a:gd name="T55" fmla="*/ 43 h 44"/>
                <a:gd name="T56" fmla="*/ 50 w 68"/>
                <a:gd name="T57" fmla="*/ 44 h 44"/>
                <a:gd name="T58" fmla="*/ 61 w 68"/>
                <a:gd name="T59" fmla="*/ 44 h 44"/>
                <a:gd name="T60" fmla="*/ 63 w 68"/>
                <a:gd name="T61" fmla="*/ 43 h 44"/>
                <a:gd name="T62" fmla="*/ 66 w 68"/>
                <a:gd name="T63" fmla="*/ 28 h 44"/>
                <a:gd name="T64" fmla="*/ 55 w 68"/>
                <a:gd name="T65" fmla="*/ 16 h 44"/>
                <a:gd name="T66" fmla="*/ 53 w 68"/>
                <a:gd name="T67" fmla="*/ 17 h 44"/>
                <a:gd name="T68" fmla="*/ 52 w 68"/>
                <a:gd name="T69" fmla="*/ 19 h 44"/>
                <a:gd name="T70" fmla="*/ 51 w 68"/>
                <a:gd name="T71" fmla="*/ 23 h 44"/>
                <a:gd name="T72" fmla="*/ 50 w 68"/>
                <a:gd name="T73" fmla="*/ 23 h 44"/>
                <a:gd name="T74" fmla="*/ 44 w 68"/>
                <a:gd name="T75" fmla="*/ 12 h 44"/>
                <a:gd name="T76" fmla="*/ 43 w 68"/>
                <a:gd name="T77" fmla="*/ 3 h 44"/>
                <a:gd name="T78" fmla="*/ 43 w 68"/>
                <a:gd name="T79" fmla="*/ 1 h 44"/>
                <a:gd name="T80" fmla="*/ 41 w 68"/>
                <a:gd name="T81" fmla="*/ 0 h 44"/>
                <a:gd name="T82" fmla="*/ 24 w 68"/>
                <a:gd name="T83" fmla="*/ 10 h 44"/>
                <a:gd name="T84" fmla="*/ 20 w 68"/>
                <a:gd name="T85" fmla="*/ 24 h 44"/>
                <a:gd name="T86" fmla="*/ 18 w 68"/>
                <a:gd name="T87" fmla="*/ 23 h 44"/>
                <a:gd name="T88" fmla="*/ 14 w 68"/>
                <a:gd name="T89" fmla="*/ 17 h 44"/>
                <a:gd name="T90" fmla="*/ 13 w 68"/>
                <a:gd name="T91" fmla="*/ 15 h 44"/>
                <a:gd name="T92" fmla="*/ 11 w 68"/>
                <a:gd name="T93" fmla="*/ 15 h 44"/>
                <a:gd name="T94" fmla="*/ 1 w 68"/>
                <a:gd name="T95" fmla="*/ 29 h 44"/>
                <a:gd name="T96" fmla="*/ 5 w 68"/>
                <a:gd name="T97" fmla="*/ 43 h 44"/>
                <a:gd name="T98" fmla="*/ 7 w 68"/>
                <a:gd name="T9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44">
                  <a:moveTo>
                    <a:pt x="7" y="44"/>
                  </a:move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3"/>
                    <a:pt x="12" y="40"/>
                    <a:pt x="12" y="37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2"/>
                    <a:pt x="15" y="32"/>
                    <a:pt x="16" y="33"/>
                  </a:cubicBezTo>
                  <a:cubicBezTo>
                    <a:pt x="17" y="34"/>
                    <a:pt x="17" y="35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8" y="39"/>
                    <a:pt x="19" y="40"/>
                  </a:cubicBezTo>
                  <a:cubicBezTo>
                    <a:pt x="20" y="41"/>
                    <a:pt x="21" y="42"/>
                    <a:pt x="20" y="43"/>
                  </a:cubicBezTo>
                  <a:cubicBezTo>
                    <a:pt x="20" y="44"/>
                    <a:pt x="19" y="44"/>
                    <a:pt x="18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3"/>
                    <a:pt x="29" y="43"/>
                  </a:cubicBezTo>
                  <a:cubicBezTo>
                    <a:pt x="24" y="34"/>
                    <a:pt x="34" y="24"/>
                    <a:pt x="34" y="24"/>
                  </a:cubicBezTo>
                  <a:cubicBezTo>
                    <a:pt x="35" y="23"/>
                    <a:pt x="36" y="23"/>
                    <a:pt x="37" y="24"/>
                  </a:cubicBezTo>
                  <a:cubicBezTo>
                    <a:pt x="38" y="24"/>
                    <a:pt x="38" y="25"/>
                    <a:pt x="38" y="26"/>
                  </a:cubicBezTo>
                  <a:cubicBezTo>
                    <a:pt x="37" y="29"/>
                    <a:pt x="39" y="31"/>
                    <a:pt x="41" y="33"/>
                  </a:cubicBezTo>
                  <a:cubicBezTo>
                    <a:pt x="43" y="35"/>
                    <a:pt x="46" y="38"/>
                    <a:pt x="43" y="43"/>
                  </a:cubicBezTo>
                  <a:cubicBezTo>
                    <a:pt x="43" y="43"/>
                    <a:pt x="42" y="44"/>
                    <a:pt x="41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49" y="44"/>
                    <a:pt x="49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1" y="39"/>
                    <a:pt x="53" y="37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5"/>
                    <a:pt x="52" y="34"/>
                    <a:pt x="53" y="33"/>
                  </a:cubicBezTo>
                  <a:cubicBezTo>
                    <a:pt x="53" y="32"/>
                    <a:pt x="55" y="32"/>
                    <a:pt x="55" y="33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6" y="40"/>
                    <a:pt x="52" y="43"/>
                    <a:pt x="52" y="43"/>
                  </a:cubicBezTo>
                  <a:cubicBezTo>
                    <a:pt x="51" y="44"/>
                    <a:pt x="51" y="44"/>
                    <a:pt x="50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7" y="38"/>
                    <a:pt x="68" y="33"/>
                    <a:pt x="66" y="28"/>
                  </a:cubicBezTo>
                  <a:cubicBezTo>
                    <a:pt x="65" y="22"/>
                    <a:pt x="61" y="18"/>
                    <a:pt x="55" y="16"/>
                  </a:cubicBezTo>
                  <a:cubicBezTo>
                    <a:pt x="54" y="16"/>
                    <a:pt x="53" y="16"/>
                    <a:pt x="53" y="17"/>
                  </a:cubicBezTo>
                  <a:cubicBezTo>
                    <a:pt x="52" y="17"/>
                    <a:pt x="52" y="18"/>
                    <a:pt x="52" y="19"/>
                  </a:cubicBezTo>
                  <a:cubicBezTo>
                    <a:pt x="53" y="21"/>
                    <a:pt x="52" y="21"/>
                    <a:pt x="51" y="23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17"/>
                    <a:pt x="47" y="14"/>
                    <a:pt x="44" y="12"/>
                  </a:cubicBezTo>
                  <a:cubicBezTo>
                    <a:pt x="41" y="9"/>
                    <a:pt x="40" y="8"/>
                    <a:pt x="43" y="3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3" y="1"/>
                    <a:pt x="27" y="5"/>
                    <a:pt x="24" y="10"/>
                  </a:cubicBezTo>
                  <a:cubicBezTo>
                    <a:pt x="21" y="14"/>
                    <a:pt x="20" y="19"/>
                    <a:pt x="20" y="24"/>
                  </a:cubicBezTo>
                  <a:cubicBezTo>
                    <a:pt x="19" y="24"/>
                    <a:pt x="19" y="23"/>
                    <a:pt x="18" y="23"/>
                  </a:cubicBezTo>
                  <a:cubicBezTo>
                    <a:pt x="15" y="21"/>
                    <a:pt x="13" y="20"/>
                    <a:pt x="14" y="17"/>
                  </a:cubicBezTo>
                  <a:cubicBezTo>
                    <a:pt x="14" y="16"/>
                    <a:pt x="14" y="15"/>
                    <a:pt x="13" y="15"/>
                  </a:cubicBezTo>
                  <a:cubicBezTo>
                    <a:pt x="13" y="14"/>
                    <a:pt x="12" y="14"/>
                    <a:pt x="11" y="15"/>
                  </a:cubicBezTo>
                  <a:cubicBezTo>
                    <a:pt x="6" y="17"/>
                    <a:pt x="2" y="22"/>
                    <a:pt x="1" y="29"/>
                  </a:cubicBezTo>
                  <a:cubicBezTo>
                    <a:pt x="0" y="34"/>
                    <a:pt x="2" y="40"/>
                    <a:pt x="5" y="43"/>
                  </a:cubicBezTo>
                  <a:cubicBezTo>
                    <a:pt x="6" y="44"/>
                    <a:pt x="6" y="44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xmlns="" id="{DDF85577-4C05-4E63-9C00-1E694B443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121026"/>
              <a:ext cx="13811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xmlns="" id="{97DE790B-64BE-4C7A-9083-5B346EC77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0913" y="3165476"/>
              <a:ext cx="1428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xmlns="" id="{ECD81ED3-9B2C-4CF9-8264-B65E3F9A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663" y="3067051"/>
              <a:ext cx="71438" cy="38100"/>
            </a:xfrm>
            <a:custGeom>
              <a:avLst/>
              <a:gdLst>
                <a:gd name="T0" fmla="*/ 17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10 h 10"/>
                <a:gd name="T8" fmla="*/ 19 w 19"/>
                <a:gd name="T9" fmla="*/ 10 h 10"/>
                <a:gd name="T10" fmla="*/ 19 w 19"/>
                <a:gd name="T11" fmla="*/ 2 h 10"/>
                <a:gd name="T12" fmla="*/ 17 w 1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xmlns="" id="{BC45032D-5C42-40A5-A486-87BFD2F6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209926"/>
              <a:ext cx="55563" cy="38100"/>
            </a:xfrm>
            <a:custGeom>
              <a:avLst/>
              <a:gdLst>
                <a:gd name="T0" fmla="*/ 15 w 15"/>
                <a:gd name="T1" fmla="*/ 0 h 10"/>
                <a:gd name="T2" fmla="*/ 0 w 15"/>
                <a:gd name="T3" fmla="*/ 0 h 10"/>
                <a:gd name="T4" fmla="*/ 0 w 15"/>
                <a:gd name="T5" fmla="*/ 8 h 10"/>
                <a:gd name="T6" fmla="*/ 2 w 15"/>
                <a:gd name="T7" fmla="*/ 10 h 10"/>
                <a:gd name="T8" fmla="*/ 15 w 15"/>
                <a:gd name="T9" fmla="*/ 10 h 10"/>
                <a:gd name="T10" fmla="*/ 15 w 15"/>
                <a:gd name="T11" fmla="*/ 10 h 10"/>
                <a:gd name="T12" fmla="*/ 15 w 15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xmlns="" id="{1ED4B385-3E97-487A-A5F5-43A4D200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3067051"/>
              <a:ext cx="142875" cy="38100"/>
            </a:xfrm>
            <a:custGeom>
              <a:avLst/>
              <a:gdLst>
                <a:gd name="T0" fmla="*/ 38 w 38"/>
                <a:gd name="T1" fmla="*/ 0 h 10"/>
                <a:gd name="T2" fmla="*/ 38 w 38"/>
                <a:gd name="T3" fmla="*/ 0 h 10"/>
                <a:gd name="T4" fmla="*/ 0 w 38"/>
                <a:gd name="T5" fmla="*/ 0 h 10"/>
                <a:gd name="T6" fmla="*/ 0 w 38"/>
                <a:gd name="T7" fmla="*/ 0 h 10"/>
                <a:gd name="T8" fmla="*/ 0 w 38"/>
                <a:gd name="T9" fmla="*/ 10 h 10"/>
                <a:gd name="T10" fmla="*/ 38 w 38"/>
                <a:gd name="T11" fmla="*/ 10 h 10"/>
                <a:gd name="T12" fmla="*/ 38 w 3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xmlns="" id="{46559623-92D0-40EE-9E61-183A53E1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175" y="3209926"/>
              <a:ext cx="138113" cy="38100"/>
            </a:xfrm>
            <a:custGeom>
              <a:avLst/>
              <a:gdLst>
                <a:gd name="T0" fmla="*/ 37 w 37"/>
                <a:gd name="T1" fmla="*/ 0 h 10"/>
                <a:gd name="T2" fmla="*/ 0 w 37"/>
                <a:gd name="T3" fmla="*/ 0 h 10"/>
                <a:gd name="T4" fmla="*/ 0 w 37"/>
                <a:gd name="T5" fmla="*/ 10 h 10"/>
                <a:gd name="T6" fmla="*/ 0 w 37"/>
                <a:gd name="T7" fmla="*/ 10 h 10"/>
                <a:gd name="T8" fmla="*/ 37 w 37"/>
                <a:gd name="T9" fmla="*/ 10 h 10"/>
                <a:gd name="T10" fmla="*/ 37 w 37"/>
                <a:gd name="T11" fmla="*/ 10 h 10"/>
                <a:gd name="T12" fmla="*/ 37 w 3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xmlns="" id="{BE6C8983-B57F-41F3-A5C7-128EA93E4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63" y="3121026"/>
              <a:ext cx="1349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E98D8CB6-7E26-4C52-880B-E4A26788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67051"/>
              <a:ext cx="115888" cy="38100"/>
            </a:xfrm>
            <a:custGeom>
              <a:avLst/>
              <a:gdLst>
                <a:gd name="T0" fmla="*/ 31 w 31"/>
                <a:gd name="T1" fmla="*/ 0 h 10"/>
                <a:gd name="T2" fmla="*/ 31 w 31"/>
                <a:gd name="T3" fmla="*/ 0 h 10"/>
                <a:gd name="T4" fmla="*/ 2 w 31"/>
                <a:gd name="T5" fmla="*/ 0 h 10"/>
                <a:gd name="T6" fmla="*/ 0 w 31"/>
                <a:gd name="T7" fmla="*/ 2 h 10"/>
                <a:gd name="T8" fmla="*/ 0 w 31"/>
                <a:gd name="T9" fmla="*/ 10 h 10"/>
                <a:gd name="T10" fmla="*/ 31 w 31"/>
                <a:gd name="T11" fmla="*/ 10 h 10"/>
                <a:gd name="T12" fmla="*/ 31 w 3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1" y="10"/>
                    <a:pt x="31" y="10"/>
                    <a:pt x="31" y="1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xmlns="" id="{1D2C2023-FAAB-444E-A47E-6F671710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21026"/>
              <a:ext cx="555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xmlns="" id="{CB40AA5D-42C5-42DB-95E4-04E8FC3EF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3165476"/>
              <a:ext cx="714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3A029BA4-AE84-4A30-BF8F-988CD4F7E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3209926"/>
              <a:ext cx="134938" cy="38100"/>
            </a:xfrm>
            <a:custGeom>
              <a:avLst/>
              <a:gdLst>
                <a:gd name="T0" fmla="*/ 0 w 36"/>
                <a:gd name="T1" fmla="*/ 10 h 10"/>
                <a:gd name="T2" fmla="*/ 0 w 36"/>
                <a:gd name="T3" fmla="*/ 10 h 10"/>
                <a:gd name="T4" fmla="*/ 34 w 36"/>
                <a:gd name="T5" fmla="*/ 10 h 10"/>
                <a:gd name="T6" fmla="*/ 36 w 36"/>
                <a:gd name="T7" fmla="*/ 8 h 10"/>
                <a:gd name="T8" fmla="*/ 36 w 36"/>
                <a:gd name="T9" fmla="*/ 0 h 10"/>
                <a:gd name="T10" fmla="*/ 0 w 36"/>
                <a:gd name="T11" fmla="*/ 0 h 10"/>
                <a:gd name="T12" fmla="*/ 0 w 3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6" y="9"/>
                    <a:pt x="36" y="8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xmlns="" id="{9C504944-BA3E-459E-8A58-1015F017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65476"/>
              <a:ext cx="1158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2" name="Rectangle: Rounded Corners 1">
            <a:extLst>
              <a:ext uri="{FF2B5EF4-FFF2-40B4-BE49-F238E27FC236}">
                <a16:creationId xmlns:a16="http://schemas.microsoft.com/office/drawing/2014/main" xmlns="" id="{24819FA2-8B08-4060-B665-3E9E9FC9BE2F}"/>
              </a:ext>
            </a:extLst>
          </p:cNvPr>
          <p:cNvSpPr/>
          <p:nvPr/>
        </p:nvSpPr>
        <p:spPr>
          <a:xfrm>
            <a:off x="447485" y="3494048"/>
            <a:ext cx="1991536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">
            <a:extLst>
              <a:ext uri="{FF2B5EF4-FFF2-40B4-BE49-F238E27FC236}">
                <a16:creationId xmlns:a16="http://schemas.microsoft.com/office/drawing/2014/main" xmlns="" id="{FDC37C9E-38AA-4E98-8E99-69EB74D43BDF}"/>
              </a:ext>
            </a:extLst>
          </p:cNvPr>
          <p:cNvSpPr/>
          <p:nvPr/>
        </p:nvSpPr>
        <p:spPr>
          <a:xfrm>
            <a:off x="1095556" y="3145171"/>
            <a:ext cx="709090" cy="709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xmlns="" id="{5EC10CA2-D56A-4E94-B301-E66C20B62705}"/>
              </a:ext>
            </a:extLst>
          </p:cNvPr>
          <p:cNvSpPr txBox="1">
            <a:spLocks/>
          </p:cNvSpPr>
          <p:nvPr/>
        </p:nvSpPr>
        <p:spPr>
          <a:xfrm>
            <a:off x="2483594" y="4078479"/>
            <a:ext cx="2528283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Excellent Expansion Capability</a:t>
            </a:r>
          </a:p>
        </p:txBody>
      </p:sp>
      <p:sp>
        <p:nvSpPr>
          <p:cNvPr id="75" name="Rectangle: Rounded Corners 125">
            <a:extLst>
              <a:ext uri="{FF2B5EF4-FFF2-40B4-BE49-F238E27FC236}">
                <a16:creationId xmlns:a16="http://schemas.microsoft.com/office/drawing/2014/main" xmlns="" id="{1BF73F18-7FA7-4A2A-A692-0F2831AE3149}"/>
              </a:ext>
            </a:extLst>
          </p:cNvPr>
          <p:cNvSpPr/>
          <p:nvPr/>
        </p:nvSpPr>
        <p:spPr>
          <a:xfrm>
            <a:off x="2722192" y="3491908"/>
            <a:ext cx="2052156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126">
            <a:extLst>
              <a:ext uri="{FF2B5EF4-FFF2-40B4-BE49-F238E27FC236}">
                <a16:creationId xmlns:a16="http://schemas.microsoft.com/office/drawing/2014/main" xmlns="" id="{C152378B-3208-4B4B-BE15-A23E79870552}"/>
              </a:ext>
            </a:extLst>
          </p:cNvPr>
          <p:cNvSpPr/>
          <p:nvPr/>
        </p:nvSpPr>
        <p:spPr>
          <a:xfrm>
            <a:off x="3418737" y="3138828"/>
            <a:ext cx="698928" cy="6989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xmlns="" id="{9A27C156-FE88-4969-B817-20E88479724B}"/>
              </a:ext>
            </a:extLst>
          </p:cNvPr>
          <p:cNvSpPr txBox="1">
            <a:spLocks/>
          </p:cNvSpPr>
          <p:nvPr/>
        </p:nvSpPr>
        <p:spPr>
          <a:xfrm>
            <a:off x="5136780" y="4035803"/>
            <a:ext cx="1935440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Advanced Threat Protection</a:t>
            </a:r>
          </a:p>
        </p:txBody>
      </p:sp>
      <p:sp>
        <p:nvSpPr>
          <p:cNvPr id="78" name="Rectangle: Rounded Corners 129">
            <a:extLst>
              <a:ext uri="{FF2B5EF4-FFF2-40B4-BE49-F238E27FC236}">
                <a16:creationId xmlns:a16="http://schemas.microsoft.com/office/drawing/2014/main" xmlns="" id="{4CEB32FA-AEBD-4329-A2D5-340EB3C5BB3D}"/>
              </a:ext>
            </a:extLst>
          </p:cNvPr>
          <p:cNvSpPr/>
          <p:nvPr/>
        </p:nvSpPr>
        <p:spPr>
          <a:xfrm>
            <a:off x="5055996" y="3494048"/>
            <a:ext cx="2073764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130">
            <a:extLst>
              <a:ext uri="{FF2B5EF4-FFF2-40B4-BE49-F238E27FC236}">
                <a16:creationId xmlns:a16="http://schemas.microsoft.com/office/drawing/2014/main" xmlns="" id="{4DD65DB6-FFBB-4EAA-9BB6-EDDBFFC0FEA1}"/>
              </a:ext>
            </a:extLst>
          </p:cNvPr>
          <p:cNvSpPr/>
          <p:nvPr/>
        </p:nvSpPr>
        <p:spPr>
          <a:xfrm>
            <a:off x="5776076" y="3140968"/>
            <a:ext cx="682171" cy="68217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7176120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Smart Policy Operation</a:t>
            </a:r>
          </a:p>
        </p:txBody>
      </p:sp>
      <p:sp>
        <p:nvSpPr>
          <p:cNvPr id="81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7392144" y="3494048"/>
            <a:ext cx="2056340" cy="1842611"/>
          </a:xfrm>
          <a:prstGeom prst="roundRect">
            <a:avLst>
              <a:gd name="adj" fmla="val 7398"/>
            </a:avLst>
          </a:prstGeom>
          <a:solidFill>
            <a:schemeClr val="accent4">
              <a:alpha val="24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8097394" y="3162538"/>
            <a:ext cx="655787" cy="655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29">
            <a:extLst>
              <a:ext uri="{FF2B5EF4-FFF2-40B4-BE49-F238E27FC236}">
                <a16:creationId xmlns:a16="http://schemas.microsoft.com/office/drawing/2014/main" xmlns="" id="{B60B0E8C-FACE-4EC2-938C-6DF1963094A6}"/>
              </a:ext>
            </a:extLst>
          </p:cNvPr>
          <p:cNvSpPr>
            <a:spLocks noEditPoints="1"/>
          </p:cNvSpPr>
          <p:nvPr/>
        </p:nvSpPr>
        <p:spPr bwMode="auto">
          <a:xfrm>
            <a:off x="1262797" y="3359057"/>
            <a:ext cx="370908" cy="264700"/>
          </a:xfrm>
          <a:custGeom>
            <a:avLst/>
            <a:gdLst>
              <a:gd name="T0" fmla="*/ 0 w 96"/>
              <a:gd name="T1" fmla="*/ 48 h 68"/>
              <a:gd name="T2" fmla="*/ 2 w 96"/>
              <a:gd name="T3" fmla="*/ 68 h 68"/>
              <a:gd name="T4" fmla="*/ 96 w 96"/>
              <a:gd name="T5" fmla="*/ 66 h 68"/>
              <a:gd name="T6" fmla="*/ 48 w 96"/>
              <a:gd name="T7" fmla="*/ 0 h 68"/>
              <a:gd name="T8" fmla="*/ 61 w 96"/>
              <a:gd name="T9" fmla="*/ 12 h 68"/>
              <a:gd name="T10" fmla="*/ 64 w 96"/>
              <a:gd name="T11" fmla="*/ 14 h 68"/>
              <a:gd name="T12" fmla="*/ 59 w 96"/>
              <a:gd name="T13" fmla="*/ 22 h 68"/>
              <a:gd name="T14" fmla="*/ 58 w 96"/>
              <a:gd name="T15" fmla="*/ 19 h 68"/>
              <a:gd name="T16" fmla="*/ 48 w 96"/>
              <a:gd name="T17" fmla="*/ 8 h 68"/>
              <a:gd name="T18" fmla="*/ 50 w 96"/>
              <a:gd name="T19" fmla="*/ 18 h 68"/>
              <a:gd name="T20" fmla="*/ 46 w 96"/>
              <a:gd name="T21" fmla="*/ 18 h 68"/>
              <a:gd name="T22" fmla="*/ 18 w 96"/>
              <a:gd name="T23" fmla="*/ 52 h 68"/>
              <a:gd name="T24" fmla="*/ 8 w 96"/>
              <a:gd name="T25" fmla="*/ 50 h 68"/>
              <a:gd name="T26" fmla="*/ 18 w 96"/>
              <a:gd name="T27" fmla="*/ 48 h 68"/>
              <a:gd name="T28" fmla="*/ 18 w 96"/>
              <a:gd name="T29" fmla="*/ 52 h 68"/>
              <a:gd name="T30" fmla="*/ 20 w 96"/>
              <a:gd name="T31" fmla="*/ 38 h 68"/>
              <a:gd name="T32" fmla="*/ 12 w 96"/>
              <a:gd name="T33" fmla="*/ 35 h 68"/>
              <a:gd name="T34" fmla="*/ 14 w 96"/>
              <a:gd name="T35" fmla="*/ 31 h 68"/>
              <a:gd name="T36" fmla="*/ 22 w 96"/>
              <a:gd name="T37" fmla="*/ 37 h 68"/>
              <a:gd name="T38" fmla="*/ 27 w 96"/>
              <a:gd name="T39" fmla="*/ 29 h 68"/>
              <a:gd name="T40" fmla="*/ 20 w 96"/>
              <a:gd name="T41" fmla="*/ 22 h 68"/>
              <a:gd name="T42" fmla="*/ 23 w 96"/>
              <a:gd name="T43" fmla="*/ 20 h 68"/>
              <a:gd name="T44" fmla="*/ 28 w 96"/>
              <a:gd name="T45" fmla="*/ 28 h 68"/>
              <a:gd name="T46" fmla="*/ 37 w 96"/>
              <a:gd name="T47" fmla="*/ 22 h 68"/>
              <a:gd name="T48" fmla="*/ 32 w 96"/>
              <a:gd name="T49" fmla="*/ 14 h 68"/>
              <a:gd name="T50" fmla="*/ 35 w 96"/>
              <a:gd name="T51" fmla="*/ 12 h 68"/>
              <a:gd name="T52" fmla="*/ 37 w 96"/>
              <a:gd name="T53" fmla="*/ 22 h 68"/>
              <a:gd name="T54" fmla="*/ 48 w 96"/>
              <a:gd name="T55" fmla="*/ 56 h 68"/>
              <a:gd name="T56" fmla="*/ 48 w 96"/>
              <a:gd name="T57" fmla="*/ 40 h 68"/>
              <a:gd name="T58" fmla="*/ 71 w 96"/>
              <a:gd name="T59" fmla="*/ 22 h 68"/>
              <a:gd name="T60" fmla="*/ 73 w 96"/>
              <a:gd name="T61" fmla="*/ 25 h 68"/>
              <a:gd name="T62" fmla="*/ 56 w 96"/>
              <a:gd name="T63" fmla="*/ 48 h 68"/>
              <a:gd name="T64" fmla="*/ 75 w 96"/>
              <a:gd name="T65" fmla="*/ 35 h 68"/>
              <a:gd name="T66" fmla="*/ 85 w 96"/>
              <a:gd name="T67" fmla="*/ 33 h 68"/>
              <a:gd name="T68" fmla="*/ 76 w 96"/>
              <a:gd name="T69" fmla="*/ 38 h 68"/>
              <a:gd name="T70" fmla="*/ 74 w 96"/>
              <a:gd name="T71" fmla="*/ 37 h 68"/>
              <a:gd name="T72" fmla="*/ 86 w 96"/>
              <a:gd name="T73" fmla="*/ 52 h 68"/>
              <a:gd name="T74" fmla="*/ 76 w 96"/>
              <a:gd name="T75" fmla="*/ 50 h 68"/>
              <a:gd name="T76" fmla="*/ 78 w 96"/>
              <a:gd name="T77" fmla="*/ 48 h 68"/>
              <a:gd name="T78" fmla="*/ 88 w 96"/>
              <a:gd name="T79" fmla="*/ 5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68">
                <a:moveTo>
                  <a:pt x="48" y="0"/>
                </a:moveTo>
                <a:cubicBezTo>
                  <a:pt x="22" y="0"/>
                  <a:pt x="0" y="21"/>
                  <a:pt x="0" y="4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1" y="68"/>
                  <a:pt x="2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5" y="68"/>
                  <a:pt x="96" y="67"/>
                  <a:pt x="96" y="66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21"/>
                  <a:pt x="74" y="0"/>
                  <a:pt x="48" y="0"/>
                </a:cubicBezTo>
                <a:close/>
                <a:moveTo>
                  <a:pt x="58" y="19"/>
                </a:moveTo>
                <a:cubicBezTo>
                  <a:pt x="61" y="12"/>
                  <a:pt x="61" y="12"/>
                  <a:pt x="61" y="12"/>
                </a:cubicBezTo>
                <a:cubicBezTo>
                  <a:pt x="61" y="11"/>
                  <a:pt x="62" y="10"/>
                  <a:pt x="63" y="11"/>
                </a:cubicBezTo>
                <a:cubicBezTo>
                  <a:pt x="64" y="11"/>
                  <a:pt x="65" y="12"/>
                  <a:pt x="64" y="14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0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7" y="20"/>
                  <a:pt x="58" y="19"/>
                </a:cubicBezTo>
                <a:close/>
                <a:moveTo>
                  <a:pt x="46" y="10"/>
                </a:moveTo>
                <a:cubicBezTo>
                  <a:pt x="46" y="9"/>
                  <a:pt x="47" y="8"/>
                  <a:pt x="48" y="8"/>
                </a:cubicBezTo>
                <a:cubicBezTo>
                  <a:pt x="49" y="8"/>
                  <a:pt x="50" y="9"/>
                  <a:pt x="50" y="10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49" y="20"/>
                  <a:pt x="48" y="20"/>
                </a:cubicBezTo>
                <a:cubicBezTo>
                  <a:pt x="47" y="20"/>
                  <a:pt x="46" y="19"/>
                  <a:pt x="46" y="18"/>
                </a:cubicBezTo>
                <a:lnTo>
                  <a:pt x="46" y="10"/>
                </a:lnTo>
                <a:close/>
                <a:moveTo>
                  <a:pt x="18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8" y="51"/>
                  <a:pt x="8" y="50"/>
                </a:cubicBezTo>
                <a:cubicBezTo>
                  <a:pt x="8" y="49"/>
                  <a:pt x="9" y="48"/>
                  <a:pt x="10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20" y="49"/>
                  <a:pt x="20" y="50"/>
                </a:cubicBezTo>
                <a:cubicBezTo>
                  <a:pt x="20" y="51"/>
                  <a:pt x="19" y="52"/>
                  <a:pt x="18" y="52"/>
                </a:cubicBezTo>
                <a:close/>
                <a:moveTo>
                  <a:pt x="22" y="37"/>
                </a:moveTo>
                <a:cubicBezTo>
                  <a:pt x="22" y="38"/>
                  <a:pt x="21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1" y="34"/>
                  <a:pt x="11" y="33"/>
                </a:cubicBezTo>
                <a:cubicBezTo>
                  <a:pt x="11" y="32"/>
                  <a:pt x="13" y="31"/>
                  <a:pt x="14" y="31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3" y="36"/>
                  <a:pt x="22" y="37"/>
                </a:cubicBezTo>
                <a:close/>
                <a:moveTo>
                  <a:pt x="28" y="28"/>
                </a:move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28"/>
                  <a:pt x="25" y="28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0"/>
                  <a:pt x="20" y="20"/>
                </a:cubicBezTo>
                <a:cubicBezTo>
                  <a:pt x="21" y="19"/>
                  <a:pt x="22" y="19"/>
                  <a:pt x="23" y="20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6"/>
                  <a:pt x="29" y="27"/>
                  <a:pt x="28" y="28"/>
                </a:cubicBezTo>
                <a:close/>
                <a:moveTo>
                  <a:pt x="37" y="22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5" y="21"/>
                </a:cubicBezTo>
                <a:cubicBezTo>
                  <a:pt x="32" y="14"/>
                  <a:pt x="32" y="14"/>
                  <a:pt x="32" y="14"/>
                </a:cubicBezTo>
                <a:cubicBezTo>
                  <a:pt x="31" y="12"/>
                  <a:pt x="32" y="11"/>
                  <a:pt x="33" y="11"/>
                </a:cubicBezTo>
                <a:cubicBezTo>
                  <a:pt x="34" y="10"/>
                  <a:pt x="35" y="11"/>
                  <a:pt x="35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20"/>
                  <a:pt x="38" y="22"/>
                  <a:pt x="37" y="22"/>
                </a:cubicBezTo>
                <a:close/>
                <a:moveTo>
                  <a:pt x="56" y="48"/>
                </a:moveTo>
                <a:cubicBezTo>
                  <a:pt x="56" y="52"/>
                  <a:pt x="52" y="56"/>
                  <a:pt x="48" y="56"/>
                </a:cubicBezTo>
                <a:cubicBezTo>
                  <a:pt x="44" y="56"/>
                  <a:pt x="40" y="52"/>
                  <a:pt x="40" y="48"/>
                </a:cubicBezTo>
                <a:cubicBezTo>
                  <a:pt x="40" y="43"/>
                  <a:pt x="44" y="40"/>
                  <a:pt x="48" y="40"/>
                </a:cubicBezTo>
                <a:cubicBezTo>
                  <a:pt x="49" y="40"/>
                  <a:pt x="51" y="40"/>
                  <a:pt x="52" y="41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3" y="22"/>
                  <a:pt x="73" y="22"/>
                </a:cubicBezTo>
                <a:cubicBezTo>
                  <a:pt x="74" y="23"/>
                  <a:pt x="74" y="24"/>
                  <a:pt x="73" y="25"/>
                </a:cubicBezTo>
                <a:cubicBezTo>
                  <a:pt x="55" y="44"/>
                  <a:pt x="55" y="44"/>
                  <a:pt x="55" y="44"/>
                </a:cubicBezTo>
                <a:cubicBezTo>
                  <a:pt x="56" y="45"/>
                  <a:pt x="56" y="46"/>
                  <a:pt x="56" y="48"/>
                </a:cubicBezTo>
                <a:close/>
                <a:moveTo>
                  <a:pt x="74" y="37"/>
                </a:moveTo>
                <a:cubicBezTo>
                  <a:pt x="73" y="36"/>
                  <a:pt x="74" y="35"/>
                  <a:pt x="75" y="35"/>
                </a:cubicBezTo>
                <a:cubicBezTo>
                  <a:pt x="82" y="31"/>
                  <a:pt x="82" y="31"/>
                  <a:pt x="82" y="31"/>
                </a:cubicBezTo>
                <a:cubicBezTo>
                  <a:pt x="83" y="31"/>
                  <a:pt x="85" y="32"/>
                  <a:pt x="85" y="33"/>
                </a:cubicBezTo>
                <a:cubicBezTo>
                  <a:pt x="85" y="34"/>
                  <a:pt x="85" y="35"/>
                  <a:pt x="84" y="35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8"/>
                  <a:pt x="74" y="38"/>
                  <a:pt x="74" y="37"/>
                </a:cubicBezTo>
                <a:close/>
                <a:moveTo>
                  <a:pt x="86" y="52"/>
                </a:moveTo>
                <a:cubicBezTo>
                  <a:pt x="86" y="52"/>
                  <a:pt x="86" y="52"/>
                  <a:pt x="86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2"/>
                  <a:pt x="76" y="51"/>
                  <a:pt x="76" y="50"/>
                </a:cubicBezTo>
                <a:cubicBezTo>
                  <a:pt x="76" y="49"/>
                  <a:pt x="77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7" y="48"/>
                  <a:pt x="88" y="49"/>
                  <a:pt x="88" y="50"/>
                </a:cubicBezTo>
                <a:cubicBezTo>
                  <a:pt x="88" y="51"/>
                  <a:pt x="87" y="52"/>
                  <a:pt x="8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4" name="Group 136">
            <a:extLst>
              <a:ext uri="{FF2B5EF4-FFF2-40B4-BE49-F238E27FC236}">
                <a16:creationId xmlns:a16="http://schemas.microsoft.com/office/drawing/2014/main" xmlns="" id="{7286854E-1974-4445-AA3F-915ED3CFC532}"/>
              </a:ext>
            </a:extLst>
          </p:cNvPr>
          <p:cNvGrpSpPr/>
          <p:nvPr/>
        </p:nvGrpSpPr>
        <p:grpSpPr>
          <a:xfrm>
            <a:off x="3561221" y="3273001"/>
            <a:ext cx="429124" cy="431015"/>
            <a:chOff x="7718425" y="3248025"/>
            <a:chExt cx="360363" cy="361951"/>
          </a:xfrm>
          <a:solidFill>
            <a:schemeClr val="bg1"/>
          </a:solidFill>
        </p:grpSpPr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xmlns="" id="{BFCABA58-AE00-4182-BD66-367DE87C2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3248025"/>
              <a:ext cx="360363" cy="331788"/>
            </a:xfrm>
            <a:custGeom>
              <a:avLst/>
              <a:gdLst>
                <a:gd name="T0" fmla="*/ 20 w 96"/>
                <a:gd name="T1" fmla="*/ 88 h 88"/>
                <a:gd name="T2" fmla="*/ 8 w 96"/>
                <a:gd name="T3" fmla="*/ 75 h 88"/>
                <a:gd name="T4" fmla="*/ 17 w 96"/>
                <a:gd name="T5" fmla="*/ 65 h 88"/>
                <a:gd name="T6" fmla="*/ 2 w 96"/>
                <a:gd name="T7" fmla="*/ 56 h 88"/>
                <a:gd name="T8" fmla="*/ 0 w 96"/>
                <a:gd name="T9" fmla="*/ 42 h 88"/>
                <a:gd name="T10" fmla="*/ 13 w 96"/>
                <a:gd name="T11" fmla="*/ 40 h 88"/>
                <a:gd name="T12" fmla="*/ 8 w 96"/>
                <a:gd name="T13" fmla="*/ 23 h 88"/>
                <a:gd name="T14" fmla="*/ 8 w 96"/>
                <a:gd name="T15" fmla="*/ 20 h 88"/>
                <a:gd name="T16" fmla="*/ 23 w 96"/>
                <a:gd name="T17" fmla="*/ 8 h 88"/>
                <a:gd name="T18" fmla="*/ 40 w 96"/>
                <a:gd name="T19" fmla="*/ 13 h 88"/>
                <a:gd name="T20" fmla="*/ 42 w 96"/>
                <a:gd name="T21" fmla="*/ 0 h 88"/>
                <a:gd name="T22" fmla="*/ 56 w 96"/>
                <a:gd name="T23" fmla="*/ 2 h 88"/>
                <a:gd name="T24" fmla="*/ 65 w 96"/>
                <a:gd name="T25" fmla="*/ 17 h 88"/>
                <a:gd name="T26" fmla="*/ 76 w 96"/>
                <a:gd name="T27" fmla="*/ 8 h 88"/>
                <a:gd name="T28" fmla="*/ 88 w 96"/>
                <a:gd name="T29" fmla="*/ 21 h 88"/>
                <a:gd name="T30" fmla="*/ 79 w 96"/>
                <a:gd name="T31" fmla="*/ 31 h 88"/>
                <a:gd name="T32" fmla="*/ 94 w 96"/>
                <a:gd name="T33" fmla="*/ 40 h 88"/>
                <a:gd name="T34" fmla="*/ 96 w 96"/>
                <a:gd name="T35" fmla="*/ 54 h 88"/>
                <a:gd name="T36" fmla="*/ 83 w 96"/>
                <a:gd name="T37" fmla="*/ 56 h 88"/>
                <a:gd name="T38" fmla="*/ 88 w 96"/>
                <a:gd name="T39" fmla="*/ 73 h 88"/>
                <a:gd name="T40" fmla="*/ 76 w 96"/>
                <a:gd name="T41" fmla="*/ 88 h 88"/>
                <a:gd name="T42" fmla="*/ 64 w 96"/>
                <a:gd name="T43" fmla="*/ 78 h 88"/>
                <a:gd name="T44" fmla="*/ 67 w 96"/>
                <a:gd name="T45" fmla="*/ 76 h 88"/>
                <a:gd name="T46" fmla="*/ 83 w 96"/>
                <a:gd name="T47" fmla="*/ 75 h 88"/>
                <a:gd name="T48" fmla="*/ 75 w 96"/>
                <a:gd name="T49" fmla="*/ 65 h 88"/>
                <a:gd name="T50" fmla="*/ 81 w 96"/>
                <a:gd name="T51" fmla="*/ 52 h 88"/>
                <a:gd name="T52" fmla="*/ 92 w 96"/>
                <a:gd name="T53" fmla="*/ 44 h 88"/>
                <a:gd name="T54" fmla="*/ 79 w 96"/>
                <a:gd name="T55" fmla="*/ 42 h 88"/>
                <a:gd name="T56" fmla="*/ 76 w 96"/>
                <a:gd name="T57" fmla="*/ 29 h 88"/>
                <a:gd name="T58" fmla="*/ 75 w 96"/>
                <a:gd name="T59" fmla="*/ 13 h 88"/>
                <a:gd name="T60" fmla="*/ 65 w 96"/>
                <a:gd name="T61" fmla="*/ 21 h 88"/>
                <a:gd name="T62" fmla="*/ 52 w 96"/>
                <a:gd name="T63" fmla="*/ 15 h 88"/>
                <a:gd name="T64" fmla="*/ 44 w 96"/>
                <a:gd name="T65" fmla="*/ 4 h 88"/>
                <a:gd name="T66" fmla="*/ 42 w 96"/>
                <a:gd name="T67" fmla="*/ 17 h 88"/>
                <a:gd name="T68" fmla="*/ 29 w 96"/>
                <a:gd name="T69" fmla="*/ 20 h 88"/>
                <a:gd name="T70" fmla="*/ 13 w 96"/>
                <a:gd name="T71" fmla="*/ 21 h 88"/>
                <a:gd name="T72" fmla="*/ 21 w 96"/>
                <a:gd name="T73" fmla="*/ 31 h 88"/>
                <a:gd name="T74" fmla="*/ 15 w 96"/>
                <a:gd name="T75" fmla="*/ 44 h 88"/>
                <a:gd name="T76" fmla="*/ 4 w 96"/>
                <a:gd name="T77" fmla="*/ 52 h 88"/>
                <a:gd name="T78" fmla="*/ 17 w 96"/>
                <a:gd name="T79" fmla="*/ 54 h 88"/>
                <a:gd name="T80" fmla="*/ 20 w 96"/>
                <a:gd name="T81" fmla="*/ 67 h 88"/>
                <a:gd name="T82" fmla="*/ 21 w 96"/>
                <a:gd name="T83" fmla="*/ 83 h 88"/>
                <a:gd name="T84" fmla="*/ 32 w 96"/>
                <a:gd name="T85" fmla="*/ 76 h 88"/>
                <a:gd name="T86" fmla="*/ 23 w 96"/>
                <a:gd name="T8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8">
                  <a:moveTo>
                    <a:pt x="21" y="88"/>
                  </a:moveTo>
                  <a:cubicBezTo>
                    <a:pt x="21" y="88"/>
                    <a:pt x="20" y="88"/>
                    <a:pt x="20" y="88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5"/>
                    <a:pt x="8" y="75"/>
                  </a:cubicBezTo>
                  <a:cubicBezTo>
                    <a:pt x="8" y="74"/>
                    <a:pt x="8" y="74"/>
                    <a:pt x="8" y="73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5" y="63"/>
                    <a:pt x="14" y="59"/>
                    <a:pt x="13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1" y="56"/>
                    <a:pt x="0" y="55"/>
                    <a:pt x="0" y="5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4" y="37"/>
                    <a:pt x="15" y="33"/>
                    <a:pt x="17" y="3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1"/>
                    <a:pt x="8" y="20"/>
                    <a:pt x="8" y="2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3" y="15"/>
                    <a:pt x="37" y="14"/>
                    <a:pt x="40" y="1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9" y="14"/>
                    <a:pt x="63" y="15"/>
                    <a:pt x="65" y="1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4" y="8"/>
                    <a:pt x="75" y="8"/>
                    <a:pt x="76" y="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88" y="22"/>
                    <a:pt x="88" y="22"/>
                    <a:pt x="88" y="23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1" y="33"/>
                    <a:pt x="82" y="37"/>
                    <a:pt x="83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5" y="40"/>
                    <a:pt x="96" y="41"/>
                    <a:pt x="96" y="42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9"/>
                    <a:pt x="81" y="63"/>
                    <a:pt x="79" y="65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74"/>
                    <a:pt x="88" y="76"/>
                    <a:pt x="88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4" y="88"/>
                    <a:pt x="73" y="88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6"/>
                    <a:pt x="64" y="76"/>
                  </a:cubicBezTo>
                  <a:cubicBezTo>
                    <a:pt x="65" y="75"/>
                    <a:pt x="66" y="75"/>
                    <a:pt x="67" y="76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5" y="66"/>
                    <a:pt x="75" y="65"/>
                    <a:pt x="75" y="65"/>
                  </a:cubicBezTo>
                  <a:cubicBezTo>
                    <a:pt x="77" y="62"/>
                    <a:pt x="79" y="56"/>
                    <a:pt x="79" y="54"/>
                  </a:cubicBezTo>
                  <a:cubicBezTo>
                    <a:pt x="79" y="53"/>
                    <a:pt x="80" y="52"/>
                    <a:pt x="8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4"/>
                    <a:pt x="79" y="43"/>
                    <a:pt x="79" y="42"/>
                  </a:cubicBezTo>
                  <a:cubicBezTo>
                    <a:pt x="79" y="40"/>
                    <a:pt x="77" y="34"/>
                    <a:pt x="75" y="31"/>
                  </a:cubicBezTo>
                  <a:cubicBezTo>
                    <a:pt x="75" y="31"/>
                    <a:pt x="75" y="30"/>
                    <a:pt x="76" y="29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2" y="19"/>
                    <a:pt x="57" y="18"/>
                    <a:pt x="54" y="17"/>
                  </a:cubicBezTo>
                  <a:cubicBezTo>
                    <a:pt x="53" y="17"/>
                    <a:pt x="52" y="16"/>
                    <a:pt x="52" y="1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3" y="17"/>
                    <a:pt x="42" y="17"/>
                  </a:cubicBezTo>
                  <a:cubicBezTo>
                    <a:pt x="39" y="18"/>
                    <a:pt x="34" y="19"/>
                    <a:pt x="31" y="21"/>
                  </a:cubicBezTo>
                  <a:cubicBezTo>
                    <a:pt x="31" y="21"/>
                    <a:pt x="30" y="21"/>
                    <a:pt x="29" y="2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0"/>
                    <a:pt x="21" y="31"/>
                    <a:pt x="21" y="31"/>
                  </a:cubicBezTo>
                  <a:cubicBezTo>
                    <a:pt x="19" y="34"/>
                    <a:pt x="17" y="40"/>
                    <a:pt x="17" y="42"/>
                  </a:cubicBezTo>
                  <a:cubicBezTo>
                    <a:pt x="17" y="43"/>
                    <a:pt x="16" y="44"/>
                    <a:pt x="1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7" y="53"/>
                    <a:pt x="17" y="54"/>
                  </a:cubicBezTo>
                  <a:cubicBezTo>
                    <a:pt x="17" y="56"/>
                    <a:pt x="19" y="62"/>
                    <a:pt x="21" y="65"/>
                  </a:cubicBezTo>
                  <a:cubicBezTo>
                    <a:pt x="21" y="65"/>
                    <a:pt x="21" y="66"/>
                    <a:pt x="20" y="67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0" y="75"/>
                    <a:pt x="31" y="75"/>
                    <a:pt x="32" y="76"/>
                  </a:cubicBezTo>
                  <a:cubicBezTo>
                    <a:pt x="33" y="76"/>
                    <a:pt x="33" y="78"/>
                    <a:pt x="32" y="7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xmlns="" id="{9C37F17F-C02F-45EC-8594-19327A754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49650"/>
              <a:ext cx="60325" cy="15875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xmlns="" id="{335B4E85-8344-4033-9E70-651221D7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79813"/>
              <a:ext cx="60325" cy="30163"/>
            </a:xfrm>
            <a:custGeom>
              <a:avLst/>
              <a:gdLst>
                <a:gd name="T0" fmla="*/ 14 w 16"/>
                <a:gd name="T1" fmla="*/ 0 h 8"/>
                <a:gd name="T2" fmla="*/ 2 w 16"/>
                <a:gd name="T3" fmla="*/ 0 h 8"/>
                <a:gd name="T4" fmla="*/ 0 w 16"/>
                <a:gd name="T5" fmla="*/ 2 h 8"/>
                <a:gd name="T6" fmla="*/ 2 w 16"/>
                <a:gd name="T7" fmla="*/ 4 h 8"/>
                <a:gd name="T8" fmla="*/ 6 w 16"/>
                <a:gd name="T9" fmla="*/ 4 h 8"/>
                <a:gd name="T10" fmla="*/ 6 w 16"/>
                <a:gd name="T11" fmla="*/ 6 h 8"/>
                <a:gd name="T12" fmla="*/ 8 w 16"/>
                <a:gd name="T13" fmla="*/ 8 h 8"/>
                <a:gd name="T14" fmla="*/ 10 w 16"/>
                <a:gd name="T15" fmla="*/ 6 h 8"/>
                <a:gd name="T16" fmla="*/ 10 w 16"/>
                <a:gd name="T17" fmla="*/ 4 h 8"/>
                <a:gd name="T18" fmla="*/ 14 w 16"/>
                <a:gd name="T19" fmla="*/ 4 h 8"/>
                <a:gd name="T20" fmla="*/ 16 w 16"/>
                <a:gd name="T21" fmla="*/ 2 h 8"/>
                <a:gd name="T22" fmla="*/ 14 w 16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1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7" y="8"/>
                    <a:pt x="8" y="8"/>
                  </a:cubicBezTo>
                  <a:cubicBezTo>
                    <a:pt x="9" y="8"/>
                    <a:pt x="10" y="7"/>
                    <a:pt x="10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66">
              <a:extLst>
                <a:ext uri="{FF2B5EF4-FFF2-40B4-BE49-F238E27FC236}">
                  <a16:creationId xmlns:a16="http://schemas.microsoft.com/office/drawing/2014/main" xmlns="" id="{2126F501-EFAB-4310-A49A-72EA5598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338513"/>
              <a:ext cx="187325" cy="196850"/>
            </a:xfrm>
            <a:custGeom>
              <a:avLst/>
              <a:gdLst>
                <a:gd name="T0" fmla="*/ 25 w 50"/>
                <a:gd name="T1" fmla="*/ 0 h 52"/>
                <a:gd name="T2" fmla="*/ 0 w 50"/>
                <a:gd name="T3" fmla="*/ 24 h 52"/>
                <a:gd name="T4" fmla="*/ 17 w 50"/>
                <a:gd name="T5" fmla="*/ 47 h 52"/>
                <a:gd name="T6" fmla="*/ 17 w 50"/>
                <a:gd name="T7" fmla="*/ 50 h 52"/>
                <a:gd name="T8" fmla="*/ 19 w 50"/>
                <a:gd name="T9" fmla="*/ 52 h 52"/>
                <a:gd name="T10" fmla="*/ 31 w 50"/>
                <a:gd name="T11" fmla="*/ 52 h 52"/>
                <a:gd name="T12" fmla="*/ 33 w 50"/>
                <a:gd name="T13" fmla="*/ 50 h 52"/>
                <a:gd name="T14" fmla="*/ 33 w 50"/>
                <a:gd name="T15" fmla="*/ 47 h 52"/>
                <a:gd name="T16" fmla="*/ 50 w 50"/>
                <a:gd name="T17" fmla="*/ 24 h 52"/>
                <a:gd name="T18" fmla="*/ 25 w 50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2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4"/>
                    <a:pt x="7" y="43"/>
                    <a:pt x="17" y="47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8" y="52"/>
                    <a:pt x="19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2"/>
                    <a:pt x="33" y="51"/>
                    <a:pt x="33" y="5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3" y="43"/>
                    <a:pt x="50" y="34"/>
                    <a:pt x="50" y="24"/>
                  </a:cubicBezTo>
                  <a:cubicBezTo>
                    <a:pt x="50" y="11"/>
                    <a:pt x="39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9" name="Freeform 77">
            <a:extLst>
              <a:ext uri="{FF2B5EF4-FFF2-40B4-BE49-F238E27FC236}">
                <a16:creationId xmlns:a16="http://schemas.microsoft.com/office/drawing/2014/main" xmlns="" id="{F4D418E3-71DF-4034-81B7-C775DDB14BD6}"/>
              </a:ext>
            </a:extLst>
          </p:cNvPr>
          <p:cNvSpPr>
            <a:spLocks noEditPoints="1"/>
          </p:cNvSpPr>
          <p:nvPr/>
        </p:nvSpPr>
        <p:spPr bwMode="auto">
          <a:xfrm>
            <a:off x="5956036" y="3311891"/>
            <a:ext cx="332144" cy="380546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0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8237121" y="3282128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91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92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93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97" name="Straight Connector 10">
            <a:extLst>
              <a:ext uri="{FF2B5EF4-FFF2-40B4-BE49-F238E27FC236}">
                <a16:creationId xmlns:a16="http://schemas.microsoft.com/office/drawing/2014/main" xmlns="" id="{BD61D2B9-EE45-4A4B-BBFA-1A9D0CE70EC3}"/>
              </a:ext>
            </a:extLst>
          </p:cNvPr>
          <p:cNvCxnSpPr>
            <a:cxnSpLocks/>
          </p:cNvCxnSpPr>
          <p:nvPr/>
        </p:nvCxnSpPr>
        <p:spPr>
          <a:xfrm>
            <a:off x="1239572" y="5336659"/>
            <a:ext cx="457934" cy="0"/>
          </a:xfrm>
          <a:prstGeom prst="line">
            <a:avLst/>
          </a:prstGeom>
          <a:ln w="57150" cap="rnd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149">
            <a:extLst>
              <a:ext uri="{FF2B5EF4-FFF2-40B4-BE49-F238E27FC236}">
                <a16:creationId xmlns:a16="http://schemas.microsoft.com/office/drawing/2014/main" xmlns="" id="{E6B30F85-0705-432F-B58F-75878ED59CD0}"/>
              </a:ext>
            </a:extLst>
          </p:cNvPr>
          <p:cNvCxnSpPr>
            <a:cxnSpLocks/>
          </p:cNvCxnSpPr>
          <p:nvPr/>
        </p:nvCxnSpPr>
        <p:spPr>
          <a:xfrm>
            <a:off x="3503712" y="5334519"/>
            <a:ext cx="457934" cy="0"/>
          </a:xfrm>
          <a:prstGeom prst="line">
            <a:avLst/>
          </a:prstGeom>
          <a:ln w="57150" cap="rnd">
            <a:solidFill>
              <a:schemeClr val="accent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150">
            <a:extLst>
              <a:ext uri="{FF2B5EF4-FFF2-40B4-BE49-F238E27FC236}">
                <a16:creationId xmlns:a16="http://schemas.microsoft.com/office/drawing/2014/main" xmlns="" id="{394CE7E5-A8A2-4446-AE63-DD9A53FE8075}"/>
              </a:ext>
            </a:extLst>
          </p:cNvPr>
          <p:cNvCxnSpPr>
            <a:cxnSpLocks/>
          </p:cNvCxnSpPr>
          <p:nvPr/>
        </p:nvCxnSpPr>
        <p:spPr>
          <a:xfrm>
            <a:off x="5879976" y="5336659"/>
            <a:ext cx="457934" cy="0"/>
          </a:xfrm>
          <a:prstGeom prst="line">
            <a:avLst/>
          </a:prstGeom>
          <a:ln w="57150" cap="rnd">
            <a:solidFill>
              <a:schemeClr val="accent6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8180518" y="5333616"/>
            <a:ext cx="457934" cy="0"/>
          </a:xfrm>
          <a:prstGeom prst="line">
            <a:avLst/>
          </a:prstGeom>
          <a:ln w="57150" cap="rnd">
            <a:solidFill>
              <a:schemeClr val="accent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9720174" y="3491005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10425424" y="3159495"/>
            <a:ext cx="655787" cy="655787"/>
          </a:xfrm>
          <a:prstGeom prst="ellipse">
            <a:avLst/>
          </a:prstGeom>
          <a:solidFill>
            <a:srgbClr val="3CB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10565151" y="3279085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104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05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106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9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110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10552378" y="5333616"/>
            <a:ext cx="457934" cy="0"/>
          </a:xfrm>
          <a:prstGeom prst="line">
            <a:avLst/>
          </a:prstGeom>
          <a:ln w="57150" cap="rnd">
            <a:solidFill>
              <a:srgbClr val="3CB2E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itle 1">
            <a:extLst>
              <a:ext uri="{FF2B5EF4-FFF2-40B4-BE49-F238E27FC236}">
                <a16:creationId xmlns:a16="http://schemas.microsoft.com/office/drawing/2014/main" xmlns="" id="{43D1EBC9-8EE4-4E9E-90FE-F64685F22D7F}"/>
              </a:ext>
            </a:extLst>
          </p:cNvPr>
          <p:cNvSpPr txBox="1">
            <a:spLocks/>
          </p:cNvSpPr>
          <p:nvPr/>
        </p:nvSpPr>
        <p:spPr>
          <a:xfrm>
            <a:off x="191344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High </a:t>
            </a:r>
            <a:b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</a:br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Performance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9824074" y="4058538"/>
            <a:ext cx="1885372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Multiple Deployment Scenarios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49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ECA7313F-DF69-4A55-9971-F39261725E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2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xmlns="" id="{ECA7313F-DF69-4A55-9971-F39261725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" name="Picture 185" descr="Graphical user interface, diagram&#10;&#10;Description automatically generated">
            <a:extLst>
              <a:ext uri="{FF2B5EF4-FFF2-40B4-BE49-F238E27FC236}">
                <a16:creationId xmlns:a16="http://schemas.microsoft.com/office/drawing/2014/main" xmlns="" id="{73373F89-11E3-4E2F-AE96-4FC274FEB8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3714"/>
            <a:ext cx="12192000" cy="5003574"/>
          </a:xfrm>
          <a:prstGeom prst="rect">
            <a:avLst/>
          </a:pr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228187B9-BFC0-4B81-860C-3A11520A9AFB}"/>
              </a:ext>
            </a:extLst>
          </p:cNvPr>
          <p:cNvSpPr/>
          <p:nvPr/>
        </p:nvSpPr>
        <p:spPr>
          <a:xfrm>
            <a:off x="0" y="1233714"/>
            <a:ext cx="12192000" cy="5003574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DF9BEE-B10B-4C45-94F1-5E399950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>
            <a:normAutofit/>
          </a:bodyPr>
          <a:lstStyle/>
          <a:p>
            <a:r>
              <a:rPr lang="en-US" altLang="zh-CN" dirty="0"/>
              <a:t>Smart</a:t>
            </a:r>
            <a:r>
              <a:rPr lang="zh-CN" altLang="en-US" dirty="0"/>
              <a:t> </a:t>
            </a:r>
            <a:r>
              <a:rPr lang="en-US" altLang="zh-CN" dirty="0"/>
              <a:t>Policy</a:t>
            </a:r>
            <a:r>
              <a:rPr lang="zh-CN" altLang="en-US" dirty="0"/>
              <a:t> </a:t>
            </a:r>
            <a:r>
              <a:rPr lang="en-US" altLang="zh-CN" dirty="0"/>
              <a:t>Operation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ECE542-1F06-4498-A6FF-571FC38005D2}"/>
              </a:ext>
            </a:extLst>
          </p:cNvPr>
          <p:cNvGrpSpPr/>
          <p:nvPr/>
        </p:nvGrpSpPr>
        <p:grpSpPr>
          <a:xfrm>
            <a:off x="4094795" y="1435053"/>
            <a:ext cx="3785499" cy="3786189"/>
            <a:chOff x="-5497288" y="8253536"/>
            <a:chExt cx="3785499" cy="3786189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15DDE55-A9B7-4936-BE3D-5A8E843DE653}"/>
                </a:ext>
              </a:extLst>
            </p:cNvPr>
            <p:cNvSpPr/>
            <p:nvPr/>
          </p:nvSpPr>
          <p:spPr>
            <a:xfrm rot="10800000">
              <a:off x="-3575433" y="8375347"/>
              <a:ext cx="1863644" cy="2061972"/>
            </a:xfrm>
            <a:custGeom>
              <a:avLst/>
              <a:gdLst>
                <a:gd name="connsiteX0" fmla="*/ 2078687 w 2078687"/>
                <a:gd name="connsiteY0" fmla="*/ 2299900 h 2299900"/>
                <a:gd name="connsiteX1" fmla="*/ 1914720 w 2078687"/>
                <a:gd name="connsiteY1" fmla="*/ 2291620 h 2299900"/>
                <a:gd name="connsiteX2" fmla="*/ 135762 w 2078687"/>
                <a:gd name="connsiteY2" fmla="*/ 501333 h 2299900"/>
                <a:gd name="connsiteX3" fmla="*/ 133221 w 2078687"/>
                <a:gd name="connsiteY3" fmla="*/ 447672 h 2299900"/>
                <a:gd name="connsiteX4" fmla="*/ 0 w 2078687"/>
                <a:gd name="connsiteY4" fmla="*/ 447672 h 2299900"/>
                <a:gd name="connsiteX5" fmla="*/ 504056 w 2078687"/>
                <a:gd name="connsiteY5" fmla="*/ 0 h 2299900"/>
                <a:gd name="connsiteX6" fmla="*/ 881606 w 2078687"/>
                <a:gd name="connsiteY6" fmla="*/ 335317 h 2299900"/>
                <a:gd name="connsiteX7" fmla="*/ 882889 w 2078687"/>
                <a:gd name="connsiteY7" fmla="*/ 335317 h 2299900"/>
                <a:gd name="connsiteX8" fmla="*/ 882945 w 2078687"/>
                <a:gd name="connsiteY8" fmla="*/ 336507 h 2299900"/>
                <a:gd name="connsiteX9" fmla="*/ 1008112 w 2078687"/>
                <a:gd name="connsiteY9" fmla="*/ 447672 h 2299900"/>
                <a:gd name="connsiteX10" fmla="*/ 889948 w 2078687"/>
                <a:gd name="connsiteY10" fmla="*/ 447672 h 2299900"/>
                <a:gd name="connsiteX11" fmla="*/ 902489 w 2078687"/>
                <a:gd name="connsiteY11" fmla="*/ 537252 h 2299900"/>
                <a:gd name="connsiteX12" fmla="*/ 1991913 w 2078687"/>
                <a:gd name="connsiteY12" fmla="*/ 1540531 h 2299900"/>
                <a:gd name="connsiteX13" fmla="*/ 2078687 w 2078687"/>
                <a:gd name="connsiteY13" fmla="*/ 1544913 h 2299900"/>
                <a:gd name="connsiteX14" fmla="*/ 2078687 w 2078687"/>
                <a:gd name="connsiteY14" fmla="*/ 1550341 h 2299900"/>
                <a:gd name="connsiteX15" fmla="*/ 1745746 w 2078687"/>
                <a:gd name="connsiteY15" fmla="*/ 1925120 h 2299900"/>
                <a:gd name="connsiteX16" fmla="*/ 2078687 w 2078687"/>
                <a:gd name="connsiteY16" fmla="*/ 2299899 h 229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78687" h="2299900">
                  <a:moveTo>
                    <a:pt x="2078687" y="2299900"/>
                  </a:moveTo>
                  <a:lnTo>
                    <a:pt x="1914720" y="2291620"/>
                  </a:lnTo>
                  <a:cubicBezTo>
                    <a:pt x="973193" y="2196002"/>
                    <a:pt x="225541" y="1444574"/>
                    <a:pt x="135762" y="501333"/>
                  </a:cubicBezTo>
                  <a:lnTo>
                    <a:pt x="133221" y="447672"/>
                  </a:lnTo>
                  <a:lnTo>
                    <a:pt x="0" y="447672"/>
                  </a:lnTo>
                  <a:lnTo>
                    <a:pt x="504056" y="0"/>
                  </a:lnTo>
                  <a:lnTo>
                    <a:pt x="881606" y="335317"/>
                  </a:lnTo>
                  <a:lnTo>
                    <a:pt x="882889" y="335317"/>
                  </a:lnTo>
                  <a:lnTo>
                    <a:pt x="882945" y="336507"/>
                  </a:lnTo>
                  <a:lnTo>
                    <a:pt x="1008112" y="447672"/>
                  </a:lnTo>
                  <a:lnTo>
                    <a:pt x="889948" y="447672"/>
                  </a:lnTo>
                  <a:lnTo>
                    <a:pt x="902489" y="537252"/>
                  </a:lnTo>
                  <a:cubicBezTo>
                    <a:pt x="1001565" y="1071313"/>
                    <a:pt x="1443837" y="1484871"/>
                    <a:pt x="1991913" y="1540531"/>
                  </a:cubicBezTo>
                  <a:lnTo>
                    <a:pt x="2078687" y="1544913"/>
                  </a:lnTo>
                  <a:lnTo>
                    <a:pt x="2078687" y="1550341"/>
                  </a:lnTo>
                  <a:lnTo>
                    <a:pt x="1745746" y="1925120"/>
                  </a:lnTo>
                  <a:lnTo>
                    <a:pt x="2078687" y="2299899"/>
                  </a:lnTo>
                  <a:close/>
                </a:path>
              </a:pathLst>
            </a:custGeom>
            <a:solidFill>
              <a:srgbClr val="218ED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E4765483-65C3-4445-BBE7-08AC5C19DB5E}"/>
                </a:ext>
              </a:extLst>
            </p:cNvPr>
            <p:cNvSpPr/>
            <p:nvPr/>
          </p:nvSpPr>
          <p:spPr>
            <a:xfrm rot="5400000" flipH="1" flipV="1">
              <a:off x="-3788842" y="10077342"/>
              <a:ext cx="1863661" cy="2061105"/>
            </a:xfrm>
            <a:custGeom>
              <a:avLst/>
              <a:gdLst>
                <a:gd name="connsiteX0" fmla="*/ 2078706 w 2078706"/>
                <a:gd name="connsiteY0" fmla="*/ 1543945 h 2298932"/>
                <a:gd name="connsiteX1" fmla="*/ 2078706 w 2078706"/>
                <a:gd name="connsiteY1" fmla="*/ 1549373 h 2298932"/>
                <a:gd name="connsiteX2" fmla="*/ 1745765 w 2078706"/>
                <a:gd name="connsiteY2" fmla="*/ 1924152 h 2298932"/>
                <a:gd name="connsiteX3" fmla="*/ 2078706 w 2078706"/>
                <a:gd name="connsiteY3" fmla="*/ 2298931 h 2298932"/>
                <a:gd name="connsiteX4" fmla="*/ 2078706 w 2078706"/>
                <a:gd name="connsiteY4" fmla="*/ 2298932 h 2298932"/>
                <a:gd name="connsiteX5" fmla="*/ 1914739 w 2078706"/>
                <a:gd name="connsiteY5" fmla="*/ 2290652 h 2298932"/>
                <a:gd name="connsiteX6" fmla="*/ 135781 w 2078706"/>
                <a:gd name="connsiteY6" fmla="*/ 500365 h 2298932"/>
                <a:gd name="connsiteX7" fmla="*/ 133287 w 2078706"/>
                <a:gd name="connsiteY7" fmla="*/ 447672 h 2298932"/>
                <a:gd name="connsiteX8" fmla="*/ 0 w 2078706"/>
                <a:gd name="connsiteY8" fmla="*/ 447672 h 2298932"/>
                <a:gd name="connsiteX9" fmla="*/ 504056 w 2078706"/>
                <a:gd name="connsiteY9" fmla="*/ 0 h 2298932"/>
                <a:gd name="connsiteX10" fmla="*/ 880516 w 2078706"/>
                <a:gd name="connsiteY10" fmla="*/ 334349 h 2298932"/>
                <a:gd name="connsiteX11" fmla="*/ 882908 w 2078706"/>
                <a:gd name="connsiteY11" fmla="*/ 334349 h 2298932"/>
                <a:gd name="connsiteX12" fmla="*/ 883013 w 2078706"/>
                <a:gd name="connsiteY12" fmla="*/ 336567 h 2298932"/>
                <a:gd name="connsiteX13" fmla="*/ 1008112 w 2078706"/>
                <a:gd name="connsiteY13" fmla="*/ 447672 h 2298932"/>
                <a:gd name="connsiteX14" fmla="*/ 890102 w 2078706"/>
                <a:gd name="connsiteY14" fmla="*/ 447672 h 2298932"/>
                <a:gd name="connsiteX15" fmla="*/ 902508 w 2078706"/>
                <a:gd name="connsiteY15" fmla="*/ 536284 h 2298932"/>
                <a:gd name="connsiteX16" fmla="*/ 1991932 w 2078706"/>
                <a:gd name="connsiteY16" fmla="*/ 1539563 h 229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78706" h="2298932">
                  <a:moveTo>
                    <a:pt x="2078706" y="1543945"/>
                  </a:moveTo>
                  <a:lnTo>
                    <a:pt x="2078706" y="1549373"/>
                  </a:lnTo>
                  <a:lnTo>
                    <a:pt x="1745765" y="1924152"/>
                  </a:lnTo>
                  <a:lnTo>
                    <a:pt x="2078706" y="2298931"/>
                  </a:lnTo>
                  <a:lnTo>
                    <a:pt x="2078706" y="2298932"/>
                  </a:lnTo>
                  <a:lnTo>
                    <a:pt x="1914739" y="2290652"/>
                  </a:lnTo>
                  <a:cubicBezTo>
                    <a:pt x="973212" y="2195034"/>
                    <a:pt x="225560" y="1443606"/>
                    <a:pt x="135781" y="500365"/>
                  </a:cubicBezTo>
                  <a:lnTo>
                    <a:pt x="133287" y="447672"/>
                  </a:lnTo>
                  <a:lnTo>
                    <a:pt x="0" y="447672"/>
                  </a:lnTo>
                  <a:lnTo>
                    <a:pt x="504056" y="0"/>
                  </a:lnTo>
                  <a:lnTo>
                    <a:pt x="880516" y="334349"/>
                  </a:lnTo>
                  <a:lnTo>
                    <a:pt x="882908" y="334349"/>
                  </a:lnTo>
                  <a:lnTo>
                    <a:pt x="883013" y="336567"/>
                  </a:lnTo>
                  <a:lnTo>
                    <a:pt x="1008112" y="447672"/>
                  </a:lnTo>
                  <a:lnTo>
                    <a:pt x="890102" y="447672"/>
                  </a:lnTo>
                  <a:lnTo>
                    <a:pt x="902508" y="536284"/>
                  </a:lnTo>
                  <a:cubicBezTo>
                    <a:pt x="1001584" y="1070345"/>
                    <a:pt x="1443856" y="1483903"/>
                    <a:pt x="1991932" y="1539563"/>
                  </a:cubicBez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A5873906-C1F5-472A-BD51-521EE3338FD5}"/>
                </a:ext>
              </a:extLst>
            </p:cNvPr>
            <p:cNvSpPr/>
            <p:nvPr/>
          </p:nvSpPr>
          <p:spPr>
            <a:xfrm rot="16200000" flipV="1">
              <a:off x="-5283462" y="8156271"/>
              <a:ext cx="1870785" cy="2065315"/>
            </a:xfrm>
            <a:custGeom>
              <a:avLst/>
              <a:gdLst>
                <a:gd name="connsiteX0" fmla="*/ 2086652 w 2086652"/>
                <a:gd name="connsiteY0" fmla="*/ 447672 h 2303628"/>
                <a:gd name="connsiteX1" fmla="*/ 1582596 w 2086652"/>
                <a:gd name="connsiteY1" fmla="*/ 0 h 2303628"/>
                <a:gd name="connsiteX2" fmla="*/ 1200849 w 2086652"/>
                <a:gd name="connsiteY2" fmla="*/ 339045 h 2303628"/>
                <a:gd name="connsiteX3" fmla="*/ 1195798 w 2086652"/>
                <a:gd name="connsiteY3" fmla="*/ 339045 h 2303628"/>
                <a:gd name="connsiteX4" fmla="*/ 1195576 w 2086652"/>
                <a:gd name="connsiteY4" fmla="*/ 343728 h 2303628"/>
                <a:gd name="connsiteX5" fmla="*/ 1078540 w 2086652"/>
                <a:gd name="connsiteY5" fmla="*/ 447672 h 2303628"/>
                <a:gd name="connsiteX6" fmla="*/ 1189261 w 2086652"/>
                <a:gd name="connsiteY6" fmla="*/ 447672 h 2303628"/>
                <a:gd name="connsiteX7" fmla="*/ 1176198 w 2086652"/>
                <a:gd name="connsiteY7" fmla="*/ 540980 h 2303628"/>
                <a:gd name="connsiteX8" fmla="*/ 86774 w 2086652"/>
                <a:gd name="connsiteY8" fmla="*/ 1544259 h 2303628"/>
                <a:gd name="connsiteX9" fmla="*/ 0 w 2086652"/>
                <a:gd name="connsiteY9" fmla="*/ 1548641 h 2303628"/>
                <a:gd name="connsiteX10" fmla="*/ 0 w 2086652"/>
                <a:gd name="connsiteY10" fmla="*/ 1554069 h 2303628"/>
                <a:gd name="connsiteX11" fmla="*/ 332941 w 2086652"/>
                <a:gd name="connsiteY11" fmla="*/ 1928848 h 2303628"/>
                <a:gd name="connsiteX12" fmla="*/ 0 w 2086652"/>
                <a:gd name="connsiteY12" fmla="*/ 2303627 h 2303628"/>
                <a:gd name="connsiteX13" fmla="*/ 0 w 2086652"/>
                <a:gd name="connsiteY13" fmla="*/ 2303628 h 2303628"/>
                <a:gd name="connsiteX14" fmla="*/ 163967 w 2086652"/>
                <a:gd name="connsiteY14" fmla="*/ 2295348 h 2303628"/>
                <a:gd name="connsiteX15" fmla="*/ 1942925 w 2086652"/>
                <a:gd name="connsiteY15" fmla="*/ 505061 h 2303628"/>
                <a:gd name="connsiteX16" fmla="*/ 1945642 w 2086652"/>
                <a:gd name="connsiteY16" fmla="*/ 447672 h 230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86652" h="2303628">
                  <a:moveTo>
                    <a:pt x="2086652" y="447672"/>
                  </a:moveTo>
                  <a:lnTo>
                    <a:pt x="1582596" y="0"/>
                  </a:lnTo>
                  <a:lnTo>
                    <a:pt x="1200849" y="339045"/>
                  </a:lnTo>
                  <a:lnTo>
                    <a:pt x="1195798" y="339045"/>
                  </a:lnTo>
                  <a:lnTo>
                    <a:pt x="1195576" y="343728"/>
                  </a:lnTo>
                  <a:lnTo>
                    <a:pt x="1078540" y="447672"/>
                  </a:lnTo>
                  <a:lnTo>
                    <a:pt x="1189261" y="447672"/>
                  </a:lnTo>
                  <a:lnTo>
                    <a:pt x="1176198" y="540980"/>
                  </a:lnTo>
                  <a:cubicBezTo>
                    <a:pt x="1077122" y="1075040"/>
                    <a:pt x="634850" y="1488598"/>
                    <a:pt x="86774" y="1544259"/>
                  </a:cubicBezTo>
                  <a:lnTo>
                    <a:pt x="0" y="1548641"/>
                  </a:lnTo>
                  <a:lnTo>
                    <a:pt x="0" y="1554069"/>
                  </a:lnTo>
                  <a:lnTo>
                    <a:pt x="332941" y="1928848"/>
                  </a:lnTo>
                  <a:lnTo>
                    <a:pt x="0" y="2303627"/>
                  </a:lnTo>
                  <a:lnTo>
                    <a:pt x="0" y="2303628"/>
                  </a:lnTo>
                  <a:lnTo>
                    <a:pt x="163967" y="2295348"/>
                  </a:lnTo>
                  <a:cubicBezTo>
                    <a:pt x="1105494" y="2199730"/>
                    <a:pt x="1853146" y="1448302"/>
                    <a:pt x="1942925" y="505061"/>
                  </a:cubicBezTo>
                  <a:lnTo>
                    <a:pt x="1945642" y="447672"/>
                  </a:ln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24E1AC97-E7B3-4937-9C95-1AF8FAEF1A89}"/>
                </a:ext>
              </a:extLst>
            </p:cNvPr>
            <p:cNvSpPr/>
            <p:nvPr/>
          </p:nvSpPr>
          <p:spPr>
            <a:xfrm rot="10800000" flipV="1">
              <a:off x="-5497288" y="9862321"/>
              <a:ext cx="1865536" cy="2062717"/>
            </a:xfrm>
            <a:custGeom>
              <a:avLst/>
              <a:gdLst>
                <a:gd name="connsiteX0" fmla="*/ 1576741 w 2080797"/>
                <a:gd name="connsiteY0" fmla="*/ 0 h 2300730"/>
                <a:gd name="connsiteX1" fmla="*/ 1198257 w 2080797"/>
                <a:gd name="connsiteY1" fmla="*/ 336147 h 2300730"/>
                <a:gd name="connsiteX2" fmla="*/ 1195798 w 2080797"/>
                <a:gd name="connsiteY2" fmla="*/ 336147 h 2300730"/>
                <a:gd name="connsiteX3" fmla="*/ 1195690 w 2080797"/>
                <a:gd name="connsiteY3" fmla="*/ 338426 h 2300730"/>
                <a:gd name="connsiteX4" fmla="*/ 1072685 w 2080797"/>
                <a:gd name="connsiteY4" fmla="*/ 447672 h 2300730"/>
                <a:gd name="connsiteX5" fmla="*/ 1188856 w 2080797"/>
                <a:gd name="connsiteY5" fmla="*/ 447672 h 2300730"/>
                <a:gd name="connsiteX6" fmla="*/ 1176198 w 2080797"/>
                <a:gd name="connsiteY6" fmla="*/ 538082 h 2300730"/>
                <a:gd name="connsiteX7" fmla="*/ 86774 w 2080797"/>
                <a:gd name="connsiteY7" fmla="*/ 1541361 h 2300730"/>
                <a:gd name="connsiteX8" fmla="*/ 0 w 2080797"/>
                <a:gd name="connsiteY8" fmla="*/ 1545743 h 2300730"/>
                <a:gd name="connsiteX9" fmla="*/ 0 w 2080797"/>
                <a:gd name="connsiteY9" fmla="*/ 1551171 h 2300730"/>
                <a:gd name="connsiteX10" fmla="*/ 332941 w 2080797"/>
                <a:gd name="connsiteY10" fmla="*/ 1925950 h 2300730"/>
                <a:gd name="connsiteX11" fmla="*/ 0 w 2080797"/>
                <a:gd name="connsiteY11" fmla="*/ 2300729 h 2300730"/>
                <a:gd name="connsiteX12" fmla="*/ 0 w 2080797"/>
                <a:gd name="connsiteY12" fmla="*/ 2300730 h 2300730"/>
                <a:gd name="connsiteX13" fmla="*/ 163967 w 2080797"/>
                <a:gd name="connsiteY13" fmla="*/ 2292450 h 2300730"/>
                <a:gd name="connsiteX14" fmla="*/ 1942925 w 2080797"/>
                <a:gd name="connsiteY14" fmla="*/ 502163 h 2300730"/>
                <a:gd name="connsiteX15" fmla="*/ 1945505 w 2080797"/>
                <a:gd name="connsiteY15" fmla="*/ 447672 h 2300730"/>
                <a:gd name="connsiteX16" fmla="*/ 2080797 w 2080797"/>
                <a:gd name="connsiteY16" fmla="*/ 447672 h 2300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80797" h="2300730">
                  <a:moveTo>
                    <a:pt x="1576741" y="0"/>
                  </a:moveTo>
                  <a:lnTo>
                    <a:pt x="1198257" y="336147"/>
                  </a:lnTo>
                  <a:lnTo>
                    <a:pt x="1195798" y="336147"/>
                  </a:lnTo>
                  <a:lnTo>
                    <a:pt x="1195690" y="338426"/>
                  </a:lnTo>
                  <a:lnTo>
                    <a:pt x="1072685" y="447672"/>
                  </a:lnTo>
                  <a:lnTo>
                    <a:pt x="1188856" y="447672"/>
                  </a:lnTo>
                  <a:lnTo>
                    <a:pt x="1176198" y="538082"/>
                  </a:lnTo>
                  <a:cubicBezTo>
                    <a:pt x="1077122" y="1072143"/>
                    <a:pt x="634850" y="1485701"/>
                    <a:pt x="86774" y="1541361"/>
                  </a:cubicBezTo>
                  <a:lnTo>
                    <a:pt x="0" y="1545743"/>
                  </a:lnTo>
                  <a:lnTo>
                    <a:pt x="0" y="1551171"/>
                  </a:lnTo>
                  <a:lnTo>
                    <a:pt x="332941" y="1925950"/>
                  </a:lnTo>
                  <a:lnTo>
                    <a:pt x="0" y="2300729"/>
                  </a:lnTo>
                  <a:lnTo>
                    <a:pt x="0" y="2300730"/>
                  </a:lnTo>
                  <a:lnTo>
                    <a:pt x="163967" y="2292450"/>
                  </a:lnTo>
                  <a:cubicBezTo>
                    <a:pt x="1105494" y="2196832"/>
                    <a:pt x="1853146" y="1445404"/>
                    <a:pt x="1942925" y="502163"/>
                  </a:cubicBezTo>
                  <a:lnTo>
                    <a:pt x="1945505" y="447672"/>
                  </a:lnTo>
                  <a:lnTo>
                    <a:pt x="2080797" y="447672"/>
                  </a:lnTo>
                  <a:close/>
                </a:path>
              </a:pathLst>
            </a:custGeom>
            <a:solidFill>
              <a:srgbClr val="218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2B3FDC8-19E3-4DCD-9B57-2C4CF225176B}"/>
                </a:ext>
              </a:extLst>
            </p:cNvPr>
            <p:cNvSpPr txBox="1"/>
            <p:nvPr/>
          </p:nvSpPr>
          <p:spPr>
            <a:xfrm>
              <a:off x="-3787723" y="8570289"/>
              <a:ext cx="3873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01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C95B180-3761-4202-A6F1-C2F4075C6A7B}"/>
                </a:ext>
              </a:extLst>
            </p:cNvPr>
            <p:cNvSpPr txBox="1"/>
            <p:nvPr/>
          </p:nvSpPr>
          <p:spPr>
            <a:xfrm>
              <a:off x="-5254288" y="10052239"/>
              <a:ext cx="3873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04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99924E91-EA53-4C7F-9E03-6DD17202C840}"/>
                </a:ext>
              </a:extLst>
            </p:cNvPr>
            <p:cNvSpPr txBox="1"/>
            <p:nvPr/>
          </p:nvSpPr>
          <p:spPr>
            <a:xfrm>
              <a:off x="-2378707" y="9981728"/>
              <a:ext cx="3873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02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8EF51DC5-F033-4A27-BBBD-2045D0B46A18}"/>
                </a:ext>
              </a:extLst>
            </p:cNvPr>
            <p:cNvSpPr txBox="1"/>
            <p:nvPr/>
          </p:nvSpPr>
          <p:spPr>
            <a:xfrm>
              <a:off x="-3777576" y="11459829"/>
              <a:ext cx="3873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03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koppt-文本框">
              <a:extLst>
                <a:ext uri="{FF2B5EF4-FFF2-40B4-BE49-F238E27FC236}">
                  <a16:creationId xmlns:a16="http://schemas.microsoft.com/office/drawing/2014/main" xmlns="" id="{7250921E-2D45-4B45-A653-6A15DFFC61A3}"/>
                </a:ext>
              </a:extLst>
            </p:cNvPr>
            <p:cNvSpPr/>
            <p:nvPr/>
          </p:nvSpPr>
          <p:spPr>
            <a:xfrm rot="18922127">
              <a:off x="-5182720" y="9015612"/>
              <a:ext cx="2388671" cy="1432456"/>
            </a:xfrm>
            <a:prstGeom prst="rect">
              <a:avLst/>
            </a:prstGeom>
          </p:spPr>
          <p:txBody>
            <a:bodyPr wrap="square" lIns="0" tIns="0" rIns="0" bIns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Policy </a:t>
              </a:r>
              <a:b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Deployment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7" name="koppt-文本框">
              <a:extLst>
                <a:ext uri="{FF2B5EF4-FFF2-40B4-BE49-F238E27FC236}">
                  <a16:creationId xmlns:a16="http://schemas.microsoft.com/office/drawing/2014/main" xmlns="" id="{D024ECF3-5618-4E3A-B2E7-B1EDB60C85D5}"/>
                </a:ext>
              </a:extLst>
            </p:cNvPr>
            <p:cNvSpPr/>
            <p:nvPr/>
          </p:nvSpPr>
          <p:spPr>
            <a:xfrm rot="2990924">
              <a:off x="-4373623" y="9051560"/>
              <a:ext cx="2388671" cy="1432455"/>
            </a:xfrm>
            <a:prstGeom prst="rect">
              <a:avLst/>
            </a:prstGeom>
          </p:spPr>
          <p:txBody>
            <a:bodyPr wrap="square" lIns="0" tIns="0" rIns="0" bIns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Policy </a:t>
              </a:r>
              <a:b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Management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8" name="koppt-文本框">
              <a:extLst>
                <a:ext uri="{FF2B5EF4-FFF2-40B4-BE49-F238E27FC236}">
                  <a16:creationId xmlns:a16="http://schemas.microsoft.com/office/drawing/2014/main" xmlns="" id="{62A8F75D-78C2-416C-BA70-7230EF8A4579}"/>
                </a:ext>
              </a:extLst>
            </p:cNvPr>
            <p:cNvSpPr/>
            <p:nvPr/>
          </p:nvSpPr>
          <p:spPr>
            <a:xfrm rot="18835628">
              <a:off x="-4375414" y="9924385"/>
              <a:ext cx="2388671" cy="1432456"/>
            </a:xfrm>
            <a:prstGeom prst="rect">
              <a:avLst/>
            </a:prstGeom>
          </p:spPr>
          <p:txBody>
            <a:bodyPr wrap="square" lIns="0" tIns="0" rIns="0" bIns="0">
              <a:prstTxWarp prst="textArchDow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Policy </a:t>
              </a:r>
              <a:b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Optimization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9" name="koppt-文本框">
              <a:extLst>
                <a:ext uri="{FF2B5EF4-FFF2-40B4-BE49-F238E27FC236}">
                  <a16:creationId xmlns:a16="http://schemas.microsoft.com/office/drawing/2014/main" xmlns="" id="{CABEF0D6-0F57-42C1-8982-CC58990DED8D}"/>
                </a:ext>
              </a:extLst>
            </p:cNvPr>
            <p:cNvSpPr/>
            <p:nvPr/>
          </p:nvSpPr>
          <p:spPr>
            <a:xfrm rot="13722216" flipH="1" flipV="1">
              <a:off x="-5269807" y="9878490"/>
              <a:ext cx="2388671" cy="1432456"/>
            </a:xfrm>
            <a:prstGeom prst="rect">
              <a:avLst/>
            </a:prstGeom>
          </p:spPr>
          <p:txBody>
            <a:bodyPr wrap="square" lIns="0" tIns="0" rIns="0" bIns="0">
              <a:prstTxWarp prst="textArchDow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Policy </a:t>
              </a:r>
              <a:b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</a:br>
              <a:r>
                <a:rPr lang="en-US" altLang="zh-CN" sz="1600" b="1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Operation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E8D8558-432E-4B21-8104-C2998421D575}"/>
              </a:ext>
            </a:extLst>
          </p:cNvPr>
          <p:cNvGrpSpPr/>
          <p:nvPr/>
        </p:nvGrpSpPr>
        <p:grpSpPr>
          <a:xfrm>
            <a:off x="7931759" y="1484784"/>
            <a:ext cx="4364075" cy="1359864"/>
            <a:chOff x="8112223" y="1892138"/>
            <a:chExt cx="4364075" cy="1359864"/>
          </a:xfrm>
        </p:grpSpPr>
        <p:sp>
          <p:nvSpPr>
            <p:cNvPr id="80" name="koppt-文本框">
              <a:extLst>
                <a:ext uri="{FF2B5EF4-FFF2-40B4-BE49-F238E27FC236}">
                  <a16:creationId xmlns:a16="http://schemas.microsoft.com/office/drawing/2014/main" xmlns="" id="{E669C24C-8B61-4C81-AF19-C1C4735F5DB1}"/>
                </a:ext>
              </a:extLst>
            </p:cNvPr>
            <p:cNvSpPr/>
            <p:nvPr/>
          </p:nvSpPr>
          <p:spPr>
            <a:xfrm>
              <a:off x="8112223" y="2476405"/>
              <a:ext cx="3697601" cy="7755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b="1" dirty="0">
                  <a:solidFill>
                    <a:srgbClr val="218ED8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Aggregate Policy</a:t>
              </a:r>
            </a:p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Combining a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 set of individualized policies into one unified policy</a:t>
              </a:r>
            </a:p>
          </p:txBody>
        </p:sp>
        <p:sp>
          <p:nvSpPr>
            <p:cNvPr id="81" name="koppt-文本框">
              <a:extLst>
                <a:ext uri="{FF2B5EF4-FFF2-40B4-BE49-F238E27FC236}">
                  <a16:creationId xmlns:a16="http://schemas.microsoft.com/office/drawing/2014/main" xmlns="" id="{9E91FA3C-F52B-42E1-8F93-C7FC3DF79A26}"/>
                </a:ext>
              </a:extLst>
            </p:cNvPr>
            <p:cNvSpPr/>
            <p:nvPr/>
          </p:nvSpPr>
          <p:spPr>
            <a:xfrm>
              <a:off x="8112224" y="1892138"/>
              <a:ext cx="4364074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b="1" dirty="0">
                  <a:solidFill>
                    <a:srgbClr val="218ED8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Policy Group</a:t>
              </a:r>
            </a:p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Efficient policy management based on business </a:t>
              </a: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requirements</a:t>
              </a:r>
            </a:p>
          </p:txBody>
        </p:sp>
      </p:grpSp>
      <p:sp>
        <p:nvSpPr>
          <p:cNvPr id="82" name="koppt-文本框">
            <a:extLst>
              <a:ext uri="{FF2B5EF4-FFF2-40B4-BE49-F238E27FC236}">
                <a16:creationId xmlns:a16="http://schemas.microsoft.com/office/drawing/2014/main" xmlns="" id="{44A10C35-0C5A-4F98-A747-8835F802C4AD}"/>
              </a:ext>
            </a:extLst>
          </p:cNvPr>
          <p:cNvSpPr/>
          <p:nvPr/>
        </p:nvSpPr>
        <p:spPr>
          <a:xfrm>
            <a:off x="7931760" y="4191472"/>
            <a:ext cx="3625593" cy="533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Policy Assistant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Refine a general policy into a granular policy</a:t>
            </a:r>
          </a:p>
        </p:txBody>
      </p:sp>
      <p:sp>
        <p:nvSpPr>
          <p:cNvPr id="83" name="koppt-文本框">
            <a:extLst>
              <a:ext uri="{FF2B5EF4-FFF2-40B4-BE49-F238E27FC236}">
                <a16:creationId xmlns:a16="http://schemas.microsoft.com/office/drawing/2014/main" xmlns="" id="{F794A42A-FC42-4154-9FB9-C7BB72978922}"/>
              </a:ext>
            </a:extLst>
          </p:cNvPr>
          <p:cNvSpPr/>
          <p:nvPr/>
        </p:nvSpPr>
        <p:spPr>
          <a:xfrm>
            <a:off x="47328" y="1794587"/>
            <a:ext cx="3996000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altLang="zh-CN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Automated</a:t>
            </a:r>
            <a:r>
              <a:rPr lang="zh-CN" altLang="en-US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User</a:t>
            </a:r>
            <a:r>
              <a:rPr lang="zh-CN" altLang="en-US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/>
            </a:r>
            <a:br>
              <a:rPr lang="en-US" altLang="zh-CN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zh-CN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Policy</a:t>
            </a:r>
            <a:r>
              <a:rPr lang="zh-CN" altLang="en-US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Deployment</a:t>
            </a:r>
          </a:p>
          <a:p>
            <a:pPr lvl="0" algn="r"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Radius Dynamic Authorization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Automatically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issue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user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policy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via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CoA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message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161D577-BD72-408A-90E3-177570062D2D}"/>
              </a:ext>
            </a:extLst>
          </p:cNvPr>
          <p:cNvGrpSpPr/>
          <p:nvPr/>
        </p:nvGrpSpPr>
        <p:grpSpPr>
          <a:xfrm>
            <a:off x="154896" y="3630183"/>
            <a:ext cx="3888432" cy="1206414"/>
            <a:chOff x="120891" y="3856704"/>
            <a:chExt cx="3888432" cy="1206414"/>
          </a:xfrm>
        </p:grpSpPr>
        <p:sp>
          <p:nvSpPr>
            <p:cNvPr id="84" name="koppt-文本框">
              <a:extLst>
                <a:ext uri="{FF2B5EF4-FFF2-40B4-BE49-F238E27FC236}">
                  <a16:creationId xmlns:a16="http://schemas.microsoft.com/office/drawing/2014/main" xmlns="" id="{CE2EFC40-F58C-4C02-BAE0-8BDC5528F2BA}"/>
                </a:ext>
              </a:extLst>
            </p:cNvPr>
            <p:cNvSpPr/>
            <p:nvPr/>
          </p:nvSpPr>
          <p:spPr>
            <a:xfrm>
              <a:off x="531813" y="3856704"/>
              <a:ext cx="3477510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en-US" altLang="zh-CN" b="1" dirty="0">
                  <a:solidFill>
                    <a:srgbClr val="218ED8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Policy</a:t>
              </a:r>
              <a:r>
                <a:rPr lang="zh-CN" altLang="en-US" b="1" dirty="0">
                  <a:solidFill>
                    <a:srgbClr val="218ED8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b="1" dirty="0">
                  <a:solidFill>
                    <a:srgbClr val="218ED8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Redundancy Check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218ED8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Discover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redundant FW/NAT</a:t>
              </a:r>
              <a:r>
                <a:rPr kumimoji="0" lang="zh-CN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policies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for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deletion</a:t>
              </a:r>
            </a:p>
          </p:txBody>
        </p:sp>
        <p:sp>
          <p:nvSpPr>
            <p:cNvPr id="85" name="koppt-文本框">
              <a:extLst>
                <a:ext uri="{FF2B5EF4-FFF2-40B4-BE49-F238E27FC236}">
                  <a16:creationId xmlns:a16="http://schemas.microsoft.com/office/drawing/2014/main" xmlns="" id="{5891EF31-E278-4467-875F-F181E22872BA}"/>
                </a:ext>
              </a:extLst>
            </p:cNvPr>
            <p:cNvSpPr/>
            <p:nvPr/>
          </p:nvSpPr>
          <p:spPr>
            <a:xfrm>
              <a:off x="120891" y="4509120"/>
              <a:ext cx="3888432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20000"/>
                </a:lnSpc>
                <a:defRPr/>
              </a:pPr>
              <a:r>
                <a:rPr lang="en-US" altLang="zh-CN" b="1" dirty="0">
                  <a:solidFill>
                    <a:srgbClr val="218ED8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Policy Analysis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</a:rPr>
                <a:t>Adjust policies by observing hit counts and hit trends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133862AB-1385-495B-AF6C-F5EE8CB852AE}"/>
              </a:ext>
            </a:extLst>
          </p:cNvPr>
          <p:cNvGrpSpPr/>
          <p:nvPr/>
        </p:nvGrpSpPr>
        <p:grpSpPr>
          <a:xfrm>
            <a:off x="5154752" y="2495355"/>
            <a:ext cx="1665584" cy="1665584"/>
            <a:chOff x="3503712" y="8527112"/>
            <a:chExt cx="1891008" cy="189100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6CC44227-DEF5-49AD-9A84-BC6E0DBB7F95}"/>
                </a:ext>
              </a:extLst>
            </p:cNvPr>
            <p:cNvSpPr/>
            <p:nvPr/>
          </p:nvSpPr>
          <p:spPr>
            <a:xfrm>
              <a:off x="3503712" y="8527112"/>
              <a:ext cx="1891008" cy="189100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8" name="koppt-文本框">
              <a:extLst>
                <a:ext uri="{FF2B5EF4-FFF2-40B4-BE49-F238E27FC236}">
                  <a16:creationId xmlns:a16="http://schemas.microsoft.com/office/drawing/2014/main" xmlns="" id="{67CD86EA-A10E-4D7E-AFB5-37E3385B3C8B}"/>
                </a:ext>
              </a:extLst>
            </p:cNvPr>
            <p:cNvSpPr/>
            <p:nvPr/>
          </p:nvSpPr>
          <p:spPr>
            <a:xfrm>
              <a:off x="3656803" y="8923982"/>
              <a:ext cx="1593385" cy="9434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00206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Policy</a:t>
              </a:r>
              <a:r>
                <a:rPr lang="zh-CN" altLang="en-US" b="1" dirty="0">
                  <a:solidFill>
                    <a:srgbClr val="00206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b="1" dirty="0">
                  <a:solidFill>
                    <a:srgbClr val="00206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Lifecycle</a:t>
              </a:r>
            </a:p>
            <a:p>
              <a:pPr algn="ctr">
                <a:defRPr/>
              </a:pPr>
              <a:r>
                <a:rPr lang="en-US" altLang="zh-CN" b="1" dirty="0">
                  <a:solidFill>
                    <a:srgbClr val="00206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Management</a:t>
              </a:r>
            </a:p>
          </p:txBody>
        </p:sp>
      </p:grpSp>
      <p:sp>
        <p:nvSpPr>
          <p:cNvPr id="30" name="Rectangle: Top Corners Rounded 183">
            <a:extLst>
              <a:ext uri="{FF2B5EF4-FFF2-40B4-BE49-F238E27FC236}">
                <a16:creationId xmlns:a16="http://schemas.microsoft.com/office/drawing/2014/main" xmlns="" id="{409CBC21-2460-0D4C-B292-3DD336B8B88F}"/>
              </a:ext>
            </a:extLst>
          </p:cNvPr>
          <p:cNvSpPr/>
          <p:nvPr/>
        </p:nvSpPr>
        <p:spPr>
          <a:xfrm>
            <a:off x="263352" y="5422580"/>
            <a:ext cx="2651760" cy="820574"/>
          </a:xfrm>
          <a:prstGeom prst="snip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Easy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b="1" dirty="0">
                <a:solidFill>
                  <a:prstClr val="white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b="1" dirty="0">
                <a:solidFill>
                  <a:prstClr val="white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Deployment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1" name="Rectangle: Top Corners Rounded 191">
            <a:extLst>
              <a:ext uri="{FF2B5EF4-FFF2-40B4-BE49-F238E27FC236}">
                <a16:creationId xmlns:a16="http://schemas.microsoft.com/office/drawing/2014/main" xmlns="" id="{14693DF9-822F-CC4E-B2E6-03052D073B99}"/>
              </a:ext>
            </a:extLst>
          </p:cNvPr>
          <p:cNvSpPr/>
          <p:nvPr/>
        </p:nvSpPr>
        <p:spPr>
          <a:xfrm>
            <a:off x="3287688" y="5422580"/>
            <a:ext cx="2651760" cy="820574"/>
          </a:xfrm>
          <a:prstGeom prst="snip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Rapid Launch of New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white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Services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2" name="Rectangle: Top Corners Rounded 194">
            <a:extLst>
              <a:ext uri="{FF2B5EF4-FFF2-40B4-BE49-F238E27FC236}">
                <a16:creationId xmlns:a16="http://schemas.microsoft.com/office/drawing/2014/main" xmlns="" id="{6AD6C3F5-24E8-E545-BBC4-9AF1AEDB2DAF}"/>
              </a:ext>
            </a:extLst>
          </p:cNvPr>
          <p:cNvSpPr/>
          <p:nvPr/>
        </p:nvSpPr>
        <p:spPr>
          <a:xfrm>
            <a:off x="6312024" y="5422580"/>
            <a:ext cx="2651760" cy="820574"/>
          </a:xfrm>
          <a:prstGeom prst="snip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Dynamic Policy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Adjustment</a:t>
            </a:r>
          </a:p>
        </p:txBody>
      </p:sp>
      <p:sp>
        <p:nvSpPr>
          <p:cNvPr id="33" name="Rectangle: Top Corners Rounded 197">
            <a:extLst>
              <a:ext uri="{FF2B5EF4-FFF2-40B4-BE49-F238E27FC236}">
                <a16:creationId xmlns:a16="http://schemas.microsoft.com/office/drawing/2014/main" xmlns="" id="{B33F4A92-2417-F04D-829B-26FC128AB104}"/>
              </a:ext>
            </a:extLst>
          </p:cNvPr>
          <p:cNvSpPr/>
          <p:nvPr/>
        </p:nvSpPr>
        <p:spPr>
          <a:xfrm>
            <a:off x="9336360" y="5422580"/>
            <a:ext cx="2651760" cy="820574"/>
          </a:xfrm>
          <a:prstGeom prst="snip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lvl="0" algn="ctr">
              <a:defRPr/>
            </a:pP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Increased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Efficiency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&amp;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Reduced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Overhead</a:t>
            </a:r>
          </a:p>
        </p:txBody>
      </p:sp>
      <p:sp>
        <p:nvSpPr>
          <p:cNvPr id="35" name="koppt-文本框">
            <a:extLst>
              <a:ext uri="{FF2B5EF4-FFF2-40B4-BE49-F238E27FC236}">
                <a16:creationId xmlns:a16="http://schemas.microsoft.com/office/drawing/2014/main" xmlns="" id="{9E91FA3C-F52B-42E1-8F93-C7FC3DF79A26}"/>
              </a:ext>
            </a:extLst>
          </p:cNvPr>
          <p:cNvSpPr/>
          <p:nvPr/>
        </p:nvSpPr>
        <p:spPr>
          <a:xfrm>
            <a:off x="7927651" y="2837133"/>
            <a:ext cx="4364074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b="1" dirty="0" smtClean="0">
                <a:solidFill>
                  <a:srgbClr val="218ED8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Millions of Mini Policy</a:t>
            </a:r>
            <a:endParaRPr lang="en-US" altLang="zh-CN" b="1" dirty="0">
              <a:solidFill>
                <a:srgbClr val="218ED8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Ensures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consistent policy enforcement on all </a:t>
            </a:r>
            <a:r>
              <a:rPr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firewall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security features with extreme scalability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Autofit/>
          </a:bodyPr>
          <a:lstStyle/>
          <a:p>
            <a:r>
              <a:rPr lang="en-US" altLang="zh-CN" sz="3000" dirty="0" smtClean="0"/>
              <a:t>A</a:t>
            </a:r>
            <a:r>
              <a:rPr lang="zh-CN" altLang="en-US" sz="3000" dirty="0" smtClean="0"/>
              <a:t> </a:t>
            </a:r>
            <a:r>
              <a:rPr lang="en-US" altLang="zh-CN" sz="3000" dirty="0" smtClean="0"/>
              <a:t>Future-Ready</a:t>
            </a:r>
            <a:r>
              <a:rPr lang="zh-CN" altLang="en-US" sz="3000" dirty="0" smtClean="0"/>
              <a:t> </a:t>
            </a:r>
            <a:r>
              <a:rPr lang="en-US" altLang="zh-CN" sz="3000" dirty="0" smtClean="0"/>
              <a:t>NGFW - Multiple Deployment </a:t>
            </a:r>
            <a:r>
              <a:rPr lang="en-US" altLang="zh-CN" sz="3000" dirty="0"/>
              <a:t>Scenarios </a:t>
            </a:r>
          </a:p>
        </p:txBody>
      </p:sp>
      <p:pic>
        <p:nvPicPr>
          <p:cNvPr id="12" name="Picture 57">
            <a:extLst>
              <a:ext uri="{FF2B5EF4-FFF2-40B4-BE49-F238E27FC236}">
                <a16:creationId xmlns:a16="http://schemas.microsoft.com/office/drawing/2014/main" xmlns="" id="{4DFD3FC5-0FBC-4793-A5FF-8F618FC50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0248"/>
            <a:ext cx="12192000" cy="4237064"/>
          </a:xfrm>
          <a:prstGeom prst="rect">
            <a:avLst/>
          </a:prstGeom>
        </p:spPr>
      </p:pic>
      <p:sp>
        <p:nvSpPr>
          <p:cNvPr id="13" name="Rectangle 58">
            <a:extLst>
              <a:ext uri="{FF2B5EF4-FFF2-40B4-BE49-F238E27FC236}">
                <a16:creationId xmlns:a16="http://schemas.microsoft.com/office/drawing/2014/main" xmlns="" id="{12ABB999-F7CF-497E-8AE1-A28A8DE4D36E}"/>
              </a:ext>
            </a:extLst>
          </p:cNvPr>
          <p:cNvSpPr/>
          <p:nvPr/>
        </p:nvSpPr>
        <p:spPr>
          <a:xfrm>
            <a:off x="-4450" y="2000250"/>
            <a:ext cx="12192000" cy="423706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81">
            <a:extLst>
              <a:ext uri="{FF2B5EF4-FFF2-40B4-BE49-F238E27FC236}">
                <a16:creationId xmlns:a16="http://schemas.microsoft.com/office/drawing/2014/main" xmlns="" id="{E9095550-A326-49A9-8B11-AA9DBE6F4366}"/>
              </a:ext>
            </a:extLst>
          </p:cNvPr>
          <p:cNvSpPr/>
          <p:nvPr/>
        </p:nvSpPr>
        <p:spPr>
          <a:xfrm flipV="1">
            <a:off x="533527" y="2002413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5" name="Isosceles Triangle 82">
            <a:extLst>
              <a:ext uri="{FF2B5EF4-FFF2-40B4-BE49-F238E27FC236}">
                <a16:creationId xmlns:a16="http://schemas.microsoft.com/office/drawing/2014/main" xmlns="" id="{E462E267-DC1F-498F-BDB1-FACB185A0513}"/>
              </a:ext>
            </a:extLst>
          </p:cNvPr>
          <p:cNvSpPr/>
          <p:nvPr/>
        </p:nvSpPr>
        <p:spPr>
          <a:xfrm flipV="1">
            <a:off x="11322108" y="2000250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6" name="Rectangle: Top Corners Rounded 84">
            <a:extLst>
              <a:ext uri="{FF2B5EF4-FFF2-40B4-BE49-F238E27FC236}">
                <a16:creationId xmlns:a16="http://schemas.microsoft.com/office/drawing/2014/main" xmlns="" id="{1F26DDB5-3F2D-47C5-B191-607E41F9E7F7}"/>
              </a:ext>
            </a:extLst>
          </p:cNvPr>
          <p:cNvSpPr/>
          <p:nvPr/>
        </p:nvSpPr>
        <p:spPr>
          <a:xfrm rot="10800000" flipV="1">
            <a:off x="688564" y="1521197"/>
            <a:ext cx="10808036" cy="720158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FFC000"/>
          </a:solidFill>
          <a:ln w="28575">
            <a:noFill/>
          </a:ln>
          <a:effectLst>
            <a:glow rad="127000">
              <a:schemeClr val="accent4"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A-Series with Advance</a:t>
            </a:r>
            <a:r>
              <a:rPr kumimoji="0" lang="en-US" sz="2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Hardware Architecture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7" name="Group 85">
            <a:extLst>
              <a:ext uri="{FF2B5EF4-FFF2-40B4-BE49-F238E27FC236}">
                <a16:creationId xmlns:a16="http://schemas.microsoft.com/office/drawing/2014/main" xmlns="" id="{5176CCF2-BABA-4000-AB71-E211F342DFDE}"/>
              </a:ext>
            </a:extLst>
          </p:cNvPr>
          <p:cNvGrpSpPr/>
          <p:nvPr/>
        </p:nvGrpSpPr>
        <p:grpSpPr>
          <a:xfrm>
            <a:off x="2567608" y="1640005"/>
            <a:ext cx="480430" cy="482544"/>
            <a:chOff x="8440738" y="2886076"/>
            <a:chExt cx="360363" cy="361950"/>
          </a:xfrm>
          <a:solidFill>
            <a:schemeClr val="bg1"/>
          </a:solidFill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xmlns="" id="{1C7FE38C-40A5-4438-8710-F3A7F54A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25" y="2886076"/>
              <a:ext cx="255588" cy="166688"/>
            </a:xfrm>
            <a:custGeom>
              <a:avLst/>
              <a:gdLst>
                <a:gd name="T0" fmla="*/ 7 w 68"/>
                <a:gd name="T1" fmla="*/ 44 h 44"/>
                <a:gd name="T2" fmla="*/ 18 w 68"/>
                <a:gd name="T3" fmla="*/ 44 h 44"/>
                <a:gd name="T4" fmla="*/ 17 w 68"/>
                <a:gd name="T5" fmla="*/ 43 h 44"/>
                <a:gd name="T6" fmla="*/ 12 w 68"/>
                <a:gd name="T7" fmla="*/ 37 h 44"/>
                <a:gd name="T8" fmla="*/ 13 w 68"/>
                <a:gd name="T9" fmla="*/ 33 h 44"/>
                <a:gd name="T10" fmla="*/ 16 w 68"/>
                <a:gd name="T11" fmla="*/ 33 h 44"/>
                <a:gd name="T12" fmla="*/ 16 w 68"/>
                <a:gd name="T13" fmla="*/ 36 h 44"/>
                <a:gd name="T14" fmla="*/ 16 w 68"/>
                <a:gd name="T15" fmla="*/ 36 h 44"/>
                <a:gd name="T16" fmla="*/ 19 w 68"/>
                <a:gd name="T17" fmla="*/ 40 h 44"/>
                <a:gd name="T18" fmla="*/ 20 w 68"/>
                <a:gd name="T19" fmla="*/ 43 h 44"/>
                <a:gd name="T20" fmla="*/ 18 w 68"/>
                <a:gd name="T21" fmla="*/ 44 h 44"/>
                <a:gd name="T22" fmla="*/ 30 w 68"/>
                <a:gd name="T23" fmla="*/ 44 h 44"/>
                <a:gd name="T24" fmla="*/ 29 w 68"/>
                <a:gd name="T25" fmla="*/ 43 h 44"/>
                <a:gd name="T26" fmla="*/ 34 w 68"/>
                <a:gd name="T27" fmla="*/ 24 h 44"/>
                <a:gd name="T28" fmla="*/ 37 w 68"/>
                <a:gd name="T29" fmla="*/ 24 h 44"/>
                <a:gd name="T30" fmla="*/ 38 w 68"/>
                <a:gd name="T31" fmla="*/ 26 h 44"/>
                <a:gd name="T32" fmla="*/ 41 w 68"/>
                <a:gd name="T33" fmla="*/ 33 h 44"/>
                <a:gd name="T34" fmla="*/ 43 w 68"/>
                <a:gd name="T35" fmla="*/ 43 h 44"/>
                <a:gd name="T36" fmla="*/ 41 w 68"/>
                <a:gd name="T37" fmla="*/ 44 h 44"/>
                <a:gd name="T38" fmla="*/ 50 w 68"/>
                <a:gd name="T39" fmla="*/ 44 h 44"/>
                <a:gd name="T40" fmla="*/ 49 w 68"/>
                <a:gd name="T41" fmla="*/ 43 h 44"/>
                <a:gd name="T42" fmla="*/ 49 w 68"/>
                <a:gd name="T43" fmla="*/ 40 h 44"/>
                <a:gd name="T44" fmla="*/ 53 w 68"/>
                <a:gd name="T45" fmla="*/ 36 h 44"/>
                <a:gd name="T46" fmla="*/ 53 w 68"/>
                <a:gd name="T47" fmla="*/ 36 h 44"/>
                <a:gd name="T48" fmla="*/ 53 w 68"/>
                <a:gd name="T49" fmla="*/ 33 h 44"/>
                <a:gd name="T50" fmla="*/ 55 w 68"/>
                <a:gd name="T51" fmla="*/ 33 h 44"/>
                <a:gd name="T52" fmla="*/ 57 w 68"/>
                <a:gd name="T53" fmla="*/ 37 h 44"/>
                <a:gd name="T54" fmla="*/ 52 w 68"/>
                <a:gd name="T55" fmla="*/ 43 h 44"/>
                <a:gd name="T56" fmla="*/ 50 w 68"/>
                <a:gd name="T57" fmla="*/ 44 h 44"/>
                <a:gd name="T58" fmla="*/ 61 w 68"/>
                <a:gd name="T59" fmla="*/ 44 h 44"/>
                <a:gd name="T60" fmla="*/ 63 w 68"/>
                <a:gd name="T61" fmla="*/ 43 h 44"/>
                <a:gd name="T62" fmla="*/ 66 w 68"/>
                <a:gd name="T63" fmla="*/ 28 h 44"/>
                <a:gd name="T64" fmla="*/ 55 w 68"/>
                <a:gd name="T65" fmla="*/ 16 h 44"/>
                <a:gd name="T66" fmla="*/ 53 w 68"/>
                <a:gd name="T67" fmla="*/ 17 h 44"/>
                <a:gd name="T68" fmla="*/ 52 w 68"/>
                <a:gd name="T69" fmla="*/ 19 h 44"/>
                <a:gd name="T70" fmla="*/ 51 w 68"/>
                <a:gd name="T71" fmla="*/ 23 h 44"/>
                <a:gd name="T72" fmla="*/ 50 w 68"/>
                <a:gd name="T73" fmla="*/ 23 h 44"/>
                <a:gd name="T74" fmla="*/ 44 w 68"/>
                <a:gd name="T75" fmla="*/ 12 h 44"/>
                <a:gd name="T76" fmla="*/ 43 w 68"/>
                <a:gd name="T77" fmla="*/ 3 h 44"/>
                <a:gd name="T78" fmla="*/ 43 w 68"/>
                <a:gd name="T79" fmla="*/ 1 h 44"/>
                <a:gd name="T80" fmla="*/ 41 w 68"/>
                <a:gd name="T81" fmla="*/ 0 h 44"/>
                <a:gd name="T82" fmla="*/ 24 w 68"/>
                <a:gd name="T83" fmla="*/ 10 h 44"/>
                <a:gd name="T84" fmla="*/ 20 w 68"/>
                <a:gd name="T85" fmla="*/ 24 h 44"/>
                <a:gd name="T86" fmla="*/ 18 w 68"/>
                <a:gd name="T87" fmla="*/ 23 h 44"/>
                <a:gd name="T88" fmla="*/ 14 w 68"/>
                <a:gd name="T89" fmla="*/ 17 h 44"/>
                <a:gd name="T90" fmla="*/ 13 w 68"/>
                <a:gd name="T91" fmla="*/ 15 h 44"/>
                <a:gd name="T92" fmla="*/ 11 w 68"/>
                <a:gd name="T93" fmla="*/ 15 h 44"/>
                <a:gd name="T94" fmla="*/ 1 w 68"/>
                <a:gd name="T95" fmla="*/ 29 h 44"/>
                <a:gd name="T96" fmla="*/ 5 w 68"/>
                <a:gd name="T97" fmla="*/ 43 h 44"/>
                <a:gd name="T98" fmla="*/ 7 w 68"/>
                <a:gd name="T9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44">
                  <a:moveTo>
                    <a:pt x="7" y="44"/>
                  </a:move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3"/>
                    <a:pt x="12" y="40"/>
                    <a:pt x="12" y="37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2"/>
                    <a:pt x="15" y="32"/>
                    <a:pt x="16" y="33"/>
                  </a:cubicBezTo>
                  <a:cubicBezTo>
                    <a:pt x="17" y="34"/>
                    <a:pt x="17" y="35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8" y="39"/>
                    <a:pt x="19" y="40"/>
                  </a:cubicBezTo>
                  <a:cubicBezTo>
                    <a:pt x="20" y="41"/>
                    <a:pt x="21" y="42"/>
                    <a:pt x="20" y="43"/>
                  </a:cubicBezTo>
                  <a:cubicBezTo>
                    <a:pt x="20" y="44"/>
                    <a:pt x="19" y="44"/>
                    <a:pt x="18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3"/>
                    <a:pt x="29" y="43"/>
                  </a:cubicBezTo>
                  <a:cubicBezTo>
                    <a:pt x="24" y="34"/>
                    <a:pt x="34" y="24"/>
                    <a:pt x="34" y="24"/>
                  </a:cubicBezTo>
                  <a:cubicBezTo>
                    <a:pt x="35" y="23"/>
                    <a:pt x="36" y="23"/>
                    <a:pt x="37" y="24"/>
                  </a:cubicBezTo>
                  <a:cubicBezTo>
                    <a:pt x="38" y="24"/>
                    <a:pt x="38" y="25"/>
                    <a:pt x="38" y="26"/>
                  </a:cubicBezTo>
                  <a:cubicBezTo>
                    <a:pt x="37" y="29"/>
                    <a:pt x="39" y="31"/>
                    <a:pt x="41" y="33"/>
                  </a:cubicBezTo>
                  <a:cubicBezTo>
                    <a:pt x="43" y="35"/>
                    <a:pt x="46" y="38"/>
                    <a:pt x="43" y="43"/>
                  </a:cubicBezTo>
                  <a:cubicBezTo>
                    <a:pt x="43" y="43"/>
                    <a:pt x="42" y="44"/>
                    <a:pt x="41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49" y="44"/>
                    <a:pt x="49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1" y="39"/>
                    <a:pt x="53" y="37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5"/>
                    <a:pt x="52" y="34"/>
                    <a:pt x="53" y="33"/>
                  </a:cubicBezTo>
                  <a:cubicBezTo>
                    <a:pt x="53" y="32"/>
                    <a:pt x="55" y="32"/>
                    <a:pt x="55" y="33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6" y="40"/>
                    <a:pt x="52" y="43"/>
                    <a:pt x="52" y="43"/>
                  </a:cubicBezTo>
                  <a:cubicBezTo>
                    <a:pt x="51" y="44"/>
                    <a:pt x="51" y="44"/>
                    <a:pt x="50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7" y="38"/>
                    <a:pt x="68" y="33"/>
                    <a:pt x="66" y="28"/>
                  </a:cubicBezTo>
                  <a:cubicBezTo>
                    <a:pt x="65" y="22"/>
                    <a:pt x="61" y="18"/>
                    <a:pt x="55" y="16"/>
                  </a:cubicBezTo>
                  <a:cubicBezTo>
                    <a:pt x="54" y="16"/>
                    <a:pt x="53" y="16"/>
                    <a:pt x="53" y="17"/>
                  </a:cubicBezTo>
                  <a:cubicBezTo>
                    <a:pt x="52" y="17"/>
                    <a:pt x="52" y="18"/>
                    <a:pt x="52" y="19"/>
                  </a:cubicBezTo>
                  <a:cubicBezTo>
                    <a:pt x="53" y="21"/>
                    <a:pt x="52" y="21"/>
                    <a:pt x="51" y="23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17"/>
                    <a:pt x="47" y="14"/>
                    <a:pt x="44" y="12"/>
                  </a:cubicBezTo>
                  <a:cubicBezTo>
                    <a:pt x="41" y="9"/>
                    <a:pt x="40" y="8"/>
                    <a:pt x="43" y="3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3" y="1"/>
                    <a:pt x="27" y="5"/>
                    <a:pt x="24" y="10"/>
                  </a:cubicBezTo>
                  <a:cubicBezTo>
                    <a:pt x="21" y="14"/>
                    <a:pt x="20" y="19"/>
                    <a:pt x="20" y="24"/>
                  </a:cubicBezTo>
                  <a:cubicBezTo>
                    <a:pt x="19" y="24"/>
                    <a:pt x="19" y="23"/>
                    <a:pt x="18" y="23"/>
                  </a:cubicBezTo>
                  <a:cubicBezTo>
                    <a:pt x="15" y="21"/>
                    <a:pt x="13" y="20"/>
                    <a:pt x="14" y="17"/>
                  </a:cubicBezTo>
                  <a:cubicBezTo>
                    <a:pt x="14" y="16"/>
                    <a:pt x="14" y="15"/>
                    <a:pt x="13" y="15"/>
                  </a:cubicBezTo>
                  <a:cubicBezTo>
                    <a:pt x="13" y="14"/>
                    <a:pt x="12" y="14"/>
                    <a:pt x="11" y="15"/>
                  </a:cubicBezTo>
                  <a:cubicBezTo>
                    <a:pt x="6" y="17"/>
                    <a:pt x="2" y="22"/>
                    <a:pt x="1" y="29"/>
                  </a:cubicBezTo>
                  <a:cubicBezTo>
                    <a:pt x="0" y="34"/>
                    <a:pt x="2" y="40"/>
                    <a:pt x="5" y="43"/>
                  </a:cubicBezTo>
                  <a:cubicBezTo>
                    <a:pt x="6" y="44"/>
                    <a:pt x="6" y="44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xmlns="" id="{DDF85577-4C05-4E63-9C00-1E694B443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121026"/>
              <a:ext cx="13811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xmlns="" id="{97DE790B-64BE-4C7A-9083-5B346EC77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0913" y="3165476"/>
              <a:ext cx="1428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xmlns="" id="{ECD81ED3-9B2C-4CF9-8264-B65E3F9A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663" y="3067051"/>
              <a:ext cx="71438" cy="38100"/>
            </a:xfrm>
            <a:custGeom>
              <a:avLst/>
              <a:gdLst>
                <a:gd name="T0" fmla="*/ 17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10 h 10"/>
                <a:gd name="T8" fmla="*/ 19 w 19"/>
                <a:gd name="T9" fmla="*/ 10 h 10"/>
                <a:gd name="T10" fmla="*/ 19 w 19"/>
                <a:gd name="T11" fmla="*/ 2 h 10"/>
                <a:gd name="T12" fmla="*/ 17 w 1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xmlns="" id="{BC45032D-5C42-40A5-A486-87BFD2F6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209926"/>
              <a:ext cx="55563" cy="38100"/>
            </a:xfrm>
            <a:custGeom>
              <a:avLst/>
              <a:gdLst>
                <a:gd name="T0" fmla="*/ 15 w 15"/>
                <a:gd name="T1" fmla="*/ 0 h 10"/>
                <a:gd name="T2" fmla="*/ 0 w 15"/>
                <a:gd name="T3" fmla="*/ 0 h 10"/>
                <a:gd name="T4" fmla="*/ 0 w 15"/>
                <a:gd name="T5" fmla="*/ 8 h 10"/>
                <a:gd name="T6" fmla="*/ 2 w 15"/>
                <a:gd name="T7" fmla="*/ 10 h 10"/>
                <a:gd name="T8" fmla="*/ 15 w 15"/>
                <a:gd name="T9" fmla="*/ 10 h 10"/>
                <a:gd name="T10" fmla="*/ 15 w 15"/>
                <a:gd name="T11" fmla="*/ 10 h 10"/>
                <a:gd name="T12" fmla="*/ 15 w 15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xmlns="" id="{1ED4B385-3E97-487A-A5F5-43A4D200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3067051"/>
              <a:ext cx="142875" cy="38100"/>
            </a:xfrm>
            <a:custGeom>
              <a:avLst/>
              <a:gdLst>
                <a:gd name="T0" fmla="*/ 38 w 38"/>
                <a:gd name="T1" fmla="*/ 0 h 10"/>
                <a:gd name="T2" fmla="*/ 38 w 38"/>
                <a:gd name="T3" fmla="*/ 0 h 10"/>
                <a:gd name="T4" fmla="*/ 0 w 38"/>
                <a:gd name="T5" fmla="*/ 0 h 10"/>
                <a:gd name="T6" fmla="*/ 0 w 38"/>
                <a:gd name="T7" fmla="*/ 0 h 10"/>
                <a:gd name="T8" fmla="*/ 0 w 38"/>
                <a:gd name="T9" fmla="*/ 10 h 10"/>
                <a:gd name="T10" fmla="*/ 38 w 38"/>
                <a:gd name="T11" fmla="*/ 10 h 10"/>
                <a:gd name="T12" fmla="*/ 38 w 3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xmlns="" id="{46559623-92D0-40EE-9E61-183A53E1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175" y="3209926"/>
              <a:ext cx="138113" cy="38100"/>
            </a:xfrm>
            <a:custGeom>
              <a:avLst/>
              <a:gdLst>
                <a:gd name="T0" fmla="*/ 37 w 37"/>
                <a:gd name="T1" fmla="*/ 0 h 10"/>
                <a:gd name="T2" fmla="*/ 0 w 37"/>
                <a:gd name="T3" fmla="*/ 0 h 10"/>
                <a:gd name="T4" fmla="*/ 0 w 37"/>
                <a:gd name="T5" fmla="*/ 10 h 10"/>
                <a:gd name="T6" fmla="*/ 0 w 37"/>
                <a:gd name="T7" fmla="*/ 10 h 10"/>
                <a:gd name="T8" fmla="*/ 37 w 37"/>
                <a:gd name="T9" fmla="*/ 10 h 10"/>
                <a:gd name="T10" fmla="*/ 37 w 37"/>
                <a:gd name="T11" fmla="*/ 10 h 10"/>
                <a:gd name="T12" fmla="*/ 37 w 3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xmlns="" id="{BE6C8983-B57F-41F3-A5C7-128EA93E4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63" y="3121026"/>
              <a:ext cx="1349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xmlns="" id="{E98D8CB6-7E26-4C52-880B-E4A26788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67051"/>
              <a:ext cx="115888" cy="38100"/>
            </a:xfrm>
            <a:custGeom>
              <a:avLst/>
              <a:gdLst>
                <a:gd name="T0" fmla="*/ 31 w 31"/>
                <a:gd name="T1" fmla="*/ 0 h 10"/>
                <a:gd name="T2" fmla="*/ 31 w 31"/>
                <a:gd name="T3" fmla="*/ 0 h 10"/>
                <a:gd name="T4" fmla="*/ 2 w 31"/>
                <a:gd name="T5" fmla="*/ 0 h 10"/>
                <a:gd name="T6" fmla="*/ 0 w 31"/>
                <a:gd name="T7" fmla="*/ 2 h 10"/>
                <a:gd name="T8" fmla="*/ 0 w 31"/>
                <a:gd name="T9" fmla="*/ 10 h 10"/>
                <a:gd name="T10" fmla="*/ 31 w 31"/>
                <a:gd name="T11" fmla="*/ 10 h 10"/>
                <a:gd name="T12" fmla="*/ 31 w 3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1" y="10"/>
                    <a:pt x="31" y="10"/>
                    <a:pt x="31" y="1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xmlns="" id="{1D2C2023-FAAB-444E-A47E-6F671710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21026"/>
              <a:ext cx="555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xmlns="" id="{CB40AA5D-42C5-42DB-95E4-04E8FC3EF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3165476"/>
              <a:ext cx="714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xmlns="" id="{3A029BA4-AE84-4A30-BF8F-988CD4F7E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3209926"/>
              <a:ext cx="134938" cy="38100"/>
            </a:xfrm>
            <a:custGeom>
              <a:avLst/>
              <a:gdLst>
                <a:gd name="T0" fmla="*/ 0 w 36"/>
                <a:gd name="T1" fmla="*/ 10 h 10"/>
                <a:gd name="T2" fmla="*/ 0 w 36"/>
                <a:gd name="T3" fmla="*/ 10 h 10"/>
                <a:gd name="T4" fmla="*/ 34 w 36"/>
                <a:gd name="T5" fmla="*/ 10 h 10"/>
                <a:gd name="T6" fmla="*/ 36 w 36"/>
                <a:gd name="T7" fmla="*/ 8 h 10"/>
                <a:gd name="T8" fmla="*/ 36 w 36"/>
                <a:gd name="T9" fmla="*/ 0 h 10"/>
                <a:gd name="T10" fmla="*/ 0 w 36"/>
                <a:gd name="T11" fmla="*/ 0 h 10"/>
                <a:gd name="T12" fmla="*/ 0 w 3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6" y="9"/>
                    <a:pt x="36" y="8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xmlns="" id="{9C504944-BA3E-459E-8A58-1015F017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65476"/>
              <a:ext cx="1158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2" name="Rectangle: Rounded Corners 1">
            <a:extLst>
              <a:ext uri="{FF2B5EF4-FFF2-40B4-BE49-F238E27FC236}">
                <a16:creationId xmlns:a16="http://schemas.microsoft.com/office/drawing/2014/main" xmlns="" id="{24819FA2-8B08-4060-B665-3E9E9FC9BE2F}"/>
              </a:ext>
            </a:extLst>
          </p:cNvPr>
          <p:cNvSpPr/>
          <p:nvPr/>
        </p:nvSpPr>
        <p:spPr>
          <a:xfrm>
            <a:off x="447485" y="3494048"/>
            <a:ext cx="1991536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">
            <a:extLst>
              <a:ext uri="{FF2B5EF4-FFF2-40B4-BE49-F238E27FC236}">
                <a16:creationId xmlns:a16="http://schemas.microsoft.com/office/drawing/2014/main" xmlns="" id="{FDC37C9E-38AA-4E98-8E99-69EB74D43BDF}"/>
              </a:ext>
            </a:extLst>
          </p:cNvPr>
          <p:cNvSpPr/>
          <p:nvPr/>
        </p:nvSpPr>
        <p:spPr>
          <a:xfrm>
            <a:off x="1095556" y="3145171"/>
            <a:ext cx="709090" cy="709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xmlns="" id="{5EC10CA2-D56A-4E94-B301-E66C20B62705}"/>
              </a:ext>
            </a:extLst>
          </p:cNvPr>
          <p:cNvSpPr txBox="1">
            <a:spLocks/>
          </p:cNvSpPr>
          <p:nvPr/>
        </p:nvSpPr>
        <p:spPr>
          <a:xfrm>
            <a:off x="2483594" y="4078479"/>
            <a:ext cx="2528283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Excellent Expansion Capability</a:t>
            </a:r>
          </a:p>
        </p:txBody>
      </p:sp>
      <p:sp>
        <p:nvSpPr>
          <p:cNvPr id="75" name="Rectangle: Rounded Corners 125">
            <a:extLst>
              <a:ext uri="{FF2B5EF4-FFF2-40B4-BE49-F238E27FC236}">
                <a16:creationId xmlns:a16="http://schemas.microsoft.com/office/drawing/2014/main" xmlns="" id="{1BF73F18-7FA7-4A2A-A692-0F2831AE3149}"/>
              </a:ext>
            </a:extLst>
          </p:cNvPr>
          <p:cNvSpPr/>
          <p:nvPr/>
        </p:nvSpPr>
        <p:spPr>
          <a:xfrm>
            <a:off x="2722192" y="3491908"/>
            <a:ext cx="2052156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126">
            <a:extLst>
              <a:ext uri="{FF2B5EF4-FFF2-40B4-BE49-F238E27FC236}">
                <a16:creationId xmlns:a16="http://schemas.microsoft.com/office/drawing/2014/main" xmlns="" id="{C152378B-3208-4B4B-BE15-A23E79870552}"/>
              </a:ext>
            </a:extLst>
          </p:cNvPr>
          <p:cNvSpPr/>
          <p:nvPr/>
        </p:nvSpPr>
        <p:spPr>
          <a:xfrm>
            <a:off x="3418737" y="3138828"/>
            <a:ext cx="698928" cy="6989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xmlns="" id="{9A27C156-FE88-4969-B817-20E88479724B}"/>
              </a:ext>
            </a:extLst>
          </p:cNvPr>
          <p:cNvSpPr txBox="1">
            <a:spLocks/>
          </p:cNvSpPr>
          <p:nvPr/>
        </p:nvSpPr>
        <p:spPr>
          <a:xfrm>
            <a:off x="5136780" y="4035803"/>
            <a:ext cx="1935440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Advanced Threat Protection</a:t>
            </a:r>
          </a:p>
        </p:txBody>
      </p:sp>
      <p:sp>
        <p:nvSpPr>
          <p:cNvPr id="78" name="Rectangle: Rounded Corners 129">
            <a:extLst>
              <a:ext uri="{FF2B5EF4-FFF2-40B4-BE49-F238E27FC236}">
                <a16:creationId xmlns:a16="http://schemas.microsoft.com/office/drawing/2014/main" xmlns="" id="{4CEB32FA-AEBD-4329-A2D5-340EB3C5BB3D}"/>
              </a:ext>
            </a:extLst>
          </p:cNvPr>
          <p:cNvSpPr/>
          <p:nvPr/>
        </p:nvSpPr>
        <p:spPr>
          <a:xfrm>
            <a:off x="5055996" y="3494048"/>
            <a:ext cx="2073764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130">
            <a:extLst>
              <a:ext uri="{FF2B5EF4-FFF2-40B4-BE49-F238E27FC236}">
                <a16:creationId xmlns:a16="http://schemas.microsoft.com/office/drawing/2014/main" xmlns="" id="{4DD65DB6-FFBB-4EAA-9BB6-EDDBFFC0FEA1}"/>
              </a:ext>
            </a:extLst>
          </p:cNvPr>
          <p:cNvSpPr/>
          <p:nvPr/>
        </p:nvSpPr>
        <p:spPr>
          <a:xfrm>
            <a:off x="5776076" y="3140968"/>
            <a:ext cx="682171" cy="68217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7176120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Smart Policy Operation</a:t>
            </a:r>
          </a:p>
        </p:txBody>
      </p:sp>
      <p:sp>
        <p:nvSpPr>
          <p:cNvPr id="81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7392144" y="3494048"/>
            <a:ext cx="2056340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8097394" y="3162538"/>
            <a:ext cx="655787" cy="655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29">
            <a:extLst>
              <a:ext uri="{FF2B5EF4-FFF2-40B4-BE49-F238E27FC236}">
                <a16:creationId xmlns:a16="http://schemas.microsoft.com/office/drawing/2014/main" xmlns="" id="{B60B0E8C-FACE-4EC2-938C-6DF1963094A6}"/>
              </a:ext>
            </a:extLst>
          </p:cNvPr>
          <p:cNvSpPr>
            <a:spLocks noEditPoints="1"/>
          </p:cNvSpPr>
          <p:nvPr/>
        </p:nvSpPr>
        <p:spPr bwMode="auto">
          <a:xfrm>
            <a:off x="1262797" y="3359057"/>
            <a:ext cx="370908" cy="264700"/>
          </a:xfrm>
          <a:custGeom>
            <a:avLst/>
            <a:gdLst>
              <a:gd name="T0" fmla="*/ 0 w 96"/>
              <a:gd name="T1" fmla="*/ 48 h 68"/>
              <a:gd name="T2" fmla="*/ 2 w 96"/>
              <a:gd name="T3" fmla="*/ 68 h 68"/>
              <a:gd name="T4" fmla="*/ 96 w 96"/>
              <a:gd name="T5" fmla="*/ 66 h 68"/>
              <a:gd name="T6" fmla="*/ 48 w 96"/>
              <a:gd name="T7" fmla="*/ 0 h 68"/>
              <a:gd name="T8" fmla="*/ 61 w 96"/>
              <a:gd name="T9" fmla="*/ 12 h 68"/>
              <a:gd name="T10" fmla="*/ 64 w 96"/>
              <a:gd name="T11" fmla="*/ 14 h 68"/>
              <a:gd name="T12" fmla="*/ 59 w 96"/>
              <a:gd name="T13" fmla="*/ 22 h 68"/>
              <a:gd name="T14" fmla="*/ 58 w 96"/>
              <a:gd name="T15" fmla="*/ 19 h 68"/>
              <a:gd name="T16" fmla="*/ 48 w 96"/>
              <a:gd name="T17" fmla="*/ 8 h 68"/>
              <a:gd name="T18" fmla="*/ 50 w 96"/>
              <a:gd name="T19" fmla="*/ 18 h 68"/>
              <a:gd name="T20" fmla="*/ 46 w 96"/>
              <a:gd name="T21" fmla="*/ 18 h 68"/>
              <a:gd name="T22" fmla="*/ 18 w 96"/>
              <a:gd name="T23" fmla="*/ 52 h 68"/>
              <a:gd name="T24" fmla="*/ 8 w 96"/>
              <a:gd name="T25" fmla="*/ 50 h 68"/>
              <a:gd name="T26" fmla="*/ 18 w 96"/>
              <a:gd name="T27" fmla="*/ 48 h 68"/>
              <a:gd name="T28" fmla="*/ 18 w 96"/>
              <a:gd name="T29" fmla="*/ 52 h 68"/>
              <a:gd name="T30" fmla="*/ 20 w 96"/>
              <a:gd name="T31" fmla="*/ 38 h 68"/>
              <a:gd name="T32" fmla="*/ 12 w 96"/>
              <a:gd name="T33" fmla="*/ 35 h 68"/>
              <a:gd name="T34" fmla="*/ 14 w 96"/>
              <a:gd name="T35" fmla="*/ 31 h 68"/>
              <a:gd name="T36" fmla="*/ 22 w 96"/>
              <a:gd name="T37" fmla="*/ 37 h 68"/>
              <a:gd name="T38" fmla="*/ 27 w 96"/>
              <a:gd name="T39" fmla="*/ 29 h 68"/>
              <a:gd name="T40" fmla="*/ 20 w 96"/>
              <a:gd name="T41" fmla="*/ 22 h 68"/>
              <a:gd name="T42" fmla="*/ 23 w 96"/>
              <a:gd name="T43" fmla="*/ 20 h 68"/>
              <a:gd name="T44" fmla="*/ 28 w 96"/>
              <a:gd name="T45" fmla="*/ 28 h 68"/>
              <a:gd name="T46" fmla="*/ 37 w 96"/>
              <a:gd name="T47" fmla="*/ 22 h 68"/>
              <a:gd name="T48" fmla="*/ 32 w 96"/>
              <a:gd name="T49" fmla="*/ 14 h 68"/>
              <a:gd name="T50" fmla="*/ 35 w 96"/>
              <a:gd name="T51" fmla="*/ 12 h 68"/>
              <a:gd name="T52" fmla="*/ 37 w 96"/>
              <a:gd name="T53" fmla="*/ 22 h 68"/>
              <a:gd name="T54" fmla="*/ 48 w 96"/>
              <a:gd name="T55" fmla="*/ 56 h 68"/>
              <a:gd name="T56" fmla="*/ 48 w 96"/>
              <a:gd name="T57" fmla="*/ 40 h 68"/>
              <a:gd name="T58" fmla="*/ 71 w 96"/>
              <a:gd name="T59" fmla="*/ 22 h 68"/>
              <a:gd name="T60" fmla="*/ 73 w 96"/>
              <a:gd name="T61" fmla="*/ 25 h 68"/>
              <a:gd name="T62" fmla="*/ 56 w 96"/>
              <a:gd name="T63" fmla="*/ 48 h 68"/>
              <a:gd name="T64" fmla="*/ 75 w 96"/>
              <a:gd name="T65" fmla="*/ 35 h 68"/>
              <a:gd name="T66" fmla="*/ 85 w 96"/>
              <a:gd name="T67" fmla="*/ 33 h 68"/>
              <a:gd name="T68" fmla="*/ 76 w 96"/>
              <a:gd name="T69" fmla="*/ 38 h 68"/>
              <a:gd name="T70" fmla="*/ 74 w 96"/>
              <a:gd name="T71" fmla="*/ 37 h 68"/>
              <a:gd name="T72" fmla="*/ 86 w 96"/>
              <a:gd name="T73" fmla="*/ 52 h 68"/>
              <a:gd name="T74" fmla="*/ 76 w 96"/>
              <a:gd name="T75" fmla="*/ 50 h 68"/>
              <a:gd name="T76" fmla="*/ 78 w 96"/>
              <a:gd name="T77" fmla="*/ 48 h 68"/>
              <a:gd name="T78" fmla="*/ 88 w 96"/>
              <a:gd name="T79" fmla="*/ 5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68">
                <a:moveTo>
                  <a:pt x="48" y="0"/>
                </a:moveTo>
                <a:cubicBezTo>
                  <a:pt x="22" y="0"/>
                  <a:pt x="0" y="21"/>
                  <a:pt x="0" y="4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1" y="68"/>
                  <a:pt x="2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5" y="68"/>
                  <a:pt x="96" y="67"/>
                  <a:pt x="96" y="66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21"/>
                  <a:pt x="74" y="0"/>
                  <a:pt x="48" y="0"/>
                </a:cubicBezTo>
                <a:close/>
                <a:moveTo>
                  <a:pt x="58" y="19"/>
                </a:moveTo>
                <a:cubicBezTo>
                  <a:pt x="61" y="12"/>
                  <a:pt x="61" y="12"/>
                  <a:pt x="61" y="12"/>
                </a:cubicBezTo>
                <a:cubicBezTo>
                  <a:pt x="61" y="11"/>
                  <a:pt x="62" y="10"/>
                  <a:pt x="63" y="11"/>
                </a:cubicBezTo>
                <a:cubicBezTo>
                  <a:pt x="64" y="11"/>
                  <a:pt x="65" y="12"/>
                  <a:pt x="64" y="14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0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7" y="20"/>
                  <a:pt x="58" y="19"/>
                </a:cubicBezTo>
                <a:close/>
                <a:moveTo>
                  <a:pt x="46" y="10"/>
                </a:moveTo>
                <a:cubicBezTo>
                  <a:pt x="46" y="9"/>
                  <a:pt x="47" y="8"/>
                  <a:pt x="48" y="8"/>
                </a:cubicBezTo>
                <a:cubicBezTo>
                  <a:pt x="49" y="8"/>
                  <a:pt x="50" y="9"/>
                  <a:pt x="50" y="10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49" y="20"/>
                  <a:pt x="48" y="20"/>
                </a:cubicBezTo>
                <a:cubicBezTo>
                  <a:pt x="47" y="20"/>
                  <a:pt x="46" y="19"/>
                  <a:pt x="46" y="18"/>
                </a:cubicBezTo>
                <a:lnTo>
                  <a:pt x="46" y="10"/>
                </a:lnTo>
                <a:close/>
                <a:moveTo>
                  <a:pt x="18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8" y="51"/>
                  <a:pt x="8" y="50"/>
                </a:cubicBezTo>
                <a:cubicBezTo>
                  <a:pt x="8" y="49"/>
                  <a:pt x="9" y="48"/>
                  <a:pt x="10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20" y="49"/>
                  <a:pt x="20" y="50"/>
                </a:cubicBezTo>
                <a:cubicBezTo>
                  <a:pt x="20" y="51"/>
                  <a:pt x="19" y="52"/>
                  <a:pt x="18" y="52"/>
                </a:cubicBezTo>
                <a:close/>
                <a:moveTo>
                  <a:pt x="22" y="37"/>
                </a:moveTo>
                <a:cubicBezTo>
                  <a:pt x="22" y="38"/>
                  <a:pt x="21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1" y="34"/>
                  <a:pt x="11" y="33"/>
                </a:cubicBezTo>
                <a:cubicBezTo>
                  <a:pt x="11" y="32"/>
                  <a:pt x="13" y="31"/>
                  <a:pt x="14" y="31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3" y="36"/>
                  <a:pt x="22" y="37"/>
                </a:cubicBezTo>
                <a:close/>
                <a:moveTo>
                  <a:pt x="28" y="28"/>
                </a:move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28"/>
                  <a:pt x="25" y="28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0"/>
                  <a:pt x="20" y="20"/>
                </a:cubicBezTo>
                <a:cubicBezTo>
                  <a:pt x="21" y="19"/>
                  <a:pt x="22" y="19"/>
                  <a:pt x="23" y="20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6"/>
                  <a:pt x="29" y="27"/>
                  <a:pt x="28" y="28"/>
                </a:cubicBezTo>
                <a:close/>
                <a:moveTo>
                  <a:pt x="37" y="22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5" y="21"/>
                </a:cubicBezTo>
                <a:cubicBezTo>
                  <a:pt x="32" y="14"/>
                  <a:pt x="32" y="14"/>
                  <a:pt x="32" y="14"/>
                </a:cubicBezTo>
                <a:cubicBezTo>
                  <a:pt x="31" y="12"/>
                  <a:pt x="32" y="11"/>
                  <a:pt x="33" y="11"/>
                </a:cubicBezTo>
                <a:cubicBezTo>
                  <a:pt x="34" y="10"/>
                  <a:pt x="35" y="11"/>
                  <a:pt x="35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20"/>
                  <a:pt x="38" y="22"/>
                  <a:pt x="37" y="22"/>
                </a:cubicBezTo>
                <a:close/>
                <a:moveTo>
                  <a:pt x="56" y="48"/>
                </a:moveTo>
                <a:cubicBezTo>
                  <a:pt x="56" y="52"/>
                  <a:pt x="52" y="56"/>
                  <a:pt x="48" y="56"/>
                </a:cubicBezTo>
                <a:cubicBezTo>
                  <a:pt x="44" y="56"/>
                  <a:pt x="40" y="52"/>
                  <a:pt x="40" y="48"/>
                </a:cubicBezTo>
                <a:cubicBezTo>
                  <a:pt x="40" y="43"/>
                  <a:pt x="44" y="40"/>
                  <a:pt x="48" y="40"/>
                </a:cubicBezTo>
                <a:cubicBezTo>
                  <a:pt x="49" y="40"/>
                  <a:pt x="51" y="40"/>
                  <a:pt x="52" y="41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3" y="22"/>
                  <a:pt x="73" y="22"/>
                </a:cubicBezTo>
                <a:cubicBezTo>
                  <a:pt x="74" y="23"/>
                  <a:pt x="74" y="24"/>
                  <a:pt x="73" y="25"/>
                </a:cubicBezTo>
                <a:cubicBezTo>
                  <a:pt x="55" y="44"/>
                  <a:pt x="55" y="44"/>
                  <a:pt x="55" y="44"/>
                </a:cubicBezTo>
                <a:cubicBezTo>
                  <a:pt x="56" y="45"/>
                  <a:pt x="56" y="46"/>
                  <a:pt x="56" y="48"/>
                </a:cubicBezTo>
                <a:close/>
                <a:moveTo>
                  <a:pt x="74" y="37"/>
                </a:moveTo>
                <a:cubicBezTo>
                  <a:pt x="73" y="36"/>
                  <a:pt x="74" y="35"/>
                  <a:pt x="75" y="35"/>
                </a:cubicBezTo>
                <a:cubicBezTo>
                  <a:pt x="82" y="31"/>
                  <a:pt x="82" y="31"/>
                  <a:pt x="82" y="31"/>
                </a:cubicBezTo>
                <a:cubicBezTo>
                  <a:pt x="83" y="31"/>
                  <a:pt x="85" y="32"/>
                  <a:pt x="85" y="33"/>
                </a:cubicBezTo>
                <a:cubicBezTo>
                  <a:pt x="85" y="34"/>
                  <a:pt x="85" y="35"/>
                  <a:pt x="84" y="35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8"/>
                  <a:pt x="74" y="38"/>
                  <a:pt x="74" y="37"/>
                </a:cubicBezTo>
                <a:close/>
                <a:moveTo>
                  <a:pt x="86" y="52"/>
                </a:moveTo>
                <a:cubicBezTo>
                  <a:pt x="86" y="52"/>
                  <a:pt x="86" y="52"/>
                  <a:pt x="86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2"/>
                  <a:pt x="76" y="51"/>
                  <a:pt x="76" y="50"/>
                </a:cubicBezTo>
                <a:cubicBezTo>
                  <a:pt x="76" y="49"/>
                  <a:pt x="77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7" y="48"/>
                  <a:pt x="88" y="49"/>
                  <a:pt x="88" y="50"/>
                </a:cubicBezTo>
                <a:cubicBezTo>
                  <a:pt x="88" y="51"/>
                  <a:pt x="87" y="52"/>
                  <a:pt x="8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4" name="Group 136">
            <a:extLst>
              <a:ext uri="{FF2B5EF4-FFF2-40B4-BE49-F238E27FC236}">
                <a16:creationId xmlns:a16="http://schemas.microsoft.com/office/drawing/2014/main" xmlns="" id="{7286854E-1974-4445-AA3F-915ED3CFC532}"/>
              </a:ext>
            </a:extLst>
          </p:cNvPr>
          <p:cNvGrpSpPr/>
          <p:nvPr/>
        </p:nvGrpSpPr>
        <p:grpSpPr>
          <a:xfrm>
            <a:off x="3561221" y="3273001"/>
            <a:ext cx="429124" cy="431015"/>
            <a:chOff x="7718425" y="3248025"/>
            <a:chExt cx="360363" cy="361951"/>
          </a:xfrm>
          <a:solidFill>
            <a:schemeClr val="bg1"/>
          </a:solidFill>
        </p:grpSpPr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xmlns="" id="{BFCABA58-AE00-4182-BD66-367DE87C2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3248025"/>
              <a:ext cx="360363" cy="331788"/>
            </a:xfrm>
            <a:custGeom>
              <a:avLst/>
              <a:gdLst>
                <a:gd name="T0" fmla="*/ 20 w 96"/>
                <a:gd name="T1" fmla="*/ 88 h 88"/>
                <a:gd name="T2" fmla="*/ 8 w 96"/>
                <a:gd name="T3" fmla="*/ 75 h 88"/>
                <a:gd name="T4" fmla="*/ 17 w 96"/>
                <a:gd name="T5" fmla="*/ 65 h 88"/>
                <a:gd name="T6" fmla="*/ 2 w 96"/>
                <a:gd name="T7" fmla="*/ 56 h 88"/>
                <a:gd name="T8" fmla="*/ 0 w 96"/>
                <a:gd name="T9" fmla="*/ 42 h 88"/>
                <a:gd name="T10" fmla="*/ 13 w 96"/>
                <a:gd name="T11" fmla="*/ 40 h 88"/>
                <a:gd name="T12" fmla="*/ 8 w 96"/>
                <a:gd name="T13" fmla="*/ 23 h 88"/>
                <a:gd name="T14" fmla="*/ 8 w 96"/>
                <a:gd name="T15" fmla="*/ 20 h 88"/>
                <a:gd name="T16" fmla="*/ 23 w 96"/>
                <a:gd name="T17" fmla="*/ 8 h 88"/>
                <a:gd name="T18" fmla="*/ 40 w 96"/>
                <a:gd name="T19" fmla="*/ 13 h 88"/>
                <a:gd name="T20" fmla="*/ 42 w 96"/>
                <a:gd name="T21" fmla="*/ 0 h 88"/>
                <a:gd name="T22" fmla="*/ 56 w 96"/>
                <a:gd name="T23" fmla="*/ 2 h 88"/>
                <a:gd name="T24" fmla="*/ 65 w 96"/>
                <a:gd name="T25" fmla="*/ 17 h 88"/>
                <a:gd name="T26" fmla="*/ 76 w 96"/>
                <a:gd name="T27" fmla="*/ 8 h 88"/>
                <a:gd name="T28" fmla="*/ 88 w 96"/>
                <a:gd name="T29" fmla="*/ 21 h 88"/>
                <a:gd name="T30" fmla="*/ 79 w 96"/>
                <a:gd name="T31" fmla="*/ 31 h 88"/>
                <a:gd name="T32" fmla="*/ 94 w 96"/>
                <a:gd name="T33" fmla="*/ 40 h 88"/>
                <a:gd name="T34" fmla="*/ 96 w 96"/>
                <a:gd name="T35" fmla="*/ 54 h 88"/>
                <a:gd name="T36" fmla="*/ 83 w 96"/>
                <a:gd name="T37" fmla="*/ 56 h 88"/>
                <a:gd name="T38" fmla="*/ 88 w 96"/>
                <a:gd name="T39" fmla="*/ 73 h 88"/>
                <a:gd name="T40" fmla="*/ 76 w 96"/>
                <a:gd name="T41" fmla="*/ 88 h 88"/>
                <a:gd name="T42" fmla="*/ 64 w 96"/>
                <a:gd name="T43" fmla="*/ 78 h 88"/>
                <a:gd name="T44" fmla="*/ 67 w 96"/>
                <a:gd name="T45" fmla="*/ 76 h 88"/>
                <a:gd name="T46" fmla="*/ 83 w 96"/>
                <a:gd name="T47" fmla="*/ 75 h 88"/>
                <a:gd name="T48" fmla="*/ 75 w 96"/>
                <a:gd name="T49" fmla="*/ 65 h 88"/>
                <a:gd name="T50" fmla="*/ 81 w 96"/>
                <a:gd name="T51" fmla="*/ 52 h 88"/>
                <a:gd name="T52" fmla="*/ 92 w 96"/>
                <a:gd name="T53" fmla="*/ 44 h 88"/>
                <a:gd name="T54" fmla="*/ 79 w 96"/>
                <a:gd name="T55" fmla="*/ 42 h 88"/>
                <a:gd name="T56" fmla="*/ 76 w 96"/>
                <a:gd name="T57" fmla="*/ 29 h 88"/>
                <a:gd name="T58" fmla="*/ 75 w 96"/>
                <a:gd name="T59" fmla="*/ 13 h 88"/>
                <a:gd name="T60" fmla="*/ 65 w 96"/>
                <a:gd name="T61" fmla="*/ 21 h 88"/>
                <a:gd name="T62" fmla="*/ 52 w 96"/>
                <a:gd name="T63" fmla="*/ 15 h 88"/>
                <a:gd name="T64" fmla="*/ 44 w 96"/>
                <a:gd name="T65" fmla="*/ 4 h 88"/>
                <a:gd name="T66" fmla="*/ 42 w 96"/>
                <a:gd name="T67" fmla="*/ 17 h 88"/>
                <a:gd name="T68" fmla="*/ 29 w 96"/>
                <a:gd name="T69" fmla="*/ 20 h 88"/>
                <a:gd name="T70" fmla="*/ 13 w 96"/>
                <a:gd name="T71" fmla="*/ 21 h 88"/>
                <a:gd name="T72" fmla="*/ 21 w 96"/>
                <a:gd name="T73" fmla="*/ 31 h 88"/>
                <a:gd name="T74" fmla="*/ 15 w 96"/>
                <a:gd name="T75" fmla="*/ 44 h 88"/>
                <a:gd name="T76" fmla="*/ 4 w 96"/>
                <a:gd name="T77" fmla="*/ 52 h 88"/>
                <a:gd name="T78" fmla="*/ 17 w 96"/>
                <a:gd name="T79" fmla="*/ 54 h 88"/>
                <a:gd name="T80" fmla="*/ 20 w 96"/>
                <a:gd name="T81" fmla="*/ 67 h 88"/>
                <a:gd name="T82" fmla="*/ 21 w 96"/>
                <a:gd name="T83" fmla="*/ 83 h 88"/>
                <a:gd name="T84" fmla="*/ 32 w 96"/>
                <a:gd name="T85" fmla="*/ 76 h 88"/>
                <a:gd name="T86" fmla="*/ 23 w 96"/>
                <a:gd name="T8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8">
                  <a:moveTo>
                    <a:pt x="21" y="88"/>
                  </a:moveTo>
                  <a:cubicBezTo>
                    <a:pt x="21" y="88"/>
                    <a:pt x="20" y="88"/>
                    <a:pt x="20" y="88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5"/>
                    <a:pt x="8" y="75"/>
                  </a:cubicBezTo>
                  <a:cubicBezTo>
                    <a:pt x="8" y="74"/>
                    <a:pt x="8" y="74"/>
                    <a:pt x="8" y="73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5" y="63"/>
                    <a:pt x="14" y="59"/>
                    <a:pt x="13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1" y="56"/>
                    <a:pt x="0" y="55"/>
                    <a:pt x="0" y="5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4" y="37"/>
                    <a:pt x="15" y="33"/>
                    <a:pt x="17" y="3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1"/>
                    <a:pt x="8" y="20"/>
                    <a:pt x="8" y="2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3" y="15"/>
                    <a:pt x="37" y="14"/>
                    <a:pt x="40" y="1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9" y="14"/>
                    <a:pt x="63" y="15"/>
                    <a:pt x="65" y="1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4" y="8"/>
                    <a:pt x="75" y="8"/>
                    <a:pt x="76" y="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88" y="22"/>
                    <a:pt x="88" y="22"/>
                    <a:pt x="88" y="23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1" y="33"/>
                    <a:pt x="82" y="37"/>
                    <a:pt x="83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5" y="40"/>
                    <a:pt x="96" y="41"/>
                    <a:pt x="96" y="42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9"/>
                    <a:pt x="81" y="63"/>
                    <a:pt x="79" y="65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74"/>
                    <a:pt x="88" y="76"/>
                    <a:pt x="88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4" y="88"/>
                    <a:pt x="73" y="88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6"/>
                    <a:pt x="64" y="76"/>
                  </a:cubicBezTo>
                  <a:cubicBezTo>
                    <a:pt x="65" y="75"/>
                    <a:pt x="66" y="75"/>
                    <a:pt x="67" y="76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5" y="66"/>
                    <a:pt x="75" y="65"/>
                    <a:pt x="75" y="65"/>
                  </a:cubicBezTo>
                  <a:cubicBezTo>
                    <a:pt x="77" y="62"/>
                    <a:pt x="79" y="56"/>
                    <a:pt x="79" y="54"/>
                  </a:cubicBezTo>
                  <a:cubicBezTo>
                    <a:pt x="79" y="53"/>
                    <a:pt x="80" y="52"/>
                    <a:pt x="8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4"/>
                    <a:pt x="79" y="43"/>
                    <a:pt x="79" y="42"/>
                  </a:cubicBezTo>
                  <a:cubicBezTo>
                    <a:pt x="79" y="40"/>
                    <a:pt x="77" y="34"/>
                    <a:pt x="75" y="31"/>
                  </a:cubicBezTo>
                  <a:cubicBezTo>
                    <a:pt x="75" y="31"/>
                    <a:pt x="75" y="30"/>
                    <a:pt x="76" y="29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2" y="19"/>
                    <a:pt x="57" y="18"/>
                    <a:pt x="54" y="17"/>
                  </a:cubicBezTo>
                  <a:cubicBezTo>
                    <a:pt x="53" y="17"/>
                    <a:pt x="52" y="16"/>
                    <a:pt x="52" y="1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3" y="17"/>
                    <a:pt x="42" y="17"/>
                  </a:cubicBezTo>
                  <a:cubicBezTo>
                    <a:pt x="39" y="18"/>
                    <a:pt x="34" y="19"/>
                    <a:pt x="31" y="21"/>
                  </a:cubicBezTo>
                  <a:cubicBezTo>
                    <a:pt x="31" y="21"/>
                    <a:pt x="30" y="21"/>
                    <a:pt x="29" y="2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0"/>
                    <a:pt x="21" y="31"/>
                    <a:pt x="21" y="31"/>
                  </a:cubicBezTo>
                  <a:cubicBezTo>
                    <a:pt x="19" y="34"/>
                    <a:pt x="17" y="40"/>
                    <a:pt x="17" y="42"/>
                  </a:cubicBezTo>
                  <a:cubicBezTo>
                    <a:pt x="17" y="43"/>
                    <a:pt x="16" y="44"/>
                    <a:pt x="1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7" y="53"/>
                    <a:pt x="17" y="54"/>
                  </a:cubicBezTo>
                  <a:cubicBezTo>
                    <a:pt x="17" y="56"/>
                    <a:pt x="19" y="62"/>
                    <a:pt x="21" y="65"/>
                  </a:cubicBezTo>
                  <a:cubicBezTo>
                    <a:pt x="21" y="65"/>
                    <a:pt x="21" y="66"/>
                    <a:pt x="20" y="67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0" y="75"/>
                    <a:pt x="31" y="75"/>
                    <a:pt x="32" y="76"/>
                  </a:cubicBezTo>
                  <a:cubicBezTo>
                    <a:pt x="33" y="76"/>
                    <a:pt x="33" y="78"/>
                    <a:pt x="32" y="7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xmlns="" id="{9C37F17F-C02F-45EC-8594-19327A754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49650"/>
              <a:ext cx="60325" cy="15875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xmlns="" id="{335B4E85-8344-4033-9E70-651221D7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79813"/>
              <a:ext cx="60325" cy="30163"/>
            </a:xfrm>
            <a:custGeom>
              <a:avLst/>
              <a:gdLst>
                <a:gd name="T0" fmla="*/ 14 w 16"/>
                <a:gd name="T1" fmla="*/ 0 h 8"/>
                <a:gd name="T2" fmla="*/ 2 w 16"/>
                <a:gd name="T3" fmla="*/ 0 h 8"/>
                <a:gd name="T4" fmla="*/ 0 w 16"/>
                <a:gd name="T5" fmla="*/ 2 h 8"/>
                <a:gd name="T6" fmla="*/ 2 w 16"/>
                <a:gd name="T7" fmla="*/ 4 h 8"/>
                <a:gd name="T8" fmla="*/ 6 w 16"/>
                <a:gd name="T9" fmla="*/ 4 h 8"/>
                <a:gd name="T10" fmla="*/ 6 w 16"/>
                <a:gd name="T11" fmla="*/ 6 h 8"/>
                <a:gd name="T12" fmla="*/ 8 w 16"/>
                <a:gd name="T13" fmla="*/ 8 h 8"/>
                <a:gd name="T14" fmla="*/ 10 w 16"/>
                <a:gd name="T15" fmla="*/ 6 h 8"/>
                <a:gd name="T16" fmla="*/ 10 w 16"/>
                <a:gd name="T17" fmla="*/ 4 h 8"/>
                <a:gd name="T18" fmla="*/ 14 w 16"/>
                <a:gd name="T19" fmla="*/ 4 h 8"/>
                <a:gd name="T20" fmla="*/ 16 w 16"/>
                <a:gd name="T21" fmla="*/ 2 h 8"/>
                <a:gd name="T22" fmla="*/ 14 w 16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1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7" y="8"/>
                    <a:pt x="8" y="8"/>
                  </a:cubicBezTo>
                  <a:cubicBezTo>
                    <a:pt x="9" y="8"/>
                    <a:pt x="10" y="7"/>
                    <a:pt x="10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66">
              <a:extLst>
                <a:ext uri="{FF2B5EF4-FFF2-40B4-BE49-F238E27FC236}">
                  <a16:creationId xmlns:a16="http://schemas.microsoft.com/office/drawing/2014/main" xmlns="" id="{2126F501-EFAB-4310-A49A-72EA5598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338513"/>
              <a:ext cx="187325" cy="196850"/>
            </a:xfrm>
            <a:custGeom>
              <a:avLst/>
              <a:gdLst>
                <a:gd name="T0" fmla="*/ 25 w 50"/>
                <a:gd name="T1" fmla="*/ 0 h 52"/>
                <a:gd name="T2" fmla="*/ 0 w 50"/>
                <a:gd name="T3" fmla="*/ 24 h 52"/>
                <a:gd name="T4" fmla="*/ 17 w 50"/>
                <a:gd name="T5" fmla="*/ 47 h 52"/>
                <a:gd name="T6" fmla="*/ 17 w 50"/>
                <a:gd name="T7" fmla="*/ 50 h 52"/>
                <a:gd name="T8" fmla="*/ 19 w 50"/>
                <a:gd name="T9" fmla="*/ 52 h 52"/>
                <a:gd name="T10" fmla="*/ 31 w 50"/>
                <a:gd name="T11" fmla="*/ 52 h 52"/>
                <a:gd name="T12" fmla="*/ 33 w 50"/>
                <a:gd name="T13" fmla="*/ 50 h 52"/>
                <a:gd name="T14" fmla="*/ 33 w 50"/>
                <a:gd name="T15" fmla="*/ 47 h 52"/>
                <a:gd name="T16" fmla="*/ 50 w 50"/>
                <a:gd name="T17" fmla="*/ 24 h 52"/>
                <a:gd name="T18" fmla="*/ 25 w 50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2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4"/>
                    <a:pt x="7" y="43"/>
                    <a:pt x="17" y="47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8" y="52"/>
                    <a:pt x="19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2"/>
                    <a:pt x="33" y="51"/>
                    <a:pt x="33" y="5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3" y="43"/>
                    <a:pt x="50" y="34"/>
                    <a:pt x="50" y="24"/>
                  </a:cubicBezTo>
                  <a:cubicBezTo>
                    <a:pt x="50" y="11"/>
                    <a:pt x="39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9" name="Freeform 77">
            <a:extLst>
              <a:ext uri="{FF2B5EF4-FFF2-40B4-BE49-F238E27FC236}">
                <a16:creationId xmlns:a16="http://schemas.microsoft.com/office/drawing/2014/main" xmlns="" id="{F4D418E3-71DF-4034-81B7-C775DDB14BD6}"/>
              </a:ext>
            </a:extLst>
          </p:cNvPr>
          <p:cNvSpPr>
            <a:spLocks noEditPoints="1"/>
          </p:cNvSpPr>
          <p:nvPr/>
        </p:nvSpPr>
        <p:spPr bwMode="auto">
          <a:xfrm>
            <a:off x="5956036" y="3311891"/>
            <a:ext cx="332144" cy="380546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0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8237121" y="3282128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91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92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93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6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97" name="Straight Connector 10">
            <a:extLst>
              <a:ext uri="{FF2B5EF4-FFF2-40B4-BE49-F238E27FC236}">
                <a16:creationId xmlns:a16="http://schemas.microsoft.com/office/drawing/2014/main" xmlns="" id="{BD61D2B9-EE45-4A4B-BBFA-1A9D0CE70EC3}"/>
              </a:ext>
            </a:extLst>
          </p:cNvPr>
          <p:cNvCxnSpPr>
            <a:cxnSpLocks/>
          </p:cNvCxnSpPr>
          <p:nvPr/>
        </p:nvCxnSpPr>
        <p:spPr>
          <a:xfrm>
            <a:off x="1239572" y="5336659"/>
            <a:ext cx="457934" cy="0"/>
          </a:xfrm>
          <a:prstGeom prst="line">
            <a:avLst/>
          </a:prstGeom>
          <a:ln w="57150" cap="rnd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149">
            <a:extLst>
              <a:ext uri="{FF2B5EF4-FFF2-40B4-BE49-F238E27FC236}">
                <a16:creationId xmlns:a16="http://schemas.microsoft.com/office/drawing/2014/main" xmlns="" id="{E6B30F85-0705-432F-B58F-75878ED59CD0}"/>
              </a:ext>
            </a:extLst>
          </p:cNvPr>
          <p:cNvCxnSpPr>
            <a:cxnSpLocks/>
          </p:cNvCxnSpPr>
          <p:nvPr/>
        </p:nvCxnSpPr>
        <p:spPr>
          <a:xfrm>
            <a:off x="3503712" y="5334519"/>
            <a:ext cx="457934" cy="0"/>
          </a:xfrm>
          <a:prstGeom prst="line">
            <a:avLst/>
          </a:prstGeom>
          <a:ln w="57150" cap="rnd">
            <a:solidFill>
              <a:schemeClr val="accent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150">
            <a:extLst>
              <a:ext uri="{FF2B5EF4-FFF2-40B4-BE49-F238E27FC236}">
                <a16:creationId xmlns:a16="http://schemas.microsoft.com/office/drawing/2014/main" xmlns="" id="{394CE7E5-A8A2-4446-AE63-DD9A53FE8075}"/>
              </a:ext>
            </a:extLst>
          </p:cNvPr>
          <p:cNvCxnSpPr>
            <a:cxnSpLocks/>
          </p:cNvCxnSpPr>
          <p:nvPr/>
        </p:nvCxnSpPr>
        <p:spPr>
          <a:xfrm>
            <a:off x="5879976" y="5336659"/>
            <a:ext cx="457934" cy="0"/>
          </a:xfrm>
          <a:prstGeom prst="line">
            <a:avLst/>
          </a:prstGeom>
          <a:ln w="57150" cap="rnd">
            <a:solidFill>
              <a:schemeClr val="accent6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8180518" y="5333616"/>
            <a:ext cx="457934" cy="0"/>
          </a:xfrm>
          <a:prstGeom prst="line">
            <a:avLst/>
          </a:prstGeom>
          <a:ln w="57150" cap="rnd">
            <a:solidFill>
              <a:schemeClr val="accent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9720174" y="3491005"/>
            <a:ext cx="2056340" cy="1842611"/>
          </a:xfrm>
          <a:prstGeom prst="roundRect">
            <a:avLst>
              <a:gd name="adj" fmla="val 7398"/>
            </a:avLst>
          </a:prstGeom>
          <a:solidFill>
            <a:srgbClr val="3CB2E0">
              <a:alpha val="24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10425424" y="3159495"/>
            <a:ext cx="655787" cy="655787"/>
          </a:xfrm>
          <a:prstGeom prst="ellipse">
            <a:avLst/>
          </a:prstGeom>
          <a:solidFill>
            <a:srgbClr val="3CB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10565151" y="3279085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104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05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106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7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8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9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110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10552378" y="5333616"/>
            <a:ext cx="457934" cy="0"/>
          </a:xfrm>
          <a:prstGeom prst="line">
            <a:avLst/>
          </a:prstGeom>
          <a:ln w="57150" cap="rnd">
            <a:solidFill>
              <a:srgbClr val="3CB2E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itle 1">
            <a:extLst>
              <a:ext uri="{FF2B5EF4-FFF2-40B4-BE49-F238E27FC236}">
                <a16:creationId xmlns:a16="http://schemas.microsoft.com/office/drawing/2014/main" xmlns="" id="{43D1EBC9-8EE4-4E9E-90FE-F64685F22D7F}"/>
              </a:ext>
            </a:extLst>
          </p:cNvPr>
          <p:cNvSpPr txBox="1">
            <a:spLocks/>
          </p:cNvSpPr>
          <p:nvPr/>
        </p:nvSpPr>
        <p:spPr>
          <a:xfrm>
            <a:off x="191344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High </a:t>
            </a:r>
            <a:b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</a:br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Performance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9824074" y="4058538"/>
            <a:ext cx="1885372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Multiple Deployment Scenarios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65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Zero Trust Network Access (ZTNA) Solution</a:t>
            </a:r>
            <a:endParaRPr lang="zh-CN" altLang="en-US" dirty="0"/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xmlns="" id="{A5B51F8F-60E3-266C-D4B8-3FE268EBEC16}"/>
              </a:ext>
            </a:extLst>
          </p:cNvPr>
          <p:cNvSpPr/>
          <p:nvPr/>
        </p:nvSpPr>
        <p:spPr>
          <a:xfrm>
            <a:off x="0" y="4981415"/>
            <a:ext cx="12216680" cy="1067832"/>
          </a:xfrm>
          <a:prstGeom prst="rect">
            <a:avLst/>
          </a:prstGeom>
          <a:gradFill flip="none" rotWithShape="1">
            <a:gsLst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  <a:alpha val="0"/>
                </a:schemeClr>
              </a:gs>
              <a:gs pos="0">
                <a:schemeClr val="tx2">
                  <a:lumMod val="7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112">
            <a:extLst>
              <a:ext uri="{FF2B5EF4-FFF2-40B4-BE49-F238E27FC236}">
                <a16:creationId xmlns:a16="http://schemas.microsoft.com/office/drawing/2014/main" xmlns="" id="{42471673-8E0F-6014-7797-E7F3A24C5C6A}"/>
              </a:ext>
            </a:extLst>
          </p:cNvPr>
          <p:cNvSpPr/>
          <p:nvPr/>
        </p:nvSpPr>
        <p:spPr>
          <a:xfrm>
            <a:off x="1700939" y="1659892"/>
            <a:ext cx="6373946" cy="273630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01">
            <a:extLst>
              <a:ext uri="{FF2B5EF4-FFF2-40B4-BE49-F238E27FC236}">
                <a16:creationId xmlns:a16="http://schemas.microsoft.com/office/drawing/2014/main" xmlns="" id="{C581B793-2805-AC47-162F-ED10D55D91E0}"/>
              </a:ext>
            </a:extLst>
          </p:cNvPr>
          <p:cNvSpPr/>
          <p:nvPr/>
        </p:nvSpPr>
        <p:spPr>
          <a:xfrm flipH="1">
            <a:off x="6813507" y="1196752"/>
            <a:ext cx="3674981" cy="3559483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85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C2FB1500-2403-41EF-4A39-112C6B28E722}"/>
              </a:ext>
            </a:extLst>
          </p:cNvPr>
          <p:cNvSpPr txBox="1"/>
          <p:nvPr/>
        </p:nvSpPr>
        <p:spPr>
          <a:xfrm>
            <a:off x="7245555" y="1707477"/>
            <a:ext cx="2855865" cy="2647802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 Control Protection</a:t>
            </a:r>
            <a:endParaRPr lang="x-none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05">
            <a:extLst>
              <a:ext uri="{FF2B5EF4-FFF2-40B4-BE49-F238E27FC236}">
                <a16:creationId xmlns:a16="http://schemas.microsoft.com/office/drawing/2014/main" xmlns="" id="{54360195-C71F-563E-927B-D2BCD4E026AE}"/>
              </a:ext>
            </a:extLst>
          </p:cNvPr>
          <p:cNvGrpSpPr/>
          <p:nvPr/>
        </p:nvGrpSpPr>
        <p:grpSpPr>
          <a:xfrm>
            <a:off x="8226014" y="2031834"/>
            <a:ext cx="987010" cy="524745"/>
            <a:chOff x="7744966" y="2171006"/>
            <a:chExt cx="922112" cy="529711"/>
          </a:xfrm>
        </p:grpSpPr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xmlns="" id="{9CB84FDB-AA47-E425-3A2E-B832D245AC21}"/>
                </a:ext>
              </a:extLst>
            </p:cNvPr>
            <p:cNvSpPr txBox="1"/>
            <p:nvPr/>
          </p:nvSpPr>
          <p:spPr>
            <a:xfrm>
              <a:off x="7744966" y="2553823"/>
              <a:ext cx="922112" cy="146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Devices</a:t>
              </a:r>
              <a:endParaRPr lang="x-none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26">
              <a:extLst>
                <a:ext uri="{FF2B5EF4-FFF2-40B4-BE49-F238E27FC236}">
                  <a16:creationId xmlns:a16="http://schemas.microsoft.com/office/drawing/2014/main" xmlns="" id="{0E3E1BB9-2E85-F774-CF42-FEC598CF546D}"/>
                </a:ext>
              </a:extLst>
            </p:cNvPr>
            <p:cNvGrpSpPr/>
            <p:nvPr/>
          </p:nvGrpSpPr>
          <p:grpSpPr>
            <a:xfrm>
              <a:off x="8108391" y="2171006"/>
              <a:ext cx="195263" cy="346075"/>
              <a:chOff x="2763838" y="2171701"/>
              <a:chExt cx="195263" cy="346075"/>
            </a:xfrm>
          </p:grpSpPr>
          <p:sp>
            <p:nvSpPr>
              <p:cNvPr id="15" name="Freeform 254">
                <a:extLst>
                  <a:ext uri="{FF2B5EF4-FFF2-40B4-BE49-F238E27FC236}">
                    <a16:creationId xmlns:a16="http://schemas.microsoft.com/office/drawing/2014/main" xmlns="" id="{54C649C3-CF3B-6339-38F1-FD7E9E1B9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838" y="2171701"/>
                <a:ext cx="195263" cy="346075"/>
              </a:xfrm>
              <a:custGeom>
                <a:avLst/>
                <a:gdLst>
                  <a:gd name="T0" fmla="*/ 0 w 52"/>
                  <a:gd name="T1" fmla="*/ 8 h 92"/>
                  <a:gd name="T2" fmla="*/ 8 w 52"/>
                  <a:gd name="T3" fmla="*/ 0 h 92"/>
                  <a:gd name="T4" fmla="*/ 44 w 52"/>
                  <a:gd name="T5" fmla="*/ 0 h 92"/>
                  <a:gd name="T6" fmla="*/ 52 w 52"/>
                  <a:gd name="T7" fmla="*/ 8 h 92"/>
                  <a:gd name="T8" fmla="*/ 52 w 52"/>
                  <a:gd name="T9" fmla="*/ 84 h 92"/>
                  <a:gd name="T10" fmla="*/ 44 w 52"/>
                  <a:gd name="T11" fmla="*/ 92 h 92"/>
                  <a:gd name="T12" fmla="*/ 8 w 52"/>
                  <a:gd name="T13" fmla="*/ 92 h 92"/>
                  <a:gd name="T14" fmla="*/ 0 w 52"/>
                  <a:gd name="T15" fmla="*/ 84 h 92"/>
                  <a:gd name="T16" fmla="*/ 0 w 52"/>
                  <a:gd name="T17" fmla="*/ 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92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8" y="0"/>
                      <a:pt x="52" y="4"/>
                      <a:pt x="52" y="8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8"/>
                      <a:pt x="48" y="92"/>
                      <a:pt x="44" y="92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4" y="92"/>
                      <a:pt x="0" y="88"/>
                      <a:pt x="0" y="84"/>
                    </a:cubicBezTo>
                    <a:lnTo>
                      <a:pt x="0" y="8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ine 255">
                <a:extLst>
                  <a:ext uri="{FF2B5EF4-FFF2-40B4-BE49-F238E27FC236}">
                    <a16:creationId xmlns:a16="http://schemas.microsoft.com/office/drawing/2014/main" xmlns="" id="{2431D768-B897-16D4-92BC-D488D2DD3A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838" y="2232026"/>
                <a:ext cx="195263" cy="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Line 256">
                <a:extLst>
                  <a:ext uri="{FF2B5EF4-FFF2-40B4-BE49-F238E27FC236}">
                    <a16:creationId xmlns:a16="http://schemas.microsoft.com/office/drawing/2014/main" xmlns="" id="{3CBB6A9D-527F-A6B4-51F4-DA2368679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838" y="2457451"/>
                <a:ext cx="195263" cy="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Line 257">
                <a:extLst>
                  <a:ext uri="{FF2B5EF4-FFF2-40B4-BE49-F238E27FC236}">
                    <a16:creationId xmlns:a16="http://schemas.microsoft.com/office/drawing/2014/main" xmlns="" id="{F82AD76B-85FC-9E07-2247-7833EC946E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24163" y="2487613"/>
                <a:ext cx="74613" cy="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58">
                <a:extLst>
                  <a:ext uri="{FF2B5EF4-FFF2-40B4-BE49-F238E27FC236}">
                    <a16:creationId xmlns:a16="http://schemas.microsoft.com/office/drawing/2014/main" xmlns="" id="{F628ACA8-AA6D-CD5C-6A39-90E040411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326" y="2193926"/>
                <a:ext cx="14288" cy="15875"/>
              </a:xfrm>
              <a:custGeom>
                <a:avLst/>
                <a:gdLst>
                  <a:gd name="T0" fmla="*/ 2 w 4"/>
                  <a:gd name="T1" fmla="*/ 0 h 4"/>
                  <a:gd name="T2" fmla="*/ 4 w 4"/>
                  <a:gd name="T3" fmla="*/ 2 h 4"/>
                  <a:gd name="T4" fmla="*/ 4 w 4"/>
                  <a:gd name="T5" fmla="*/ 2 h 4"/>
                  <a:gd name="T6" fmla="*/ 2 w 4"/>
                  <a:gd name="T7" fmla="*/ 4 h 4"/>
                  <a:gd name="T8" fmla="*/ 2 w 4"/>
                  <a:gd name="T9" fmla="*/ 4 h 4"/>
                  <a:gd name="T10" fmla="*/ 0 w 4"/>
                  <a:gd name="T11" fmla="*/ 2 h 4"/>
                  <a:gd name="T12" fmla="*/ 0 w 4"/>
                  <a:gd name="T13" fmla="*/ 2 h 4"/>
                  <a:gd name="T14" fmla="*/ 2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0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Group 106">
            <a:extLst>
              <a:ext uri="{FF2B5EF4-FFF2-40B4-BE49-F238E27FC236}">
                <a16:creationId xmlns:a16="http://schemas.microsoft.com/office/drawing/2014/main" xmlns="" id="{10D718A3-945B-F765-BAB7-76DD8A66BF41}"/>
              </a:ext>
            </a:extLst>
          </p:cNvPr>
          <p:cNvGrpSpPr/>
          <p:nvPr/>
        </p:nvGrpSpPr>
        <p:grpSpPr>
          <a:xfrm>
            <a:off x="9127158" y="2428169"/>
            <a:ext cx="987010" cy="543218"/>
            <a:chOff x="8586858" y="2571091"/>
            <a:chExt cx="922112" cy="548359"/>
          </a:xfrm>
        </p:grpSpPr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xmlns="" id="{097E78F3-3172-ED68-5ECA-04BB2FC7B2A4}"/>
                </a:ext>
              </a:extLst>
            </p:cNvPr>
            <p:cNvSpPr txBox="1"/>
            <p:nvPr/>
          </p:nvSpPr>
          <p:spPr>
            <a:xfrm>
              <a:off x="8586858" y="2972556"/>
              <a:ext cx="922112" cy="146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Networks</a:t>
              </a:r>
              <a:endParaRPr lang="x-none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49">
              <a:extLst>
                <a:ext uri="{FF2B5EF4-FFF2-40B4-BE49-F238E27FC236}">
                  <a16:creationId xmlns:a16="http://schemas.microsoft.com/office/drawing/2014/main" xmlns="" id="{915ADDF0-C17C-D97B-901C-7AC76CA473D7}"/>
                </a:ext>
              </a:extLst>
            </p:cNvPr>
            <p:cNvGrpSpPr/>
            <p:nvPr/>
          </p:nvGrpSpPr>
          <p:grpSpPr>
            <a:xfrm>
              <a:off x="8874877" y="2571091"/>
              <a:ext cx="346075" cy="349250"/>
              <a:chOff x="8447088" y="2890838"/>
              <a:chExt cx="346075" cy="349250"/>
            </a:xfrm>
          </p:grpSpPr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xmlns="" id="{80769FB3-9EB0-A9A6-0F92-C4DF977D1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5513" y="3087688"/>
                <a:ext cx="150813" cy="152400"/>
              </a:xfrm>
              <a:custGeom>
                <a:avLst/>
                <a:gdLst>
                  <a:gd name="T0" fmla="*/ 0 w 95"/>
                  <a:gd name="T1" fmla="*/ 96 h 96"/>
                  <a:gd name="T2" fmla="*/ 95 w 95"/>
                  <a:gd name="T3" fmla="*/ 96 h 96"/>
                  <a:gd name="T4" fmla="*/ 47 w 95"/>
                  <a:gd name="T5" fmla="*/ 0 h 96"/>
                  <a:gd name="T6" fmla="*/ 0 w 95"/>
                  <a:gd name="T7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" h="96">
                    <a:moveTo>
                      <a:pt x="0" y="96"/>
                    </a:moveTo>
                    <a:lnTo>
                      <a:pt x="95" y="96"/>
                    </a:lnTo>
                    <a:lnTo>
                      <a:pt x="47" y="0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xmlns="" id="{3B8FF5D1-0544-05AD-8632-042326238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7088" y="2890838"/>
                <a:ext cx="346075" cy="295275"/>
              </a:xfrm>
              <a:custGeom>
                <a:avLst/>
                <a:gdLst>
                  <a:gd name="T0" fmla="*/ 79 w 92"/>
                  <a:gd name="T1" fmla="*/ 78 h 78"/>
                  <a:gd name="T2" fmla="*/ 92 w 92"/>
                  <a:gd name="T3" fmla="*/ 46 h 78"/>
                  <a:gd name="T4" fmla="*/ 46 w 92"/>
                  <a:gd name="T5" fmla="*/ 0 h 78"/>
                  <a:gd name="T6" fmla="*/ 0 w 92"/>
                  <a:gd name="T7" fmla="*/ 46 h 78"/>
                  <a:gd name="T8" fmla="*/ 13 w 92"/>
                  <a:gd name="T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78">
                    <a:moveTo>
                      <a:pt x="79" y="78"/>
                    </a:moveTo>
                    <a:cubicBezTo>
                      <a:pt x="87" y="70"/>
                      <a:pt x="92" y="58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58"/>
                      <a:pt x="5" y="70"/>
                      <a:pt x="13" y="78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41">
                <a:extLst>
                  <a:ext uri="{FF2B5EF4-FFF2-40B4-BE49-F238E27FC236}">
                    <a16:creationId xmlns:a16="http://schemas.microsoft.com/office/drawing/2014/main" xmlns="" id="{1C842154-B5E4-0F32-FC38-713B3EF0B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7413" y="2951163"/>
                <a:ext cx="225425" cy="177800"/>
              </a:xfrm>
              <a:custGeom>
                <a:avLst/>
                <a:gdLst>
                  <a:gd name="T0" fmla="*/ 6 w 60"/>
                  <a:gd name="T1" fmla="*/ 47 h 47"/>
                  <a:gd name="T2" fmla="*/ 0 w 60"/>
                  <a:gd name="T3" fmla="*/ 30 h 47"/>
                  <a:gd name="T4" fmla="*/ 30 w 60"/>
                  <a:gd name="T5" fmla="*/ 0 h 47"/>
                  <a:gd name="T6" fmla="*/ 60 w 60"/>
                  <a:gd name="T7" fmla="*/ 30 h 47"/>
                  <a:gd name="T8" fmla="*/ 54 w 60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7">
                    <a:moveTo>
                      <a:pt x="6" y="47"/>
                    </a:moveTo>
                    <a:cubicBezTo>
                      <a:pt x="2" y="43"/>
                      <a:pt x="0" y="37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47" y="0"/>
                      <a:pt x="60" y="13"/>
                      <a:pt x="60" y="30"/>
                    </a:cubicBezTo>
                    <a:cubicBezTo>
                      <a:pt x="60" y="37"/>
                      <a:pt x="58" y="43"/>
                      <a:pt x="54" y="47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42">
                <a:extLst>
                  <a:ext uri="{FF2B5EF4-FFF2-40B4-BE49-F238E27FC236}">
                    <a16:creationId xmlns:a16="http://schemas.microsoft.com/office/drawing/2014/main" xmlns="" id="{DA4CEBE0-6CC6-55EC-0358-9A2D92187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7738" y="3011488"/>
                <a:ext cx="104775" cy="57150"/>
              </a:xfrm>
              <a:custGeom>
                <a:avLst/>
                <a:gdLst>
                  <a:gd name="T0" fmla="*/ 0 w 28"/>
                  <a:gd name="T1" fmla="*/ 15 h 15"/>
                  <a:gd name="T2" fmla="*/ 0 w 28"/>
                  <a:gd name="T3" fmla="*/ 14 h 15"/>
                  <a:gd name="T4" fmla="*/ 14 w 28"/>
                  <a:gd name="T5" fmla="*/ 0 h 15"/>
                  <a:gd name="T6" fmla="*/ 28 w 28"/>
                  <a:gd name="T7" fmla="*/ 14 h 15"/>
                  <a:gd name="T8" fmla="*/ 28 w 28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43">
                <a:extLst>
                  <a:ext uri="{FF2B5EF4-FFF2-40B4-BE49-F238E27FC236}">
                    <a16:creationId xmlns:a16="http://schemas.microsoft.com/office/drawing/2014/main" xmlns="" id="{DD0CFE63-C860-E9C0-FDD9-FC0D16E07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20125" y="3057525"/>
                <a:ext cx="0" cy="30163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Line 44">
                <a:extLst>
                  <a:ext uri="{FF2B5EF4-FFF2-40B4-BE49-F238E27FC236}">
                    <a16:creationId xmlns:a16="http://schemas.microsoft.com/office/drawing/2014/main" xmlns="" id="{F7B7197D-600D-2D74-EB63-9B4129A9A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45513" y="3163888"/>
                <a:ext cx="112713" cy="7620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Line 45">
                <a:extLst>
                  <a:ext uri="{FF2B5EF4-FFF2-40B4-BE49-F238E27FC236}">
                    <a16:creationId xmlns:a16="http://schemas.microsoft.com/office/drawing/2014/main" xmlns="" id="{B2C832D5-A74A-5B61-D17D-D7EC0AD4B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583613" y="3163888"/>
                <a:ext cx="112713" cy="7620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Line 46">
                <a:extLst>
                  <a:ext uri="{FF2B5EF4-FFF2-40B4-BE49-F238E27FC236}">
                    <a16:creationId xmlns:a16="http://schemas.microsoft.com/office/drawing/2014/main" xmlns="" id="{0E77007A-3FAC-3C57-481A-30A425687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94725" y="3141663"/>
                <a:ext cx="52388" cy="0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Group 107">
            <a:extLst>
              <a:ext uri="{FF2B5EF4-FFF2-40B4-BE49-F238E27FC236}">
                <a16:creationId xmlns:a16="http://schemas.microsoft.com/office/drawing/2014/main" xmlns="" id="{D13A21A1-1847-81EF-C0F9-C54202CE53DC}"/>
              </a:ext>
            </a:extLst>
          </p:cNvPr>
          <p:cNvGrpSpPr/>
          <p:nvPr/>
        </p:nvGrpSpPr>
        <p:grpSpPr>
          <a:xfrm>
            <a:off x="7379625" y="2445530"/>
            <a:ext cx="987010" cy="525858"/>
            <a:chOff x="6934198" y="2588616"/>
            <a:chExt cx="922112" cy="530834"/>
          </a:xfrm>
        </p:grpSpPr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xmlns="" id="{7E2B2FD1-FFA5-D3DD-0F20-0D13766CB953}"/>
                </a:ext>
              </a:extLst>
            </p:cNvPr>
            <p:cNvSpPr txBox="1"/>
            <p:nvPr/>
          </p:nvSpPr>
          <p:spPr>
            <a:xfrm>
              <a:off x="6934198" y="2972556"/>
              <a:ext cx="922112" cy="146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  <a:endParaRPr lang="x-none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58">
              <a:extLst>
                <a:ext uri="{FF2B5EF4-FFF2-40B4-BE49-F238E27FC236}">
                  <a16:creationId xmlns:a16="http://schemas.microsoft.com/office/drawing/2014/main" xmlns="" id="{1C09E781-7012-24C7-6C69-32C4A716E5F7}"/>
                </a:ext>
              </a:extLst>
            </p:cNvPr>
            <p:cNvGrpSpPr/>
            <p:nvPr/>
          </p:nvGrpSpPr>
          <p:grpSpPr>
            <a:xfrm>
              <a:off x="7222217" y="2588616"/>
              <a:ext cx="346075" cy="346075"/>
              <a:chOff x="5562600" y="2533650"/>
              <a:chExt cx="346075" cy="346075"/>
            </a:xfrm>
          </p:grpSpPr>
          <p:sp>
            <p:nvSpPr>
              <p:cNvPr id="34" name="Freeform 502">
                <a:extLst>
                  <a:ext uri="{FF2B5EF4-FFF2-40B4-BE49-F238E27FC236}">
                    <a16:creationId xmlns:a16="http://schemas.microsoft.com/office/drawing/2014/main" xmlns="" id="{AAE8BC98-8B8E-E786-2A74-22262AD42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3575" y="2714625"/>
                <a:ext cx="165100" cy="165100"/>
              </a:xfrm>
              <a:custGeom>
                <a:avLst/>
                <a:gdLst>
                  <a:gd name="T0" fmla="*/ 33 w 104"/>
                  <a:gd name="T1" fmla="*/ 95 h 104"/>
                  <a:gd name="T2" fmla="*/ 0 w 104"/>
                  <a:gd name="T3" fmla="*/ 104 h 104"/>
                  <a:gd name="T4" fmla="*/ 9 w 104"/>
                  <a:gd name="T5" fmla="*/ 71 h 104"/>
                  <a:gd name="T6" fmla="*/ 80 w 104"/>
                  <a:gd name="T7" fmla="*/ 0 h 104"/>
                  <a:gd name="T8" fmla="*/ 104 w 104"/>
                  <a:gd name="T9" fmla="*/ 23 h 104"/>
                  <a:gd name="T10" fmla="*/ 33 w 104"/>
                  <a:gd name="T11" fmla="*/ 9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" h="104">
                    <a:moveTo>
                      <a:pt x="33" y="95"/>
                    </a:moveTo>
                    <a:lnTo>
                      <a:pt x="0" y="104"/>
                    </a:lnTo>
                    <a:lnTo>
                      <a:pt x="9" y="71"/>
                    </a:lnTo>
                    <a:lnTo>
                      <a:pt x="80" y="0"/>
                    </a:lnTo>
                    <a:lnTo>
                      <a:pt x="104" y="23"/>
                    </a:lnTo>
                    <a:lnTo>
                      <a:pt x="33" y="95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Line 503">
                <a:extLst>
                  <a:ext uri="{FF2B5EF4-FFF2-40B4-BE49-F238E27FC236}">
                    <a16:creationId xmlns:a16="http://schemas.microsoft.com/office/drawing/2014/main" xmlns="" id="{C3C97861-5EAA-89B6-27D1-869CEC248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40413" y="2744788"/>
                <a:ext cx="38100" cy="36513"/>
              </a:xfrm>
              <a:prstGeom prst="line">
                <a:avLst/>
              </a:prstGeom>
              <a:noFill/>
              <a:ln w="14288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Line 504">
                <a:extLst>
                  <a:ext uri="{FF2B5EF4-FFF2-40B4-BE49-F238E27FC236}">
                    <a16:creationId xmlns:a16="http://schemas.microsoft.com/office/drawing/2014/main" xmlns="" id="{88A286D1-BA0A-874D-DAD2-D98D13F42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57863" y="2827338"/>
                <a:ext cx="38100" cy="3810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505">
                <a:extLst>
                  <a:ext uri="{FF2B5EF4-FFF2-40B4-BE49-F238E27FC236}">
                    <a16:creationId xmlns:a16="http://schemas.microsoft.com/office/drawing/2014/main" xmlns="" id="{B7D2FE76-11A1-4D55-B66A-16D830E37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2533650"/>
                <a:ext cx="285750" cy="120650"/>
              </a:xfrm>
              <a:prstGeom prst="ellips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506">
                <a:extLst>
                  <a:ext uri="{FF2B5EF4-FFF2-40B4-BE49-F238E27FC236}">
                    <a16:creationId xmlns:a16="http://schemas.microsoft.com/office/drawing/2014/main" xmlns="" id="{C6EFA506-E7BF-019F-C29C-BBE2F2891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0" y="2654300"/>
                <a:ext cx="142875" cy="60325"/>
              </a:xfrm>
              <a:custGeom>
                <a:avLst/>
                <a:gdLst>
                  <a:gd name="T0" fmla="*/ 38 w 38"/>
                  <a:gd name="T1" fmla="*/ 16 h 16"/>
                  <a:gd name="T2" fmla="*/ 0 w 38"/>
                  <a:gd name="T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8" h="16">
                    <a:moveTo>
                      <a:pt x="38" y="16"/>
                    </a:moveTo>
                    <a:cubicBezTo>
                      <a:pt x="17" y="16"/>
                      <a:pt x="0" y="9"/>
                      <a:pt x="0" y="0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507">
                <a:extLst>
                  <a:ext uri="{FF2B5EF4-FFF2-40B4-BE49-F238E27FC236}">
                    <a16:creationId xmlns:a16="http://schemas.microsoft.com/office/drawing/2014/main" xmlns="" id="{40BE7857-BE14-6A8A-5DDE-5A923FBE6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0" y="2720975"/>
                <a:ext cx="120650" cy="60325"/>
              </a:xfrm>
              <a:custGeom>
                <a:avLst/>
                <a:gdLst>
                  <a:gd name="T0" fmla="*/ 32 w 32"/>
                  <a:gd name="T1" fmla="*/ 16 h 16"/>
                  <a:gd name="T2" fmla="*/ 0 w 32"/>
                  <a:gd name="T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16">
                    <a:moveTo>
                      <a:pt x="32" y="16"/>
                    </a:moveTo>
                    <a:cubicBezTo>
                      <a:pt x="14" y="15"/>
                      <a:pt x="0" y="8"/>
                      <a:pt x="0" y="0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08">
                <a:extLst>
                  <a:ext uri="{FF2B5EF4-FFF2-40B4-BE49-F238E27FC236}">
                    <a16:creationId xmlns:a16="http://schemas.microsoft.com/office/drawing/2014/main" xmlns="" id="{46B1C14C-CAA3-D4B6-61ED-056AEE7D3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0" y="2593975"/>
                <a:ext cx="128588" cy="255588"/>
              </a:xfrm>
              <a:custGeom>
                <a:avLst/>
                <a:gdLst>
                  <a:gd name="T0" fmla="*/ 34 w 34"/>
                  <a:gd name="T1" fmla="*/ 68 h 68"/>
                  <a:gd name="T2" fmla="*/ 0 w 34"/>
                  <a:gd name="T3" fmla="*/ 52 h 68"/>
                  <a:gd name="T4" fmla="*/ 0 w 34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68">
                    <a:moveTo>
                      <a:pt x="34" y="68"/>
                    </a:moveTo>
                    <a:cubicBezTo>
                      <a:pt x="15" y="67"/>
                      <a:pt x="0" y="60"/>
                      <a:pt x="0" y="5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Line 509">
                <a:extLst>
                  <a:ext uri="{FF2B5EF4-FFF2-40B4-BE49-F238E27FC236}">
                    <a16:creationId xmlns:a16="http://schemas.microsoft.com/office/drawing/2014/main" xmlns="" id="{C05CFFEB-D93F-A5D8-17D2-BE40B22C2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48350" y="2593975"/>
                <a:ext cx="0" cy="68263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110">
            <a:extLst>
              <a:ext uri="{FF2B5EF4-FFF2-40B4-BE49-F238E27FC236}">
                <a16:creationId xmlns:a16="http://schemas.microsoft.com/office/drawing/2014/main" xmlns="" id="{FC2ED39F-BE06-C3F1-A18F-EF4B5DA475C4}"/>
              </a:ext>
            </a:extLst>
          </p:cNvPr>
          <p:cNvGrpSpPr/>
          <p:nvPr/>
        </p:nvGrpSpPr>
        <p:grpSpPr>
          <a:xfrm>
            <a:off x="7623840" y="3563191"/>
            <a:ext cx="2224674" cy="556360"/>
            <a:chOff x="7130388" y="3775559"/>
            <a:chExt cx="2078397" cy="561625"/>
          </a:xfrm>
        </p:grpSpPr>
        <p:grpSp>
          <p:nvGrpSpPr>
            <p:cNvPr id="43" name="Group 104">
              <a:extLst>
                <a:ext uri="{FF2B5EF4-FFF2-40B4-BE49-F238E27FC236}">
                  <a16:creationId xmlns:a16="http://schemas.microsoft.com/office/drawing/2014/main" xmlns="" id="{A190DCBC-B8AB-217C-6050-C96F529916B7}"/>
                </a:ext>
              </a:extLst>
            </p:cNvPr>
            <p:cNvGrpSpPr/>
            <p:nvPr/>
          </p:nvGrpSpPr>
          <p:grpSpPr>
            <a:xfrm>
              <a:off x="8286673" y="3775559"/>
              <a:ext cx="922112" cy="545407"/>
              <a:chOff x="8286673" y="3653308"/>
              <a:chExt cx="922112" cy="545407"/>
            </a:xfrm>
          </p:grpSpPr>
          <p:sp>
            <p:nvSpPr>
              <p:cNvPr id="54" name="TextBox 18">
                <a:extLst>
                  <a:ext uri="{FF2B5EF4-FFF2-40B4-BE49-F238E27FC236}">
                    <a16:creationId xmlns:a16="http://schemas.microsoft.com/office/drawing/2014/main" xmlns="" id="{F0689877-F973-D5B6-E3A3-DCF8A504DEBA}"/>
                  </a:ext>
                </a:extLst>
              </p:cNvPr>
              <p:cNvSpPr txBox="1"/>
              <p:nvPr/>
            </p:nvSpPr>
            <p:spPr>
              <a:xfrm>
                <a:off x="8286673" y="4051821"/>
                <a:ext cx="922112" cy="1468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Workload</a:t>
                </a:r>
                <a:endParaRPr lang="x-none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5" name="Group 32">
                <a:extLst>
                  <a:ext uri="{FF2B5EF4-FFF2-40B4-BE49-F238E27FC236}">
                    <a16:creationId xmlns:a16="http://schemas.microsoft.com/office/drawing/2014/main" xmlns="" id="{D4232A7B-4849-C8EB-C5A1-8AD15AB4D223}"/>
                  </a:ext>
                </a:extLst>
              </p:cNvPr>
              <p:cNvGrpSpPr/>
              <p:nvPr/>
            </p:nvGrpSpPr>
            <p:grpSpPr>
              <a:xfrm>
                <a:off x="8574692" y="3653308"/>
                <a:ext cx="346075" cy="346075"/>
                <a:chOff x="3398838" y="1811338"/>
                <a:chExt cx="346075" cy="346075"/>
              </a:xfrm>
            </p:grpSpPr>
            <p:sp>
              <p:nvSpPr>
                <p:cNvPr id="56" name="Rectangle 453">
                  <a:extLst>
                    <a:ext uri="{FF2B5EF4-FFF2-40B4-BE49-F238E27FC236}">
                      <a16:creationId xmlns:a16="http://schemas.microsoft.com/office/drawing/2014/main" xmlns="" id="{69D78801-8362-700B-9FBA-461573C470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8838" y="1885950"/>
                  <a:ext cx="346075" cy="90488"/>
                </a:xfrm>
                <a:prstGeom prst="rect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Freeform 454">
                  <a:extLst>
                    <a:ext uri="{FF2B5EF4-FFF2-40B4-BE49-F238E27FC236}">
                      <a16:creationId xmlns:a16="http://schemas.microsoft.com/office/drawing/2014/main" xmlns="" id="{0C915BB3-B6C7-CA3E-DBF7-963958FE5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8838" y="1811338"/>
                  <a:ext cx="346075" cy="74613"/>
                </a:xfrm>
                <a:custGeom>
                  <a:avLst/>
                  <a:gdLst>
                    <a:gd name="T0" fmla="*/ 0 w 218"/>
                    <a:gd name="T1" fmla="*/ 47 h 47"/>
                    <a:gd name="T2" fmla="*/ 57 w 218"/>
                    <a:gd name="T3" fmla="*/ 0 h 47"/>
                    <a:gd name="T4" fmla="*/ 161 w 218"/>
                    <a:gd name="T5" fmla="*/ 0 h 47"/>
                    <a:gd name="T6" fmla="*/ 218 w 218"/>
                    <a:gd name="T7" fmla="*/ 4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8" h="47">
                      <a:moveTo>
                        <a:pt x="0" y="47"/>
                      </a:moveTo>
                      <a:lnTo>
                        <a:pt x="57" y="0"/>
                      </a:lnTo>
                      <a:lnTo>
                        <a:pt x="161" y="0"/>
                      </a:lnTo>
                      <a:lnTo>
                        <a:pt x="218" y="47"/>
                      </a:lnTo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Oval 455">
                  <a:extLst>
                    <a:ext uri="{FF2B5EF4-FFF2-40B4-BE49-F238E27FC236}">
                      <a16:creationId xmlns:a16="http://schemas.microsoft.com/office/drawing/2014/main" xmlns="" id="{45BA722D-AFED-F68E-F159-F106035630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100" y="1924050"/>
                  <a:ext cx="15875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Oval 456">
                  <a:extLst>
                    <a:ext uri="{FF2B5EF4-FFF2-40B4-BE49-F238E27FC236}">
                      <a16:creationId xmlns:a16="http://schemas.microsoft.com/office/drawing/2014/main" xmlns="" id="{D14A716A-0B29-CA4D-5719-CB27742B2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0138" y="1924050"/>
                  <a:ext cx="14288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Oval 457">
                  <a:extLst>
                    <a:ext uri="{FF2B5EF4-FFF2-40B4-BE49-F238E27FC236}">
                      <a16:creationId xmlns:a16="http://schemas.microsoft.com/office/drawing/2014/main" xmlns="" id="{6DD020F2-BD09-F0ED-BD9A-B6730CCDB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4588" y="1924050"/>
                  <a:ext cx="14288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Oval 458">
                  <a:extLst>
                    <a:ext uri="{FF2B5EF4-FFF2-40B4-BE49-F238E27FC236}">
                      <a16:creationId xmlns:a16="http://schemas.microsoft.com/office/drawing/2014/main" xmlns="" id="{00F2DE28-534C-3204-440C-5BFE033F6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9000" y="1916113"/>
                  <a:ext cx="30163" cy="30163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Freeform 459">
                  <a:extLst>
                    <a:ext uri="{FF2B5EF4-FFF2-40B4-BE49-F238E27FC236}">
                      <a16:creationId xmlns:a16="http://schemas.microsoft.com/office/drawing/2014/main" xmlns="" id="{7B120B37-5A4F-2DE0-257C-0FD6469AE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8838" y="1976438"/>
                  <a:ext cx="346075" cy="90488"/>
                </a:xfrm>
                <a:custGeom>
                  <a:avLst/>
                  <a:gdLst>
                    <a:gd name="T0" fmla="*/ 0 w 218"/>
                    <a:gd name="T1" fmla="*/ 0 h 57"/>
                    <a:gd name="T2" fmla="*/ 0 w 218"/>
                    <a:gd name="T3" fmla="*/ 57 h 57"/>
                    <a:gd name="T4" fmla="*/ 218 w 218"/>
                    <a:gd name="T5" fmla="*/ 57 h 57"/>
                    <a:gd name="T6" fmla="*/ 218 w 218"/>
                    <a:gd name="T7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8" h="57">
                      <a:moveTo>
                        <a:pt x="0" y="0"/>
                      </a:moveTo>
                      <a:lnTo>
                        <a:pt x="0" y="57"/>
                      </a:lnTo>
                      <a:lnTo>
                        <a:pt x="218" y="57"/>
                      </a:lnTo>
                      <a:lnTo>
                        <a:pt x="218" y="0"/>
                      </a:lnTo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Oval 460">
                  <a:extLst>
                    <a:ext uri="{FF2B5EF4-FFF2-40B4-BE49-F238E27FC236}">
                      <a16:creationId xmlns:a16="http://schemas.microsoft.com/office/drawing/2014/main" xmlns="" id="{FEB3A87B-D242-FB67-B077-CFF6CFDB9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100" y="2014538"/>
                  <a:ext cx="15875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Oval 461">
                  <a:extLst>
                    <a:ext uri="{FF2B5EF4-FFF2-40B4-BE49-F238E27FC236}">
                      <a16:creationId xmlns:a16="http://schemas.microsoft.com/office/drawing/2014/main" xmlns="" id="{FC78F00C-4671-E903-4783-4FBD6608C9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0138" y="2014538"/>
                  <a:ext cx="14288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l 462">
                  <a:extLst>
                    <a:ext uri="{FF2B5EF4-FFF2-40B4-BE49-F238E27FC236}">
                      <a16:creationId xmlns:a16="http://schemas.microsoft.com/office/drawing/2014/main" xmlns="" id="{972D9DB3-79B2-B8CC-1F5A-500DB68188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4588" y="2014538"/>
                  <a:ext cx="14288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463">
                  <a:extLst>
                    <a:ext uri="{FF2B5EF4-FFF2-40B4-BE49-F238E27FC236}">
                      <a16:creationId xmlns:a16="http://schemas.microsoft.com/office/drawing/2014/main" xmlns="" id="{F621633D-46F1-D578-DFB7-A5C0A54C3D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9000" y="2006600"/>
                  <a:ext cx="30163" cy="30163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Freeform 464">
                  <a:extLst>
                    <a:ext uri="{FF2B5EF4-FFF2-40B4-BE49-F238E27FC236}">
                      <a16:creationId xmlns:a16="http://schemas.microsoft.com/office/drawing/2014/main" xmlns="" id="{1D3CDDD9-CC23-8399-05AB-F75EB1855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8838" y="2066925"/>
                  <a:ext cx="346075" cy="90488"/>
                </a:xfrm>
                <a:custGeom>
                  <a:avLst/>
                  <a:gdLst>
                    <a:gd name="T0" fmla="*/ 92 w 92"/>
                    <a:gd name="T1" fmla="*/ 0 h 24"/>
                    <a:gd name="T2" fmla="*/ 92 w 92"/>
                    <a:gd name="T3" fmla="*/ 16 h 24"/>
                    <a:gd name="T4" fmla="*/ 84 w 92"/>
                    <a:gd name="T5" fmla="*/ 24 h 24"/>
                    <a:gd name="T6" fmla="*/ 8 w 92"/>
                    <a:gd name="T7" fmla="*/ 24 h 24"/>
                    <a:gd name="T8" fmla="*/ 0 w 92"/>
                    <a:gd name="T9" fmla="*/ 16 h 24"/>
                    <a:gd name="T10" fmla="*/ 0 w 92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2" h="24">
                      <a:moveTo>
                        <a:pt x="92" y="0"/>
                      </a:moveTo>
                      <a:cubicBezTo>
                        <a:pt x="92" y="16"/>
                        <a:pt x="92" y="16"/>
                        <a:pt x="92" y="16"/>
                      </a:cubicBezTo>
                      <a:cubicBezTo>
                        <a:pt x="92" y="20"/>
                        <a:pt x="88" y="24"/>
                        <a:pt x="84" y="24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4" y="24"/>
                        <a:pt x="0" y="20"/>
                        <a:pt x="0" y="16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Oval 465">
                  <a:extLst>
                    <a:ext uri="{FF2B5EF4-FFF2-40B4-BE49-F238E27FC236}">
                      <a16:creationId xmlns:a16="http://schemas.microsoft.com/office/drawing/2014/main" xmlns="" id="{46659E9B-BD5E-1196-7B51-13EA68055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100" y="2105025"/>
                  <a:ext cx="15875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Oval 466">
                  <a:extLst>
                    <a:ext uri="{FF2B5EF4-FFF2-40B4-BE49-F238E27FC236}">
                      <a16:creationId xmlns:a16="http://schemas.microsoft.com/office/drawing/2014/main" xmlns="" id="{C962E7E8-7640-14CB-ED3C-4F81D5491D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0138" y="2105025"/>
                  <a:ext cx="14288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Oval 467">
                  <a:extLst>
                    <a:ext uri="{FF2B5EF4-FFF2-40B4-BE49-F238E27FC236}">
                      <a16:creationId xmlns:a16="http://schemas.microsoft.com/office/drawing/2014/main" xmlns="" id="{D43FFD46-92DA-1E98-2C02-8E36DCF3E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4588" y="2105025"/>
                  <a:ext cx="14288" cy="14288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Oval 468">
                  <a:extLst>
                    <a:ext uri="{FF2B5EF4-FFF2-40B4-BE49-F238E27FC236}">
                      <a16:creationId xmlns:a16="http://schemas.microsoft.com/office/drawing/2014/main" xmlns="" id="{A6DA0BFF-D4C2-9A2F-C2F2-A850635AA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9000" y="2097088"/>
                  <a:ext cx="30163" cy="30163"/>
                </a:xfrm>
                <a:prstGeom prst="ellipse">
                  <a:avLst/>
                </a:pr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4" name="Group 109">
              <a:extLst>
                <a:ext uri="{FF2B5EF4-FFF2-40B4-BE49-F238E27FC236}">
                  <a16:creationId xmlns:a16="http://schemas.microsoft.com/office/drawing/2014/main" xmlns="" id="{FD0E2867-7D55-F349-ABA7-EB00564B8B75}"/>
                </a:ext>
              </a:extLst>
            </p:cNvPr>
            <p:cNvGrpSpPr/>
            <p:nvPr/>
          </p:nvGrpSpPr>
          <p:grpSpPr>
            <a:xfrm>
              <a:off x="7130388" y="3808973"/>
              <a:ext cx="922112" cy="528211"/>
              <a:chOff x="7130388" y="3686722"/>
              <a:chExt cx="922112" cy="528211"/>
            </a:xfrm>
          </p:grpSpPr>
          <p:sp>
            <p:nvSpPr>
              <p:cNvPr id="45" name="TextBox 17">
                <a:extLst>
                  <a:ext uri="{FF2B5EF4-FFF2-40B4-BE49-F238E27FC236}">
                    <a16:creationId xmlns:a16="http://schemas.microsoft.com/office/drawing/2014/main" xmlns="" id="{D4B98118-A995-D6B6-B6F3-99820C2CAAD6}"/>
                  </a:ext>
                </a:extLst>
              </p:cNvPr>
              <p:cNvSpPr txBox="1"/>
              <p:nvPr/>
            </p:nvSpPr>
            <p:spPr>
              <a:xfrm>
                <a:off x="7130388" y="4051821"/>
                <a:ext cx="922112" cy="163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Users</a:t>
                </a:r>
                <a:endParaRPr lang="x-none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6" name="Group 67">
                <a:extLst>
                  <a:ext uri="{FF2B5EF4-FFF2-40B4-BE49-F238E27FC236}">
                    <a16:creationId xmlns:a16="http://schemas.microsoft.com/office/drawing/2014/main" xmlns="" id="{9CC36300-4EE2-4CBD-4426-197DFF069FCC}"/>
                  </a:ext>
                </a:extLst>
              </p:cNvPr>
              <p:cNvGrpSpPr/>
              <p:nvPr/>
            </p:nvGrpSpPr>
            <p:grpSpPr>
              <a:xfrm>
                <a:off x="7419200" y="3686722"/>
                <a:ext cx="344488" cy="315913"/>
                <a:chOff x="7005638" y="2909888"/>
                <a:chExt cx="344488" cy="315913"/>
              </a:xfrm>
            </p:grpSpPr>
            <p:sp>
              <p:nvSpPr>
                <p:cNvPr id="47" name="Oval 302">
                  <a:extLst>
                    <a:ext uri="{FF2B5EF4-FFF2-40B4-BE49-F238E27FC236}">
                      <a16:creationId xmlns:a16="http://schemas.microsoft.com/office/drawing/2014/main" xmlns="" id="{198D54FD-89BA-8468-99D7-F137FA03A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40575" y="2909888"/>
                  <a:ext cx="74613" cy="76200"/>
                </a:xfrm>
                <a:prstGeom prst="ellips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303">
                  <a:extLst>
                    <a:ext uri="{FF2B5EF4-FFF2-40B4-BE49-F238E27FC236}">
                      <a16:creationId xmlns:a16="http://schemas.microsoft.com/office/drawing/2014/main" xmlns="" id="{35ACAFA5-5AFE-3858-4CE0-BCFC7EDC2D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61225" y="2940051"/>
                  <a:ext cx="44450" cy="46038"/>
                </a:xfrm>
                <a:prstGeom prst="ellips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Oval 304">
                  <a:extLst>
                    <a:ext uri="{FF2B5EF4-FFF2-40B4-BE49-F238E27FC236}">
                      <a16:creationId xmlns:a16="http://schemas.microsoft.com/office/drawing/2014/main" xmlns="" id="{2012759E-ACCE-E0F8-211A-66CD2AFE7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50088" y="2940051"/>
                  <a:ext cx="44450" cy="46038"/>
                </a:xfrm>
                <a:prstGeom prst="ellipse">
                  <a:avLst/>
                </a:pr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Freeform 305">
                  <a:extLst>
                    <a:ext uri="{FF2B5EF4-FFF2-40B4-BE49-F238E27FC236}">
                      <a16:creationId xmlns:a16="http://schemas.microsoft.com/office/drawing/2014/main" xmlns="" id="{4D47B7BC-4FEA-0644-4A0A-C9ABFEFA9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5638" y="3170238"/>
                  <a:ext cx="344488" cy="55563"/>
                </a:xfrm>
                <a:custGeom>
                  <a:avLst/>
                  <a:gdLst>
                    <a:gd name="T0" fmla="*/ 66 w 92"/>
                    <a:gd name="T1" fmla="*/ 0 h 15"/>
                    <a:gd name="T2" fmla="*/ 92 w 92"/>
                    <a:gd name="T3" fmla="*/ 7 h 15"/>
                    <a:gd name="T4" fmla="*/ 46 w 92"/>
                    <a:gd name="T5" fmla="*/ 15 h 15"/>
                    <a:gd name="T6" fmla="*/ 0 w 92"/>
                    <a:gd name="T7" fmla="*/ 7 h 15"/>
                    <a:gd name="T8" fmla="*/ 26 w 92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5">
                      <a:moveTo>
                        <a:pt x="66" y="0"/>
                      </a:moveTo>
                      <a:cubicBezTo>
                        <a:pt x="81" y="1"/>
                        <a:pt x="92" y="4"/>
                        <a:pt x="92" y="7"/>
                      </a:cubicBezTo>
                      <a:cubicBezTo>
                        <a:pt x="92" y="11"/>
                        <a:pt x="71" y="15"/>
                        <a:pt x="46" y="15"/>
                      </a:cubicBezTo>
                      <a:cubicBezTo>
                        <a:pt x="21" y="15"/>
                        <a:pt x="0" y="11"/>
                        <a:pt x="0" y="7"/>
                      </a:cubicBezTo>
                      <a:cubicBezTo>
                        <a:pt x="0" y="4"/>
                        <a:pt x="11" y="1"/>
                        <a:pt x="26" y="0"/>
                      </a:cubicBezTo>
                    </a:path>
                  </a:pathLst>
                </a:custGeom>
                <a:noFill/>
                <a:ln w="14288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Freeform 306">
                  <a:extLst>
                    <a:ext uri="{FF2B5EF4-FFF2-40B4-BE49-F238E27FC236}">
                      <a16:creationId xmlns:a16="http://schemas.microsoft.com/office/drawing/2014/main" xmlns="" id="{498192A6-D53D-1730-851E-3EC8D806E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0575" y="3014663"/>
                  <a:ext cx="74613" cy="136525"/>
                </a:xfrm>
                <a:custGeom>
                  <a:avLst/>
                  <a:gdLst>
                    <a:gd name="T0" fmla="*/ 20 w 20"/>
                    <a:gd name="T1" fmla="*/ 36 h 36"/>
                    <a:gd name="T2" fmla="*/ 0 w 20"/>
                    <a:gd name="T3" fmla="*/ 36 h 36"/>
                    <a:gd name="T4" fmla="*/ 0 w 20"/>
                    <a:gd name="T5" fmla="*/ 10 h 36"/>
                    <a:gd name="T6" fmla="*/ 10 w 20"/>
                    <a:gd name="T7" fmla="*/ 0 h 36"/>
                    <a:gd name="T8" fmla="*/ 20 w 20"/>
                    <a:gd name="T9" fmla="*/ 10 h 36"/>
                    <a:gd name="T10" fmla="*/ 20 w 20"/>
                    <a:gd name="T11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36">
                      <a:moveTo>
                        <a:pt x="20" y="36"/>
                      </a:move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6" y="0"/>
                        <a:pt x="20" y="4"/>
                        <a:pt x="20" y="10"/>
                      </a:cubicBezTo>
                      <a:lnTo>
                        <a:pt x="20" y="36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reeform 307">
                  <a:extLst>
                    <a:ext uri="{FF2B5EF4-FFF2-40B4-BE49-F238E27FC236}">
                      <a16:creationId xmlns:a16="http://schemas.microsoft.com/office/drawing/2014/main" xmlns="" id="{00BB7E8B-6BAA-FEFD-317B-16AE1B033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61225" y="3014663"/>
                  <a:ext cx="44450" cy="106363"/>
                </a:xfrm>
                <a:custGeom>
                  <a:avLst/>
                  <a:gdLst>
                    <a:gd name="T0" fmla="*/ 12 w 12"/>
                    <a:gd name="T1" fmla="*/ 28 h 28"/>
                    <a:gd name="T2" fmla="*/ 0 w 12"/>
                    <a:gd name="T3" fmla="*/ 28 h 28"/>
                    <a:gd name="T4" fmla="*/ 0 w 12"/>
                    <a:gd name="T5" fmla="*/ 6 h 28"/>
                    <a:gd name="T6" fmla="*/ 6 w 12"/>
                    <a:gd name="T7" fmla="*/ 0 h 28"/>
                    <a:gd name="T8" fmla="*/ 12 w 12"/>
                    <a:gd name="T9" fmla="*/ 6 h 28"/>
                    <a:gd name="T10" fmla="*/ 12 w 12"/>
                    <a:gd name="T11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28">
                      <a:moveTo>
                        <a:pt x="12" y="28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" y="0"/>
                        <a:pt x="12" y="3"/>
                        <a:pt x="12" y="6"/>
                      </a:cubicBezTo>
                      <a:lnTo>
                        <a:pt x="12" y="28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Freeform 308">
                  <a:extLst>
                    <a:ext uri="{FF2B5EF4-FFF2-40B4-BE49-F238E27FC236}">
                      <a16:creationId xmlns:a16="http://schemas.microsoft.com/office/drawing/2014/main" xmlns="" id="{7160B495-72E1-F7CC-D3D2-2B049FC776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0088" y="3014663"/>
                  <a:ext cx="44450" cy="106363"/>
                </a:xfrm>
                <a:custGeom>
                  <a:avLst/>
                  <a:gdLst>
                    <a:gd name="T0" fmla="*/ 12 w 12"/>
                    <a:gd name="T1" fmla="*/ 28 h 28"/>
                    <a:gd name="T2" fmla="*/ 0 w 12"/>
                    <a:gd name="T3" fmla="*/ 28 h 28"/>
                    <a:gd name="T4" fmla="*/ 0 w 12"/>
                    <a:gd name="T5" fmla="*/ 6 h 28"/>
                    <a:gd name="T6" fmla="*/ 6 w 12"/>
                    <a:gd name="T7" fmla="*/ 0 h 28"/>
                    <a:gd name="T8" fmla="*/ 12 w 12"/>
                    <a:gd name="T9" fmla="*/ 6 h 28"/>
                    <a:gd name="T10" fmla="*/ 12 w 12"/>
                    <a:gd name="T11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28">
                      <a:moveTo>
                        <a:pt x="12" y="28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" y="0"/>
                        <a:pt x="12" y="3"/>
                        <a:pt x="12" y="6"/>
                      </a:cubicBezTo>
                      <a:lnTo>
                        <a:pt x="12" y="28"/>
                      </a:lnTo>
                      <a:close/>
                    </a:path>
                  </a:pathLst>
                </a:custGeom>
                <a:noFill/>
                <a:ln w="14288" cap="flat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72" name="Group 108">
            <a:extLst>
              <a:ext uri="{FF2B5EF4-FFF2-40B4-BE49-F238E27FC236}">
                <a16:creationId xmlns:a16="http://schemas.microsoft.com/office/drawing/2014/main" xmlns="" id="{F961C7C4-ED74-AAD6-19EC-B3DFE86FDE71}"/>
              </a:ext>
            </a:extLst>
          </p:cNvPr>
          <p:cNvGrpSpPr/>
          <p:nvPr/>
        </p:nvGrpSpPr>
        <p:grpSpPr>
          <a:xfrm>
            <a:off x="8239968" y="2895502"/>
            <a:ext cx="987010" cy="523674"/>
            <a:chOff x="7722032" y="3042847"/>
            <a:chExt cx="922112" cy="528630"/>
          </a:xfrm>
        </p:grpSpPr>
        <p:sp>
          <p:nvSpPr>
            <p:cNvPr id="73" name="TextBox 19">
              <a:extLst>
                <a:ext uri="{FF2B5EF4-FFF2-40B4-BE49-F238E27FC236}">
                  <a16:creationId xmlns:a16="http://schemas.microsoft.com/office/drawing/2014/main" xmlns="" id="{47C050B2-4E64-FFB8-0910-184BAD285B65}"/>
                </a:ext>
              </a:extLst>
            </p:cNvPr>
            <p:cNvSpPr txBox="1"/>
            <p:nvPr/>
          </p:nvSpPr>
          <p:spPr>
            <a:xfrm>
              <a:off x="7722032" y="3408365"/>
              <a:ext cx="922112" cy="163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Apps</a:t>
              </a:r>
              <a:endParaRPr lang="x-none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4" name="Group 78">
              <a:extLst>
                <a:ext uri="{FF2B5EF4-FFF2-40B4-BE49-F238E27FC236}">
                  <a16:creationId xmlns:a16="http://schemas.microsoft.com/office/drawing/2014/main" xmlns="" id="{1916430E-790F-9F97-56D8-7540E0C42F95}"/>
                </a:ext>
              </a:extLst>
            </p:cNvPr>
            <p:cNvGrpSpPr/>
            <p:nvPr/>
          </p:nvGrpSpPr>
          <p:grpSpPr>
            <a:xfrm>
              <a:off x="8010845" y="3042847"/>
              <a:ext cx="344487" cy="346075"/>
              <a:chOff x="2678113" y="1452563"/>
              <a:chExt cx="344487" cy="346075"/>
            </a:xfrm>
          </p:grpSpPr>
          <p:sp>
            <p:nvSpPr>
              <p:cNvPr id="75" name="Freeform 449">
                <a:extLst>
                  <a:ext uri="{FF2B5EF4-FFF2-40B4-BE49-F238E27FC236}">
                    <a16:creationId xmlns:a16="http://schemas.microsoft.com/office/drawing/2014/main" xmlns="" id="{A65DA50A-4712-9943-2D03-6EE850B84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500" y="1633538"/>
                <a:ext cx="165100" cy="134938"/>
              </a:xfrm>
              <a:custGeom>
                <a:avLst/>
                <a:gdLst>
                  <a:gd name="T0" fmla="*/ 0 w 44"/>
                  <a:gd name="T1" fmla="*/ 26 h 36"/>
                  <a:gd name="T2" fmla="*/ 0 w 44"/>
                  <a:gd name="T3" fmla="*/ 30 h 36"/>
                  <a:gd name="T4" fmla="*/ 6 w 44"/>
                  <a:gd name="T5" fmla="*/ 36 h 36"/>
                  <a:gd name="T6" fmla="*/ 38 w 44"/>
                  <a:gd name="T7" fmla="*/ 36 h 36"/>
                  <a:gd name="T8" fmla="*/ 44 w 44"/>
                  <a:gd name="T9" fmla="*/ 30 h 36"/>
                  <a:gd name="T10" fmla="*/ 44 w 44"/>
                  <a:gd name="T11" fmla="*/ 6 h 36"/>
                  <a:gd name="T12" fmla="*/ 38 w 44"/>
                  <a:gd name="T13" fmla="*/ 0 h 36"/>
                  <a:gd name="T14" fmla="*/ 6 w 44"/>
                  <a:gd name="T15" fmla="*/ 0 h 36"/>
                  <a:gd name="T16" fmla="*/ 0 w 44"/>
                  <a:gd name="T17" fmla="*/ 6 h 36"/>
                  <a:gd name="T18" fmla="*/ 0 w 44"/>
                  <a:gd name="T19" fmla="*/ 2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36">
                    <a:moveTo>
                      <a:pt x="0" y="26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3"/>
                      <a:pt x="3" y="36"/>
                      <a:pt x="6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1" y="36"/>
                      <a:pt x="44" y="33"/>
                      <a:pt x="44" y="30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4" y="3"/>
                      <a:pt x="41" y="0"/>
                      <a:pt x="3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lnTo>
                      <a:pt x="0" y="26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Line 450">
                <a:extLst>
                  <a:ext uri="{FF2B5EF4-FFF2-40B4-BE49-F238E27FC236}">
                    <a16:creationId xmlns:a16="http://schemas.microsoft.com/office/drawing/2014/main" xmlns="" id="{7F7724B3-A38B-3728-FD8B-F5BF95DB0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7500" y="1724025"/>
                <a:ext cx="165100" cy="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Line 451">
                <a:extLst>
                  <a:ext uri="{FF2B5EF4-FFF2-40B4-BE49-F238E27FC236}">
                    <a16:creationId xmlns:a16="http://schemas.microsoft.com/office/drawing/2014/main" xmlns="" id="{BAB6F54A-07F8-356A-C3AA-C93B49D10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9888" y="1798638"/>
                <a:ext cx="60325" cy="0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Line 452">
                <a:extLst>
                  <a:ext uri="{FF2B5EF4-FFF2-40B4-BE49-F238E27FC236}">
                    <a16:creationId xmlns:a16="http://schemas.microsoft.com/office/drawing/2014/main" xmlns="" id="{0726F53C-4E5C-0954-3351-1367B972F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0050" y="1768475"/>
                <a:ext cx="0" cy="30163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53">
                <a:extLst>
                  <a:ext uri="{FF2B5EF4-FFF2-40B4-BE49-F238E27FC236}">
                    <a16:creationId xmlns:a16="http://schemas.microsoft.com/office/drawing/2014/main" xmlns="" id="{D0F30FED-7FAC-442B-A3BD-F9C28A2C7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400" y="1452563"/>
                <a:ext cx="153988" cy="134938"/>
              </a:xfrm>
              <a:custGeom>
                <a:avLst/>
                <a:gdLst>
                  <a:gd name="T0" fmla="*/ 11 w 41"/>
                  <a:gd name="T1" fmla="*/ 29 h 36"/>
                  <a:gd name="T2" fmla="*/ 41 w 41"/>
                  <a:gd name="T3" fmla="*/ 25 h 36"/>
                  <a:gd name="T4" fmla="*/ 7 w 41"/>
                  <a:gd name="T5" fmla="*/ 0 h 36"/>
                  <a:gd name="T6" fmla="*/ 11 w 41"/>
                  <a:gd name="T7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6">
                    <a:moveTo>
                      <a:pt x="11" y="29"/>
                    </a:moveTo>
                    <a:cubicBezTo>
                      <a:pt x="21" y="36"/>
                      <a:pt x="34" y="34"/>
                      <a:pt x="41" y="2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9"/>
                      <a:pt x="2" y="22"/>
                      <a:pt x="11" y="29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Line 454">
                <a:extLst>
                  <a:ext uri="{FF2B5EF4-FFF2-40B4-BE49-F238E27FC236}">
                    <a16:creationId xmlns:a16="http://schemas.microsoft.com/office/drawing/2014/main" xmlns="" id="{10ADE04D-E164-1841-CC80-85EEBEA76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2888" y="1471613"/>
                <a:ext cx="22225" cy="30163"/>
              </a:xfrm>
              <a:prstGeom prst="line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55">
                <a:extLst>
                  <a:ext uri="{FF2B5EF4-FFF2-40B4-BE49-F238E27FC236}">
                    <a16:creationId xmlns:a16="http://schemas.microsoft.com/office/drawing/2014/main" xmlns="" id="{4CA40141-43E4-A9EA-FBB3-EE21A5314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113" y="1557338"/>
                <a:ext cx="101600" cy="60325"/>
              </a:xfrm>
              <a:custGeom>
                <a:avLst/>
                <a:gdLst>
                  <a:gd name="T0" fmla="*/ 31 w 64"/>
                  <a:gd name="T1" fmla="*/ 0 h 38"/>
                  <a:gd name="T2" fmla="*/ 0 w 64"/>
                  <a:gd name="T3" fmla="*/ 38 h 38"/>
                  <a:gd name="T4" fmla="*/ 64 w 64"/>
                  <a:gd name="T5" fmla="*/ 38 h 38"/>
                  <a:gd name="T6" fmla="*/ 31 w 64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38">
                    <a:moveTo>
                      <a:pt x="31" y="0"/>
                    </a:moveTo>
                    <a:lnTo>
                      <a:pt x="0" y="38"/>
                    </a:lnTo>
                    <a:lnTo>
                      <a:pt x="64" y="38"/>
                    </a:lnTo>
                    <a:lnTo>
                      <a:pt x="31" y="0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56">
                <a:extLst>
                  <a:ext uri="{FF2B5EF4-FFF2-40B4-BE49-F238E27FC236}">
                    <a16:creationId xmlns:a16="http://schemas.microsoft.com/office/drawing/2014/main" xmlns="" id="{46E6EF35-1468-D3FC-537B-6CEA1CC6E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1150" y="1498600"/>
                <a:ext cx="96838" cy="96838"/>
              </a:xfrm>
              <a:custGeom>
                <a:avLst/>
                <a:gdLst>
                  <a:gd name="T0" fmla="*/ 0 w 61"/>
                  <a:gd name="T1" fmla="*/ 0 h 61"/>
                  <a:gd name="T2" fmla="*/ 61 w 61"/>
                  <a:gd name="T3" fmla="*/ 0 h 61"/>
                  <a:gd name="T4" fmla="*/ 61 w 61"/>
                  <a:gd name="T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61">
                    <a:moveTo>
                      <a:pt x="0" y="0"/>
                    </a:moveTo>
                    <a:lnTo>
                      <a:pt x="61" y="0"/>
                    </a:lnTo>
                    <a:lnTo>
                      <a:pt x="61" y="61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57">
                <a:extLst>
                  <a:ext uri="{FF2B5EF4-FFF2-40B4-BE49-F238E27FC236}">
                    <a16:creationId xmlns:a16="http://schemas.microsoft.com/office/drawing/2014/main" xmlns="" id="{C89B0823-105D-0874-894E-95682A035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563" y="1655763"/>
                <a:ext cx="98425" cy="98425"/>
              </a:xfrm>
              <a:custGeom>
                <a:avLst/>
                <a:gdLst>
                  <a:gd name="T0" fmla="*/ 62 w 62"/>
                  <a:gd name="T1" fmla="*/ 62 h 62"/>
                  <a:gd name="T2" fmla="*/ 0 w 62"/>
                  <a:gd name="T3" fmla="*/ 62 h 62"/>
                  <a:gd name="T4" fmla="*/ 0 w 62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" h="62">
                    <a:moveTo>
                      <a:pt x="62" y="62"/>
                    </a:moveTo>
                    <a:lnTo>
                      <a:pt x="0" y="62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4" name="TextBox 8">
            <a:extLst>
              <a:ext uri="{FF2B5EF4-FFF2-40B4-BE49-F238E27FC236}">
                <a16:creationId xmlns:a16="http://schemas.microsoft.com/office/drawing/2014/main" xmlns="" id="{A48D6B5A-666A-F337-154F-1C68CC025E63}"/>
              </a:ext>
            </a:extLst>
          </p:cNvPr>
          <p:cNvSpPr txBox="1"/>
          <p:nvPr/>
        </p:nvSpPr>
        <p:spPr>
          <a:xfrm>
            <a:off x="1919536" y="3286725"/>
            <a:ext cx="131845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request from anywhere on any device</a:t>
            </a:r>
          </a:p>
        </p:txBody>
      </p:sp>
      <p:sp>
        <p:nvSpPr>
          <p:cNvPr id="85" name="TextBox 10">
            <a:extLst>
              <a:ext uri="{FF2B5EF4-FFF2-40B4-BE49-F238E27FC236}">
                <a16:creationId xmlns:a16="http://schemas.microsoft.com/office/drawing/2014/main" xmlns="" id="{FE2696C6-35A5-22E4-3F8D-E2A49070A1F9}"/>
              </a:ext>
            </a:extLst>
          </p:cNvPr>
          <p:cNvSpPr txBox="1"/>
          <p:nvPr/>
        </p:nvSpPr>
        <p:spPr>
          <a:xfrm>
            <a:off x="3501138" y="2195039"/>
            <a:ext cx="9870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11">
            <a:extLst>
              <a:ext uri="{FF2B5EF4-FFF2-40B4-BE49-F238E27FC236}">
                <a16:creationId xmlns:a16="http://schemas.microsoft.com/office/drawing/2014/main" xmlns="" id="{3B4FDFAE-6053-785D-7105-A99A861B57DF}"/>
              </a:ext>
            </a:extLst>
          </p:cNvPr>
          <p:cNvSpPr txBox="1"/>
          <p:nvPr/>
        </p:nvSpPr>
        <p:spPr>
          <a:xfrm>
            <a:off x="4653266" y="2195039"/>
            <a:ext cx="9870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lways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erify</a:t>
            </a:r>
            <a:endParaRPr lang="x-non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12">
            <a:extLst>
              <a:ext uri="{FF2B5EF4-FFF2-40B4-BE49-F238E27FC236}">
                <a16:creationId xmlns:a16="http://schemas.microsoft.com/office/drawing/2014/main" xmlns="" id="{ED02874C-C5E7-2F96-905D-5F7B1D0DD355}"/>
              </a:ext>
            </a:extLst>
          </p:cNvPr>
          <p:cNvSpPr txBox="1"/>
          <p:nvPr/>
        </p:nvSpPr>
        <p:spPr>
          <a:xfrm>
            <a:off x="4483900" y="3557749"/>
            <a:ext cx="13173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Authentication based on identity and context</a:t>
            </a:r>
            <a:endParaRPr lang="x-non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Arrow: Right 20">
            <a:extLst>
              <a:ext uri="{FF2B5EF4-FFF2-40B4-BE49-F238E27FC236}">
                <a16:creationId xmlns:a16="http://schemas.microsoft.com/office/drawing/2014/main" xmlns="" id="{F3C3060E-CB5C-F575-26C4-3023FB46F19B}"/>
              </a:ext>
            </a:extLst>
          </p:cNvPr>
          <p:cNvSpPr/>
          <p:nvPr/>
        </p:nvSpPr>
        <p:spPr>
          <a:xfrm>
            <a:off x="5877402" y="2871590"/>
            <a:ext cx="854780" cy="224713"/>
          </a:xfrm>
          <a:prstGeom prst="rightArrow">
            <a:avLst/>
          </a:prstGeom>
          <a:gradFill flip="none" rotWithShape="1">
            <a:gsLst>
              <a:gs pos="7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Arrow: Right 21">
            <a:extLst>
              <a:ext uri="{FF2B5EF4-FFF2-40B4-BE49-F238E27FC236}">
                <a16:creationId xmlns:a16="http://schemas.microsoft.com/office/drawing/2014/main" xmlns="" id="{49E0B371-D24D-A85D-7D2F-459A1A9EBC7F}"/>
              </a:ext>
            </a:extLst>
          </p:cNvPr>
          <p:cNvSpPr/>
          <p:nvPr/>
        </p:nvSpPr>
        <p:spPr>
          <a:xfrm>
            <a:off x="5877402" y="3194462"/>
            <a:ext cx="854780" cy="224713"/>
          </a:xfrm>
          <a:prstGeom prst="rightArrow">
            <a:avLst/>
          </a:prstGeom>
          <a:gradFill flip="none" rotWithShape="1">
            <a:gsLst>
              <a:gs pos="7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Arrow: Right 22">
            <a:extLst>
              <a:ext uri="{FF2B5EF4-FFF2-40B4-BE49-F238E27FC236}">
                <a16:creationId xmlns:a16="http://schemas.microsoft.com/office/drawing/2014/main" xmlns="" id="{89E533B5-4295-91A2-CD77-997D91F42C1E}"/>
              </a:ext>
            </a:extLst>
          </p:cNvPr>
          <p:cNvSpPr/>
          <p:nvPr/>
        </p:nvSpPr>
        <p:spPr>
          <a:xfrm>
            <a:off x="3547796" y="2699095"/>
            <a:ext cx="854780" cy="224713"/>
          </a:xfrm>
          <a:prstGeom prst="rightArrow">
            <a:avLst/>
          </a:prstGeom>
          <a:gradFill flip="none" rotWithShape="1">
            <a:gsLst>
              <a:gs pos="70000">
                <a:schemeClr val="bg2"/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Arrow: Right 23">
            <a:extLst>
              <a:ext uri="{FF2B5EF4-FFF2-40B4-BE49-F238E27FC236}">
                <a16:creationId xmlns:a16="http://schemas.microsoft.com/office/drawing/2014/main" xmlns="" id="{5033A9C7-031C-D435-8794-564E56C28F7E}"/>
              </a:ext>
            </a:extLst>
          </p:cNvPr>
          <p:cNvSpPr/>
          <p:nvPr/>
        </p:nvSpPr>
        <p:spPr>
          <a:xfrm>
            <a:off x="3547796" y="2966189"/>
            <a:ext cx="854780" cy="224713"/>
          </a:xfrm>
          <a:prstGeom prst="rightArrow">
            <a:avLst/>
          </a:prstGeom>
          <a:gradFill flip="none" rotWithShape="1">
            <a:gsLst>
              <a:gs pos="70000">
                <a:schemeClr val="bg2"/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Arrow: Right 24">
            <a:extLst>
              <a:ext uri="{FF2B5EF4-FFF2-40B4-BE49-F238E27FC236}">
                <a16:creationId xmlns:a16="http://schemas.microsoft.com/office/drawing/2014/main" xmlns="" id="{E42ECFD3-4B32-72AD-E42A-4DFB912E2F0B}"/>
              </a:ext>
            </a:extLst>
          </p:cNvPr>
          <p:cNvSpPr/>
          <p:nvPr/>
        </p:nvSpPr>
        <p:spPr>
          <a:xfrm>
            <a:off x="3547796" y="3253209"/>
            <a:ext cx="854780" cy="224713"/>
          </a:xfrm>
          <a:prstGeom prst="rightArrow">
            <a:avLst/>
          </a:prstGeom>
          <a:gradFill flip="none" rotWithShape="1">
            <a:gsLst>
              <a:gs pos="70000">
                <a:schemeClr val="bg2"/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Arrow: Right 25">
            <a:extLst>
              <a:ext uri="{FF2B5EF4-FFF2-40B4-BE49-F238E27FC236}">
                <a16:creationId xmlns:a16="http://schemas.microsoft.com/office/drawing/2014/main" xmlns="" id="{24A55A84-ABF4-9FC3-77B0-E12477BBEF4B}"/>
              </a:ext>
            </a:extLst>
          </p:cNvPr>
          <p:cNvSpPr/>
          <p:nvPr/>
        </p:nvSpPr>
        <p:spPr>
          <a:xfrm>
            <a:off x="3547796" y="3560859"/>
            <a:ext cx="854780" cy="224713"/>
          </a:xfrm>
          <a:prstGeom prst="rightArrow">
            <a:avLst/>
          </a:prstGeom>
          <a:gradFill flip="none" rotWithShape="1">
            <a:gsLst>
              <a:gs pos="70000">
                <a:schemeClr val="bg2"/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88">
            <a:extLst>
              <a:ext uri="{FF2B5EF4-FFF2-40B4-BE49-F238E27FC236}">
                <a16:creationId xmlns:a16="http://schemas.microsoft.com/office/drawing/2014/main" xmlns="" id="{360B2520-9BB0-577C-2F39-3ADF14028244}"/>
              </a:ext>
            </a:extLst>
          </p:cNvPr>
          <p:cNvGrpSpPr/>
          <p:nvPr/>
        </p:nvGrpSpPr>
        <p:grpSpPr>
          <a:xfrm>
            <a:off x="4928628" y="2759056"/>
            <a:ext cx="444718" cy="617373"/>
            <a:chOff x="7778750" y="2163763"/>
            <a:chExt cx="241300" cy="361951"/>
          </a:xfrm>
          <a:solidFill>
            <a:schemeClr val="bg1"/>
          </a:solidFill>
        </p:grpSpPr>
        <p:sp>
          <p:nvSpPr>
            <p:cNvPr id="95" name="Freeform 572">
              <a:extLst>
                <a:ext uri="{FF2B5EF4-FFF2-40B4-BE49-F238E27FC236}">
                  <a16:creationId xmlns:a16="http://schemas.microsoft.com/office/drawing/2014/main" xmlns="" id="{ED62C8C4-532E-280C-81E3-7CBD72B15D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4625" y="2254251"/>
              <a:ext cx="220663" cy="271463"/>
            </a:xfrm>
            <a:custGeom>
              <a:avLst/>
              <a:gdLst>
                <a:gd name="T0" fmla="*/ 52 w 59"/>
                <a:gd name="T1" fmla="*/ 72 h 72"/>
                <a:gd name="T2" fmla="*/ 20 w 59"/>
                <a:gd name="T3" fmla="*/ 72 h 72"/>
                <a:gd name="T4" fmla="*/ 18 w 59"/>
                <a:gd name="T5" fmla="*/ 71 h 72"/>
                <a:gd name="T6" fmla="*/ 2 w 59"/>
                <a:gd name="T7" fmla="*/ 47 h 72"/>
                <a:gd name="T8" fmla="*/ 2 w 59"/>
                <a:gd name="T9" fmla="*/ 39 h 72"/>
                <a:gd name="T10" fmla="*/ 6 w 59"/>
                <a:gd name="T11" fmla="*/ 36 h 72"/>
                <a:gd name="T12" fmla="*/ 20 w 59"/>
                <a:gd name="T13" fmla="*/ 46 h 72"/>
                <a:gd name="T14" fmla="*/ 20 w 59"/>
                <a:gd name="T15" fmla="*/ 8 h 72"/>
                <a:gd name="T16" fmla="*/ 28 w 59"/>
                <a:gd name="T17" fmla="*/ 0 h 72"/>
                <a:gd name="T18" fmla="*/ 36 w 59"/>
                <a:gd name="T19" fmla="*/ 8 h 72"/>
                <a:gd name="T20" fmla="*/ 36 w 59"/>
                <a:gd name="T21" fmla="*/ 31 h 72"/>
                <a:gd name="T22" fmla="*/ 52 w 59"/>
                <a:gd name="T23" fmla="*/ 36 h 72"/>
                <a:gd name="T24" fmla="*/ 58 w 59"/>
                <a:gd name="T25" fmla="*/ 48 h 72"/>
                <a:gd name="T26" fmla="*/ 54 w 59"/>
                <a:gd name="T27" fmla="*/ 70 h 72"/>
                <a:gd name="T28" fmla="*/ 52 w 59"/>
                <a:gd name="T29" fmla="*/ 72 h 72"/>
                <a:gd name="T30" fmla="*/ 21 w 59"/>
                <a:gd name="T31" fmla="*/ 68 h 72"/>
                <a:gd name="T32" fmla="*/ 50 w 59"/>
                <a:gd name="T33" fmla="*/ 68 h 72"/>
                <a:gd name="T34" fmla="*/ 54 w 59"/>
                <a:gd name="T35" fmla="*/ 48 h 72"/>
                <a:gd name="T36" fmla="*/ 51 w 59"/>
                <a:gd name="T37" fmla="*/ 40 h 72"/>
                <a:gd name="T38" fmla="*/ 33 w 59"/>
                <a:gd name="T39" fmla="*/ 34 h 72"/>
                <a:gd name="T40" fmla="*/ 32 w 59"/>
                <a:gd name="T41" fmla="*/ 32 h 72"/>
                <a:gd name="T42" fmla="*/ 32 w 59"/>
                <a:gd name="T43" fmla="*/ 8 h 72"/>
                <a:gd name="T44" fmla="*/ 28 w 59"/>
                <a:gd name="T45" fmla="*/ 4 h 72"/>
                <a:gd name="T46" fmla="*/ 24 w 59"/>
                <a:gd name="T47" fmla="*/ 8 h 72"/>
                <a:gd name="T48" fmla="*/ 24 w 59"/>
                <a:gd name="T49" fmla="*/ 52 h 72"/>
                <a:gd name="T50" fmla="*/ 23 w 59"/>
                <a:gd name="T51" fmla="*/ 54 h 72"/>
                <a:gd name="T52" fmla="*/ 20 w 59"/>
                <a:gd name="T53" fmla="*/ 53 h 72"/>
                <a:gd name="T54" fmla="*/ 6 w 59"/>
                <a:gd name="T55" fmla="*/ 40 h 72"/>
                <a:gd name="T56" fmla="*/ 5 w 59"/>
                <a:gd name="T57" fmla="*/ 40 h 72"/>
                <a:gd name="T58" fmla="*/ 6 w 59"/>
                <a:gd name="T59" fmla="*/ 45 h 72"/>
                <a:gd name="T60" fmla="*/ 21 w 59"/>
                <a:gd name="T61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72">
                  <a:moveTo>
                    <a:pt x="52" y="72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9" y="72"/>
                    <a:pt x="19" y="72"/>
                    <a:pt x="18" y="71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1" y="45"/>
                    <a:pt x="0" y="41"/>
                    <a:pt x="2" y="39"/>
                  </a:cubicBezTo>
                  <a:cubicBezTo>
                    <a:pt x="2" y="37"/>
                    <a:pt x="4" y="36"/>
                    <a:pt x="6" y="36"/>
                  </a:cubicBezTo>
                  <a:cubicBezTo>
                    <a:pt x="10" y="36"/>
                    <a:pt x="14" y="38"/>
                    <a:pt x="20" y="4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4" y="0"/>
                    <a:pt x="28" y="0"/>
                  </a:cubicBezTo>
                  <a:cubicBezTo>
                    <a:pt x="32" y="0"/>
                    <a:pt x="36" y="4"/>
                    <a:pt x="36" y="8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7" y="38"/>
                    <a:pt x="59" y="44"/>
                    <a:pt x="58" y="48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4" y="71"/>
                    <a:pt x="53" y="72"/>
                    <a:pt x="52" y="72"/>
                  </a:cubicBezTo>
                  <a:close/>
                  <a:moveTo>
                    <a:pt x="21" y="68"/>
                  </a:moveTo>
                  <a:cubicBezTo>
                    <a:pt x="50" y="68"/>
                    <a:pt x="50" y="68"/>
                    <a:pt x="50" y="6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5" y="45"/>
                    <a:pt x="54" y="41"/>
                    <a:pt x="51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2" y="33"/>
                    <a:pt x="32" y="3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6"/>
                    <a:pt x="30" y="4"/>
                    <a:pt x="28" y="4"/>
                  </a:cubicBezTo>
                  <a:cubicBezTo>
                    <a:pt x="26" y="4"/>
                    <a:pt x="24" y="6"/>
                    <a:pt x="24" y="8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3"/>
                    <a:pt x="23" y="54"/>
                    <a:pt x="23" y="54"/>
                  </a:cubicBezTo>
                  <a:cubicBezTo>
                    <a:pt x="22" y="54"/>
                    <a:pt x="21" y="54"/>
                    <a:pt x="20" y="53"/>
                  </a:cubicBezTo>
                  <a:cubicBezTo>
                    <a:pt x="12" y="41"/>
                    <a:pt x="9" y="40"/>
                    <a:pt x="6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1"/>
                    <a:pt x="5" y="44"/>
                    <a:pt x="6" y="45"/>
                  </a:cubicBezTo>
                  <a:lnTo>
                    <a:pt x="21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573">
              <a:extLst>
                <a:ext uri="{FF2B5EF4-FFF2-40B4-BE49-F238E27FC236}">
                  <a16:creationId xmlns:a16="http://schemas.microsoft.com/office/drawing/2014/main" xmlns="" id="{5FEB1547-6F28-018B-327D-84C9A6043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9725" y="2268538"/>
              <a:ext cx="60325" cy="15875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574">
              <a:extLst>
                <a:ext uri="{FF2B5EF4-FFF2-40B4-BE49-F238E27FC236}">
                  <a16:creationId xmlns:a16="http://schemas.microsoft.com/office/drawing/2014/main" xmlns="" id="{17ADB9E7-CA62-174E-DF94-E2D8B55BF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850" y="2193926"/>
              <a:ext cx="46038" cy="44450"/>
            </a:xfrm>
            <a:custGeom>
              <a:avLst/>
              <a:gdLst>
                <a:gd name="T0" fmla="*/ 2 w 12"/>
                <a:gd name="T1" fmla="*/ 12 h 12"/>
                <a:gd name="T2" fmla="*/ 1 w 12"/>
                <a:gd name="T3" fmla="*/ 11 h 12"/>
                <a:gd name="T4" fmla="*/ 1 w 12"/>
                <a:gd name="T5" fmla="*/ 9 h 12"/>
                <a:gd name="T6" fmla="*/ 9 w 12"/>
                <a:gd name="T7" fmla="*/ 1 h 12"/>
                <a:gd name="T8" fmla="*/ 11 w 12"/>
                <a:gd name="T9" fmla="*/ 1 h 12"/>
                <a:gd name="T10" fmla="*/ 11 w 12"/>
                <a:gd name="T11" fmla="*/ 3 h 12"/>
                <a:gd name="T12" fmla="*/ 3 w 12"/>
                <a:gd name="T13" fmla="*/ 11 h 12"/>
                <a:gd name="T14" fmla="*/ 2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2" y="12"/>
                  </a:moveTo>
                  <a:cubicBezTo>
                    <a:pt x="1" y="12"/>
                    <a:pt x="1" y="12"/>
                    <a:pt x="1" y="11"/>
                  </a:cubicBezTo>
                  <a:cubicBezTo>
                    <a:pt x="0" y="11"/>
                    <a:pt x="0" y="9"/>
                    <a:pt x="1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11" y="0"/>
                    <a:pt x="11" y="1"/>
                  </a:cubicBezTo>
                  <a:cubicBezTo>
                    <a:pt x="12" y="1"/>
                    <a:pt x="12" y="3"/>
                    <a:pt x="11" y="3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575">
              <a:extLst>
                <a:ext uri="{FF2B5EF4-FFF2-40B4-BE49-F238E27FC236}">
                  <a16:creationId xmlns:a16="http://schemas.microsoft.com/office/drawing/2014/main" xmlns="" id="{BA1D73D4-9977-0ECD-A70F-61089883E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9400" y="2163763"/>
              <a:ext cx="14288" cy="60325"/>
            </a:xfrm>
            <a:custGeom>
              <a:avLst/>
              <a:gdLst>
                <a:gd name="T0" fmla="*/ 2 w 4"/>
                <a:gd name="T1" fmla="*/ 16 h 16"/>
                <a:gd name="T2" fmla="*/ 0 w 4"/>
                <a:gd name="T3" fmla="*/ 14 h 16"/>
                <a:gd name="T4" fmla="*/ 0 w 4"/>
                <a:gd name="T5" fmla="*/ 2 h 16"/>
                <a:gd name="T6" fmla="*/ 2 w 4"/>
                <a:gd name="T7" fmla="*/ 0 h 16"/>
                <a:gd name="T8" fmla="*/ 4 w 4"/>
                <a:gd name="T9" fmla="*/ 2 h 16"/>
                <a:gd name="T10" fmla="*/ 4 w 4"/>
                <a:gd name="T11" fmla="*/ 14 h 16"/>
                <a:gd name="T12" fmla="*/ 2 w 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6">
                  <a:moveTo>
                    <a:pt x="2" y="16"/>
                  </a:move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3" y="16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576">
              <a:extLst>
                <a:ext uri="{FF2B5EF4-FFF2-40B4-BE49-F238E27FC236}">
                  <a16:creationId xmlns:a16="http://schemas.microsoft.com/office/drawing/2014/main" xmlns="" id="{696660A9-EBE1-6595-5106-0C7123FC4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8913" y="2193926"/>
              <a:ext cx="44450" cy="44450"/>
            </a:xfrm>
            <a:custGeom>
              <a:avLst/>
              <a:gdLst>
                <a:gd name="T0" fmla="*/ 10 w 12"/>
                <a:gd name="T1" fmla="*/ 12 h 12"/>
                <a:gd name="T2" fmla="*/ 9 w 12"/>
                <a:gd name="T3" fmla="*/ 11 h 12"/>
                <a:gd name="T4" fmla="*/ 1 w 12"/>
                <a:gd name="T5" fmla="*/ 3 h 12"/>
                <a:gd name="T6" fmla="*/ 1 w 12"/>
                <a:gd name="T7" fmla="*/ 1 h 12"/>
                <a:gd name="T8" fmla="*/ 3 w 12"/>
                <a:gd name="T9" fmla="*/ 1 h 12"/>
                <a:gd name="T10" fmla="*/ 11 w 12"/>
                <a:gd name="T11" fmla="*/ 9 h 12"/>
                <a:gd name="T12" fmla="*/ 11 w 12"/>
                <a:gd name="T13" fmla="*/ 11 h 12"/>
                <a:gd name="T14" fmla="*/ 10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10" y="12"/>
                  </a:moveTo>
                  <a:cubicBezTo>
                    <a:pt x="9" y="12"/>
                    <a:pt x="9" y="12"/>
                    <a:pt x="9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11"/>
                    <a:pt x="11" y="11"/>
                  </a:cubicBezTo>
                  <a:cubicBezTo>
                    <a:pt x="11" y="12"/>
                    <a:pt x="11" y="12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577">
              <a:extLst>
                <a:ext uri="{FF2B5EF4-FFF2-40B4-BE49-F238E27FC236}">
                  <a16:creationId xmlns:a16="http://schemas.microsoft.com/office/drawing/2014/main" xmlns="" id="{878859D4-4634-4C8C-B980-204A0376D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0" y="2268538"/>
              <a:ext cx="60325" cy="15875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95">
            <a:extLst>
              <a:ext uri="{FF2B5EF4-FFF2-40B4-BE49-F238E27FC236}">
                <a16:creationId xmlns:a16="http://schemas.microsoft.com/office/drawing/2014/main" xmlns="" id="{B720089B-28E8-D33D-9DA3-CD6B394DB314}"/>
              </a:ext>
            </a:extLst>
          </p:cNvPr>
          <p:cNvGrpSpPr/>
          <p:nvPr/>
        </p:nvGrpSpPr>
        <p:grpSpPr>
          <a:xfrm>
            <a:off x="2222220" y="2526973"/>
            <a:ext cx="716127" cy="577641"/>
            <a:chOff x="3398838" y="1465264"/>
            <a:chExt cx="346075" cy="301625"/>
          </a:xfrm>
        </p:grpSpPr>
        <p:sp>
          <p:nvSpPr>
            <p:cNvPr id="102" name="Freeform 19">
              <a:extLst>
                <a:ext uri="{FF2B5EF4-FFF2-40B4-BE49-F238E27FC236}">
                  <a16:creationId xmlns:a16="http://schemas.microsoft.com/office/drawing/2014/main" xmlns="" id="{2A8ECA51-835B-1769-82E6-9E79731E1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1465264"/>
              <a:ext cx="346075" cy="271463"/>
            </a:xfrm>
            <a:custGeom>
              <a:avLst/>
              <a:gdLst>
                <a:gd name="T0" fmla="*/ 92 w 92"/>
                <a:gd name="T1" fmla="*/ 66 h 72"/>
                <a:gd name="T2" fmla="*/ 86 w 92"/>
                <a:gd name="T3" fmla="*/ 72 h 72"/>
                <a:gd name="T4" fmla="*/ 6 w 92"/>
                <a:gd name="T5" fmla="*/ 72 h 72"/>
                <a:gd name="T6" fmla="*/ 0 w 92"/>
                <a:gd name="T7" fmla="*/ 66 h 72"/>
                <a:gd name="T8" fmla="*/ 0 w 92"/>
                <a:gd name="T9" fmla="*/ 6 h 72"/>
                <a:gd name="T10" fmla="*/ 6 w 92"/>
                <a:gd name="T11" fmla="*/ 0 h 72"/>
                <a:gd name="T12" fmla="*/ 86 w 92"/>
                <a:gd name="T13" fmla="*/ 0 h 72"/>
                <a:gd name="T14" fmla="*/ 92 w 92"/>
                <a:gd name="T15" fmla="*/ 6 h 72"/>
                <a:gd name="T16" fmla="*/ 92 w 92"/>
                <a:gd name="T17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72">
                  <a:moveTo>
                    <a:pt x="92" y="66"/>
                  </a:moveTo>
                  <a:cubicBezTo>
                    <a:pt x="92" y="69"/>
                    <a:pt x="89" y="72"/>
                    <a:pt x="8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3" y="72"/>
                    <a:pt x="0" y="69"/>
                    <a:pt x="0" y="6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0"/>
                    <a:pt x="92" y="3"/>
                    <a:pt x="92" y="6"/>
                  </a:cubicBezTo>
                  <a:lnTo>
                    <a:pt x="92" y="66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Line 20">
              <a:extLst>
                <a:ext uri="{FF2B5EF4-FFF2-40B4-BE49-F238E27FC236}">
                  <a16:creationId xmlns:a16="http://schemas.microsoft.com/office/drawing/2014/main" xmlns="" id="{82C27410-4B5C-AA80-777D-1A65E880A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7101" y="1766889"/>
              <a:ext cx="2095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Line 21">
              <a:extLst>
                <a:ext uri="{FF2B5EF4-FFF2-40B4-BE49-F238E27FC236}">
                  <a16:creationId xmlns:a16="http://schemas.microsoft.com/office/drawing/2014/main" xmlns="" id="{C69B31AE-A9FD-BD87-97ED-F3344ADA66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876" y="1736726"/>
              <a:ext cx="0" cy="30163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22">
              <a:extLst>
                <a:ext uri="{FF2B5EF4-FFF2-40B4-BE49-F238E27FC236}">
                  <a16:creationId xmlns:a16="http://schemas.microsoft.com/office/drawing/2014/main" xmlns="" id="{13C864F1-E64B-89B3-B12D-962F5D2BE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3938" y="1698626"/>
              <a:ext cx="15875" cy="158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Line 23">
              <a:extLst>
                <a:ext uri="{FF2B5EF4-FFF2-40B4-BE49-F238E27FC236}">
                  <a16:creationId xmlns:a16="http://schemas.microsoft.com/office/drawing/2014/main" xmlns="" id="{610EF644-BDDE-366B-D050-D4AE970612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8838" y="1676401"/>
              <a:ext cx="346075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" name="TextBox 10">
            <a:extLst>
              <a:ext uri="{FF2B5EF4-FFF2-40B4-BE49-F238E27FC236}">
                <a16:creationId xmlns:a16="http://schemas.microsoft.com/office/drawing/2014/main" xmlns="" id="{FE2696C6-35A5-22E4-3F8D-E2A49070A1F9}"/>
              </a:ext>
            </a:extLst>
          </p:cNvPr>
          <p:cNvSpPr txBox="1"/>
          <p:nvPr/>
        </p:nvSpPr>
        <p:spPr>
          <a:xfrm>
            <a:off x="3683081" y="1859010"/>
            <a:ext cx="18136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Agent- based ZTNA</a:t>
            </a:r>
            <a:endParaRPr lang="x-none" sz="1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ectangle 71">
            <a:extLst>
              <a:ext uri="{FF2B5EF4-FFF2-40B4-BE49-F238E27FC236}">
                <a16:creationId xmlns="" xmlns:a16="http://schemas.microsoft.com/office/drawing/2014/main" id="{4AF3500A-43AF-4B40-AC1B-24D83A5A7298}"/>
              </a:ext>
            </a:extLst>
          </p:cNvPr>
          <p:cNvSpPr/>
          <p:nvPr/>
        </p:nvSpPr>
        <p:spPr>
          <a:xfrm>
            <a:off x="3429130" y="1707477"/>
            <a:ext cx="2421577" cy="264780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1">
            <a:extLst>
              <a:ext uri="{FF2B5EF4-FFF2-40B4-BE49-F238E27FC236}">
                <a16:creationId xmlns:a16="http://schemas.microsoft.com/office/drawing/2014/main" xmlns="" id="{3B4FDFAE-6053-785D-7105-A99A861B57DF}"/>
              </a:ext>
            </a:extLst>
          </p:cNvPr>
          <p:cNvSpPr txBox="1"/>
          <p:nvPr/>
        </p:nvSpPr>
        <p:spPr>
          <a:xfrm>
            <a:off x="6597483" y="3123740"/>
            <a:ext cx="98701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Hillstone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A-Series NGFW</a:t>
            </a:r>
            <a:endParaRPr lang="x-non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85">
            <a:extLst>
              <a:ext uri="{FF2B5EF4-FFF2-40B4-BE49-F238E27FC236}">
                <a16:creationId xmlns="" xmlns:a16="http://schemas.microsoft.com/office/drawing/2014/main" id="{5176CCF2-BABA-4000-AB71-E211F342DFDE}"/>
              </a:ext>
            </a:extLst>
          </p:cNvPr>
          <p:cNvGrpSpPr/>
          <p:nvPr/>
        </p:nvGrpSpPr>
        <p:grpSpPr>
          <a:xfrm>
            <a:off x="6883640" y="2636912"/>
            <a:ext cx="433923" cy="424112"/>
            <a:chOff x="8440738" y="2886076"/>
            <a:chExt cx="360363" cy="361950"/>
          </a:xfrm>
          <a:solidFill>
            <a:schemeClr val="bg1"/>
          </a:solidFill>
        </p:grpSpPr>
        <p:sp>
          <p:nvSpPr>
            <p:cNvPr id="122" name="Freeform 19">
              <a:extLst>
                <a:ext uri="{FF2B5EF4-FFF2-40B4-BE49-F238E27FC236}">
                  <a16:creationId xmlns="" xmlns:a16="http://schemas.microsoft.com/office/drawing/2014/main" id="{1C7FE38C-40A5-4438-8710-F3A7F54A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25" y="2886076"/>
              <a:ext cx="255588" cy="166688"/>
            </a:xfrm>
            <a:custGeom>
              <a:avLst/>
              <a:gdLst>
                <a:gd name="T0" fmla="*/ 7 w 68"/>
                <a:gd name="T1" fmla="*/ 44 h 44"/>
                <a:gd name="T2" fmla="*/ 18 w 68"/>
                <a:gd name="T3" fmla="*/ 44 h 44"/>
                <a:gd name="T4" fmla="*/ 17 w 68"/>
                <a:gd name="T5" fmla="*/ 43 h 44"/>
                <a:gd name="T6" fmla="*/ 12 w 68"/>
                <a:gd name="T7" fmla="*/ 37 h 44"/>
                <a:gd name="T8" fmla="*/ 13 w 68"/>
                <a:gd name="T9" fmla="*/ 33 h 44"/>
                <a:gd name="T10" fmla="*/ 16 w 68"/>
                <a:gd name="T11" fmla="*/ 33 h 44"/>
                <a:gd name="T12" fmla="*/ 16 w 68"/>
                <a:gd name="T13" fmla="*/ 36 h 44"/>
                <a:gd name="T14" fmla="*/ 16 w 68"/>
                <a:gd name="T15" fmla="*/ 36 h 44"/>
                <a:gd name="T16" fmla="*/ 19 w 68"/>
                <a:gd name="T17" fmla="*/ 40 h 44"/>
                <a:gd name="T18" fmla="*/ 20 w 68"/>
                <a:gd name="T19" fmla="*/ 43 h 44"/>
                <a:gd name="T20" fmla="*/ 18 w 68"/>
                <a:gd name="T21" fmla="*/ 44 h 44"/>
                <a:gd name="T22" fmla="*/ 30 w 68"/>
                <a:gd name="T23" fmla="*/ 44 h 44"/>
                <a:gd name="T24" fmla="*/ 29 w 68"/>
                <a:gd name="T25" fmla="*/ 43 h 44"/>
                <a:gd name="T26" fmla="*/ 34 w 68"/>
                <a:gd name="T27" fmla="*/ 24 h 44"/>
                <a:gd name="T28" fmla="*/ 37 w 68"/>
                <a:gd name="T29" fmla="*/ 24 h 44"/>
                <a:gd name="T30" fmla="*/ 38 w 68"/>
                <a:gd name="T31" fmla="*/ 26 h 44"/>
                <a:gd name="T32" fmla="*/ 41 w 68"/>
                <a:gd name="T33" fmla="*/ 33 h 44"/>
                <a:gd name="T34" fmla="*/ 43 w 68"/>
                <a:gd name="T35" fmla="*/ 43 h 44"/>
                <a:gd name="T36" fmla="*/ 41 w 68"/>
                <a:gd name="T37" fmla="*/ 44 h 44"/>
                <a:gd name="T38" fmla="*/ 50 w 68"/>
                <a:gd name="T39" fmla="*/ 44 h 44"/>
                <a:gd name="T40" fmla="*/ 49 w 68"/>
                <a:gd name="T41" fmla="*/ 43 h 44"/>
                <a:gd name="T42" fmla="*/ 49 w 68"/>
                <a:gd name="T43" fmla="*/ 40 h 44"/>
                <a:gd name="T44" fmla="*/ 53 w 68"/>
                <a:gd name="T45" fmla="*/ 36 h 44"/>
                <a:gd name="T46" fmla="*/ 53 w 68"/>
                <a:gd name="T47" fmla="*/ 36 h 44"/>
                <a:gd name="T48" fmla="*/ 53 w 68"/>
                <a:gd name="T49" fmla="*/ 33 h 44"/>
                <a:gd name="T50" fmla="*/ 55 w 68"/>
                <a:gd name="T51" fmla="*/ 33 h 44"/>
                <a:gd name="T52" fmla="*/ 57 w 68"/>
                <a:gd name="T53" fmla="*/ 37 h 44"/>
                <a:gd name="T54" fmla="*/ 52 w 68"/>
                <a:gd name="T55" fmla="*/ 43 h 44"/>
                <a:gd name="T56" fmla="*/ 50 w 68"/>
                <a:gd name="T57" fmla="*/ 44 h 44"/>
                <a:gd name="T58" fmla="*/ 61 w 68"/>
                <a:gd name="T59" fmla="*/ 44 h 44"/>
                <a:gd name="T60" fmla="*/ 63 w 68"/>
                <a:gd name="T61" fmla="*/ 43 h 44"/>
                <a:gd name="T62" fmla="*/ 66 w 68"/>
                <a:gd name="T63" fmla="*/ 28 h 44"/>
                <a:gd name="T64" fmla="*/ 55 w 68"/>
                <a:gd name="T65" fmla="*/ 16 h 44"/>
                <a:gd name="T66" fmla="*/ 53 w 68"/>
                <a:gd name="T67" fmla="*/ 17 h 44"/>
                <a:gd name="T68" fmla="*/ 52 w 68"/>
                <a:gd name="T69" fmla="*/ 19 h 44"/>
                <a:gd name="T70" fmla="*/ 51 w 68"/>
                <a:gd name="T71" fmla="*/ 23 h 44"/>
                <a:gd name="T72" fmla="*/ 50 w 68"/>
                <a:gd name="T73" fmla="*/ 23 h 44"/>
                <a:gd name="T74" fmla="*/ 44 w 68"/>
                <a:gd name="T75" fmla="*/ 12 h 44"/>
                <a:gd name="T76" fmla="*/ 43 w 68"/>
                <a:gd name="T77" fmla="*/ 3 h 44"/>
                <a:gd name="T78" fmla="*/ 43 w 68"/>
                <a:gd name="T79" fmla="*/ 1 h 44"/>
                <a:gd name="T80" fmla="*/ 41 w 68"/>
                <a:gd name="T81" fmla="*/ 0 h 44"/>
                <a:gd name="T82" fmla="*/ 24 w 68"/>
                <a:gd name="T83" fmla="*/ 10 h 44"/>
                <a:gd name="T84" fmla="*/ 20 w 68"/>
                <a:gd name="T85" fmla="*/ 24 h 44"/>
                <a:gd name="T86" fmla="*/ 18 w 68"/>
                <a:gd name="T87" fmla="*/ 23 h 44"/>
                <a:gd name="T88" fmla="*/ 14 w 68"/>
                <a:gd name="T89" fmla="*/ 17 h 44"/>
                <a:gd name="T90" fmla="*/ 13 w 68"/>
                <a:gd name="T91" fmla="*/ 15 h 44"/>
                <a:gd name="T92" fmla="*/ 11 w 68"/>
                <a:gd name="T93" fmla="*/ 15 h 44"/>
                <a:gd name="T94" fmla="*/ 1 w 68"/>
                <a:gd name="T95" fmla="*/ 29 h 44"/>
                <a:gd name="T96" fmla="*/ 5 w 68"/>
                <a:gd name="T97" fmla="*/ 43 h 44"/>
                <a:gd name="T98" fmla="*/ 7 w 68"/>
                <a:gd name="T9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44">
                  <a:moveTo>
                    <a:pt x="7" y="44"/>
                  </a:move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3"/>
                    <a:pt x="12" y="40"/>
                    <a:pt x="12" y="37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2"/>
                    <a:pt x="15" y="32"/>
                    <a:pt x="16" y="33"/>
                  </a:cubicBezTo>
                  <a:cubicBezTo>
                    <a:pt x="17" y="34"/>
                    <a:pt x="17" y="35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8" y="39"/>
                    <a:pt x="19" y="40"/>
                  </a:cubicBezTo>
                  <a:cubicBezTo>
                    <a:pt x="20" y="41"/>
                    <a:pt x="21" y="42"/>
                    <a:pt x="20" y="43"/>
                  </a:cubicBezTo>
                  <a:cubicBezTo>
                    <a:pt x="20" y="44"/>
                    <a:pt x="19" y="44"/>
                    <a:pt x="18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3"/>
                    <a:pt x="29" y="43"/>
                  </a:cubicBezTo>
                  <a:cubicBezTo>
                    <a:pt x="24" y="34"/>
                    <a:pt x="34" y="24"/>
                    <a:pt x="34" y="24"/>
                  </a:cubicBezTo>
                  <a:cubicBezTo>
                    <a:pt x="35" y="23"/>
                    <a:pt x="36" y="23"/>
                    <a:pt x="37" y="24"/>
                  </a:cubicBezTo>
                  <a:cubicBezTo>
                    <a:pt x="38" y="24"/>
                    <a:pt x="38" y="25"/>
                    <a:pt x="38" y="26"/>
                  </a:cubicBezTo>
                  <a:cubicBezTo>
                    <a:pt x="37" y="29"/>
                    <a:pt x="39" y="31"/>
                    <a:pt x="41" y="33"/>
                  </a:cubicBezTo>
                  <a:cubicBezTo>
                    <a:pt x="43" y="35"/>
                    <a:pt x="46" y="38"/>
                    <a:pt x="43" y="43"/>
                  </a:cubicBezTo>
                  <a:cubicBezTo>
                    <a:pt x="43" y="43"/>
                    <a:pt x="42" y="44"/>
                    <a:pt x="41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49" y="44"/>
                    <a:pt x="49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1" y="39"/>
                    <a:pt x="53" y="37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5"/>
                    <a:pt x="52" y="34"/>
                    <a:pt x="53" y="33"/>
                  </a:cubicBezTo>
                  <a:cubicBezTo>
                    <a:pt x="53" y="32"/>
                    <a:pt x="55" y="32"/>
                    <a:pt x="55" y="33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6" y="40"/>
                    <a:pt x="52" y="43"/>
                    <a:pt x="52" y="43"/>
                  </a:cubicBezTo>
                  <a:cubicBezTo>
                    <a:pt x="51" y="44"/>
                    <a:pt x="51" y="44"/>
                    <a:pt x="50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7" y="38"/>
                    <a:pt x="68" y="33"/>
                    <a:pt x="66" y="28"/>
                  </a:cubicBezTo>
                  <a:cubicBezTo>
                    <a:pt x="65" y="22"/>
                    <a:pt x="61" y="18"/>
                    <a:pt x="55" y="16"/>
                  </a:cubicBezTo>
                  <a:cubicBezTo>
                    <a:pt x="54" y="16"/>
                    <a:pt x="53" y="16"/>
                    <a:pt x="53" y="17"/>
                  </a:cubicBezTo>
                  <a:cubicBezTo>
                    <a:pt x="52" y="17"/>
                    <a:pt x="52" y="18"/>
                    <a:pt x="52" y="19"/>
                  </a:cubicBezTo>
                  <a:cubicBezTo>
                    <a:pt x="53" y="21"/>
                    <a:pt x="52" y="21"/>
                    <a:pt x="51" y="23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17"/>
                    <a:pt x="47" y="14"/>
                    <a:pt x="44" y="12"/>
                  </a:cubicBezTo>
                  <a:cubicBezTo>
                    <a:pt x="41" y="9"/>
                    <a:pt x="40" y="8"/>
                    <a:pt x="43" y="3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3" y="1"/>
                    <a:pt x="27" y="5"/>
                    <a:pt x="24" y="10"/>
                  </a:cubicBezTo>
                  <a:cubicBezTo>
                    <a:pt x="21" y="14"/>
                    <a:pt x="20" y="19"/>
                    <a:pt x="20" y="24"/>
                  </a:cubicBezTo>
                  <a:cubicBezTo>
                    <a:pt x="19" y="24"/>
                    <a:pt x="19" y="23"/>
                    <a:pt x="18" y="23"/>
                  </a:cubicBezTo>
                  <a:cubicBezTo>
                    <a:pt x="15" y="21"/>
                    <a:pt x="13" y="20"/>
                    <a:pt x="14" y="17"/>
                  </a:cubicBezTo>
                  <a:cubicBezTo>
                    <a:pt x="14" y="16"/>
                    <a:pt x="14" y="15"/>
                    <a:pt x="13" y="15"/>
                  </a:cubicBezTo>
                  <a:cubicBezTo>
                    <a:pt x="13" y="14"/>
                    <a:pt x="12" y="14"/>
                    <a:pt x="11" y="15"/>
                  </a:cubicBezTo>
                  <a:cubicBezTo>
                    <a:pt x="6" y="17"/>
                    <a:pt x="2" y="22"/>
                    <a:pt x="1" y="29"/>
                  </a:cubicBezTo>
                  <a:cubicBezTo>
                    <a:pt x="0" y="34"/>
                    <a:pt x="2" y="40"/>
                    <a:pt x="5" y="43"/>
                  </a:cubicBezTo>
                  <a:cubicBezTo>
                    <a:pt x="6" y="44"/>
                    <a:pt x="6" y="44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Rectangle 20">
              <a:extLst>
                <a:ext uri="{FF2B5EF4-FFF2-40B4-BE49-F238E27FC236}">
                  <a16:creationId xmlns="" xmlns:a16="http://schemas.microsoft.com/office/drawing/2014/main" id="{DDF85577-4C05-4E63-9C00-1E694B443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121026"/>
              <a:ext cx="13811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Rectangle 21">
              <a:extLst>
                <a:ext uri="{FF2B5EF4-FFF2-40B4-BE49-F238E27FC236}">
                  <a16:creationId xmlns="" xmlns:a16="http://schemas.microsoft.com/office/drawing/2014/main" id="{97DE790B-64BE-4C7A-9083-5B346EC77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0913" y="3165476"/>
              <a:ext cx="1428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="" xmlns:a16="http://schemas.microsoft.com/office/drawing/2014/main" id="{ECD81ED3-9B2C-4CF9-8264-B65E3F9A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663" y="3067051"/>
              <a:ext cx="71438" cy="38100"/>
            </a:xfrm>
            <a:custGeom>
              <a:avLst/>
              <a:gdLst>
                <a:gd name="T0" fmla="*/ 17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10 h 10"/>
                <a:gd name="T8" fmla="*/ 19 w 19"/>
                <a:gd name="T9" fmla="*/ 10 h 10"/>
                <a:gd name="T10" fmla="*/ 19 w 19"/>
                <a:gd name="T11" fmla="*/ 2 h 10"/>
                <a:gd name="T12" fmla="*/ 17 w 1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="" xmlns:a16="http://schemas.microsoft.com/office/drawing/2014/main" id="{BC45032D-5C42-40A5-A486-87BFD2F6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209926"/>
              <a:ext cx="55563" cy="38100"/>
            </a:xfrm>
            <a:custGeom>
              <a:avLst/>
              <a:gdLst>
                <a:gd name="T0" fmla="*/ 15 w 15"/>
                <a:gd name="T1" fmla="*/ 0 h 10"/>
                <a:gd name="T2" fmla="*/ 0 w 15"/>
                <a:gd name="T3" fmla="*/ 0 h 10"/>
                <a:gd name="T4" fmla="*/ 0 w 15"/>
                <a:gd name="T5" fmla="*/ 8 h 10"/>
                <a:gd name="T6" fmla="*/ 2 w 15"/>
                <a:gd name="T7" fmla="*/ 10 h 10"/>
                <a:gd name="T8" fmla="*/ 15 w 15"/>
                <a:gd name="T9" fmla="*/ 10 h 10"/>
                <a:gd name="T10" fmla="*/ 15 w 15"/>
                <a:gd name="T11" fmla="*/ 10 h 10"/>
                <a:gd name="T12" fmla="*/ 15 w 15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="" xmlns:a16="http://schemas.microsoft.com/office/drawing/2014/main" id="{1ED4B385-3E97-487A-A5F5-43A4D200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3067051"/>
              <a:ext cx="142875" cy="38100"/>
            </a:xfrm>
            <a:custGeom>
              <a:avLst/>
              <a:gdLst>
                <a:gd name="T0" fmla="*/ 38 w 38"/>
                <a:gd name="T1" fmla="*/ 0 h 10"/>
                <a:gd name="T2" fmla="*/ 38 w 38"/>
                <a:gd name="T3" fmla="*/ 0 h 10"/>
                <a:gd name="T4" fmla="*/ 0 w 38"/>
                <a:gd name="T5" fmla="*/ 0 h 10"/>
                <a:gd name="T6" fmla="*/ 0 w 38"/>
                <a:gd name="T7" fmla="*/ 0 h 10"/>
                <a:gd name="T8" fmla="*/ 0 w 38"/>
                <a:gd name="T9" fmla="*/ 10 h 10"/>
                <a:gd name="T10" fmla="*/ 38 w 38"/>
                <a:gd name="T11" fmla="*/ 10 h 10"/>
                <a:gd name="T12" fmla="*/ 38 w 3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="" xmlns:a16="http://schemas.microsoft.com/office/drawing/2014/main" id="{46559623-92D0-40EE-9E61-183A53E1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175" y="3209926"/>
              <a:ext cx="138113" cy="38100"/>
            </a:xfrm>
            <a:custGeom>
              <a:avLst/>
              <a:gdLst>
                <a:gd name="T0" fmla="*/ 37 w 37"/>
                <a:gd name="T1" fmla="*/ 0 h 10"/>
                <a:gd name="T2" fmla="*/ 0 w 37"/>
                <a:gd name="T3" fmla="*/ 0 h 10"/>
                <a:gd name="T4" fmla="*/ 0 w 37"/>
                <a:gd name="T5" fmla="*/ 10 h 10"/>
                <a:gd name="T6" fmla="*/ 0 w 37"/>
                <a:gd name="T7" fmla="*/ 10 h 10"/>
                <a:gd name="T8" fmla="*/ 37 w 37"/>
                <a:gd name="T9" fmla="*/ 10 h 10"/>
                <a:gd name="T10" fmla="*/ 37 w 37"/>
                <a:gd name="T11" fmla="*/ 10 h 10"/>
                <a:gd name="T12" fmla="*/ 37 w 3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Rectangle 26">
              <a:extLst>
                <a:ext uri="{FF2B5EF4-FFF2-40B4-BE49-F238E27FC236}">
                  <a16:creationId xmlns="" xmlns:a16="http://schemas.microsoft.com/office/drawing/2014/main" id="{BE6C8983-B57F-41F3-A5C7-128EA93E4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63" y="3121026"/>
              <a:ext cx="1349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="" xmlns:a16="http://schemas.microsoft.com/office/drawing/2014/main" id="{E98D8CB6-7E26-4C52-880B-E4A26788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67051"/>
              <a:ext cx="115888" cy="38100"/>
            </a:xfrm>
            <a:custGeom>
              <a:avLst/>
              <a:gdLst>
                <a:gd name="T0" fmla="*/ 31 w 31"/>
                <a:gd name="T1" fmla="*/ 0 h 10"/>
                <a:gd name="T2" fmla="*/ 31 w 31"/>
                <a:gd name="T3" fmla="*/ 0 h 10"/>
                <a:gd name="T4" fmla="*/ 2 w 31"/>
                <a:gd name="T5" fmla="*/ 0 h 10"/>
                <a:gd name="T6" fmla="*/ 0 w 31"/>
                <a:gd name="T7" fmla="*/ 2 h 10"/>
                <a:gd name="T8" fmla="*/ 0 w 31"/>
                <a:gd name="T9" fmla="*/ 10 h 10"/>
                <a:gd name="T10" fmla="*/ 31 w 31"/>
                <a:gd name="T11" fmla="*/ 10 h 10"/>
                <a:gd name="T12" fmla="*/ 31 w 3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1" y="10"/>
                    <a:pt x="31" y="10"/>
                    <a:pt x="31" y="1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Rectangle 28">
              <a:extLst>
                <a:ext uri="{FF2B5EF4-FFF2-40B4-BE49-F238E27FC236}">
                  <a16:creationId xmlns="" xmlns:a16="http://schemas.microsoft.com/office/drawing/2014/main" id="{1D2C2023-FAAB-444E-A47E-6F671710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21026"/>
              <a:ext cx="555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Rectangle 29">
              <a:extLst>
                <a:ext uri="{FF2B5EF4-FFF2-40B4-BE49-F238E27FC236}">
                  <a16:creationId xmlns="" xmlns:a16="http://schemas.microsoft.com/office/drawing/2014/main" id="{CB40AA5D-42C5-42DB-95E4-04E8FC3EF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3165476"/>
              <a:ext cx="714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="" xmlns:a16="http://schemas.microsoft.com/office/drawing/2014/main" id="{3A029BA4-AE84-4A30-BF8F-988CD4F7E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3209926"/>
              <a:ext cx="134938" cy="38100"/>
            </a:xfrm>
            <a:custGeom>
              <a:avLst/>
              <a:gdLst>
                <a:gd name="T0" fmla="*/ 0 w 36"/>
                <a:gd name="T1" fmla="*/ 10 h 10"/>
                <a:gd name="T2" fmla="*/ 0 w 36"/>
                <a:gd name="T3" fmla="*/ 10 h 10"/>
                <a:gd name="T4" fmla="*/ 34 w 36"/>
                <a:gd name="T5" fmla="*/ 10 h 10"/>
                <a:gd name="T6" fmla="*/ 36 w 36"/>
                <a:gd name="T7" fmla="*/ 8 h 10"/>
                <a:gd name="T8" fmla="*/ 36 w 36"/>
                <a:gd name="T9" fmla="*/ 0 h 10"/>
                <a:gd name="T10" fmla="*/ 0 w 36"/>
                <a:gd name="T11" fmla="*/ 0 h 10"/>
                <a:gd name="T12" fmla="*/ 0 w 3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6" y="9"/>
                    <a:pt x="36" y="8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Rectangle 31">
              <a:extLst>
                <a:ext uri="{FF2B5EF4-FFF2-40B4-BE49-F238E27FC236}">
                  <a16:creationId xmlns="" xmlns:a16="http://schemas.microsoft.com/office/drawing/2014/main" id="{9C504944-BA3E-459E-8A58-1015F017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65476"/>
              <a:ext cx="1158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45" name="Oval 47">
            <a:extLst>
              <a:ext uri="{FF2B5EF4-FFF2-40B4-BE49-F238E27FC236}">
                <a16:creationId xmlns="" xmlns:a16="http://schemas.microsoft.com/office/drawing/2014/main" id="{FBABE9E1-2E9F-10B2-9A12-C4227EE8DFB8}"/>
              </a:ext>
            </a:extLst>
          </p:cNvPr>
          <p:cNvSpPr/>
          <p:nvPr/>
        </p:nvSpPr>
        <p:spPr>
          <a:xfrm>
            <a:off x="983432" y="4929395"/>
            <a:ext cx="1149554" cy="1163904"/>
          </a:xfrm>
          <a:prstGeom prst="ellipse">
            <a:avLst/>
          </a:prstGeom>
          <a:noFill/>
          <a:ln w="76200">
            <a:gradFill>
              <a:gsLst>
                <a:gs pos="0">
                  <a:srgbClr val="00B0F0"/>
                </a:gs>
                <a:gs pos="100000">
                  <a:srgbClr val="00B05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7" name="TextBox 48">
            <a:extLst>
              <a:ext uri="{FF2B5EF4-FFF2-40B4-BE49-F238E27FC236}">
                <a16:creationId xmlns="" xmlns:a16="http://schemas.microsoft.com/office/drawing/2014/main" id="{E3A65BE1-4CB9-9F26-DEC4-F9E58C712095}"/>
              </a:ext>
            </a:extLst>
          </p:cNvPr>
          <p:cNvSpPr txBox="1"/>
          <p:nvPr/>
        </p:nvSpPr>
        <p:spPr>
          <a:xfrm>
            <a:off x="983432" y="5157192"/>
            <a:ext cx="1196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zh-CN" alt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endParaRPr lang="x-none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8" name="Graphic 49" descr="Fingerprint">
            <a:extLst>
              <a:ext uri="{FF2B5EF4-FFF2-40B4-BE49-F238E27FC236}">
                <a16:creationId xmlns="" xmlns:a16="http://schemas.microsoft.com/office/drawing/2014/main" id="{DC9106B0-0D0D-8B3E-4D12-B0A0BEFD3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9101" y="5414185"/>
            <a:ext cx="538427" cy="538427"/>
          </a:xfrm>
          <a:prstGeom prst="rect">
            <a:avLst/>
          </a:prstGeom>
        </p:spPr>
      </p:pic>
      <p:sp>
        <p:nvSpPr>
          <p:cNvPr id="149" name="TextBox 48">
            <a:extLst>
              <a:ext uri="{FF2B5EF4-FFF2-40B4-BE49-F238E27FC236}">
                <a16:creationId xmlns="" xmlns:a16="http://schemas.microsoft.com/office/drawing/2014/main" id="{E3A65BE1-4CB9-9F26-DEC4-F9E58C712095}"/>
              </a:ext>
            </a:extLst>
          </p:cNvPr>
          <p:cNvSpPr txBox="1"/>
          <p:nvPr/>
        </p:nvSpPr>
        <p:spPr>
          <a:xfrm>
            <a:off x="5447928" y="5003884"/>
            <a:ext cx="186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  <a:endParaRPr lang="x-non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Freeform 55">
            <a:extLst>
              <a:ext uri="{FF2B5EF4-FFF2-40B4-BE49-F238E27FC236}">
                <a16:creationId xmlns="" xmlns:a16="http://schemas.microsoft.com/office/drawing/2014/main" id="{FFB6DB29-B0BD-44EB-A804-31841ECCF93D}"/>
              </a:ext>
            </a:extLst>
          </p:cNvPr>
          <p:cNvSpPr>
            <a:spLocks noEditPoints="1"/>
          </p:cNvSpPr>
          <p:nvPr/>
        </p:nvSpPr>
        <p:spPr bwMode="auto">
          <a:xfrm>
            <a:off x="2639616" y="5449973"/>
            <a:ext cx="139818" cy="14894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矩形 5"/>
          <p:cNvSpPr/>
          <p:nvPr/>
        </p:nvSpPr>
        <p:spPr>
          <a:xfrm>
            <a:off x="2849159" y="5373216"/>
            <a:ext cx="4050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Identity-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ased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Least-Privileged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Access</a:t>
            </a:r>
          </a:p>
        </p:txBody>
      </p:sp>
      <p:sp>
        <p:nvSpPr>
          <p:cNvPr id="151" name="Freeform 55">
            <a:extLst>
              <a:ext uri="{FF2B5EF4-FFF2-40B4-BE49-F238E27FC236}">
                <a16:creationId xmlns="" xmlns:a16="http://schemas.microsoft.com/office/drawing/2014/main" id="{FFB6DB29-B0BD-44EB-A804-31841ECCF93D}"/>
              </a:ext>
            </a:extLst>
          </p:cNvPr>
          <p:cNvSpPr>
            <a:spLocks noEditPoints="1"/>
          </p:cNvSpPr>
          <p:nvPr/>
        </p:nvSpPr>
        <p:spPr bwMode="auto">
          <a:xfrm>
            <a:off x="2639616" y="5769363"/>
            <a:ext cx="139818" cy="14894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2" name="矩形 151"/>
          <p:cNvSpPr/>
          <p:nvPr/>
        </p:nvSpPr>
        <p:spPr>
          <a:xfrm>
            <a:off x="2849159" y="5692606"/>
            <a:ext cx="359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Context-Aware, Adaptive Access Control</a:t>
            </a:r>
          </a:p>
        </p:txBody>
      </p:sp>
      <p:sp>
        <p:nvSpPr>
          <p:cNvPr id="153" name="Freeform 55">
            <a:extLst>
              <a:ext uri="{FF2B5EF4-FFF2-40B4-BE49-F238E27FC236}">
                <a16:creationId xmlns="" xmlns:a16="http://schemas.microsoft.com/office/drawing/2014/main" id="{FFB6DB29-B0BD-44EB-A804-31841ECCF93D}"/>
              </a:ext>
            </a:extLst>
          </p:cNvPr>
          <p:cNvSpPr>
            <a:spLocks noEditPoints="1"/>
          </p:cNvSpPr>
          <p:nvPr/>
        </p:nvSpPr>
        <p:spPr bwMode="auto">
          <a:xfrm>
            <a:off x="6665468" y="5449973"/>
            <a:ext cx="139818" cy="14894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4" name="矩形 153"/>
          <p:cNvSpPr/>
          <p:nvPr/>
        </p:nvSpPr>
        <p:spPr>
          <a:xfrm>
            <a:off x="6875011" y="5373216"/>
            <a:ext cx="31094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and Efficient Management</a:t>
            </a:r>
          </a:p>
        </p:txBody>
      </p:sp>
      <p:sp>
        <p:nvSpPr>
          <p:cNvPr id="155" name="Freeform 55">
            <a:extLst>
              <a:ext uri="{FF2B5EF4-FFF2-40B4-BE49-F238E27FC236}">
                <a16:creationId xmlns="" xmlns:a16="http://schemas.microsoft.com/office/drawing/2014/main" id="{FFB6DB29-B0BD-44EB-A804-31841ECCF93D}"/>
              </a:ext>
            </a:extLst>
          </p:cNvPr>
          <p:cNvSpPr>
            <a:spLocks noEditPoints="1"/>
          </p:cNvSpPr>
          <p:nvPr/>
        </p:nvSpPr>
        <p:spPr bwMode="auto">
          <a:xfrm>
            <a:off x="6665468" y="5747433"/>
            <a:ext cx="139818" cy="14894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6" name="矩形 155"/>
          <p:cNvSpPr/>
          <p:nvPr/>
        </p:nvSpPr>
        <p:spPr>
          <a:xfrm>
            <a:off x="6875011" y="5670676"/>
            <a:ext cx="42615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Award-Winning Enterprise-Grade Security Foundation</a:t>
            </a:r>
          </a:p>
        </p:txBody>
      </p:sp>
    </p:spTree>
    <p:extLst>
      <p:ext uri="{BB962C8B-B14F-4D97-AF65-F5344CB8AC3E}">
        <p14:creationId xmlns:p14="http://schemas.microsoft.com/office/powerpoint/2010/main" val="31882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NGFW Fits into </a:t>
            </a:r>
            <a:r>
              <a:rPr lang="en-US" altLang="zh-CN" dirty="0" err="1" smtClean="0"/>
              <a:t>Hillstone</a:t>
            </a:r>
            <a:r>
              <a:rPr lang="en-US" altLang="zh-CN" dirty="0" smtClean="0"/>
              <a:t> Solutions </a:t>
            </a:r>
            <a:endParaRPr lang="zh-CN" altLang="en-US" dirty="0"/>
          </a:p>
        </p:txBody>
      </p:sp>
      <p:sp>
        <p:nvSpPr>
          <p:cNvPr id="22" name="圆角矩形 32">
            <a:extLst>
              <a:ext uri="{FF2B5EF4-FFF2-40B4-BE49-F238E27FC236}">
                <a16:creationId xmlns:a16="http://schemas.microsoft.com/office/drawing/2014/main" xmlns="" id="{014656E8-7734-C9D4-F9C2-92602649ADC3}"/>
              </a:ext>
            </a:extLst>
          </p:cNvPr>
          <p:cNvSpPr/>
          <p:nvPr/>
        </p:nvSpPr>
        <p:spPr>
          <a:xfrm>
            <a:off x="2264498" y="3288464"/>
            <a:ext cx="3168352" cy="1273695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7">
            <a:extLst>
              <a:ext uri="{FF2B5EF4-FFF2-40B4-BE49-F238E27FC236}">
                <a16:creationId xmlns:a16="http://schemas.microsoft.com/office/drawing/2014/main" xmlns="" id="{1C93CD09-DD05-8809-1D65-ACC4F81B008C}"/>
              </a:ext>
            </a:extLst>
          </p:cNvPr>
          <p:cNvSpPr txBox="1">
            <a:spLocks/>
          </p:cNvSpPr>
          <p:nvPr/>
        </p:nvSpPr>
        <p:spPr>
          <a:xfrm>
            <a:off x="2978788" y="4144391"/>
            <a:ext cx="616782" cy="2822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cs typeface="Arial" panose="020B0604020202020204" pitchFamily="34" charset="0"/>
              </a:rPr>
              <a:t>VPN HUB</a:t>
            </a:r>
            <a:br>
              <a:rPr lang="en-US" sz="1000" b="1" dirty="0">
                <a:cs typeface="Arial" panose="020B0604020202020204" pitchFamily="34" charset="0"/>
              </a:rPr>
            </a:br>
            <a:r>
              <a:rPr lang="en-US" sz="1000" b="1" dirty="0">
                <a:cs typeface="Arial" panose="020B0604020202020204" pitchFamily="34" charset="0"/>
              </a:rPr>
              <a:t>(NGFW)</a:t>
            </a:r>
          </a:p>
        </p:txBody>
      </p:sp>
      <p:sp>
        <p:nvSpPr>
          <p:cNvPr id="24" name="Content Placeholder 27">
            <a:extLst>
              <a:ext uri="{FF2B5EF4-FFF2-40B4-BE49-F238E27FC236}">
                <a16:creationId xmlns:a16="http://schemas.microsoft.com/office/drawing/2014/main" xmlns="" id="{14178ABA-CE90-DB26-309D-6D453848BE76}"/>
              </a:ext>
            </a:extLst>
          </p:cNvPr>
          <p:cNvSpPr txBox="1">
            <a:spLocks/>
          </p:cNvSpPr>
          <p:nvPr/>
        </p:nvSpPr>
        <p:spPr>
          <a:xfrm>
            <a:off x="4027928" y="4144391"/>
            <a:ext cx="616782" cy="28228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cs typeface="Arial" panose="020B0604020202020204" pitchFamily="34" charset="0"/>
              </a:rPr>
              <a:t>VPN HUB</a:t>
            </a:r>
            <a:br>
              <a:rPr lang="en-US" sz="1000" b="1" dirty="0">
                <a:cs typeface="Arial" panose="020B0604020202020204" pitchFamily="34" charset="0"/>
              </a:rPr>
            </a:br>
            <a:r>
              <a:rPr lang="en-US" sz="1000" b="1" dirty="0">
                <a:cs typeface="Arial" panose="020B0604020202020204" pitchFamily="34" charset="0"/>
              </a:rPr>
              <a:t>(NGFW)</a:t>
            </a:r>
          </a:p>
        </p:txBody>
      </p:sp>
      <p:grpSp>
        <p:nvGrpSpPr>
          <p:cNvPr id="26" name="Group 758">
            <a:extLst>
              <a:ext uri="{FF2B5EF4-FFF2-40B4-BE49-F238E27FC236}">
                <a16:creationId xmlns:a16="http://schemas.microsoft.com/office/drawing/2014/main" xmlns="" id="{196E1CF2-5B5B-915A-6912-8E900C7984A5}"/>
              </a:ext>
            </a:extLst>
          </p:cNvPr>
          <p:cNvGrpSpPr/>
          <p:nvPr/>
        </p:nvGrpSpPr>
        <p:grpSpPr>
          <a:xfrm>
            <a:off x="3817324" y="4793022"/>
            <a:ext cx="998804" cy="398152"/>
            <a:chOff x="4092816" y="4957698"/>
            <a:chExt cx="998804" cy="398152"/>
          </a:xfrm>
        </p:grpSpPr>
        <p:sp>
          <p:nvSpPr>
            <p:cNvPr id="27" name="Content Placeholder 27">
              <a:extLst>
                <a:ext uri="{FF2B5EF4-FFF2-40B4-BE49-F238E27FC236}">
                  <a16:creationId xmlns:a16="http://schemas.microsoft.com/office/drawing/2014/main" xmlns="" id="{28079989-1DD5-1C9C-25B3-1E35EFBE6B6A}"/>
                </a:ext>
              </a:extLst>
            </p:cNvPr>
            <p:cNvSpPr txBox="1">
              <a:spLocks/>
            </p:cNvSpPr>
            <p:nvPr/>
          </p:nvSpPr>
          <p:spPr>
            <a:xfrm>
              <a:off x="4124166" y="4957698"/>
              <a:ext cx="967454" cy="20703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Branch </a:t>
              </a:r>
              <a:r>
                <a:rPr lang="en-US" sz="1000" b="1" dirty="0" smtClean="0">
                  <a:solidFill>
                    <a:srgbClr val="00B0F0"/>
                  </a:solidFill>
                  <a:cs typeface="Arial" panose="020B0604020202020204" pitchFamily="34" charset="0"/>
                </a:rPr>
                <a:t>2</a:t>
              </a:r>
              <a:endParaRPr lang="en-US" sz="1000" b="1" dirty="0">
                <a:solidFill>
                  <a:srgbClr val="00B0F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Content Placeholder 27">
              <a:extLst>
                <a:ext uri="{FF2B5EF4-FFF2-40B4-BE49-F238E27FC236}">
                  <a16:creationId xmlns:a16="http://schemas.microsoft.com/office/drawing/2014/main" xmlns="" id="{4B14DB0B-9E32-3E9C-2A8C-0EA66A3FB573}"/>
                </a:ext>
              </a:extLst>
            </p:cNvPr>
            <p:cNvSpPr txBox="1">
              <a:spLocks/>
            </p:cNvSpPr>
            <p:nvPr/>
          </p:nvSpPr>
          <p:spPr>
            <a:xfrm>
              <a:off x="4092816" y="5148818"/>
              <a:ext cx="967454" cy="20703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 (NGFW)</a:t>
              </a:r>
            </a:p>
          </p:txBody>
        </p:sp>
      </p:grpSp>
      <p:grpSp>
        <p:nvGrpSpPr>
          <p:cNvPr id="29" name="Group 761">
            <a:extLst>
              <a:ext uri="{FF2B5EF4-FFF2-40B4-BE49-F238E27FC236}">
                <a16:creationId xmlns:a16="http://schemas.microsoft.com/office/drawing/2014/main" xmlns="" id="{2EBDD27D-8CCD-915D-D8FB-4317F580431B}"/>
              </a:ext>
            </a:extLst>
          </p:cNvPr>
          <p:cNvGrpSpPr/>
          <p:nvPr/>
        </p:nvGrpSpPr>
        <p:grpSpPr>
          <a:xfrm>
            <a:off x="2768993" y="4888205"/>
            <a:ext cx="967454" cy="440135"/>
            <a:chOff x="4124166" y="4957698"/>
            <a:chExt cx="967454" cy="440135"/>
          </a:xfrm>
        </p:grpSpPr>
        <p:sp>
          <p:nvSpPr>
            <p:cNvPr id="30" name="Content Placeholder 27">
              <a:extLst>
                <a:ext uri="{FF2B5EF4-FFF2-40B4-BE49-F238E27FC236}">
                  <a16:creationId xmlns:a16="http://schemas.microsoft.com/office/drawing/2014/main" xmlns="" id="{D56ECDDD-F6C1-9527-5EF9-45D531DBD83B}"/>
                </a:ext>
              </a:extLst>
            </p:cNvPr>
            <p:cNvSpPr txBox="1">
              <a:spLocks/>
            </p:cNvSpPr>
            <p:nvPr/>
          </p:nvSpPr>
          <p:spPr>
            <a:xfrm>
              <a:off x="4124166" y="4957698"/>
              <a:ext cx="967454" cy="20703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 smtClean="0">
                  <a:solidFill>
                    <a:srgbClr val="00B0F0"/>
                  </a:solidFill>
                  <a:cs typeface="Arial" panose="020B0604020202020204" pitchFamily="34" charset="0"/>
                </a:rPr>
                <a:t>Branch 1 (NGFW)</a:t>
              </a:r>
              <a:endParaRPr lang="en-US" sz="1000" b="1" dirty="0">
                <a:solidFill>
                  <a:srgbClr val="00B0F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Content Placeholder 27">
              <a:extLst>
                <a:ext uri="{FF2B5EF4-FFF2-40B4-BE49-F238E27FC236}">
                  <a16:creationId xmlns:a16="http://schemas.microsoft.com/office/drawing/2014/main" xmlns="" id="{9A84AB1F-01A9-D25F-A719-7DBE4E370919}"/>
                </a:ext>
              </a:extLst>
            </p:cNvPr>
            <p:cNvSpPr txBox="1">
              <a:spLocks/>
            </p:cNvSpPr>
            <p:nvPr/>
          </p:nvSpPr>
          <p:spPr>
            <a:xfrm>
              <a:off x="4124166" y="5190801"/>
              <a:ext cx="967454" cy="20703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2" name="圆角矩形 32">
            <a:extLst>
              <a:ext uri="{FF2B5EF4-FFF2-40B4-BE49-F238E27FC236}">
                <a16:creationId xmlns:a16="http://schemas.microsoft.com/office/drawing/2014/main" xmlns="" id="{C28E0878-1B1F-45D4-A071-FB72B848BBC6}"/>
              </a:ext>
            </a:extLst>
          </p:cNvPr>
          <p:cNvSpPr/>
          <p:nvPr/>
        </p:nvSpPr>
        <p:spPr>
          <a:xfrm>
            <a:off x="2264498" y="2584519"/>
            <a:ext cx="3168352" cy="458023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ontent Placeholder 27">
            <a:extLst>
              <a:ext uri="{FF2B5EF4-FFF2-40B4-BE49-F238E27FC236}">
                <a16:creationId xmlns:a16="http://schemas.microsoft.com/office/drawing/2014/main" xmlns="" id="{DB88D247-6CCE-D63C-827F-CE5832F82A15}"/>
              </a:ext>
            </a:extLst>
          </p:cNvPr>
          <p:cNvSpPr txBox="1">
            <a:spLocks/>
          </p:cNvSpPr>
          <p:nvPr/>
        </p:nvSpPr>
        <p:spPr>
          <a:xfrm>
            <a:off x="2840562" y="2710014"/>
            <a:ext cx="2177261" cy="20703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cs typeface="Arial" panose="020B0604020202020204" pitchFamily="34" charset="0"/>
              </a:rPr>
              <a:t>SD-WAN Controller (HSM)</a:t>
            </a:r>
          </a:p>
        </p:txBody>
      </p:sp>
      <p:grpSp>
        <p:nvGrpSpPr>
          <p:cNvPr id="49" name="Group 781">
            <a:extLst>
              <a:ext uri="{FF2B5EF4-FFF2-40B4-BE49-F238E27FC236}">
                <a16:creationId xmlns:a16="http://schemas.microsoft.com/office/drawing/2014/main" xmlns="" id="{439EC1B8-6BEC-8039-7BB0-FB0AA6FE6DFF}"/>
              </a:ext>
            </a:extLst>
          </p:cNvPr>
          <p:cNvGrpSpPr/>
          <p:nvPr/>
        </p:nvGrpSpPr>
        <p:grpSpPr>
          <a:xfrm>
            <a:off x="3021633" y="3567227"/>
            <a:ext cx="1567825" cy="527720"/>
            <a:chOff x="3679998" y="2948189"/>
            <a:chExt cx="1567825" cy="527720"/>
          </a:xfrm>
        </p:grpSpPr>
        <p:sp>
          <p:nvSpPr>
            <p:cNvPr id="50" name="Oval 782">
              <a:extLst>
                <a:ext uri="{FF2B5EF4-FFF2-40B4-BE49-F238E27FC236}">
                  <a16:creationId xmlns:a16="http://schemas.microsoft.com/office/drawing/2014/main" xmlns="" id="{3992E425-0A34-33DF-463D-45DE2F183149}"/>
                </a:ext>
              </a:extLst>
            </p:cNvPr>
            <p:cNvSpPr/>
            <p:nvPr/>
          </p:nvSpPr>
          <p:spPr>
            <a:xfrm>
              <a:off x="4729069" y="2948189"/>
              <a:ext cx="518754" cy="5277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51" name="Graphic 783">
              <a:extLst>
                <a:ext uri="{FF2B5EF4-FFF2-40B4-BE49-F238E27FC236}">
                  <a16:creationId xmlns:a16="http://schemas.microsoft.com/office/drawing/2014/main" xmlns="" id="{75CE1E22-FBCC-13B3-170F-2EB84B82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4849471" y="3073074"/>
              <a:ext cx="277951" cy="277951"/>
            </a:xfrm>
            <a:prstGeom prst="rect">
              <a:avLst/>
            </a:prstGeom>
          </p:spPr>
        </p:pic>
        <p:sp>
          <p:nvSpPr>
            <p:cNvPr id="52" name="Oval 784">
              <a:extLst>
                <a:ext uri="{FF2B5EF4-FFF2-40B4-BE49-F238E27FC236}">
                  <a16:creationId xmlns:a16="http://schemas.microsoft.com/office/drawing/2014/main" xmlns="" id="{91D9EF6D-23D2-D9BE-AAB1-3683458DC678}"/>
                </a:ext>
              </a:extLst>
            </p:cNvPr>
            <p:cNvSpPr/>
            <p:nvPr/>
          </p:nvSpPr>
          <p:spPr>
            <a:xfrm>
              <a:off x="3679998" y="2948189"/>
              <a:ext cx="518754" cy="5277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pic>
          <p:nvPicPr>
            <p:cNvPr id="53" name="Graphic 785">
              <a:extLst>
                <a:ext uri="{FF2B5EF4-FFF2-40B4-BE49-F238E27FC236}">
                  <a16:creationId xmlns:a16="http://schemas.microsoft.com/office/drawing/2014/main" xmlns="" id="{E09F50B0-B683-A688-65E7-3AC6458A2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800400" y="3073074"/>
              <a:ext cx="277951" cy="277951"/>
            </a:xfrm>
            <a:prstGeom prst="rect">
              <a:avLst/>
            </a:prstGeom>
          </p:spPr>
        </p:pic>
      </p:grpSp>
      <p:cxnSp>
        <p:nvCxnSpPr>
          <p:cNvPr id="58" name="Straight Connector 790">
            <a:extLst>
              <a:ext uri="{FF2B5EF4-FFF2-40B4-BE49-F238E27FC236}">
                <a16:creationId xmlns:a16="http://schemas.microsoft.com/office/drawing/2014/main" xmlns="" id="{34F4E2F8-999B-C800-813A-B9C2B827FD36}"/>
              </a:ext>
            </a:extLst>
          </p:cNvPr>
          <p:cNvCxnSpPr>
            <a:stCxn id="23" idx="2"/>
          </p:cNvCxnSpPr>
          <p:nvPr/>
        </p:nvCxnSpPr>
        <p:spPr>
          <a:xfrm>
            <a:off x="3287179" y="4426674"/>
            <a:ext cx="0" cy="30310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791">
            <a:extLst>
              <a:ext uri="{FF2B5EF4-FFF2-40B4-BE49-F238E27FC236}">
                <a16:creationId xmlns:a16="http://schemas.microsoft.com/office/drawing/2014/main" xmlns="" id="{A3FFEBEF-0040-CDBF-E195-E9747D61925D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336319" y="4426674"/>
            <a:ext cx="0" cy="30310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792">
            <a:extLst>
              <a:ext uri="{FF2B5EF4-FFF2-40B4-BE49-F238E27FC236}">
                <a16:creationId xmlns:a16="http://schemas.microsoft.com/office/drawing/2014/main" xmlns="" id="{96E78310-E8F1-D2BA-47E9-590C1FC5CA4A}"/>
              </a:ext>
            </a:extLst>
          </p:cNvPr>
          <p:cNvCxnSpPr>
            <a:stCxn id="23" idx="2"/>
          </p:cNvCxnSpPr>
          <p:nvPr/>
        </p:nvCxnSpPr>
        <p:spPr>
          <a:xfrm>
            <a:off x="3287179" y="4426674"/>
            <a:ext cx="1042902" cy="34175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793">
            <a:extLst>
              <a:ext uri="{FF2B5EF4-FFF2-40B4-BE49-F238E27FC236}">
                <a16:creationId xmlns:a16="http://schemas.microsoft.com/office/drawing/2014/main" xmlns="" id="{D6B281E1-EA97-35C5-C910-6548FBF897D1}"/>
              </a:ext>
            </a:extLst>
          </p:cNvPr>
          <p:cNvCxnSpPr>
            <a:stCxn id="24" idx="2"/>
          </p:cNvCxnSpPr>
          <p:nvPr/>
        </p:nvCxnSpPr>
        <p:spPr>
          <a:xfrm flipH="1">
            <a:off x="3281010" y="4426674"/>
            <a:ext cx="1055309" cy="332828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790">
            <a:extLst>
              <a:ext uri="{FF2B5EF4-FFF2-40B4-BE49-F238E27FC236}">
                <a16:creationId xmlns:a16="http://schemas.microsoft.com/office/drawing/2014/main" xmlns="" id="{34F4E2F8-999B-C800-813A-B9C2B827FD36}"/>
              </a:ext>
            </a:extLst>
          </p:cNvPr>
          <p:cNvCxnSpPr>
            <a:endCxn id="52" idx="0"/>
          </p:cNvCxnSpPr>
          <p:nvPr/>
        </p:nvCxnSpPr>
        <p:spPr>
          <a:xfrm>
            <a:off x="3281010" y="3039926"/>
            <a:ext cx="0" cy="52730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790">
            <a:extLst>
              <a:ext uri="{FF2B5EF4-FFF2-40B4-BE49-F238E27FC236}">
                <a16:creationId xmlns:a16="http://schemas.microsoft.com/office/drawing/2014/main" xmlns="" id="{34F4E2F8-999B-C800-813A-B9C2B827FD36}"/>
              </a:ext>
            </a:extLst>
          </p:cNvPr>
          <p:cNvCxnSpPr/>
          <p:nvPr/>
        </p:nvCxnSpPr>
        <p:spPr>
          <a:xfrm>
            <a:off x="4335991" y="3041550"/>
            <a:ext cx="0" cy="52730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oup 118">
            <a:extLst>
              <a:ext uri="{FF2B5EF4-FFF2-40B4-BE49-F238E27FC236}">
                <a16:creationId xmlns:a16="http://schemas.microsoft.com/office/drawing/2014/main" xmlns="" id="{01EFF72D-3038-B147-11E4-9B38BD18909D}"/>
              </a:ext>
            </a:extLst>
          </p:cNvPr>
          <p:cNvGrpSpPr/>
          <p:nvPr/>
        </p:nvGrpSpPr>
        <p:grpSpPr>
          <a:xfrm>
            <a:off x="1127448" y="1215936"/>
            <a:ext cx="9937104" cy="793293"/>
            <a:chOff x="4862009" y="3319142"/>
            <a:chExt cx="6742616" cy="557148"/>
          </a:xfrm>
        </p:grpSpPr>
        <p:sp>
          <p:nvSpPr>
            <p:cNvPr id="132" name="Rectangle 119">
              <a:extLst>
                <a:ext uri="{FF2B5EF4-FFF2-40B4-BE49-F238E27FC236}">
                  <a16:creationId xmlns:a16="http://schemas.microsoft.com/office/drawing/2014/main" xmlns="" id="{27082B8D-4F45-146C-CC7D-81722D75A34C}"/>
                </a:ext>
              </a:extLst>
            </p:cNvPr>
            <p:cNvSpPr/>
            <p:nvPr/>
          </p:nvSpPr>
          <p:spPr>
            <a:xfrm>
              <a:off x="5135852" y="3383272"/>
              <a:ext cx="6468773" cy="431583"/>
            </a:xfrm>
            <a:prstGeom prst="rect">
              <a:avLst/>
            </a:prstGeom>
            <a:gradFill flip="none" rotWithShape="1">
              <a:gsLst>
                <a:gs pos="0">
                  <a:srgbClr val="003285"/>
                </a:gs>
                <a:gs pos="50000">
                  <a:srgbClr val="003285">
                    <a:shade val="67500"/>
                    <a:satMod val="115000"/>
                  </a:srgbClr>
                </a:gs>
                <a:gs pos="100000">
                  <a:srgbClr val="003285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406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TextBox 120">
              <a:extLst>
                <a:ext uri="{FF2B5EF4-FFF2-40B4-BE49-F238E27FC236}">
                  <a16:creationId xmlns:a16="http://schemas.microsoft.com/office/drawing/2014/main" xmlns="" id="{55185C3D-D7A9-DF5C-B72B-ABADABDBFE98}"/>
                </a:ext>
              </a:extLst>
            </p:cNvPr>
            <p:cNvSpPr txBox="1"/>
            <p:nvPr/>
          </p:nvSpPr>
          <p:spPr>
            <a:xfrm>
              <a:off x="5448323" y="3516535"/>
              <a:ext cx="6075439" cy="17292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800"/>
                </a:spcBef>
                <a:buClr>
                  <a:schemeClr val="accent2"/>
                </a:buClr>
                <a:buSzPct val="120000"/>
              </a:pP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integration of NGFW and other </a:t>
              </a:r>
              <a:r>
                <a:rPr lang="en-US" sz="16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Hillstone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security products enables multiple </a:t>
              </a:r>
              <a:r>
                <a:rPr lang="en-US" sz="16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Hillstone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solutions 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4" name="Group 121">
              <a:extLst>
                <a:ext uri="{FF2B5EF4-FFF2-40B4-BE49-F238E27FC236}">
                  <a16:creationId xmlns:a16="http://schemas.microsoft.com/office/drawing/2014/main" xmlns="" id="{335A7FE5-3EC9-5402-2C22-CDABA9FF85E1}"/>
                </a:ext>
              </a:extLst>
            </p:cNvPr>
            <p:cNvGrpSpPr/>
            <p:nvPr/>
          </p:nvGrpSpPr>
          <p:grpSpPr>
            <a:xfrm>
              <a:off x="4862009" y="3319142"/>
              <a:ext cx="547686" cy="557148"/>
              <a:chOff x="4862009" y="3319142"/>
              <a:chExt cx="547686" cy="557148"/>
            </a:xfrm>
          </p:grpSpPr>
          <p:grpSp>
            <p:nvGrpSpPr>
              <p:cNvPr id="135" name="Group 122">
                <a:extLst>
                  <a:ext uri="{FF2B5EF4-FFF2-40B4-BE49-F238E27FC236}">
                    <a16:creationId xmlns:a16="http://schemas.microsoft.com/office/drawing/2014/main" xmlns="" id="{95ED066C-23DD-D73F-0FD6-CD6C8FB9C719}"/>
                  </a:ext>
                </a:extLst>
              </p:cNvPr>
              <p:cNvGrpSpPr/>
              <p:nvPr/>
            </p:nvGrpSpPr>
            <p:grpSpPr>
              <a:xfrm>
                <a:off x="4862009" y="3319142"/>
                <a:ext cx="547686" cy="557148"/>
                <a:chOff x="5172526" y="1570194"/>
                <a:chExt cx="1221326" cy="1242433"/>
              </a:xfrm>
            </p:grpSpPr>
            <p:sp>
              <p:nvSpPr>
                <p:cNvPr id="137" name="Oval 124">
                  <a:extLst>
                    <a:ext uri="{FF2B5EF4-FFF2-40B4-BE49-F238E27FC236}">
                      <a16:creationId xmlns:a16="http://schemas.microsoft.com/office/drawing/2014/main" xmlns="" id="{F86CBA3C-972A-65D8-4A24-AA3C7E6101FD}"/>
                    </a:ext>
                  </a:extLst>
                </p:cNvPr>
                <p:cNvSpPr/>
                <p:nvPr/>
              </p:nvSpPr>
              <p:spPr>
                <a:xfrm>
                  <a:off x="5172526" y="1570194"/>
                  <a:ext cx="1221326" cy="1242433"/>
                </a:xfrm>
                <a:prstGeom prst="ellipse">
                  <a:avLst/>
                </a:prstGeom>
                <a:solidFill>
                  <a:schemeClr val="tx2">
                    <a:lumMod val="50000"/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sp>
              <p:nvSpPr>
                <p:cNvPr id="138" name="Oval 125">
                  <a:extLst>
                    <a:ext uri="{FF2B5EF4-FFF2-40B4-BE49-F238E27FC236}">
                      <a16:creationId xmlns:a16="http://schemas.microsoft.com/office/drawing/2014/main" xmlns="" id="{1795793E-8D0A-0130-3D0C-52B88016D0B1}"/>
                    </a:ext>
                  </a:extLst>
                </p:cNvPr>
                <p:cNvSpPr/>
                <p:nvPr/>
              </p:nvSpPr>
              <p:spPr>
                <a:xfrm>
                  <a:off x="5313106" y="1713203"/>
                  <a:ext cx="940166" cy="95641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</p:grpSp>
          <p:pic>
            <p:nvPicPr>
              <p:cNvPr id="136" name="Graphic 123">
                <a:extLst>
                  <a:ext uri="{FF2B5EF4-FFF2-40B4-BE49-F238E27FC236}">
                    <a16:creationId xmlns:a16="http://schemas.microsoft.com/office/drawing/2014/main" xmlns="" id="{F757B598-F5E3-6E51-0112-A3F3F7B69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4989664" y="3467331"/>
                <a:ext cx="304476" cy="283895"/>
              </a:xfrm>
              <a:prstGeom prst="rect">
                <a:avLst/>
              </a:prstGeom>
            </p:spPr>
          </p:pic>
        </p:grpSp>
      </p:grpSp>
      <p:cxnSp>
        <p:nvCxnSpPr>
          <p:cNvPr id="139" name="Straight Connector 729">
            <a:extLst>
              <a:ext uri="{FF2B5EF4-FFF2-40B4-BE49-F238E27FC236}">
                <a16:creationId xmlns:a16="http://schemas.microsoft.com/office/drawing/2014/main" xmlns="" id="{0FDF6183-0011-B3E5-02F7-181104A3D689}"/>
              </a:ext>
            </a:extLst>
          </p:cNvPr>
          <p:cNvCxnSpPr/>
          <p:nvPr/>
        </p:nvCxnSpPr>
        <p:spPr>
          <a:xfrm>
            <a:off x="6296946" y="2548894"/>
            <a:ext cx="0" cy="263543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/>
        </p:nvSpPr>
        <p:spPr>
          <a:xfrm flipV="1">
            <a:off x="2135560" y="5400348"/>
            <a:ext cx="3521536" cy="79208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/>
        </p:nvSpPr>
        <p:spPr>
          <a:xfrm flipV="1">
            <a:off x="6873010" y="5400348"/>
            <a:ext cx="3521536" cy="9089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Freeform 55">
            <a:extLst>
              <a:ext uri="{FF2B5EF4-FFF2-40B4-BE49-F238E27FC236}">
                <a16:creationId xmlns="" xmlns:a16="http://schemas.microsoft.com/office/drawing/2014/main" id="{FFB6DB29-B0BD-44EB-A804-31841ECCF93D}"/>
              </a:ext>
            </a:extLst>
          </p:cNvPr>
          <p:cNvSpPr>
            <a:spLocks noEditPoints="1"/>
          </p:cNvSpPr>
          <p:nvPr/>
        </p:nvSpPr>
        <p:spPr bwMode="auto">
          <a:xfrm>
            <a:off x="2240144" y="5629757"/>
            <a:ext cx="139818" cy="14894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" name="组合 3"/>
          <p:cNvGrpSpPr/>
          <p:nvPr/>
        </p:nvGrpSpPr>
        <p:grpSpPr>
          <a:xfrm>
            <a:off x="7345219" y="2466450"/>
            <a:ext cx="2999253" cy="2717874"/>
            <a:chOff x="7427358" y="2295302"/>
            <a:chExt cx="2772860" cy="2512720"/>
          </a:xfrm>
        </p:grpSpPr>
        <p:grpSp>
          <p:nvGrpSpPr>
            <p:cNvPr id="56" name="组合 55"/>
            <p:cNvGrpSpPr/>
            <p:nvPr/>
          </p:nvGrpSpPr>
          <p:grpSpPr>
            <a:xfrm>
              <a:off x="8243280" y="2295302"/>
              <a:ext cx="698285" cy="245262"/>
              <a:chOff x="8466" y="2702"/>
              <a:chExt cx="1814" cy="738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6" y="2923"/>
                <a:ext cx="1814" cy="517"/>
              </a:xfrm>
              <a:prstGeom prst="rect">
                <a:avLst/>
              </a:prstGeom>
            </p:spPr>
          </p:pic>
          <p:sp>
            <p:nvSpPr>
              <p:cNvPr id="62" name="文本框 61"/>
              <p:cNvSpPr txBox="1"/>
              <p:nvPr/>
            </p:nvSpPr>
            <p:spPr>
              <a:xfrm>
                <a:off x="8788" y="2702"/>
                <a:ext cx="1171" cy="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</a:rPr>
                  <a:t>BDS</a:t>
                </a: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7427358" y="3278115"/>
              <a:ext cx="698285" cy="244086"/>
              <a:chOff x="14273" y="1492"/>
              <a:chExt cx="1205" cy="415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73" y="1614"/>
                <a:ext cx="1205" cy="293"/>
              </a:xfrm>
              <a:prstGeom prst="rect">
                <a:avLst/>
              </a:prstGeom>
            </p:spPr>
          </p:pic>
          <p:sp>
            <p:nvSpPr>
              <p:cNvPr id="65" name="文本框 64"/>
              <p:cNvSpPr txBox="1"/>
              <p:nvPr/>
            </p:nvSpPr>
            <p:spPr>
              <a:xfrm>
                <a:off x="14457" y="1492"/>
                <a:ext cx="838" cy="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dirty="0" err="1">
                    <a:solidFill>
                      <a:schemeClr val="bg1"/>
                    </a:solidFill>
                  </a:rPr>
                  <a:t>NGFW</a:t>
                </a:r>
                <a:endParaRPr lang="en-US" altLang="zh-CN" sz="9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9100925" y="3300465"/>
              <a:ext cx="698865" cy="246438"/>
              <a:chOff x="11509" y="5815"/>
              <a:chExt cx="1816" cy="741"/>
            </a:xfrm>
          </p:grpSpPr>
          <p:pic>
            <p:nvPicPr>
              <p:cNvPr id="67" name="图片 6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9" y="6035"/>
                <a:ext cx="1816" cy="521"/>
              </a:xfrm>
              <a:prstGeom prst="rect">
                <a:avLst/>
              </a:prstGeom>
            </p:spPr>
          </p:pic>
          <p:sp>
            <p:nvSpPr>
              <p:cNvPr id="68" name="文本框 67"/>
              <p:cNvSpPr txBox="1"/>
              <p:nvPr/>
            </p:nvSpPr>
            <p:spPr>
              <a:xfrm>
                <a:off x="11831" y="5815"/>
                <a:ext cx="1171" cy="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bg1"/>
                    </a:solidFill>
                  </a:rPr>
                  <a:t>WAF</a:t>
                </a: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7435471" y="2566444"/>
              <a:ext cx="681480" cy="246284"/>
              <a:chOff x="5680" y="5082"/>
              <a:chExt cx="1770" cy="741"/>
            </a:xfrm>
          </p:grpSpPr>
          <p:pic>
            <p:nvPicPr>
              <p:cNvPr id="70" name="图片 6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" y="5299"/>
                <a:ext cx="1770" cy="505"/>
              </a:xfrm>
              <a:prstGeom prst="rect">
                <a:avLst/>
              </a:prstGeom>
            </p:spPr>
          </p:pic>
          <p:sp>
            <p:nvSpPr>
              <p:cNvPr id="71" name="文本框 70"/>
              <p:cNvSpPr txBox="1"/>
              <p:nvPr/>
            </p:nvSpPr>
            <p:spPr>
              <a:xfrm>
                <a:off x="5979" y="5082"/>
                <a:ext cx="1171" cy="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 smtClean="0">
                    <a:solidFill>
                      <a:schemeClr val="bg1"/>
                    </a:solidFill>
                  </a:rPr>
                  <a:t>NIPS</a:t>
                </a:r>
                <a:endParaRPr lang="en-US" altLang="zh-CN" sz="1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2" name="直接连接符 71"/>
            <p:cNvCxnSpPr/>
            <p:nvPr/>
          </p:nvCxnSpPr>
          <p:spPr>
            <a:xfrm flipV="1">
              <a:off x="8585179" y="3492206"/>
              <a:ext cx="0" cy="895584"/>
            </a:xfrm>
            <a:prstGeom prst="line">
              <a:avLst/>
            </a:prstGeom>
            <a:ln w="12700">
              <a:solidFill>
                <a:srgbClr val="00B0F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/>
            <p:cNvCxnSpPr/>
            <p:nvPr/>
          </p:nvCxnSpPr>
          <p:spPr>
            <a:xfrm flipH="1">
              <a:off x="8585179" y="2533507"/>
              <a:ext cx="5215" cy="479937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箭头连接符 73"/>
            <p:cNvCxnSpPr>
              <a:stCxn id="71" idx="2"/>
            </p:cNvCxnSpPr>
            <p:nvPr/>
          </p:nvCxnSpPr>
          <p:spPr>
            <a:xfrm>
              <a:off x="7776019" y="2812728"/>
              <a:ext cx="540276" cy="434803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>
              <a:stCxn id="78" idx="0"/>
            </p:cNvCxnSpPr>
            <p:nvPr/>
          </p:nvCxnSpPr>
          <p:spPr>
            <a:xfrm flipH="1">
              <a:off x="8838998" y="2861111"/>
              <a:ext cx="717117" cy="371716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组合 75"/>
            <p:cNvGrpSpPr/>
            <p:nvPr/>
          </p:nvGrpSpPr>
          <p:grpSpPr>
            <a:xfrm>
              <a:off x="8912012" y="2531154"/>
              <a:ext cx="1288206" cy="560515"/>
              <a:chOff x="9336" y="4109"/>
              <a:chExt cx="2223" cy="953"/>
            </a:xfrm>
          </p:grpSpPr>
          <p:pic>
            <p:nvPicPr>
              <p:cNvPr id="77" name="Picture 167"/>
              <p:cNvPicPr>
                <a:picLocks noChangeAspect="1"/>
              </p:cNvPicPr>
              <p:nvPr/>
            </p:nvPicPr>
            <p:blipFill>
              <a:blip r:embed="rId18" cstate="email"/>
              <a:stretch>
                <a:fillRect/>
              </a:stretch>
            </p:blipFill>
            <p:spPr>
              <a:xfrm>
                <a:off x="10031" y="4109"/>
                <a:ext cx="510" cy="633"/>
              </a:xfrm>
              <a:prstGeom prst="rect">
                <a:avLst/>
              </a:prstGeom>
            </p:spPr>
          </p:pic>
          <p:sp>
            <p:nvSpPr>
              <p:cNvPr id="78" name="TextBox 101"/>
              <p:cNvSpPr txBox="1"/>
              <p:nvPr/>
            </p:nvSpPr>
            <p:spPr>
              <a:xfrm>
                <a:off x="9336" y="4670"/>
                <a:ext cx="2223" cy="39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45719" rIns="45719">
                <a:spAutoFit/>
              </a:bodyPr>
              <a:lstStyle/>
              <a:p>
                <a:pPr>
                  <a:defRPr sz="120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pPr>
                <a:r>
                  <a:rPr lang="en-US" altLang="zh-CN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  <a:sym typeface="Arial" panose="020B0604020202020204" pitchFamily="34" charset="0"/>
                  </a:rPr>
                  <a:t>Threat hunting plugin</a:t>
                </a:r>
              </a:p>
            </p:txBody>
          </p:sp>
        </p:grpSp>
        <p:cxnSp>
          <p:nvCxnSpPr>
            <p:cNvPr id="79" name="直接箭头连接符 78"/>
            <p:cNvCxnSpPr/>
            <p:nvPr/>
          </p:nvCxnSpPr>
          <p:spPr>
            <a:xfrm flipV="1">
              <a:off x="7894427" y="3246355"/>
              <a:ext cx="421869" cy="194680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箭头连接符 79"/>
            <p:cNvCxnSpPr/>
            <p:nvPr/>
          </p:nvCxnSpPr>
          <p:spPr>
            <a:xfrm flipH="1" flipV="1">
              <a:off x="8827985" y="3253413"/>
              <a:ext cx="511689" cy="202915"/>
            </a:xfrm>
            <a:prstGeom prst="straightConnector1">
              <a:avLst/>
            </a:prstGeom>
            <a:ln w="127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组合 81"/>
            <p:cNvGrpSpPr/>
            <p:nvPr/>
          </p:nvGrpSpPr>
          <p:grpSpPr>
            <a:xfrm>
              <a:off x="8258926" y="3015206"/>
              <a:ext cx="717408" cy="546987"/>
              <a:chOff x="8092" y="5285"/>
              <a:chExt cx="1238" cy="930"/>
            </a:xfrm>
          </p:grpSpPr>
          <p:pic>
            <p:nvPicPr>
              <p:cNvPr id="83" name="Picture 2" descr="https://www.hillstonenet.com.cn/wp-content/uploads/2017/01/%E5%B1%B1%E7%9F%B3%E6%99%BA%C2%B7%E6%BA%90logo-new2.png"/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35" b="31861"/>
              <a:stretch>
                <a:fillRect/>
              </a:stretch>
            </p:blipFill>
            <p:spPr bwMode="auto">
              <a:xfrm>
                <a:off x="8092" y="5285"/>
                <a:ext cx="1128" cy="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文本框 83"/>
              <p:cNvSpPr txBox="1"/>
              <p:nvPr/>
            </p:nvSpPr>
            <p:spPr>
              <a:xfrm>
                <a:off x="8211" y="5852"/>
                <a:ext cx="1119" cy="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iSource</a:t>
                </a:r>
                <a:endParaRPr lang="en-US" altLang="zh-CN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8254870" y="3876272"/>
              <a:ext cx="660039" cy="309960"/>
              <a:chOff x="8085" y="6679"/>
              <a:chExt cx="1139" cy="527"/>
            </a:xfrm>
          </p:grpSpPr>
          <p:sp>
            <p:nvSpPr>
              <p:cNvPr id="86" name="任意多边形 117"/>
              <p:cNvSpPr/>
              <p:nvPr/>
            </p:nvSpPr>
            <p:spPr>
              <a:xfrm>
                <a:off x="8085" y="6679"/>
                <a:ext cx="1139" cy="527"/>
              </a:xfrm>
              <a:custGeom>
                <a:avLst/>
                <a:gdLst>
                  <a:gd name="connsiteX0" fmla="*/ 1620000 w 4320000"/>
                  <a:gd name="connsiteY0" fmla="*/ 0 h 2520000"/>
                  <a:gd name="connsiteX1" fmla="*/ 2040385 w 4320000"/>
                  <a:gd name="connsiteY1" fmla="*/ 56581 h 2520000"/>
                  <a:gd name="connsiteX2" fmla="*/ 2160000 w 4320000"/>
                  <a:gd name="connsiteY2" fmla="*/ 99865 h 2520000"/>
                  <a:gd name="connsiteX3" fmla="*/ 2279615 w 4320000"/>
                  <a:gd name="connsiteY3" fmla="*/ 56581 h 2520000"/>
                  <a:gd name="connsiteX4" fmla="*/ 2700000 w 4320000"/>
                  <a:gd name="connsiteY4" fmla="*/ 0 h 2520000"/>
                  <a:gd name="connsiteX5" fmla="*/ 3758058 w 4320000"/>
                  <a:gd name="connsiteY5" fmla="*/ 574895 h 2520000"/>
                  <a:gd name="connsiteX6" fmla="*/ 3771239 w 4320000"/>
                  <a:gd name="connsiteY6" fmla="*/ 662063 h 2520000"/>
                  <a:gd name="connsiteX7" fmla="*/ 3826761 w 4320000"/>
                  <a:gd name="connsiteY7" fmla="*/ 687517 h 2520000"/>
                  <a:gd name="connsiteX8" fmla="*/ 4320000 w 4320000"/>
                  <a:gd name="connsiteY8" fmla="*/ 1260000 h 2520000"/>
                  <a:gd name="connsiteX9" fmla="*/ 3826761 w 4320000"/>
                  <a:gd name="connsiteY9" fmla="*/ 1832484 h 2520000"/>
                  <a:gd name="connsiteX10" fmla="*/ 3771239 w 4320000"/>
                  <a:gd name="connsiteY10" fmla="*/ 1857938 h 2520000"/>
                  <a:gd name="connsiteX11" fmla="*/ 3758058 w 4320000"/>
                  <a:gd name="connsiteY11" fmla="*/ 1945105 h 2520000"/>
                  <a:gd name="connsiteX12" fmla="*/ 2700000 w 4320000"/>
                  <a:gd name="connsiteY12" fmla="*/ 2520000 h 2520000"/>
                  <a:gd name="connsiteX13" fmla="*/ 2279615 w 4320000"/>
                  <a:gd name="connsiteY13" fmla="*/ 2463419 h 2520000"/>
                  <a:gd name="connsiteX14" fmla="*/ 2160000 w 4320000"/>
                  <a:gd name="connsiteY14" fmla="*/ 2420136 h 2520000"/>
                  <a:gd name="connsiteX15" fmla="*/ 2040385 w 4320000"/>
                  <a:gd name="connsiteY15" fmla="*/ 2463419 h 2520000"/>
                  <a:gd name="connsiteX16" fmla="*/ 1620000 w 4320000"/>
                  <a:gd name="connsiteY16" fmla="*/ 2520000 h 2520000"/>
                  <a:gd name="connsiteX17" fmla="*/ 561942 w 4320000"/>
                  <a:gd name="connsiteY17" fmla="*/ 1945105 h 2520000"/>
                  <a:gd name="connsiteX18" fmla="*/ 548761 w 4320000"/>
                  <a:gd name="connsiteY18" fmla="*/ 1857938 h 2520000"/>
                  <a:gd name="connsiteX19" fmla="*/ 493239 w 4320000"/>
                  <a:gd name="connsiteY19" fmla="*/ 1832484 h 2520000"/>
                  <a:gd name="connsiteX20" fmla="*/ 0 w 4320000"/>
                  <a:gd name="connsiteY20" fmla="*/ 1260000 h 2520000"/>
                  <a:gd name="connsiteX21" fmla="*/ 493239 w 4320000"/>
                  <a:gd name="connsiteY21" fmla="*/ 687517 h 2520000"/>
                  <a:gd name="connsiteX22" fmla="*/ 548761 w 4320000"/>
                  <a:gd name="connsiteY22" fmla="*/ 662063 h 2520000"/>
                  <a:gd name="connsiteX23" fmla="*/ 561942 w 4320000"/>
                  <a:gd name="connsiteY23" fmla="*/ 574895 h 2520000"/>
                  <a:gd name="connsiteX24" fmla="*/ 1620000 w 4320000"/>
                  <a:gd name="connsiteY24" fmla="*/ 0 h 25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20000" h="2520000">
                    <a:moveTo>
                      <a:pt x="1620000" y="0"/>
                    </a:moveTo>
                    <a:cubicBezTo>
                      <a:pt x="1769117" y="0"/>
                      <a:pt x="1911176" y="20147"/>
                      <a:pt x="2040385" y="56581"/>
                    </a:cubicBezTo>
                    <a:lnTo>
                      <a:pt x="2160000" y="99865"/>
                    </a:lnTo>
                    <a:lnTo>
                      <a:pt x="2279615" y="56581"/>
                    </a:lnTo>
                    <a:cubicBezTo>
                      <a:pt x="2408825" y="20147"/>
                      <a:pt x="2550883" y="0"/>
                      <a:pt x="2700000" y="0"/>
                    </a:cubicBezTo>
                    <a:cubicBezTo>
                      <a:pt x="3221910" y="0"/>
                      <a:pt x="3657352" y="246803"/>
                      <a:pt x="3758058" y="574895"/>
                    </a:cubicBezTo>
                    <a:lnTo>
                      <a:pt x="3771239" y="662063"/>
                    </a:lnTo>
                    <a:lnTo>
                      <a:pt x="3826761" y="687517"/>
                    </a:lnTo>
                    <a:cubicBezTo>
                      <a:pt x="4134898" y="843090"/>
                      <a:pt x="4320000" y="1042538"/>
                      <a:pt x="4320000" y="1260000"/>
                    </a:cubicBezTo>
                    <a:cubicBezTo>
                      <a:pt x="4320000" y="1477462"/>
                      <a:pt x="4134898" y="1676911"/>
                      <a:pt x="3826761" y="1832484"/>
                    </a:cubicBezTo>
                    <a:lnTo>
                      <a:pt x="3771239" y="1857938"/>
                    </a:lnTo>
                    <a:lnTo>
                      <a:pt x="3758058" y="1945105"/>
                    </a:lnTo>
                    <a:cubicBezTo>
                      <a:pt x="3657352" y="2273197"/>
                      <a:pt x="3221910" y="2520000"/>
                      <a:pt x="2700000" y="2520000"/>
                    </a:cubicBezTo>
                    <a:cubicBezTo>
                      <a:pt x="2550883" y="2520000"/>
                      <a:pt x="2408825" y="2499853"/>
                      <a:pt x="2279615" y="2463419"/>
                    </a:cubicBezTo>
                    <a:lnTo>
                      <a:pt x="2160000" y="2420136"/>
                    </a:lnTo>
                    <a:lnTo>
                      <a:pt x="2040385" y="2463419"/>
                    </a:lnTo>
                    <a:cubicBezTo>
                      <a:pt x="1911176" y="2499853"/>
                      <a:pt x="1769117" y="2520000"/>
                      <a:pt x="1620000" y="2520000"/>
                    </a:cubicBezTo>
                    <a:cubicBezTo>
                      <a:pt x="1098091" y="2520000"/>
                      <a:pt x="662648" y="2273197"/>
                      <a:pt x="561942" y="1945105"/>
                    </a:cubicBezTo>
                    <a:lnTo>
                      <a:pt x="548761" y="1857938"/>
                    </a:lnTo>
                    <a:lnTo>
                      <a:pt x="493239" y="1832484"/>
                    </a:lnTo>
                    <a:cubicBezTo>
                      <a:pt x="185102" y="1676911"/>
                      <a:pt x="0" y="1477462"/>
                      <a:pt x="0" y="1260000"/>
                    </a:cubicBezTo>
                    <a:cubicBezTo>
                      <a:pt x="0" y="1042538"/>
                      <a:pt x="185102" y="843090"/>
                      <a:pt x="493239" y="687517"/>
                    </a:cubicBezTo>
                    <a:lnTo>
                      <a:pt x="548761" y="662063"/>
                    </a:lnTo>
                    <a:lnTo>
                      <a:pt x="561942" y="574895"/>
                    </a:lnTo>
                    <a:cubicBezTo>
                      <a:pt x="662648" y="246803"/>
                      <a:pt x="1098091" y="0"/>
                      <a:pt x="1620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1100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8178" y="6758"/>
                <a:ext cx="1041" cy="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solidFill>
                      <a:schemeClr val="bg1"/>
                    </a:solidFill>
                  </a:rPr>
                  <a:t>Internet</a:t>
                </a:r>
              </a:p>
            </p:txBody>
          </p:sp>
        </p:grpSp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392209" y="4425979"/>
              <a:ext cx="401586" cy="315253"/>
            </a:xfrm>
            <a:prstGeom prst="rect">
              <a:avLst/>
            </a:prstGeom>
          </p:spPr>
        </p:pic>
        <p:sp>
          <p:nvSpPr>
            <p:cNvPr id="89" name="文本框 88"/>
            <p:cNvSpPr txBox="1"/>
            <p:nvPr/>
          </p:nvSpPr>
          <p:spPr>
            <a:xfrm>
              <a:off x="8652109" y="4438690"/>
              <a:ext cx="1352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Hillstone threat intelligence center</a:t>
              </a:r>
            </a:p>
          </p:txBody>
        </p:sp>
        <p:cxnSp>
          <p:nvCxnSpPr>
            <p:cNvPr id="90" name="直接箭头连接符 89"/>
            <p:cNvCxnSpPr/>
            <p:nvPr/>
          </p:nvCxnSpPr>
          <p:spPr>
            <a:xfrm flipH="1">
              <a:off x="8072745" y="3329432"/>
              <a:ext cx="318304" cy="134541"/>
            </a:xfrm>
            <a:prstGeom prst="straightConnector1">
              <a:avLst/>
            </a:prstGeom>
            <a:noFill/>
            <a:ln w="12700" cap="flat">
              <a:solidFill>
                <a:srgbClr val="C00000"/>
              </a:solidFill>
              <a:prstDash val="dash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91" name="组合 90"/>
          <p:cNvGrpSpPr/>
          <p:nvPr/>
        </p:nvGrpSpPr>
        <p:grpSpPr>
          <a:xfrm>
            <a:off x="10484740" y="4478910"/>
            <a:ext cx="1428830" cy="835255"/>
            <a:chOff x="2832" y="9926"/>
            <a:chExt cx="2489" cy="1455"/>
          </a:xfrm>
        </p:grpSpPr>
        <p:grpSp>
          <p:nvGrpSpPr>
            <p:cNvPr id="92" name="组合 91"/>
            <p:cNvGrpSpPr/>
            <p:nvPr/>
          </p:nvGrpSpPr>
          <p:grpSpPr>
            <a:xfrm>
              <a:off x="2832" y="9926"/>
              <a:ext cx="1665" cy="384"/>
              <a:chOff x="5260" y="11511"/>
              <a:chExt cx="1665" cy="384"/>
            </a:xfrm>
          </p:grpSpPr>
          <p:cxnSp>
            <p:nvCxnSpPr>
              <p:cNvPr id="99" name="直接箭头连接符 98"/>
              <p:cNvCxnSpPr/>
              <p:nvPr/>
            </p:nvCxnSpPr>
            <p:spPr>
              <a:xfrm>
                <a:off x="5375" y="11511"/>
                <a:ext cx="1505" cy="0"/>
              </a:xfrm>
              <a:prstGeom prst="straightConnector1">
                <a:avLst/>
              </a:prstGeom>
              <a:noFill/>
              <a:ln w="12700" cap="flat">
                <a:solidFill>
                  <a:srgbClr val="00B0F0"/>
                </a:solidFill>
                <a:prstDash val="dash"/>
                <a:miter lim="800000"/>
                <a:headEnd type="triangle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00" name="文本框 99"/>
              <p:cNvSpPr txBox="1"/>
              <p:nvPr/>
            </p:nvSpPr>
            <p:spPr>
              <a:xfrm>
                <a:off x="5260" y="11547"/>
                <a:ext cx="1665" cy="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Intelligence sharing</a:t>
                </a:r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>
              <a:off x="2832" y="10438"/>
              <a:ext cx="2489" cy="399"/>
              <a:chOff x="7572" y="11333"/>
              <a:chExt cx="2489" cy="399"/>
            </a:xfrm>
          </p:grpSpPr>
          <p:cxnSp>
            <p:nvCxnSpPr>
              <p:cNvPr id="97" name="直接箭头连接符 96"/>
              <p:cNvCxnSpPr/>
              <p:nvPr/>
            </p:nvCxnSpPr>
            <p:spPr>
              <a:xfrm>
                <a:off x="7687" y="11333"/>
                <a:ext cx="1516" cy="0"/>
              </a:xfrm>
              <a:prstGeom prst="straightConnector1">
                <a:avLst/>
              </a:prstGeom>
              <a:noFill/>
              <a:ln w="12700" cap="flat">
                <a:solidFill>
                  <a:srgbClr val="C00000"/>
                </a:solidFill>
                <a:prstDash val="dash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98" name="文本框 97"/>
              <p:cNvSpPr txBox="1"/>
              <p:nvPr/>
            </p:nvSpPr>
            <p:spPr>
              <a:xfrm>
                <a:off x="7572" y="11384"/>
                <a:ext cx="2489" cy="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Alert </a:t>
                </a:r>
                <a:r>
                  <a:rPr lang="en-US" altLang="zh-CN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notification/policy disposal</a:t>
                </a: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2832" y="10934"/>
              <a:ext cx="2343" cy="447"/>
              <a:chOff x="6060" y="10817"/>
              <a:chExt cx="2343" cy="447"/>
            </a:xfrm>
          </p:grpSpPr>
          <p:cxnSp>
            <p:nvCxnSpPr>
              <p:cNvPr id="95" name="直接箭头连接符 94"/>
              <p:cNvCxnSpPr/>
              <p:nvPr/>
            </p:nvCxnSpPr>
            <p:spPr>
              <a:xfrm>
                <a:off x="6197" y="10817"/>
                <a:ext cx="1511" cy="14"/>
              </a:xfrm>
              <a:prstGeom prst="straightConnector1">
                <a:avLst/>
              </a:prstGeom>
              <a:noFill/>
              <a:ln w="12700" cap="flat">
                <a:solidFill>
                  <a:srgbClr val="00B050"/>
                </a:solidFill>
                <a:prstDash val="dash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96" name="文本框 95"/>
              <p:cNvSpPr txBox="1"/>
              <p:nvPr/>
            </p:nvSpPr>
            <p:spPr>
              <a:xfrm>
                <a:off x="6060" y="10916"/>
                <a:ext cx="2343" cy="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Security logs/traffic metadata</a:t>
                </a:r>
              </a:p>
            </p:txBody>
          </p:sp>
        </p:grpSp>
      </p:grpSp>
      <p:sp>
        <p:nvSpPr>
          <p:cNvPr id="101" name="Freeform 55">
            <a:extLst>
              <a:ext uri="{FF2B5EF4-FFF2-40B4-BE49-F238E27FC236}">
                <a16:creationId xmlns="" xmlns:a16="http://schemas.microsoft.com/office/drawing/2014/main" id="{FFB6DB29-B0BD-44EB-A804-31841ECCF93D}"/>
              </a:ext>
            </a:extLst>
          </p:cNvPr>
          <p:cNvSpPr>
            <a:spLocks noEditPoints="1"/>
          </p:cNvSpPr>
          <p:nvPr/>
        </p:nvSpPr>
        <p:spPr bwMode="auto">
          <a:xfrm>
            <a:off x="7007792" y="5589240"/>
            <a:ext cx="139818" cy="14894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文本框 6"/>
          <p:cNvSpPr txBox="1"/>
          <p:nvPr/>
        </p:nvSpPr>
        <p:spPr>
          <a:xfrm>
            <a:off x="2402582" y="5586175"/>
            <a:ext cx="3182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centralized management for multiple NGFW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7168692" y="5526853"/>
            <a:ext cx="3182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</a:t>
            </a:r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protection against new types of </a:t>
            </a:r>
            <a:r>
              <a:rPr lang="en-US" altLang="zh-CN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attacks through integration with </a:t>
            </a:r>
            <a:r>
              <a:rPr lang="en-US" altLang="zh-CN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iSource</a:t>
            </a:r>
            <a:r>
              <a:rPr lang="en-US" altLang="zh-CN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deployment in XDR solution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919536" y="2376012"/>
            <a:ext cx="3901012" cy="2938153"/>
          </a:xfrm>
          <a:prstGeom prst="roundRect">
            <a:avLst>
              <a:gd name="adj" fmla="val 782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圆角矩形 104"/>
          <p:cNvSpPr/>
          <p:nvPr/>
        </p:nvSpPr>
        <p:spPr>
          <a:xfrm>
            <a:off x="6745266" y="2367700"/>
            <a:ext cx="3739474" cy="2938153"/>
          </a:xfrm>
          <a:prstGeom prst="roundRect">
            <a:avLst>
              <a:gd name="adj" fmla="val 7822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88369" y="2042164"/>
            <a:ext cx="1906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SD-WAN solution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8043299" y="2021509"/>
            <a:ext cx="1906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XDR solution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Enable Multiple Use Cases with High Performance</a:t>
            </a:r>
            <a:endParaRPr lang="zh-CN" altLang="en-US" dirty="0"/>
          </a:p>
        </p:txBody>
      </p:sp>
      <p:sp>
        <p:nvSpPr>
          <p:cNvPr id="4" name="Text Placeholder 71">
            <a:extLst>
              <a:ext uri="{FF2B5EF4-FFF2-40B4-BE49-F238E27FC236}">
                <a16:creationId xmlns:a16="http://schemas.microsoft.com/office/drawing/2014/main" xmlns="" id="{0876231C-BE6F-48AA-B48B-1FD255277C21}"/>
              </a:ext>
            </a:extLst>
          </p:cNvPr>
          <p:cNvSpPr txBox="1">
            <a:spLocks/>
          </p:cNvSpPr>
          <p:nvPr/>
        </p:nvSpPr>
        <p:spPr>
          <a:xfrm>
            <a:off x="3125337" y="2099421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Data Center</a:t>
            </a:r>
            <a:endParaRPr lang="en-US" dirty="0"/>
          </a:p>
        </p:txBody>
      </p:sp>
      <p:sp>
        <p:nvSpPr>
          <p:cNvPr id="5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/>
        </p:nvSpPr>
        <p:spPr>
          <a:xfrm flipV="1">
            <a:off x="263352" y="2949682"/>
            <a:ext cx="2676059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/>
        </p:nvCxnSpPr>
        <p:spPr>
          <a:xfrm>
            <a:off x="470482" y="3192618"/>
            <a:ext cx="2313150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103">
            <a:extLst>
              <a:ext uri="{FF2B5EF4-FFF2-40B4-BE49-F238E27FC236}">
                <a16:creationId xmlns:a16="http://schemas.microsoft.com/office/drawing/2014/main" xmlns="" id="{E7A9A034-04C1-4CBE-B796-9E8E0CCA2AD5}"/>
              </a:ext>
            </a:extLst>
          </p:cNvPr>
          <p:cNvSpPr/>
          <p:nvPr/>
        </p:nvSpPr>
        <p:spPr>
          <a:xfrm>
            <a:off x="1525101" y="2682249"/>
            <a:ext cx="963962" cy="962775"/>
          </a:xfrm>
          <a:prstGeom prst="ellipse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1">
            <a:extLst>
              <a:ext uri="{FF2B5EF4-FFF2-40B4-BE49-F238E27FC236}">
                <a16:creationId xmlns:a16="http://schemas.microsoft.com/office/drawing/2014/main" xmlns="" id="{9806B418-69A8-4729-8CBA-AA026E3790AD}"/>
              </a:ext>
            </a:extLst>
          </p:cNvPr>
          <p:cNvSpPr txBox="1">
            <a:spLocks/>
          </p:cNvSpPr>
          <p:nvPr/>
        </p:nvSpPr>
        <p:spPr>
          <a:xfrm>
            <a:off x="176758" y="2101205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Network Edge</a:t>
            </a:r>
            <a:endParaRPr lang="zh-CN" altLang="en-US" dirty="0"/>
          </a:p>
        </p:txBody>
      </p:sp>
      <p:sp>
        <p:nvSpPr>
          <p:cNvPr id="9" name="Text Placeholder 71">
            <a:extLst>
              <a:ext uri="{FF2B5EF4-FFF2-40B4-BE49-F238E27FC236}">
                <a16:creationId xmlns:a16="http://schemas.microsoft.com/office/drawing/2014/main" xmlns="" id="{4EC82022-EC12-4FFB-9F82-994EC4C93CF9}"/>
              </a:ext>
            </a:extLst>
          </p:cNvPr>
          <p:cNvSpPr txBox="1">
            <a:spLocks/>
          </p:cNvSpPr>
          <p:nvPr/>
        </p:nvSpPr>
        <p:spPr>
          <a:xfrm>
            <a:off x="6023992" y="2108405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SD-WAN</a:t>
            </a:r>
            <a:endParaRPr lang="en-US" dirty="0"/>
          </a:p>
        </p:txBody>
      </p:sp>
      <p:sp>
        <p:nvSpPr>
          <p:cNvPr id="10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 txBox="1">
            <a:spLocks/>
          </p:cNvSpPr>
          <p:nvPr/>
        </p:nvSpPr>
        <p:spPr>
          <a:xfrm>
            <a:off x="335424" y="3713141"/>
            <a:ext cx="2583265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 defTabSz="9137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›"/>
            </a:pP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Powerful network security capabilities to defend against more advanced threats</a:t>
            </a:r>
          </a:p>
          <a:p>
            <a:pPr marL="0" indent="0" defTabSz="9137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altLang="zh-CN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31775" indent="-231775" defTabSz="9137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›"/>
            </a:pP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Expedited execution of various security services with strong CPU </a:t>
            </a:r>
            <a:r>
              <a:rPr lang="en-US" altLang="zh-CN" dirty="0" smtClean="0">
                <a:ea typeface="微软雅黑" panose="020B0503020204020204" pitchFamily="34" charset="-122"/>
                <a:cs typeface="Arial" panose="020B0604020202020204" pitchFamily="34" charset="0"/>
              </a:rPr>
              <a:t>power</a:t>
            </a:r>
            <a:endParaRPr lang="en-US" altLang="zh-CN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Oval 59">
            <a:extLst>
              <a:ext uri="{FF2B5EF4-FFF2-40B4-BE49-F238E27FC236}">
                <a16:creationId xmlns:a16="http://schemas.microsoft.com/office/drawing/2014/main" xmlns="" id="{2552FF71-0D22-4A13-9AB5-180A03F02900}"/>
              </a:ext>
            </a:extLst>
          </p:cNvPr>
          <p:cNvSpPr/>
          <p:nvPr/>
        </p:nvSpPr>
        <p:spPr>
          <a:xfrm>
            <a:off x="1296548" y="2842290"/>
            <a:ext cx="686102" cy="6861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53">
            <a:extLst>
              <a:ext uri="{FF2B5EF4-FFF2-40B4-BE49-F238E27FC236}">
                <a16:creationId xmlns:a16="http://schemas.microsoft.com/office/drawing/2014/main" xmlns="" id="{D06055C3-F318-41B2-BC1E-64F27A4A84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72057" y="3017799"/>
            <a:ext cx="335083" cy="335083"/>
          </a:xfrm>
          <a:prstGeom prst="rect">
            <a:avLst/>
          </a:prstGeom>
        </p:spPr>
      </p:pic>
      <p:cxnSp>
        <p:nvCxnSpPr>
          <p:cNvPr id="13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/>
        </p:nvCxnSpPr>
        <p:spPr>
          <a:xfrm>
            <a:off x="6312024" y="3168352"/>
            <a:ext cx="2313150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/>
        </p:nvCxnSpPr>
        <p:spPr>
          <a:xfrm>
            <a:off x="3383704" y="3188009"/>
            <a:ext cx="2313150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60">
            <a:extLst>
              <a:ext uri="{FF2B5EF4-FFF2-40B4-BE49-F238E27FC236}">
                <a16:creationId xmlns:a16="http://schemas.microsoft.com/office/drawing/2014/main" xmlns="" id="{2021F2BB-3F79-4392-98B9-492F24A247F9}"/>
              </a:ext>
            </a:extLst>
          </p:cNvPr>
          <p:cNvSpPr/>
          <p:nvPr/>
        </p:nvSpPr>
        <p:spPr>
          <a:xfrm>
            <a:off x="4207032" y="2827969"/>
            <a:ext cx="666495" cy="6664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/>
        </p:nvSpPr>
        <p:spPr>
          <a:xfrm flipV="1">
            <a:off x="3125337" y="2949208"/>
            <a:ext cx="2724947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 txBox="1">
            <a:spLocks/>
          </p:cNvSpPr>
          <p:nvPr/>
        </p:nvSpPr>
        <p:spPr>
          <a:xfrm>
            <a:off x="3322657" y="3713141"/>
            <a:ext cx="2435243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 defTabSz="9137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›"/>
            </a:pP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High throughput to handle massive volumes of traffic in data center</a:t>
            </a:r>
          </a:p>
          <a:p>
            <a:pPr marL="231775" indent="-231775" defTabSz="9137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›"/>
            </a:pPr>
            <a:endParaRPr lang="en-US" altLang="zh-CN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31775" indent="-231775" defTabSz="9137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›"/>
            </a:pP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Twin-mode HA maintains high reliability of data center communication</a:t>
            </a:r>
          </a:p>
          <a:p>
            <a:endParaRPr lang="en-US" dirty="0"/>
          </a:p>
        </p:txBody>
      </p:sp>
      <p:pic>
        <p:nvPicPr>
          <p:cNvPr id="18" name="Graphic 57">
            <a:extLst>
              <a:ext uri="{FF2B5EF4-FFF2-40B4-BE49-F238E27FC236}">
                <a16:creationId xmlns:a16="http://schemas.microsoft.com/office/drawing/2014/main" xmlns="" id="{2514EFB0-195D-464A-9414-3B979CB678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46788" y="2935315"/>
            <a:ext cx="386982" cy="449708"/>
          </a:xfrm>
          <a:prstGeom prst="rect">
            <a:avLst/>
          </a:prstGeom>
        </p:spPr>
      </p:pic>
      <p:sp>
        <p:nvSpPr>
          <p:cNvPr id="19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/>
        </p:nvSpPr>
        <p:spPr>
          <a:xfrm flipV="1">
            <a:off x="6082972" y="2943377"/>
            <a:ext cx="2749332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 txBox="1">
            <a:spLocks/>
          </p:cNvSpPr>
          <p:nvPr/>
        </p:nvSpPr>
        <p:spPr>
          <a:xfrm>
            <a:off x="6298997" y="3834815"/>
            <a:ext cx="2317283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 defTabSz="9137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›"/>
            </a:pPr>
            <a:r>
              <a:rPr lang="en-US" altLang="zh-CN" dirty="0"/>
              <a:t>High security performance of built-in NGFW brings faster, lower-cost and secure local internet connections at remote location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21" name="Oval 62">
            <a:extLst>
              <a:ext uri="{FF2B5EF4-FFF2-40B4-BE49-F238E27FC236}">
                <a16:creationId xmlns:a16="http://schemas.microsoft.com/office/drawing/2014/main" xmlns="" id="{57FA6DFD-298D-4E4C-86ED-423B952F1693}"/>
              </a:ext>
            </a:extLst>
          </p:cNvPr>
          <p:cNvSpPr/>
          <p:nvPr/>
        </p:nvSpPr>
        <p:spPr>
          <a:xfrm>
            <a:off x="7104112" y="2816495"/>
            <a:ext cx="694281" cy="6942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58">
            <a:extLst>
              <a:ext uri="{FF2B5EF4-FFF2-40B4-BE49-F238E27FC236}">
                <a16:creationId xmlns:a16="http://schemas.microsoft.com/office/drawing/2014/main" xmlns="" id="{CB6151AD-3D87-4711-8982-CBE971B891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57343" y="2952379"/>
            <a:ext cx="422512" cy="422512"/>
          </a:xfrm>
          <a:prstGeom prst="rect">
            <a:avLst/>
          </a:prstGeom>
        </p:spPr>
      </p:pic>
      <p:cxnSp>
        <p:nvCxnSpPr>
          <p:cNvPr id="23" name="Straight Connector 102">
            <a:extLst>
              <a:ext uri="{FF2B5EF4-FFF2-40B4-BE49-F238E27FC236}">
                <a16:creationId xmlns:a16="http://schemas.microsoft.com/office/drawing/2014/main" xmlns="" id="{2C6CB26B-33BE-4851-9E2D-3A8A40A7CE27}"/>
              </a:ext>
            </a:extLst>
          </p:cNvPr>
          <p:cNvCxnSpPr>
            <a:cxnSpLocks/>
          </p:cNvCxnSpPr>
          <p:nvPr/>
        </p:nvCxnSpPr>
        <p:spPr>
          <a:xfrm>
            <a:off x="9264352" y="3160169"/>
            <a:ext cx="2313150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01">
            <a:extLst>
              <a:ext uri="{FF2B5EF4-FFF2-40B4-BE49-F238E27FC236}">
                <a16:creationId xmlns:a16="http://schemas.microsoft.com/office/drawing/2014/main" xmlns="" id="{4C673AFE-7560-4404-80F6-ADDC9F4D87D8}"/>
              </a:ext>
            </a:extLst>
          </p:cNvPr>
          <p:cNvSpPr/>
          <p:nvPr/>
        </p:nvSpPr>
        <p:spPr>
          <a:xfrm flipV="1">
            <a:off x="9048329" y="2935197"/>
            <a:ext cx="2808312" cy="279797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73">
            <a:extLst>
              <a:ext uri="{FF2B5EF4-FFF2-40B4-BE49-F238E27FC236}">
                <a16:creationId xmlns:a16="http://schemas.microsoft.com/office/drawing/2014/main" xmlns="" id="{81DCBC12-8E85-4CB7-BC57-A991A21ADDBE}"/>
              </a:ext>
            </a:extLst>
          </p:cNvPr>
          <p:cNvSpPr txBox="1">
            <a:spLocks/>
          </p:cNvSpPr>
          <p:nvPr/>
        </p:nvSpPr>
        <p:spPr>
          <a:xfrm>
            <a:off x="9264352" y="3826632"/>
            <a:ext cx="2317283" cy="1464442"/>
          </a:xfrm>
          <a:prstGeom prst="rect">
            <a:avLst/>
          </a:prstGeom>
        </p:spPr>
        <p:txBody>
          <a:bodyPr lIns="0" tIns="0" rIns="0" bIns="0"/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›"/>
            </a:pP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Context and identity-aware, and least-privileged secure access control guarantee the security and effectiveness for the remote access</a:t>
            </a:r>
          </a:p>
          <a:p>
            <a:endParaRPr lang="en-US" dirty="0"/>
          </a:p>
        </p:txBody>
      </p:sp>
      <p:sp>
        <p:nvSpPr>
          <p:cNvPr id="26" name="Oval 62">
            <a:extLst>
              <a:ext uri="{FF2B5EF4-FFF2-40B4-BE49-F238E27FC236}">
                <a16:creationId xmlns:a16="http://schemas.microsoft.com/office/drawing/2014/main" xmlns="" id="{57FA6DFD-298D-4E4C-86ED-423B952F1693}"/>
              </a:ext>
            </a:extLst>
          </p:cNvPr>
          <p:cNvSpPr/>
          <p:nvPr/>
        </p:nvSpPr>
        <p:spPr>
          <a:xfrm>
            <a:off x="10117452" y="2847213"/>
            <a:ext cx="659068" cy="663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73">
            <a:extLst>
              <a:ext uri="{FF2B5EF4-FFF2-40B4-BE49-F238E27FC236}">
                <a16:creationId xmlns:a16="http://schemas.microsoft.com/office/drawing/2014/main" xmlns="" id="{4828F8B4-2720-4F9A-9BE2-41F6B50927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281679" y="2996780"/>
            <a:ext cx="327745" cy="399537"/>
          </a:xfrm>
          <a:prstGeom prst="rect">
            <a:avLst/>
          </a:prstGeom>
        </p:spPr>
      </p:pic>
      <p:sp>
        <p:nvSpPr>
          <p:cNvPr id="28" name="Text Placeholder 71">
            <a:extLst>
              <a:ext uri="{FF2B5EF4-FFF2-40B4-BE49-F238E27FC236}">
                <a16:creationId xmlns:a16="http://schemas.microsoft.com/office/drawing/2014/main" xmlns="" id="{4EC82022-EC12-4FFB-9F82-994EC4C93CF9}"/>
              </a:ext>
            </a:extLst>
          </p:cNvPr>
          <p:cNvSpPr txBox="1">
            <a:spLocks/>
          </p:cNvSpPr>
          <p:nvPr/>
        </p:nvSpPr>
        <p:spPr>
          <a:xfrm>
            <a:off x="9035720" y="2107331"/>
            <a:ext cx="2849245" cy="312483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Remote Access with ZTNA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76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ct 43" hidden="1">
            <a:extLst>
              <a:ext uri="{FF2B5EF4-FFF2-40B4-BE49-F238E27FC236}">
                <a16:creationId xmlns:a16="http://schemas.microsoft.com/office/drawing/2014/main" xmlns="" id="{D8EDED1F-D4B4-4FD8-8167-1EDEAF0DC56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1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44" name="Object 43" hidden="1">
                        <a:extLst>
                          <a:ext uri="{FF2B5EF4-FFF2-40B4-BE49-F238E27FC236}">
                            <a16:creationId xmlns:a16="http://schemas.microsoft.com/office/drawing/2014/main" xmlns="" id="{D8EDED1F-D4B4-4FD8-8167-1EDEAF0DC5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Picture 67" descr="Graphical user interface, diagram&#10;&#10;Description automatically generated">
            <a:extLst>
              <a:ext uri="{FF2B5EF4-FFF2-40B4-BE49-F238E27FC236}">
                <a16:creationId xmlns:a16="http://schemas.microsoft.com/office/drawing/2014/main" xmlns="" id="{70471DCF-1E44-4AC8-92A3-DB420F0782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0475"/>
            <a:ext cx="9313514" cy="4015368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3158906-D271-46ED-8115-A55A784D311A}"/>
              </a:ext>
            </a:extLst>
          </p:cNvPr>
          <p:cNvSpPr/>
          <p:nvPr/>
        </p:nvSpPr>
        <p:spPr>
          <a:xfrm>
            <a:off x="0" y="1770475"/>
            <a:ext cx="9319853" cy="4015368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B4E512-DB7C-478E-93FC-D6BE743F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>
            <a:noAutofit/>
          </a:bodyPr>
          <a:lstStyle/>
          <a:p>
            <a:r>
              <a:rPr lang="en-US" altLang="zh-CN" dirty="0">
                <a:solidFill>
                  <a:srgbClr val="033484"/>
                </a:solidFill>
              </a:rPr>
              <a:t>Fast,</a:t>
            </a:r>
            <a:r>
              <a:rPr lang="zh-CN" altLang="en-US" dirty="0">
                <a:solidFill>
                  <a:srgbClr val="033484"/>
                </a:solidFill>
              </a:rPr>
              <a:t> </a:t>
            </a:r>
            <a:r>
              <a:rPr lang="en-US" altLang="zh-CN" dirty="0">
                <a:solidFill>
                  <a:srgbClr val="033484"/>
                </a:solidFill>
              </a:rPr>
              <a:t>Effective,</a:t>
            </a:r>
            <a:r>
              <a:rPr lang="zh-CN" altLang="en-US" dirty="0">
                <a:solidFill>
                  <a:srgbClr val="033484"/>
                </a:solidFill>
              </a:rPr>
              <a:t> </a:t>
            </a:r>
            <a:r>
              <a:rPr lang="en-US" altLang="zh-CN" dirty="0">
                <a:solidFill>
                  <a:srgbClr val="033484"/>
                </a:solidFill>
              </a:rPr>
              <a:t>Efficient</a:t>
            </a:r>
            <a:r>
              <a:rPr lang="zh-CN" altLang="en-US" dirty="0">
                <a:solidFill>
                  <a:srgbClr val="033484"/>
                </a:solidFill>
              </a:rPr>
              <a:t> </a:t>
            </a:r>
            <a:r>
              <a:rPr lang="en-US" dirty="0">
                <a:solidFill>
                  <a:srgbClr val="033484"/>
                </a:solidFill>
              </a:rPr>
              <a:t>Future-Ready Security Protection </a:t>
            </a:r>
            <a:r>
              <a:rPr lang="en-US" altLang="zh-CN" dirty="0">
                <a:solidFill>
                  <a:srgbClr val="033484"/>
                </a:solidFill>
              </a:rPr>
              <a:t>with</a:t>
            </a:r>
            <a:r>
              <a:rPr lang="zh-CN" altLang="en-US" dirty="0">
                <a:solidFill>
                  <a:srgbClr val="033484"/>
                </a:solidFill>
              </a:rPr>
              <a:t> </a:t>
            </a:r>
            <a:r>
              <a:rPr lang="en-US" dirty="0">
                <a:solidFill>
                  <a:srgbClr val="033484"/>
                </a:solidFill>
              </a:rPr>
              <a:t>Hillstone A-Series NGFW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716C00C-9904-4401-8116-A641CB87F0C5}"/>
              </a:ext>
            </a:extLst>
          </p:cNvPr>
          <p:cNvSpPr/>
          <p:nvPr/>
        </p:nvSpPr>
        <p:spPr>
          <a:xfrm>
            <a:off x="7822680" y="2643521"/>
            <a:ext cx="3134434" cy="313443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1651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114">
            <a:extLst>
              <a:ext uri="{FF2B5EF4-FFF2-40B4-BE49-F238E27FC236}">
                <a16:creationId xmlns:a16="http://schemas.microsoft.com/office/drawing/2014/main" xmlns="" id="{4A45A9EA-7A0D-46C3-86F4-3CBD9F3ADB88}"/>
              </a:ext>
            </a:extLst>
          </p:cNvPr>
          <p:cNvSpPr>
            <a:spLocks/>
          </p:cNvSpPr>
          <p:nvPr/>
        </p:nvSpPr>
        <p:spPr bwMode="auto">
          <a:xfrm>
            <a:off x="8015652" y="3609614"/>
            <a:ext cx="1488341" cy="1983886"/>
          </a:xfrm>
          <a:custGeom>
            <a:avLst/>
            <a:gdLst>
              <a:gd name="T0" fmla="*/ 358 w 369"/>
              <a:gd name="T1" fmla="*/ 321 h 492"/>
              <a:gd name="T2" fmla="*/ 358 w 369"/>
              <a:gd name="T3" fmla="*/ 321 h 492"/>
              <a:gd name="T4" fmla="*/ 344 w 369"/>
              <a:gd name="T5" fmla="*/ 322 h 492"/>
              <a:gd name="T6" fmla="*/ 171 w 369"/>
              <a:gd name="T7" fmla="*/ 150 h 492"/>
              <a:gd name="T8" fmla="*/ 189 w 369"/>
              <a:gd name="T9" fmla="*/ 73 h 492"/>
              <a:gd name="T10" fmla="*/ 189 w 369"/>
              <a:gd name="T11" fmla="*/ 73 h 492"/>
              <a:gd name="T12" fmla="*/ 126 w 369"/>
              <a:gd name="T13" fmla="*/ 7 h 492"/>
              <a:gd name="T14" fmla="*/ 35 w 369"/>
              <a:gd name="T15" fmla="*/ 0 h 492"/>
              <a:gd name="T16" fmla="*/ 0 w 369"/>
              <a:gd name="T17" fmla="*/ 150 h 492"/>
              <a:gd name="T18" fmla="*/ 344 w 369"/>
              <a:gd name="T19" fmla="*/ 492 h 492"/>
              <a:gd name="T20" fmla="*/ 369 w 369"/>
              <a:gd name="T21" fmla="*/ 491 h 492"/>
              <a:gd name="T22" fmla="*/ 331 w 369"/>
              <a:gd name="T23" fmla="*/ 410 h 492"/>
              <a:gd name="T24" fmla="*/ 358 w 369"/>
              <a:gd name="T25" fmla="*/ 321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9" h="492">
                <a:moveTo>
                  <a:pt x="358" y="321"/>
                </a:moveTo>
                <a:cubicBezTo>
                  <a:pt x="358" y="321"/>
                  <a:pt x="358" y="321"/>
                  <a:pt x="358" y="321"/>
                </a:cubicBezTo>
                <a:cubicBezTo>
                  <a:pt x="353" y="321"/>
                  <a:pt x="348" y="322"/>
                  <a:pt x="344" y="322"/>
                </a:cubicBezTo>
                <a:cubicBezTo>
                  <a:pt x="248" y="322"/>
                  <a:pt x="171" y="245"/>
                  <a:pt x="171" y="150"/>
                </a:cubicBezTo>
                <a:cubicBezTo>
                  <a:pt x="171" y="122"/>
                  <a:pt x="177" y="96"/>
                  <a:pt x="189" y="73"/>
                </a:cubicBezTo>
                <a:cubicBezTo>
                  <a:pt x="189" y="73"/>
                  <a:pt x="189" y="73"/>
                  <a:pt x="189" y="73"/>
                </a:cubicBezTo>
                <a:cubicBezTo>
                  <a:pt x="126" y="7"/>
                  <a:pt x="126" y="7"/>
                  <a:pt x="126" y="7"/>
                </a:cubicBezTo>
                <a:cubicBezTo>
                  <a:pt x="35" y="0"/>
                  <a:pt x="35" y="0"/>
                  <a:pt x="35" y="0"/>
                </a:cubicBezTo>
                <a:cubicBezTo>
                  <a:pt x="13" y="46"/>
                  <a:pt x="0" y="96"/>
                  <a:pt x="0" y="150"/>
                </a:cubicBezTo>
                <a:cubicBezTo>
                  <a:pt x="0" y="339"/>
                  <a:pt x="154" y="492"/>
                  <a:pt x="344" y="492"/>
                </a:cubicBezTo>
                <a:cubicBezTo>
                  <a:pt x="352" y="492"/>
                  <a:pt x="361" y="491"/>
                  <a:pt x="369" y="491"/>
                </a:cubicBezTo>
                <a:cubicBezTo>
                  <a:pt x="331" y="410"/>
                  <a:pt x="331" y="410"/>
                  <a:pt x="331" y="410"/>
                </a:cubicBezTo>
                <a:lnTo>
                  <a:pt x="358" y="321"/>
                </a:lnTo>
                <a:close/>
              </a:path>
            </a:pathLst>
          </a:custGeom>
          <a:solidFill>
            <a:srgbClr val="218ED8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Freeform 115">
            <a:extLst>
              <a:ext uri="{FF2B5EF4-FFF2-40B4-BE49-F238E27FC236}">
                <a16:creationId xmlns:a16="http://schemas.microsoft.com/office/drawing/2014/main" xmlns="" id="{5AB25872-CA97-4C69-B71D-F07C4459A515}"/>
              </a:ext>
            </a:extLst>
          </p:cNvPr>
          <p:cNvSpPr>
            <a:spLocks/>
          </p:cNvSpPr>
          <p:nvPr/>
        </p:nvSpPr>
        <p:spPr bwMode="auto">
          <a:xfrm>
            <a:off x="9350732" y="3432512"/>
            <a:ext cx="1435549" cy="2157582"/>
          </a:xfrm>
          <a:custGeom>
            <a:avLst/>
            <a:gdLst>
              <a:gd name="T0" fmla="*/ 356 w 356"/>
              <a:gd name="T1" fmla="*/ 194 h 535"/>
              <a:gd name="T2" fmla="*/ 295 w 356"/>
              <a:gd name="T3" fmla="*/ 0 h 535"/>
              <a:gd name="T4" fmla="*/ 246 w 356"/>
              <a:gd name="T5" fmla="*/ 74 h 535"/>
              <a:gd name="T6" fmla="*/ 154 w 356"/>
              <a:gd name="T7" fmla="*/ 96 h 535"/>
              <a:gd name="T8" fmla="*/ 154 w 356"/>
              <a:gd name="T9" fmla="*/ 96 h 535"/>
              <a:gd name="T10" fmla="*/ 186 w 356"/>
              <a:gd name="T11" fmla="*/ 194 h 535"/>
              <a:gd name="T12" fmla="*/ 27 w 356"/>
              <a:gd name="T13" fmla="*/ 365 h 535"/>
              <a:gd name="T14" fmla="*/ 27 w 356"/>
              <a:gd name="T15" fmla="*/ 365 h 535"/>
              <a:gd name="T16" fmla="*/ 0 w 356"/>
              <a:gd name="T17" fmla="*/ 454 h 535"/>
              <a:gd name="T18" fmla="*/ 38 w 356"/>
              <a:gd name="T19" fmla="*/ 535 h 535"/>
              <a:gd name="T20" fmla="*/ 356 w 356"/>
              <a:gd name="T21" fmla="*/ 19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6" h="535">
                <a:moveTo>
                  <a:pt x="356" y="194"/>
                </a:moveTo>
                <a:cubicBezTo>
                  <a:pt x="356" y="122"/>
                  <a:pt x="333" y="55"/>
                  <a:pt x="295" y="0"/>
                </a:cubicBezTo>
                <a:cubicBezTo>
                  <a:pt x="246" y="74"/>
                  <a:pt x="246" y="74"/>
                  <a:pt x="246" y="74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74" y="123"/>
                  <a:pt x="186" y="157"/>
                  <a:pt x="186" y="194"/>
                </a:cubicBezTo>
                <a:cubicBezTo>
                  <a:pt x="186" y="284"/>
                  <a:pt x="116" y="358"/>
                  <a:pt x="27" y="365"/>
                </a:cubicBezTo>
                <a:cubicBezTo>
                  <a:pt x="27" y="365"/>
                  <a:pt x="27" y="365"/>
                  <a:pt x="27" y="365"/>
                </a:cubicBezTo>
                <a:cubicBezTo>
                  <a:pt x="0" y="454"/>
                  <a:pt x="0" y="454"/>
                  <a:pt x="0" y="454"/>
                </a:cubicBezTo>
                <a:cubicBezTo>
                  <a:pt x="38" y="535"/>
                  <a:pt x="38" y="535"/>
                  <a:pt x="38" y="535"/>
                </a:cubicBezTo>
                <a:cubicBezTo>
                  <a:pt x="215" y="522"/>
                  <a:pt x="356" y="374"/>
                  <a:pt x="356" y="194"/>
                </a:cubicBezTo>
                <a:close/>
              </a:path>
            </a:pathLst>
          </a:custGeom>
          <a:solidFill>
            <a:schemeClr val="accent6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Oval 109">
            <a:extLst>
              <a:ext uri="{FF2B5EF4-FFF2-40B4-BE49-F238E27FC236}">
                <a16:creationId xmlns:a16="http://schemas.microsoft.com/office/drawing/2014/main" xmlns="" id="{5BA9D4B7-EA1D-4284-BDBF-530F40188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632" y="4129000"/>
            <a:ext cx="1762507" cy="1750588"/>
          </a:xfrm>
          <a:prstGeom prst="ellipse">
            <a:avLst/>
          </a:prstGeom>
          <a:solidFill>
            <a:schemeClr val="accent6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139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Oval 110">
            <a:extLst>
              <a:ext uri="{FF2B5EF4-FFF2-40B4-BE49-F238E27FC236}">
                <a16:creationId xmlns:a16="http://schemas.microsoft.com/office/drawing/2014/main" xmlns="" id="{9A24758E-AB42-4E0F-A915-63F081688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3383" y="4318488"/>
            <a:ext cx="1374709" cy="1371614"/>
          </a:xfrm>
          <a:prstGeom prst="ellipse">
            <a:avLst/>
          </a:prstGeom>
          <a:solidFill>
            <a:sysClr val="window" lastClr="FFFFFF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Better TCO</a:t>
            </a:r>
          </a:p>
        </p:txBody>
      </p:sp>
      <p:sp>
        <p:nvSpPr>
          <p:cNvPr id="9" name="Freeform 113">
            <a:extLst>
              <a:ext uri="{FF2B5EF4-FFF2-40B4-BE49-F238E27FC236}">
                <a16:creationId xmlns:a16="http://schemas.microsoft.com/office/drawing/2014/main" xmlns="" id="{AFD8E391-14CC-4315-AC78-0ECF540474A3}"/>
              </a:ext>
            </a:extLst>
          </p:cNvPr>
          <p:cNvSpPr>
            <a:spLocks/>
          </p:cNvSpPr>
          <p:nvPr/>
        </p:nvSpPr>
        <p:spPr bwMode="auto">
          <a:xfrm>
            <a:off x="8156994" y="2838197"/>
            <a:ext cx="2384069" cy="1066020"/>
          </a:xfrm>
          <a:custGeom>
            <a:avLst/>
            <a:gdLst>
              <a:gd name="T0" fmla="*/ 154 w 591"/>
              <a:gd name="T1" fmla="*/ 264 h 264"/>
              <a:gd name="T2" fmla="*/ 154 w 591"/>
              <a:gd name="T3" fmla="*/ 264 h 264"/>
              <a:gd name="T4" fmla="*/ 309 w 591"/>
              <a:gd name="T5" fmla="*/ 170 h 264"/>
              <a:gd name="T6" fmla="*/ 450 w 591"/>
              <a:gd name="T7" fmla="*/ 243 h 264"/>
              <a:gd name="T8" fmla="*/ 450 w 591"/>
              <a:gd name="T9" fmla="*/ 243 h 264"/>
              <a:gd name="T10" fmla="*/ 542 w 591"/>
              <a:gd name="T11" fmla="*/ 221 h 264"/>
              <a:gd name="T12" fmla="*/ 591 w 591"/>
              <a:gd name="T13" fmla="*/ 147 h 264"/>
              <a:gd name="T14" fmla="*/ 309 w 591"/>
              <a:gd name="T15" fmla="*/ 0 h 264"/>
              <a:gd name="T16" fmla="*/ 0 w 591"/>
              <a:gd name="T17" fmla="*/ 191 h 264"/>
              <a:gd name="T18" fmla="*/ 91 w 591"/>
              <a:gd name="T19" fmla="*/ 198 h 264"/>
              <a:gd name="T20" fmla="*/ 154 w 591"/>
              <a:gd name="T21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1" h="264">
                <a:moveTo>
                  <a:pt x="154" y="264"/>
                </a:moveTo>
                <a:cubicBezTo>
                  <a:pt x="154" y="264"/>
                  <a:pt x="154" y="264"/>
                  <a:pt x="154" y="264"/>
                </a:cubicBezTo>
                <a:cubicBezTo>
                  <a:pt x="183" y="208"/>
                  <a:pt x="241" y="170"/>
                  <a:pt x="309" y="170"/>
                </a:cubicBezTo>
                <a:cubicBezTo>
                  <a:pt x="367" y="170"/>
                  <a:pt x="419" y="199"/>
                  <a:pt x="450" y="243"/>
                </a:cubicBezTo>
                <a:cubicBezTo>
                  <a:pt x="450" y="243"/>
                  <a:pt x="450" y="243"/>
                  <a:pt x="450" y="243"/>
                </a:cubicBezTo>
                <a:cubicBezTo>
                  <a:pt x="542" y="221"/>
                  <a:pt x="542" y="221"/>
                  <a:pt x="542" y="221"/>
                </a:cubicBezTo>
                <a:cubicBezTo>
                  <a:pt x="591" y="147"/>
                  <a:pt x="591" y="147"/>
                  <a:pt x="591" y="147"/>
                </a:cubicBezTo>
                <a:cubicBezTo>
                  <a:pt x="529" y="58"/>
                  <a:pt x="425" y="0"/>
                  <a:pt x="309" y="0"/>
                </a:cubicBezTo>
                <a:cubicBezTo>
                  <a:pt x="173" y="0"/>
                  <a:pt x="56" y="78"/>
                  <a:pt x="0" y="191"/>
                </a:cubicBezTo>
                <a:cubicBezTo>
                  <a:pt x="91" y="198"/>
                  <a:pt x="91" y="198"/>
                  <a:pt x="91" y="198"/>
                </a:cubicBezTo>
                <a:lnTo>
                  <a:pt x="154" y="264"/>
                </a:lnTo>
                <a:close/>
              </a:path>
            </a:pathLst>
          </a:custGeom>
          <a:solidFill>
            <a:srgbClr val="033484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Oval 111">
            <a:extLst>
              <a:ext uri="{FF2B5EF4-FFF2-40B4-BE49-F238E27FC236}">
                <a16:creationId xmlns:a16="http://schemas.microsoft.com/office/drawing/2014/main" xmlns="" id="{C95977C2-89F2-4B45-97EE-51E7AC50D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120" y="1770477"/>
            <a:ext cx="1750588" cy="1753994"/>
          </a:xfrm>
          <a:prstGeom prst="ellipse">
            <a:avLst/>
          </a:prstGeom>
          <a:solidFill>
            <a:srgbClr val="033484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139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val 107">
            <a:extLst>
              <a:ext uri="{FF2B5EF4-FFF2-40B4-BE49-F238E27FC236}">
                <a16:creationId xmlns:a16="http://schemas.microsoft.com/office/drawing/2014/main" xmlns="" id="{83A1F600-FD64-49E0-8ED9-D49E81C3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6121" y="4129000"/>
            <a:ext cx="1759102" cy="1750588"/>
          </a:xfrm>
          <a:prstGeom prst="ellipse">
            <a:avLst/>
          </a:prstGeom>
          <a:solidFill>
            <a:srgbClr val="218ED8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139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Oval 108">
            <a:extLst>
              <a:ext uri="{FF2B5EF4-FFF2-40B4-BE49-F238E27FC236}">
                <a16:creationId xmlns:a16="http://schemas.microsoft.com/office/drawing/2014/main" xmlns="" id="{ED53CF4B-DA9C-461C-AF45-8D4185C39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5994" y="4318489"/>
            <a:ext cx="1379352" cy="1371614"/>
          </a:xfrm>
          <a:prstGeom prst="ellipse">
            <a:avLst/>
          </a:prstGeom>
          <a:solidFill>
            <a:sysClr val="window" lastClr="FFFFFF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18ED8"/>
                </a:solidFill>
                <a:effectLst/>
                <a:uLnTx/>
                <a:uFillTx/>
              </a:rPr>
              <a:t>Security That Works</a:t>
            </a:r>
          </a:p>
        </p:txBody>
      </p:sp>
      <p:sp>
        <p:nvSpPr>
          <p:cNvPr id="15" name="Oval 112">
            <a:extLst>
              <a:ext uri="{FF2B5EF4-FFF2-40B4-BE49-F238E27FC236}">
                <a16:creationId xmlns:a16="http://schemas.microsoft.com/office/drawing/2014/main" xmlns="" id="{AC3AD300-D548-4664-B7D5-117FF8AE3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2607" y="1963214"/>
            <a:ext cx="1371614" cy="1368516"/>
          </a:xfrm>
          <a:prstGeom prst="ellipse">
            <a:avLst/>
          </a:prstGeom>
          <a:solidFill>
            <a:sysClr val="window" lastClr="FFFFFF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33484"/>
                </a:solidFill>
                <a:effectLst/>
                <a:uLnTx/>
                <a:uFillTx/>
              </a:rPr>
              <a:t>Future Ready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5B3C5D6B-944D-4533-8179-C151F554A41C}"/>
              </a:ext>
            </a:extLst>
          </p:cNvPr>
          <p:cNvGrpSpPr/>
          <p:nvPr/>
        </p:nvGrpSpPr>
        <p:grpSpPr>
          <a:xfrm>
            <a:off x="8842631" y="3806652"/>
            <a:ext cx="1094533" cy="808172"/>
            <a:chOff x="8657980" y="3681498"/>
            <a:chExt cx="1094533" cy="80817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65A72761-ABB6-4C3B-9373-B7B0954DA61B}"/>
                </a:ext>
              </a:extLst>
            </p:cNvPr>
            <p:cNvGrpSpPr/>
            <p:nvPr/>
          </p:nvGrpSpPr>
          <p:grpSpPr>
            <a:xfrm>
              <a:off x="8965031" y="3681498"/>
              <a:ext cx="480430" cy="482544"/>
              <a:chOff x="8440738" y="2886076"/>
              <a:chExt cx="360363" cy="361950"/>
            </a:xfrm>
            <a:solidFill>
              <a:schemeClr val="tx2"/>
            </a:solidFill>
          </p:grpSpPr>
          <p:sp>
            <p:nvSpPr>
              <p:cNvPr id="52" name="Freeform 19">
                <a:extLst>
                  <a:ext uri="{FF2B5EF4-FFF2-40B4-BE49-F238E27FC236}">
                    <a16:creationId xmlns:a16="http://schemas.microsoft.com/office/drawing/2014/main" xmlns="" id="{EC9EA9AF-3EF2-4DB3-967C-2729AC48A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3125" y="2886076"/>
                <a:ext cx="255588" cy="166688"/>
              </a:xfrm>
              <a:custGeom>
                <a:avLst/>
                <a:gdLst>
                  <a:gd name="T0" fmla="*/ 7 w 68"/>
                  <a:gd name="T1" fmla="*/ 44 h 44"/>
                  <a:gd name="T2" fmla="*/ 18 w 68"/>
                  <a:gd name="T3" fmla="*/ 44 h 44"/>
                  <a:gd name="T4" fmla="*/ 17 w 68"/>
                  <a:gd name="T5" fmla="*/ 43 h 44"/>
                  <a:gd name="T6" fmla="*/ 12 w 68"/>
                  <a:gd name="T7" fmla="*/ 37 h 44"/>
                  <a:gd name="T8" fmla="*/ 13 w 68"/>
                  <a:gd name="T9" fmla="*/ 33 h 44"/>
                  <a:gd name="T10" fmla="*/ 16 w 68"/>
                  <a:gd name="T11" fmla="*/ 33 h 44"/>
                  <a:gd name="T12" fmla="*/ 16 w 68"/>
                  <a:gd name="T13" fmla="*/ 36 h 44"/>
                  <a:gd name="T14" fmla="*/ 16 w 68"/>
                  <a:gd name="T15" fmla="*/ 36 h 44"/>
                  <a:gd name="T16" fmla="*/ 19 w 68"/>
                  <a:gd name="T17" fmla="*/ 40 h 44"/>
                  <a:gd name="T18" fmla="*/ 20 w 68"/>
                  <a:gd name="T19" fmla="*/ 43 h 44"/>
                  <a:gd name="T20" fmla="*/ 18 w 68"/>
                  <a:gd name="T21" fmla="*/ 44 h 44"/>
                  <a:gd name="T22" fmla="*/ 30 w 68"/>
                  <a:gd name="T23" fmla="*/ 44 h 44"/>
                  <a:gd name="T24" fmla="*/ 29 w 68"/>
                  <a:gd name="T25" fmla="*/ 43 h 44"/>
                  <a:gd name="T26" fmla="*/ 34 w 68"/>
                  <a:gd name="T27" fmla="*/ 24 h 44"/>
                  <a:gd name="T28" fmla="*/ 37 w 68"/>
                  <a:gd name="T29" fmla="*/ 24 h 44"/>
                  <a:gd name="T30" fmla="*/ 38 w 68"/>
                  <a:gd name="T31" fmla="*/ 26 h 44"/>
                  <a:gd name="T32" fmla="*/ 41 w 68"/>
                  <a:gd name="T33" fmla="*/ 33 h 44"/>
                  <a:gd name="T34" fmla="*/ 43 w 68"/>
                  <a:gd name="T35" fmla="*/ 43 h 44"/>
                  <a:gd name="T36" fmla="*/ 41 w 68"/>
                  <a:gd name="T37" fmla="*/ 44 h 44"/>
                  <a:gd name="T38" fmla="*/ 50 w 68"/>
                  <a:gd name="T39" fmla="*/ 44 h 44"/>
                  <a:gd name="T40" fmla="*/ 49 w 68"/>
                  <a:gd name="T41" fmla="*/ 43 h 44"/>
                  <a:gd name="T42" fmla="*/ 49 w 68"/>
                  <a:gd name="T43" fmla="*/ 40 h 44"/>
                  <a:gd name="T44" fmla="*/ 53 w 68"/>
                  <a:gd name="T45" fmla="*/ 36 h 44"/>
                  <a:gd name="T46" fmla="*/ 53 w 68"/>
                  <a:gd name="T47" fmla="*/ 36 h 44"/>
                  <a:gd name="T48" fmla="*/ 53 w 68"/>
                  <a:gd name="T49" fmla="*/ 33 h 44"/>
                  <a:gd name="T50" fmla="*/ 55 w 68"/>
                  <a:gd name="T51" fmla="*/ 33 h 44"/>
                  <a:gd name="T52" fmla="*/ 57 w 68"/>
                  <a:gd name="T53" fmla="*/ 37 h 44"/>
                  <a:gd name="T54" fmla="*/ 52 w 68"/>
                  <a:gd name="T55" fmla="*/ 43 h 44"/>
                  <a:gd name="T56" fmla="*/ 50 w 68"/>
                  <a:gd name="T57" fmla="*/ 44 h 44"/>
                  <a:gd name="T58" fmla="*/ 61 w 68"/>
                  <a:gd name="T59" fmla="*/ 44 h 44"/>
                  <a:gd name="T60" fmla="*/ 63 w 68"/>
                  <a:gd name="T61" fmla="*/ 43 h 44"/>
                  <a:gd name="T62" fmla="*/ 66 w 68"/>
                  <a:gd name="T63" fmla="*/ 28 h 44"/>
                  <a:gd name="T64" fmla="*/ 55 w 68"/>
                  <a:gd name="T65" fmla="*/ 16 h 44"/>
                  <a:gd name="T66" fmla="*/ 53 w 68"/>
                  <a:gd name="T67" fmla="*/ 17 h 44"/>
                  <a:gd name="T68" fmla="*/ 52 w 68"/>
                  <a:gd name="T69" fmla="*/ 19 h 44"/>
                  <a:gd name="T70" fmla="*/ 51 w 68"/>
                  <a:gd name="T71" fmla="*/ 23 h 44"/>
                  <a:gd name="T72" fmla="*/ 50 w 68"/>
                  <a:gd name="T73" fmla="*/ 23 h 44"/>
                  <a:gd name="T74" fmla="*/ 44 w 68"/>
                  <a:gd name="T75" fmla="*/ 12 h 44"/>
                  <a:gd name="T76" fmla="*/ 43 w 68"/>
                  <a:gd name="T77" fmla="*/ 3 h 44"/>
                  <a:gd name="T78" fmla="*/ 43 w 68"/>
                  <a:gd name="T79" fmla="*/ 1 h 44"/>
                  <a:gd name="T80" fmla="*/ 41 w 68"/>
                  <a:gd name="T81" fmla="*/ 0 h 44"/>
                  <a:gd name="T82" fmla="*/ 24 w 68"/>
                  <a:gd name="T83" fmla="*/ 10 h 44"/>
                  <a:gd name="T84" fmla="*/ 20 w 68"/>
                  <a:gd name="T85" fmla="*/ 24 h 44"/>
                  <a:gd name="T86" fmla="*/ 18 w 68"/>
                  <a:gd name="T87" fmla="*/ 23 h 44"/>
                  <a:gd name="T88" fmla="*/ 14 w 68"/>
                  <a:gd name="T89" fmla="*/ 17 h 44"/>
                  <a:gd name="T90" fmla="*/ 13 w 68"/>
                  <a:gd name="T91" fmla="*/ 15 h 44"/>
                  <a:gd name="T92" fmla="*/ 11 w 68"/>
                  <a:gd name="T93" fmla="*/ 15 h 44"/>
                  <a:gd name="T94" fmla="*/ 1 w 68"/>
                  <a:gd name="T95" fmla="*/ 29 h 44"/>
                  <a:gd name="T96" fmla="*/ 5 w 68"/>
                  <a:gd name="T97" fmla="*/ 43 h 44"/>
                  <a:gd name="T98" fmla="*/ 7 w 68"/>
                  <a:gd name="T9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8" h="44">
                    <a:moveTo>
                      <a:pt x="7" y="44"/>
                    </a:move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7" y="44"/>
                      <a:pt x="17" y="43"/>
                    </a:cubicBezTo>
                    <a:cubicBezTo>
                      <a:pt x="16" y="43"/>
                      <a:pt x="12" y="40"/>
                      <a:pt x="12" y="37"/>
                    </a:cubicBezTo>
                    <a:cubicBezTo>
                      <a:pt x="12" y="35"/>
                      <a:pt x="12" y="34"/>
                      <a:pt x="13" y="33"/>
                    </a:cubicBezTo>
                    <a:cubicBezTo>
                      <a:pt x="14" y="32"/>
                      <a:pt x="15" y="32"/>
                      <a:pt x="16" y="33"/>
                    </a:cubicBezTo>
                    <a:cubicBezTo>
                      <a:pt x="17" y="34"/>
                      <a:pt x="17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8" y="39"/>
                      <a:pt x="19" y="40"/>
                    </a:cubicBezTo>
                    <a:cubicBezTo>
                      <a:pt x="20" y="41"/>
                      <a:pt x="21" y="42"/>
                      <a:pt x="20" y="43"/>
                    </a:cubicBezTo>
                    <a:cubicBezTo>
                      <a:pt x="20" y="44"/>
                      <a:pt x="19" y="44"/>
                      <a:pt x="18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29" y="43"/>
                      <a:pt x="29" y="43"/>
                    </a:cubicBezTo>
                    <a:cubicBezTo>
                      <a:pt x="24" y="34"/>
                      <a:pt x="34" y="24"/>
                      <a:pt x="34" y="24"/>
                    </a:cubicBezTo>
                    <a:cubicBezTo>
                      <a:pt x="35" y="23"/>
                      <a:pt x="36" y="23"/>
                      <a:pt x="37" y="24"/>
                    </a:cubicBezTo>
                    <a:cubicBezTo>
                      <a:pt x="38" y="24"/>
                      <a:pt x="38" y="25"/>
                      <a:pt x="38" y="26"/>
                    </a:cubicBezTo>
                    <a:cubicBezTo>
                      <a:pt x="37" y="29"/>
                      <a:pt x="39" y="31"/>
                      <a:pt x="41" y="33"/>
                    </a:cubicBezTo>
                    <a:cubicBezTo>
                      <a:pt x="43" y="35"/>
                      <a:pt x="46" y="38"/>
                      <a:pt x="43" y="43"/>
                    </a:cubicBezTo>
                    <a:cubicBezTo>
                      <a:pt x="43" y="43"/>
                      <a:pt x="42" y="44"/>
                      <a:pt x="41" y="44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44"/>
                      <a:pt x="49" y="44"/>
                      <a:pt x="49" y="43"/>
                    </a:cubicBezTo>
                    <a:cubicBezTo>
                      <a:pt x="48" y="42"/>
                      <a:pt x="48" y="41"/>
                      <a:pt x="49" y="40"/>
                    </a:cubicBezTo>
                    <a:cubicBezTo>
                      <a:pt x="51" y="39"/>
                      <a:pt x="53" y="37"/>
                      <a:pt x="53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2" y="35"/>
                      <a:pt x="52" y="34"/>
                      <a:pt x="53" y="33"/>
                    </a:cubicBezTo>
                    <a:cubicBezTo>
                      <a:pt x="53" y="32"/>
                      <a:pt x="55" y="32"/>
                      <a:pt x="55" y="33"/>
                    </a:cubicBezTo>
                    <a:cubicBezTo>
                      <a:pt x="56" y="34"/>
                      <a:pt x="57" y="35"/>
                      <a:pt x="57" y="37"/>
                    </a:cubicBezTo>
                    <a:cubicBezTo>
                      <a:pt x="56" y="40"/>
                      <a:pt x="52" y="43"/>
                      <a:pt x="52" y="43"/>
                    </a:cubicBezTo>
                    <a:cubicBezTo>
                      <a:pt x="51" y="44"/>
                      <a:pt x="51" y="44"/>
                      <a:pt x="50" y="44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2" y="44"/>
                      <a:pt x="62" y="44"/>
                      <a:pt x="63" y="43"/>
                    </a:cubicBezTo>
                    <a:cubicBezTo>
                      <a:pt x="67" y="38"/>
                      <a:pt x="68" y="33"/>
                      <a:pt x="66" y="28"/>
                    </a:cubicBezTo>
                    <a:cubicBezTo>
                      <a:pt x="65" y="22"/>
                      <a:pt x="61" y="18"/>
                      <a:pt x="55" y="16"/>
                    </a:cubicBezTo>
                    <a:cubicBezTo>
                      <a:pt x="54" y="16"/>
                      <a:pt x="53" y="16"/>
                      <a:pt x="53" y="17"/>
                    </a:cubicBezTo>
                    <a:cubicBezTo>
                      <a:pt x="52" y="17"/>
                      <a:pt x="52" y="18"/>
                      <a:pt x="52" y="19"/>
                    </a:cubicBezTo>
                    <a:cubicBezTo>
                      <a:pt x="53" y="21"/>
                      <a:pt x="52" y="21"/>
                      <a:pt x="51" y="23"/>
                    </a:cubicBezTo>
                    <a:cubicBezTo>
                      <a:pt x="51" y="23"/>
                      <a:pt x="50" y="23"/>
                      <a:pt x="50" y="23"/>
                    </a:cubicBezTo>
                    <a:cubicBezTo>
                      <a:pt x="50" y="17"/>
                      <a:pt x="47" y="14"/>
                      <a:pt x="44" y="12"/>
                    </a:cubicBezTo>
                    <a:cubicBezTo>
                      <a:pt x="41" y="9"/>
                      <a:pt x="40" y="8"/>
                      <a:pt x="43" y="3"/>
                    </a:cubicBezTo>
                    <a:cubicBezTo>
                      <a:pt x="43" y="2"/>
                      <a:pt x="43" y="1"/>
                      <a:pt x="43" y="1"/>
                    </a:cubicBezTo>
                    <a:cubicBezTo>
                      <a:pt x="42" y="0"/>
                      <a:pt x="42" y="0"/>
                      <a:pt x="41" y="0"/>
                    </a:cubicBezTo>
                    <a:cubicBezTo>
                      <a:pt x="33" y="1"/>
                      <a:pt x="27" y="5"/>
                      <a:pt x="24" y="10"/>
                    </a:cubicBezTo>
                    <a:cubicBezTo>
                      <a:pt x="21" y="14"/>
                      <a:pt x="20" y="19"/>
                      <a:pt x="20" y="24"/>
                    </a:cubicBezTo>
                    <a:cubicBezTo>
                      <a:pt x="19" y="24"/>
                      <a:pt x="19" y="23"/>
                      <a:pt x="18" y="23"/>
                    </a:cubicBezTo>
                    <a:cubicBezTo>
                      <a:pt x="15" y="21"/>
                      <a:pt x="13" y="20"/>
                      <a:pt x="14" y="17"/>
                    </a:cubicBezTo>
                    <a:cubicBezTo>
                      <a:pt x="14" y="16"/>
                      <a:pt x="14" y="15"/>
                      <a:pt x="13" y="15"/>
                    </a:cubicBezTo>
                    <a:cubicBezTo>
                      <a:pt x="13" y="14"/>
                      <a:pt x="12" y="14"/>
                      <a:pt x="11" y="15"/>
                    </a:cubicBezTo>
                    <a:cubicBezTo>
                      <a:pt x="6" y="17"/>
                      <a:pt x="2" y="22"/>
                      <a:pt x="1" y="29"/>
                    </a:cubicBezTo>
                    <a:cubicBezTo>
                      <a:pt x="0" y="34"/>
                      <a:pt x="2" y="40"/>
                      <a:pt x="5" y="43"/>
                    </a:cubicBezTo>
                    <a:cubicBezTo>
                      <a:pt x="6" y="44"/>
                      <a:pt x="6" y="44"/>
                      <a:pt x="7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Rectangle 20">
                <a:extLst>
                  <a:ext uri="{FF2B5EF4-FFF2-40B4-BE49-F238E27FC236}">
                    <a16:creationId xmlns:a16="http://schemas.microsoft.com/office/drawing/2014/main" xmlns="" id="{72BF0B63-AE62-4A36-B878-814C16CB5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2175" y="3121026"/>
                <a:ext cx="138113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Rectangle 21">
                <a:extLst>
                  <a:ext uri="{FF2B5EF4-FFF2-40B4-BE49-F238E27FC236}">
                    <a16:creationId xmlns:a16="http://schemas.microsoft.com/office/drawing/2014/main" xmlns="" id="{0DE317D6-E50E-44D3-9D93-7DBDF2554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0913" y="3165476"/>
                <a:ext cx="142875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22">
                <a:extLst>
                  <a:ext uri="{FF2B5EF4-FFF2-40B4-BE49-F238E27FC236}">
                    <a16:creationId xmlns:a16="http://schemas.microsoft.com/office/drawing/2014/main" xmlns="" id="{85EADF78-BF3E-4CAF-A3CB-4AA04BE82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9663" y="3067051"/>
                <a:ext cx="71438" cy="38100"/>
              </a:xfrm>
              <a:custGeom>
                <a:avLst/>
                <a:gdLst>
                  <a:gd name="T0" fmla="*/ 17 w 19"/>
                  <a:gd name="T1" fmla="*/ 0 h 10"/>
                  <a:gd name="T2" fmla="*/ 0 w 19"/>
                  <a:gd name="T3" fmla="*/ 0 h 10"/>
                  <a:gd name="T4" fmla="*/ 0 w 19"/>
                  <a:gd name="T5" fmla="*/ 0 h 10"/>
                  <a:gd name="T6" fmla="*/ 0 w 19"/>
                  <a:gd name="T7" fmla="*/ 10 h 10"/>
                  <a:gd name="T8" fmla="*/ 19 w 19"/>
                  <a:gd name="T9" fmla="*/ 10 h 10"/>
                  <a:gd name="T10" fmla="*/ 19 w 19"/>
                  <a:gd name="T11" fmla="*/ 2 h 10"/>
                  <a:gd name="T12" fmla="*/ 17 w 19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5B8CA90A-5727-4171-841A-8470D5A26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3209926"/>
                <a:ext cx="55563" cy="38100"/>
              </a:xfrm>
              <a:custGeom>
                <a:avLst/>
                <a:gdLst>
                  <a:gd name="T0" fmla="*/ 15 w 15"/>
                  <a:gd name="T1" fmla="*/ 0 h 10"/>
                  <a:gd name="T2" fmla="*/ 0 w 15"/>
                  <a:gd name="T3" fmla="*/ 0 h 10"/>
                  <a:gd name="T4" fmla="*/ 0 w 15"/>
                  <a:gd name="T5" fmla="*/ 8 h 10"/>
                  <a:gd name="T6" fmla="*/ 2 w 15"/>
                  <a:gd name="T7" fmla="*/ 10 h 10"/>
                  <a:gd name="T8" fmla="*/ 15 w 15"/>
                  <a:gd name="T9" fmla="*/ 10 h 10"/>
                  <a:gd name="T10" fmla="*/ 15 w 15"/>
                  <a:gd name="T11" fmla="*/ 10 h 10"/>
                  <a:gd name="T12" fmla="*/ 15 w 15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1" y="10"/>
                      <a:pt x="2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xmlns="" id="{E966C5AF-0901-41E2-B11A-4800D38AE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0913" y="3067051"/>
                <a:ext cx="142875" cy="38100"/>
              </a:xfrm>
              <a:custGeom>
                <a:avLst/>
                <a:gdLst>
                  <a:gd name="T0" fmla="*/ 38 w 38"/>
                  <a:gd name="T1" fmla="*/ 0 h 10"/>
                  <a:gd name="T2" fmla="*/ 38 w 38"/>
                  <a:gd name="T3" fmla="*/ 0 h 10"/>
                  <a:gd name="T4" fmla="*/ 0 w 38"/>
                  <a:gd name="T5" fmla="*/ 0 h 10"/>
                  <a:gd name="T6" fmla="*/ 0 w 38"/>
                  <a:gd name="T7" fmla="*/ 0 h 10"/>
                  <a:gd name="T8" fmla="*/ 0 w 38"/>
                  <a:gd name="T9" fmla="*/ 10 h 10"/>
                  <a:gd name="T10" fmla="*/ 38 w 38"/>
                  <a:gd name="T11" fmla="*/ 10 h 10"/>
                  <a:gd name="T12" fmla="*/ 38 w 38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0A5877CE-C466-4134-8138-34E49D9EB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2175" y="3209926"/>
                <a:ext cx="138113" cy="38100"/>
              </a:xfrm>
              <a:custGeom>
                <a:avLst/>
                <a:gdLst>
                  <a:gd name="T0" fmla="*/ 37 w 37"/>
                  <a:gd name="T1" fmla="*/ 0 h 10"/>
                  <a:gd name="T2" fmla="*/ 0 w 37"/>
                  <a:gd name="T3" fmla="*/ 0 h 10"/>
                  <a:gd name="T4" fmla="*/ 0 w 37"/>
                  <a:gd name="T5" fmla="*/ 10 h 10"/>
                  <a:gd name="T6" fmla="*/ 0 w 37"/>
                  <a:gd name="T7" fmla="*/ 10 h 10"/>
                  <a:gd name="T8" fmla="*/ 37 w 37"/>
                  <a:gd name="T9" fmla="*/ 10 h 10"/>
                  <a:gd name="T10" fmla="*/ 37 w 37"/>
                  <a:gd name="T11" fmla="*/ 10 h 10"/>
                  <a:gd name="T12" fmla="*/ 37 w 37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0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Rectangle 26">
                <a:extLst>
                  <a:ext uri="{FF2B5EF4-FFF2-40B4-BE49-F238E27FC236}">
                    <a16:creationId xmlns:a16="http://schemas.microsoft.com/office/drawing/2014/main" xmlns="" id="{4EC652C1-FC1C-462F-8523-36F418BFD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6163" y="3121026"/>
                <a:ext cx="13493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xmlns="" id="{A839AC72-178E-49E4-8513-9946447E0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3067051"/>
                <a:ext cx="115888" cy="38100"/>
              </a:xfrm>
              <a:custGeom>
                <a:avLst/>
                <a:gdLst>
                  <a:gd name="T0" fmla="*/ 31 w 31"/>
                  <a:gd name="T1" fmla="*/ 0 h 10"/>
                  <a:gd name="T2" fmla="*/ 31 w 31"/>
                  <a:gd name="T3" fmla="*/ 0 h 10"/>
                  <a:gd name="T4" fmla="*/ 2 w 31"/>
                  <a:gd name="T5" fmla="*/ 0 h 10"/>
                  <a:gd name="T6" fmla="*/ 0 w 31"/>
                  <a:gd name="T7" fmla="*/ 2 h 10"/>
                  <a:gd name="T8" fmla="*/ 0 w 31"/>
                  <a:gd name="T9" fmla="*/ 10 h 10"/>
                  <a:gd name="T10" fmla="*/ 31 w 31"/>
                  <a:gd name="T11" fmla="*/ 10 h 10"/>
                  <a:gd name="T12" fmla="*/ 31 w 31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0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Rectangle 28">
                <a:extLst>
                  <a:ext uri="{FF2B5EF4-FFF2-40B4-BE49-F238E27FC236}">
                    <a16:creationId xmlns:a16="http://schemas.microsoft.com/office/drawing/2014/main" xmlns="" id="{70D1884D-C6A9-4D02-92B1-6EE00567F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0738" y="3121026"/>
                <a:ext cx="55563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Rectangle 29">
                <a:extLst>
                  <a:ext uri="{FF2B5EF4-FFF2-40B4-BE49-F238E27FC236}">
                    <a16:creationId xmlns:a16="http://schemas.microsoft.com/office/drawing/2014/main" xmlns="" id="{4241B0F9-BE9C-472D-8845-2A0EC2B9F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29663" y="3165476"/>
                <a:ext cx="7143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Freeform 30">
                <a:extLst>
                  <a:ext uri="{FF2B5EF4-FFF2-40B4-BE49-F238E27FC236}">
                    <a16:creationId xmlns:a16="http://schemas.microsoft.com/office/drawing/2014/main" xmlns="" id="{DE55FFEB-13D0-43EB-A444-02B956747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6163" y="3209926"/>
                <a:ext cx="134938" cy="38100"/>
              </a:xfrm>
              <a:custGeom>
                <a:avLst/>
                <a:gdLst>
                  <a:gd name="T0" fmla="*/ 0 w 36"/>
                  <a:gd name="T1" fmla="*/ 10 h 10"/>
                  <a:gd name="T2" fmla="*/ 0 w 36"/>
                  <a:gd name="T3" fmla="*/ 10 h 10"/>
                  <a:gd name="T4" fmla="*/ 34 w 36"/>
                  <a:gd name="T5" fmla="*/ 10 h 10"/>
                  <a:gd name="T6" fmla="*/ 36 w 36"/>
                  <a:gd name="T7" fmla="*/ 8 h 10"/>
                  <a:gd name="T8" fmla="*/ 36 w 36"/>
                  <a:gd name="T9" fmla="*/ 0 h 10"/>
                  <a:gd name="T10" fmla="*/ 0 w 36"/>
                  <a:gd name="T11" fmla="*/ 0 h 10"/>
                  <a:gd name="T12" fmla="*/ 0 w 36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"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5" y="10"/>
                      <a:pt x="36" y="9"/>
                      <a:pt x="36" y="8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Rectangle 31">
                <a:extLst>
                  <a:ext uri="{FF2B5EF4-FFF2-40B4-BE49-F238E27FC236}">
                    <a16:creationId xmlns:a16="http://schemas.microsoft.com/office/drawing/2014/main" xmlns="" id="{C4224F24-1C7C-4AC1-AD8F-16C823003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0738" y="3165476"/>
                <a:ext cx="1158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65" name="Title 1">
              <a:extLst>
                <a:ext uri="{FF2B5EF4-FFF2-40B4-BE49-F238E27FC236}">
                  <a16:creationId xmlns:a16="http://schemas.microsoft.com/office/drawing/2014/main" xmlns="" id="{B2D48E2F-314F-4480-B77C-C32CE8EB1764}"/>
                </a:ext>
              </a:extLst>
            </p:cNvPr>
            <p:cNvSpPr txBox="1">
              <a:spLocks/>
            </p:cNvSpPr>
            <p:nvPr/>
          </p:nvSpPr>
          <p:spPr>
            <a:xfrm>
              <a:off x="8657980" y="4240371"/>
              <a:ext cx="1094533" cy="2492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800" dirty="0">
                  <a:solidFill>
                    <a:schemeClr val="tx2"/>
                  </a:solidFill>
                  <a:ea typeface="楷体" panose="02010609060101010101" pitchFamily="49" charset="-122"/>
                </a:rPr>
                <a:t>A-Series</a:t>
              </a:r>
            </a:p>
          </p:txBody>
        </p:sp>
      </p:grpSp>
      <p:sp>
        <p:nvSpPr>
          <p:cNvPr id="72" name="Rectangle: Top Corners Rounded 71">
            <a:extLst>
              <a:ext uri="{FF2B5EF4-FFF2-40B4-BE49-F238E27FC236}">
                <a16:creationId xmlns:a16="http://schemas.microsoft.com/office/drawing/2014/main" xmlns="" id="{AE51D21A-CD95-4D4F-8A84-CBE294D61F8C}"/>
              </a:ext>
            </a:extLst>
          </p:cNvPr>
          <p:cNvSpPr/>
          <p:nvPr/>
        </p:nvSpPr>
        <p:spPr>
          <a:xfrm rot="16200000" flipV="1">
            <a:off x="383397" y="2094891"/>
            <a:ext cx="751016" cy="703072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koppt-文本框">
            <a:extLst>
              <a:ext uri="{FF2B5EF4-FFF2-40B4-BE49-F238E27FC236}">
                <a16:creationId xmlns:a16="http://schemas.microsoft.com/office/drawing/2014/main" xmlns="" id="{92591F57-D74A-4F47-9A30-2EDED553FF10}"/>
              </a:ext>
            </a:extLst>
          </p:cNvPr>
          <p:cNvSpPr/>
          <p:nvPr/>
        </p:nvSpPr>
        <p:spPr>
          <a:xfrm>
            <a:off x="1199456" y="2134714"/>
            <a:ext cx="279641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600" b="1" dirty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High Security Performance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Leading application layer performance meets real network security needs</a:t>
            </a:r>
          </a:p>
        </p:txBody>
      </p:sp>
      <p:sp>
        <p:nvSpPr>
          <p:cNvPr id="76" name="Rectangle: Top Corners Rounded 75">
            <a:extLst>
              <a:ext uri="{FF2B5EF4-FFF2-40B4-BE49-F238E27FC236}">
                <a16:creationId xmlns:a16="http://schemas.microsoft.com/office/drawing/2014/main" xmlns="" id="{0A086D9A-2316-4D87-8630-ACD2B108E4BF}"/>
              </a:ext>
            </a:extLst>
          </p:cNvPr>
          <p:cNvSpPr/>
          <p:nvPr/>
        </p:nvSpPr>
        <p:spPr>
          <a:xfrm rot="16200000" flipV="1">
            <a:off x="4011741" y="3279138"/>
            <a:ext cx="751016" cy="703072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koppt-文本框">
            <a:extLst>
              <a:ext uri="{FF2B5EF4-FFF2-40B4-BE49-F238E27FC236}">
                <a16:creationId xmlns:a16="http://schemas.microsoft.com/office/drawing/2014/main" xmlns="" id="{C3FA7443-671A-4566-BCF3-DE7F6A2B81BB}"/>
              </a:ext>
            </a:extLst>
          </p:cNvPr>
          <p:cNvSpPr/>
          <p:nvPr/>
        </p:nvSpPr>
        <p:spPr>
          <a:xfrm>
            <a:off x="4875047" y="3233418"/>
            <a:ext cx="2772632" cy="1181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600" b="1" dirty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Expansion</a:t>
            </a:r>
            <a:r>
              <a:rPr lang="zh-CN" altLang="en-US" sz="1600" b="1" dirty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as</a:t>
            </a:r>
            <a:r>
              <a:rPr lang="zh-CN" altLang="en-US" sz="1600" b="1" dirty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Needed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High-density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ports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ensure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excellent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access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capability</a:t>
            </a:r>
            <a:endParaRPr lang="en-US" altLang="zh-CN" sz="12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Large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storage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options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allow for deeper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analytics and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visibility</a:t>
            </a:r>
          </a:p>
        </p:txBody>
      </p:sp>
      <p:sp>
        <p:nvSpPr>
          <p:cNvPr id="84" name="Rectangle: Top Corners Rounded 83">
            <a:extLst>
              <a:ext uri="{FF2B5EF4-FFF2-40B4-BE49-F238E27FC236}">
                <a16:creationId xmlns:a16="http://schemas.microsoft.com/office/drawing/2014/main" xmlns="" id="{CF928ECB-6E99-4252-B550-F0E1E878CADE}"/>
              </a:ext>
            </a:extLst>
          </p:cNvPr>
          <p:cNvSpPr/>
          <p:nvPr/>
        </p:nvSpPr>
        <p:spPr>
          <a:xfrm rot="16200000" flipV="1">
            <a:off x="4017620" y="2094891"/>
            <a:ext cx="751016" cy="703072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koppt-文本框">
            <a:extLst>
              <a:ext uri="{FF2B5EF4-FFF2-40B4-BE49-F238E27FC236}">
                <a16:creationId xmlns:a16="http://schemas.microsoft.com/office/drawing/2014/main" xmlns="" id="{FFEBBFC2-6F15-4A4C-AF10-DCF530D87387}"/>
              </a:ext>
            </a:extLst>
          </p:cNvPr>
          <p:cNvSpPr/>
          <p:nvPr/>
        </p:nvSpPr>
        <p:spPr>
          <a:xfrm>
            <a:off x="4854154" y="2060848"/>
            <a:ext cx="2970038" cy="812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600" b="1" dirty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Complete Advanced Threat Detection and Prevention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Protect against known and unknown threats</a:t>
            </a:r>
          </a:p>
        </p:txBody>
      </p:sp>
      <p:sp>
        <p:nvSpPr>
          <p:cNvPr id="82" name="Rectangle: Top Corners Rounded 81">
            <a:extLst>
              <a:ext uri="{FF2B5EF4-FFF2-40B4-BE49-F238E27FC236}">
                <a16:creationId xmlns:a16="http://schemas.microsoft.com/office/drawing/2014/main" xmlns="" id="{068282A1-9819-4997-BEDB-827C5DC5DC47}"/>
              </a:ext>
            </a:extLst>
          </p:cNvPr>
          <p:cNvSpPr/>
          <p:nvPr/>
        </p:nvSpPr>
        <p:spPr>
          <a:xfrm rot="16200000" flipV="1">
            <a:off x="383396" y="3269931"/>
            <a:ext cx="751016" cy="703072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koppt-文本框">
            <a:extLst>
              <a:ext uri="{FF2B5EF4-FFF2-40B4-BE49-F238E27FC236}">
                <a16:creationId xmlns:a16="http://schemas.microsoft.com/office/drawing/2014/main" xmlns="" id="{F30E3941-84E5-431D-8270-B8ADFC2B0AF4}"/>
              </a:ext>
            </a:extLst>
          </p:cNvPr>
          <p:cNvSpPr/>
          <p:nvPr/>
        </p:nvSpPr>
        <p:spPr>
          <a:xfrm>
            <a:off x="1204409" y="3233418"/>
            <a:ext cx="3015273" cy="812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600" b="1" dirty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Smart and Automated Operation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Security operations made easy</a:t>
            </a:r>
          </a:p>
        </p:txBody>
      </p:sp>
      <p:sp>
        <p:nvSpPr>
          <p:cNvPr id="92" name="Freeform 77">
            <a:extLst>
              <a:ext uri="{FF2B5EF4-FFF2-40B4-BE49-F238E27FC236}">
                <a16:creationId xmlns:a16="http://schemas.microsoft.com/office/drawing/2014/main" xmlns="" id="{E01A1034-EA6D-429A-9921-464D680C23A6}"/>
              </a:ext>
            </a:extLst>
          </p:cNvPr>
          <p:cNvSpPr>
            <a:spLocks noEditPoints="1"/>
          </p:cNvSpPr>
          <p:nvPr/>
        </p:nvSpPr>
        <p:spPr bwMode="auto">
          <a:xfrm>
            <a:off x="600948" y="2185310"/>
            <a:ext cx="315913" cy="361950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DF59478C-27B9-4359-A5FC-7CF9A74DD3E7}"/>
              </a:ext>
            </a:extLst>
          </p:cNvPr>
          <p:cNvGrpSpPr/>
          <p:nvPr/>
        </p:nvGrpSpPr>
        <p:grpSpPr>
          <a:xfrm>
            <a:off x="4207068" y="3341821"/>
            <a:ext cx="360363" cy="360363"/>
            <a:chOff x="6997700" y="4332288"/>
            <a:chExt cx="360363" cy="360363"/>
          </a:xfrm>
          <a:solidFill>
            <a:schemeClr val="bg1"/>
          </a:solidFill>
        </p:grpSpPr>
        <p:sp>
          <p:nvSpPr>
            <p:cNvPr id="94" name="Freeform 177">
              <a:extLst>
                <a:ext uri="{FF2B5EF4-FFF2-40B4-BE49-F238E27FC236}">
                  <a16:creationId xmlns:a16="http://schemas.microsoft.com/office/drawing/2014/main" xmlns="" id="{8BBE6720-87D1-4344-9E25-8C73799632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6125" y="4429126"/>
              <a:ext cx="165100" cy="166688"/>
            </a:xfrm>
            <a:custGeom>
              <a:avLst/>
              <a:gdLst>
                <a:gd name="T0" fmla="*/ 44 w 44"/>
                <a:gd name="T1" fmla="*/ 40 h 44"/>
                <a:gd name="T2" fmla="*/ 44 w 44"/>
                <a:gd name="T3" fmla="*/ 4 h 44"/>
                <a:gd name="T4" fmla="*/ 40 w 44"/>
                <a:gd name="T5" fmla="*/ 0 h 44"/>
                <a:gd name="T6" fmla="*/ 4 w 44"/>
                <a:gd name="T7" fmla="*/ 0 h 44"/>
                <a:gd name="T8" fmla="*/ 0 w 44"/>
                <a:gd name="T9" fmla="*/ 4 h 44"/>
                <a:gd name="T10" fmla="*/ 0 w 44"/>
                <a:gd name="T11" fmla="*/ 40 h 44"/>
                <a:gd name="T12" fmla="*/ 4 w 44"/>
                <a:gd name="T13" fmla="*/ 44 h 44"/>
                <a:gd name="T14" fmla="*/ 40 w 44"/>
                <a:gd name="T15" fmla="*/ 44 h 44"/>
                <a:gd name="T16" fmla="*/ 44 w 44"/>
                <a:gd name="T17" fmla="*/ 40 h 44"/>
                <a:gd name="T18" fmla="*/ 36 w 44"/>
                <a:gd name="T19" fmla="*/ 36 h 44"/>
                <a:gd name="T20" fmla="*/ 8 w 44"/>
                <a:gd name="T21" fmla="*/ 36 h 44"/>
                <a:gd name="T22" fmla="*/ 8 w 44"/>
                <a:gd name="T23" fmla="*/ 8 h 44"/>
                <a:gd name="T24" fmla="*/ 36 w 44"/>
                <a:gd name="T25" fmla="*/ 8 h 44"/>
                <a:gd name="T26" fmla="*/ 36 w 44"/>
                <a:gd name="T27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4">
                  <a:moveTo>
                    <a:pt x="44" y="40"/>
                  </a:moveTo>
                  <a:cubicBezTo>
                    <a:pt x="44" y="4"/>
                    <a:pt x="44" y="4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2" y="44"/>
                    <a:pt x="44" y="42"/>
                    <a:pt x="44" y="40"/>
                  </a:cubicBezTo>
                  <a:close/>
                  <a:moveTo>
                    <a:pt x="36" y="36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6" y="8"/>
                    <a:pt x="36" y="8"/>
                    <a:pt x="36" y="8"/>
                  </a:cubicBezTo>
                  <a:lnTo>
                    <a:pt x="3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178">
              <a:extLst>
                <a:ext uri="{FF2B5EF4-FFF2-40B4-BE49-F238E27FC236}">
                  <a16:creationId xmlns:a16="http://schemas.microsoft.com/office/drawing/2014/main" xmlns="" id="{6D7F1477-C246-4FE7-B19B-23A9A93E6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4332288"/>
              <a:ext cx="104775" cy="104775"/>
            </a:xfrm>
            <a:custGeom>
              <a:avLst/>
              <a:gdLst>
                <a:gd name="T0" fmla="*/ 28 w 28"/>
                <a:gd name="T1" fmla="*/ 2 h 28"/>
                <a:gd name="T2" fmla="*/ 26 w 28"/>
                <a:gd name="T3" fmla="*/ 0 h 28"/>
                <a:gd name="T4" fmla="*/ 24 w 28"/>
                <a:gd name="T5" fmla="*/ 0 h 28"/>
                <a:gd name="T6" fmla="*/ 4 w 28"/>
                <a:gd name="T7" fmla="*/ 0 h 28"/>
                <a:gd name="T8" fmla="*/ 0 w 28"/>
                <a:gd name="T9" fmla="*/ 4 h 28"/>
                <a:gd name="T10" fmla="*/ 4 w 28"/>
                <a:gd name="T11" fmla="*/ 8 h 28"/>
                <a:gd name="T12" fmla="*/ 14 w 28"/>
                <a:gd name="T13" fmla="*/ 8 h 28"/>
                <a:gd name="T14" fmla="*/ 5 w 28"/>
                <a:gd name="T15" fmla="*/ 17 h 28"/>
                <a:gd name="T16" fmla="*/ 5 w 28"/>
                <a:gd name="T17" fmla="*/ 23 h 28"/>
                <a:gd name="T18" fmla="*/ 8 w 28"/>
                <a:gd name="T19" fmla="*/ 24 h 28"/>
                <a:gd name="T20" fmla="*/ 11 w 28"/>
                <a:gd name="T21" fmla="*/ 23 h 28"/>
                <a:gd name="T22" fmla="*/ 20 w 28"/>
                <a:gd name="T23" fmla="*/ 14 h 28"/>
                <a:gd name="T24" fmla="*/ 20 w 28"/>
                <a:gd name="T25" fmla="*/ 24 h 28"/>
                <a:gd name="T26" fmla="*/ 24 w 28"/>
                <a:gd name="T27" fmla="*/ 28 h 28"/>
                <a:gd name="T28" fmla="*/ 28 w 28"/>
                <a:gd name="T29" fmla="*/ 24 h 28"/>
                <a:gd name="T30" fmla="*/ 28 w 28"/>
                <a:gd name="T31" fmla="*/ 4 h 28"/>
                <a:gd name="T32" fmla="*/ 28 w 28"/>
                <a:gd name="T3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28" y="2"/>
                  </a:moveTo>
                  <a:cubicBezTo>
                    <a:pt x="27" y="1"/>
                    <a:pt x="27" y="1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9"/>
                    <a:pt x="4" y="21"/>
                    <a:pt x="5" y="23"/>
                  </a:cubicBezTo>
                  <a:cubicBezTo>
                    <a:pt x="6" y="24"/>
                    <a:pt x="7" y="24"/>
                    <a:pt x="8" y="24"/>
                  </a:cubicBezTo>
                  <a:cubicBezTo>
                    <a:pt x="9" y="24"/>
                    <a:pt x="10" y="24"/>
                    <a:pt x="11" y="2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6"/>
                    <a:pt x="22" y="28"/>
                    <a:pt x="24" y="28"/>
                  </a:cubicBezTo>
                  <a:cubicBezTo>
                    <a:pt x="26" y="28"/>
                    <a:pt x="28" y="26"/>
                    <a:pt x="28" y="2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179">
              <a:extLst>
                <a:ext uri="{FF2B5EF4-FFF2-40B4-BE49-F238E27FC236}">
                  <a16:creationId xmlns:a16="http://schemas.microsoft.com/office/drawing/2014/main" xmlns="" id="{468C773E-AAF2-4157-8842-48C7E848A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4587876"/>
              <a:ext cx="104775" cy="104775"/>
            </a:xfrm>
            <a:custGeom>
              <a:avLst/>
              <a:gdLst>
                <a:gd name="T0" fmla="*/ 24 w 28"/>
                <a:gd name="T1" fmla="*/ 20 h 28"/>
                <a:gd name="T2" fmla="*/ 14 w 28"/>
                <a:gd name="T3" fmla="*/ 20 h 28"/>
                <a:gd name="T4" fmla="*/ 23 w 28"/>
                <a:gd name="T5" fmla="*/ 11 h 28"/>
                <a:gd name="T6" fmla="*/ 23 w 28"/>
                <a:gd name="T7" fmla="*/ 5 h 28"/>
                <a:gd name="T8" fmla="*/ 17 w 28"/>
                <a:gd name="T9" fmla="*/ 5 h 28"/>
                <a:gd name="T10" fmla="*/ 8 w 28"/>
                <a:gd name="T11" fmla="*/ 14 h 28"/>
                <a:gd name="T12" fmla="*/ 8 w 28"/>
                <a:gd name="T13" fmla="*/ 4 h 28"/>
                <a:gd name="T14" fmla="*/ 4 w 28"/>
                <a:gd name="T15" fmla="*/ 0 h 28"/>
                <a:gd name="T16" fmla="*/ 0 w 28"/>
                <a:gd name="T17" fmla="*/ 4 h 28"/>
                <a:gd name="T18" fmla="*/ 0 w 28"/>
                <a:gd name="T19" fmla="*/ 24 h 28"/>
                <a:gd name="T20" fmla="*/ 0 w 28"/>
                <a:gd name="T21" fmla="*/ 26 h 28"/>
                <a:gd name="T22" fmla="*/ 2 w 28"/>
                <a:gd name="T23" fmla="*/ 28 h 28"/>
                <a:gd name="T24" fmla="*/ 4 w 28"/>
                <a:gd name="T25" fmla="*/ 28 h 28"/>
                <a:gd name="T26" fmla="*/ 24 w 28"/>
                <a:gd name="T27" fmla="*/ 28 h 28"/>
                <a:gd name="T28" fmla="*/ 28 w 28"/>
                <a:gd name="T29" fmla="*/ 24 h 28"/>
                <a:gd name="T30" fmla="*/ 24 w 28"/>
                <a:gd name="T31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28">
                  <a:moveTo>
                    <a:pt x="24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9"/>
                    <a:pt x="24" y="7"/>
                    <a:pt x="23" y="5"/>
                  </a:cubicBezTo>
                  <a:cubicBezTo>
                    <a:pt x="21" y="4"/>
                    <a:pt x="19" y="4"/>
                    <a:pt x="17" y="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1" y="27"/>
                    <a:pt x="1" y="27"/>
                    <a:pt x="2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6" y="28"/>
                    <a:pt x="28" y="26"/>
                    <a:pt x="28" y="24"/>
                  </a:cubicBezTo>
                  <a:cubicBezTo>
                    <a:pt x="28" y="22"/>
                    <a:pt x="26" y="20"/>
                    <a:pt x="2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180">
              <a:extLst>
                <a:ext uri="{FF2B5EF4-FFF2-40B4-BE49-F238E27FC236}">
                  <a16:creationId xmlns:a16="http://schemas.microsoft.com/office/drawing/2014/main" xmlns="" id="{9C108027-16BC-4141-B9A1-4913184D5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4332288"/>
              <a:ext cx="104775" cy="104775"/>
            </a:xfrm>
            <a:custGeom>
              <a:avLst/>
              <a:gdLst>
                <a:gd name="T0" fmla="*/ 4 w 28"/>
                <a:gd name="T1" fmla="*/ 28 h 28"/>
                <a:gd name="T2" fmla="*/ 8 w 28"/>
                <a:gd name="T3" fmla="*/ 24 h 28"/>
                <a:gd name="T4" fmla="*/ 8 w 28"/>
                <a:gd name="T5" fmla="*/ 14 h 28"/>
                <a:gd name="T6" fmla="*/ 17 w 28"/>
                <a:gd name="T7" fmla="*/ 23 h 28"/>
                <a:gd name="T8" fmla="*/ 20 w 28"/>
                <a:gd name="T9" fmla="*/ 24 h 28"/>
                <a:gd name="T10" fmla="*/ 23 w 28"/>
                <a:gd name="T11" fmla="*/ 23 h 28"/>
                <a:gd name="T12" fmla="*/ 23 w 28"/>
                <a:gd name="T13" fmla="*/ 17 h 28"/>
                <a:gd name="T14" fmla="*/ 14 w 28"/>
                <a:gd name="T15" fmla="*/ 8 h 28"/>
                <a:gd name="T16" fmla="*/ 24 w 28"/>
                <a:gd name="T17" fmla="*/ 8 h 28"/>
                <a:gd name="T18" fmla="*/ 28 w 28"/>
                <a:gd name="T19" fmla="*/ 4 h 28"/>
                <a:gd name="T20" fmla="*/ 24 w 28"/>
                <a:gd name="T21" fmla="*/ 0 h 28"/>
                <a:gd name="T22" fmla="*/ 4 w 28"/>
                <a:gd name="T23" fmla="*/ 0 h 28"/>
                <a:gd name="T24" fmla="*/ 2 w 28"/>
                <a:gd name="T25" fmla="*/ 0 h 28"/>
                <a:gd name="T26" fmla="*/ 0 w 28"/>
                <a:gd name="T27" fmla="*/ 2 h 28"/>
                <a:gd name="T28" fmla="*/ 0 w 28"/>
                <a:gd name="T29" fmla="*/ 4 h 28"/>
                <a:gd name="T30" fmla="*/ 0 w 28"/>
                <a:gd name="T31" fmla="*/ 24 h 28"/>
                <a:gd name="T32" fmla="*/ 4 w 28"/>
                <a:gd name="T3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4" y="28"/>
                  </a:moveTo>
                  <a:cubicBezTo>
                    <a:pt x="6" y="28"/>
                    <a:pt x="8" y="26"/>
                    <a:pt x="8" y="2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9" y="24"/>
                    <a:pt x="20" y="24"/>
                  </a:cubicBezTo>
                  <a:cubicBezTo>
                    <a:pt x="21" y="24"/>
                    <a:pt x="22" y="24"/>
                    <a:pt x="23" y="23"/>
                  </a:cubicBezTo>
                  <a:cubicBezTo>
                    <a:pt x="24" y="21"/>
                    <a:pt x="24" y="19"/>
                    <a:pt x="23" y="1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8" y="6"/>
                    <a:pt x="28" y="4"/>
                  </a:cubicBezTo>
                  <a:cubicBezTo>
                    <a:pt x="28" y="2"/>
                    <a:pt x="26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81">
              <a:extLst>
                <a:ext uri="{FF2B5EF4-FFF2-40B4-BE49-F238E27FC236}">
                  <a16:creationId xmlns:a16="http://schemas.microsoft.com/office/drawing/2014/main" xmlns="" id="{CF37C8DB-E2F7-49AB-8C73-0DD582CC8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4587876"/>
              <a:ext cx="104775" cy="104775"/>
            </a:xfrm>
            <a:custGeom>
              <a:avLst/>
              <a:gdLst>
                <a:gd name="T0" fmla="*/ 24 w 28"/>
                <a:gd name="T1" fmla="*/ 0 h 28"/>
                <a:gd name="T2" fmla="*/ 20 w 28"/>
                <a:gd name="T3" fmla="*/ 4 h 28"/>
                <a:gd name="T4" fmla="*/ 20 w 28"/>
                <a:gd name="T5" fmla="*/ 14 h 28"/>
                <a:gd name="T6" fmla="*/ 11 w 28"/>
                <a:gd name="T7" fmla="*/ 5 h 28"/>
                <a:gd name="T8" fmla="*/ 5 w 28"/>
                <a:gd name="T9" fmla="*/ 5 h 28"/>
                <a:gd name="T10" fmla="*/ 5 w 28"/>
                <a:gd name="T11" fmla="*/ 11 h 28"/>
                <a:gd name="T12" fmla="*/ 14 w 28"/>
                <a:gd name="T13" fmla="*/ 20 h 28"/>
                <a:gd name="T14" fmla="*/ 4 w 28"/>
                <a:gd name="T15" fmla="*/ 20 h 28"/>
                <a:gd name="T16" fmla="*/ 0 w 28"/>
                <a:gd name="T17" fmla="*/ 24 h 28"/>
                <a:gd name="T18" fmla="*/ 4 w 28"/>
                <a:gd name="T19" fmla="*/ 28 h 28"/>
                <a:gd name="T20" fmla="*/ 24 w 28"/>
                <a:gd name="T21" fmla="*/ 28 h 28"/>
                <a:gd name="T22" fmla="*/ 26 w 28"/>
                <a:gd name="T23" fmla="*/ 28 h 28"/>
                <a:gd name="T24" fmla="*/ 28 w 28"/>
                <a:gd name="T25" fmla="*/ 26 h 28"/>
                <a:gd name="T26" fmla="*/ 28 w 28"/>
                <a:gd name="T27" fmla="*/ 24 h 28"/>
                <a:gd name="T28" fmla="*/ 28 w 28"/>
                <a:gd name="T29" fmla="*/ 4 h 28"/>
                <a:gd name="T30" fmla="*/ 24 w 28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28">
                  <a:moveTo>
                    <a:pt x="24" y="0"/>
                  </a:moveTo>
                  <a:cubicBezTo>
                    <a:pt x="22" y="0"/>
                    <a:pt x="20" y="2"/>
                    <a:pt x="20" y="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4"/>
                    <a:pt x="7" y="4"/>
                    <a:pt x="5" y="5"/>
                  </a:cubicBezTo>
                  <a:cubicBezTo>
                    <a:pt x="4" y="7"/>
                    <a:pt x="4" y="9"/>
                    <a:pt x="5" y="1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0"/>
                    <a:pt x="0" y="22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8"/>
                    <a:pt x="25" y="28"/>
                    <a:pt x="26" y="28"/>
                  </a:cubicBezTo>
                  <a:cubicBezTo>
                    <a:pt x="27" y="27"/>
                    <a:pt x="27" y="27"/>
                    <a:pt x="28" y="26"/>
                  </a:cubicBezTo>
                  <a:cubicBezTo>
                    <a:pt x="28" y="25"/>
                    <a:pt x="28" y="25"/>
                    <a:pt x="28" y="2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2"/>
                    <a:pt x="26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9" name="Freeform 104">
            <a:extLst>
              <a:ext uri="{FF2B5EF4-FFF2-40B4-BE49-F238E27FC236}">
                <a16:creationId xmlns:a16="http://schemas.microsoft.com/office/drawing/2014/main" xmlns="" id="{2D9DA3F5-3F86-48F8-8833-9D1ACB2BC597}"/>
              </a:ext>
            </a:extLst>
          </p:cNvPr>
          <p:cNvSpPr>
            <a:spLocks noEditPoints="1"/>
          </p:cNvSpPr>
          <p:nvPr/>
        </p:nvSpPr>
        <p:spPr bwMode="auto">
          <a:xfrm>
            <a:off x="4212947" y="2185309"/>
            <a:ext cx="360363" cy="361950"/>
          </a:xfrm>
          <a:custGeom>
            <a:avLst/>
            <a:gdLst>
              <a:gd name="T0" fmla="*/ 36 w 96"/>
              <a:gd name="T1" fmla="*/ 72 h 96"/>
              <a:gd name="T2" fmla="*/ 59 w 96"/>
              <a:gd name="T3" fmla="*/ 64 h 96"/>
              <a:gd name="T4" fmla="*/ 89 w 96"/>
              <a:gd name="T5" fmla="*/ 95 h 96"/>
              <a:gd name="T6" fmla="*/ 95 w 96"/>
              <a:gd name="T7" fmla="*/ 95 h 96"/>
              <a:gd name="T8" fmla="*/ 95 w 96"/>
              <a:gd name="T9" fmla="*/ 89 h 96"/>
              <a:gd name="T10" fmla="*/ 64 w 96"/>
              <a:gd name="T11" fmla="*/ 58 h 96"/>
              <a:gd name="T12" fmla="*/ 72 w 96"/>
              <a:gd name="T13" fmla="*/ 36 h 96"/>
              <a:gd name="T14" fmla="*/ 36 w 96"/>
              <a:gd name="T15" fmla="*/ 0 h 96"/>
              <a:gd name="T16" fmla="*/ 0 w 96"/>
              <a:gd name="T17" fmla="*/ 36 h 96"/>
              <a:gd name="T18" fmla="*/ 36 w 96"/>
              <a:gd name="T19" fmla="*/ 72 h 96"/>
              <a:gd name="T20" fmla="*/ 36 w 96"/>
              <a:gd name="T21" fmla="*/ 8 h 96"/>
              <a:gd name="T22" fmla="*/ 64 w 96"/>
              <a:gd name="T23" fmla="*/ 36 h 96"/>
              <a:gd name="T24" fmla="*/ 36 w 96"/>
              <a:gd name="T25" fmla="*/ 64 h 96"/>
              <a:gd name="T26" fmla="*/ 8 w 96"/>
              <a:gd name="T27" fmla="*/ 36 h 96"/>
              <a:gd name="T28" fmla="*/ 36 w 96"/>
              <a:gd name="T29" fmla="*/ 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6" h="96">
                <a:moveTo>
                  <a:pt x="36" y="72"/>
                </a:moveTo>
                <a:cubicBezTo>
                  <a:pt x="45" y="72"/>
                  <a:pt x="52" y="69"/>
                  <a:pt x="59" y="64"/>
                </a:cubicBezTo>
                <a:cubicBezTo>
                  <a:pt x="89" y="95"/>
                  <a:pt x="89" y="95"/>
                  <a:pt x="89" y="95"/>
                </a:cubicBezTo>
                <a:cubicBezTo>
                  <a:pt x="91" y="96"/>
                  <a:pt x="93" y="96"/>
                  <a:pt x="95" y="95"/>
                </a:cubicBezTo>
                <a:cubicBezTo>
                  <a:pt x="96" y="93"/>
                  <a:pt x="96" y="91"/>
                  <a:pt x="95" y="89"/>
                </a:cubicBezTo>
                <a:cubicBezTo>
                  <a:pt x="64" y="58"/>
                  <a:pt x="64" y="58"/>
                  <a:pt x="64" y="58"/>
                </a:cubicBezTo>
                <a:cubicBezTo>
                  <a:pt x="69" y="52"/>
                  <a:pt x="72" y="44"/>
                  <a:pt x="72" y="36"/>
                </a:cubicBezTo>
                <a:cubicBezTo>
                  <a:pt x="72" y="16"/>
                  <a:pt x="5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56"/>
                  <a:pt x="16" y="72"/>
                  <a:pt x="36" y="72"/>
                </a:cubicBezTo>
                <a:close/>
                <a:moveTo>
                  <a:pt x="36" y="8"/>
                </a:moveTo>
                <a:cubicBezTo>
                  <a:pt x="51" y="8"/>
                  <a:pt x="64" y="21"/>
                  <a:pt x="64" y="36"/>
                </a:cubicBezTo>
                <a:cubicBezTo>
                  <a:pt x="64" y="51"/>
                  <a:pt x="51" y="64"/>
                  <a:pt x="36" y="64"/>
                </a:cubicBezTo>
                <a:cubicBezTo>
                  <a:pt x="21" y="64"/>
                  <a:pt x="8" y="51"/>
                  <a:pt x="8" y="36"/>
                </a:cubicBezTo>
                <a:cubicBezTo>
                  <a:pt x="8" y="21"/>
                  <a:pt x="21" y="8"/>
                  <a:pt x="3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94BCB540-7A33-4225-9FA7-2BABF4A7CF8D}"/>
              </a:ext>
            </a:extLst>
          </p:cNvPr>
          <p:cNvGrpSpPr/>
          <p:nvPr/>
        </p:nvGrpSpPr>
        <p:grpSpPr>
          <a:xfrm>
            <a:off x="582520" y="3322134"/>
            <a:ext cx="385538" cy="438382"/>
            <a:chOff x="558569" y="2947417"/>
            <a:chExt cx="898751" cy="1021939"/>
          </a:xfrm>
          <a:solidFill>
            <a:schemeClr val="bg1"/>
          </a:solidFill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4DF143A5-6B20-40F6-8044-FCEBB905BA7A}"/>
                </a:ext>
              </a:extLst>
            </p:cNvPr>
            <p:cNvSpPr/>
            <p:nvPr/>
          </p:nvSpPr>
          <p:spPr>
            <a:xfrm>
              <a:off x="558569" y="2947417"/>
              <a:ext cx="457973" cy="1021939"/>
            </a:xfrm>
            <a:custGeom>
              <a:avLst/>
              <a:gdLst>
                <a:gd name="connsiteX0" fmla="*/ 457978 w 457972"/>
                <a:gd name="connsiteY0" fmla="*/ 121398 h 1021939"/>
                <a:gd name="connsiteX1" fmla="*/ 327186 w 457972"/>
                <a:gd name="connsiteY1" fmla="*/ 5 h 1021939"/>
                <a:gd name="connsiteX2" fmla="*/ 210593 w 457972"/>
                <a:gd name="connsiteY2" fmla="*/ 91400 h 1021939"/>
                <a:gd name="connsiteX3" fmla="*/ 151596 w 457972"/>
                <a:gd name="connsiteY3" fmla="*/ 121398 h 1021939"/>
                <a:gd name="connsiteX4" fmla="*/ 125798 w 457972"/>
                <a:gd name="connsiteY4" fmla="*/ 222392 h 1021939"/>
                <a:gd name="connsiteX5" fmla="*/ 40403 w 457972"/>
                <a:gd name="connsiteY5" fmla="*/ 347784 h 1021939"/>
                <a:gd name="connsiteX6" fmla="*/ 57402 w 457972"/>
                <a:gd name="connsiteY6" fmla="*/ 408781 h 1021939"/>
                <a:gd name="connsiteX7" fmla="*/ 5 w 457972"/>
                <a:gd name="connsiteY7" fmla="*/ 514374 h 1021939"/>
                <a:gd name="connsiteX8" fmla="*/ 33003 w 457972"/>
                <a:gd name="connsiteY8" fmla="*/ 603569 h 1021939"/>
                <a:gd name="connsiteX9" fmla="*/ 1405 w 457972"/>
                <a:gd name="connsiteY9" fmla="*/ 687164 h 1021939"/>
                <a:gd name="connsiteX10" fmla="*/ 47402 w 457972"/>
                <a:gd name="connsiteY10" fmla="*/ 782358 h 1021939"/>
                <a:gd name="connsiteX11" fmla="*/ 43803 w 457972"/>
                <a:gd name="connsiteY11" fmla="*/ 811557 h 1021939"/>
                <a:gd name="connsiteX12" fmla="*/ 168995 w 457972"/>
                <a:gd name="connsiteY12" fmla="*/ 941749 h 1021939"/>
                <a:gd name="connsiteX13" fmla="*/ 182794 w 457972"/>
                <a:gd name="connsiteY13" fmla="*/ 940149 h 1021939"/>
                <a:gd name="connsiteX14" fmla="*/ 314586 w 457972"/>
                <a:gd name="connsiteY14" fmla="*/ 1023744 h 1021939"/>
                <a:gd name="connsiteX15" fmla="*/ 458178 w 457972"/>
                <a:gd name="connsiteY15" fmla="*/ 870753 h 1021939"/>
                <a:gd name="connsiteX16" fmla="*/ 457978 w 457972"/>
                <a:gd name="connsiteY16" fmla="*/ 121398 h 1021939"/>
                <a:gd name="connsiteX17" fmla="*/ 457978 w 457972"/>
                <a:gd name="connsiteY17" fmla="*/ 121398 h 1021939"/>
                <a:gd name="connsiteX18" fmla="*/ 198593 w 457972"/>
                <a:gd name="connsiteY18" fmla="*/ 310187 h 1021939"/>
                <a:gd name="connsiteX19" fmla="*/ 237991 w 457972"/>
                <a:gd name="connsiteY19" fmla="*/ 325586 h 1021939"/>
                <a:gd name="connsiteX20" fmla="*/ 222592 w 457972"/>
                <a:gd name="connsiteY20" fmla="*/ 365183 h 1021939"/>
                <a:gd name="connsiteX21" fmla="*/ 208993 w 457972"/>
                <a:gd name="connsiteY21" fmla="*/ 400181 h 1021939"/>
                <a:gd name="connsiteX22" fmla="*/ 193594 w 457972"/>
                <a:gd name="connsiteY22" fmla="*/ 439779 h 1021939"/>
                <a:gd name="connsiteX23" fmla="*/ 181594 w 457972"/>
                <a:gd name="connsiteY23" fmla="*/ 442379 h 1021939"/>
                <a:gd name="connsiteX24" fmla="*/ 154196 w 457972"/>
                <a:gd name="connsiteY24" fmla="*/ 424380 h 1021939"/>
                <a:gd name="connsiteX25" fmla="*/ 198593 w 457972"/>
                <a:gd name="connsiteY25" fmla="*/ 310187 h 1021939"/>
                <a:gd name="connsiteX26" fmla="*/ 250390 w 457972"/>
                <a:gd name="connsiteY26" fmla="*/ 851754 h 1021939"/>
                <a:gd name="connsiteX27" fmla="*/ 145796 w 457972"/>
                <a:gd name="connsiteY27" fmla="*/ 746561 h 1021939"/>
                <a:gd name="connsiteX28" fmla="*/ 175595 w 457972"/>
                <a:gd name="connsiteY28" fmla="*/ 716562 h 1021939"/>
                <a:gd name="connsiteX29" fmla="*/ 205393 w 457972"/>
                <a:gd name="connsiteY29" fmla="*/ 746561 h 1021939"/>
                <a:gd name="connsiteX30" fmla="*/ 250390 w 457972"/>
                <a:gd name="connsiteY30" fmla="*/ 791758 h 1021939"/>
                <a:gd name="connsiteX31" fmla="*/ 280188 w 457972"/>
                <a:gd name="connsiteY31" fmla="*/ 821756 h 1021939"/>
                <a:gd name="connsiteX32" fmla="*/ 250390 w 457972"/>
                <a:gd name="connsiteY32" fmla="*/ 851754 h 1021939"/>
                <a:gd name="connsiteX33" fmla="*/ 250390 w 457972"/>
                <a:gd name="connsiteY33" fmla="*/ 851754 h 1021939"/>
                <a:gd name="connsiteX34" fmla="*/ 303787 w 457972"/>
                <a:gd name="connsiteY34" fmla="*/ 664565 h 1021939"/>
                <a:gd name="connsiteX35" fmla="*/ 200993 w 457972"/>
                <a:gd name="connsiteY35" fmla="*/ 561372 h 1021939"/>
                <a:gd name="connsiteX36" fmla="*/ 230791 w 457972"/>
                <a:gd name="connsiteY36" fmla="*/ 531373 h 1021939"/>
                <a:gd name="connsiteX37" fmla="*/ 260590 w 457972"/>
                <a:gd name="connsiteY37" fmla="*/ 561372 h 1021939"/>
                <a:gd name="connsiteX38" fmla="*/ 303587 w 457972"/>
                <a:gd name="connsiteY38" fmla="*/ 604569 h 1021939"/>
                <a:gd name="connsiteX39" fmla="*/ 333385 w 457972"/>
                <a:gd name="connsiteY39" fmla="*/ 634567 h 1021939"/>
                <a:gd name="connsiteX40" fmla="*/ 303787 w 457972"/>
                <a:gd name="connsiteY40" fmla="*/ 664565 h 1021939"/>
                <a:gd name="connsiteX41" fmla="*/ 345184 w 457972"/>
                <a:gd name="connsiteY41" fmla="*/ 296987 h 1021939"/>
                <a:gd name="connsiteX42" fmla="*/ 341185 w 457972"/>
                <a:gd name="connsiteY42" fmla="*/ 297187 h 1021939"/>
                <a:gd name="connsiteX43" fmla="*/ 311586 w 457972"/>
                <a:gd name="connsiteY43" fmla="*/ 271189 h 1021939"/>
                <a:gd name="connsiteX44" fmla="*/ 299587 w 457972"/>
                <a:gd name="connsiteY44" fmla="*/ 250390 h 1021939"/>
                <a:gd name="connsiteX45" fmla="*/ 276589 w 457972"/>
                <a:gd name="connsiteY45" fmla="*/ 244191 h 1021939"/>
                <a:gd name="connsiteX46" fmla="*/ 242991 w 457972"/>
                <a:gd name="connsiteY46" fmla="*/ 218392 h 1021939"/>
                <a:gd name="connsiteX47" fmla="*/ 268589 w 457972"/>
                <a:gd name="connsiteY47" fmla="*/ 184594 h 1021939"/>
                <a:gd name="connsiteX48" fmla="*/ 335985 w 457972"/>
                <a:gd name="connsiteY48" fmla="*/ 202593 h 1021939"/>
                <a:gd name="connsiteX49" fmla="*/ 370983 w 457972"/>
                <a:gd name="connsiteY49" fmla="*/ 262989 h 1021939"/>
                <a:gd name="connsiteX50" fmla="*/ 345184 w 457972"/>
                <a:gd name="connsiteY50" fmla="*/ 296987 h 1021939"/>
                <a:gd name="connsiteX51" fmla="*/ 345184 w 457972"/>
                <a:gd name="connsiteY51" fmla="*/ 296987 h 1021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57972" h="1021939">
                  <a:moveTo>
                    <a:pt x="457978" y="121398"/>
                  </a:moveTo>
                  <a:cubicBezTo>
                    <a:pt x="457378" y="52402"/>
                    <a:pt x="395781" y="-595"/>
                    <a:pt x="327186" y="5"/>
                  </a:cubicBezTo>
                  <a:cubicBezTo>
                    <a:pt x="272789" y="405"/>
                    <a:pt x="226792" y="42203"/>
                    <a:pt x="210593" y="91400"/>
                  </a:cubicBezTo>
                  <a:cubicBezTo>
                    <a:pt x="187594" y="94799"/>
                    <a:pt x="167195" y="105599"/>
                    <a:pt x="151596" y="121398"/>
                  </a:cubicBezTo>
                  <a:cubicBezTo>
                    <a:pt x="107599" y="166395"/>
                    <a:pt x="125798" y="222192"/>
                    <a:pt x="125798" y="222392"/>
                  </a:cubicBezTo>
                  <a:cubicBezTo>
                    <a:pt x="75801" y="240391"/>
                    <a:pt x="40003" y="291988"/>
                    <a:pt x="40403" y="347784"/>
                  </a:cubicBezTo>
                  <a:cubicBezTo>
                    <a:pt x="40603" y="370183"/>
                    <a:pt x="47002" y="390782"/>
                    <a:pt x="57402" y="408781"/>
                  </a:cubicBezTo>
                  <a:cubicBezTo>
                    <a:pt x="22604" y="431179"/>
                    <a:pt x="-395" y="469977"/>
                    <a:pt x="5" y="514374"/>
                  </a:cubicBezTo>
                  <a:cubicBezTo>
                    <a:pt x="205" y="545373"/>
                    <a:pt x="12204" y="580970"/>
                    <a:pt x="33003" y="603569"/>
                  </a:cubicBezTo>
                  <a:cubicBezTo>
                    <a:pt x="13204" y="625968"/>
                    <a:pt x="1005" y="654966"/>
                    <a:pt x="1405" y="687164"/>
                  </a:cubicBezTo>
                  <a:cubicBezTo>
                    <a:pt x="1605" y="725762"/>
                    <a:pt x="19804" y="759760"/>
                    <a:pt x="47402" y="782358"/>
                  </a:cubicBezTo>
                  <a:cubicBezTo>
                    <a:pt x="45202" y="791758"/>
                    <a:pt x="43803" y="801557"/>
                    <a:pt x="43803" y="811557"/>
                  </a:cubicBezTo>
                  <a:cubicBezTo>
                    <a:pt x="44402" y="880553"/>
                    <a:pt x="100399" y="942149"/>
                    <a:pt x="168995" y="941749"/>
                  </a:cubicBezTo>
                  <a:cubicBezTo>
                    <a:pt x="173595" y="941749"/>
                    <a:pt x="178194" y="940749"/>
                    <a:pt x="182794" y="940149"/>
                  </a:cubicBezTo>
                  <a:cubicBezTo>
                    <a:pt x="206193" y="989746"/>
                    <a:pt x="256390" y="1024144"/>
                    <a:pt x="314586" y="1023744"/>
                  </a:cubicBezTo>
                  <a:cubicBezTo>
                    <a:pt x="394581" y="1023144"/>
                    <a:pt x="458778" y="951148"/>
                    <a:pt x="458178" y="870753"/>
                  </a:cubicBezTo>
                  <a:lnTo>
                    <a:pt x="457978" y="121398"/>
                  </a:lnTo>
                  <a:lnTo>
                    <a:pt x="457978" y="121398"/>
                  </a:lnTo>
                  <a:close/>
                  <a:moveTo>
                    <a:pt x="198593" y="310187"/>
                  </a:moveTo>
                  <a:cubicBezTo>
                    <a:pt x="213792" y="303587"/>
                    <a:pt x="231391" y="310387"/>
                    <a:pt x="237991" y="325586"/>
                  </a:cubicBezTo>
                  <a:cubicBezTo>
                    <a:pt x="244590" y="340785"/>
                    <a:pt x="237791" y="358384"/>
                    <a:pt x="222592" y="365183"/>
                  </a:cubicBezTo>
                  <a:cubicBezTo>
                    <a:pt x="209193" y="370983"/>
                    <a:pt x="203193" y="386782"/>
                    <a:pt x="208993" y="400181"/>
                  </a:cubicBezTo>
                  <a:cubicBezTo>
                    <a:pt x="215592" y="415380"/>
                    <a:pt x="208793" y="432979"/>
                    <a:pt x="193594" y="439779"/>
                  </a:cubicBezTo>
                  <a:cubicBezTo>
                    <a:pt x="189594" y="441579"/>
                    <a:pt x="185594" y="442379"/>
                    <a:pt x="181594" y="442379"/>
                  </a:cubicBezTo>
                  <a:cubicBezTo>
                    <a:pt x="169995" y="442379"/>
                    <a:pt x="159196" y="435579"/>
                    <a:pt x="154196" y="424380"/>
                  </a:cubicBezTo>
                  <a:cubicBezTo>
                    <a:pt x="135197" y="380582"/>
                    <a:pt x="154996" y="329385"/>
                    <a:pt x="198593" y="310187"/>
                  </a:cubicBezTo>
                  <a:close/>
                  <a:moveTo>
                    <a:pt x="250390" y="851754"/>
                  </a:moveTo>
                  <a:cubicBezTo>
                    <a:pt x="192594" y="851754"/>
                    <a:pt x="145796" y="804557"/>
                    <a:pt x="145796" y="746561"/>
                  </a:cubicBezTo>
                  <a:cubicBezTo>
                    <a:pt x="145796" y="729962"/>
                    <a:pt x="159196" y="716562"/>
                    <a:pt x="175595" y="716562"/>
                  </a:cubicBezTo>
                  <a:cubicBezTo>
                    <a:pt x="191994" y="716562"/>
                    <a:pt x="205393" y="729962"/>
                    <a:pt x="205393" y="746561"/>
                  </a:cubicBezTo>
                  <a:cubicBezTo>
                    <a:pt x="205393" y="771559"/>
                    <a:pt x="225592" y="791758"/>
                    <a:pt x="250390" y="791758"/>
                  </a:cubicBezTo>
                  <a:cubicBezTo>
                    <a:pt x="266989" y="791758"/>
                    <a:pt x="280188" y="805157"/>
                    <a:pt x="280188" y="821756"/>
                  </a:cubicBezTo>
                  <a:cubicBezTo>
                    <a:pt x="280188" y="838355"/>
                    <a:pt x="266989" y="851754"/>
                    <a:pt x="250390" y="851754"/>
                  </a:cubicBezTo>
                  <a:lnTo>
                    <a:pt x="250390" y="851754"/>
                  </a:lnTo>
                  <a:close/>
                  <a:moveTo>
                    <a:pt x="303787" y="664565"/>
                  </a:moveTo>
                  <a:cubicBezTo>
                    <a:pt x="247190" y="664565"/>
                    <a:pt x="200993" y="618168"/>
                    <a:pt x="200993" y="561372"/>
                  </a:cubicBezTo>
                  <a:cubicBezTo>
                    <a:pt x="200993" y="544773"/>
                    <a:pt x="214392" y="531373"/>
                    <a:pt x="230791" y="531373"/>
                  </a:cubicBezTo>
                  <a:cubicBezTo>
                    <a:pt x="247190" y="531373"/>
                    <a:pt x="260590" y="544773"/>
                    <a:pt x="260590" y="561372"/>
                  </a:cubicBezTo>
                  <a:cubicBezTo>
                    <a:pt x="260590" y="585170"/>
                    <a:pt x="279788" y="604569"/>
                    <a:pt x="303587" y="604569"/>
                  </a:cubicBezTo>
                  <a:cubicBezTo>
                    <a:pt x="320186" y="604569"/>
                    <a:pt x="333385" y="617968"/>
                    <a:pt x="333385" y="634567"/>
                  </a:cubicBezTo>
                  <a:cubicBezTo>
                    <a:pt x="333385" y="651166"/>
                    <a:pt x="320386" y="664565"/>
                    <a:pt x="303787" y="664565"/>
                  </a:cubicBezTo>
                  <a:close/>
                  <a:moveTo>
                    <a:pt x="345184" y="296987"/>
                  </a:moveTo>
                  <a:cubicBezTo>
                    <a:pt x="343785" y="297187"/>
                    <a:pt x="342585" y="297187"/>
                    <a:pt x="341185" y="297187"/>
                  </a:cubicBezTo>
                  <a:cubicBezTo>
                    <a:pt x="326386" y="297187"/>
                    <a:pt x="313586" y="286188"/>
                    <a:pt x="311586" y="271189"/>
                  </a:cubicBezTo>
                  <a:cubicBezTo>
                    <a:pt x="310387" y="262789"/>
                    <a:pt x="306187" y="255390"/>
                    <a:pt x="299587" y="250390"/>
                  </a:cubicBezTo>
                  <a:cubicBezTo>
                    <a:pt x="292988" y="245390"/>
                    <a:pt x="284788" y="243191"/>
                    <a:pt x="276589" y="244191"/>
                  </a:cubicBezTo>
                  <a:cubicBezTo>
                    <a:pt x="260190" y="246390"/>
                    <a:pt x="245190" y="234791"/>
                    <a:pt x="242991" y="218392"/>
                  </a:cubicBezTo>
                  <a:cubicBezTo>
                    <a:pt x="240791" y="201993"/>
                    <a:pt x="252190" y="186794"/>
                    <a:pt x="268589" y="184594"/>
                  </a:cubicBezTo>
                  <a:cubicBezTo>
                    <a:pt x="292588" y="181394"/>
                    <a:pt x="316586" y="187794"/>
                    <a:pt x="335985" y="202593"/>
                  </a:cubicBezTo>
                  <a:cubicBezTo>
                    <a:pt x="355384" y="217392"/>
                    <a:pt x="367783" y="238791"/>
                    <a:pt x="370983" y="262989"/>
                  </a:cubicBezTo>
                  <a:cubicBezTo>
                    <a:pt x="372983" y="279788"/>
                    <a:pt x="361583" y="294787"/>
                    <a:pt x="345184" y="296987"/>
                  </a:cubicBezTo>
                  <a:lnTo>
                    <a:pt x="345184" y="296987"/>
                  </a:lnTo>
                  <a:close/>
                </a:path>
              </a:pathLst>
            </a:custGeom>
            <a:grpFill/>
            <a:ln w="19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C398CC64-7444-4834-8676-7C4A270D1D95}"/>
                </a:ext>
              </a:extLst>
            </p:cNvPr>
            <p:cNvSpPr/>
            <p:nvPr/>
          </p:nvSpPr>
          <p:spPr>
            <a:xfrm>
              <a:off x="1075343" y="3081414"/>
              <a:ext cx="381977" cy="755955"/>
            </a:xfrm>
            <a:custGeom>
              <a:avLst/>
              <a:gdLst>
                <a:gd name="connsiteX0" fmla="*/ 344779 w 381977"/>
                <a:gd name="connsiteY0" fmla="*/ 298582 h 755954"/>
                <a:gd name="connsiteX1" fmla="*/ 291982 w 381977"/>
                <a:gd name="connsiteY1" fmla="*/ 289583 h 755954"/>
                <a:gd name="connsiteX2" fmla="*/ 270784 w 381977"/>
                <a:gd name="connsiteY2" fmla="*/ 237986 h 755954"/>
                <a:gd name="connsiteX3" fmla="*/ 301782 w 381977"/>
                <a:gd name="connsiteY3" fmla="*/ 194188 h 755954"/>
                <a:gd name="connsiteX4" fmla="*/ 296782 w 381977"/>
                <a:gd name="connsiteY4" fmla="*/ 133992 h 755954"/>
                <a:gd name="connsiteX5" fmla="*/ 249985 w 381977"/>
                <a:gd name="connsiteY5" fmla="*/ 86995 h 755954"/>
                <a:gd name="connsiteX6" fmla="*/ 217187 w 381977"/>
                <a:gd name="connsiteY6" fmla="*/ 73196 h 755954"/>
                <a:gd name="connsiteX7" fmla="*/ 190389 w 381977"/>
                <a:gd name="connsiteY7" fmla="*/ 81795 h 755954"/>
                <a:gd name="connsiteX8" fmla="*/ 146791 w 381977"/>
                <a:gd name="connsiteY8" fmla="*/ 112993 h 755954"/>
                <a:gd name="connsiteX9" fmla="*/ 93794 w 381977"/>
                <a:gd name="connsiteY9" fmla="*/ 90995 h 755954"/>
                <a:gd name="connsiteX10" fmla="*/ 84995 w 381977"/>
                <a:gd name="connsiteY10" fmla="*/ 38598 h 755954"/>
                <a:gd name="connsiteX11" fmla="*/ 38998 w 381977"/>
                <a:gd name="connsiteY11" fmla="*/ 0 h 755954"/>
                <a:gd name="connsiteX12" fmla="*/ 1000 w 381977"/>
                <a:gd name="connsiteY12" fmla="*/ 0 h 755954"/>
                <a:gd name="connsiteX13" fmla="*/ 1000 w 381977"/>
                <a:gd name="connsiteY13" fmla="*/ 175990 h 755954"/>
                <a:gd name="connsiteX14" fmla="*/ 155591 w 381977"/>
                <a:gd name="connsiteY14" fmla="*/ 378177 h 755954"/>
                <a:gd name="connsiteX15" fmla="*/ 1000 w 381977"/>
                <a:gd name="connsiteY15" fmla="*/ 580365 h 755954"/>
                <a:gd name="connsiteX16" fmla="*/ 1000 w 381977"/>
                <a:gd name="connsiteY16" fmla="*/ 737156 h 755954"/>
                <a:gd name="connsiteX17" fmla="*/ 0 w 381977"/>
                <a:gd name="connsiteY17" fmla="*/ 756355 h 755954"/>
                <a:gd name="connsiteX18" fmla="*/ 40598 w 381977"/>
                <a:gd name="connsiteY18" fmla="*/ 756355 h 755954"/>
                <a:gd name="connsiteX19" fmla="*/ 86395 w 381977"/>
                <a:gd name="connsiteY19" fmla="*/ 717357 h 755954"/>
                <a:gd name="connsiteX20" fmla="*/ 95194 w 381977"/>
                <a:gd name="connsiteY20" fmla="*/ 663960 h 755954"/>
                <a:gd name="connsiteX21" fmla="*/ 146391 w 381977"/>
                <a:gd name="connsiteY21" fmla="*/ 642562 h 755954"/>
                <a:gd name="connsiteX22" fmla="*/ 189789 w 381977"/>
                <a:gd name="connsiteY22" fmla="*/ 673760 h 755954"/>
                <a:gd name="connsiteX23" fmla="*/ 216787 w 381977"/>
                <a:gd name="connsiteY23" fmla="*/ 682359 h 755954"/>
                <a:gd name="connsiteX24" fmla="*/ 249585 w 381977"/>
                <a:gd name="connsiteY24" fmla="*/ 668560 h 755954"/>
                <a:gd name="connsiteX25" fmla="*/ 296382 w 381977"/>
                <a:gd name="connsiteY25" fmla="*/ 621563 h 755954"/>
                <a:gd name="connsiteX26" fmla="*/ 301382 w 381977"/>
                <a:gd name="connsiteY26" fmla="*/ 561367 h 755954"/>
                <a:gd name="connsiteX27" fmla="*/ 270384 w 381977"/>
                <a:gd name="connsiteY27" fmla="*/ 517369 h 755954"/>
                <a:gd name="connsiteX28" fmla="*/ 291583 w 381977"/>
                <a:gd name="connsiteY28" fmla="*/ 465772 h 755954"/>
                <a:gd name="connsiteX29" fmla="*/ 344379 w 381977"/>
                <a:gd name="connsiteY29" fmla="*/ 456973 h 755954"/>
                <a:gd name="connsiteX30" fmla="*/ 383177 w 381977"/>
                <a:gd name="connsiteY30" fmla="*/ 410776 h 755954"/>
                <a:gd name="connsiteX31" fmla="*/ 383177 w 381977"/>
                <a:gd name="connsiteY31" fmla="*/ 344180 h 755954"/>
                <a:gd name="connsiteX32" fmla="*/ 344779 w 381977"/>
                <a:gd name="connsiteY32" fmla="*/ 298582 h 755954"/>
                <a:gd name="connsiteX33" fmla="*/ 344779 w 381977"/>
                <a:gd name="connsiteY33" fmla="*/ 298582 h 75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1977" h="755954">
                  <a:moveTo>
                    <a:pt x="344779" y="298582"/>
                  </a:moveTo>
                  <a:lnTo>
                    <a:pt x="291982" y="289583"/>
                  </a:lnTo>
                  <a:cubicBezTo>
                    <a:pt x="286383" y="271784"/>
                    <a:pt x="279383" y="254585"/>
                    <a:pt x="270784" y="237986"/>
                  </a:cubicBezTo>
                  <a:lnTo>
                    <a:pt x="301782" y="194188"/>
                  </a:lnTo>
                  <a:cubicBezTo>
                    <a:pt x="314981" y="175590"/>
                    <a:pt x="312981" y="150191"/>
                    <a:pt x="296782" y="133992"/>
                  </a:cubicBezTo>
                  <a:lnTo>
                    <a:pt x="249985" y="86995"/>
                  </a:lnTo>
                  <a:cubicBezTo>
                    <a:pt x="241186" y="78195"/>
                    <a:pt x="229586" y="73196"/>
                    <a:pt x="217187" y="73196"/>
                  </a:cubicBezTo>
                  <a:cubicBezTo>
                    <a:pt x="207388" y="73196"/>
                    <a:pt x="198188" y="76195"/>
                    <a:pt x="190389" y="81795"/>
                  </a:cubicBezTo>
                  <a:lnTo>
                    <a:pt x="146791" y="112993"/>
                  </a:lnTo>
                  <a:cubicBezTo>
                    <a:pt x="129792" y="103994"/>
                    <a:pt x="111993" y="96594"/>
                    <a:pt x="93794" y="90995"/>
                  </a:cubicBezTo>
                  <a:lnTo>
                    <a:pt x="84995" y="38598"/>
                  </a:lnTo>
                  <a:cubicBezTo>
                    <a:pt x="80995" y="16399"/>
                    <a:pt x="61796" y="0"/>
                    <a:pt x="38998" y="0"/>
                  </a:cubicBezTo>
                  <a:lnTo>
                    <a:pt x="1000" y="0"/>
                  </a:lnTo>
                  <a:lnTo>
                    <a:pt x="1000" y="175990"/>
                  </a:lnTo>
                  <a:cubicBezTo>
                    <a:pt x="89795" y="199788"/>
                    <a:pt x="155591" y="281383"/>
                    <a:pt x="155591" y="378177"/>
                  </a:cubicBezTo>
                  <a:cubicBezTo>
                    <a:pt x="155591" y="474972"/>
                    <a:pt x="89995" y="556567"/>
                    <a:pt x="1000" y="580365"/>
                  </a:cubicBezTo>
                  <a:lnTo>
                    <a:pt x="1000" y="737156"/>
                  </a:lnTo>
                  <a:cubicBezTo>
                    <a:pt x="1000" y="743556"/>
                    <a:pt x="600" y="749955"/>
                    <a:pt x="0" y="756355"/>
                  </a:cubicBezTo>
                  <a:lnTo>
                    <a:pt x="40598" y="756355"/>
                  </a:lnTo>
                  <a:cubicBezTo>
                    <a:pt x="63396" y="756355"/>
                    <a:pt x="82595" y="739956"/>
                    <a:pt x="86395" y="717357"/>
                  </a:cubicBezTo>
                  <a:lnTo>
                    <a:pt x="95194" y="663960"/>
                  </a:lnTo>
                  <a:cubicBezTo>
                    <a:pt x="112993" y="658361"/>
                    <a:pt x="129992" y="651361"/>
                    <a:pt x="146391" y="642562"/>
                  </a:cubicBezTo>
                  <a:lnTo>
                    <a:pt x="189789" y="673760"/>
                  </a:lnTo>
                  <a:cubicBezTo>
                    <a:pt x="197588" y="679360"/>
                    <a:pt x="206988" y="682359"/>
                    <a:pt x="216787" y="682359"/>
                  </a:cubicBezTo>
                  <a:cubicBezTo>
                    <a:pt x="229186" y="682359"/>
                    <a:pt x="240786" y="677360"/>
                    <a:pt x="249585" y="668560"/>
                  </a:cubicBezTo>
                  <a:lnTo>
                    <a:pt x="296382" y="621563"/>
                  </a:lnTo>
                  <a:cubicBezTo>
                    <a:pt x="312381" y="605564"/>
                    <a:pt x="314581" y="579965"/>
                    <a:pt x="301382" y="561367"/>
                  </a:cubicBezTo>
                  <a:lnTo>
                    <a:pt x="270384" y="517369"/>
                  </a:lnTo>
                  <a:cubicBezTo>
                    <a:pt x="278983" y="500770"/>
                    <a:pt x="286183" y="483571"/>
                    <a:pt x="291583" y="465772"/>
                  </a:cubicBezTo>
                  <a:lnTo>
                    <a:pt x="344379" y="456973"/>
                  </a:lnTo>
                  <a:cubicBezTo>
                    <a:pt x="366778" y="453173"/>
                    <a:pt x="383177" y="433774"/>
                    <a:pt x="383177" y="410776"/>
                  </a:cubicBezTo>
                  <a:lnTo>
                    <a:pt x="383177" y="344180"/>
                  </a:lnTo>
                  <a:cubicBezTo>
                    <a:pt x="383377" y="321781"/>
                    <a:pt x="367178" y="302382"/>
                    <a:pt x="344779" y="298582"/>
                  </a:cubicBezTo>
                  <a:lnTo>
                    <a:pt x="344779" y="298582"/>
                  </a:lnTo>
                  <a:close/>
                </a:path>
              </a:pathLst>
            </a:custGeom>
            <a:grpFill/>
            <a:ln w="19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59169DE0-4054-4FEA-90EE-6EFD7DB80C8A}"/>
                </a:ext>
              </a:extLst>
            </p:cNvPr>
            <p:cNvSpPr/>
            <p:nvPr/>
          </p:nvSpPr>
          <p:spPr>
            <a:xfrm>
              <a:off x="1076343" y="3320200"/>
              <a:ext cx="93994" cy="277983"/>
            </a:xfrm>
            <a:custGeom>
              <a:avLst/>
              <a:gdLst>
                <a:gd name="connsiteX0" fmla="*/ 94794 w 93994"/>
                <a:gd name="connsiteY0" fmla="*/ 139192 h 277983"/>
                <a:gd name="connsiteX1" fmla="*/ 0 w 93994"/>
                <a:gd name="connsiteY1" fmla="*/ 0 h 277983"/>
                <a:gd name="connsiteX2" fmla="*/ 0 w 93994"/>
                <a:gd name="connsiteY2" fmla="*/ 278183 h 277983"/>
                <a:gd name="connsiteX3" fmla="*/ 94794 w 93994"/>
                <a:gd name="connsiteY3" fmla="*/ 139192 h 277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994" h="277983">
                  <a:moveTo>
                    <a:pt x="94794" y="139192"/>
                  </a:moveTo>
                  <a:cubicBezTo>
                    <a:pt x="94794" y="75995"/>
                    <a:pt x="55397" y="21599"/>
                    <a:pt x="0" y="0"/>
                  </a:cubicBezTo>
                  <a:lnTo>
                    <a:pt x="0" y="278183"/>
                  </a:lnTo>
                  <a:cubicBezTo>
                    <a:pt x="55397" y="256785"/>
                    <a:pt x="94794" y="202388"/>
                    <a:pt x="94794" y="139192"/>
                  </a:cubicBezTo>
                  <a:close/>
                </a:path>
              </a:pathLst>
            </a:custGeom>
            <a:grpFill/>
            <a:ln w="19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koppt-文本框">
            <a:extLst>
              <a:ext uri="{FF2B5EF4-FFF2-40B4-BE49-F238E27FC236}">
                <a16:creationId xmlns:a16="http://schemas.microsoft.com/office/drawing/2014/main" xmlns="" id="{C6909E11-7193-4F49-A59D-547A3949E28D}"/>
              </a:ext>
            </a:extLst>
          </p:cNvPr>
          <p:cNvSpPr/>
          <p:nvPr/>
        </p:nvSpPr>
        <p:spPr>
          <a:xfrm>
            <a:off x="409188" y="2562105"/>
            <a:ext cx="699432" cy="1676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000" b="1" i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FAST</a:t>
            </a:r>
            <a:endParaRPr lang="en-US" altLang="zh-CN" sz="700" i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koppt-文本框">
            <a:extLst>
              <a:ext uri="{FF2B5EF4-FFF2-40B4-BE49-F238E27FC236}">
                <a16:creationId xmlns:a16="http://schemas.microsoft.com/office/drawing/2014/main" xmlns="" id="{AEABA7E6-47E5-42B3-9923-687709134291}"/>
              </a:ext>
            </a:extLst>
          </p:cNvPr>
          <p:cNvSpPr/>
          <p:nvPr/>
        </p:nvSpPr>
        <p:spPr>
          <a:xfrm>
            <a:off x="4043412" y="2562106"/>
            <a:ext cx="699432" cy="1676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000" b="1" i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EFFECTIVE</a:t>
            </a:r>
            <a:endParaRPr lang="en-US" altLang="zh-CN" sz="700" i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koppt-文本框">
            <a:extLst>
              <a:ext uri="{FF2B5EF4-FFF2-40B4-BE49-F238E27FC236}">
                <a16:creationId xmlns:a16="http://schemas.microsoft.com/office/drawing/2014/main" xmlns="" id="{572B7457-C7C4-4DDF-BA46-3EB3F4E6D040}"/>
              </a:ext>
            </a:extLst>
          </p:cNvPr>
          <p:cNvSpPr/>
          <p:nvPr/>
        </p:nvSpPr>
        <p:spPr>
          <a:xfrm>
            <a:off x="4037532" y="3751550"/>
            <a:ext cx="699432" cy="1676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000" b="1" i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FUTURE</a:t>
            </a:r>
            <a:endParaRPr lang="en-US" altLang="zh-CN" sz="700" i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4" name="koppt-文本框">
            <a:extLst>
              <a:ext uri="{FF2B5EF4-FFF2-40B4-BE49-F238E27FC236}">
                <a16:creationId xmlns:a16="http://schemas.microsoft.com/office/drawing/2014/main" xmlns="" id="{033346D9-85D8-4E18-A5D5-1ED4D157AEDD}"/>
              </a:ext>
            </a:extLst>
          </p:cNvPr>
          <p:cNvSpPr/>
          <p:nvPr/>
        </p:nvSpPr>
        <p:spPr>
          <a:xfrm>
            <a:off x="425573" y="3770874"/>
            <a:ext cx="699432" cy="1676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000" b="1" i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EFFICIENT</a:t>
            </a:r>
            <a:endParaRPr lang="en-US" altLang="zh-CN" sz="700" i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5" name="Rectangle: Top Corners Rounded 71">
            <a:extLst>
              <a:ext uri="{FF2B5EF4-FFF2-40B4-BE49-F238E27FC236}">
                <a16:creationId xmlns:a16="http://schemas.microsoft.com/office/drawing/2014/main" xmlns="" id="{AE51D21A-CD95-4D4F-8A84-CBE294D61F8C}"/>
              </a:ext>
            </a:extLst>
          </p:cNvPr>
          <p:cNvSpPr/>
          <p:nvPr/>
        </p:nvSpPr>
        <p:spPr>
          <a:xfrm rot="16200000" flipV="1">
            <a:off x="388340" y="4478362"/>
            <a:ext cx="751016" cy="703072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koppt-文本框">
            <a:extLst>
              <a:ext uri="{FF2B5EF4-FFF2-40B4-BE49-F238E27FC236}">
                <a16:creationId xmlns:a16="http://schemas.microsoft.com/office/drawing/2014/main" xmlns="" id="{C6909E11-7193-4F49-A59D-547A3949E28D}"/>
              </a:ext>
            </a:extLst>
          </p:cNvPr>
          <p:cNvSpPr/>
          <p:nvPr/>
        </p:nvSpPr>
        <p:spPr>
          <a:xfrm>
            <a:off x="402597" y="5002201"/>
            <a:ext cx="699432" cy="1754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950" b="1" i="1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EXTENSION</a:t>
            </a:r>
            <a:endParaRPr lang="en-US" altLang="zh-CN" sz="950" i="1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7" name="Group 49">
            <a:extLst>
              <a:ext uri="{FF2B5EF4-FFF2-40B4-BE49-F238E27FC236}">
                <a16:creationId xmlns:a16="http://schemas.microsoft.com/office/drawing/2014/main" xmlns="" id="{915ADDF0-C17C-D97B-901C-7AC76CA473D7}"/>
              </a:ext>
            </a:extLst>
          </p:cNvPr>
          <p:cNvGrpSpPr/>
          <p:nvPr/>
        </p:nvGrpSpPr>
        <p:grpSpPr>
          <a:xfrm>
            <a:off x="567106" y="4588191"/>
            <a:ext cx="370432" cy="345976"/>
            <a:chOff x="8447088" y="2890838"/>
            <a:chExt cx="346075" cy="349250"/>
          </a:xfrm>
        </p:grpSpPr>
        <p:sp>
          <p:nvSpPr>
            <p:cNvPr id="88" name="Freeform 39">
              <a:extLst>
                <a:ext uri="{FF2B5EF4-FFF2-40B4-BE49-F238E27FC236}">
                  <a16:creationId xmlns:a16="http://schemas.microsoft.com/office/drawing/2014/main" xmlns="" id="{80769FB3-9EB0-A9A6-0F92-C4DF977D1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5513" y="3087688"/>
              <a:ext cx="150813" cy="152400"/>
            </a:xfrm>
            <a:custGeom>
              <a:avLst/>
              <a:gdLst>
                <a:gd name="T0" fmla="*/ 0 w 95"/>
                <a:gd name="T1" fmla="*/ 96 h 96"/>
                <a:gd name="T2" fmla="*/ 95 w 95"/>
                <a:gd name="T3" fmla="*/ 96 h 96"/>
                <a:gd name="T4" fmla="*/ 47 w 95"/>
                <a:gd name="T5" fmla="*/ 0 h 96"/>
                <a:gd name="T6" fmla="*/ 0 w 95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6">
                  <a:moveTo>
                    <a:pt x="0" y="96"/>
                  </a:moveTo>
                  <a:lnTo>
                    <a:pt x="95" y="96"/>
                  </a:lnTo>
                  <a:lnTo>
                    <a:pt x="47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xmlns="" id="{3B8FF5D1-0544-05AD-8632-042326238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2890838"/>
              <a:ext cx="346075" cy="295275"/>
            </a:xfrm>
            <a:custGeom>
              <a:avLst/>
              <a:gdLst>
                <a:gd name="T0" fmla="*/ 79 w 92"/>
                <a:gd name="T1" fmla="*/ 78 h 78"/>
                <a:gd name="T2" fmla="*/ 92 w 92"/>
                <a:gd name="T3" fmla="*/ 46 h 78"/>
                <a:gd name="T4" fmla="*/ 46 w 92"/>
                <a:gd name="T5" fmla="*/ 0 h 78"/>
                <a:gd name="T6" fmla="*/ 0 w 92"/>
                <a:gd name="T7" fmla="*/ 46 h 78"/>
                <a:gd name="T8" fmla="*/ 13 w 92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8">
                  <a:moveTo>
                    <a:pt x="79" y="78"/>
                  </a:moveTo>
                  <a:cubicBezTo>
                    <a:pt x="87" y="70"/>
                    <a:pt x="92" y="58"/>
                    <a:pt x="92" y="46"/>
                  </a:cubicBezTo>
                  <a:cubicBezTo>
                    <a:pt x="92" y="21"/>
                    <a:pt x="71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  <a:cubicBezTo>
                    <a:pt x="0" y="58"/>
                    <a:pt x="5" y="70"/>
                    <a:pt x="13" y="78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41">
              <a:extLst>
                <a:ext uri="{FF2B5EF4-FFF2-40B4-BE49-F238E27FC236}">
                  <a16:creationId xmlns:a16="http://schemas.microsoft.com/office/drawing/2014/main" xmlns="" id="{1C842154-B5E4-0F32-FC38-713B3EF0B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7413" y="2951163"/>
              <a:ext cx="225425" cy="177800"/>
            </a:xfrm>
            <a:custGeom>
              <a:avLst/>
              <a:gdLst>
                <a:gd name="T0" fmla="*/ 6 w 60"/>
                <a:gd name="T1" fmla="*/ 47 h 47"/>
                <a:gd name="T2" fmla="*/ 0 w 60"/>
                <a:gd name="T3" fmla="*/ 30 h 47"/>
                <a:gd name="T4" fmla="*/ 30 w 60"/>
                <a:gd name="T5" fmla="*/ 0 h 47"/>
                <a:gd name="T6" fmla="*/ 60 w 60"/>
                <a:gd name="T7" fmla="*/ 30 h 47"/>
                <a:gd name="T8" fmla="*/ 54 w 6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">
                  <a:moveTo>
                    <a:pt x="6" y="47"/>
                  </a:moveTo>
                  <a:cubicBezTo>
                    <a:pt x="2" y="43"/>
                    <a:pt x="0" y="3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37"/>
                    <a:pt x="58" y="43"/>
                    <a:pt x="54" y="47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42">
              <a:extLst>
                <a:ext uri="{FF2B5EF4-FFF2-40B4-BE49-F238E27FC236}">
                  <a16:creationId xmlns:a16="http://schemas.microsoft.com/office/drawing/2014/main" xmlns="" id="{DA4CEBE0-6CC6-55EC-0358-9A2D92187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7738" y="3011488"/>
              <a:ext cx="104775" cy="57150"/>
            </a:xfrm>
            <a:custGeom>
              <a:avLst/>
              <a:gdLst>
                <a:gd name="T0" fmla="*/ 0 w 28"/>
                <a:gd name="T1" fmla="*/ 15 h 15"/>
                <a:gd name="T2" fmla="*/ 0 w 28"/>
                <a:gd name="T3" fmla="*/ 14 h 15"/>
                <a:gd name="T4" fmla="*/ 14 w 28"/>
                <a:gd name="T5" fmla="*/ 0 h 15"/>
                <a:gd name="T6" fmla="*/ 28 w 28"/>
                <a:gd name="T7" fmla="*/ 14 h 15"/>
                <a:gd name="T8" fmla="*/ 28 w 28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5">
                  <a:moveTo>
                    <a:pt x="0" y="1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14"/>
                    <a:pt x="28" y="14"/>
                    <a:pt x="28" y="15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Line 43">
              <a:extLst>
                <a:ext uri="{FF2B5EF4-FFF2-40B4-BE49-F238E27FC236}">
                  <a16:creationId xmlns:a16="http://schemas.microsoft.com/office/drawing/2014/main" xmlns="" id="{DD0CFE63-C860-E9C0-FDD9-FC0D16E07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20125" y="3057525"/>
              <a:ext cx="0" cy="30163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Line 44">
              <a:extLst>
                <a:ext uri="{FF2B5EF4-FFF2-40B4-BE49-F238E27FC236}">
                  <a16:creationId xmlns:a16="http://schemas.microsoft.com/office/drawing/2014/main" xmlns="" id="{F7B7197D-600D-2D74-EB63-9B4129A9AC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45513" y="3163888"/>
              <a:ext cx="112713" cy="76200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Line 45">
              <a:extLst>
                <a:ext uri="{FF2B5EF4-FFF2-40B4-BE49-F238E27FC236}">
                  <a16:creationId xmlns:a16="http://schemas.microsoft.com/office/drawing/2014/main" xmlns="" id="{B2C832D5-A74A-5B61-D17D-D7EC0AD4B1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583613" y="3163888"/>
              <a:ext cx="112713" cy="76200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Line 46">
              <a:extLst>
                <a:ext uri="{FF2B5EF4-FFF2-40B4-BE49-F238E27FC236}">
                  <a16:creationId xmlns:a16="http://schemas.microsoft.com/office/drawing/2014/main" xmlns="" id="{0E77007A-3FAC-3C57-481A-30A425687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94725" y="3141663"/>
              <a:ext cx="52388" cy="0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8" name="koppt-文本框">
            <a:extLst>
              <a:ext uri="{FF2B5EF4-FFF2-40B4-BE49-F238E27FC236}">
                <a16:creationId xmlns:a16="http://schemas.microsoft.com/office/drawing/2014/main" xmlns="" id="{F30E3941-84E5-431D-8270-B8ADFC2B0AF4}"/>
              </a:ext>
            </a:extLst>
          </p:cNvPr>
          <p:cNvSpPr/>
          <p:nvPr/>
        </p:nvSpPr>
        <p:spPr>
          <a:xfrm>
            <a:off x="1207382" y="4451291"/>
            <a:ext cx="3360050" cy="1034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1600" b="1" dirty="0" smtClean="0">
                <a:solidFill>
                  <a:srgbClr val="00B0F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Multiple Solutions and Deployment Scenarios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Enables multiple </a:t>
            </a:r>
            <a:r>
              <a:rPr lang="en-US" altLang="zh-CN" sz="120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Hillstone</a:t>
            </a:r>
            <a:r>
              <a:rPr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solutions and deployments scenarios with high performance</a:t>
            </a:r>
            <a:endParaRPr lang="en-US" altLang="zh-CN" sz="12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8" hidden="1">
            <a:extLst>
              <a:ext uri="{FF2B5EF4-FFF2-40B4-BE49-F238E27FC236}">
                <a16:creationId xmlns:a16="http://schemas.microsoft.com/office/drawing/2014/main" xmlns="" id="{48E9716B-D884-4006-A391-781B28A56F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78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29" name="Object 28" hidden="1">
                        <a:extLst>
                          <a:ext uri="{FF2B5EF4-FFF2-40B4-BE49-F238E27FC236}">
                            <a16:creationId xmlns:a16="http://schemas.microsoft.com/office/drawing/2014/main" xmlns="" id="{48E9716B-D884-4006-A391-781B28A56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CE6991D7-6169-4B00-9707-7ECF65C26176}"/>
              </a:ext>
            </a:extLst>
          </p:cNvPr>
          <p:cNvSpPr/>
          <p:nvPr/>
        </p:nvSpPr>
        <p:spPr>
          <a:xfrm>
            <a:off x="5897204" y="1394945"/>
            <a:ext cx="5972364" cy="47974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 descr="A person sitting in a chair next to a window&#10;&#10;Description automatically generated">
            <a:extLst>
              <a:ext uri="{FF2B5EF4-FFF2-40B4-BE49-F238E27FC236}">
                <a16:creationId xmlns:a16="http://schemas.microsoft.com/office/drawing/2014/main" xmlns="" id="{4D29403B-EB41-4476-B47E-A48D56E971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4945"/>
            <a:ext cx="5674958" cy="4797469"/>
          </a:xfrm>
          <a:custGeom>
            <a:avLst/>
            <a:gdLst>
              <a:gd name="connsiteX0" fmla="*/ 0 w 4645531"/>
              <a:gd name="connsiteY0" fmla="*/ 0 h 5221860"/>
              <a:gd name="connsiteX1" fmla="*/ 4645531 w 4645531"/>
              <a:gd name="connsiteY1" fmla="*/ 0 h 5221860"/>
              <a:gd name="connsiteX2" fmla="*/ 4645531 w 4645531"/>
              <a:gd name="connsiteY2" fmla="*/ 5221860 h 5221860"/>
              <a:gd name="connsiteX3" fmla="*/ 0 w 4645531"/>
              <a:gd name="connsiteY3" fmla="*/ 5221860 h 522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531" h="5221860">
                <a:moveTo>
                  <a:pt x="0" y="0"/>
                </a:moveTo>
                <a:lnTo>
                  <a:pt x="4645531" y="0"/>
                </a:lnTo>
                <a:lnTo>
                  <a:pt x="4645531" y="5221860"/>
                </a:lnTo>
                <a:lnTo>
                  <a:pt x="0" y="5221860"/>
                </a:lnTo>
                <a:close/>
              </a:path>
            </a:pathLst>
          </a:cu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AC7AB60C-D589-45FB-AD77-A06096FCA968}"/>
              </a:ext>
            </a:extLst>
          </p:cNvPr>
          <p:cNvSpPr/>
          <p:nvPr/>
        </p:nvSpPr>
        <p:spPr>
          <a:xfrm>
            <a:off x="9261" y="1394945"/>
            <a:ext cx="5674958" cy="4797469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xmlns="" id="{635F4C01-D3BE-0645-946C-1D0356F6E476}"/>
              </a:ext>
            </a:extLst>
          </p:cNvPr>
          <p:cNvSpPr txBox="1">
            <a:spLocks/>
          </p:cNvSpPr>
          <p:nvPr/>
        </p:nvSpPr>
        <p:spPr>
          <a:xfrm>
            <a:off x="402956" y="665584"/>
            <a:ext cx="11284395" cy="6318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spc="-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9A2C662-5A78-429E-A9BE-C13ED7B02E4B}"/>
              </a:ext>
            </a:extLst>
          </p:cNvPr>
          <p:cNvGrpSpPr/>
          <p:nvPr/>
        </p:nvGrpSpPr>
        <p:grpSpPr>
          <a:xfrm>
            <a:off x="6362800" y="4725144"/>
            <a:ext cx="5259880" cy="1015663"/>
            <a:chOff x="6332026" y="4996475"/>
            <a:chExt cx="5259880" cy="1015663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7114A28D-5017-4C06-B165-150656E46F10}"/>
                </a:ext>
              </a:extLst>
            </p:cNvPr>
            <p:cNvSpPr txBox="1"/>
            <p:nvPr/>
          </p:nvSpPr>
          <p:spPr>
            <a:xfrm>
              <a:off x="6332026" y="4996475"/>
              <a:ext cx="471283" cy="10156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zh-CN" sz="6600" b="1" dirty="0">
                  <a:solidFill>
                    <a:schemeClr val="bg1"/>
                  </a:solidFill>
                </a:rPr>
                <a:t>8</a:t>
              </a:r>
              <a:endParaRPr lang="en-US" sz="6600" b="1" dirty="0">
                <a:solidFill>
                  <a:schemeClr val="bg1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FDE6A620-F0F1-498B-A2F8-F183DB0A1538}"/>
                </a:ext>
              </a:extLst>
            </p:cNvPr>
            <p:cNvSpPr txBox="1"/>
            <p:nvPr/>
          </p:nvSpPr>
          <p:spPr>
            <a:xfrm>
              <a:off x="8893385" y="5171414"/>
              <a:ext cx="2698521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in Gartner Magic Quadrant for Network </a:t>
              </a:r>
              <a:r>
                <a:rPr lang="en-US" altLang="zh-CN" i="1" dirty="0">
                  <a:solidFill>
                    <a:schemeClr val="bg1"/>
                  </a:solidFill>
                </a:rPr>
                <a:t>Firewalls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E2CE100-BA0B-4ECE-864F-0DA36A4EE0F7}"/>
                </a:ext>
              </a:extLst>
            </p:cNvPr>
            <p:cNvSpPr txBox="1"/>
            <p:nvPr/>
          </p:nvSpPr>
          <p:spPr>
            <a:xfrm>
              <a:off x="6880539" y="5196530"/>
              <a:ext cx="183062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Consecutive</a:t>
              </a:r>
            </a:p>
            <a:p>
              <a:r>
                <a:rPr lang="en-US" altLang="zh-CN" sz="2400" b="1" dirty="0">
                  <a:solidFill>
                    <a:schemeClr val="bg1"/>
                  </a:solidFill>
                </a:rPr>
                <a:t>Years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Freeform 77">
            <a:extLst>
              <a:ext uri="{FF2B5EF4-FFF2-40B4-BE49-F238E27FC236}">
                <a16:creationId xmlns:a16="http://schemas.microsoft.com/office/drawing/2014/main" xmlns="" id="{B7EE7A1A-4D2F-4B5D-A2A8-9277C4B0F037}"/>
              </a:ext>
            </a:extLst>
          </p:cNvPr>
          <p:cNvSpPr>
            <a:spLocks noEditPoints="1"/>
          </p:cNvSpPr>
          <p:nvPr/>
        </p:nvSpPr>
        <p:spPr bwMode="auto">
          <a:xfrm>
            <a:off x="9493480" y="1663700"/>
            <a:ext cx="2698520" cy="3091767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accent1">
              <a:alpha val="12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567AB2-E957-425F-BB96-051C5108D899}"/>
              </a:ext>
            </a:extLst>
          </p:cNvPr>
          <p:cNvSpPr txBox="1"/>
          <p:nvPr/>
        </p:nvSpPr>
        <p:spPr>
          <a:xfrm>
            <a:off x="6941656" y="3000434"/>
            <a:ext cx="420558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i="1" dirty="0">
                <a:solidFill>
                  <a:srgbClr val="002C73"/>
                </a:solidFill>
              </a:rPr>
              <a:t>A Visionary in the Gartner Magic Quadrant for Network Firewalls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9E4541-6E05-47F5-99CA-9272D209048D}"/>
              </a:ext>
            </a:extLst>
          </p:cNvPr>
          <p:cNvSpPr/>
          <p:nvPr/>
        </p:nvSpPr>
        <p:spPr>
          <a:xfrm flipH="1">
            <a:off x="11869568" y="1297406"/>
            <a:ext cx="318925" cy="4231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6324" name="Picture 4" descr="Gartner Names the “Coolest” Vendors for Healthcare Providers and Payers,  2015">
            <a:extLst>
              <a:ext uri="{FF2B5EF4-FFF2-40B4-BE49-F238E27FC236}">
                <a16:creationId xmlns:a16="http://schemas.microsoft.com/office/drawing/2014/main" xmlns="" id="{3C2A0A13-4107-DC45-8AE1-2A707D07A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3" t="24658" r="6383" b="37010"/>
          <a:stretch/>
        </p:blipFill>
        <p:spPr bwMode="auto">
          <a:xfrm>
            <a:off x="7361336" y="1626511"/>
            <a:ext cx="1467994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Isosceles Triangle 74">
            <a:extLst>
              <a:ext uri="{FF2B5EF4-FFF2-40B4-BE49-F238E27FC236}">
                <a16:creationId xmlns:a16="http://schemas.microsoft.com/office/drawing/2014/main" xmlns="" id="{69053DAF-3CC2-4143-9206-0E6F623FC3CE}"/>
              </a:ext>
            </a:extLst>
          </p:cNvPr>
          <p:cNvSpPr/>
          <p:nvPr/>
        </p:nvSpPr>
        <p:spPr>
          <a:xfrm flipV="1">
            <a:off x="6208301" y="2201332"/>
            <a:ext cx="236236" cy="15416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9BAD869-8E3F-4AEE-A063-EFC51F7EB566}"/>
              </a:ext>
            </a:extLst>
          </p:cNvPr>
          <p:cNvCxnSpPr>
            <a:cxnSpLocks/>
          </p:cNvCxnSpPr>
          <p:nvPr/>
        </p:nvCxnSpPr>
        <p:spPr>
          <a:xfrm>
            <a:off x="6208301" y="2201332"/>
            <a:ext cx="5432836" cy="0"/>
          </a:xfrm>
          <a:prstGeom prst="line">
            <a:avLst/>
          </a:prstGeom>
          <a:ln>
            <a:solidFill>
              <a:srgbClr val="03348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: Top Corners Rounded 75">
            <a:extLst>
              <a:ext uri="{FF2B5EF4-FFF2-40B4-BE49-F238E27FC236}">
                <a16:creationId xmlns:a16="http://schemas.microsoft.com/office/drawing/2014/main" xmlns="" id="{EC2B488E-F5F2-4F35-8230-E09A96B21687}"/>
              </a:ext>
            </a:extLst>
          </p:cNvPr>
          <p:cNvSpPr/>
          <p:nvPr/>
        </p:nvSpPr>
        <p:spPr>
          <a:xfrm>
            <a:off x="6322828" y="1391118"/>
            <a:ext cx="866058" cy="964380"/>
          </a:xfrm>
          <a:prstGeom prst="round2SameRect">
            <a:avLst/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4238AA06-8C49-439D-B4B0-1B2FC48A17D3}"/>
              </a:ext>
            </a:extLst>
          </p:cNvPr>
          <p:cNvGrpSpPr/>
          <p:nvPr/>
        </p:nvGrpSpPr>
        <p:grpSpPr>
          <a:xfrm>
            <a:off x="6476455" y="1591552"/>
            <a:ext cx="558805" cy="563513"/>
            <a:chOff x="11687351" y="1490662"/>
            <a:chExt cx="393700" cy="424778"/>
          </a:xfrm>
          <a:solidFill>
            <a:schemeClr val="bg1"/>
          </a:solidFill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32D98329-30CC-42B1-89EF-3D2FAFBF4F0F}"/>
                </a:ext>
              </a:extLst>
            </p:cNvPr>
            <p:cNvGrpSpPr/>
            <p:nvPr/>
          </p:nvGrpSpPr>
          <p:grpSpPr>
            <a:xfrm>
              <a:off x="11687351" y="1758830"/>
              <a:ext cx="393700" cy="156610"/>
              <a:chOff x="5465763" y="1517650"/>
              <a:chExt cx="287337" cy="114300"/>
            </a:xfrm>
            <a:grpFill/>
          </p:grpSpPr>
          <p:sp>
            <p:nvSpPr>
              <p:cNvPr id="87" name="Freeform 569">
                <a:extLst>
                  <a:ext uri="{FF2B5EF4-FFF2-40B4-BE49-F238E27FC236}">
                    <a16:creationId xmlns:a16="http://schemas.microsoft.com/office/drawing/2014/main" xmlns="" id="{D15D2B77-93F9-44F4-9B4C-90A503353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5763" y="1517650"/>
                <a:ext cx="57150" cy="95250"/>
              </a:xfrm>
              <a:custGeom>
                <a:avLst/>
                <a:gdLst>
                  <a:gd name="T0" fmla="*/ 165 w 180"/>
                  <a:gd name="T1" fmla="*/ 0 h 302"/>
                  <a:gd name="T2" fmla="*/ 15 w 180"/>
                  <a:gd name="T3" fmla="*/ 0 h 302"/>
                  <a:gd name="T4" fmla="*/ 12 w 180"/>
                  <a:gd name="T5" fmla="*/ 0 h 302"/>
                  <a:gd name="T6" fmla="*/ 9 w 180"/>
                  <a:gd name="T7" fmla="*/ 1 h 302"/>
                  <a:gd name="T8" fmla="*/ 6 w 180"/>
                  <a:gd name="T9" fmla="*/ 2 h 302"/>
                  <a:gd name="T10" fmla="*/ 4 w 180"/>
                  <a:gd name="T11" fmla="*/ 4 h 302"/>
                  <a:gd name="T12" fmla="*/ 2 w 180"/>
                  <a:gd name="T13" fmla="*/ 7 h 302"/>
                  <a:gd name="T14" fmla="*/ 1 w 180"/>
                  <a:gd name="T15" fmla="*/ 9 h 302"/>
                  <a:gd name="T16" fmla="*/ 0 w 180"/>
                  <a:gd name="T17" fmla="*/ 12 h 302"/>
                  <a:gd name="T18" fmla="*/ 0 w 180"/>
                  <a:gd name="T19" fmla="*/ 15 h 302"/>
                  <a:gd name="T20" fmla="*/ 0 w 180"/>
                  <a:gd name="T21" fmla="*/ 287 h 302"/>
                  <a:gd name="T22" fmla="*/ 0 w 180"/>
                  <a:gd name="T23" fmla="*/ 289 h 302"/>
                  <a:gd name="T24" fmla="*/ 1 w 180"/>
                  <a:gd name="T25" fmla="*/ 292 h 302"/>
                  <a:gd name="T26" fmla="*/ 2 w 180"/>
                  <a:gd name="T27" fmla="*/ 294 h 302"/>
                  <a:gd name="T28" fmla="*/ 4 w 180"/>
                  <a:gd name="T29" fmla="*/ 296 h 302"/>
                  <a:gd name="T30" fmla="*/ 6 w 180"/>
                  <a:gd name="T31" fmla="*/ 298 h 302"/>
                  <a:gd name="T32" fmla="*/ 9 w 180"/>
                  <a:gd name="T33" fmla="*/ 299 h 302"/>
                  <a:gd name="T34" fmla="*/ 12 w 180"/>
                  <a:gd name="T35" fmla="*/ 301 h 302"/>
                  <a:gd name="T36" fmla="*/ 15 w 180"/>
                  <a:gd name="T37" fmla="*/ 302 h 302"/>
                  <a:gd name="T38" fmla="*/ 165 w 180"/>
                  <a:gd name="T39" fmla="*/ 302 h 302"/>
                  <a:gd name="T40" fmla="*/ 168 w 180"/>
                  <a:gd name="T41" fmla="*/ 301 h 302"/>
                  <a:gd name="T42" fmla="*/ 172 w 180"/>
                  <a:gd name="T43" fmla="*/ 299 h 302"/>
                  <a:gd name="T44" fmla="*/ 174 w 180"/>
                  <a:gd name="T45" fmla="*/ 298 h 302"/>
                  <a:gd name="T46" fmla="*/ 176 w 180"/>
                  <a:gd name="T47" fmla="*/ 296 h 302"/>
                  <a:gd name="T48" fmla="*/ 178 w 180"/>
                  <a:gd name="T49" fmla="*/ 294 h 302"/>
                  <a:gd name="T50" fmla="*/ 179 w 180"/>
                  <a:gd name="T51" fmla="*/ 292 h 302"/>
                  <a:gd name="T52" fmla="*/ 180 w 180"/>
                  <a:gd name="T53" fmla="*/ 289 h 302"/>
                  <a:gd name="T54" fmla="*/ 180 w 180"/>
                  <a:gd name="T55" fmla="*/ 287 h 302"/>
                  <a:gd name="T56" fmla="*/ 180 w 180"/>
                  <a:gd name="T57" fmla="*/ 15 h 302"/>
                  <a:gd name="T58" fmla="*/ 180 w 180"/>
                  <a:gd name="T59" fmla="*/ 12 h 302"/>
                  <a:gd name="T60" fmla="*/ 179 w 180"/>
                  <a:gd name="T61" fmla="*/ 9 h 302"/>
                  <a:gd name="T62" fmla="*/ 178 w 180"/>
                  <a:gd name="T63" fmla="*/ 7 h 302"/>
                  <a:gd name="T64" fmla="*/ 176 w 180"/>
                  <a:gd name="T65" fmla="*/ 4 h 302"/>
                  <a:gd name="T66" fmla="*/ 174 w 180"/>
                  <a:gd name="T67" fmla="*/ 2 h 302"/>
                  <a:gd name="T68" fmla="*/ 172 w 180"/>
                  <a:gd name="T69" fmla="*/ 1 h 302"/>
                  <a:gd name="T70" fmla="*/ 168 w 180"/>
                  <a:gd name="T71" fmla="*/ 0 h 302"/>
                  <a:gd name="T72" fmla="*/ 165 w 180"/>
                  <a:gd name="T73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0" h="302">
                    <a:moveTo>
                      <a:pt x="165" y="0"/>
                    </a:move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287"/>
                    </a:lnTo>
                    <a:lnTo>
                      <a:pt x="0" y="289"/>
                    </a:lnTo>
                    <a:lnTo>
                      <a:pt x="1" y="292"/>
                    </a:lnTo>
                    <a:lnTo>
                      <a:pt x="2" y="294"/>
                    </a:lnTo>
                    <a:lnTo>
                      <a:pt x="4" y="296"/>
                    </a:lnTo>
                    <a:lnTo>
                      <a:pt x="6" y="298"/>
                    </a:lnTo>
                    <a:lnTo>
                      <a:pt x="9" y="299"/>
                    </a:lnTo>
                    <a:lnTo>
                      <a:pt x="12" y="301"/>
                    </a:lnTo>
                    <a:lnTo>
                      <a:pt x="15" y="302"/>
                    </a:lnTo>
                    <a:lnTo>
                      <a:pt x="165" y="302"/>
                    </a:lnTo>
                    <a:lnTo>
                      <a:pt x="168" y="301"/>
                    </a:lnTo>
                    <a:lnTo>
                      <a:pt x="172" y="299"/>
                    </a:lnTo>
                    <a:lnTo>
                      <a:pt x="174" y="298"/>
                    </a:lnTo>
                    <a:lnTo>
                      <a:pt x="176" y="296"/>
                    </a:lnTo>
                    <a:lnTo>
                      <a:pt x="178" y="294"/>
                    </a:lnTo>
                    <a:lnTo>
                      <a:pt x="179" y="292"/>
                    </a:lnTo>
                    <a:lnTo>
                      <a:pt x="180" y="289"/>
                    </a:lnTo>
                    <a:lnTo>
                      <a:pt x="180" y="287"/>
                    </a:lnTo>
                    <a:lnTo>
                      <a:pt x="180" y="15"/>
                    </a:lnTo>
                    <a:lnTo>
                      <a:pt x="180" y="12"/>
                    </a:lnTo>
                    <a:lnTo>
                      <a:pt x="179" y="9"/>
                    </a:lnTo>
                    <a:lnTo>
                      <a:pt x="178" y="7"/>
                    </a:lnTo>
                    <a:lnTo>
                      <a:pt x="176" y="4"/>
                    </a:lnTo>
                    <a:lnTo>
                      <a:pt x="174" y="2"/>
                    </a:lnTo>
                    <a:lnTo>
                      <a:pt x="172" y="1"/>
                    </a:lnTo>
                    <a:lnTo>
                      <a:pt x="168" y="0"/>
                    </a:lnTo>
                    <a:lnTo>
                      <a:pt x="1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570">
                <a:extLst>
                  <a:ext uri="{FF2B5EF4-FFF2-40B4-BE49-F238E27FC236}">
                    <a16:creationId xmlns:a16="http://schemas.microsoft.com/office/drawing/2014/main" xmlns="" id="{2A5DE03B-36B2-4ED6-9583-E1F8D2663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675" y="1527175"/>
                <a:ext cx="225425" cy="104775"/>
              </a:xfrm>
              <a:custGeom>
                <a:avLst/>
                <a:gdLst>
                  <a:gd name="T0" fmla="*/ 688 w 708"/>
                  <a:gd name="T1" fmla="*/ 110 h 331"/>
                  <a:gd name="T2" fmla="*/ 665 w 708"/>
                  <a:gd name="T3" fmla="*/ 95 h 331"/>
                  <a:gd name="T4" fmla="*/ 644 w 708"/>
                  <a:gd name="T5" fmla="*/ 87 h 331"/>
                  <a:gd name="T6" fmla="*/ 622 w 708"/>
                  <a:gd name="T7" fmla="*/ 85 h 331"/>
                  <a:gd name="T8" fmla="*/ 583 w 708"/>
                  <a:gd name="T9" fmla="*/ 91 h 331"/>
                  <a:gd name="T10" fmla="*/ 502 w 708"/>
                  <a:gd name="T11" fmla="*/ 137 h 331"/>
                  <a:gd name="T12" fmla="*/ 486 w 708"/>
                  <a:gd name="T13" fmla="*/ 162 h 331"/>
                  <a:gd name="T14" fmla="*/ 468 w 708"/>
                  <a:gd name="T15" fmla="*/ 175 h 331"/>
                  <a:gd name="T16" fmla="*/ 445 w 708"/>
                  <a:gd name="T17" fmla="*/ 180 h 331"/>
                  <a:gd name="T18" fmla="*/ 226 w 708"/>
                  <a:gd name="T19" fmla="*/ 180 h 331"/>
                  <a:gd name="T20" fmla="*/ 218 w 708"/>
                  <a:gd name="T21" fmla="*/ 178 h 331"/>
                  <a:gd name="T22" fmla="*/ 213 w 708"/>
                  <a:gd name="T23" fmla="*/ 172 h 331"/>
                  <a:gd name="T24" fmla="*/ 211 w 708"/>
                  <a:gd name="T25" fmla="*/ 162 h 331"/>
                  <a:gd name="T26" fmla="*/ 216 w 708"/>
                  <a:gd name="T27" fmla="*/ 155 h 331"/>
                  <a:gd name="T28" fmla="*/ 223 w 708"/>
                  <a:gd name="T29" fmla="*/ 151 h 331"/>
                  <a:gd name="T30" fmla="*/ 437 w 708"/>
                  <a:gd name="T31" fmla="*/ 150 h 331"/>
                  <a:gd name="T32" fmla="*/ 461 w 708"/>
                  <a:gd name="T33" fmla="*/ 143 h 331"/>
                  <a:gd name="T34" fmla="*/ 475 w 708"/>
                  <a:gd name="T35" fmla="*/ 122 h 331"/>
                  <a:gd name="T36" fmla="*/ 478 w 708"/>
                  <a:gd name="T37" fmla="*/ 102 h 331"/>
                  <a:gd name="T38" fmla="*/ 470 w 708"/>
                  <a:gd name="T39" fmla="*/ 84 h 331"/>
                  <a:gd name="T40" fmla="*/ 451 w 708"/>
                  <a:gd name="T41" fmla="*/ 67 h 331"/>
                  <a:gd name="T42" fmla="*/ 422 w 708"/>
                  <a:gd name="T43" fmla="*/ 60 h 331"/>
                  <a:gd name="T44" fmla="*/ 389 w 708"/>
                  <a:gd name="T45" fmla="*/ 60 h 331"/>
                  <a:gd name="T46" fmla="*/ 365 w 708"/>
                  <a:gd name="T47" fmla="*/ 60 h 331"/>
                  <a:gd name="T48" fmla="*/ 339 w 708"/>
                  <a:gd name="T49" fmla="*/ 60 h 331"/>
                  <a:gd name="T50" fmla="*/ 307 w 708"/>
                  <a:gd name="T51" fmla="*/ 60 h 331"/>
                  <a:gd name="T52" fmla="*/ 246 w 708"/>
                  <a:gd name="T53" fmla="*/ 24 h 331"/>
                  <a:gd name="T54" fmla="*/ 181 w 708"/>
                  <a:gd name="T55" fmla="*/ 3 h 331"/>
                  <a:gd name="T56" fmla="*/ 15 w 708"/>
                  <a:gd name="T57" fmla="*/ 0 h 331"/>
                  <a:gd name="T58" fmla="*/ 8 w 708"/>
                  <a:gd name="T59" fmla="*/ 2 h 331"/>
                  <a:gd name="T60" fmla="*/ 1 w 708"/>
                  <a:gd name="T61" fmla="*/ 10 h 331"/>
                  <a:gd name="T62" fmla="*/ 0 w 708"/>
                  <a:gd name="T63" fmla="*/ 223 h 331"/>
                  <a:gd name="T64" fmla="*/ 7 w 708"/>
                  <a:gd name="T65" fmla="*/ 236 h 331"/>
                  <a:gd name="T66" fmla="*/ 90 w 708"/>
                  <a:gd name="T67" fmla="*/ 265 h 331"/>
                  <a:gd name="T68" fmla="*/ 205 w 708"/>
                  <a:gd name="T69" fmla="*/ 306 h 331"/>
                  <a:gd name="T70" fmla="*/ 281 w 708"/>
                  <a:gd name="T71" fmla="*/ 328 h 331"/>
                  <a:gd name="T72" fmla="*/ 321 w 708"/>
                  <a:gd name="T73" fmla="*/ 331 h 331"/>
                  <a:gd name="T74" fmla="*/ 348 w 708"/>
                  <a:gd name="T75" fmla="*/ 326 h 331"/>
                  <a:gd name="T76" fmla="*/ 408 w 708"/>
                  <a:gd name="T77" fmla="*/ 303 h 331"/>
                  <a:gd name="T78" fmla="*/ 494 w 708"/>
                  <a:gd name="T79" fmla="*/ 258 h 331"/>
                  <a:gd name="T80" fmla="*/ 557 w 708"/>
                  <a:gd name="T81" fmla="*/ 223 h 331"/>
                  <a:gd name="T82" fmla="*/ 636 w 708"/>
                  <a:gd name="T83" fmla="*/ 181 h 331"/>
                  <a:gd name="T84" fmla="*/ 703 w 708"/>
                  <a:gd name="T85" fmla="*/ 147 h 331"/>
                  <a:gd name="T86" fmla="*/ 708 w 708"/>
                  <a:gd name="T87" fmla="*/ 139 h 331"/>
                  <a:gd name="T88" fmla="*/ 706 w 708"/>
                  <a:gd name="T89" fmla="*/ 12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08" h="331">
                    <a:moveTo>
                      <a:pt x="704" y="125"/>
                    </a:moveTo>
                    <a:lnTo>
                      <a:pt x="695" y="117"/>
                    </a:lnTo>
                    <a:lnTo>
                      <a:pt x="688" y="110"/>
                    </a:lnTo>
                    <a:lnTo>
                      <a:pt x="680" y="104"/>
                    </a:lnTo>
                    <a:lnTo>
                      <a:pt x="673" y="99"/>
                    </a:lnTo>
                    <a:lnTo>
                      <a:pt x="665" y="95"/>
                    </a:lnTo>
                    <a:lnTo>
                      <a:pt x="658" y="91"/>
                    </a:lnTo>
                    <a:lnTo>
                      <a:pt x="650" y="89"/>
                    </a:lnTo>
                    <a:lnTo>
                      <a:pt x="644" y="87"/>
                    </a:lnTo>
                    <a:lnTo>
                      <a:pt x="636" y="85"/>
                    </a:lnTo>
                    <a:lnTo>
                      <a:pt x="629" y="85"/>
                    </a:lnTo>
                    <a:lnTo>
                      <a:pt x="622" y="85"/>
                    </a:lnTo>
                    <a:lnTo>
                      <a:pt x="615" y="85"/>
                    </a:lnTo>
                    <a:lnTo>
                      <a:pt x="599" y="88"/>
                    </a:lnTo>
                    <a:lnTo>
                      <a:pt x="583" y="91"/>
                    </a:lnTo>
                    <a:lnTo>
                      <a:pt x="507" y="115"/>
                    </a:lnTo>
                    <a:lnTo>
                      <a:pt x="505" y="127"/>
                    </a:lnTo>
                    <a:lnTo>
                      <a:pt x="502" y="137"/>
                    </a:lnTo>
                    <a:lnTo>
                      <a:pt x="497" y="147"/>
                    </a:lnTo>
                    <a:lnTo>
                      <a:pt x="491" y="157"/>
                    </a:lnTo>
                    <a:lnTo>
                      <a:pt x="486" y="162"/>
                    </a:lnTo>
                    <a:lnTo>
                      <a:pt x="480" y="166"/>
                    </a:lnTo>
                    <a:lnTo>
                      <a:pt x="474" y="171"/>
                    </a:lnTo>
                    <a:lnTo>
                      <a:pt x="468" y="175"/>
                    </a:lnTo>
                    <a:lnTo>
                      <a:pt x="460" y="177"/>
                    </a:lnTo>
                    <a:lnTo>
                      <a:pt x="453" y="179"/>
                    </a:lnTo>
                    <a:lnTo>
                      <a:pt x="445" y="180"/>
                    </a:lnTo>
                    <a:lnTo>
                      <a:pt x="437" y="180"/>
                    </a:lnTo>
                    <a:lnTo>
                      <a:pt x="422" y="180"/>
                    </a:lnTo>
                    <a:lnTo>
                      <a:pt x="226" y="180"/>
                    </a:lnTo>
                    <a:lnTo>
                      <a:pt x="223" y="180"/>
                    </a:lnTo>
                    <a:lnTo>
                      <a:pt x="220" y="179"/>
                    </a:lnTo>
                    <a:lnTo>
                      <a:pt x="218" y="178"/>
                    </a:lnTo>
                    <a:lnTo>
                      <a:pt x="216" y="176"/>
                    </a:lnTo>
                    <a:lnTo>
                      <a:pt x="214" y="174"/>
                    </a:lnTo>
                    <a:lnTo>
                      <a:pt x="213" y="172"/>
                    </a:lnTo>
                    <a:lnTo>
                      <a:pt x="211" y="169"/>
                    </a:lnTo>
                    <a:lnTo>
                      <a:pt x="211" y="165"/>
                    </a:lnTo>
                    <a:lnTo>
                      <a:pt x="211" y="162"/>
                    </a:lnTo>
                    <a:lnTo>
                      <a:pt x="213" y="160"/>
                    </a:lnTo>
                    <a:lnTo>
                      <a:pt x="214" y="157"/>
                    </a:lnTo>
                    <a:lnTo>
                      <a:pt x="216" y="155"/>
                    </a:lnTo>
                    <a:lnTo>
                      <a:pt x="218" y="154"/>
                    </a:lnTo>
                    <a:lnTo>
                      <a:pt x="220" y="151"/>
                    </a:lnTo>
                    <a:lnTo>
                      <a:pt x="223" y="151"/>
                    </a:lnTo>
                    <a:lnTo>
                      <a:pt x="226" y="150"/>
                    </a:lnTo>
                    <a:lnTo>
                      <a:pt x="422" y="150"/>
                    </a:lnTo>
                    <a:lnTo>
                      <a:pt x="437" y="150"/>
                    </a:lnTo>
                    <a:lnTo>
                      <a:pt x="446" y="149"/>
                    </a:lnTo>
                    <a:lnTo>
                      <a:pt x="455" y="147"/>
                    </a:lnTo>
                    <a:lnTo>
                      <a:pt x="461" y="143"/>
                    </a:lnTo>
                    <a:lnTo>
                      <a:pt x="468" y="137"/>
                    </a:lnTo>
                    <a:lnTo>
                      <a:pt x="472" y="130"/>
                    </a:lnTo>
                    <a:lnTo>
                      <a:pt x="475" y="122"/>
                    </a:lnTo>
                    <a:lnTo>
                      <a:pt x="477" y="114"/>
                    </a:lnTo>
                    <a:lnTo>
                      <a:pt x="478" y="105"/>
                    </a:lnTo>
                    <a:lnTo>
                      <a:pt x="478" y="102"/>
                    </a:lnTo>
                    <a:lnTo>
                      <a:pt x="478" y="98"/>
                    </a:lnTo>
                    <a:lnTo>
                      <a:pt x="474" y="90"/>
                    </a:lnTo>
                    <a:lnTo>
                      <a:pt x="470" y="84"/>
                    </a:lnTo>
                    <a:lnTo>
                      <a:pt x="465" y="76"/>
                    </a:lnTo>
                    <a:lnTo>
                      <a:pt x="458" y="71"/>
                    </a:lnTo>
                    <a:lnTo>
                      <a:pt x="451" y="67"/>
                    </a:lnTo>
                    <a:lnTo>
                      <a:pt x="442" y="63"/>
                    </a:lnTo>
                    <a:lnTo>
                      <a:pt x="432" y="61"/>
                    </a:lnTo>
                    <a:lnTo>
                      <a:pt x="422" y="60"/>
                    </a:lnTo>
                    <a:lnTo>
                      <a:pt x="410" y="60"/>
                    </a:lnTo>
                    <a:lnTo>
                      <a:pt x="399" y="60"/>
                    </a:lnTo>
                    <a:lnTo>
                      <a:pt x="389" y="60"/>
                    </a:lnTo>
                    <a:lnTo>
                      <a:pt x="381" y="60"/>
                    </a:lnTo>
                    <a:lnTo>
                      <a:pt x="373" y="60"/>
                    </a:lnTo>
                    <a:lnTo>
                      <a:pt x="365" y="60"/>
                    </a:lnTo>
                    <a:lnTo>
                      <a:pt x="356" y="60"/>
                    </a:lnTo>
                    <a:lnTo>
                      <a:pt x="349" y="60"/>
                    </a:lnTo>
                    <a:lnTo>
                      <a:pt x="339" y="60"/>
                    </a:lnTo>
                    <a:lnTo>
                      <a:pt x="330" y="60"/>
                    </a:lnTo>
                    <a:lnTo>
                      <a:pt x="320" y="60"/>
                    </a:lnTo>
                    <a:lnTo>
                      <a:pt x="307" y="60"/>
                    </a:lnTo>
                    <a:lnTo>
                      <a:pt x="288" y="46"/>
                    </a:lnTo>
                    <a:lnTo>
                      <a:pt x="267" y="33"/>
                    </a:lnTo>
                    <a:lnTo>
                      <a:pt x="246" y="24"/>
                    </a:lnTo>
                    <a:lnTo>
                      <a:pt x="225" y="15"/>
                    </a:lnTo>
                    <a:lnTo>
                      <a:pt x="204" y="9"/>
                    </a:lnTo>
                    <a:lnTo>
                      <a:pt x="181" y="3"/>
                    </a:lnTo>
                    <a:lnTo>
                      <a:pt x="159" y="1"/>
                    </a:lnTo>
                    <a:lnTo>
                      <a:pt x="13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223"/>
                    </a:lnTo>
                    <a:lnTo>
                      <a:pt x="1" y="229"/>
                    </a:lnTo>
                    <a:lnTo>
                      <a:pt x="3" y="232"/>
                    </a:lnTo>
                    <a:lnTo>
                      <a:pt x="7" y="236"/>
                    </a:lnTo>
                    <a:lnTo>
                      <a:pt x="11" y="238"/>
                    </a:lnTo>
                    <a:lnTo>
                      <a:pt x="53" y="252"/>
                    </a:lnTo>
                    <a:lnTo>
                      <a:pt x="90" y="265"/>
                    </a:lnTo>
                    <a:lnTo>
                      <a:pt x="123" y="277"/>
                    </a:lnTo>
                    <a:lnTo>
                      <a:pt x="154" y="288"/>
                    </a:lnTo>
                    <a:lnTo>
                      <a:pt x="205" y="306"/>
                    </a:lnTo>
                    <a:lnTo>
                      <a:pt x="247" y="320"/>
                    </a:lnTo>
                    <a:lnTo>
                      <a:pt x="264" y="325"/>
                    </a:lnTo>
                    <a:lnTo>
                      <a:pt x="281" y="328"/>
                    </a:lnTo>
                    <a:lnTo>
                      <a:pt x="296" y="331"/>
                    </a:lnTo>
                    <a:lnTo>
                      <a:pt x="311" y="331"/>
                    </a:lnTo>
                    <a:lnTo>
                      <a:pt x="321" y="331"/>
                    </a:lnTo>
                    <a:lnTo>
                      <a:pt x="329" y="329"/>
                    </a:lnTo>
                    <a:lnTo>
                      <a:pt x="338" y="328"/>
                    </a:lnTo>
                    <a:lnTo>
                      <a:pt x="348" y="326"/>
                    </a:lnTo>
                    <a:lnTo>
                      <a:pt x="366" y="321"/>
                    </a:lnTo>
                    <a:lnTo>
                      <a:pt x="386" y="313"/>
                    </a:lnTo>
                    <a:lnTo>
                      <a:pt x="408" y="303"/>
                    </a:lnTo>
                    <a:lnTo>
                      <a:pt x="433" y="291"/>
                    </a:lnTo>
                    <a:lnTo>
                      <a:pt x="461" y="276"/>
                    </a:lnTo>
                    <a:lnTo>
                      <a:pt x="494" y="258"/>
                    </a:lnTo>
                    <a:lnTo>
                      <a:pt x="513" y="247"/>
                    </a:lnTo>
                    <a:lnTo>
                      <a:pt x="533" y="236"/>
                    </a:lnTo>
                    <a:lnTo>
                      <a:pt x="557" y="223"/>
                    </a:lnTo>
                    <a:lnTo>
                      <a:pt x="581" y="210"/>
                    </a:lnTo>
                    <a:lnTo>
                      <a:pt x="607" y="196"/>
                    </a:lnTo>
                    <a:lnTo>
                      <a:pt x="636" y="181"/>
                    </a:lnTo>
                    <a:lnTo>
                      <a:pt x="667" y="165"/>
                    </a:lnTo>
                    <a:lnTo>
                      <a:pt x="699" y="149"/>
                    </a:lnTo>
                    <a:lnTo>
                      <a:pt x="703" y="147"/>
                    </a:lnTo>
                    <a:lnTo>
                      <a:pt x="705" y="145"/>
                    </a:lnTo>
                    <a:lnTo>
                      <a:pt x="707" y="142"/>
                    </a:lnTo>
                    <a:lnTo>
                      <a:pt x="708" y="139"/>
                    </a:lnTo>
                    <a:lnTo>
                      <a:pt x="708" y="134"/>
                    </a:lnTo>
                    <a:lnTo>
                      <a:pt x="707" y="131"/>
                    </a:lnTo>
                    <a:lnTo>
                      <a:pt x="706" y="128"/>
                    </a:lnTo>
                    <a:lnTo>
                      <a:pt x="704" y="125"/>
                    </a:lnTo>
                    <a:lnTo>
                      <a:pt x="704" y="1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C280F749-74B8-4052-A64F-6BD1EB7B80AC}"/>
                </a:ext>
              </a:extLst>
            </p:cNvPr>
            <p:cNvGrpSpPr/>
            <p:nvPr/>
          </p:nvGrpSpPr>
          <p:grpSpPr>
            <a:xfrm>
              <a:off x="11841338" y="1490662"/>
              <a:ext cx="239713" cy="282575"/>
              <a:chOff x="2627313" y="3071813"/>
              <a:chExt cx="239713" cy="282575"/>
            </a:xfrm>
            <a:grpFill/>
          </p:grpSpPr>
          <p:sp>
            <p:nvSpPr>
              <p:cNvPr id="83" name="Freeform 747">
                <a:extLst>
                  <a:ext uri="{FF2B5EF4-FFF2-40B4-BE49-F238E27FC236}">
                    <a16:creationId xmlns:a16="http://schemas.microsoft.com/office/drawing/2014/main" xmlns="" id="{A74826A7-782B-40DE-97FF-1A5F5A0C9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1138" y="3071813"/>
                <a:ext cx="115888" cy="125413"/>
              </a:xfrm>
              <a:custGeom>
                <a:avLst/>
                <a:gdLst>
                  <a:gd name="T0" fmla="*/ 352 w 361"/>
                  <a:gd name="T1" fmla="*/ 21 h 396"/>
                  <a:gd name="T2" fmla="*/ 347 w 361"/>
                  <a:gd name="T3" fmla="*/ 20 h 396"/>
                  <a:gd name="T4" fmla="*/ 343 w 361"/>
                  <a:gd name="T5" fmla="*/ 20 h 396"/>
                  <a:gd name="T6" fmla="*/ 339 w 361"/>
                  <a:gd name="T7" fmla="*/ 22 h 396"/>
                  <a:gd name="T8" fmla="*/ 336 w 361"/>
                  <a:gd name="T9" fmla="*/ 24 h 396"/>
                  <a:gd name="T10" fmla="*/ 321 w 361"/>
                  <a:gd name="T11" fmla="*/ 39 h 396"/>
                  <a:gd name="T12" fmla="*/ 305 w 361"/>
                  <a:gd name="T13" fmla="*/ 51 h 396"/>
                  <a:gd name="T14" fmla="*/ 290 w 361"/>
                  <a:gd name="T15" fmla="*/ 61 h 396"/>
                  <a:gd name="T16" fmla="*/ 273 w 361"/>
                  <a:gd name="T17" fmla="*/ 68 h 396"/>
                  <a:gd name="T18" fmla="*/ 256 w 361"/>
                  <a:gd name="T19" fmla="*/ 74 h 396"/>
                  <a:gd name="T20" fmla="*/ 238 w 361"/>
                  <a:gd name="T21" fmla="*/ 78 h 396"/>
                  <a:gd name="T22" fmla="*/ 218 w 361"/>
                  <a:gd name="T23" fmla="*/ 80 h 396"/>
                  <a:gd name="T24" fmla="*/ 195 w 361"/>
                  <a:gd name="T25" fmla="*/ 80 h 396"/>
                  <a:gd name="T26" fmla="*/ 181 w 361"/>
                  <a:gd name="T27" fmla="*/ 80 h 396"/>
                  <a:gd name="T28" fmla="*/ 167 w 361"/>
                  <a:gd name="T29" fmla="*/ 79 h 396"/>
                  <a:gd name="T30" fmla="*/ 153 w 361"/>
                  <a:gd name="T31" fmla="*/ 77 h 396"/>
                  <a:gd name="T32" fmla="*/ 139 w 361"/>
                  <a:gd name="T33" fmla="*/ 75 h 396"/>
                  <a:gd name="T34" fmla="*/ 125 w 361"/>
                  <a:gd name="T35" fmla="*/ 71 h 396"/>
                  <a:gd name="T36" fmla="*/ 112 w 361"/>
                  <a:gd name="T37" fmla="*/ 67 h 396"/>
                  <a:gd name="T38" fmla="*/ 99 w 361"/>
                  <a:gd name="T39" fmla="*/ 63 h 396"/>
                  <a:gd name="T40" fmla="*/ 86 w 361"/>
                  <a:gd name="T41" fmla="*/ 58 h 396"/>
                  <a:gd name="T42" fmla="*/ 73 w 361"/>
                  <a:gd name="T43" fmla="*/ 52 h 396"/>
                  <a:gd name="T44" fmla="*/ 60 w 361"/>
                  <a:gd name="T45" fmla="*/ 46 h 396"/>
                  <a:gd name="T46" fmla="*/ 48 w 361"/>
                  <a:gd name="T47" fmla="*/ 39 h 396"/>
                  <a:gd name="T48" fmla="*/ 38 w 361"/>
                  <a:gd name="T49" fmla="*/ 32 h 396"/>
                  <a:gd name="T50" fmla="*/ 27 w 361"/>
                  <a:gd name="T51" fmla="*/ 24 h 396"/>
                  <a:gd name="T52" fmla="*/ 17 w 361"/>
                  <a:gd name="T53" fmla="*/ 17 h 396"/>
                  <a:gd name="T54" fmla="*/ 7 w 361"/>
                  <a:gd name="T55" fmla="*/ 8 h 396"/>
                  <a:gd name="T56" fmla="*/ 0 w 361"/>
                  <a:gd name="T57" fmla="*/ 0 h 396"/>
                  <a:gd name="T58" fmla="*/ 0 w 361"/>
                  <a:gd name="T59" fmla="*/ 396 h 396"/>
                  <a:gd name="T60" fmla="*/ 361 w 361"/>
                  <a:gd name="T61" fmla="*/ 396 h 396"/>
                  <a:gd name="T62" fmla="*/ 361 w 361"/>
                  <a:gd name="T63" fmla="*/ 35 h 396"/>
                  <a:gd name="T64" fmla="*/ 360 w 361"/>
                  <a:gd name="T65" fmla="*/ 31 h 396"/>
                  <a:gd name="T66" fmla="*/ 358 w 361"/>
                  <a:gd name="T67" fmla="*/ 26 h 396"/>
                  <a:gd name="T68" fmla="*/ 356 w 361"/>
                  <a:gd name="T69" fmla="*/ 23 h 396"/>
                  <a:gd name="T70" fmla="*/ 352 w 361"/>
                  <a:gd name="T71" fmla="*/ 2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61" h="396">
                    <a:moveTo>
                      <a:pt x="352" y="21"/>
                    </a:moveTo>
                    <a:lnTo>
                      <a:pt x="347" y="20"/>
                    </a:lnTo>
                    <a:lnTo>
                      <a:pt x="343" y="20"/>
                    </a:lnTo>
                    <a:lnTo>
                      <a:pt x="339" y="22"/>
                    </a:lnTo>
                    <a:lnTo>
                      <a:pt x="336" y="24"/>
                    </a:lnTo>
                    <a:lnTo>
                      <a:pt x="321" y="39"/>
                    </a:lnTo>
                    <a:lnTo>
                      <a:pt x="305" y="51"/>
                    </a:lnTo>
                    <a:lnTo>
                      <a:pt x="290" y="61"/>
                    </a:lnTo>
                    <a:lnTo>
                      <a:pt x="273" y="68"/>
                    </a:lnTo>
                    <a:lnTo>
                      <a:pt x="256" y="74"/>
                    </a:lnTo>
                    <a:lnTo>
                      <a:pt x="238" y="78"/>
                    </a:lnTo>
                    <a:lnTo>
                      <a:pt x="218" y="80"/>
                    </a:lnTo>
                    <a:lnTo>
                      <a:pt x="195" y="80"/>
                    </a:lnTo>
                    <a:lnTo>
                      <a:pt x="181" y="80"/>
                    </a:lnTo>
                    <a:lnTo>
                      <a:pt x="167" y="79"/>
                    </a:lnTo>
                    <a:lnTo>
                      <a:pt x="153" y="77"/>
                    </a:lnTo>
                    <a:lnTo>
                      <a:pt x="139" y="75"/>
                    </a:lnTo>
                    <a:lnTo>
                      <a:pt x="125" y="71"/>
                    </a:lnTo>
                    <a:lnTo>
                      <a:pt x="112" y="67"/>
                    </a:lnTo>
                    <a:lnTo>
                      <a:pt x="99" y="63"/>
                    </a:lnTo>
                    <a:lnTo>
                      <a:pt x="86" y="58"/>
                    </a:lnTo>
                    <a:lnTo>
                      <a:pt x="73" y="52"/>
                    </a:lnTo>
                    <a:lnTo>
                      <a:pt x="60" y="46"/>
                    </a:lnTo>
                    <a:lnTo>
                      <a:pt x="48" y="39"/>
                    </a:lnTo>
                    <a:lnTo>
                      <a:pt x="38" y="32"/>
                    </a:lnTo>
                    <a:lnTo>
                      <a:pt x="27" y="24"/>
                    </a:lnTo>
                    <a:lnTo>
                      <a:pt x="17" y="17"/>
                    </a:lnTo>
                    <a:lnTo>
                      <a:pt x="7" y="8"/>
                    </a:lnTo>
                    <a:lnTo>
                      <a:pt x="0" y="0"/>
                    </a:lnTo>
                    <a:lnTo>
                      <a:pt x="0" y="396"/>
                    </a:lnTo>
                    <a:lnTo>
                      <a:pt x="361" y="396"/>
                    </a:lnTo>
                    <a:lnTo>
                      <a:pt x="361" y="35"/>
                    </a:lnTo>
                    <a:lnTo>
                      <a:pt x="360" y="31"/>
                    </a:lnTo>
                    <a:lnTo>
                      <a:pt x="358" y="26"/>
                    </a:lnTo>
                    <a:lnTo>
                      <a:pt x="356" y="23"/>
                    </a:lnTo>
                    <a:lnTo>
                      <a:pt x="35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748">
                <a:extLst>
                  <a:ext uri="{FF2B5EF4-FFF2-40B4-BE49-F238E27FC236}">
                    <a16:creationId xmlns:a16="http://schemas.microsoft.com/office/drawing/2014/main" xmlns="" id="{91F2555F-A986-43D4-A798-8534B8660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313" y="3206750"/>
                <a:ext cx="114300" cy="147638"/>
              </a:xfrm>
              <a:custGeom>
                <a:avLst/>
                <a:gdLst>
                  <a:gd name="T0" fmla="*/ 0 w 361"/>
                  <a:gd name="T1" fmla="*/ 152 h 464"/>
                  <a:gd name="T2" fmla="*/ 0 w 361"/>
                  <a:gd name="T3" fmla="*/ 153 h 464"/>
                  <a:gd name="T4" fmla="*/ 0 w 361"/>
                  <a:gd name="T5" fmla="*/ 154 h 464"/>
                  <a:gd name="T6" fmla="*/ 3 w 361"/>
                  <a:gd name="T7" fmla="*/ 166 h 464"/>
                  <a:gd name="T8" fmla="*/ 12 w 361"/>
                  <a:gd name="T9" fmla="*/ 192 h 464"/>
                  <a:gd name="T10" fmla="*/ 20 w 361"/>
                  <a:gd name="T11" fmla="*/ 211 h 464"/>
                  <a:gd name="T12" fmla="*/ 31 w 361"/>
                  <a:gd name="T13" fmla="*/ 231 h 464"/>
                  <a:gd name="T14" fmla="*/ 45 w 361"/>
                  <a:gd name="T15" fmla="*/ 253 h 464"/>
                  <a:gd name="T16" fmla="*/ 61 w 361"/>
                  <a:gd name="T17" fmla="*/ 277 h 464"/>
                  <a:gd name="T18" fmla="*/ 71 w 361"/>
                  <a:gd name="T19" fmla="*/ 289 h 464"/>
                  <a:gd name="T20" fmla="*/ 82 w 361"/>
                  <a:gd name="T21" fmla="*/ 302 h 464"/>
                  <a:gd name="T22" fmla="*/ 94 w 361"/>
                  <a:gd name="T23" fmla="*/ 314 h 464"/>
                  <a:gd name="T24" fmla="*/ 107 w 361"/>
                  <a:gd name="T25" fmla="*/ 327 h 464"/>
                  <a:gd name="T26" fmla="*/ 121 w 361"/>
                  <a:gd name="T27" fmla="*/ 339 h 464"/>
                  <a:gd name="T28" fmla="*/ 136 w 361"/>
                  <a:gd name="T29" fmla="*/ 352 h 464"/>
                  <a:gd name="T30" fmla="*/ 152 w 361"/>
                  <a:gd name="T31" fmla="*/ 364 h 464"/>
                  <a:gd name="T32" fmla="*/ 170 w 361"/>
                  <a:gd name="T33" fmla="*/ 377 h 464"/>
                  <a:gd name="T34" fmla="*/ 188 w 361"/>
                  <a:gd name="T35" fmla="*/ 389 h 464"/>
                  <a:gd name="T36" fmla="*/ 209 w 361"/>
                  <a:gd name="T37" fmla="*/ 401 h 464"/>
                  <a:gd name="T38" fmla="*/ 230 w 361"/>
                  <a:gd name="T39" fmla="*/ 412 h 464"/>
                  <a:gd name="T40" fmla="*/ 254 w 361"/>
                  <a:gd name="T41" fmla="*/ 423 h 464"/>
                  <a:gd name="T42" fmla="*/ 278 w 361"/>
                  <a:gd name="T43" fmla="*/ 434 h 464"/>
                  <a:gd name="T44" fmla="*/ 304 w 361"/>
                  <a:gd name="T45" fmla="*/ 445 h 464"/>
                  <a:gd name="T46" fmla="*/ 332 w 361"/>
                  <a:gd name="T47" fmla="*/ 454 h 464"/>
                  <a:gd name="T48" fmla="*/ 361 w 361"/>
                  <a:gd name="T49" fmla="*/ 464 h 464"/>
                  <a:gd name="T50" fmla="*/ 361 w 361"/>
                  <a:gd name="T51" fmla="*/ 0 h 464"/>
                  <a:gd name="T52" fmla="*/ 0 w 361"/>
                  <a:gd name="T53" fmla="*/ 0 h 464"/>
                  <a:gd name="T54" fmla="*/ 0 w 361"/>
                  <a:gd name="T55" fmla="*/ 152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464">
                    <a:moveTo>
                      <a:pt x="0" y="152"/>
                    </a:moveTo>
                    <a:lnTo>
                      <a:pt x="0" y="153"/>
                    </a:lnTo>
                    <a:lnTo>
                      <a:pt x="0" y="154"/>
                    </a:lnTo>
                    <a:lnTo>
                      <a:pt x="3" y="166"/>
                    </a:lnTo>
                    <a:lnTo>
                      <a:pt x="12" y="192"/>
                    </a:lnTo>
                    <a:lnTo>
                      <a:pt x="20" y="211"/>
                    </a:lnTo>
                    <a:lnTo>
                      <a:pt x="31" y="231"/>
                    </a:lnTo>
                    <a:lnTo>
                      <a:pt x="45" y="253"/>
                    </a:lnTo>
                    <a:lnTo>
                      <a:pt x="61" y="277"/>
                    </a:lnTo>
                    <a:lnTo>
                      <a:pt x="71" y="289"/>
                    </a:lnTo>
                    <a:lnTo>
                      <a:pt x="82" y="302"/>
                    </a:lnTo>
                    <a:lnTo>
                      <a:pt x="94" y="314"/>
                    </a:lnTo>
                    <a:lnTo>
                      <a:pt x="107" y="327"/>
                    </a:lnTo>
                    <a:lnTo>
                      <a:pt x="121" y="339"/>
                    </a:lnTo>
                    <a:lnTo>
                      <a:pt x="136" y="352"/>
                    </a:lnTo>
                    <a:lnTo>
                      <a:pt x="152" y="364"/>
                    </a:lnTo>
                    <a:lnTo>
                      <a:pt x="170" y="377"/>
                    </a:lnTo>
                    <a:lnTo>
                      <a:pt x="188" y="389"/>
                    </a:lnTo>
                    <a:lnTo>
                      <a:pt x="209" y="401"/>
                    </a:lnTo>
                    <a:lnTo>
                      <a:pt x="230" y="412"/>
                    </a:lnTo>
                    <a:lnTo>
                      <a:pt x="254" y="423"/>
                    </a:lnTo>
                    <a:lnTo>
                      <a:pt x="278" y="434"/>
                    </a:lnTo>
                    <a:lnTo>
                      <a:pt x="304" y="445"/>
                    </a:lnTo>
                    <a:lnTo>
                      <a:pt x="332" y="454"/>
                    </a:lnTo>
                    <a:lnTo>
                      <a:pt x="361" y="464"/>
                    </a:lnTo>
                    <a:lnTo>
                      <a:pt x="361" y="0"/>
                    </a:lnTo>
                    <a:lnTo>
                      <a:pt x="0" y="0"/>
                    </a:lnTo>
                    <a:lnTo>
                      <a:pt x="0" y="1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749">
                <a:extLst>
                  <a:ext uri="{FF2B5EF4-FFF2-40B4-BE49-F238E27FC236}">
                    <a16:creationId xmlns:a16="http://schemas.microsoft.com/office/drawing/2014/main" xmlns="" id="{8381A8F8-DCAE-4B89-AE3B-9EE098A53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313" y="3071813"/>
                <a:ext cx="114300" cy="125413"/>
              </a:xfrm>
              <a:custGeom>
                <a:avLst/>
                <a:gdLst>
                  <a:gd name="T0" fmla="*/ 165 w 361"/>
                  <a:gd name="T1" fmla="*/ 81 h 397"/>
                  <a:gd name="T2" fmla="*/ 143 w 361"/>
                  <a:gd name="T3" fmla="*/ 81 h 397"/>
                  <a:gd name="T4" fmla="*/ 123 w 361"/>
                  <a:gd name="T5" fmla="*/ 79 h 397"/>
                  <a:gd name="T6" fmla="*/ 105 w 361"/>
                  <a:gd name="T7" fmla="*/ 75 h 397"/>
                  <a:gd name="T8" fmla="*/ 87 w 361"/>
                  <a:gd name="T9" fmla="*/ 69 h 397"/>
                  <a:gd name="T10" fmla="*/ 71 w 361"/>
                  <a:gd name="T11" fmla="*/ 62 h 397"/>
                  <a:gd name="T12" fmla="*/ 55 w 361"/>
                  <a:gd name="T13" fmla="*/ 52 h 397"/>
                  <a:gd name="T14" fmla="*/ 40 w 361"/>
                  <a:gd name="T15" fmla="*/ 40 h 397"/>
                  <a:gd name="T16" fmla="*/ 25 w 361"/>
                  <a:gd name="T17" fmla="*/ 25 h 397"/>
                  <a:gd name="T18" fmla="*/ 22 w 361"/>
                  <a:gd name="T19" fmla="*/ 23 h 397"/>
                  <a:gd name="T20" fmla="*/ 18 w 361"/>
                  <a:gd name="T21" fmla="*/ 21 h 397"/>
                  <a:gd name="T22" fmla="*/ 13 w 361"/>
                  <a:gd name="T23" fmla="*/ 21 h 397"/>
                  <a:gd name="T24" fmla="*/ 9 w 361"/>
                  <a:gd name="T25" fmla="*/ 22 h 397"/>
                  <a:gd name="T26" fmla="*/ 5 w 361"/>
                  <a:gd name="T27" fmla="*/ 24 h 397"/>
                  <a:gd name="T28" fmla="*/ 2 w 361"/>
                  <a:gd name="T29" fmla="*/ 27 h 397"/>
                  <a:gd name="T30" fmla="*/ 1 w 361"/>
                  <a:gd name="T31" fmla="*/ 32 h 397"/>
                  <a:gd name="T32" fmla="*/ 0 w 361"/>
                  <a:gd name="T33" fmla="*/ 36 h 397"/>
                  <a:gd name="T34" fmla="*/ 0 w 361"/>
                  <a:gd name="T35" fmla="*/ 397 h 397"/>
                  <a:gd name="T36" fmla="*/ 361 w 361"/>
                  <a:gd name="T37" fmla="*/ 397 h 397"/>
                  <a:gd name="T38" fmla="*/ 361 w 361"/>
                  <a:gd name="T39" fmla="*/ 0 h 397"/>
                  <a:gd name="T40" fmla="*/ 352 w 361"/>
                  <a:gd name="T41" fmla="*/ 8 h 397"/>
                  <a:gd name="T42" fmla="*/ 344 w 361"/>
                  <a:gd name="T43" fmla="*/ 17 h 397"/>
                  <a:gd name="T44" fmla="*/ 334 w 361"/>
                  <a:gd name="T45" fmla="*/ 25 h 397"/>
                  <a:gd name="T46" fmla="*/ 323 w 361"/>
                  <a:gd name="T47" fmla="*/ 33 h 397"/>
                  <a:gd name="T48" fmla="*/ 313 w 361"/>
                  <a:gd name="T49" fmla="*/ 40 h 397"/>
                  <a:gd name="T50" fmla="*/ 301 w 361"/>
                  <a:gd name="T51" fmla="*/ 47 h 397"/>
                  <a:gd name="T52" fmla="*/ 288 w 361"/>
                  <a:gd name="T53" fmla="*/ 53 h 397"/>
                  <a:gd name="T54" fmla="*/ 275 w 361"/>
                  <a:gd name="T55" fmla="*/ 59 h 397"/>
                  <a:gd name="T56" fmla="*/ 262 w 361"/>
                  <a:gd name="T57" fmla="*/ 64 h 397"/>
                  <a:gd name="T58" fmla="*/ 248 w 361"/>
                  <a:gd name="T59" fmla="*/ 68 h 397"/>
                  <a:gd name="T60" fmla="*/ 235 w 361"/>
                  <a:gd name="T61" fmla="*/ 72 h 397"/>
                  <a:gd name="T62" fmla="*/ 222 w 361"/>
                  <a:gd name="T63" fmla="*/ 76 h 397"/>
                  <a:gd name="T64" fmla="*/ 208 w 361"/>
                  <a:gd name="T65" fmla="*/ 78 h 397"/>
                  <a:gd name="T66" fmla="*/ 194 w 361"/>
                  <a:gd name="T67" fmla="*/ 80 h 397"/>
                  <a:gd name="T68" fmla="*/ 179 w 361"/>
                  <a:gd name="T69" fmla="*/ 81 h 397"/>
                  <a:gd name="T70" fmla="*/ 165 w 361"/>
                  <a:gd name="T71" fmla="*/ 81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61" h="397">
                    <a:moveTo>
                      <a:pt x="165" y="81"/>
                    </a:moveTo>
                    <a:lnTo>
                      <a:pt x="143" y="81"/>
                    </a:lnTo>
                    <a:lnTo>
                      <a:pt x="123" y="79"/>
                    </a:lnTo>
                    <a:lnTo>
                      <a:pt x="105" y="75"/>
                    </a:lnTo>
                    <a:lnTo>
                      <a:pt x="87" y="69"/>
                    </a:lnTo>
                    <a:lnTo>
                      <a:pt x="71" y="62"/>
                    </a:lnTo>
                    <a:lnTo>
                      <a:pt x="55" y="52"/>
                    </a:lnTo>
                    <a:lnTo>
                      <a:pt x="40" y="40"/>
                    </a:lnTo>
                    <a:lnTo>
                      <a:pt x="25" y="25"/>
                    </a:lnTo>
                    <a:lnTo>
                      <a:pt x="22" y="23"/>
                    </a:lnTo>
                    <a:lnTo>
                      <a:pt x="18" y="21"/>
                    </a:lnTo>
                    <a:lnTo>
                      <a:pt x="13" y="21"/>
                    </a:lnTo>
                    <a:lnTo>
                      <a:pt x="9" y="22"/>
                    </a:lnTo>
                    <a:lnTo>
                      <a:pt x="5" y="24"/>
                    </a:lnTo>
                    <a:lnTo>
                      <a:pt x="2" y="27"/>
                    </a:lnTo>
                    <a:lnTo>
                      <a:pt x="1" y="32"/>
                    </a:lnTo>
                    <a:lnTo>
                      <a:pt x="0" y="36"/>
                    </a:lnTo>
                    <a:lnTo>
                      <a:pt x="0" y="397"/>
                    </a:lnTo>
                    <a:lnTo>
                      <a:pt x="361" y="397"/>
                    </a:lnTo>
                    <a:lnTo>
                      <a:pt x="361" y="0"/>
                    </a:lnTo>
                    <a:lnTo>
                      <a:pt x="352" y="8"/>
                    </a:lnTo>
                    <a:lnTo>
                      <a:pt x="344" y="17"/>
                    </a:lnTo>
                    <a:lnTo>
                      <a:pt x="334" y="25"/>
                    </a:lnTo>
                    <a:lnTo>
                      <a:pt x="323" y="33"/>
                    </a:lnTo>
                    <a:lnTo>
                      <a:pt x="313" y="40"/>
                    </a:lnTo>
                    <a:lnTo>
                      <a:pt x="301" y="47"/>
                    </a:lnTo>
                    <a:lnTo>
                      <a:pt x="288" y="53"/>
                    </a:lnTo>
                    <a:lnTo>
                      <a:pt x="275" y="59"/>
                    </a:lnTo>
                    <a:lnTo>
                      <a:pt x="262" y="64"/>
                    </a:lnTo>
                    <a:lnTo>
                      <a:pt x="248" y="68"/>
                    </a:lnTo>
                    <a:lnTo>
                      <a:pt x="235" y="72"/>
                    </a:lnTo>
                    <a:lnTo>
                      <a:pt x="222" y="76"/>
                    </a:lnTo>
                    <a:lnTo>
                      <a:pt x="208" y="78"/>
                    </a:lnTo>
                    <a:lnTo>
                      <a:pt x="194" y="80"/>
                    </a:lnTo>
                    <a:lnTo>
                      <a:pt x="179" y="81"/>
                    </a:lnTo>
                    <a:lnTo>
                      <a:pt x="165" y="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750">
                <a:extLst>
                  <a:ext uri="{FF2B5EF4-FFF2-40B4-BE49-F238E27FC236}">
                    <a16:creationId xmlns:a16="http://schemas.microsoft.com/office/drawing/2014/main" xmlns="" id="{3CA66B85-E6C5-4D39-A183-9B8951788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1138" y="3206750"/>
                <a:ext cx="115888" cy="147638"/>
              </a:xfrm>
              <a:custGeom>
                <a:avLst/>
                <a:gdLst>
                  <a:gd name="T0" fmla="*/ 0 w 361"/>
                  <a:gd name="T1" fmla="*/ 464 h 464"/>
                  <a:gd name="T2" fmla="*/ 29 w 361"/>
                  <a:gd name="T3" fmla="*/ 454 h 464"/>
                  <a:gd name="T4" fmla="*/ 57 w 361"/>
                  <a:gd name="T5" fmla="*/ 445 h 464"/>
                  <a:gd name="T6" fmla="*/ 83 w 361"/>
                  <a:gd name="T7" fmla="*/ 434 h 464"/>
                  <a:gd name="T8" fmla="*/ 107 w 361"/>
                  <a:gd name="T9" fmla="*/ 423 h 464"/>
                  <a:gd name="T10" fmla="*/ 130 w 361"/>
                  <a:gd name="T11" fmla="*/ 412 h 464"/>
                  <a:gd name="T12" fmla="*/ 152 w 361"/>
                  <a:gd name="T13" fmla="*/ 401 h 464"/>
                  <a:gd name="T14" fmla="*/ 172 w 361"/>
                  <a:gd name="T15" fmla="*/ 389 h 464"/>
                  <a:gd name="T16" fmla="*/ 191 w 361"/>
                  <a:gd name="T17" fmla="*/ 377 h 464"/>
                  <a:gd name="T18" fmla="*/ 209 w 361"/>
                  <a:gd name="T19" fmla="*/ 364 h 464"/>
                  <a:gd name="T20" fmla="*/ 225 w 361"/>
                  <a:gd name="T21" fmla="*/ 352 h 464"/>
                  <a:gd name="T22" fmla="*/ 240 w 361"/>
                  <a:gd name="T23" fmla="*/ 339 h 464"/>
                  <a:gd name="T24" fmla="*/ 254 w 361"/>
                  <a:gd name="T25" fmla="*/ 327 h 464"/>
                  <a:gd name="T26" fmla="*/ 267 w 361"/>
                  <a:gd name="T27" fmla="*/ 314 h 464"/>
                  <a:gd name="T28" fmla="*/ 279 w 361"/>
                  <a:gd name="T29" fmla="*/ 302 h 464"/>
                  <a:gd name="T30" fmla="*/ 290 w 361"/>
                  <a:gd name="T31" fmla="*/ 289 h 464"/>
                  <a:gd name="T32" fmla="*/ 299 w 361"/>
                  <a:gd name="T33" fmla="*/ 277 h 464"/>
                  <a:gd name="T34" fmla="*/ 316 w 361"/>
                  <a:gd name="T35" fmla="*/ 254 h 464"/>
                  <a:gd name="T36" fmla="*/ 330 w 361"/>
                  <a:gd name="T37" fmla="*/ 231 h 464"/>
                  <a:gd name="T38" fmla="*/ 341 w 361"/>
                  <a:gd name="T39" fmla="*/ 211 h 464"/>
                  <a:gd name="T40" fmla="*/ 349 w 361"/>
                  <a:gd name="T41" fmla="*/ 192 h 464"/>
                  <a:gd name="T42" fmla="*/ 358 w 361"/>
                  <a:gd name="T43" fmla="*/ 166 h 464"/>
                  <a:gd name="T44" fmla="*/ 361 w 361"/>
                  <a:gd name="T45" fmla="*/ 154 h 464"/>
                  <a:gd name="T46" fmla="*/ 361 w 361"/>
                  <a:gd name="T47" fmla="*/ 153 h 464"/>
                  <a:gd name="T48" fmla="*/ 361 w 361"/>
                  <a:gd name="T49" fmla="*/ 152 h 464"/>
                  <a:gd name="T50" fmla="*/ 361 w 361"/>
                  <a:gd name="T51" fmla="*/ 0 h 464"/>
                  <a:gd name="T52" fmla="*/ 0 w 361"/>
                  <a:gd name="T53" fmla="*/ 0 h 464"/>
                  <a:gd name="T54" fmla="*/ 0 w 361"/>
                  <a:gd name="T55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464">
                    <a:moveTo>
                      <a:pt x="0" y="464"/>
                    </a:moveTo>
                    <a:lnTo>
                      <a:pt x="29" y="454"/>
                    </a:lnTo>
                    <a:lnTo>
                      <a:pt x="57" y="445"/>
                    </a:lnTo>
                    <a:lnTo>
                      <a:pt x="83" y="434"/>
                    </a:lnTo>
                    <a:lnTo>
                      <a:pt x="107" y="423"/>
                    </a:lnTo>
                    <a:lnTo>
                      <a:pt x="130" y="412"/>
                    </a:lnTo>
                    <a:lnTo>
                      <a:pt x="152" y="401"/>
                    </a:lnTo>
                    <a:lnTo>
                      <a:pt x="172" y="389"/>
                    </a:lnTo>
                    <a:lnTo>
                      <a:pt x="191" y="377"/>
                    </a:lnTo>
                    <a:lnTo>
                      <a:pt x="209" y="364"/>
                    </a:lnTo>
                    <a:lnTo>
                      <a:pt x="225" y="352"/>
                    </a:lnTo>
                    <a:lnTo>
                      <a:pt x="240" y="339"/>
                    </a:lnTo>
                    <a:lnTo>
                      <a:pt x="254" y="327"/>
                    </a:lnTo>
                    <a:lnTo>
                      <a:pt x="267" y="314"/>
                    </a:lnTo>
                    <a:lnTo>
                      <a:pt x="279" y="302"/>
                    </a:lnTo>
                    <a:lnTo>
                      <a:pt x="290" y="289"/>
                    </a:lnTo>
                    <a:lnTo>
                      <a:pt x="299" y="277"/>
                    </a:lnTo>
                    <a:lnTo>
                      <a:pt x="316" y="254"/>
                    </a:lnTo>
                    <a:lnTo>
                      <a:pt x="330" y="231"/>
                    </a:lnTo>
                    <a:lnTo>
                      <a:pt x="341" y="211"/>
                    </a:lnTo>
                    <a:lnTo>
                      <a:pt x="349" y="192"/>
                    </a:lnTo>
                    <a:lnTo>
                      <a:pt x="358" y="166"/>
                    </a:lnTo>
                    <a:lnTo>
                      <a:pt x="361" y="154"/>
                    </a:lnTo>
                    <a:lnTo>
                      <a:pt x="361" y="153"/>
                    </a:lnTo>
                    <a:lnTo>
                      <a:pt x="361" y="152"/>
                    </a:lnTo>
                    <a:lnTo>
                      <a:pt x="361" y="0"/>
                    </a:lnTo>
                    <a:lnTo>
                      <a:pt x="0" y="0"/>
                    </a:lnTo>
                    <a:lnTo>
                      <a:pt x="0" y="4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Hillstone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Trusted</a:t>
            </a:r>
            <a:r>
              <a:rPr lang="zh-CN" altLang="en-US" dirty="0"/>
              <a:t> </a:t>
            </a:r>
            <a:r>
              <a:rPr lang="en-US" altLang="zh-CN" dirty="0"/>
              <a:t>Security</a:t>
            </a:r>
            <a:r>
              <a:rPr lang="zh-CN" altLang="en-US" dirty="0"/>
              <a:t> </a:t>
            </a:r>
            <a:r>
              <a:rPr lang="en-US" altLang="zh-CN" dirty="0" smtClean="0"/>
              <a:t>Partner</a:t>
            </a:r>
            <a:endParaRPr lang="zh-CN" altLang="en-US" dirty="0"/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xmlns="" id="{3492E0C3-A834-4A2A-B9B4-311D0F750B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26597"/>
            <a:ext cx="4749899" cy="4738707"/>
          </a:xfrm>
          <a:prstGeom prst="rect">
            <a:avLst/>
          </a:prstGeom>
        </p:spPr>
      </p:pic>
      <p:sp>
        <p:nvSpPr>
          <p:cNvPr id="31" name="Oval 4">
            <a:extLst>
              <a:ext uri="{FF2B5EF4-FFF2-40B4-BE49-F238E27FC236}">
                <a16:creationId xmlns="" xmlns:a16="http://schemas.microsoft.com/office/drawing/2014/main" id="{8AAF4D72-9782-35E0-A2BD-915D7700BF05}"/>
              </a:ext>
            </a:extLst>
          </p:cNvPr>
          <p:cNvSpPr/>
          <p:nvPr/>
        </p:nvSpPr>
        <p:spPr>
          <a:xfrm>
            <a:off x="3007125" y="4365104"/>
            <a:ext cx="1073150" cy="18839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2B9166E8-CCE3-7C42-9F32-5C6BB6CE6569}"/>
              </a:ext>
            </a:extLst>
          </p:cNvPr>
          <p:cNvSpPr txBox="1">
            <a:spLocks/>
          </p:cNvSpPr>
          <p:nvPr/>
        </p:nvSpPr>
        <p:spPr>
          <a:xfrm>
            <a:off x="839416" y="692696"/>
            <a:ext cx="10515600" cy="285273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1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Product</a:t>
            </a:r>
            <a:r>
              <a:rPr lang="zh-CN" altLang="en-US" dirty="0"/>
              <a:t> </a:t>
            </a:r>
            <a:r>
              <a:rPr lang="en-US" altLang="zh-CN" dirty="0"/>
              <a:t>Introduction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5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C50D8C78-3578-4470-A082-A26FA638CDA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3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xmlns="" id="{C50D8C78-3578-4470-A082-A26FA638CD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" name="Picture 8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879F1943-60EA-4C3A-8BAE-EAB82C7FB4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48949"/>
            <a:ext cx="12192000" cy="23752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42535C15-64CA-45D5-9EF6-697E5375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altLang="zh-CN" dirty="0"/>
              <a:t>What’s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en-US" dirty="0"/>
              <a:t> New Reality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NGFW?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E9E00A6-015F-4F0C-BA2F-8FA866910927}"/>
              </a:ext>
            </a:extLst>
          </p:cNvPr>
          <p:cNvSpPr/>
          <p:nvPr/>
        </p:nvSpPr>
        <p:spPr>
          <a:xfrm>
            <a:off x="0" y="2648949"/>
            <a:ext cx="12192000" cy="2375290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9961EA0-4CB5-441A-9E7B-5AE906F90F66}"/>
              </a:ext>
            </a:extLst>
          </p:cNvPr>
          <p:cNvSpPr/>
          <p:nvPr/>
        </p:nvSpPr>
        <p:spPr>
          <a:xfrm>
            <a:off x="7407560" y="3078390"/>
            <a:ext cx="1516408" cy="1516408"/>
          </a:xfrm>
          <a:prstGeom prst="roundRect">
            <a:avLst>
              <a:gd name="adj" fmla="val 8711"/>
            </a:avLst>
          </a:prstGeom>
          <a:solidFill>
            <a:srgbClr val="218ED8"/>
          </a:solidFill>
          <a:ln>
            <a:noFill/>
          </a:ln>
          <a:effectLst>
            <a:outerShdw blurRad="190500" dist="381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8C466099-B97F-4412-B2F7-1AD8DFB2074B}"/>
              </a:ext>
            </a:extLst>
          </p:cNvPr>
          <p:cNvSpPr/>
          <p:nvPr/>
        </p:nvSpPr>
        <p:spPr>
          <a:xfrm>
            <a:off x="9479827" y="3078390"/>
            <a:ext cx="1516408" cy="1516408"/>
          </a:xfrm>
          <a:prstGeom prst="roundRect">
            <a:avLst>
              <a:gd name="adj" fmla="val 8711"/>
            </a:avLst>
          </a:prstGeom>
          <a:solidFill>
            <a:srgbClr val="218ED8"/>
          </a:solidFill>
          <a:ln>
            <a:noFill/>
          </a:ln>
          <a:effectLst>
            <a:outerShdw blurRad="190500" dist="381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C3A91C3E-AC2F-4A41-89A9-F6B85222B1C1}"/>
              </a:ext>
            </a:extLst>
          </p:cNvPr>
          <p:cNvSpPr/>
          <p:nvPr/>
        </p:nvSpPr>
        <p:spPr>
          <a:xfrm>
            <a:off x="1190762" y="3078390"/>
            <a:ext cx="1516408" cy="1516408"/>
          </a:xfrm>
          <a:prstGeom prst="roundRect">
            <a:avLst>
              <a:gd name="adj" fmla="val 8711"/>
            </a:avLst>
          </a:prstGeom>
          <a:solidFill>
            <a:srgbClr val="218ED8"/>
          </a:solidFill>
          <a:ln>
            <a:noFill/>
          </a:ln>
          <a:effectLst>
            <a:outerShdw blurRad="190500" dist="381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DE493E1A-45F2-46CF-BE63-15081888EB72}"/>
              </a:ext>
            </a:extLst>
          </p:cNvPr>
          <p:cNvSpPr/>
          <p:nvPr/>
        </p:nvSpPr>
        <p:spPr>
          <a:xfrm>
            <a:off x="3263028" y="3078390"/>
            <a:ext cx="1516408" cy="1516408"/>
          </a:xfrm>
          <a:prstGeom prst="roundRect">
            <a:avLst>
              <a:gd name="adj" fmla="val 8711"/>
            </a:avLst>
          </a:prstGeom>
          <a:solidFill>
            <a:srgbClr val="218ED8"/>
          </a:solidFill>
          <a:ln>
            <a:noFill/>
          </a:ln>
          <a:effectLst>
            <a:outerShdw blurRad="190500" dist="381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4AB74B45-4CBF-44BE-BE44-19D06603F110}"/>
              </a:ext>
            </a:extLst>
          </p:cNvPr>
          <p:cNvSpPr/>
          <p:nvPr/>
        </p:nvSpPr>
        <p:spPr>
          <a:xfrm>
            <a:off x="5335294" y="3078390"/>
            <a:ext cx="1516408" cy="1516408"/>
          </a:xfrm>
          <a:prstGeom prst="roundRect">
            <a:avLst>
              <a:gd name="adj" fmla="val 8711"/>
            </a:avLst>
          </a:prstGeom>
          <a:solidFill>
            <a:srgbClr val="218ED8"/>
          </a:solidFill>
          <a:ln>
            <a:noFill/>
          </a:ln>
          <a:effectLst>
            <a:outerShdw blurRad="190500" dist="38100" dir="2700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9A815E2-7EE0-470C-AFED-D5629C16AA68}"/>
              </a:ext>
            </a:extLst>
          </p:cNvPr>
          <p:cNvGrpSpPr/>
          <p:nvPr/>
        </p:nvGrpSpPr>
        <p:grpSpPr>
          <a:xfrm>
            <a:off x="1948967" y="2465835"/>
            <a:ext cx="8294066" cy="602979"/>
            <a:chOff x="1948967" y="1906763"/>
            <a:chExt cx="8294066" cy="75445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E5FDC721-68C1-466B-8DB9-90767D358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8967" y="1906763"/>
              <a:ext cx="0" cy="754457"/>
            </a:xfrm>
            <a:prstGeom prst="line">
              <a:avLst/>
            </a:prstGeom>
            <a:ln w="19050">
              <a:solidFill>
                <a:srgbClr val="218ED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23EF3DAB-6E7B-4813-8E31-D4A2E540A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999" y="1906763"/>
              <a:ext cx="0" cy="754457"/>
            </a:xfrm>
            <a:prstGeom prst="line">
              <a:avLst/>
            </a:prstGeom>
            <a:ln w="19050">
              <a:solidFill>
                <a:srgbClr val="218ED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0E16C5DB-BD0A-4C88-AB0A-D9992EC570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43033" y="1906763"/>
              <a:ext cx="0" cy="754457"/>
            </a:xfrm>
            <a:prstGeom prst="line">
              <a:avLst/>
            </a:prstGeom>
            <a:ln w="19050">
              <a:solidFill>
                <a:srgbClr val="218ED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4EE80A62-6625-464B-B31D-FE4D28D1C5A1}"/>
              </a:ext>
            </a:extLst>
          </p:cNvPr>
          <p:cNvSpPr txBox="1"/>
          <p:nvPr/>
        </p:nvSpPr>
        <p:spPr>
          <a:xfrm>
            <a:off x="578312" y="1648546"/>
            <a:ext cx="2947139" cy="61555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Performance becomes a </a:t>
            </a:r>
            <a:b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bottleneck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51B183D3-27A3-453E-92D7-DAA48B11AC84}"/>
              </a:ext>
            </a:extLst>
          </p:cNvPr>
          <p:cNvSpPr txBox="1"/>
          <p:nvPr/>
        </p:nvSpPr>
        <p:spPr>
          <a:xfrm>
            <a:off x="1970394" y="5453680"/>
            <a:ext cx="389399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Storage space limits analytical </a:t>
            </a:r>
            <a:b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capability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E7C1776D-58E1-4BA2-B441-BC54C52A40AA}"/>
              </a:ext>
            </a:extLst>
          </p:cNvPr>
          <p:cNvSpPr txBox="1"/>
          <p:nvPr/>
        </p:nvSpPr>
        <p:spPr>
          <a:xfrm>
            <a:off x="4284169" y="1690330"/>
            <a:ext cx="3618658" cy="61555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Devices have to be more compact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5DF969E-8705-4454-B6A2-96FF8BD6EC6E}"/>
              </a:ext>
            </a:extLst>
          </p:cNvPr>
          <p:cNvSpPr txBox="1"/>
          <p:nvPr/>
        </p:nvSpPr>
        <p:spPr>
          <a:xfrm>
            <a:off x="6292148" y="5476838"/>
            <a:ext cx="418645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Security landscape is constantly changing dramatically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BD387CE-E246-4ABA-8231-ACA61933107A}"/>
              </a:ext>
            </a:extLst>
          </p:cNvPr>
          <p:cNvSpPr txBox="1"/>
          <p:nvPr/>
        </p:nvSpPr>
        <p:spPr>
          <a:xfrm>
            <a:off x="8238626" y="1721282"/>
            <a:ext cx="3808783" cy="61555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Policy overload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creates 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zh-CN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71978A96-BC73-4CCE-940B-C8CC3E343D00}"/>
              </a:ext>
            </a:extLst>
          </p:cNvPr>
          <p:cNvCxnSpPr>
            <a:cxnSpLocks/>
          </p:cNvCxnSpPr>
          <p:nvPr/>
        </p:nvCxnSpPr>
        <p:spPr>
          <a:xfrm>
            <a:off x="4022483" y="4594798"/>
            <a:ext cx="0" cy="602979"/>
          </a:xfrm>
          <a:prstGeom prst="line">
            <a:avLst/>
          </a:prstGeom>
          <a:ln w="19050">
            <a:solidFill>
              <a:srgbClr val="218ED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0403B89B-DF74-4A93-8FA6-022C07AD532D}"/>
              </a:ext>
            </a:extLst>
          </p:cNvPr>
          <p:cNvCxnSpPr>
            <a:cxnSpLocks/>
          </p:cNvCxnSpPr>
          <p:nvPr/>
        </p:nvCxnSpPr>
        <p:spPr>
          <a:xfrm>
            <a:off x="8169515" y="4594798"/>
            <a:ext cx="0" cy="602979"/>
          </a:xfrm>
          <a:prstGeom prst="line">
            <a:avLst/>
          </a:prstGeom>
          <a:ln w="19050">
            <a:solidFill>
              <a:srgbClr val="218ED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reeform 29">
            <a:extLst>
              <a:ext uri="{FF2B5EF4-FFF2-40B4-BE49-F238E27FC236}">
                <a16:creationId xmlns:a16="http://schemas.microsoft.com/office/drawing/2014/main" xmlns="" id="{33DF9FCA-DA79-492E-BA05-32726BE47970}"/>
              </a:ext>
            </a:extLst>
          </p:cNvPr>
          <p:cNvSpPr>
            <a:spLocks noEditPoints="1"/>
          </p:cNvSpPr>
          <p:nvPr/>
        </p:nvSpPr>
        <p:spPr bwMode="auto">
          <a:xfrm>
            <a:off x="1674411" y="3640657"/>
            <a:ext cx="549110" cy="391875"/>
          </a:xfrm>
          <a:custGeom>
            <a:avLst/>
            <a:gdLst>
              <a:gd name="T0" fmla="*/ 0 w 96"/>
              <a:gd name="T1" fmla="*/ 48 h 68"/>
              <a:gd name="T2" fmla="*/ 2 w 96"/>
              <a:gd name="T3" fmla="*/ 68 h 68"/>
              <a:gd name="T4" fmla="*/ 96 w 96"/>
              <a:gd name="T5" fmla="*/ 66 h 68"/>
              <a:gd name="T6" fmla="*/ 48 w 96"/>
              <a:gd name="T7" fmla="*/ 0 h 68"/>
              <a:gd name="T8" fmla="*/ 61 w 96"/>
              <a:gd name="T9" fmla="*/ 12 h 68"/>
              <a:gd name="T10" fmla="*/ 64 w 96"/>
              <a:gd name="T11" fmla="*/ 14 h 68"/>
              <a:gd name="T12" fmla="*/ 59 w 96"/>
              <a:gd name="T13" fmla="*/ 22 h 68"/>
              <a:gd name="T14" fmla="*/ 58 w 96"/>
              <a:gd name="T15" fmla="*/ 19 h 68"/>
              <a:gd name="T16" fmla="*/ 48 w 96"/>
              <a:gd name="T17" fmla="*/ 8 h 68"/>
              <a:gd name="T18" fmla="*/ 50 w 96"/>
              <a:gd name="T19" fmla="*/ 18 h 68"/>
              <a:gd name="T20" fmla="*/ 46 w 96"/>
              <a:gd name="T21" fmla="*/ 18 h 68"/>
              <a:gd name="T22" fmla="*/ 18 w 96"/>
              <a:gd name="T23" fmla="*/ 52 h 68"/>
              <a:gd name="T24" fmla="*/ 8 w 96"/>
              <a:gd name="T25" fmla="*/ 50 h 68"/>
              <a:gd name="T26" fmla="*/ 18 w 96"/>
              <a:gd name="T27" fmla="*/ 48 h 68"/>
              <a:gd name="T28" fmla="*/ 18 w 96"/>
              <a:gd name="T29" fmla="*/ 52 h 68"/>
              <a:gd name="T30" fmla="*/ 20 w 96"/>
              <a:gd name="T31" fmla="*/ 38 h 68"/>
              <a:gd name="T32" fmla="*/ 12 w 96"/>
              <a:gd name="T33" fmla="*/ 35 h 68"/>
              <a:gd name="T34" fmla="*/ 14 w 96"/>
              <a:gd name="T35" fmla="*/ 31 h 68"/>
              <a:gd name="T36" fmla="*/ 22 w 96"/>
              <a:gd name="T37" fmla="*/ 37 h 68"/>
              <a:gd name="T38" fmla="*/ 27 w 96"/>
              <a:gd name="T39" fmla="*/ 29 h 68"/>
              <a:gd name="T40" fmla="*/ 20 w 96"/>
              <a:gd name="T41" fmla="*/ 22 h 68"/>
              <a:gd name="T42" fmla="*/ 23 w 96"/>
              <a:gd name="T43" fmla="*/ 20 h 68"/>
              <a:gd name="T44" fmla="*/ 28 w 96"/>
              <a:gd name="T45" fmla="*/ 28 h 68"/>
              <a:gd name="T46" fmla="*/ 37 w 96"/>
              <a:gd name="T47" fmla="*/ 22 h 68"/>
              <a:gd name="T48" fmla="*/ 32 w 96"/>
              <a:gd name="T49" fmla="*/ 14 h 68"/>
              <a:gd name="T50" fmla="*/ 35 w 96"/>
              <a:gd name="T51" fmla="*/ 12 h 68"/>
              <a:gd name="T52" fmla="*/ 37 w 96"/>
              <a:gd name="T53" fmla="*/ 22 h 68"/>
              <a:gd name="T54" fmla="*/ 48 w 96"/>
              <a:gd name="T55" fmla="*/ 56 h 68"/>
              <a:gd name="T56" fmla="*/ 48 w 96"/>
              <a:gd name="T57" fmla="*/ 40 h 68"/>
              <a:gd name="T58" fmla="*/ 71 w 96"/>
              <a:gd name="T59" fmla="*/ 22 h 68"/>
              <a:gd name="T60" fmla="*/ 73 w 96"/>
              <a:gd name="T61" fmla="*/ 25 h 68"/>
              <a:gd name="T62" fmla="*/ 56 w 96"/>
              <a:gd name="T63" fmla="*/ 48 h 68"/>
              <a:gd name="T64" fmla="*/ 75 w 96"/>
              <a:gd name="T65" fmla="*/ 35 h 68"/>
              <a:gd name="T66" fmla="*/ 85 w 96"/>
              <a:gd name="T67" fmla="*/ 33 h 68"/>
              <a:gd name="T68" fmla="*/ 76 w 96"/>
              <a:gd name="T69" fmla="*/ 38 h 68"/>
              <a:gd name="T70" fmla="*/ 74 w 96"/>
              <a:gd name="T71" fmla="*/ 37 h 68"/>
              <a:gd name="T72" fmla="*/ 86 w 96"/>
              <a:gd name="T73" fmla="*/ 52 h 68"/>
              <a:gd name="T74" fmla="*/ 76 w 96"/>
              <a:gd name="T75" fmla="*/ 50 h 68"/>
              <a:gd name="T76" fmla="*/ 78 w 96"/>
              <a:gd name="T77" fmla="*/ 48 h 68"/>
              <a:gd name="T78" fmla="*/ 88 w 96"/>
              <a:gd name="T79" fmla="*/ 5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68">
                <a:moveTo>
                  <a:pt x="48" y="0"/>
                </a:moveTo>
                <a:cubicBezTo>
                  <a:pt x="22" y="0"/>
                  <a:pt x="0" y="21"/>
                  <a:pt x="0" y="4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1" y="68"/>
                  <a:pt x="2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5" y="68"/>
                  <a:pt x="96" y="67"/>
                  <a:pt x="96" y="66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21"/>
                  <a:pt x="74" y="0"/>
                  <a:pt x="48" y="0"/>
                </a:cubicBezTo>
                <a:close/>
                <a:moveTo>
                  <a:pt x="58" y="19"/>
                </a:moveTo>
                <a:cubicBezTo>
                  <a:pt x="61" y="12"/>
                  <a:pt x="61" y="12"/>
                  <a:pt x="61" y="12"/>
                </a:cubicBezTo>
                <a:cubicBezTo>
                  <a:pt x="61" y="11"/>
                  <a:pt x="62" y="10"/>
                  <a:pt x="63" y="11"/>
                </a:cubicBezTo>
                <a:cubicBezTo>
                  <a:pt x="64" y="11"/>
                  <a:pt x="65" y="12"/>
                  <a:pt x="64" y="14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0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7" y="20"/>
                  <a:pt x="58" y="19"/>
                </a:cubicBezTo>
                <a:close/>
                <a:moveTo>
                  <a:pt x="46" y="10"/>
                </a:moveTo>
                <a:cubicBezTo>
                  <a:pt x="46" y="9"/>
                  <a:pt x="47" y="8"/>
                  <a:pt x="48" y="8"/>
                </a:cubicBezTo>
                <a:cubicBezTo>
                  <a:pt x="49" y="8"/>
                  <a:pt x="50" y="9"/>
                  <a:pt x="50" y="10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49" y="20"/>
                  <a:pt x="48" y="20"/>
                </a:cubicBezTo>
                <a:cubicBezTo>
                  <a:pt x="47" y="20"/>
                  <a:pt x="46" y="19"/>
                  <a:pt x="46" y="18"/>
                </a:cubicBezTo>
                <a:lnTo>
                  <a:pt x="46" y="10"/>
                </a:lnTo>
                <a:close/>
                <a:moveTo>
                  <a:pt x="18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8" y="51"/>
                  <a:pt x="8" y="50"/>
                </a:cubicBezTo>
                <a:cubicBezTo>
                  <a:pt x="8" y="49"/>
                  <a:pt x="9" y="48"/>
                  <a:pt x="10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20" y="49"/>
                  <a:pt x="20" y="50"/>
                </a:cubicBezTo>
                <a:cubicBezTo>
                  <a:pt x="20" y="51"/>
                  <a:pt x="19" y="52"/>
                  <a:pt x="18" y="52"/>
                </a:cubicBezTo>
                <a:close/>
                <a:moveTo>
                  <a:pt x="22" y="37"/>
                </a:moveTo>
                <a:cubicBezTo>
                  <a:pt x="22" y="38"/>
                  <a:pt x="21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1" y="34"/>
                  <a:pt x="11" y="33"/>
                </a:cubicBezTo>
                <a:cubicBezTo>
                  <a:pt x="11" y="32"/>
                  <a:pt x="13" y="31"/>
                  <a:pt x="14" y="31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3" y="36"/>
                  <a:pt x="22" y="37"/>
                </a:cubicBezTo>
                <a:close/>
                <a:moveTo>
                  <a:pt x="28" y="28"/>
                </a:move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28"/>
                  <a:pt x="25" y="28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0"/>
                  <a:pt x="20" y="20"/>
                </a:cubicBezTo>
                <a:cubicBezTo>
                  <a:pt x="21" y="19"/>
                  <a:pt x="22" y="19"/>
                  <a:pt x="23" y="20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6"/>
                  <a:pt x="29" y="27"/>
                  <a:pt x="28" y="28"/>
                </a:cubicBezTo>
                <a:close/>
                <a:moveTo>
                  <a:pt x="37" y="22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5" y="21"/>
                </a:cubicBezTo>
                <a:cubicBezTo>
                  <a:pt x="32" y="14"/>
                  <a:pt x="32" y="14"/>
                  <a:pt x="32" y="14"/>
                </a:cubicBezTo>
                <a:cubicBezTo>
                  <a:pt x="31" y="12"/>
                  <a:pt x="32" y="11"/>
                  <a:pt x="33" y="11"/>
                </a:cubicBezTo>
                <a:cubicBezTo>
                  <a:pt x="34" y="10"/>
                  <a:pt x="35" y="11"/>
                  <a:pt x="35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20"/>
                  <a:pt x="38" y="22"/>
                  <a:pt x="37" y="22"/>
                </a:cubicBezTo>
                <a:close/>
                <a:moveTo>
                  <a:pt x="56" y="48"/>
                </a:moveTo>
                <a:cubicBezTo>
                  <a:pt x="56" y="52"/>
                  <a:pt x="52" y="56"/>
                  <a:pt x="48" y="56"/>
                </a:cubicBezTo>
                <a:cubicBezTo>
                  <a:pt x="44" y="56"/>
                  <a:pt x="40" y="52"/>
                  <a:pt x="40" y="48"/>
                </a:cubicBezTo>
                <a:cubicBezTo>
                  <a:pt x="40" y="43"/>
                  <a:pt x="44" y="40"/>
                  <a:pt x="48" y="40"/>
                </a:cubicBezTo>
                <a:cubicBezTo>
                  <a:pt x="49" y="40"/>
                  <a:pt x="51" y="40"/>
                  <a:pt x="52" y="41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3" y="22"/>
                  <a:pt x="73" y="22"/>
                </a:cubicBezTo>
                <a:cubicBezTo>
                  <a:pt x="74" y="23"/>
                  <a:pt x="74" y="24"/>
                  <a:pt x="73" y="25"/>
                </a:cubicBezTo>
                <a:cubicBezTo>
                  <a:pt x="55" y="44"/>
                  <a:pt x="55" y="44"/>
                  <a:pt x="55" y="44"/>
                </a:cubicBezTo>
                <a:cubicBezTo>
                  <a:pt x="56" y="45"/>
                  <a:pt x="56" y="46"/>
                  <a:pt x="56" y="48"/>
                </a:cubicBezTo>
                <a:close/>
                <a:moveTo>
                  <a:pt x="74" y="37"/>
                </a:moveTo>
                <a:cubicBezTo>
                  <a:pt x="73" y="36"/>
                  <a:pt x="74" y="35"/>
                  <a:pt x="75" y="35"/>
                </a:cubicBezTo>
                <a:cubicBezTo>
                  <a:pt x="82" y="31"/>
                  <a:pt x="82" y="31"/>
                  <a:pt x="82" y="31"/>
                </a:cubicBezTo>
                <a:cubicBezTo>
                  <a:pt x="83" y="31"/>
                  <a:pt x="85" y="32"/>
                  <a:pt x="85" y="33"/>
                </a:cubicBezTo>
                <a:cubicBezTo>
                  <a:pt x="85" y="34"/>
                  <a:pt x="85" y="35"/>
                  <a:pt x="84" y="35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8"/>
                  <a:pt x="74" y="38"/>
                  <a:pt x="74" y="37"/>
                </a:cubicBezTo>
                <a:close/>
                <a:moveTo>
                  <a:pt x="86" y="52"/>
                </a:moveTo>
                <a:cubicBezTo>
                  <a:pt x="86" y="52"/>
                  <a:pt x="86" y="52"/>
                  <a:pt x="86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2"/>
                  <a:pt x="76" y="51"/>
                  <a:pt x="76" y="50"/>
                </a:cubicBezTo>
                <a:cubicBezTo>
                  <a:pt x="76" y="49"/>
                  <a:pt x="77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7" y="48"/>
                  <a:pt x="88" y="49"/>
                  <a:pt x="88" y="50"/>
                </a:cubicBezTo>
                <a:cubicBezTo>
                  <a:pt x="88" y="51"/>
                  <a:pt x="87" y="52"/>
                  <a:pt x="8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93B2A2CD-255A-4BFB-998A-3BF8D2A7821A}"/>
              </a:ext>
            </a:extLst>
          </p:cNvPr>
          <p:cNvGrpSpPr/>
          <p:nvPr/>
        </p:nvGrpSpPr>
        <p:grpSpPr>
          <a:xfrm>
            <a:off x="3798319" y="3590014"/>
            <a:ext cx="448328" cy="493161"/>
            <a:chOff x="7718425" y="1803400"/>
            <a:chExt cx="301625" cy="331788"/>
          </a:xfrm>
          <a:solidFill>
            <a:schemeClr val="bg1"/>
          </a:solidFill>
        </p:grpSpPr>
        <p:sp>
          <p:nvSpPr>
            <p:cNvPr id="116" name="Freeform 29">
              <a:extLst>
                <a:ext uri="{FF2B5EF4-FFF2-40B4-BE49-F238E27FC236}">
                  <a16:creationId xmlns:a16="http://schemas.microsoft.com/office/drawing/2014/main" xmlns="" id="{9EE4C551-A0CB-41C0-9BC7-E9275F6B4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803400"/>
              <a:ext cx="301625" cy="120650"/>
            </a:xfrm>
            <a:custGeom>
              <a:avLst/>
              <a:gdLst>
                <a:gd name="T0" fmla="*/ 40 w 80"/>
                <a:gd name="T1" fmla="*/ 0 h 32"/>
                <a:gd name="T2" fmla="*/ 0 w 80"/>
                <a:gd name="T3" fmla="*/ 18 h 32"/>
                <a:gd name="T4" fmla="*/ 40 w 80"/>
                <a:gd name="T5" fmla="*/ 32 h 32"/>
                <a:gd name="T6" fmla="*/ 80 w 80"/>
                <a:gd name="T7" fmla="*/ 22 h 32"/>
                <a:gd name="T8" fmla="*/ 80 w 80"/>
                <a:gd name="T9" fmla="*/ 18 h 32"/>
                <a:gd name="T10" fmla="*/ 40 w 80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0"/>
                  </a:move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30">
              <a:extLst>
                <a:ext uri="{FF2B5EF4-FFF2-40B4-BE49-F238E27FC236}">
                  <a16:creationId xmlns:a16="http://schemas.microsoft.com/office/drawing/2014/main" xmlns="" id="{8E681F35-45DA-450A-8ABC-BD8FFADF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897063"/>
              <a:ext cx="301625" cy="95250"/>
            </a:xfrm>
            <a:custGeom>
              <a:avLst/>
              <a:gdLst>
                <a:gd name="T0" fmla="*/ 0 w 80"/>
                <a:gd name="T1" fmla="*/ 0 h 25"/>
                <a:gd name="T2" fmla="*/ 0 w 80"/>
                <a:gd name="T3" fmla="*/ 11 h 25"/>
                <a:gd name="T4" fmla="*/ 40 w 80"/>
                <a:gd name="T5" fmla="*/ 25 h 25"/>
                <a:gd name="T6" fmla="*/ 80 w 80"/>
                <a:gd name="T7" fmla="*/ 15 h 25"/>
                <a:gd name="T8" fmla="*/ 80 w 80"/>
                <a:gd name="T9" fmla="*/ 2 h 25"/>
                <a:gd name="T10" fmla="*/ 40 w 80"/>
                <a:gd name="T11" fmla="*/ 11 h 25"/>
                <a:gd name="T12" fmla="*/ 0 w 8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5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ubicBezTo>
                    <a:pt x="58" y="25"/>
                    <a:pt x="74" y="20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31">
              <a:extLst>
                <a:ext uri="{FF2B5EF4-FFF2-40B4-BE49-F238E27FC236}">
                  <a16:creationId xmlns:a16="http://schemas.microsoft.com/office/drawing/2014/main" xmlns="" id="{B2F3F320-6C39-4AB1-80B7-E65CBD24E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965325"/>
              <a:ext cx="301625" cy="93663"/>
            </a:xfrm>
            <a:custGeom>
              <a:avLst/>
              <a:gdLst>
                <a:gd name="T0" fmla="*/ 0 w 80"/>
                <a:gd name="T1" fmla="*/ 0 h 25"/>
                <a:gd name="T2" fmla="*/ 0 w 80"/>
                <a:gd name="T3" fmla="*/ 11 h 25"/>
                <a:gd name="T4" fmla="*/ 40 w 80"/>
                <a:gd name="T5" fmla="*/ 25 h 25"/>
                <a:gd name="T6" fmla="*/ 80 w 80"/>
                <a:gd name="T7" fmla="*/ 15 h 25"/>
                <a:gd name="T8" fmla="*/ 80 w 80"/>
                <a:gd name="T9" fmla="*/ 2 h 25"/>
                <a:gd name="T10" fmla="*/ 40 w 80"/>
                <a:gd name="T11" fmla="*/ 11 h 25"/>
                <a:gd name="T12" fmla="*/ 0 w 8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5"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ubicBezTo>
                    <a:pt x="58" y="25"/>
                    <a:pt x="74" y="20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32">
              <a:extLst>
                <a:ext uri="{FF2B5EF4-FFF2-40B4-BE49-F238E27FC236}">
                  <a16:creationId xmlns:a16="http://schemas.microsoft.com/office/drawing/2014/main" xmlns="" id="{33CA9C65-2DCA-4F1F-9148-75894AAB8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2033588"/>
              <a:ext cx="301625" cy="101600"/>
            </a:xfrm>
            <a:custGeom>
              <a:avLst/>
              <a:gdLst>
                <a:gd name="T0" fmla="*/ 0 w 80"/>
                <a:gd name="T1" fmla="*/ 0 h 27"/>
                <a:gd name="T2" fmla="*/ 0 w 80"/>
                <a:gd name="T3" fmla="*/ 9 h 27"/>
                <a:gd name="T4" fmla="*/ 40 w 80"/>
                <a:gd name="T5" fmla="*/ 27 h 27"/>
                <a:gd name="T6" fmla="*/ 80 w 80"/>
                <a:gd name="T7" fmla="*/ 9 h 27"/>
                <a:gd name="T8" fmla="*/ 80 w 80"/>
                <a:gd name="T9" fmla="*/ 2 h 27"/>
                <a:gd name="T10" fmla="*/ 40 w 80"/>
                <a:gd name="T11" fmla="*/ 11 h 27"/>
                <a:gd name="T12" fmla="*/ 0 w 80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7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62" y="27"/>
                    <a:pt x="80" y="19"/>
                    <a:pt x="80" y="9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0" name="Freeform 69">
            <a:extLst>
              <a:ext uri="{FF2B5EF4-FFF2-40B4-BE49-F238E27FC236}">
                <a16:creationId xmlns:a16="http://schemas.microsoft.com/office/drawing/2014/main" xmlns="" id="{20FF8E54-D9A0-4743-BE27-6D41E0A46441}"/>
              </a:ext>
            </a:extLst>
          </p:cNvPr>
          <p:cNvSpPr>
            <a:spLocks noEditPoints="1"/>
          </p:cNvSpPr>
          <p:nvPr/>
        </p:nvSpPr>
        <p:spPr bwMode="auto">
          <a:xfrm>
            <a:off x="5847464" y="3586974"/>
            <a:ext cx="497070" cy="499240"/>
          </a:xfrm>
          <a:custGeom>
            <a:avLst/>
            <a:gdLst>
              <a:gd name="T0" fmla="*/ 83 w 97"/>
              <a:gd name="T1" fmla="*/ 41 h 97"/>
              <a:gd name="T2" fmla="*/ 79 w 97"/>
              <a:gd name="T3" fmla="*/ 31 h 97"/>
              <a:gd name="T4" fmla="*/ 94 w 97"/>
              <a:gd name="T5" fmla="*/ 2 h 97"/>
              <a:gd name="T6" fmla="*/ 71 w 97"/>
              <a:gd name="T7" fmla="*/ 21 h 97"/>
              <a:gd name="T8" fmla="*/ 56 w 97"/>
              <a:gd name="T9" fmla="*/ 14 h 97"/>
              <a:gd name="T10" fmla="*/ 54 w 97"/>
              <a:gd name="T11" fmla="*/ 1 h 97"/>
              <a:gd name="T12" fmla="*/ 40 w 97"/>
              <a:gd name="T13" fmla="*/ 3 h 97"/>
              <a:gd name="T14" fmla="*/ 31 w 97"/>
              <a:gd name="T15" fmla="*/ 18 h 97"/>
              <a:gd name="T16" fmla="*/ 20 w 97"/>
              <a:gd name="T17" fmla="*/ 9 h 97"/>
              <a:gd name="T18" fmla="*/ 8 w 97"/>
              <a:gd name="T19" fmla="*/ 22 h 97"/>
              <a:gd name="T20" fmla="*/ 17 w 97"/>
              <a:gd name="T21" fmla="*/ 32 h 97"/>
              <a:gd name="T22" fmla="*/ 2 w 97"/>
              <a:gd name="T23" fmla="*/ 41 h 97"/>
              <a:gd name="T24" fmla="*/ 0 w 97"/>
              <a:gd name="T25" fmla="*/ 55 h 97"/>
              <a:gd name="T26" fmla="*/ 13 w 97"/>
              <a:gd name="T27" fmla="*/ 57 h 97"/>
              <a:gd name="T28" fmla="*/ 8 w 97"/>
              <a:gd name="T29" fmla="*/ 74 h 97"/>
              <a:gd name="T30" fmla="*/ 8 w 97"/>
              <a:gd name="T31" fmla="*/ 77 h 97"/>
              <a:gd name="T32" fmla="*/ 23 w 97"/>
              <a:gd name="T33" fmla="*/ 89 h 97"/>
              <a:gd name="T34" fmla="*/ 40 w 97"/>
              <a:gd name="T35" fmla="*/ 84 h 97"/>
              <a:gd name="T36" fmla="*/ 42 w 97"/>
              <a:gd name="T37" fmla="*/ 97 h 97"/>
              <a:gd name="T38" fmla="*/ 56 w 97"/>
              <a:gd name="T39" fmla="*/ 95 h 97"/>
              <a:gd name="T40" fmla="*/ 65 w 97"/>
              <a:gd name="T41" fmla="*/ 80 h 97"/>
              <a:gd name="T42" fmla="*/ 76 w 97"/>
              <a:gd name="T43" fmla="*/ 89 h 97"/>
              <a:gd name="T44" fmla="*/ 88 w 97"/>
              <a:gd name="T45" fmla="*/ 74 h 97"/>
              <a:gd name="T46" fmla="*/ 83 w 97"/>
              <a:gd name="T47" fmla="*/ 57 h 97"/>
              <a:gd name="T48" fmla="*/ 96 w 97"/>
              <a:gd name="T49" fmla="*/ 55 h 97"/>
              <a:gd name="T50" fmla="*/ 94 w 97"/>
              <a:gd name="T51" fmla="*/ 41 h 97"/>
              <a:gd name="T52" fmla="*/ 49 w 97"/>
              <a:gd name="T53" fmla="*/ 60 h 97"/>
              <a:gd name="T54" fmla="*/ 48 w 97"/>
              <a:gd name="T55" fmla="*/ 60 h 97"/>
              <a:gd name="T56" fmla="*/ 30 w 97"/>
              <a:gd name="T57" fmla="*/ 39 h 97"/>
              <a:gd name="T58" fmla="*/ 49 w 97"/>
              <a:gd name="T59" fmla="*/ 56 h 97"/>
              <a:gd name="T60" fmla="*/ 91 w 97"/>
              <a:gd name="T61" fmla="*/ 5 h 97"/>
              <a:gd name="T62" fmla="*/ 51 w 97"/>
              <a:gd name="T63" fmla="*/ 6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7" h="97">
                <a:moveTo>
                  <a:pt x="94" y="41"/>
                </a:moveTo>
                <a:cubicBezTo>
                  <a:pt x="83" y="41"/>
                  <a:pt x="83" y="41"/>
                  <a:pt x="83" y="41"/>
                </a:cubicBezTo>
                <a:cubicBezTo>
                  <a:pt x="82" y="39"/>
                  <a:pt x="82" y="37"/>
                  <a:pt x="81" y="35"/>
                </a:cubicBezTo>
                <a:cubicBezTo>
                  <a:pt x="80" y="34"/>
                  <a:pt x="79" y="32"/>
                  <a:pt x="79" y="31"/>
                </a:cubicBezTo>
                <a:cubicBezTo>
                  <a:pt x="95" y="11"/>
                  <a:pt x="95" y="11"/>
                  <a:pt x="95" y="11"/>
                </a:cubicBezTo>
                <a:cubicBezTo>
                  <a:pt x="97" y="8"/>
                  <a:pt x="96" y="4"/>
                  <a:pt x="94" y="2"/>
                </a:cubicBezTo>
                <a:cubicBezTo>
                  <a:pt x="91" y="0"/>
                  <a:pt x="87" y="1"/>
                  <a:pt x="85" y="3"/>
                </a:cubicBezTo>
                <a:cubicBezTo>
                  <a:pt x="71" y="21"/>
                  <a:pt x="71" y="21"/>
                  <a:pt x="71" y="21"/>
                </a:cubicBezTo>
                <a:cubicBezTo>
                  <a:pt x="70" y="20"/>
                  <a:pt x="68" y="19"/>
                  <a:pt x="67" y="18"/>
                </a:cubicBezTo>
                <a:cubicBezTo>
                  <a:pt x="64" y="17"/>
                  <a:pt x="60" y="15"/>
                  <a:pt x="56" y="14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2"/>
                  <a:pt x="55" y="1"/>
                  <a:pt x="54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0" y="2"/>
                  <a:pt x="40" y="3"/>
                </a:cubicBezTo>
                <a:cubicBezTo>
                  <a:pt x="40" y="14"/>
                  <a:pt x="40" y="14"/>
                  <a:pt x="40" y="14"/>
                </a:cubicBezTo>
                <a:cubicBezTo>
                  <a:pt x="37" y="15"/>
                  <a:pt x="33" y="16"/>
                  <a:pt x="31" y="18"/>
                </a:cubicBezTo>
                <a:cubicBezTo>
                  <a:pt x="23" y="9"/>
                  <a:pt x="23" y="9"/>
                  <a:pt x="23" y="9"/>
                </a:cubicBezTo>
                <a:cubicBezTo>
                  <a:pt x="22" y="9"/>
                  <a:pt x="20" y="9"/>
                  <a:pt x="20" y="9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2"/>
                  <a:pt x="8" y="22"/>
                </a:cubicBezTo>
                <a:cubicBezTo>
                  <a:pt x="8" y="23"/>
                  <a:pt x="8" y="23"/>
                  <a:pt x="8" y="24"/>
                </a:cubicBezTo>
                <a:cubicBezTo>
                  <a:pt x="17" y="32"/>
                  <a:pt x="17" y="32"/>
                  <a:pt x="17" y="32"/>
                </a:cubicBezTo>
                <a:cubicBezTo>
                  <a:pt x="15" y="34"/>
                  <a:pt x="14" y="38"/>
                  <a:pt x="13" y="41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1"/>
                  <a:pt x="0" y="42"/>
                  <a:pt x="0" y="43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6"/>
                  <a:pt x="1" y="57"/>
                  <a:pt x="2" y="57"/>
                </a:cubicBezTo>
                <a:cubicBezTo>
                  <a:pt x="13" y="57"/>
                  <a:pt x="13" y="57"/>
                  <a:pt x="13" y="57"/>
                </a:cubicBezTo>
                <a:cubicBezTo>
                  <a:pt x="14" y="60"/>
                  <a:pt x="15" y="64"/>
                  <a:pt x="17" y="66"/>
                </a:cubicBezTo>
                <a:cubicBezTo>
                  <a:pt x="8" y="74"/>
                  <a:pt x="8" y="74"/>
                  <a:pt x="8" y="74"/>
                </a:cubicBezTo>
                <a:cubicBezTo>
                  <a:pt x="8" y="75"/>
                  <a:pt x="8" y="75"/>
                  <a:pt x="8" y="76"/>
                </a:cubicBezTo>
                <a:cubicBezTo>
                  <a:pt x="8" y="76"/>
                  <a:pt x="8" y="77"/>
                  <a:pt x="8" y="77"/>
                </a:cubicBezTo>
                <a:cubicBezTo>
                  <a:pt x="20" y="89"/>
                  <a:pt x="20" y="89"/>
                  <a:pt x="20" y="89"/>
                </a:cubicBezTo>
                <a:cubicBezTo>
                  <a:pt x="20" y="89"/>
                  <a:pt x="22" y="89"/>
                  <a:pt x="23" y="89"/>
                </a:cubicBezTo>
                <a:cubicBezTo>
                  <a:pt x="31" y="80"/>
                  <a:pt x="31" y="80"/>
                  <a:pt x="31" y="80"/>
                </a:cubicBezTo>
                <a:cubicBezTo>
                  <a:pt x="33" y="82"/>
                  <a:pt x="37" y="83"/>
                  <a:pt x="40" y="84"/>
                </a:cubicBezTo>
                <a:cubicBezTo>
                  <a:pt x="40" y="95"/>
                  <a:pt x="40" y="95"/>
                  <a:pt x="40" y="95"/>
                </a:cubicBezTo>
                <a:cubicBezTo>
                  <a:pt x="40" y="96"/>
                  <a:pt x="41" y="97"/>
                  <a:pt x="42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5" y="97"/>
                  <a:pt x="56" y="96"/>
                  <a:pt x="56" y="95"/>
                </a:cubicBezTo>
                <a:cubicBezTo>
                  <a:pt x="56" y="84"/>
                  <a:pt x="56" y="84"/>
                  <a:pt x="56" y="84"/>
                </a:cubicBezTo>
                <a:cubicBezTo>
                  <a:pt x="59" y="83"/>
                  <a:pt x="63" y="82"/>
                  <a:pt x="65" y="80"/>
                </a:cubicBezTo>
                <a:cubicBezTo>
                  <a:pt x="73" y="89"/>
                  <a:pt x="73" y="89"/>
                  <a:pt x="73" y="89"/>
                </a:cubicBezTo>
                <a:cubicBezTo>
                  <a:pt x="74" y="89"/>
                  <a:pt x="76" y="89"/>
                  <a:pt x="76" y="89"/>
                </a:cubicBezTo>
                <a:cubicBezTo>
                  <a:pt x="88" y="77"/>
                  <a:pt x="88" y="77"/>
                  <a:pt x="88" y="77"/>
                </a:cubicBezTo>
                <a:cubicBezTo>
                  <a:pt x="88" y="77"/>
                  <a:pt x="88" y="75"/>
                  <a:pt x="88" y="74"/>
                </a:cubicBezTo>
                <a:cubicBezTo>
                  <a:pt x="79" y="66"/>
                  <a:pt x="79" y="66"/>
                  <a:pt x="79" y="66"/>
                </a:cubicBezTo>
                <a:cubicBezTo>
                  <a:pt x="81" y="64"/>
                  <a:pt x="82" y="60"/>
                  <a:pt x="83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5" y="57"/>
                  <a:pt x="96" y="56"/>
                  <a:pt x="96" y="55"/>
                </a:cubicBezTo>
                <a:cubicBezTo>
                  <a:pt x="96" y="43"/>
                  <a:pt x="96" y="43"/>
                  <a:pt x="96" y="43"/>
                </a:cubicBezTo>
                <a:cubicBezTo>
                  <a:pt x="96" y="42"/>
                  <a:pt x="95" y="41"/>
                  <a:pt x="94" y="41"/>
                </a:cubicBezTo>
                <a:close/>
                <a:moveTo>
                  <a:pt x="51" y="60"/>
                </a:moveTo>
                <a:cubicBezTo>
                  <a:pt x="50" y="60"/>
                  <a:pt x="50" y="60"/>
                  <a:pt x="49" y="60"/>
                </a:cubicBezTo>
                <a:cubicBezTo>
                  <a:pt x="49" y="61"/>
                  <a:pt x="49" y="61"/>
                  <a:pt x="49" y="61"/>
                </a:cubicBezTo>
                <a:cubicBezTo>
                  <a:pt x="49" y="61"/>
                  <a:pt x="48" y="60"/>
                  <a:pt x="48" y="60"/>
                </a:cubicBezTo>
                <a:cubicBezTo>
                  <a:pt x="30" y="42"/>
                  <a:pt x="30" y="42"/>
                  <a:pt x="30" y="42"/>
                </a:cubicBezTo>
                <a:cubicBezTo>
                  <a:pt x="29" y="41"/>
                  <a:pt x="29" y="40"/>
                  <a:pt x="30" y="39"/>
                </a:cubicBezTo>
                <a:cubicBezTo>
                  <a:pt x="31" y="38"/>
                  <a:pt x="32" y="38"/>
                  <a:pt x="33" y="39"/>
                </a:cubicBezTo>
                <a:cubicBezTo>
                  <a:pt x="49" y="56"/>
                  <a:pt x="49" y="56"/>
                  <a:pt x="49" y="56"/>
                </a:cubicBezTo>
                <a:cubicBezTo>
                  <a:pt x="88" y="6"/>
                  <a:pt x="88" y="6"/>
                  <a:pt x="88" y="6"/>
                </a:cubicBezTo>
                <a:cubicBezTo>
                  <a:pt x="89" y="5"/>
                  <a:pt x="90" y="5"/>
                  <a:pt x="91" y="5"/>
                </a:cubicBezTo>
                <a:cubicBezTo>
                  <a:pt x="92" y="6"/>
                  <a:pt x="92" y="7"/>
                  <a:pt x="92" y="8"/>
                </a:cubicBezTo>
                <a:lnTo>
                  <a:pt x="51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Freeform 77">
            <a:extLst>
              <a:ext uri="{FF2B5EF4-FFF2-40B4-BE49-F238E27FC236}">
                <a16:creationId xmlns:a16="http://schemas.microsoft.com/office/drawing/2014/main" xmlns="" id="{D1180AA6-C169-4BA6-8081-933AD361D95E}"/>
              </a:ext>
            </a:extLst>
          </p:cNvPr>
          <p:cNvSpPr>
            <a:spLocks noEditPoints="1"/>
          </p:cNvSpPr>
          <p:nvPr/>
        </p:nvSpPr>
        <p:spPr bwMode="auto">
          <a:xfrm>
            <a:off x="7953653" y="3589275"/>
            <a:ext cx="431725" cy="494638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A7C58604-8C02-4A68-95BA-E9B218645437}"/>
              </a:ext>
            </a:extLst>
          </p:cNvPr>
          <p:cNvGrpSpPr/>
          <p:nvPr/>
        </p:nvGrpSpPr>
        <p:grpSpPr>
          <a:xfrm>
            <a:off x="9999438" y="3554508"/>
            <a:ext cx="477187" cy="564172"/>
            <a:chOff x="3421063" y="1804988"/>
            <a:chExt cx="304800" cy="360362"/>
          </a:xfrm>
          <a:solidFill>
            <a:schemeClr val="bg1"/>
          </a:solidFill>
        </p:grpSpPr>
        <p:sp>
          <p:nvSpPr>
            <p:cNvPr id="123" name="Freeform 99">
              <a:extLst>
                <a:ext uri="{FF2B5EF4-FFF2-40B4-BE49-F238E27FC236}">
                  <a16:creationId xmlns:a16="http://schemas.microsoft.com/office/drawing/2014/main" xmlns="" id="{812ED33E-EBA2-407B-8805-A95877899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1063" y="1804988"/>
              <a:ext cx="255588" cy="330200"/>
            </a:xfrm>
            <a:custGeom>
              <a:avLst/>
              <a:gdLst>
                <a:gd name="T0" fmla="*/ 40 w 68"/>
                <a:gd name="T1" fmla="*/ 56 h 88"/>
                <a:gd name="T2" fmla="*/ 41 w 68"/>
                <a:gd name="T3" fmla="*/ 44 h 88"/>
                <a:gd name="T4" fmla="*/ 51 w 68"/>
                <a:gd name="T5" fmla="*/ 37 h 88"/>
                <a:gd name="T6" fmla="*/ 62 w 68"/>
                <a:gd name="T7" fmla="*/ 32 h 88"/>
                <a:gd name="T8" fmla="*/ 68 w 68"/>
                <a:gd name="T9" fmla="*/ 33 h 88"/>
                <a:gd name="T10" fmla="*/ 68 w 68"/>
                <a:gd name="T11" fmla="*/ 22 h 88"/>
                <a:gd name="T12" fmla="*/ 67 w 68"/>
                <a:gd name="T13" fmla="*/ 21 h 88"/>
                <a:gd name="T14" fmla="*/ 47 w 68"/>
                <a:gd name="T15" fmla="*/ 1 h 88"/>
                <a:gd name="T16" fmla="*/ 46 w 68"/>
                <a:gd name="T17" fmla="*/ 0 h 88"/>
                <a:gd name="T18" fmla="*/ 2 w 68"/>
                <a:gd name="T19" fmla="*/ 0 h 88"/>
                <a:gd name="T20" fmla="*/ 0 w 68"/>
                <a:gd name="T21" fmla="*/ 2 h 88"/>
                <a:gd name="T22" fmla="*/ 0 w 68"/>
                <a:gd name="T23" fmla="*/ 86 h 88"/>
                <a:gd name="T24" fmla="*/ 2 w 68"/>
                <a:gd name="T25" fmla="*/ 88 h 88"/>
                <a:gd name="T26" fmla="*/ 44 w 68"/>
                <a:gd name="T27" fmla="*/ 88 h 88"/>
                <a:gd name="T28" fmla="*/ 44 w 68"/>
                <a:gd name="T29" fmla="*/ 71 h 88"/>
                <a:gd name="T30" fmla="*/ 41 w 68"/>
                <a:gd name="T31" fmla="*/ 68 h 88"/>
                <a:gd name="T32" fmla="*/ 40 w 68"/>
                <a:gd name="T33" fmla="*/ 56 h 88"/>
                <a:gd name="T34" fmla="*/ 46 w 68"/>
                <a:gd name="T35" fmla="*/ 2 h 88"/>
                <a:gd name="T36" fmla="*/ 66 w 68"/>
                <a:gd name="T37" fmla="*/ 22 h 88"/>
                <a:gd name="T38" fmla="*/ 46 w 68"/>
                <a:gd name="T39" fmla="*/ 22 h 88"/>
                <a:gd name="T40" fmla="*/ 46 w 68"/>
                <a:gd name="T41" fmla="*/ 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8">
                  <a:moveTo>
                    <a:pt x="40" y="56"/>
                  </a:moveTo>
                  <a:cubicBezTo>
                    <a:pt x="39" y="52"/>
                    <a:pt x="39" y="48"/>
                    <a:pt x="41" y="44"/>
                  </a:cubicBezTo>
                  <a:cubicBezTo>
                    <a:pt x="43" y="40"/>
                    <a:pt x="47" y="38"/>
                    <a:pt x="51" y="37"/>
                  </a:cubicBezTo>
                  <a:cubicBezTo>
                    <a:pt x="54" y="34"/>
                    <a:pt x="58" y="32"/>
                    <a:pt x="62" y="32"/>
                  </a:cubicBezTo>
                  <a:cubicBezTo>
                    <a:pt x="64" y="32"/>
                    <a:pt x="66" y="32"/>
                    <a:pt x="68" y="33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3" y="70"/>
                    <a:pt x="42" y="69"/>
                    <a:pt x="41" y="68"/>
                  </a:cubicBezTo>
                  <a:cubicBezTo>
                    <a:pt x="39" y="64"/>
                    <a:pt x="39" y="60"/>
                    <a:pt x="40" y="56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00">
              <a:extLst>
                <a:ext uri="{FF2B5EF4-FFF2-40B4-BE49-F238E27FC236}">
                  <a16:creationId xmlns:a16="http://schemas.microsoft.com/office/drawing/2014/main" xmlns="" id="{47339857-9D09-41E5-8CB1-25DDCBC65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038" y="2082800"/>
              <a:ext cx="104775" cy="82550"/>
            </a:xfrm>
            <a:custGeom>
              <a:avLst/>
              <a:gdLst>
                <a:gd name="T0" fmla="*/ 14 w 28"/>
                <a:gd name="T1" fmla="*/ 6 h 22"/>
                <a:gd name="T2" fmla="*/ 3 w 28"/>
                <a:gd name="T3" fmla="*/ 1 h 22"/>
                <a:gd name="T4" fmla="*/ 0 w 28"/>
                <a:gd name="T5" fmla="*/ 0 h 22"/>
                <a:gd name="T6" fmla="*/ 0 w 28"/>
                <a:gd name="T7" fmla="*/ 20 h 22"/>
                <a:gd name="T8" fmla="*/ 1 w 28"/>
                <a:gd name="T9" fmla="*/ 22 h 22"/>
                <a:gd name="T10" fmla="*/ 3 w 28"/>
                <a:gd name="T11" fmla="*/ 22 h 22"/>
                <a:gd name="T12" fmla="*/ 7 w 28"/>
                <a:gd name="T13" fmla="*/ 18 h 22"/>
                <a:gd name="T14" fmla="*/ 13 w 28"/>
                <a:gd name="T15" fmla="*/ 14 h 22"/>
                <a:gd name="T16" fmla="*/ 14 w 28"/>
                <a:gd name="T17" fmla="*/ 13 h 22"/>
                <a:gd name="T18" fmla="*/ 15 w 28"/>
                <a:gd name="T19" fmla="*/ 14 h 22"/>
                <a:gd name="T20" fmla="*/ 21 w 28"/>
                <a:gd name="T21" fmla="*/ 18 h 22"/>
                <a:gd name="T22" fmla="*/ 25 w 28"/>
                <a:gd name="T23" fmla="*/ 22 h 22"/>
                <a:gd name="T24" fmla="*/ 27 w 28"/>
                <a:gd name="T25" fmla="*/ 22 h 22"/>
                <a:gd name="T26" fmla="*/ 28 w 28"/>
                <a:gd name="T27" fmla="*/ 20 h 22"/>
                <a:gd name="T28" fmla="*/ 28 w 28"/>
                <a:gd name="T29" fmla="*/ 0 h 22"/>
                <a:gd name="T30" fmla="*/ 25 w 28"/>
                <a:gd name="T31" fmla="*/ 1 h 22"/>
                <a:gd name="T32" fmla="*/ 14 w 28"/>
                <a:gd name="T33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2">
                  <a:moveTo>
                    <a:pt x="14" y="6"/>
                  </a:moveTo>
                  <a:cubicBezTo>
                    <a:pt x="10" y="6"/>
                    <a:pt x="6" y="4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2"/>
                    <a:pt x="3" y="22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4" y="13"/>
                    <a:pt x="15" y="13"/>
                    <a:pt x="15" y="14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6" y="22"/>
                    <a:pt x="27" y="22"/>
                  </a:cubicBezTo>
                  <a:cubicBezTo>
                    <a:pt x="28" y="21"/>
                    <a:pt x="28" y="21"/>
                    <a:pt x="28" y="2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1"/>
                    <a:pt x="25" y="1"/>
                  </a:cubicBezTo>
                  <a:cubicBezTo>
                    <a:pt x="22" y="4"/>
                    <a:pt x="18" y="6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01">
              <a:extLst>
                <a:ext uri="{FF2B5EF4-FFF2-40B4-BE49-F238E27FC236}">
                  <a16:creationId xmlns:a16="http://schemas.microsoft.com/office/drawing/2014/main" xmlns="" id="{4836F325-CBE4-452F-B592-2CAB7D2704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988" y="1939925"/>
              <a:ext cx="142875" cy="150813"/>
            </a:xfrm>
            <a:custGeom>
              <a:avLst/>
              <a:gdLst>
                <a:gd name="T0" fmla="*/ 36 w 38"/>
                <a:gd name="T1" fmla="*/ 20 h 40"/>
                <a:gd name="T2" fmla="*/ 36 w 38"/>
                <a:gd name="T3" fmla="*/ 10 h 40"/>
                <a:gd name="T4" fmla="*/ 28 w 38"/>
                <a:gd name="T5" fmla="*/ 5 h 40"/>
                <a:gd name="T6" fmla="*/ 28 w 38"/>
                <a:gd name="T7" fmla="*/ 5 h 40"/>
                <a:gd name="T8" fmla="*/ 19 w 38"/>
                <a:gd name="T9" fmla="*/ 0 h 40"/>
                <a:gd name="T10" fmla="*/ 11 w 38"/>
                <a:gd name="T11" fmla="*/ 4 h 40"/>
                <a:gd name="T12" fmla="*/ 9 w 38"/>
                <a:gd name="T13" fmla="*/ 5 h 40"/>
                <a:gd name="T14" fmla="*/ 2 w 38"/>
                <a:gd name="T15" fmla="*/ 10 h 40"/>
                <a:gd name="T16" fmla="*/ 1 w 38"/>
                <a:gd name="T17" fmla="*/ 19 h 40"/>
                <a:gd name="T18" fmla="*/ 1 w 38"/>
                <a:gd name="T19" fmla="*/ 21 h 40"/>
                <a:gd name="T20" fmla="*/ 1 w 38"/>
                <a:gd name="T21" fmla="*/ 29 h 40"/>
                <a:gd name="T22" fmla="*/ 9 w 38"/>
                <a:gd name="T23" fmla="*/ 35 h 40"/>
                <a:gd name="T24" fmla="*/ 11 w 38"/>
                <a:gd name="T25" fmla="*/ 36 h 40"/>
                <a:gd name="T26" fmla="*/ 19 w 38"/>
                <a:gd name="T27" fmla="*/ 40 h 40"/>
                <a:gd name="T28" fmla="*/ 27 w 38"/>
                <a:gd name="T29" fmla="*/ 36 h 40"/>
                <a:gd name="T30" fmla="*/ 29 w 38"/>
                <a:gd name="T31" fmla="*/ 35 h 40"/>
                <a:gd name="T32" fmla="*/ 36 w 38"/>
                <a:gd name="T33" fmla="*/ 30 h 40"/>
                <a:gd name="T34" fmla="*/ 36 w 38"/>
                <a:gd name="T35" fmla="*/ 20 h 40"/>
                <a:gd name="T36" fmla="*/ 19 w 38"/>
                <a:gd name="T37" fmla="*/ 28 h 40"/>
                <a:gd name="T38" fmla="*/ 11 w 38"/>
                <a:gd name="T39" fmla="*/ 20 h 40"/>
                <a:gd name="T40" fmla="*/ 19 w 38"/>
                <a:gd name="T41" fmla="*/ 12 h 40"/>
                <a:gd name="T42" fmla="*/ 27 w 38"/>
                <a:gd name="T43" fmla="*/ 20 h 40"/>
                <a:gd name="T44" fmla="*/ 19 w 38"/>
                <a:gd name="T4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" h="40">
                  <a:moveTo>
                    <a:pt x="36" y="20"/>
                  </a:moveTo>
                  <a:cubicBezTo>
                    <a:pt x="38" y="17"/>
                    <a:pt x="38" y="13"/>
                    <a:pt x="36" y="10"/>
                  </a:cubicBezTo>
                  <a:cubicBezTo>
                    <a:pt x="35" y="7"/>
                    <a:pt x="31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6" y="2"/>
                    <a:pt x="23" y="0"/>
                    <a:pt x="19" y="0"/>
                  </a:cubicBezTo>
                  <a:cubicBezTo>
                    <a:pt x="16" y="0"/>
                    <a:pt x="13" y="2"/>
                    <a:pt x="11" y="4"/>
                  </a:cubicBezTo>
                  <a:cubicBezTo>
                    <a:pt x="11" y="5"/>
                    <a:pt x="10" y="5"/>
                    <a:pt x="9" y="5"/>
                  </a:cubicBezTo>
                  <a:cubicBezTo>
                    <a:pt x="6" y="5"/>
                    <a:pt x="3" y="7"/>
                    <a:pt x="2" y="10"/>
                  </a:cubicBezTo>
                  <a:cubicBezTo>
                    <a:pt x="0" y="13"/>
                    <a:pt x="0" y="16"/>
                    <a:pt x="1" y="19"/>
                  </a:cubicBezTo>
                  <a:cubicBezTo>
                    <a:pt x="2" y="20"/>
                    <a:pt x="2" y="20"/>
                    <a:pt x="1" y="21"/>
                  </a:cubicBezTo>
                  <a:cubicBezTo>
                    <a:pt x="0" y="23"/>
                    <a:pt x="0" y="26"/>
                    <a:pt x="1" y="29"/>
                  </a:cubicBezTo>
                  <a:cubicBezTo>
                    <a:pt x="3" y="32"/>
                    <a:pt x="6" y="35"/>
                    <a:pt x="9" y="35"/>
                  </a:cubicBezTo>
                  <a:cubicBezTo>
                    <a:pt x="10" y="35"/>
                    <a:pt x="11" y="35"/>
                    <a:pt x="11" y="36"/>
                  </a:cubicBezTo>
                  <a:cubicBezTo>
                    <a:pt x="13" y="38"/>
                    <a:pt x="16" y="40"/>
                    <a:pt x="19" y="40"/>
                  </a:cubicBezTo>
                  <a:cubicBezTo>
                    <a:pt x="22" y="40"/>
                    <a:pt x="25" y="38"/>
                    <a:pt x="27" y="36"/>
                  </a:cubicBezTo>
                  <a:cubicBezTo>
                    <a:pt x="27" y="35"/>
                    <a:pt x="28" y="35"/>
                    <a:pt x="29" y="35"/>
                  </a:cubicBezTo>
                  <a:cubicBezTo>
                    <a:pt x="32" y="35"/>
                    <a:pt x="35" y="33"/>
                    <a:pt x="36" y="30"/>
                  </a:cubicBezTo>
                  <a:cubicBezTo>
                    <a:pt x="38" y="27"/>
                    <a:pt x="38" y="23"/>
                    <a:pt x="36" y="20"/>
                  </a:cubicBezTo>
                  <a:close/>
                  <a:moveTo>
                    <a:pt x="19" y="28"/>
                  </a:moveTo>
                  <a:cubicBezTo>
                    <a:pt x="15" y="28"/>
                    <a:pt x="11" y="24"/>
                    <a:pt x="11" y="20"/>
                  </a:cubicBezTo>
                  <a:cubicBezTo>
                    <a:pt x="11" y="16"/>
                    <a:pt x="15" y="12"/>
                    <a:pt x="19" y="12"/>
                  </a:cubicBezTo>
                  <a:cubicBezTo>
                    <a:pt x="23" y="12"/>
                    <a:pt x="27" y="16"/>
                    <a:pt x="27" y="20"/>
                  </a:cubicBezTo>
                  <a:cubicBezTo>
                    <a:pt x="27" y="24"/>
                    <a:pt x="23" y="28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6" name="Freeform 44">
            <a:extLst>
              <a:ext uri="{FF2B5EF4-FFF2-40B4-BE49-F238E27FC236}">
                <a16:creationId xmlns:a16="http://schemas.microsoft.com/office/drawing/2014/main" xmlns="" id="{334699CB-2BF6-4709-BFD9-86FFC917E966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2877737" y="3728759"/>
            <a:ext cx="214724" cy="21567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6 w 96"/>
              <a:gd name="T11" fmla="*/ 52 h 96"/>
              <a:gd name="T12" fmla="*/ 52 w 96"/>
              <a:gd name="T13" fmla="*/ 75 h 96"/>
              <a:gd name="T14" fmla="*/ 48 w 96"/>
              <a:gd name="T15" fmla="*/ 76 h 96"/>
              <a:gd name="T16" fmla="*/ 44 w 96"/>
              <a:gd name="T17" fmla="*/ 75 h 96"/>
              <a:gd name="T18" fmla="*/ 20 w 96"/>
              <a:gd name="T19" fmla="*/ 53 h 96"/>
              <a:gd name="T20" fmla="*/ 19 w 96"/>
              <a:gd name="T21" fmla="*/ 49 h 96"/>
              <a:gd name="T22" fmla="*/ 20 w 96"/>
              <a:gd name="T23" fmla="*/ 44 h 96"/>
              <a:gd name="T24" fmla="*/ 22 w 96"/>
              <a:gd name="T25" fmla="*/ 43 h 96"/>
              <a:gd name="T26" fmla="*/ 30 w 96"/>
              <a:gd name="T27" fmla="*/ 43 h 96"/>
              <a:gd name="T28" fmla="*/ 40 w 96"/>
              <a:gd name="T29" fmla="*/ 52 h 96"/>
              <a:gd name="T30" fmla="*/ 40 w 96"/>
              <a:gd name="T31" fmla="*/ 22 h 96"/>
              <a:gd name="T32" fmla="*/ 46 w 96"/>
              <a:gd name="T33" fmla="*/ 16 h 96"/>
              <a:gd name="T34" fmla="*/ 50 w 96"/>
              <a:gd name="T35" fmla="*/ 16 h 96"/>
              <a:gd name="T36" fmla="*/ 56 w 96"/>
              <a:gd name="T37" fmla="*/ 22 h 96"/>
              <a:gd name="T38" fmla="*/ 56 w 96"/>
              <a:gd name="T39" fmla="*/ 52 h 96"/>
              <a:gd name="T40" fmla="*/ 66 w 96"/>
              <a:gd name="T41" fmla="*/ 42 h 96"/>
              <a:gd name="T42" fmla="*/ 75 w 96"/>
              <a:gd name="T43" fmla="*/ 43 h 96"/>
              <a:gd name="T44" fmla="*/ 76 w 96"/>
              <a:gd name="T45" fmla="*/ 44 h 96"/>
              <a:gd name="T46" fmla="*/ 77 w 96"/>
              <a:gd name="T47" fmla="*/ 48 h 96"/>
              <a:gd name="T48" fmla="*/ 76 w 96"/>
              <a:gd name="T49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6" y="52"/>
                </a:moveTo>
                <a:cubicBezTo>
                  <a:pt x="52" y="75"/>
                  <a:pt x="52" y="75"/>
                  <a:pt x="52" y="75"/>
                </a:cubicBezTo>
                <a:cubicBezTo>
                  <a:pt x="51" y="76"/>
                  <a:pt x="50" y="76"/>
                  <a:pt x="48" y="76"/>
                </a:cubicBezTo>
                <a:cubicBezTo>
                  <a:pt x="46" y="76"/>
                  <a:pt x="45" y="76"/>
                  <a:pt x="44" y="75"/>
                </a:cubicBezTo>
                <a:cubicBezTo>
                  <a:pt x="20" y="53"/>
                  <a:pt x="20" y="53"/>
                  <a:pt x="20" y="53"/>
                </a:cubicBezTo>
                <a:cubicBezTo>
                  <a:pt x="19" y="52"/>
                  <a:pt x="19" y="50"/>
                  <a:pt x="19" y="49"/>
                </a:cubicBezTo>
                <a:cubicBezTo>
                  <a:pt x="19" y="47"/>
                  <a:pt x="19" y="45"/>
                  <a:pt x="20" y="44"/>
                </a:cubicBezTo>
                <a:cubicBezTo>
                  <a:pt x="22" y="43"/>
                  <a:pt x="22" y="43"/>
                  <a:pt x="22" y="43"/>
                </a:cubicBezTo>
                <a:cubicBezTo>
                  <a:pt x="24" y="41"/>
                  <a:pt x="28" y="41"/>
                  <a:pt x="30" y="43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22"/>
                  <a:pt x="40" y="22"/>
                  <a:pt x="40" y="22"/>
                </a:cubicBezTo>
                <a:cubicBezTo>
                  <a:pt x="40" y="19"/>
                  <a:pt x="43" y="16"/>
                  <a:pt x="46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3" y="16"/>
                  <a:pt x="56" y="19"/>
                  <a:pt x="56" y="22"/>
                </a:cubicBezTo>
                <a:cubicBezTo>
                  <a:pt x="56" y="52"/>
                  <a:pt x="56" y="52"/>
                  <a:pt x="56" y="52"/>
                </a:cubicBezTo>
                <a:cubicBezTo>
                  <a:pt x="66" y="42"/>
                  <a:pt x="66" y="42"/>
                  <a:pt x="66" y="42"/>
                </a:cubicBezTo>
                <a:cubicBezTo>
                  <a:pt x="68" y="40"/>
                  <a:pt x="72" y="40"/>
                  <a:pt x="75" y="43"/>
                </a:cubicBezTo>
                <a:cubicBezTo>
                  <a:pt x="76" y="44"/>
                  <a:pt x="76" y="44"/>
                  <a:pt x="76" y="44"/>
                </a:cubicBezTo>
                <a:cubicBezTo>
                  <a:pt x="77" y="45"/>
                  <a:pt x="77" y="46"/>
                  <a:pt x="77" y="48"/>
                </a:cubicBezTo>
                <a:cubicBezTo>
                  <a:pt x="77" y="50"/>
                  <a:pt x="77" y="51"/>
                  <a:pt x="7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 44">
            <a:extLst>
              <a:ext uri="{FF2B5EF4-FFF2-40B4-BE49-F238E27FC236}">
                <a16:creationId xmlns:a16="http://schemas.microsoft.com/office/drawing/2014/main" xmlns="" id="{520D6255-74E1-4083-BC9E-81275E06836B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4950003" y="3728759"/>
            <a:ext cx="214724" cy="21567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6 w 96"/>
              <a:gd name="T11" fmla="*/ 52 h 96"/>
              <a:gd name="T12" fmla="*/ 52 w 96"/>
              <a:gd name="T13" fmla="*/ 75 h 96"/>
              <a:gd name="T14" fmla="*/ 48 w 96"/>
              <a:gd name="T15" fmla="*/ 76 h 96"/>
              <a:gd name="T16" fmla="*/ 44 w 96"/>
              <a:gd name="T17" fmla="*/ 75 h 96"/>
              <a:gd name="T18" fmla="*/ 20 w 96"/>
              <a:gd name="T19" fmla="*/ 53 h 96"/>
              <a:gd name="T20" fmla="*/ 19 w 96"/>
              <a:gd name="T21" fmla="*/ 49 h 96"/>
              <a:gd name="T22" fmla="*/ 20 w 96"/>
              <a:gd name="T23" fmla="*/ 44 h 96"/>
              <a:gd name="T24" fmla="*/ 22 w 96"/>
              <a:gd name="T25" fmla="*/ 43 h 96"/>
              <a:gd name="T26" fmla="*/ 30 w 96"/>
              <a:gd name="T27" fmla="*/ 43 h 96"/>
              <a:gd name="T28" fmla="*/ 40 w 96"/>
              <a:gd name="T29" fmla="*/ 52 h 96"/>
              <a:gd name="T30" fmla="*/ 40 w 96"/>
              <a:gd name="T31" fmla="*/ 22 h 96"/>
              <a:gd name="T32" fmla="*/ 46 w 96"/>
              <a:gd name="T33" fmla="*/ 16 h 96"/>
              <a:gd name="T34" fmla="*/ 50 w 96"/>
              <a:gd name="T35" fmla="*/ 16 h 96"/>
              <a:gd name="T36" fmla="*/ 56 w 96"/>
              <a:gd name="T37" fmla="*/ 22 h 96"/>
              <a:gd name="T38" fmla="*/ 56 w 96"/>
              <a:gd name="T39" fmla="*/ 52 h 96"/>
              <a:gd name="T40" fmla="*/ 66 w 96"/>
              <a:gd name="T41" fmla="*/ 42 h 96"/>
              <a:gd name="T42" fmla="*/ 75 w 96"/>
              <a:gd name="T43" fmla="*/ 43 h 96"/>
              <a:gd name="T44" fmla="*/ 76 w 96"/>
              <a:gd name="T45" fmla="*/ 44 h 96"/>
              <a:gd name="T46" fmla="*/ 77 w 96"/>
              <a:gd name="T47" fmla="*/ 48 h 96"/>
              <a:gd name="T48" fmla="*/ 76 w 96"/>
              <a:gd name="T49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6" y="52"/>
                </a:moveTo>
                <a:cubicBezTo>
                  <a:pt x="52" y="75"/>
                  <a:pt x="52" y="75"/>
                  <a:pt x="52" y="75"/>
                </a:cubicBezTo>
                <a:cubicBezTo>
                  <a:pt x="51" y="76"/>
                  <a:pt x="50" y="76"/>
                  <a:pt x="48" y="76"/>
                </a:cubicBezTo>
                <a:cubicBezTo>
                  <a:pt x="46" y="76"/>
                  <a:pt x="45" y="76"/>
                  <a:pt x="44" y="75"/>
                </a:cubicBezTo>
                <a:cubicBezTo>
                  <a:pt x="20" y="53"/>
                  <a:pt x="20" y="53"/>
                  <a:pt x="20" y="53"/>
                </a:cubicBezTo>
                <a:cubicBezTo>
                  <a:pt x="19" y="52"/>
                  <a:pt x="19" y="50"/>
                  <a:pt x="19" y="49"/>
                </a:cubicBezTo>
                <a:cubicBezTo>
                  <a:pt x="19" y="47"/>
                  <a:pt x="19" y="45"/>
                  <a:pt x="20" y="44"/>
                </a:cubicBezTo>
                <a:cubicBezTo>
                  <a:pt x="22" y="43"/>
                  <a:pt x="22" y="43"/>
                  <a:pt x="22" y="43"/>
                </a:cubicBezTo>
                <a:cubicBezTo>
                  <a:pt x="24" y="41"/>
                  <a:pt x="28" y="41"/>
                  <a:pt x="30" y="43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22"/>
                  <a:pt x="40" y="22"/>
                  <a:pt x="40" y="22"/>
                </a:cubicBezTo>
                <a:cubicBezTo>
                  <a:pt x="40" y="19"/>
                  <a:pt x="43" y="16"/>
                  <a:pt x="46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3" y="16"/>
                  <a:pt x="56" y="19"/>
                  <a:pt x="56" y="22"/>
                </a:cubicBezTo>
                <a:cubicBezTo>
                  <a:pt x="56" y="52"/>
                  <a:pt x="56" y="52"/>
                  <a:pt x="56" y="52"/>
                </a:cubicBezTo>
                <a:cubicBezTo>
                  <a:pt x="66" y="42"/>
                  <a:pt x="66" y="42"/>
                  <a:pt x="66" y="42"/>
                </a:cubicBezTo>
                <a:cubicBezTo>
                  <a:pt x="68" y="40"/>
                  <a:pt x="72" y="40"/>
                  <a:pt x="75" y="43"/>
                </a:cubicBezTo>
                <a:cubicBezTo>
                  <a:pt x="76" y="44"/>
                  <a:pt x="76" y="44"/>
                  <a:pt x="76" y="44"/>
                </a:cubicBezTo>
                <a:cubicBezTo>
                  <a:pt x="77" y="45"/>
                  <a:pt x="77" y="46"/>
                  <a:pt x="77" y="48"/>
                </a:cubicBezTo>
                <a:cubicBezTo>
                  <a:pt x="77" y="50"/>
                  <a:pt x="77" y="51"/>
                  <a:pt x="7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xmlns="" id="{B6FE9543-2216-4B8C-A48E-5D0DED0D1F54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7022269" y="3728759"/>
            <a:ext cx="214724" cy="21567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6 w 96"/>
              <a:gd name="T11" fmla="*/ 52 h 96"/>
              <a:gd name="T12" fmla="*/ 52 w 96"/>
              <a:gd name="T13" fmla="*/ 75 h 96"/>
              <a:gd name="T14" fmla="*/ 48 w 96"/>
              <a:gd name="T15" fmla="*/ 76 h 96"/>
              <a:gd name="T16" fmla="*/ 44 w 96"/>
              <a:gd name="T17" fmla="*/ 75 h 96"/>
              <a:gd name="T18" fmla="*/ 20 w 96"/>
              <a:gd name="T19" fmla="*/ 53 h 96"/>
              <a:gd name="T20" fmla="*/ 19 w 96"/>
              <a:gd name="T21" fmla="*/ 49 h 96"/>
              <a:gd name="T22" fmla="*/ 20 w 96"/>
              <a:gd name="T23" fmla="*/ 44 h 96"/>
              <a:gd name="T24" fmla="*/ 22 w 96"/>
              <a:gd name="T25" fmla="*/ 43 h 96"/>
              <a:gd name="T26" fmla="*/ 30 w 96"/>
              <a:gd name="T27" fmla="*/ 43 h 96"/>
              <a:gd name="T28" fmla="*/ 40 w 96"/>
              <a:gd name="T29" fmla="*/ 52 h 96"/>
              <a:gd name="T30" fmla="*/ 40 w 96"/>
              <a:gd name="T31" fmla="*/ 22 h 96"/>
              <a:gd name="T32" fmla="*/ 46 w 96"/>
              <a:gd name="T33" fmla="*/ 16 h 96"/>
              <a:gd name="T34" fmla="*/ 50 w 96"/>
              <a:gd name="T35" fmla="*/ 16 h 96"/>
              <a:gd name="T36" fmla="*/ 56 w 96"/>
              <a:gd name="T37" fmla="*/ 22 h 96"/>
              <a:gd name="T38" fmla="*/ 56 w 96"/>
              <a:gd name="T39" fmla="*/ 52 h 96"/>
              <a:gd name="T40" fmla="*/ 66 w 96"/>
              <a:gd name="T41" fmla="*/ 42 h 96"/>
              <a:gd name="T42" fmla="*/ 75 w 96"/>
              <a:gd name="T43" fmla="*/ 43 h 96"/>
              <a:gd name="T44" fmla="*/ 76 w 96"/>
              <a:gd name="T45" fmla="*/ 44 h 96"/>
              <a:gd name="T46" fmla="*/ 77 w 96"/>
              <a:gd name="T47" fmla="*/ 48 h 96"/>
              <a:gd name="T48" fmla="*/ 76 w 96"/>
              <a:gd name="T49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6" y="52"/>
                </a:moveTo>
                <a:cubicBezTo>
                  <a:pt x="52" y="75"/>
                  <a:pt x="52" y="75"/>
                  <a:pt x="52" y="75"/>
                </a:cubicBezTo>
                <a:cubicBezTo>
                  <a:pt x="51" y="76"/>
                  <a:pt x="50" y="76"/>
                  <a:pt x="48" y="76"/>
                </a:cubicBezTo>
                <a:cubicBezTo>
                  <a:pt x="46" y="76"/>
                  <a:pt x="45" y="76"/>
                  <a:pt x="44" y="75"/>
                </a:cubicBezTo>
                <a:cubicBezTo>
                  <a:pt x="20" y="53"/>
                  <a:pt x="20" y="53"/>
                  <a:pt x="20" y="53"/>
                </a:cubicBezTo>
                <a:cubicBezTo>
                  <a:pt x="19" y="52"/>
                  <a:pt x="19" y="50"/>
                  <a:pt x="19" y="49"/>
                </a:cubicBezTo>
                <a:cubicBezTo>
                  <a:pt x="19" y="47"/>
                  <a:pt x="19" y="45"/>
                  <a:pt x="20" y="44"/>
                </a:cubicBezTo>
                <a:cubicBezTo>
                  <a:pt x="22" y="43"/>
                  <a:pt x="22" y="43"/>
                  <a:pt x="22" y="43"/>
                </a:cubicBezTo>
                <a:cubicBezTo>
                  <a:pt x="24" y="41"/>
                  <a:pt x="28" y="41"/>
                  <a:pt x="30" y="43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22"/>
                  <a:pt x="40" y="22"/>
                  <a:pt x="40" y="22"/>
                </a:cubicBezTo>
                <a:cubicBezTo>
                  <a:pt x="40" y="19"/>
                  <a:pt x="43" y="16"/>
                  <a:pt x="46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3" y="16"/>
                  <a:pt x="56" y="19"/>
                  <a:pt x="56" y="22"/>
                </a:cubicBezTo>
                <a:cubicBezTo>
                  <a:pt x="56" y="52"/>
                  <a:pt x="56" y="52"/>
                  <a:pt x="56" y="52"/>
                </a:cubicBezTo>
                <a:cubicBezTo>
                  <a:pt x="66" y="42"/>
                  <a:pt x="66" y="42"/>
                  <a:pt x="66" y="42"/>
                </a:cubicBezTo>
                <a:cubicBezTo>
                  <a:pt x="68" y="40"/>
                  <a:pt x="72" y="40"/>
                  <a:pt x="75" y="43"/>
                </a:cubicBezTo>
                <a:cubicBezTo>
                  <a:pt x="76" y="44"/>
                  <a:pt x="76" y="44"/>
                  <a:pt x="76" y="44"/>
                </a:cubicBezTo>
                <a:cubicBezTo>
                  <a:pt x="77" y="45"/>
                  <a:pt x="77" y="46"/>
                  <a:pt x="77" y="48"/>
                </a:cubicBezTo>
                <a:cubicBezTo>
                  <a:pt x="77" y="50"/>
                  <a:pt x="77" y="51"/>
                  <a:pt x="7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44">
            <a:extLst>
              <a:ext uri="{FF2B5EF4-FFF2-40B4-BE49-F238E27FC236}">
                <a16:creationId xmlns:a16="http://schemas.microsoft.com/office/drawing/2014/main" xmlns="" id="{3E6C4A3E-F080-43DD-861E-52020897702E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9094535" y="3728759"/>
            <a:ext cx="214724" cy="215670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6 w 96"/>
              <a:gd name="T11" fmla="*/ 52 h 96"/>
              <a:gd name="T12" fmla="*/ 52 w 96"/>
              <a:gd name="T13" fmla="*/ 75 h 96"/>
              <a:gd name="T14" fmla="*/ 48 w 96"/>
              <a:gd name="T15" fmla="*/ 76 h 96"/>
              <a:gd name="T16" fmla="*/ 44 w 96"/>
              <a:gd name="T17" fmla="*/ 75 h 96"/>
              <a:gd name="T18" fmla="*/ 20 w 96"/>
              <a:gd name="T19" fmla="*/ 53 h 96"/>
              <a:gd name="T20" fmla="*/ 19 w 96"/>
              <a:gd name="T21" fmla="*/ 49 h 96"/>
              <a:gd name="T22" fmla="*/ 20 w 96"/>
              <a:gd name="T23" fmla="*/ 44 h 96"/>
              <a:gd name="T24" fmla="*/ 22 w 96"/>
              <a:gd name="T25" fmla="*/ 43 h 96"/>
              <a:gd name="T26" fmla="*/ 30 w 96"/>
              <a:gd name="T27" fmla="*/ 43 h 96"/>
              <a:gd name="T28" fmla="*/ 40 w 96"/>
              <a:gd name="T29" fmla="*/ 52 h 96"/>
              <a:gd name="T30" fmla="*/ 40 w 96"/>
              <a:gd name="T31" fmla="*/ 22 h 96"/>
              <a:gd name="T32" fmla="*/ 46 w 96"/>
              <a:gd name="T33" fmla="*/ 16 h 96"/>
              <a:gd name="T34" fmla="*/ 50 w 96"/>
              <a:gd name="T35" fmla="*/ 16 h 96"/>
              <a:gd name="T36" fmla="*/ 56 w 96"/>
              <a:gd name="T37" fmla="*/ 22 h 96"/>
              <a:gd name="T38" fmla="*/ 56 w 96"/>
              <a:gd name="T39" fmla="*/ 52 h 96"/>
              <a:gd name="T40" fmla="*/ 66 w 96"/>
              <a:gd name="T41" fmla="*/ 42 h 96"/>
              <a:gd name="T42" fmla="*/ 75 w 96"/>
              <a:gd name="T43" fmla="*/ 43 h 96"/>
              <a:gd name="T44" fmla="*/ 76 w 96"/>
              <a:gd name="T45" fmla="*/ 44 h 96"/>
              <a:gd name="T46" fmla="*/ 77 w 96"/>
              <a:gd name="T47" fmla="*/ 48 h 96"/>
              <a:gd name="T48" fmla="*/ 76 w 96"/>
              <a:gd name="T49" fmla="*/ 5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6" y="52"/>
                </a:moveTo>
                <a:cubicBezTo>
                  <a:pt x="52" y="75"/>
                  <a:pt x="52" y="75"/>
                  <a:pt x="52" y="75"/>
                </a:cubicBezTo>
                <a:cubicBezTo>
                  <a:pt x="51" y="76"/>
                  <a:pt x="50" y="76"/>
                  <a:pt x="48" y="76"/>
                </a:cubicBezTo>
                <a:cubicBezTo>
                  <a:pt x="46" y="76"/>
                  <a:pt x="45" y="76"/>
                  <a:pt x="44" y="75"/>
                </a:cubicBezTo>
                <a:cubicBezTo>
                  <a:pt x="20" y="53"/>
                  <a:pt x="20" y="53"/>
                  <a:pt x="20" y="53"/>
                </a:cubicBezTo>
                <a:cubicBezTo>
                  <a:pt x="19" y="52"/>
                  <a:pt x="19" y="50"/>
                  <a:pt x="19" y="49"/>
                </a:cubicBezTo>
                <a:cubicBezTo>
                  <a:pt x="19" y="47"/>
                  <a:pt x="19" y="45"/>
                  <a:pt x="20" y="44"/>
                </a:cubicBezTo>
                <a:cubicBezTo>
                  <a:pt x="22" y="43"/>
                  <a:pt x="22" y="43"/>
                  <a:pt x="22" y="43"/>
                </a:cubicBezTo>
                <a:cubicBezTo>
                  <a:pt x="24" y="41"/>
                  <a:pt x="28" y="41"/>
                  <a:pt x="30" y="43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22"/>
                  <a:pt x="40" y="22"/>
                  <a:pt x="40" y="22"/>
                </a:cubicBezTo>
                <a:cubicBezTo>
                  <a:pt x="40" y="19"/>
                  <a:pt x="43" y="16"/>
                  <a:pt x="46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3" y="16"/>
                  <a:pt x="56" y="19"/>
                  <a:pt x="56" y="22"/>
                </a:cubicBezTo>
                <a:cubicBezTo>
                  <a:pt x="56" y="52"/>
                  <a:pt x="56" y="52"/>
                  <a:pt x="56" y="52"/>
                </a:cubicBezTo>
                <a:cubicBezTo>
                  <a:pt x="66" y="42"/>
                  <a:pt x="66" y="42"/>
                  <a:pt x="66" y="42"/>
                </a:cubicBezTo>
                <a:cubicBezTo>
                  <a:pt x="68" y="40"/>
                  <a:pt x="72" y="40"/>
                  <a:pt x="75" y="43"/>
                </a:cubicBezTo>
                <a:cubicBezTo>
                  <a:pt x="76" y="44"/>
                  <a:pt x="76" y="44"/>
                  <a:pt x="76" y="44"/>
                </a:cubicBezTo>
                <a:cubicBezTo>
                  <a:pt x="77" y="45"/>
                  <a:pt x="77" y="46"/>
                  <a:pt x="77" y="48"/>
                </a:cubicBezTo>
                <a:cubicBezTo>
                  <a:pt x="77" y="50"/>
                  <a:pt x="77" y="51"/>
                  <a:pt x="7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5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A-Series Product Positioning</a:t>
            </a:r>
            <a:endParaRPr lang="zh-CN" altLang="en-US" dirty="0"/>
          </a:p>
        </p:txBody>
      </p:sp>
      <p:sp>
        <p:nvSpPr>
          <p:cNvPr id="8" name="灯片编号占位符 3"/>
          <p:cNvSpPr txBox="1"/>
          <p:nvPr/>
        </p:nvSpPr>
        <p:spPr>
          <a:xfrm>
            <a:off x="2092488" y="5668447"/>
            <a:ext cx="588554" cy="366934"/>
          </a:xfrm>
          <a:prstGeom prst="roundRect">
            <a:avLst>
              <a:gd name="adj" fmla="val 50000"/>
            </a:avLst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dirty="0">
              <a:ea typeface="Microsoft YaHei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56134" y="1052736"/>
            <a:ext cx="622286" cy="4956349"/>
            <a:chOff x="606851" y="941758"/>
            <a:chExt cx="604097" cy="4926490"/>
          </a:xfrm>
        </p:grpSpPr>
        <p:sp>
          <p:nvSpPr>
            <p:cNvPr id="10" name="TextBox 49"/>
            <p:cNvSpPr txBox="1"/>
            <p:nvPr/>
          </p:nvSpPr>
          <p:spPr>
            <a:xfrm>
              <a:off x="606851" y="5562325"/>
              <a:ext cx="411135" cy="30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1380BD"/>
                  </a:solidFill>
                  <a:ea typeface="Microsoft YaHei" panose="020B0503020204020204" pitchFamily="34" charset="-122"/>
                </a:rPr>
                <a:t>1G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1" name="TextBox 129"/>
            <p:cNvSpPr txBox="1"/>
            <p:nvPr/>
          </p:nvSpPr>
          <p:spPr>
            <a:xfrm>
              <a:off x="606851" y="4736042"/>
              <a:ext cx="411135" cy="30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1380BD"/>
                  </a:solidFill>
                  <a:ea typeface="Microsoft YaHei" panose="020B0503020204020204" pitchFamily="34" charset="-122"/>
                </a:rPr>
                <a:t>4G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2" name="TextBox 133"/>
            <p:cNvSpPr txBox="1"/>
            <p:nvPr/>
          </p:nvSpPr>
          <p:spPr>
            <a:xfrm>
              <a:off x="606851" y="4486673"/>
              <a:ext cx="441146" cy="305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1380BD"/>
                  </a:solidFill>
                  <a:ea typeface="Microsoft YaHei" panose="020B0503020204020204" pitchFamily="34" charset="-122"/>
                </a:rPr>
                <a:t>5G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3" name="TextBox 140"/>
            <p:cNvSpPr txBox="1"/>
            <p:nvPr/>
          </p:nvSpPr>
          <p:spPr>
            <a:xfrm>
              <a:off x="606851" y="3432424"/>
              <a:ext cx="507616" cy="30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1380BD"/>
                  </a:solidFill>
                  <a:ea typeface="Microsoft YaHei" panose="020B0503020204020204" pitchFamily="34" charset="-122"/>
                </a:rPr>
                <a:t>20G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4" name="TextBox 141"/>
            <p:cNvSpPr txBox="1"/>
            <p:nvPr/>
          </p:nvSpPr>
          <p:spPr>
            <a:xfrm>
              <a:off x="606851" y="2752469"/>
              <a:ext cx="507616" cy="30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1380BD"/>
                  </a:solidFill>
                  <a:ea typeface="Microsoft YaHei" panose="020B0503020204020204" pitchFamily="34" charset="-122"/>
                </a:rPr>
                <a:t>40G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5" name="TextBox 142"/>
            <p:cNvSpPr txBox="1"/>
            <p:nvPr/>
          </p:nvSpPr>
          <p:spPr>
            <a:xfrm>
              <a:off x="606851" y="941758"/>
              <a:ext cx="604097" cy="30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rgbClr val="1380BD"/>
                  </a:solidFill>
                  <a:ea typeface="Microsoft YaHei" panose="020B0503020204020204" pitchFamily="34" charset="-122"/>
                </a:rPr>
                <a:t>280G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6" name="TextBox 140"/>
            <p:cNvSpPr txBox="1"/>
            <p:nvPr/>
          </p:nvSpPr>
          <p:spPr>
            <a:xfrm>
              <a:off x="606851" y="4076592"/>
              <a:ext cx="507616" cy="30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1380BD"/>
                  </a:solidFill>
                  <a:ea typeface="Microsoft YaHei" panose="020B0503020204020204" pitchFamily="34" charset="-122"/>
                </a:rPr>
                <a:t>10G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7" name="TextBox 141"/>
            <p:cNvSpPr txBox="1"/>
            <p:nvPr/>
          </p:nvSpPr>
          <p:spPr>
            <a:xfrm>
              <a:off x="606851" y="1406990"/>
              <a:ext cx="604097" cy="30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rgbClr val="1380BD"/>
                  </a:solidFill>
                  <a:ea typeface="Microsoft YaHei" panose="020B0503020204020204" pitchFamily="34" charset="-122"/>
                </a:rPr>
                <a:t>200G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18" name="TextBox 141"/>
            <p:cNvSpPr txBox="1"/>
            <p:nvPr/>
          </p:nvSpPr>
          <p:spPr>
            <a:xfrm>
              <a:off x="606851" y="2215663"/>
              <a:ext cx="507616" cy="305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1380BD"/>
                  </a:solidFill>
                  <a:ea typeface="Microsoft YaHei" panose="020B0503020204020204" pitchFamily="34" charset="-122"/>
                </a:rPr>
                <a:t>80G</a:t>
              </a:r>
              <a:endParaRPr lang="zh-CN" altLang="en-US" sz="1400" dirty="0">
                <a:solidFill>
                  <a:srgbClr val="1380BD"/>
                </a:solidFill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圆角矩形 154"/>
          <p:cNvSpPr/>
          <p:nvPr/>
        </p:nvSpPr>
        <p:spPr>
          <a:xfrm>
            <a:off x="1340016" y="4901017"/>
            <a:ext cx="1800981" cy="1077638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0" name="TextBox 159"/>
          <p:cNvSpPr txBox="1"/>
          <p:nvPr/>
        </p:nvSpPr>
        <p:spPr>
          <a:xfrm>
            <a:off x="1352178" y="4887735"/>
            <a:ext cx="827794" cy="276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latin typeface="+mn-lt"/>
              </a:rPr>
              <a:t>Desktop</a:t>
            </a:r>
            <a:endParaRPr lang="zh-CN" altLang="en-US" dirty="0">
              <a:latin typeface="+mn-lt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4267D4E6-87C4-4311-ABB0-954CF998834F}"/>
              </a:ext>
            </a:extLst>
          </p:cNvPr>
          <p:cNvCxnSpPr>
            <a:cxnSpLocks/>
          </p:cNvCxnSpPr>
          <p:nvPr/>
        </p:nvCxnSpPr>
        <p:spPr>
          <a:xfrm>
            <a:off x="964309" y="5924404"/>
            <a:ext cx="10386571" cy="0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xmlns="" id="{B14B0529-2D87-4202-BAD6-7D3130387D50}"/>
              </a:ext>
            </a:extLst>
          </p:cNvPr>
          <p:cNvCxnSpPr>
            <a:cxnSpLocks/>
          </p:cNvCxnSpPr>
          <p:nvPr/>
        </p:nvCxnSpPr>
        <p:spPr>
          <a:xfrm>
            <a:off x="1020163" y="1304764"/>
            <a:ext cx="10294261" cy="0"/>
          </a:xfrm>
          <a:prstGeom prst="line">
            <a:avLst/>
          </a:prstGeom>
          <a:ln w="3175">
            <a:solidFill>
              <a:srgbClr val="1380BD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5EDEDA5B-FB48-40B5-9E2B-85BA395A5067}"/>
              </a:ext>
            </a:extLst>
          </p:cNvPr>
          <p:cNvCxnSpPr>
            <a:cxnSpLocks/>
          </p:cNvCxnSpPr>
          <p:nvPr/>
        </p:nvCxnSpPr>
        <p:spPr>
          <a:xfrm>
            <a:off x="1020163" y="1808820"/>
            <a:ext cx="10294261" cy="0"/>
          </a:xfrm>
          <a:prstGeom prst="line">
            <a:avLst/>
          </a:prstGeom>
          <a:ln w="3175">
            <a:solidFill>
              <a:srgbClr val="1380BD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29510353-8DF9-4D2A-B3AF-F89B682A3CBE}"/>
              </a:ext>
            </a:extLst>
          </p:cNvPr>
          <p:cNvCxnSpPr>
            <a:cxnSpLocks/>
          </p:cNvCxnSpPr>
          <p:nvPr/>
        </p:nvCxnSpPr>
        <p:spPr>
          <a:xfrm>
            <a:off x="1009057" y="2600908"/>
            <a:ext cx="10305367" cy="0"/>
          </a:xfrm>
          <a:prstGeom prst="line">
            <a:avLst/>
          </a:prstGeom>
          <a:ln w="3175">
            <a:solidFill>
              <a:srgbClr val="1380BD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3F25408E-A809-43C8-833E-4D729D37A561}"/>
              </a:ext>
            </a:extLst>
          </p:cNvPr>
          <p:cNvCxnSpPr>
            <a:cxnSpLocks/>
          </p:cNvCxnSpPr>
          <p:nvPr/>
        </p:nvCxnSpPr>
        <p:spPr>
          <a:xfrm>
            <a:off x="1026788" y="3140968"/>
            <a:ext cx="10287636" cy="0"/>
          </a:xfrm>
          <a:prstGeom prst="line">
            <a:avLst/>
          </a:prstGeom>
          <a:ln w="3175">
            <a:solidFill>
              <a:srgbClr val="1380BD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xmlns="" id="{90D9F77F-6E43-4EA1-9F8A-D11DCA3BD772}"/>
              </a:ext>
            </a:extLst>
          </p:cNvPr>
          <p:cNvCxnSpPr>
            <a:cxnSpLocks/>
          </p:cNvCxnSpPr>
          <p:nvPr/>
        </p:nvCxnSpPr>
        <p:spPr>
          <a:xfrm>
            <a:off x="1026788" y="3832442"/>
            <a:ext cx="10370506" cy="0"/>
          </a:xfrm>
          <a:prstGeom prst="line">
            <a:avLst/>
          </a:prstGeom>
          <a:ln w="3175">
            <a:solidFill>
              <a:srgbClr val="1380BD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FC90A6A6-748D-4671-8476-36449516C6A3}"/>
              </a:ext>
            </a:extLst>
          </p:cNvPr>
          <p:cNvCxnSpPr>
            <a:cxnSpLocks/>
          </p:cNvCxnSpPr>
          <p:nvPr/>
        </p:nvCxnSpPr>
        <p:spPr>
          <a:xfrm>
            <a:off x="1020163" y="4479788"/>
            <a:ext cx="10377131" cy="0"/>
          </a:xfrm>
          <a:prstGeom prst="line">
            <a:avLst/>
          </a:prstGeom>
          <a:ln w="3175">
            <a:solidFill>
              <a:srgbClr val="1380BD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xmlns="" id="{DA6405AA-3F1F-459B-A303-8DF8420E8CDA}"/>
              </a:ext>
            </a:extLst>
          </p:cNvPr>
          <p:cNvCxnSpPr>
            <a:cxnSpLocks/>
          </p:cNvCxnSpPr>
          <p:nvPr/>
        </p:nvCxnSpPr>
        <p:spPr>
          <a:xfrm>
            <a:off x="1052382" y="4887735"/>
            <a:ext cx="10370506" cy="0"/>
          </a:xfrm>
          <a:prstGeom prst="line">
            <a:avLst/>
          </a:prstGeom>
          <a:ln w="3175">
            <a:solidFill>
              <a:srgbClr val="1380BD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xmlns="" id="{47356E6A-9B0B-4DFD-A9FC-C467D181D0DD}"/>
              </a:ext>
            </a:extLst>
          </p:cNvPr>
          <p:cNvCxnSpPr>
            <a:cxnSpLocks/>
          </p:cNvCxnSpPr>
          <p:nvPr/>
        </p:nvCxnSpPr>
        <p:spPr>
          <a:xfrm>
            <a:off x="998864" y="5126759"/>
            <a:ext cx="10398430" cy="0"/>
          </a:xfrm>
          <a:prstGeom prst="line">
            <a:avLst/>
          </a:prstGeom>
          <a:ln w="3175">
            <a:solidFill>
              <a:srgbClr val="1380BD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949FEAF-25D8-4D91-9FDE-E4D4DC3A7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34" y="5507206"/>
            <a:ext cx="831462" cy="460649"/>
          </a:xfrm>
          <a:prstGeom prst="rect">
            <a:avLst/>
          </a:prstGeom>
          <a:noFill/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7E296C92-CB30-45A5-9BAC-D34B5AEC40A9}"/>
              </a:ext>
            </a:extLst>
          </p:cNvPr>
          <p:cNvSpPr txBox="1"/>
          <p:nvPr/>
        </p:nvSpPr>
        <p:spPr>
          <a:xfrm>
            <a:off x="1378819" y="5689866"/>
            <a:ext cx="939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ea typeface="Microsoft YaHei" panose="020B0503020204020204" pitchFamily="34" charset="-122"/>
              </a:rPr>
              <a:t>A200(W</a:t>
            </a:r>
            <a:r>
              <a:rPr lang="en-US" altLang="zh-CN" sz="1000" dirty="0" smtClean="0">
                <a:solidFill>
                  <a:schemeClr val="bg1"/>
                </a:solidFill>
                <a:ea typeface="Microsoft YaHei" panose="020B0503020204020204" pitchFamily="34" charset="-122"/>
              </a:rPr>
              <a:t>)-IN</a:t>
            </a:r>
            <a:endParaRPr lang="zh-CN" altLang="en-US" sz="1000" dirty="0">
              <a:solidFill>
                <a:schemeClr val="bg1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C1BDD9BE-1178-4092-9BE0-004400141CD9}"/>
              </a:ext>
            </a:extLst>
          </p:cNvPr>
          <p:cNvSpPr txBox="1"/>
          <p:nvPr/>
        </p:nvSpPr>
        <p:spPr>
          <a:xfrm>
            <a:off x="3358249" y="4980674"/>
            <a:ext cx="665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ea typeface="Microsoft YaHei" panose="020B0503020204020204" pitchFamily="34" charset="-122"/>
              </a:rPr>
              <a:t>A1100\</a:t>
            </a:r>
            <a:endParaRPr lang="zh-CN" altLang="en-US" sz="1100" dirty="0">
              <a:solidFill>
                <a:schemeClr val="bg1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3125813" y="4837230"/>
            <a:ext cx="846379" cy="274293"/>
            <a:chOff x="3718673" y="4519995"/>
            <a:chExt cx="740433" cy="23304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18673" y="4519995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A2000-IN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77130F5C-D7A6-4ABB-B5C3-9FFA31C83686}"/>
              </a:ext>
            </a:extLst>
          </p:cNvPr>
          <p:cNvSpPr txBox="1"/>
          <p:nvPr/>
        </p:nvSpPr>
        <p:spPr>
          <a:xfrm>
            <a:off x="4760748" y="5741799"/>
            <a:ext cx="665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ea typeface="Microsoft YaHei" panose="020B0503020204020204" pitchFamily="34" charset="-122"/>
              </a:rPr>
              <a:t>E1606</a:t>
            </a:r>
            <a:endParaRPr lang="zh-CN" altLang="en-US" sz="1000" dirty="0">
              <a:solidFill>
                <a:schemeClr val="bg1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3841802" y="4833162"/>
            <a:ext cx="846379" cy="278366"/>
            <a:chOff x="3709854" y="4516535"/>
            <a:chExt cx="740433" cy="236504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09854" y="4516535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A2600-IN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4052606" y="4406670"/>
            <a:ext cx="846379" cy="282464"/>
            <a:chOff x="3710527" y="4513052"/>
            <a:chExt cx="740433" cy="239987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10527" y="4513052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A2700-IN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4302708" y="4074619"/>
            <a:ext cx="846379" cy="282686"/>
            <a:chOff x="3707750" y="4512864"/>
            <a:chExt cx="740433" cy="240175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07750" y="4512864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A2800-IN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4529294" y="3802577"/>
            <a:ext cx="846379" cy="274501"/>
            <a:chOff x="3715857" y="4519818"/>
            <a:chExt cx="740433" cy="233221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15857" y="4519818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A3000-IN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2080453" y="5070348"/>
            <a:ext cx="846379" cy="281516"/>
            <a:chOff x="3707526" y="4513858"/>
            <a:chExt cx="740433" cy="239181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07526" y="4513858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A1000-IN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2349880" y="4849435"/>
            <a:ext cx="846379" cy="273811"/>
            <a:chOff x="3720553" y="4520404"/>
            <a:chExt cx="740433" cy="232635"/>
          </a:xfrm>
        </p:grpSpPr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20553" y="4520404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A1100-IN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5274276" y="3793782"/>
            <a:ext cx="846379" cy="265869"/>
            <a:chOff x="3724985" y="4527152"/>
            <a:chExt cx="740433" cy="225887"/>
          </a:xfrm>
        </p:grpSpPr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24985" y="4527152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A3600-IN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4817326" y="3580409"/>
            <a:ext cx="846379" cy="273812"/>
            <a:chOff x="3711041" y="4520403"/>
            <a:chExt cx="740433" cy="232636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11041" y="4520403"/>
              <a:ext cx="740433" cy="22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A3700-IN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5553342" y="3573184"/>
            <a:ext cx="846379" cy="274826"/>
            <a:chOff x="3711307" y="4519542"/>
            <a:chExt cx="740433" cy="233497"/>
          </a:xfrm>
        </p:grpSpPr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11307" y="4519542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A3800-IN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xmlns="" id="{2A1C0785-8823-4A55-BB63-3C91413AD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3" y="3330882"/>
            <a:ext cx="738316" cy="217008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2A1C0785-8823-4A55-BB63-3C91413AD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04" y="3103554"/>
            <a:ext cx="738316" cy="217008"/>
          </a:xfrm>
          <a:prstGeom prst="rect">
            <a:avLst/>
          </a:prstGeom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xmlns="" id="{6B863559-D3AD-499C-BABA-DF63985FCF38}"/>
              </a:ext>
            </a:extLst>
          </p:cNvPr>
          <p:cNvSpPr txBox="1"/>
          <p:nvPr/>
        </p:nvSpPr>
        <p:spPr>
          <a:xfrm>
            <a:off x="8359939" y="3043325"/>
            <a:ext cx="846379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bg1"/>
                </a:solidFill>
                <a:ea typeface="Microsoft YaHei" panose="020B0503020204020204" pitchFamily="34" charset="-122"/>
              </a:rPr>
              <a:t>A5500-IN</a:t>
            </a:r>
            <a:endParaRPr lang="zh-CN" altLang="en-US" sz="1100" dirty="0">
              <a:solidFill>
                <a:schemeClr val="bg1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9191528" y="2750529"/>
            <a:ext cx="846379" cy="281997"/>
            <a:chOff x="3703205" y="4513449"/>
            <a:chExt cx="740433" cy="239590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03205" y="4513449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A5600-IN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9515563" y="2544582"/>
            <a:ext cx="846379" cy="261609"/>
            <a:chOff x="3703437" y="4534497"/>
            <a:chExt cx="740433" cy="222268"/>
          </a:xfrm>
        </p:grpSpPr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03437" y="4534497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A5800-IN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10037362" y="1755393"/>
            <a:ext cx="846379" cy="270321"/>
            <a:chOff x="3685141" y="4523369"/>
            <a:chExt cx="740433" cy="229670"/>
          </a:xfrm>
        </p:grpSpPr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685141" y="4523369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A6800-IN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sp>
        <p:nvSpPr>
          <p:cNvPr id="83" name="右箭头 5">
            <a:extLst>
              <a:ext uri="{FF2B5EF4-FFF2-40B4-BE49-F238E27FC236}">
                <a16:creationId xmlns:a16="http://schemas.microsoft.com/office/drawing/2014/main" xmlns="" id="{899ADF99-477D-475E-BC04-DAA0449B3AD3}"/>
              </a:ext>
            </a:extLst>
          </p:cNvPr>
          <p:cNvSpPr/>
          <p:nvPr/>
        </p:nvSpPr>
        <p:spPr>
          <a:xfrm rot="16200000">
            <a:off x="518463" y="1087969"/>
            <a:ext cx="497238" cy="448130"/>
          </a:xfrm>
          <a:prstGeom prst="rightArrow">
            <a:avLst>
              <a:gd name="adj1" fmla="val 63334"/>
              <a:gd name="adj2" fmla="val 58572"/>
            </a:avLst>
          </a:prstGeom>
          <a:solidFill>
            <a:srgbClr val="0B3285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xmlns="" id="{2A1C0785-8823-4A55-BB63-3C91413AD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50" y="3545212"/>
            <a:ext cx="738316" cy="217008"/>
          </a:xfrm>
          <a:prstGeom prst="rect">
            <a:avLst/>
          </a:prstGeom>
        </p:spPr>
      </p:pic>
      <p:sp>
        <p:nvSpPr>
          <p:cNvPr id="86" name="文本框 85">
            <a:extLst>
              <a:ext uri="{FF2B5EF4-FFF2-40B4-BE49-F238E27FC236}">
                <a16:creationId xmlns:a16="http://schemas.microsoft.com/office/drawing/2014/main" xmlns="" id="{6B863559-D3AD-499C-BABA-DF63985FCF38}"/>
              </a:ext>
            </a:extLst>
          </p:cNvPr>
          <p:cNvSpPr txBox="1"/>
          <p:nvPr/>
        </p:nvSpPr>
        <p:spPr>
          <a:xfrm>
            <a:off x="6274355" y="3472549"/>
            <a:ext cx="846379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bg1"/>
                </a:solidFill>
                <a:ea typeface="Microsoft YaHei" panose="020B0503020204020204" pitchFamily="34" charset="-122"/>
              </a:rPr>
              <a:t>A5100-IN</a:t>
            </a:r>
            <a:endParaRPr lang="zh-CN" altLang="en-US" sz="1100" dirty="0">
              <a:solidFill>
                <a:schemeClr val="bg1"/>
              </a:solidFill>
              <a:ea typeface="Microsoft YaHei" panose="020B0503020204020204" pitchFamily="34" charset="-122"/>
            </a:endParaRPr>
          </a:p>
        </p:txBody>
      </p:sp>
      <p:sp>
        <p:nvSpPr>
          <p:cNvPr id="88" name="圆角矩形 154"/>
          <p:cNvSpPr/>
          <p:nvPr/>
        </p:nvSpPr>
        <p:spPr>
          <a:xfrm>
            <a:off x="3161416" y="3547314"/>
            <a:ext cx="4581793" cy="1568119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9" name="TextBox 159"/>
          <p:cNvSpPr txBox="1"/>
          <p:nvPr/>
        </p:nvSpPr>
        <p:spPr>
          <a:xfrm>
            <a:off x="3168570" y="3548045"/>
            <a:ext cx="1121825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err="1" smtClean="0">
                <a:latin typeface="+mn-lt"/>
              </a:rPr>
              <a:t>Rackmount</a:t>
            </a:r>
            <a:endParaRPr lang="zh-CN" altLang="en-US" dirty="0">
              <a:latin typeface="+mn-lt"/>
            </a:endParaRPr>
          </a:p>
        </p:txBody>
      </p:sp>
      <p:sp>
        <p:nvSpPr>
          <p:cNvPr id="90" name="圆角矩形 154"/>
          <p:cNvSpPr/>
          <p:nvPr/>
        </p:nvSpPr>
        <p:spPr>
          <a:xfrm>
            <a:off x="7479920" y="1299026"/>
            <a:ext cx="3917373" cy="2244932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1" name="TextBox 159"/>
          <p:cNvSpPr txBox="1"/>
          <p:nvPr/>
        </p:nvSpPr>
        <p:spPr>
          <a:xfrm>
            <a:off x="7481622" y="1315797"/>
            <a:ext cx="1100630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err="1" smtClean="0">
                <a:latin typeface="+mn-lt"/>
              </a:rPr>
              <a:t>Rackmount</a:t>
            </a:r>
            <a:endParaRPr lang="zh-CN" altLang="en-US" dirty="0">
              <a:latin typeface="+mn-lt"/>
            </a:endParaRPr>
          </a:p>
        </p:txBody>
      </p:sp>
      <p:graphicFrame>
        <p:nvGraphicFramePr>
          <p:cNvPr id="92" name="表格 91">
            <a:extLst>
              <a:ext uri="{FF2B5EF4-FFF2-40B4-BE49-F238E27FC236}">
                <a16:creationId xmlns:a16="http://schemas.microsoft.com/office/drawing/2014/main" xmlns="" id="{145C417D-D64D-4FC9-B072-40838D729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063498"/>
              </p:ext>
            </p:extLst>
          </p:nvPr>
        </p:nvGraphicFramePr>
        <p:xfrm>
          <a:off x="909720" y="5985169"/>
          <a:ext cx="10507938" cy="299275"/>
        </p:xfrm>
        <a:graphic>
          <a:graphicData uri="http://schemas.openxmlformats.org/drawingml/2006/table">
            <a:tbl>
              <a:tblPr firstRow="1" bandRow="1"/>
              <a:tblGrid>
                <a:gridCol w="21858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016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9275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微软雅黑" pitchFamily="34" charset="-122"/>
                          <a:cs typeface="Arial" pitchFamily="34" charset="0"/>
                        </a:rPr>
                        <a:t>SMB/ Branch office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微软雅黑" pitchFamily="34" charset="-122"/>
                        <a:cs typeface="Arial" pitchFamily="34" charset="0"/>
                      </a:endParaRPr>
                    </a:p>
                  </a:txBody>
                  <a:tcPr marT="18000" marB="1800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328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微软雅黑" pitchFamily="34" charset="-122"/>
                          <a:cs typeface="Arial" pitchFamily="34" charset="0"/>
                        </a:rPr>
                        <a:t>Midsize/ Large Organizations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微软雅黑" pitchFamily="34" charset="-122"/>
                        <a:cs typeface="Arial" pitchFamily="34" charset="0"/>
                      </a:endParaRPr>
                    </a:p>
                  </a:txBody>
                  <a:tcPr marT="18000" marB="1800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3285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微软雅黑" pitchFamily="34" charset="-122"/>
                          <a:cs typeface="Arial" pitchFamily="34" charset="0"/>
                        </a:rPr>
                        <a:t>Large Enterprises/ Service Providers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Arial" pitchFamily="34" charset="0"/>
                        <a:ea typeface="微软雅黑" pitchFamily="34" charset="-122"/>
                        <a:cs typeface="Arial" pitchFamily="34" charset="0"/>
                      </a:endParaRPr>
                    </a:p>
                  </a:txBody>
                  <a:tcPr marT="18000" marB="1800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32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3" name="矩形 92"/>
          <p:cNvSpPr/>
          <p:nvPr/>
        </p:nvSpPr>
        <p:spPr>
          <a:xfrm>
            <a:off x="640862" y="1376772"/>
            <a:ext cx="266496" cy="4890254"/>
          </a:xfrm>
          <a:prstGeom prst="rect">
            <a:avLst/>
          </a:prstGeom>
          <a:solidFill>
            <a:srgbClr val="0B3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文本框 93"/>
          <p:cNvSpPr txBox="1"/>
          <p:nvPr/>
        </p:nvSpPr>
        <p:spPr>
          <a:xfrm>
            <a:off x="553705" y="2596690"/>
            <a:ext cx="461665" cy="25965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Firewall Throughput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xmlns="" id="{C1016947-BEDE-4FEF-B78A-3BA2B6D12640}"/>
              </a:ext>
            </a:extLst>
          </p:cNvPr>
          <p:cNvGrpSpPr/>
          <p:nvPr/>
        </p:nvGrpSpPr>
        <p:grpSpPr>
          <a:xfrm>
            <a:off x="10650221" y="1243070"/>
            <a:ext cx="846379" cy="278587"/>
            <a:chOff x="3711333" y="4516346"/>
            <a:chExt cx="740433" cy="236693"/>
          </a:xfrm>
        </p:grpSpPr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2409" y="4568665"/>
              <a:ext cx="645897" cy="184374"/>
            </a:xfrm>
            <a:prstGeom prst="rect">
              <a:avLst/>
            </a:prstGeom>
          </p:spPr>
        </p:pic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3711333" y="4516346"/>
              <a:ext cx="740433" cy="2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A7600-IN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004660" y="3460314"/>
            <a:ext cx="860192" cy="296964"/>
            <a:chOff x="6590859" y="3679235"/>
            <a:chExt cx="860192" cy="296964"/>
          </a:xfrm>
        </p:grpSpPr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859" y="3759191"/>
              <a:ext cx="738316" cy="217008"/>
            </a:xfrm>
            <a:prstGeom prst="rect">
              <a:avLst/>
            </a:prstGeom>
          </p:spPr>
        </p:pic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6604672" y="3679235"/>
              <a:ext cx="846379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A5155-IN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8207813" y="3272745"/>
            <a:ext cx="846379" cy="278611"/>
            <a:chOff x="6627026" y="3475871"/>
            <a:chExt cx="846379" cy="278611"/>
          </a:xfrm>
        </p:grpSpPr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383" y="3537474"/>
              <a:ext cx="738316" cy="217008"/>
            </a:xfrm>
            <a:prstGeom prst="rect">
              <a:avLst/>
            </a:prstGeom>
          </p:spPr>
        </p:pic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6627026" y="3475871"/>
              <a:ext cx="846379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A5255-IN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9085520" y="3039200"/>
            <a:ext cx="854161" cy="281362"/>
            <a:chOff x="6627383" y="3473120"/>
            <a:chExt cx="854161" cy="281362"/>
          </a:xfrm>
        </p:grpSpPr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xmlns="" id="{2A1C0785-8823-4A55-BB63-3C91413AD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383" y="3537474"/>
              <a:ext cx="738316" cy="217008"/>
            </a:xfrm>
            <a:prstGeom prst="rect">
              <a:avLst/>
            </a:prstGeom>
          </p:spPr>
        </p:pic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xmlns="" id="{6B863559-D3AD-499C-BABA-DF63985FCF38}"/>
                </a:ext>
              </a:extLst>
            </p:cNvPr>
            <p:cNvSpPr txBox="1"/>
            <p:nvPr/>
          </p:nvSpPr>
          <p:spPr>
            <a:xfrm>
              <a:off x="6635165" y="3473120"/>
              <a:ext cx="846379" cy="26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ea typeface="Microsoft YaHei" panose="020B0503020204020204" pitchFamily="34" charset="-122"/>
                </a:rPr>
                <a:t>A5555-IN</a:t>
              </a:r>
              <a:endParaRPr lang="zh-CN" altLang="en-US" sz="1100" dirty="0">
                <a:solidFill>
                  <a:schemeClr val="bg1"/>
                </a:solidFill>
                <a:ea typeface="Microsoft YaHei" panose="020B0503020204020204" pitchFamily="34" charset="-122"/>
              </a:endParaRP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xmlns="" id="{6B863559-D3AD-499C-BABA-DF63985FCF38}"/>
              </a:ext>
            </a:extLst>
          </p:cNvPr>
          <p:cNvSpPr txBox="1"/>
          <p:nvPr/>
        </p:nvSpPr>
        <p:spPr>
          <a:xfrm>
            <a:off x="7488039" y="3265380"/>
            <a:ext cx="846379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bg1"/>
                </a:solidFill>
                <a:ea typeface="Microsoft YaHei" panose="020B0503020204020204" pitchFamily="34" charset="-122"/>
              </a:rPr>
              <a:t>A5200-IN</a:t>
            </a:r>
            <a:endParaRPr lang="zh-CN" altLang="en-US" sz="1100" dirty="0">
              <a:solidFill>
                <a:schemeClr val="bg1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72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ct 83" hidden="1">
            <a:extLst>
              <a:ext uri="{FF2B5EF4-FFF2-40B4-BE49-F238E27FC236}">
                <a16:creationId xmlns:a16="http://schemas.microsoft.com/office/drawing/2014/main" xmlns="" id="{BC47CED3-C7E4-479A-8241-02D7E67F2C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5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4" name="Object 83" hidden="1">
                        <a:extLst>
                          <a:ext uri="{FF2B5EF4-FFF2-40B4-BE49-F238E27FC236}">
                            <a16:creationId xmlns:a16="http://schemas.microsoft.com/office/drawing/2014/main" xmlns="" id="{BC47CED3-C7E4-479A-8241-02D7E67F2C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A1D88B-A170-C643-970D-F1A53986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332648"/>
            <a:ext cx="9784080" cy="576072"/>
          </a:xfrm>
        </p:spPr>
        <p:txBody>
          <a:bodyPr vert="horz"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Hillstone</a:t>
            </a:r>
            <a:r>
              <a:rPr lang="zh-CN" altLang="en-US" dirty="0"/>
              <a:t> </a:t>
            </a:r>
            <a:r>
              <a:rPr lang="en-US" altLang="zh-CN" dirty="0"/>
              <a:t>A-Series</a:t>
            </a:r>
            <a:r>
              <a:rPr lang="zh-CN" altLang="en-US" dirty="0"/>
              <a:t> </a:t>
            </a:r>
            <a:r>
              <a:rPr lang="en-US" altLang="zh-CN" dirty="0"/>
              <a:t>NGFW: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D81A40-9EB4-BC49-AB0D-039D0D9F5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658831"/>
              </p:ext>
            </p:extLst>
          </p:nvPr>
        </p:nvGraphicFramePr>
        <p:xfrm>
          <a:off x="263351" y="1124398"/>
          <a:ext cx="11665297" cy="5437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701">
                  <a:extLst>
                    <a:ext uri="{9D8B030D-6E8A-4147-A177-3AD203B41FA5}">
                      <a16:colId xmlns:a16="http://schemas.microsoft.com/office/drawing/2014/main" xmlns="" val="475957689"/>
                    </a:ext>
                  </a:extLst>
                </a:gridCol>
                <a:gridCol w="2429233">
                  <a:extLst>
                    <a:ext uri="{9D8B030D-6E8A-4147-A177-3AD203B41FA5}">
                      <a16:colId xmlns:a16="http://schemas.microsoft.com/office/drawing/2014/main" xmlns="" val="3077527963"/>
                    </a:ext>
                  </a:extLst>
                </a:gridCol>
                <a:gridCol w="24292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29233">
                  <a:extLst>
                    <a:ext uri="{9D8B030D-6E8A-4147-A177-3AD203B41FA5}">
                      <a16:colId xmlns:a16="http://schemas.microsoft.com/office/drawing/2014/main" xmlns="" val="1997706351"/>
                    </a:ext>
                  </a:extLst>
                </a:gridCol>
                <a:gridCol w="2072897">
                  <a:extLst>
                    <a:ext uri="{9D8B030D-6E8A-4147-A177-3AD203B41FA5}">
                      <a16:colId xmlns:a16="http://schemas.microsoft.com/office/drawing/2014/main" xmlns="" val="2866073839"/>
                    </a:ext>
                  </a:extLst>
                </a:gridCol>
              </a:tblGrid>
              <a:tr h="272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SG-6000-A200-IN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SG-6000-A200W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SG-6000-A1000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SG-6000-A1100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435300"/>
                  </a:ext>
                </a:extLst>
              </a:tr>
              <a:tr h="1568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Firewall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Gbps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Gbps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Gbps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Gbps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1757286"/>
                  </a:ext>
                </a:extLst>
              </a:tr>
              <a:tr h="2192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Concurrent Sessions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300,000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300,000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300,000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300,000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6222572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Sessions/s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15,000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15,000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48,000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48,000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915693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610 Mbps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610 Mbps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 Gbps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 Gbps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2656572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NGFW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r>
                        <a:rPr lang="en-US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</a:t>
                      </a:r>
                      <a:r>
                        <a:rPr lang="en-US" sz="10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Protection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  <a:r>
                        <a:rPr lang="en-US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550 Mbps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550 Mbps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 Gbps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 Gbps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9257445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Psec VPN </a:t>
                      </a:r>
                      <a:r>
                        <a:rPr lang="en-US" altLang="zh-CN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620</a:t>
                      </a:r>
                      <a:r>
                        <a:rPr lang="en-US" sz="10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620</a:t>
                      </a:r>
                      <a:r>
                        <a:rPr lang="en-US" sz="10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2,500 Mbps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2,700 Mbps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</a:t>
                      </a:r>
                      <a:r>
                        <a:rPr lang="en-US" sz="10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Proxy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Mbps</a:t>
                      </a:r>
                      <a:endParaRPr lang="x-none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Mbps</a:t>
                      </a:r>
                      <a:endParaRPr lang="x-none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Virtual Systems (Default/Max)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x-non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x-non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7962366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 VPN User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  <a:endParaRPr lang="x-none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  <a:endParaRPr lang="x-none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IPsec Tunnel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  <a:endParaRPr lang="x-none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  <a:endParaRPr lang="x-none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76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 2.0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 USB 2.0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USB3.0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USB3.0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Ports,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 (RJ45)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4962509"/>
                  </a:ext>
                </a:extLst>
              </a:tr>
              <a:tr h="2792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 I/O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GE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8 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GE (including 1 bypass pair)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8060578"/>
                  </a:ext>
                </a:extLst>
              </a:tr>
              <a:tr h="2792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Wi-Fi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IEEE802.11a/b/g/n/ac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76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Slots for Expansion Modules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r>
                        <a:rPr lang="en-US" sz="10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x-none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474475"/>
                  </a:ext>
                </a:extLst>
              </a:tr>
              <a:tr h="296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 Module Option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9346215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Twin-mode HA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3750343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</a:t>
                      </a: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Storage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GB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GB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1252802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</a:t>
                      </a:r>
                      <a:r>
                        <a:rPr lang="zh-CN" alt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Storage Options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 GB SSD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 GB SSD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059048"/>
                  </a:ext>
                </a:extLst>
              </a:tr>
              <a:tr h="237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Specification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4W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Single AC (default)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4W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Single AC (default)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30W, Single AC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0W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Single AC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3511345"/>
                  </a:ext>
                </a:extLst>
              </a:tr>
              <a:tr h="296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100-240V,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50/60 Hz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100-240V, 50/60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Hz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100-240V, 50/60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Hz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100-240V,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50/60 Hz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2309442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 Factor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Desktop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Desktop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Desktop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Desktop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466601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 </a:t>
                      </a:r>
                      <a:r>
                        <a:rPr 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(0.6 kg)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 </a:t>
                      </a:r>
                      <a:r>
                        <a:rPr 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(0.6 kg)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 lb (1.4 kg)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 lb (1.4 kg)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7057492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 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 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980330"/>
                  </a:ext>
                </a:extLst>
              </a:tr>
              <a:tr h="1616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Humidity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 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 </a:t>
                      </a:r>
                    </a:p>
                  </a:txBody>
                  <a:tcPr marL="10896" marR="10896" marT="108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768586"/>
                  </a:ext>
                </a:extLst>
              </a:tr>
            </a:tbl>
          </a:graphicData>
        </a:graphic>
      </p:graphicFrame>
      <p:sp>
        <p:nvSpPr>
          <p:cNvPr id="7" name="六边形 5">
            <a:extLst>
              <a:ext uri="{FF2B5EF4-FFF2-40B4-BE49-F238E27FC236}">
                <a16:creationId xmlns:a16="http://schemas.microsoft.com/office/drawing/2014/main" xmlns="" id="{11692F46-BD99-914E-938B-147E298D716D}"/>
              </a:ext>
            </a:extLst>
          </p:cNvPr>
          <p:cNvSpPr/>
          <p:nvPr/>
        </p:nvSpPr>
        <p:spPr>
          <a:xfrm>
            <a:off x="2567608" y="980728"/>
            <a:ext cx="9361040" cy="144016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</a:p>
        </p:txBody>
      </p:sp>
      <p:sp>
        <p:nvSpPr>
          <p:cNvPr id="9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/>
        </p:nvSpPr>
        <p:spPr>
          <a:xfrm>
            <a:off x="8532630" y="656407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12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/>
        </p:nvSpPr>
        <p:spPr>
          <a:xfrm>
            <a:off x="868425" y="6564074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3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/>
        </p:nvSpPr>
        <p:spPr>
          <a:xfrm>
            <a:off x="752203" y="6564074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/>
        </p:nvSpPr>
        <p:spPr>
          <a:xfrm>
            <a:off x="490600" y="6564074"/>
            <a:ext cx="163506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 smtClean="0"/>
              <a:t>31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650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37" y="1853406"/>
            <a:ext cx="7034254" cy="11975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417499" y="4149080"/>
            <a:ext cx="6902892" cy="2018547"/>
            <a:chOff x="2417499" y="4149080"/>
            <a:chExt cx="6902892" cy="201854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499" y="4149080"/>
              <a:ext cx="6902892" cy="201854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8652247" y="5386815"/>
              <a:ext cx="531323" cy="462182"/>
            </a:xfrm>
            <a:prstGeom prst="rect">
              <a:avLst/>
            </a:prstGeom>
            <a:solidFill>
              <a:srgbClr val="242833"/>
            </a:solidFill>
            <a:ln>
              <a:solidFill>
                <a:srgbClr val="2327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812500A-E7DA-A042-8597-9A31968CB9F2}"/>
              </a:ext>
            </a:extLst>
          </p:cNvPr>
          <p:cNvSpPr txBox="1">
            <a:spLocks/>
          </p:cNvSpPr>
          <p:nvPr/>
        </p:nvSpPr>
        <p:spPr>
          <a:xfrm>
            <a:off x="710184" y="627888"/>
            <a:ext cx="978408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596EBB1-A356-A240-B8BF-8BA1155321BB}"/>
              </a:ext>
            </a:extLst>
          </p:cNvPr>
          <p:cNvCxnSpPr/>
          <p:nvPr/>
        </p:nvCxnSpPr>
        <p:spPr>
          <a:xfrm>
            <a:off x="4367808" y="2492896"/>
            <a:ext cx="0" cy="7200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3863752" y="3212976"/>
            <a:ext cx="936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</a:t>
            </a:r>
            <a:r>
              <a:rPr lang="x-none" sz="1200" dirty="0"/>
              <a:t>ower LED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4871864" y="2492896"/>
            <a:ext cx="0" cy="7200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B09B26-C1C1-4548-8524-17D5133F0932}"/>
              </a:ext>
            </a:extLst>
          </p:cNvPr>
          <p:cNvSpPr txBox="1"/>
          <p:nvPr/>
        </p:nvSpPr>
        <p:spPr>
          <a:xfrm>
            <a:off x="4684410" y="3203394"/>
            <a:ext cx="936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Status </a:t>
            </a:r>
            <a:r>
              <a:rPr lang="x-none" sz="1200" dirty="0"/>
              <a:t>LED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C3144460-ED8B-3944-9850-BE8B501CD9ED}"/>
              </a:ext>
            </a:extLst>
          </p:cNvPr>
          <p:cNvSpPr/>
          <p:nvPr/>
        </p:nvSpPr>
        <p:spPr>
          <a:xfrm>
            <a:off x="3863751" y="5386815"/>
            <a:ext cx="648071" cy="778485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0301B2D-CE3D-2040-9C24-04C67EA0F655}"/>
              </a:ext>
            </a:extLst>
          </p:cNvPr>
          <p:cNvSpPr txBox="1"/>
          <p:nvPr/>
        </p:nvSpPr>
        <p:spPr>
          <a:xfrm>
            <a:off x="4016533" y="3841311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Console port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BEDF150E-A8C9-5F43-A161-43A73FEC268F}"/>
              </a:ext>
            </a:extLst>
          </p:cNvPr>
          <p:cNvSpPr/>
          <p:nvPr/>
        </p:nvSpPr>
        <p:spPr>
          <a:xfrm>
            <a:off x="5331443" y="5386815"/>
            <a:ext cx="3284829" cy="778487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467B69D-43DD-A242-912B-D363F242E8F0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7887435" y="4117755"/>
            <a:ext cx="0" cy="126906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7320136" y="3840756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50352EAB-D7BC-F944-A477-9B783BD82FDB}"/>
              </a:ext>
            </a:extLst>
          </p:cNvPr>
          <p:cNvSpPr/>
          <p:nvPr/>
        </p:nvSpPr>
        <p:spPr>
          <a:xfrm>
            <a:off x="3508562" y="5411338"/>
            <a:ext cx="255649" cy="753962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A7548A0-E831-FF42-9FA6-D87DD3F52509}"/>
              </a:ext>
            </a:extLst>
          </p:cNvPr>
          <p:cNvSpPr txBox="1"/>
          <p:nvPr/>
        </p:nvSpPr>
        <p:spPr>
          <a:xfrm>
            <a:off x="2781764" y="3841311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USB port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xmlns="" id="{2F2D0BFC-38D9-2840-8B49-12D3E146FCF2}"/>
              </a:ext>
            </a:extLst>
          </p:cNvPr>
          <p:cNvCxnSpPr>
            <a:cxnSpLocks/>
            <a:stCxn id="25" idx="2"/>
            <a:endCxn id="23" idx="0"/>
          </p:cNvCxnSpPr>
          <p:nvPr/>
        </p:nvCxnSpPr>
        <p:spPr>
          <a:xfrm rot="16200000" flipH="1">
            <a:off x="2846211" y="4621162"/>
            <a:ext cx="1293028" cy="287324"/>
          </a:xfrm>
          <a:prstGeom prst="bentConnector3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1BB6200B-CFF8-1A4F-8F87-7D6B3BF00AD4}"/>
              </a:ext>
            </a:extLst>
          </p:cNvPr>
          <p:cNvSpPr/>
          <p:nvPr/>
        </p:nvSpPr>
        <p:spPr>
          <a:xfrm>
            <a:off x="4583832" y="5386815"/>
            <a:ext cx="648072" cy="778486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A33D7E4-62EC-1E4D-8438-B1BCE2F02F9C}"/>
              </a:ext>
            </a:extLst>
          </p:cNvPr>
          <p:cNvSpPr txBox="1"/>
          <p:nvPr/>
        </p:nvSpPr>
        <p:spPr>
          <a:xfrm>
            <a:off x="5868944" y="3840756"/>
            <a:ext cx="6034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SFP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xmlns="" id="{A31B4F0C-6D1B-3C4A-B03D-8FDD047B6E97}"/>
              </a:ext>
            </a:extLst>
          </p:cNvPr>
          <p:cNvCxnSpPr>
            <a:cxnSpLocks/>
            <a:stCxn id="27" idx="0"/>
            <a:endCxn id="29" idx="2"/>
          </p:cNvCxnSpPr>
          <p:nvPr/>
        </p:nvCxnSpPr>
        <p:spPr>
          <a:xfrm rot="5400000" flipH="1" flipV="1">
            <a:off x="4904728" y="4120895"/>
            <a:ext cx="1269060" cy="1262781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xmlns="" id="{F215BFC5-CBFC-314A-8F33-51366A4BA2CA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rot="5400000" flipH="1" flipV="1">
            <a:off x="3751557" y="4554541"/>
            <a:ext cx="1268505" cy="396045"/>
          </a:xfrm>
          <a:prstGeom prst="bentConnector3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1FF26982-4F0A-0C4F-92D4-D7421997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A200</a:t>
            </a:r>
            <a:r>
              <a:rPr lang="zh-CN" altLang="en-US" dirty="0" smtClean="0"/>
              <a:t> </a:t>
            </a:r>
            <a:r>
              <a:rPr lang="en-US" altLang="zh-CN" dirty="0"/>
              <a:t>Front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Rear</a:t>
            </a:r>
            <a:r>
              <a:rPr lang="zh-CN" altLang="en-US" dirty="0"/>
              <a:t> </a:t>
            </a:r>
            <a:r>
              <a:rPr lang="en-US" altLang="zh-CN" dirty="0"/>
              <a:t>Panel</a:t>
            </a:r>
          </a:p>
        </p:txBody>
      </p:sp>
    </p:spTree>
    <p:extLst>
      <p:ext uri="{BB962C8B-B14F-4D97-AF65-F5344CB8AC3E}">
        <p14:creationId xmlns:p14="http://schemas.microsoft.com/office/powerpoint/2010/main" val="354106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1091958"/>
            <a:ext cx="5293713" cy="45560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44" y="1162626"/>
            <a:ext cx="5299972" cy="44973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1812500A-E7DA-A042-8597-9A31968CB9F2}"/>
              </a:ext>
            </a:extLst>
          </p:cNvPr>
          <p:cNvSpPr txBox="1">
            <a:spLocks/>
          </p:cNvSpPr>
          <p:nvPr/>
        </p:nvSpPr>
        <p:spPr>
          <a:xfrm>
            <a:off x="710184" y="627888"/>
            <a:ext cx="978408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596EBB1-A356-A240-B8BF-8BA1155321BB}"/>
              </a:ext>
            </a:extLst>
          </p:cNvPr>
          <p:cNvCxnSpPr/>
          <p:nvPr/>
        </p:nvCxnSpPr>
        <p:spPr>
          <a:xfrm flipH="1">
            <a:off x="1991544" y="5305293"/>
            <a:ext cx="288032" cy="65226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1292330" y="5912711"/>
            <a:ext cx="1177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</a:t>
            </a:r>
            <a:r>
              <a:rPr lang="x-none" sz="1200" dirty="0"/>
              <a:t>ower </a:t>
            </a:r>
            <a:endParaRPr lang="en-US" sz="1200" dirty="0"/>
          </a:p>
          <a:p>
            <a:pPr algn="ctr"/>
            <a:r>
              <a:rPr lang="x-none" sz="1200" dirty="0"/>
              <a:t>LED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>
            <a:endCxn id="16" idx="0"/>
          </p:cNvCxnSpPr>
          <p:nvPr/>
        </p:nvCxnSpPr>
        <p:spPr>
          <a:xfrm>
            <a:off x="2629979" y="5270160"/>
            <a:ext cx="0" cy="6425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B09B26-C1C1-4548-8524-17D5133F0932}"/>
              </a:ext>
            </a:extLst>
          </p:cNvPr>
          <p:cNvSpPr txBox="1"/>
          <p:nvPr/>
        </p:nvSpPr>
        <p:spPr>
          <a:xfrm>
            <a:off x="2161930" y="5912711"/>
            <a:ext cx="936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Status</a:t>
            </a:r>
          </a:p>
          <a:p>
            <a:pPr algn="ctr"/>
            <a:r>
              <a:rPr lang="en-US" sz="1200" dirty="0"/>
              <a:t> </a:t>
            </a:r>
            <a:r>
              <a:rPr lang="x-none" sz="1200" dirty="0"/>
              <a:t>LED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C3144460-ED8B-3944-9850-BE8B501CD9ED}"/>
              </a:ext>
            </a:extLst>
          </p:cNvPr>
          <p:cNvSpPr/>
          <p:nvPr/>
        </p:nvSpPr>
        <p:spPr>
          <a:xfrm>
            <a:off x="7661731" y="5047452"/>
            <a:ext cx="507488" cy="592840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0301B2D-CE3D-2040-9C24-04C67EA0F655}"/>
              </a:ext>
            </a:extLst>
          </p:cNvPr>
          <p:cNvSpPr txBox="1"/>
          <p:nvPr/>
        </p:nvSpPr>
        <p:spPr>
          <a:xfrm>
            <a:off x="7934429" y="3370545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Console port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BEDF150E-A8C9-5F43-A161-43A73FEC268F}"/>
              </a:ext>
            </a:extLst>
          </p:cNvPr>
          <p:cNvSpPr/>
          <p:nvPr/>
        </p:nvSpPr>
        <p:spPr>
          <a:xfrm>
            <a:off x="8597836" y="5047453"/>
            <a:ext cx="2091663" cy="592839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467B69D-43DD-A242-912B-D363F242E8F0}"/>
              </a:ext>
            </a:extLst>
          </p:cNvPr>
          <p:cNvCxnSpPr>
            <a:cxnSpLocks/>
          </p:cNvCxnSpPr>
          <p:nvPr/>
        </p:nvCxnSpPr>
        <p:spPr>
          <a:xfrm flipV="1">
            <a:off x="10473475" y="3746230"/>
            <a:ext cx="0" cy="12844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9952926" y="3500795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50352EAB-D7BC-F944-A477-9B783BD82FDB}"/>
              </a:ext>
            </a:extLst>
          </p:cNvPr>
          <p:cNvSpPr/>
          <p:nvPr/>
        </p:nvSpPr>
        <p:spPr>
          <a:xfrm>
            <a:off x="7426459" y="5047452"/>
            <a:ext cx="235272" cy="592840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A7548A0-E831-FF42-9FA6-D87DD3F52509}"/>
              </a:ext>
            </a:extLst>
          </p:cNvPr>
          <p:cNvSpPr txBox="1"/>
          <p:nvPr/>
        </p:nvSpPr>
        <p:spPr>
          <a:xfrm>
            <a:off x="6699660" y="3370545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USB port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xmlns="" id="{2F2D0BFC-38D9-2840-8B49-12D3E146FCF2}"/>
              </a:ext>
            </a:extLst>
          </p:cNvPr>
          <p:cNvCxnSpPr>
            <a:cxnSpLocks/>
            <a:stCxn id="25" idx="2"/>
            <a:endCxn id="23" idx="0"/>
          </p:cNvCxnSpPr>
          <p:nvPr/>
        </p:nvCxnSpPr>
        <p:spPr>
          <a:xfrm rot="16200000" flipH="1">
            <a:off x="6705573" y="4208930"/>
            <a:ext cx="1399908" cy="277136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1BB6200B-CFF8-1A4F-8F87-7D6B3BF00AD4}"/>
              </a:ext>
            </a:extLst>
          </p:cNvPr>
          <p:cNvSpPr/>
          <p:nvPr/>
        </p:nvSpPr>
        <p:spPr>
          <a:xfrm>
            <a:off x="8169220" y="5047453"/>
            <a:ext cx="428616" cy="592839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A33D7E4-62EC-1E4D-8438-B1BCE2F02F9C}"/>
              </a:ext>
            </a:extLst>
          </p:cNvPr>
          <p:cNvSpPr txBox="1"/>
          <p:nvPr/>
        </p:nvSpPr>
        <p:spPr>
          <a:xfrm>
            <a:off x="9696400" y="3369990"/>
            <a:ext cx="5583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SFP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xmlns="" id="{A31B4F0C-6D1B-3C4A-B03D-8FDD047B6E97}"/>
              </a:ext>
            </a:extLst>
          </p:cNvPr>
          <p:cNvCxnSpPr>
            <a:cxnSpLocks/>
            <a:stCxn id="27" idx="0"/>
            <a:endCxn id="29" idx="2"/>
          </p:cNvCxnSpPr>
          <p:nvPr/>
        </p:nvCxnSpPr>
        <p:spPr>
          <a:xfrm rot="5400000" flipH="1" flipV="1">
            <a:off x="8479318" y="3551199"/>
            <a:ext cx="1400464" cy="159204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xmlns="" id="{F215BFC5-CBFC-314A-8F33-51366A4BA2CA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rot="5400000" flipH="1" flipV="1">
            <a:off x="7508647" y="4054372"/>
            <a:ext cx="1399908" cy="586253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3287688" y="5270160"/>
            <a:ext cx="0" cy="6425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5">
            <a:extLst>
              <a:ext uri="{FF2B5EF4-FFF2-40B4-BE49-F238E27FC236}">
                <a16:creationId xmlns:a16="http://schemas.microsoft.com/office/drawing/2014/main" xmlns="" id="{9BB09B26-C1C1-4548-8524-17D5133F0932}"/>
              </a:ext>
            </a:extLst>
          </p:cNvPr>
          <p:cNvSpPr txBox="1"/>
          <p:nvPr/>
        </p:nvSpPr>
        <p:spPr>
          <a:xfrm>
            <a:off x="2819639" y="5912710"/>
            <a:ext cx="936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WLAN</a:t>
            </a:r>
          </a:p>
          <a:p>
            <a:pPr algn="ctr"/>
            <a:r>
              <a:rPr lang="en-US" sz="1200" dirty="0"/>
              <a:t> </a:t>
            </a:r>
            <a:r>
              <a:rPr lang="x-none" sz="1200" dirty="0"/>
              <a:t>LED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1FF26982-4F0A-0C4F-92D4-D7421997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A200W</a:t>
            </a:r>
            <a:r>
              <a:rPr lang="zh-CN" altLang="en-US" dirty="0" smtClean="0"/>
              <a:t> </a:t>
            </a:r>
            <a:r>
              <a:rPr lang="en-US" altLang="zh-CN" dirty="0"/>
              <a:t>Front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Rear</a:t>
            </a:r>
            <a:r>
              <a:rPr lang="zh-CN" altLang="en-US" dirty="0"/>
              <a:t> </a:t>
            </a:r>
            <a:r>
              <a:rPr lang="en-US" altLang="zh-CN" dirty="0"/>
              <a:t>Panel</a:t>
            </a:r>
          </a:p>
        </p:txBody>
      </p:sp>
    </p:spTree>
    <p:extLst>
      <p:ext uri="{BB962C8B-B14F-4D97-AF65-F5344CB8AC3E}">
        <p14:creationId xmlns:p14="http://schemas.microsoft.com/office/powerpoint/2010/main" val="26837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847528" y="692696"/>
            <a:ext cx="8044885" cy="2712275"/>
            <a:chOff x="1847528" y="692696"/>
            <a:chExt cx="8044885" cy="27122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28" y="692696"/>
              <a:ext cx="8044885" cy="2712275"/>
            </a:xfrm>
            <a:prstGeom prst="rect">
              <a:avLst/>
            </a:prstGeom>
          </p:spPr>
        </p:pic>
        <p:sp>
          <p:nvSpPr>
            <p:cNvPr id="5" name="椭圆 4"/>
            <p:cNvSpPr/>
            <p:nvPr/>
          </p:nvSpPr>
          <p:spPr>
            <a:xfrm>
              <a:off x="3647728" y="1797528"/>
              <a:ext cx="144016" cy="72008"/>
            </a:xfrm>
            <a:prstGeom prst="ellipse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91" y="3473923"/>
            <a:ext cx="8330143" cy="3125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F26982-4F0A-0C4F-92D4-D7421997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A1000</a:t>
            </a:r>
            <a:r>
              <a:rPr lang="zh-CN" altLang="en-US" dirty="0" smtClean="0"/>
              <a:t> </a:t>
            </a:r>
            <a:r>
              <a:rPr lang="en-US" altLang="zh-CN" dirty="0"/>
              <a:t>Front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Rear</a:t>
            </a:r>
            <a:r>
              <a:rPr lang="zh-CN" altLang="en-US" dirty="0"/>
              <a:t> </a:t>
            </a:r>
            <a:r>
              <a:rPr lang="en-US" altLang="zh-CN" dirty="0"/>
              <a:t>Panel</a:t>
            </a:r>
            <a:endParaRPr lang="en-US" dirty="0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61E0F9B5-B9B4-4440-9BC6-4F27289D7265}"/>
              </a:ext>
            </a:extLst>
          </p:cNvPr>
          <p:cNvSpPr/>
          <p:nvPr/>
        </p:nvSpPr>
        <p:spPr>
          <a:xfrm>
            <a:off x="7392062" y="2997008"/>
            <a:ext cx="792088" cy="258608"/>
          </a:xfrm>
          <a:prstGeom prst="roundRect">
            <a:avLst>
              <a:gd name="adj" fmla="val 7398"/>
            </a:avLst>
          </a:prstGeom>
          <a:solidFill>
            <a:schemeClr val="accent2">
              <a:alpha val="3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5159896" y="2420888"/>
            <a:ext cx="0" cy="6425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4571367" y="2996952"/>
            <a:ext cx="117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Status LED</a:t>
            </a:r>
            <a:endParaRPr lang="x-none" sz="1200" dirty="0"/>
          </a:p>
        </p:txBody>
      </p: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 flipH="1">
            <a:off x="4571368" y="2298635"/>
            <a:ext cx="565420" cy="54471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3918670" y="2806237"/>
            <a:ext cx="117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LED</a:t>
            </a:r>
            <a:endParaRPr lang="x-none" sz="12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5536483" y="2297694"/>
            <a:ext cx="0" cy="95792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5075423" y="3212976"/>
            <a:ext cx="117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Alarm LED</a:t>
            </a:r>
            <a:endParaRPr lang="x-none" sz="1200" dirty="0"/>
          </a:p>
        </p:txBody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5136788" y="2843354"/>
            <a:ext cx="2100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 ports LED </a:t>
            </a:r>
            <a:endParaRPr lang="x-none" sz="1200" dirty="0"/>
          </a:p>
        </p:txBody>
      </p:sp>
      <p:cxnSp>
        <p:nvCxnSpPr>
          <p:cNvPr id="46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6754550" y="2374836"/>
            <a:ext cx="925626" cy="62311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7223199" y="2994947"/>
            <a:ext cx="117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SSD LED</a:t>
            </a:r>
            <a:endParaRPr lang="x-none" sz="1200" dirty="0"/>
          </a:p>
        </p:txBody>
      </p:sp>
      <p:cxnSp>
        <p:nvCxnSpPr>
          <p:cNvPr id="98" name="直接连接符 97"/>
          <p:cNvCxnSpPr/>
          <p:nvPr/>
        </p:nvCxnSpPr>
        <p:spPr>
          <a:xfrm>
            <a:off x="5962463" y="2442004"/>
            <a:ext cx="0" cy="3389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>
            <a:off x="5951984" y="2780928"/>
            <a:ext cx="43204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6384032" y="2442004"/>
            <a:ext cx="0" cy="3389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/>
        </p:nvCxnSpPr>
        <p:spPr>
          <a:xfrm>
            <a:off x="6168008" y="2780928"/>
            <a:ext cx="0" cy="9843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18">
            <a:extLst>
              <a:ext uri="{FF2B5EF4-FFF2-40B4-BE49-F238E27FC236}">
                <a16:creationId xmlns:a16="http://schemas.microsoft.com/office/drawing/2014/main" xmlns="" id="{BEDF150E-A8C9-5F43-A161-43A73FEC268F}"/>
              </a:ext>
            </a:extLst>
          </p:cNvPr>
          <p:cNvSpPr/>
          <p:nvPr/>
        </p:nvSpPr>
        <p:spPr>
          <a:xfrm>
            <a:off x="5962463" y="5301721"/>
            <a:ext cx="2777632" cy="667236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07" name="Straight Connector 19">
            <a:extLst>
              <a:ext uri="{FF2B5EF4-FFF2-40B4-BE49-F238E27FC236}">
                <a16:creationId xmlns:a16="http://schemas.microsoft.com/office/drawing/2014/main" xmlns="" id="{1467B69D-43DD-A242-912B-D363F242E8F0}"/>
              </a:ext>
            </a:extLst>
          </p:cNvPr>
          <p:cNvCxnSpPr>
            <a:cxnSpLocks/>
          </p:cNvCxnSpPr>
          <p:nvPr/>
        </p:nvCxnSpPr>
        <p:spPr>
          <a:xfrm flipV="1">
            <a:off x="8518455" y="3906022"/>
            <a:ext cx="0" cy="671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9">
            <a:extLst>
              <a:ext uri="{FF2B5EF4-FFF2-40B4-BE49-F238E27FC236}">
                <a16:creationId xmlns:a16="http://schemas.microsoft.com/office/drawing/2014/main" xmlns="" id="{1467B69D-43DD-A242-912B-D363F242E8F0}"/>
              </a:ext>
            </a:extLst>
          </p:cNvPr>
          <p:cNvCxnSpPr>
            <a:cxnSpLocks/>
          </p:cNvCxnSpPr>
          <p:nvPr/>
        </p:nvCxnSpPr>
        <p:spPr>
          <a:xfrm flipV="1">
            <a:off x="7896200" y="3988224"/>
            <a:ext cx="0" cy="13134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6115500" y="3687296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USB</a:t>
            </a:r>
            <a:r>
              <a:rPr lang="x-none" sz="1200" dirty="0"/>
              <a:t> ports</a:t>
            </a:r>
          </a:p>
        </p:txBody>
      </p:sp>
      <p:sp>
        <p:nvSpPr>
          <p:cNvPr id="113" name="Rounded Rectangle 22">
            <a:extLst>
              <a:ext uri="{FF2B5EF4-FFF2-40B4-BE49-F238E27FC236}">
                <a16:creationId xmlns:a16="http://schemas.microsoft.com/office/drawing/2014/main" xmlns="" id="{50352EAB-D7BC-F944-A477-9B783BD82FDB}"/>
              </a:ext>
            </a:extLst>
          </p:cNvPr>
          <p:cNvSpPr/>
          <p:nvPr/>
        </p:nvSpPr>
        <p:spPr>
          <a:xfrm>
            <a:off x="5291254" y="5231520"/>
            <a:ext cx="457170" cy="737438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7336871" y="3726614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sp>
        <p:nvSpPr>
          <p:cNvPr id="127" name="Rounded Rectangle 10">
            <a:extLst>
              <a:ext uri="{FF2B5EF4-FFF2-40B4-BE49-F238E27FC236}">
                <a16:creationId xmlns:a16="http://schemas.microsoft.com/office/drawing/2014/main" xmlns="" id="{C3144460-ED8B-3944-9850-BE8B501CD9ED}"/>
              </a:ext>
            </a:extLst>
          </p:cNvPr>
          <p:cNvSpPr/>
          <p:nvPr/>
        </p:nvSpPr>
        <p:spPr>
          <a:xfrm>
            <a:off x="4438348" y="5301721"/>
            <a:ext cx="549750" cy="660378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9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4745378" y="3693901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Console </a:t>
            </a:r>
            <a:r>
              <a:rPr lang="x-none" sz="1200" dirty="0"/>
              <a:t>port</a:t>
            </a:r>
          </a:p>
        </p:txBody>
      </p:sp>
      <p:sp>
        <p:nvSpPr>
          <p:cNvPr id="139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3881282" y="3708002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CLR button</a:t>
            </a:r>
            <a:endParaRPr lang="x-none" sz="1200" dirty="0"/>
          </a:p>
        </p:txBody>
      </p:sp>
      <p:cxnSp>
        <p:nvCxnSpPr>
          <p:cNvPr id="140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3647728" y="3969612"/>
            <a:ext cx="0" cy="169121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940049" y="3707934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button</a:t>
            </a:r>
            <a:endParaRPr lang="x-none" sz="1200" dirty="0"/>
          </a:p>
        </p:txBody>
      </p:sp>
      <p:cxnSp>
        <p:nvCxnSpPr>
          <p:cNvPr id="147" name="Elbow Connector 47">
            <a:extLst>
              <a:ext uri="{FF2B5EF4-FFF2-40B4-BE49-F238E27FC236}">
                <a16:creationId xmlns:a16="http://schemas.microsoft.com/office/drawing/2014/main" xmlns="" id="{F215BFC5-CBFC-314A-8F33-51366A4BA2CA}"/>
              </a:ext>
            </a:extLst>
          </p:cNvPr>
          <p:cNvCxnSpPr>
            <a:cxnSpLocks/>
            <a:endCxn id="139" idx="2"/>
          </p:cNvCxnSpPr>
          <p:nvPr/>
        </p:nvCxnSpPr>
        <p:spPr>
          <a:xfrm rot="5400000" flipH="1" flipV="1">
            <a:off x="3390050" y="4674726"/>
            <a:ext cx="1748256" cy="368806"/>
          </a:xfrm>
          <a:prstGeom prst="bentConnector3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Elbow Connector 25">
            <a:extLst>
              <a:ext uri="{FF2B5EF4-FFF2-40B4-BE49-F238E27FC236}">
                <a16:creationId xmlns:a16="http://schemas.microsoft.com/office/drawing/2014/main" xmlns="" id="{2F2D0BFC-38D9-2840-8B49-12D3E146FC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77673" y="4599036"/>
            <a:ext cx="1664344" cy="375288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048714" y="3573016"/>
            <a:ext cx="11345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DC power interface</a:t>
            </a:r>
            <a:endParaRPr lang="x-none" sz="1200" dirty="0"/>
          </a:p>
        </p:txBody>
      </p:sp>
      <p:cxnSp>
        <p:nvCxnSpPr>
          <p:cNvPr id="152" name="Elbow Connector 29">
            <a:extLst>
              <a:ext uri="{FF2B5EF4-FFF2-40B4-BE49-F238E27FC236}">
                <a16:creationId xmlns:a16="http://schemas.microsoft.com/office/drawing/2014/main" xmlns="" id="{A31B4F0C-6D1B-3C4A-B03D-8FDD047B6E9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59753" y="4300886"/>
            <a:ext cx="1652569" cy="946139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90283" y="3726614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cxnSp>
        <p:nvCxnSpPr>
          <p:cNvPr id="157" name="Elbow Connector 29">
            <a:extLst>
              <a:ext uri="{FF2B5EF4-FFF2-40B4-BE49-F238E27FC236}">
                <a16:creationId xmlns:a16="http://schemas.microsoft.com/office/drawing/2014/main" xmlns="" id="{A31B4F0C-6D1B-3C4A-B03D-8FDD047B6E97}"/>
              </a:ext>
            </a:extLst>
          </p:cNvPr>
          <p:cNvCxnSpPr>
            <a:cxnSpLocks/>
            <a:endCxn id="112" idx="2"/>
          </p:cNvCxnSpPr>
          <p:nvPr/>
        </p:nvCxnSpPr>
        <p:spPr>
          <a:xfrm rot="5400000" flipH="1" flipV="1">
            <a:off x="5479294" y="4004841"/>
            <a:ext cx="1244051" cy="1162960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Elbow Connector 29">
            <a:extLst>
              <a:ext uri="{FF2B5EF4-FFF2-40B4-BE49-F238E27FC236}">
                <a16:creationId xmlns:a16="http://schemas.microsoft.com/office/drawing/2014/main" xmlns="" id="{A31B4F0C-6D1B-3C4A-B03D-8FDD047B6E97}"/>
              </a:ext>
            </a:extLst>
          </p:cNvPr>
          <p:cNvCxnSpPr>
            <a:cxnSpLocks/>
            <a:endCxn id="129" idx="2"/>
          </p:cNvCxnSpPr>
          <p:nvPr/>
        </p:nvCxnSpPr>
        <p:spPr>
          <a:xfrm rot="5400000" flipH="1" flipV="1">
            <a:off x="4345190" y="4345710"/>
            <a:ext cx="1342296" cy="592677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9408368" y="3969544"/>
            <a:ext cx="0" cy="176371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811278" y="3714351"/>
            <a:ext cx="13710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Security keyhole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32744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3552" y="898323"/>
            <a:ext cx="7688464" cy="2460309"/>
            <a:chOff x="2063552" y="898323"/>
            <a:chExt cx="7688464" cy="246030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52" y="898323"/>
              <a:ext cx="7688464" cy="2460309"/>
            </a:xfrm>
            <a:prstGeom prst="rect">
              <a:avLst/>
            </a:prstGeom>
          </p:spPr>
        </p:pic>
        <p:sp>
          <p:nvSpPr>
            <p:cNvPr id="44" name="椭圆 43"/>
            <p:cNvSpPr/>
            <p:nvPr/>
          </p:nvSpPr>
          <p:spPr>
            <a:xfrm>
              <a:off x="3660257" y="1827611"/>
              <a:ext cx="144016" cy="72008"/>
            </a:xfrm>
            <a:prstGeom prst="ellipse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1A1D8-C48F-E740-984E-0B4A7DA0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A1100</a:t>
            </a:r>
            <a:r>
              <a:rPr lang="zh-CN" altLang="en-US" dirty="0" smtClean="0"/>
              <a:t> </a:t>
            </a:r>
            <a:r>
              <a:rPr lang="en-US" altLang="zh-CN" dirty="0"/>
              <a:t>Front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Rear</a:t>
            </a:r>
            <a:r>
              <a:rPr lang="zh-CN" altLang="en-US" dirty="0"/>
              <a:t> </a:t>
            </a:r>
            <a:r>
              <a:rPr lang="en-US" altLang="zh-CN" dirty="0"/>
              <a:t>Panel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5C99C43-AE3A-8041-9A33-F70D6688FD0B}"/>
              </a:ext>
            </a:extLst>
          </p:cNvPr>
          <p:cNvGrpSpPr/>
          <p:nvPr/>
        </p:nvGrpSpPr>
        <p:grpSpPr>
          <a:xfrm>
            <a:off x="4131319" y="3030730"/>
            <a:ext cx="4124921" cy="528261"/>
            <a:chOff x="4059311" y="3106462"/>
            <a:chExt cx="4124921" cy="528261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xmlns="" id="{CDA1FBB1-AB49-BC4E-A0E1-E6E2791273A2}"/>
                </a:ext>
              </a:extLst>
            </p:cNvPr>
            <p:cNvSpPr/>
            <p:nvPr/>
          </p:nvSpPr>
          <p:spPr>
            <a:xfrm>
              <a:off x="7392144" y="3106462"/>
              <a:ext cx="792088" cy="258608"/>
            </a:xfrm>
            <a:prstGeom prst="roundRect">
              <a:avLst>
                <a:gd name="adj" fmla="val 7398"/>
              </a:avLst>
            </a:prstGeom>
            <a:solidFill>
              <a:schemeClr val="accent2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xmlns="" id="{226CECD7-ADB7-2349-9996-240A8107F2DC}"/>
                </a:ext>
              </a:extLst>
            </p:cNvPr>
            <p:cNvSpPr/>
            <p:nvPr/>
          </p:nvSpPr>
          <p:spPr>
            <a:xfrm>
              <a:off x="4059311" y="3376115"/>
              <a:ext cx="1872208" cy="258608"/>
            </a:xfrm>
            <a:prstGeom prst="roundRect">
              <a:avLst>
                <a:gd name="adj" fmla="val 7398"/>
              </a:avLst>
            </a:prstGeom>
            <a:solidFill>
              <a:schemeClr val="accent2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74" y="3516144"/>
            <a:ext cx="8063058" cy="3225224"/>
          </a:xfrm>
          <a:prstGeom prst="rect">
            <a:avLst/>
          </a:prstGeom>
        </p:spPr>
      </p:pic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 flipH="1">
            <a:off x="4563452" y="2411160"/>
            <a:ext cx="283430" cy="63492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3956405" y="2982816"/>
            <a:ext cx="117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Status LED</a:t>
            </a:r>
            <a:endParaRPr lang="x-none" sz="1200" dirty="0"/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 flipH="1">
            <a:off x="4270872" y="2276872"/>
            <a:ext cx="565420" cy="54471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3618174" y="2784474"/>
            <a:ext cx="117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LED</a:t>
            </a:r>
            <a:endParaRPr lang="x-none" sz="1200" dirty="0"/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5153300" y="2270066"/>
            <a:ext cx="387337" cy="84218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5113258" y="3048979"/>
            <a:ext cx="117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Alarm LED</a:t>
            </a:r>
            <a:endParaRPr lang="x-none" sz="1200" dirty="0"/>
          </a:p>
        </p:txBody>
      </p: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 flipH="1">
            <a:off x="4940085" y="2408754"/>
            <a:ext cx="208192" cy="95960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4127246" y="329888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Management port LED</a:t>
            </a:r>
            <a:endParaRPr lang="x-none" sz="1200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5447928" y="2408754"/>
            <a:ext cx="0" cy="3389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447928" y="2747678"/>
            <a:ext cx="101859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456040" y="2408754"/>
            <a:ext cx="0" cy="3389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951984" y="2754506"/>
            <a:ext cx="0" cy="9843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4942915" y="2784474"/>
            <a:ext cx="2100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 ports LED </a:t>
            </a:r>
            <a:endParaRPr lang="x-none" sz="1200" dirty="0"/>
          </a:p>
        </p:txBody>
      </p: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6807678" y="2436121"/>
            <a:ext cx="988405" cy="57932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3">
            <a:extLst>
              <a:ext uri="{FF2B5EF4-FFF2-40B4-BE49-F238E27FC236}">
                <a16:creationId xmlns:a16="http://schemas.microsoft.com/office/drawing/2014/main" xmlns="" id="{787C7F9C-0806-3D46-A95F-6FDD6A25F259}"/>
              </a:ext>
            </a:extLst>
          </p:cNvPr>
          <p:cNvSpPr txBox="1"/>
          <p:nvPr/>
        </p:nvSpPr>
        <p:spPr>
          <a:xfrm>
            <a:off x="7276327" y="3056232"/>
            <a:ext cx="117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SSD LED</a:t>
            </a:r>
            <a:endParaRPr lang="x-none" sz="1200" dirty="0"/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3809274" y="3708002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CLR button</a:t>
            </a:r>
            <a:endParaRPr lang="x-none" sz="1200" dirty="0"/>
          </a:p>
        </p:txBody>
      </p:sp>
      <p:cxnSp>
        <p:nvCxnSpPr>
          <p:cNvPr id="34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3575720" y="3969612"/>
            <a:ext cx="0" cy="169121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940049" y="3707934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button</a:t>
            </a:r>
            <a:endParaRPr lang="x-none" sz="1200" dirty="0"/>
          </a:p>
        </p:txBody>
      </p:sp>
      <p:cxnSp>
        <p:nvCxnSpPr>
          <p:cNvPr id="36" name="Elbow Connector 47">
            <a:extLst>
              <a:ext uri="{FF2B5EF4-FFF2-40B4-BE49-F238E27FC236}">
                <a16:creationId xmlns:a16="http://schemas.microsoft.com/office/drawing/2014/main" xmlns="" id="{F215BFC5-CBFC-314A-8F33-51366A4BA2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42934" y="4607965"/>
            <a:ext cx="1691215" cy="414518"/>
          </a:xfrm>
          <a:prstGeom prst="bentConnector3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25">
            <a:extLst>
              <a:ext uri="{FF2B5EF4-FFF2-40B4-BE49-F238E27FC236}">
                <a16:creationId xmlns:a16="http://schemas.microsoft.com/office/drawing/2014/main" xmlns="" id="{2F2D0BFC-38D9-2840-8B49-12D3E146FC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1394" y="4505314"/>
            <a:ext cx="1562724" cy="461111"/>
          </a:xfrm>
          <a:prstGeom prst="bentConnector3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048714" y="3501008"/>
            <a:ext cx="11345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DC power interface</a:t>
            </a:r>
            <a:endParaRPr lang="x-none" sz="1200" dirty="0"/>
          </a:p>
        </p:txBody>
      </p:sp>
      <p:cxnSp>
        <p:nvCxnSpPr>
          <p:cNvPr id="39" name="Elbow Connector 29">
            <a:extLst>
              <a:ext uri="{FF2B5EF4-FFF2-40B4-BE49-F238E27FC236}">
                <a16:creationId xmlns:a16="http://schemas.microsoft.com/office/drawing/2014/main" xmlns="" id="{A31B4F0C-6D1B-3C4A-B03D-8FDD047B6E9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59753" y="4300886"/>
            <a:ext cx="1652569" cy="946139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90283" y="3726614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xmlns="" id="{C3144460-ED8B-3944-9850-BE8B501CD9ED}"/>
              </a:ext>
            </a:extLst>
          </p:cNvPr>
          <p:cNvSpPr/>
          <p:nvPr/>
        </p:nvSpPr>
        <p:spPr>
          <a:xfrm>
            <a:off x="5179994" y="5253217"/>
            <a:ext cx="549750" cy="660378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Rounded Rectangle 10">
            <a:extLst>
              <a:ext uri="{FF2B5EF4-FFF2-40B4-BE49-F238E27FC236}">
                <a16:creationId xmlns:a16="http://schemas.microsoft.com/office/drawing/2014/main" xmlns="" id="{C3144460-ED8B-3944-9850-BE8B501CD9ED}"/>
              </a:ext>
            </a:extLst>
          </p:cNvPr>
          <p:cNvSpPr/>
          <p:nvPr/>
        </p:nvSpPr>
        <p:spPr>
          <a:xfrm>
            <a:off x="5854055" y="5259429"/>
            <a:ext cx="549750" cy="660378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4601362" y="3711611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USB ports</a:t>
            </a:r>
            <a:endParaRPr lang="x-none" sz="1200" dirty="0"/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5414508" y="3706773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Console port</a:t>
            </a:r>
            <a:endParaRPr lang="x-none" sz="1200" dirty="0"/>
          </a:p>
        </p:txBody>
      </p:sp>
      <p:sp>
        <p:nvSpPr>
          <p:cNvPr id="52" name="Rounded Rectangle 18">
            <a:extLst>
              <a:ext uri="{FF2B5EF4-FFF2-40B4-BE49-F238E27FC236}">
                <a16:creationId xmlns:a16="http://schemas.microsoft.com/office/drawing/2014/main" xmlns="" id="{BEDF150E-A8C9-5F43-A161-43A73FEC268F}"/>
              </a:ext>
            </a:extLst>
          </p:cNvPr>
          <p:cNvSpPr/>
          <p:nvPr/>
        </p:nvSpPr>
        <p:spPr>
          <a:xfrm>
            <a:off x="7188001" y="4994611"/>
            <a:ext cx="2004343" cy="918983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53" name="Straight Connector 19">
            <a:extLst>
              <a:ext uri="{FF2B5EF4-FFF2-40B4-BE49-F238E27FC236}">
                <a16:creationId xmlns:a16="http://schemas.microsoft.com/office/drawing/2014/main" xmlns="" id="{1467B69D-43DD-A242-912B-D363F242E8F0}"/>
              </a:ext>
            </a:extLst>
          </p:cNvPr>
          <p:cNvCxnSpPr>
            <a:cxnSpLocks/>
          </p:cNvCxnSpPr>
          <p:nvPr/>
        </p:nvCxnSpPr>
        <p:spPr>
          <a:xfrm>
            <a:off x="8237219" y="3947671"/>
            <a:ext cx="0" cy="104694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7719695" y="3685976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cxnSp>
        <p:nvCxnSpPr>
          <p:cNvPr id="61" name="Straight Connector 14">
            <a:extLst>
              <a:ext uri="{FF2B5EF4-FFF2-40B4-BE49-F238E27FC236}">
                <a16:creationId xmlns:a16="http://schemas.microsoft.com/office/drawing/2014/main" xmlns="" id="{D5B1B129-4BB0-3242-B808-B3DB72525D82}"/>
              </a:ext>
            </a:extLst>
          </p:cNvPr>
          <p:cNvCxnSpPr/>
          <p:nvPr/>
        </p:nvCxnSpPr>
        <p:spPr>
          <a:xfrm>
            <a:off x="9318870" y="3907008"/>
            <a:ext cx="0" cy="159070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664851" y="3689290"/>
            <a:ext cx="13710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Security keyhole</a:t>
            </a:r>
            <a:endParaRPr lang="x-none" sz="1200" dirty="0"/>
          </a:p>
        </p:txBody>
      </p:sp>
      <p:cxnSp>
        <p:nvCxnSpPr>
          <p:cNvPr id="69" name="Elbow Connector 29">
            <a:extLst>
              <a:ext uri="{FF2B5EF4-FFF2-40B4-BE49-F238E27FC236}">
                <a16:creationId xmlns:a16="http://schemas.microsoft.com/office/drawing/2014/main" xmlns="" id="{A31B4F0C-6D1B-3C4A-B03D-8FDD047B6E9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64095" y="4331781"/>
            <a:ext cx="1284383" cy="515993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29">
            <a:extLst>
              <a:ext uri="{FF2B5EF4-FFF2-40B4-BE49-F238E27FC236}">
                <a16:creationId xmlns:a16="http://schemas.microsoft.com/office/drawing/2014/main" xmlns="" id="{A31B4F0C-6D1B-3C4A-B03D-8FDD047B6E97}"/>
              </a:ext>
            </a:extLst>
          </p:cNvPr>
          <p:cNvCxnSpPr>
            <a:cxnSpLocks/>
          </p:cNvCxnSpPr>
          <p:nvPr/>
        </p:nvCxnSpPr>
        <p:spPr>
          <a:xfrm rot="16200000" flipV="1">
            <a:off x="5314429" y="4419835"/>
            <a:ext cx="1294845" cy="350345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47">
            <a:extLst>
              <a:ext uri="{FF2B5EF4-FFF2-40B4-BE49-F238E27FC236}">
                <a16:creationId xmlns:a16="http://schemas.microsoft.com/office/drawing/2014/main" xmlns="" id="{F215BFC5-CBFC-314A-8F33-51366A4BA2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87310" y="4458131"/>
            <a:ext cx="1470245" cy="449152"/>
          </a:xfrm>
          <a:prstGeom prst="bentConnector3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6630042" y="3573016"/>
            <a:ext cx="13369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Management port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31811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ct 83" hidden="1">
            <a:extLst>
              <a:ext uri="{FF2B5EF4-FFF2-40B4-BE49-F238E27FC236}">
                <a16:creationId xmlns:a16="http://schemas.microsoft.com/office/drawing/2014/main" xmlns="" id="{BC47CED3-C7E4-479A-8241-02D7E67F2C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04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A1D88B-A170-C643-970D-F1A53986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332648"/>
            <a:ext cx="9784080" cy="576072"/>
          </a:xfrm>
        </p:spPr>
        <p:txBody>
          <a:bodyPr vert="horz"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Hillstone</a:t>
            </a:r>
            <a:r>
              <a:rPr lang="zh-CN" altLang="en-US" dirty="0"/>
              <a:t> </a:t>
            </a:r>
            <a:r>
              <a:rPr lang="en-US" altLang="zh-CN" dirty="0"/>
              <a:t>A-Series</a:t>
            </a:r>
            <a:r>
              <a:rPr lang="zh-CN" altLang="en-US" dirty="0"/>
              <a:t> </a:t>
            </a:r>
            <a:r>
              <a:rPr lang="en-US" altLang="zh-CN" dirty="0"/>
              <a:t>NGFW: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D81A40-9EB4-BC49-AB0D-039D0D9F5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68595"/>
              </p:ext>
            </p:extLst>
          </p:nvPr>
        </p:nvGraphicFramePr>
        <p:xfrm>
          <a:off x="263352" y="1174756"/>
          <a:ext cx="11665297" cy="5336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701">
                  <a:extLst>
                    <a:ext uri="{9D8B030D-6E8A-4147-A177-3AD203B41FA5}">
                      <a16:colId xmlns:a16="http://schemas.microsoft.com/office/drawing/2014/main" xmlns="" val="475957689"/>
                    </a:ext>
                  </a:extLst>
                </a:gridCol>
                <a:gridCol w="2429233">
                  <a:extLst>
                    <a:ext uri="{9D8B030D-6E8A-4147-A177-3AD203B41FA5}">
                      <a16:colId xmlns:a16="http://schemas.microsoft.com/office/drawing/2014/main" xmlns="" val="3077527963"/>
                    </a:ext>
                  </a:extLst>
                </a:gridCol>
                <a:gridCol w="24292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29233">
                  <a:extLst>
                    <a:ext uri="{9D8B030D-6E8A-4147-A177-3AD203B41FA5}">
                      <a16:colId xmlns:a16="http://schemas.microsoft.com/office/drawing/2014/main" xmlns="" val="1997706351"/>
                    </a:ext>
                  </a:extLst>
                </a:gridCol>
                <a:gridCol w="2072897">
                  <a:extLst>
                    <a:ext uri="{9D8B030D-6E8A-4147-A177-3AD203B41FA5}">
                      <a16:colId xmlns:a16="http://schemas.microsoft.com/office/drawing/2014/main" xmlns="" val="2866073839"/>
                    </a:ext>
                  </a:extLst>
                </a:gridCol>
              </a:tblGrid>
              <a:tr h="2684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SG-6000-A2000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SG-6000-A2600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微软雅黑" panose="020B0503020204020204" pitchFamily="34" charset="-122"/>
                        </a:rPr>
                        <a:t>SG-6000-A2700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微软雅黑" panose="020B0503020204020204" pitchFamily="34" charset="-122"/>
                        </a:rPr>
                        <a:t>SG-6000-A2800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435300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Firewall </a:t>
                      </a:r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Gbps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Gbps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16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1757286"/>
                  </a:ext>
                </a:extLst>
              </a:tr>
              <a:tr h="2163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Concurrent Sessions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Million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 Million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1.5 Million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1.8 Million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6222572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Sessions/s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48,000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120,000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130,000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130,000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915693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 Gbps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4.5 Gbps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2656572"/>
                  </a:ext>
                </a:extLst>
              </a:tr>
              <a:tr h="141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NGFW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4.5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</a:t>
                      </a:r>
                      <a:r>
                        <a:rPr lang="en-US" sz="10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Protection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r>
                        <a:rPr lang="en-US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2.8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 Gbps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 Gbps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4.2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4.2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9257445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Psec VPN </a:t>
                      </a:r>
                      <a:r>
                        <a:rPr lang="en-US" altLang="zh-CN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2,700 Mbps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3,000 Mbps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5.5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 Proxy</a:t>
                      </a:r>
                      <a:r>
                        <a:rPr lang="en-US" sz="10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800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800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Virtual Systems (Default/Max)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1/5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1/5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1/5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1/5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7962366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 VPN User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1,000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IPsec Tunnel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4,000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6,000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6,000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6,000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USB3.0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Ports,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 (RJ45)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USB3.0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Ports,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 (RJ45)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USB3.0 Ports, 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fr-FR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</a:t>
                      </a:r>
                      <a:r>
                        <a:rPr lang="fr-FR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Port（RJ45）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USB3.0</a:t>
                      </a:r>
                      <a:r>
                        <a:rPr lang="fr-FR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fr-FR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</a:t>
                      </a:r>
                      <a:r>
                        <a:rPr lang="fr-FR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fr-FR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Port（RJ45）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4962509"/>
                  </a:ext>
                </a:extLst>
              </a:tr>
              <a:tr h="454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 I/O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8 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GE (including 1 bypass pair)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8 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GE (including 1 bypass pair)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sv-SE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 * </a:t>
                      </a:r>
                      <a: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</a:t>
                      </a:r>
                      <a:b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v-SE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* </a:t>
                      </a:r>
                      <a: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</a:t>
                      </a:r>
                      <a:b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v-SE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* </a:t>
                      </a:r>
                      <a: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sv-SE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 * </a:t>
                      </a:r>
                      <a: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</a:t>
                      </a:r>
                      <a:b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v-SE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* </a:t>
                      </a:r>
                      <a: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</a:t>
                      </a:r>
                      <a:b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v-SE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* </a:t>
                      </a:r>
                      <a:r>
                        <a:rPr lang="sv-SE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8060578"/>
                  </a:ext>
                </a:extLst>
              </a:tr>
              <a:tr h="3048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Slots for Expansion Modules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N/A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N/A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474475"/>
                  </a:ext>
                </a:extLst>
              </a:tr>
              <a:tr h="2927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 Module Option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N/A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N/A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9346215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Twin-mode HA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N/A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N/A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3750343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</a:t>
                      </a: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Storage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GB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1252802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</a:t>
                      </a:r>
                      <a:r>
                        <a:rPr lang="zh-CN" alt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Storage Options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059048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Specification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50W, Single AC (default), Dual AC (optional)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50W, Single AC (default), Dual AC (optional)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50W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Single AC (default), Dual AC </a:t>
                      </a:r>
                      <a:endParaRPr lang="en-US" sz="10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50W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Single AC (default), Dual AC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3511345"/>
                  </a:ext>
                </a:extLst>
              </a:tr>
              <a:tr h="305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100-240 V,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50/60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Hz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100-240 V,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50/60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Hz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AC 100-240 V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50/60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Hz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AC 100-240 V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50/60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Hz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2309442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 Factor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1U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Rackmount, 1U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466601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8.6 lb (3.9 kg)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8.6 lb (3.9 kg)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9 </a:t>
                      </a:r>
                      <a:r>
                        <a:rPr 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(4.1 kg)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9 </a:t>
                      </a:r>
                      <a:r>
                        <a:rPr 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(4.1 kg)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7057492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0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℃~40℃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0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℃~40℃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980330"/>
                  </a:ext>
                </a:extLst>
              </a:tr>
              <a:tr h="1557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Humidity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10-95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non-condensing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10-95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non-condensing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768586"/>
                  </a:ext>
                </a:extLst>
              </a:tr>
            </a:tbl>
          </a:graphicData>
        </a:graphic>
      </p:graphicFrame>
      <p:sp>
        <p:nvSpPr>
          <p:cNvPr id="7" name="六边形 5">
            <a:extLst>
              <a:ext uri="{FF2B5EF4-FFF2-40B4-BE49-F238E27FC236}">
                <a16:creationId xmlns:a16="http://schemas.microsoft.com/office/drawing/2014/main" xmlns="" id="{11692F46-BD99-914E-938B-147E298D716D}"/>
              </a:ext>
            </a:extLst>
          </p:cNvPr>
          <p:cNvSpPr/>
          <p:nvPr/>
        </p:nvSpPr>
        <p:spPr>
          <a:xfrm>
            <a:off x="2567609" y="980728"/>
            <a:ext cx="9361040" cy="192236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Rackmount</a:t>
            </a:r>
          </a:p>
        </p:txBody>
      </p:sp>
      <p:sp>
        <p:nvSpPr>
          <p:cNvPr id="9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/>
        </p:nvSpPr>
        <p:spPr>
          <a:xfrm>
            <a:off x="8532630" y="6564074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12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/>
        </p:nvSpPr>
        <p:spPr>
          <a:xfrm>
            <a:off x="880374" y="6564074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3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/>
        </p:nvSpPr>
        <p:spPr>
          <a:xfrm>
            <a:off x="764152" y="6564074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/>
        </p:nvSpPr>
        <p:spPr>
          <a:xfrm>
            <a:off x="502549" y="6564074"/>
            <a:ext cx="163506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 smtClean="0"/>
              <a:t>36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261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24471" y="2957961"/>
            <a:ext cx="10153128" cy="1024230"/>
            <a:chOff x="1324471" y="2957961"/>
            <a:chExt cx="10153128" cy="10242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471" y="2957961"/>
              <a:ext cx="10153128" cy="1024230"/>
            </a:xfrm>
            <a:prstGeom prst="rect">
              <a:avLst/>
            </a:prstGeom>
          </p:spPr>
        </p:pic>
        <p:sp>
          <p:nvSpPr>
            <p:cNvPr id="34" name="椭圆 33"/>
            <p:cNvSpPr/>
            <p:nvPr/>
          </p:nvSpPr>
          <p:spPr>
            <a:xfrm>
              <a:off x="2538191" y="3076744"/>
              <a:ext cx="144016" cy="72008"/>
            </a:xfrm>
            <a:prstGeom prst="ellipse">
              <a:avLst/>
            </a:prstGeom>
            <a:solidFill>
              <a:srgbClr val="BF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3A73-BD99-884B-88A4-97AA5FB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A2000 / A2600 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DEFF31A-0FCD-C744-AE16-3B066BECF93B}"/>
              </a:ext>
            </a:extLst>
          </p:cNvPr>
          <p:cNvSpPr txBox="1">
            <a:spLocks/>
          </p:cNvSpPr>
          <p:nvPr/>
        </p:nvSpPr>
        <p:spPr>
          <a:xfrm>
            <a:off x="25089" y="3140968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A2000</a:t>
            </a:r>
            <a:endParaRPr lang="en-US" altLang="zh-CN" sz="2000" dirty="0"/>
          </a:p>
          <a:p>
            <a:r>
              <a:rPr lang="en-US" altLang="zh-CN" sz="2000" dirty="0" smtClean="0"/>
              <a:t>A2600</a:t>
            </a:r>
            <a:endParaRPr lang="en-US" sz="2000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1847528" y="3696611"/>
            <a:ext cx="0" cy="36004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369656" y="4026022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expansion slot</a:t>
            </a:r>
            <a:endParaRPr lang="zh-CN" altLang="en-US" sz="1200" dirty="0"/>
          </a:p>
        </p:txBody>
      </p:sp>
      <p:cxnSp>
        <p:nvCxnSpPr>
          <p:cNvPr id="21" name="直接连接符 20"/>
          <p:cNvCxnSpPr/>
          <p:nvPr/>
        </p:nvCxnSpPr>
        <p:spPr>
          <a:xfrm flipH="1" flipV="1">
            <a:off x="3719736" y="2904523"/>
            <a:ext cx="720080" cy="79208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916438" y="2657992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button</a:t>
            </a:r>
            <a:endParaRPr lang="zh-CN" altLang="en-US" sz="1200" dirty="0"/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3817355" y="3696611"/>
            <a:ext cx="950872" cy="43729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3023198" y="4164521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CLR button</a:t>
            </a:r>
            <a:endParaRPr lang="zh-CN" altLang="en-US" sz="1200" dirty="0"/>
          </a:p>
        </p:txBody>
      </p:sp>
      <p:cxnSp>
        <p:nvCxnSpPr>
          <p:cNvPr id="31" name="直接连接符 30"/>
          <p:cNvCxnSpPr/>
          <p:nvPr/>
        </p:nvCxnSpPr>
        <p:spPr>
          <a:xfrm flipH="1" flipV="1">
            <a:off x="4439816" y="2919886"/>
            <a:ext cx="616332" cy="68556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943222" y="2680962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LED</a:t>
            </a:r>
            <a:endParaRPr lang="zh-CN" altLang="en-US" sz="1200" dirty="0"/>
          </a:p>
        </p:txBody>
      </p:sp>
      <p:cxnSp>
        <p:nvCxnSpPr>
          <p:cNvPr id="37" name="直接连接符 36"/>
          <p:cNvCxnSpPr>
            <a:endCxn id="30" idx="2"/>
          </p:cNvCxnSpPr>
          <p:nvPr/>
        </p:nvCxnSpPr>
        <p:spPr>
          <a:xfrm flipH="1">
            <a:off x="4247048" y="3726002"/>
            <a:ext cx="809101" cy="71551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3427748" y="4407878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Status LED</a:t>
            </a:r>
            <a:endParaRPr lang="zh-CN" altLang="en-US" sz="1200" dirty="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5349022" y="2904523"/>
            <a:ext cx="121875" cy="67306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5040566" y="2652174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Alarm LED</a:t>
            </a:r>
            <a:endParaRPr lang="zh-CN" altLang="en-US" sz="1200" dirty="0"/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5213553" y="3736826"/>
            <a:ext cx="121875" cy="67306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4544193" y="4422474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LED</a:t>
            </a:r>
            <a:endParaRPr lang="zh-CN" altLang="en-US" sz="1200" dirty="0"/>
          </a:p>
        </p:txBody>
      </p:sp>
      <p:cxnSp>
        <p:nvCxnSpPr>
          <p:cNvPr id="47" name="直接连接符 46"/>
          <p:cNvCxnSpPr/>
          <p:nvPr/>
        </p:nvCxnSpPr>
        <p:spPr>
          <a:xfrm flipH="1" flipV="1">
            <a:off x="5620169" y="3605448"/>
            <a:ext cx="43784" cy="802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5361969" y="4407495"/>
            <a:ext cx="97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supply LED</a:t>
            </a:r>
            <a:endParaRPr lang="zh-CN" altLang="en-US" sz="1200" dirty="0"/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6084770" y="2904523"/>
            <a:ext cx="83238" cy="54097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5849840" y="2655337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USB ports</a:t>
            </a:r>
            <a:endParaRPr lang="zh-CN" altLang="en-US" sz="1200" dirty="0"/>
          </a:p>
        </p:txBody>
      </p:sp>
      <p:cxnSp>
        <p:nvCxnSpPr>
          <p:cNvPr id="56" name="直接连接符 55"/>
          <p:cNvCxnSpPr/>
          <p:nvPr/>
        </p:nvCxnSpPr>
        <p:spPr>
          <a:xfrm flipH="1">
            <a:off x="6634810" y="3811892"/>
            <a:ext cx="1" cy="38877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5992077" y="4102918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Console port</a:t>
            </a:r>
            <a:endParaRPr lang="zh-CN" altLang="en-US" sz="1200" dirty="0"/>
          </a:p>
        </p:txBody>
      </p:sp>
      <p:cxnSp>
        <p:nvCxnSpPr>
          <p:cNvPr id="60" name="直接连接符 59"/>
          <p:cNvCxnSpPr/>
          <p:nvPr/>
        </p:nvCxnSpPr>
        <p:spPr>
          <a:xfrm flipH="1">
            <a:off x="7189620" y="3813428"/>
            <a:ext cx="2" cy="73256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6364253" y="4488699"/>
            <a:ext cx="14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Management port</a:t>
            </a:r>
            <a:endParaRPr lang="zh-CN" altLang="en-US" sz="1200" dirty="0"/>
          </a:p>
        </p:txBody>
      </p:sp>
      <p:cxnSp>
        <p:nvCxnSpPr>
          <p:cNvPr id="63" name="直接连接符 62"/>
          <p:cNvCxnSpPr/>
          <p:nvPr/>
        </p:nvCxnSpPr>
        <p:spPr>
          <a:xfrm>
            <a:off x="7608168" y="3809015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7608168" y="4147939"/>
            <a:ext cx="144016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9048328" y="3782653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8328248" y="4154767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7760949" y="4249112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cxnSp>
        <p:nvCxnSpPr>
          <p:cNvPr id="69" name="直接连接符 68"/>
          <p:cNvCxnSpPr/>
          <p:nvPr/>
        </p:nvCxnSpPr>
        <p:spPr>
          <a:xfrm>
            <a:off x="10128448" y="2904523"/>
            <a:ext cx="1" cy="46487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>
            <a:off x="9780787" y="2652174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Air inlet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189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280C4-5945-564E-A43A-F5FC4F51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A2000 / A2600 </a:t>
            </a:r>
            <a:r>
              <a:rPr lang="en-US" altLang="zh-CN" dirty="0"/>
              <a:t>Rear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4247A24-6F44-4D4E-9ECA-EF5722FAAE7D}"/>
              </a:ext>
            </a:extLst>
          </p:cNvPr>
          <p:cNvSpPr txBox="1">
            <a:spLocks/>
          </p:cNvSpPr>
          <p:nvPr/>
        </p:nvSpPr>
        <p:spPr>
          <a:xfrm>
            <a:off x="407368" y="3281986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A2000</a:t>
            </a:r>
            <a:endParaRPr lang="en-US" altLang="zh-CN" sz="2000" dirty="0"/>
          </a:p>
          <a:p>
            <a:r>
              <a:rPr lang="en-US" altLang="zh-CN" sz="2000" dirty="0" smtClean="0"/>
              <a:t>A2600</a:t>
            </a:r>
            <a:endParaRPr lang="en-US" altLang="zh-CN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385709"/>
            <a:ext cx="10628564" cy="2267427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2207568" y="3801023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558384" y="4236483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6096000" y="3858058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5420516" y="4257088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Fan tray</a:t>
            </a:r>
            <a:endParaRPr lang="x-none" sz="1200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9371760" y="3858058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696276" y="4257088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28797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80" y="2871461"/>
            <a:ext cx="8891535" cy="938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3A73-BD99-884B-88A4-97AA5FB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A2700 / A2800 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DEFF31A-0FCD-C744-AE16-3B066BECF93B}"/>
              </a:ext>
            </a:extLst>
          </p:cNvPr>
          <p:cNvSpPr txBox="1">
            <a:spLocks/>
          </p:cNvSpPr>
          <p:nvPr/>
        </p:nvSpPr>
        <p:spPr>
          <a:xfrm>
            <a:off x="522355" y="3191963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A2700</a:t>
            </a:r>
            <a:endParaRPr lang="en-US" altLang="zh-CN" sz="2000" dirty="0"/>
          </a:p>
          <a:p>
            <a:r>
              <a:rPr lang="en-US" altLang="zh-CN" sz="2000" dirty="0" smtClean="0"/>
              <a:t>A2800</a:t>
            </a:r>
            <a:endParaRPr lang="en-US" sz="2000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2351584" y="3546274"/>
            <a:ext cx="0" cy="36004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866922" y="3872081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expansion slot</a:t>
            </a:r>
            <a:endParaRPr lang="zh-CN" altLang="en-US" sz="1200" dirty="0"/>
          </a:p>
        </p:txBody>
      </p:sp>
      <p:cxnSp>
        <p:nvCxnSpPr>
          <p:cNvPr id="21" name="直接连接符 20"/>
          <p:cNvCxnSpPr/>
          <p:nvPr/>
        </p:nvCxnSpPr>
        <p:spPr>
          <a:xfrm flipH="1" flipV="1">
            <a:off x="4217002" y="2688499"/>
            <a:ext cx="97619" cy="83230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413704" y="2441968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button</a:t>
            </a:r>
            <a:endParaRPr lang="zh-CN" altLang="en-US" sz="1200" dirty="0"/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4314622" y="3592991"/>
            <a:ext cx="261685" cy="32489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3520464" y="3948497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CLR button</a:t>
            </a:r>
            <a:endParaRPr lang="zh-CN" altLang="en-US" sz="1200" dirty="0"/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4793066" y="2703862"/>
            <a:ext cx="144016" cy="77672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4440488" y="2464938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LED</a:t>
            </a:r>
            <a:endParaRPr lang="zh-CN" altLang="en-US" sz="1200" dirty="0"/>
          </a:p>
        </p:txBody>
      </p:sp>
      <p:cxnSp>
        <p:nvCxnSpPr>
          <p:cNvPr id="37" name="直接连接符 36"/>
          <p:cNvCxnSpPr/>
          <p:nvPr/>
        </p:nvCxnSpPr>
        <p:spPr>
          <a:xfrm flipH="1">
            <a:off x="4752294" y="3589005"/>
            <a:ext cx="48752" cy="58047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4104664" y="4198131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Status LED</a:t>
            </a:r>
            <a:endParaRPr lang="zh-CN" altLang="en-US" sz="1200" dirty="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5009090" y="2688500"/>
            <a:ext cx="959073" cy="79208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5537832" y="2436150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Alarm LED</a:t>
            </a:r>
            <a:endParaRPr lang="zh-CN" altLang="en-US" sz="1200" dirty="0"/>
          </a:p>
        </p:txBody>
      </p:sp>
      <p:cxnSp>
        <p:nvCxnSpPr>
          <p:cNvPr id="45" name="直接连接符 44"/>
          <p:cNvCxnSpPr>
            <a:stCxn id="46" idx="0"/>
          </p:cNvCxnSpPr>
          <p:nvPr/>
        </p:nvCxnSpPr>
        <p:spPr>
          <a:xfrm flipH="1" flipV="1">
            <a:off x="5041460" y="3606178"/>
            <a:ext cx="487871" cy="60027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5041459" y="4206450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LED</a:t>
            </a:r>
            <a:endParaRPr lang="zh-CN" altLang="en-US" sz="1200" dirty="0"/>
          </a:p>
        </p:txBody>
      </p:sp>
      <p:cxnSp>
        <p:nvCxnSpPr>
          <p:cNvPr id="47" name="直接连接符 46"/>
          <p:cNvCxnSpPr/>
          <p:nvPr/>
        </p:nvCxnSpPr>
        <p:spPr>
          <a:xfrm flipH="1" flipV="1">
            <a:off x="5297122" y="3566629"/>
            <a:ext cx="864097" cy="62522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5859235" y="4191471"/>
            <a:ext cx="97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supply LED</a:t>
            </a:r>
            <a:endParaRPr lang="zh-CN" altLang="en-US" sz="1200" dirty="0"/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5675834" y="2688499"/>
            <a:ext cx="989440" cy="66849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6347106" y="2439313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USB ports</a:t>
            </a:r>
            <a:endParaRPr lang="zh-CN" altLang="en-US" sz="1200" dirty="0"/>
          </a:p>
        </p:txBody>
      </p:sp>
      <p:cxnSp>
        <p:nvCxnSpPr>
          <p:cNvPr id="56" name="直接连接符 55"/>
          <p:cNvCxnSpPr/>
          <p:nvPr/>
        </p:nvCxnSpPr>
        <p:spPr>
          <a:xfrm>
            <a:off x="6184187" y="3680127"/>
            <a:ext cx="651449" cy="47059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6192902" y="4052972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Console port</a:t>
            </a:r>
            <a:endParaRPr lang="zh-CN" altLang="en-US" sz="1200" dirty="0"/>
          </a:p>
        </p:txBody>
      </p:sp>
      <p:cxnSp>
        <p:nvCxnSpPr>
          <p:cNvPr id="60" name="直接连接符 59"/>
          <p:cNvCxnSpPr/>
          <p:nvPr/>
        </p:nvCxnSpPr>
        <p:spPr>
          <a:xfrm>
            <a:off x="6723332" y="3680127"/>
            <a:ext cx="963554" cy="64984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6861519" y="4272675"/>
            <a:ext cx="14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Management port</a:t>
            </a:r>
            <a:endParaRPr lang="zh-CN" altLang="en-US" sz="1200" dirty="0"/>
          </a:p>
        </p:txBody>
      </p:sp>
      <p:cxnSp>
        <p:nvCxnSpPr>
          <p:cNvPr id="63" name="直接连接符 62"/>
          <p:cNvCxnSpPr/>
          <p:nvPr/>
        </p:nvCxnSpPr>
        <p:spPr>
          <a:xfrm>
            <a:off x="7097322" y="3592991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7097322" y="3930672"/>
            <a:ext cx="1207237" cy="124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8304559" y="3566629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7745394" y="3938743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7250103" y="4033088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cxnSp>
        <p:nvCxnSpPr>
          <p:cNvPr id="69" name="直接连接符 68"/>
          <p:cNvCxnSpPr/>
          <p:nvPr/>
        </p:nvCxnSpPr>
        <p:spPr>
          <a:xfrm>
            <a:off x="10464899" y="2735091"/>
            <a:ext cx="1" cy="46487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>
            <a:off x="10117238" y="2482742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Air inlet</a:t>
            </a:r>
            <a:endParaRPr lang="zh-CN" altLang="en-US" sz="1200" dirty="0"/>
          </a:p>
        </p:txBody>
      </p:sp>
      <p:cxnSp>
        <p:nvCxnSpPr>
          <p:cNvPr id="57" name="直接连接符 135"/>
          <p:cNvCxnSpPr/>
          <p:nvPr/>
        </p:nvCxnSpPr>
        <p:spPr>
          <a:xfrm>
            <a:off x="8609490" y="3607670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136"/>
          <p:cNvCxnSpPr/>
          <p:nvPr/>
        </p:nvCxnSpPr>
        <p:spPr>
          <a:xfrm>
            <a:off x="8609490" y="3938302"/>
            <a:ext cx="990582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137"/>
          <p:cNvCxnSpPr/>
          <p:nvPr/>
        </p:nvCxnSpPr>
        <p:spPr>
          <a:xfrm>
            <a:off x="9612052" y="3573016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138"/>
          <p:cNvCxnSpPr/>
          <p:nvPr/>
        </p:nvCxnSpPr>
        <p:spPr>
          <a:xfrm>
            <a:off x="9120336" y="3950860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465474" y="4045205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SFP</a:t>
            </a:r>
            <a:r>
              <a:rPr lang="x-none" sz="1200" dirty="0"/>
              <a:t> ports</a:t>
            </a:r>
          </a:p>
        </p:txBody>
      </p:sp>
      <p:cxnSp>
        <p:nvCxnSpPr>
          <p:cNvPr id="72" name="直接连接符 142"/>
          <p:cNvCxnSpPr/>
          <p:nvPr/>
        </p:nvCxnSpPr>
        <p:spPr>
          <a:xfrm>
            <a:off x="10098619" y="3597139"/>
            <a:ext cx="1" cy="46487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9531320" y="4039474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SFP+</a:t>
            </a:r>
            <a:r>
              <a:rPr lang="x-none" sz="1200" dirty="0"/>
              <a:t> ports</a:t>
            </a:r>
          </a:p>
        </p:txBody>
      </p:sp>
    </p:spTree>
    <p:extLst>
      <p:ext uri="{BB962C8B-B14F-4D97-AF65-F5344CB8AC3E}">
        <p14:creationId xmlns:p14="http://schemas.microsoft.com/office/powerpoint/2010/main" val="22792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2B9166E8-CCE3-7C42-9F32-5C6BB6CE6569}"/>
              </a:ext>
            </a:extLst>
          </p:cNvPr>
          <p:cNvSpPr txBox="1">
            <a:spLocks/>
          </p:cNvSpPr>
          <p:nvPr/>
        </p:nvSpPr>
        <p:spPr>
          <a:xfrm>
            <a:off x="836984" y="692696"/>
            <a:ext cx="10515600" cy="285273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1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Future-Ready NGFW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89" y="2189006"/>
            <a:ext cx="10369152" cy="2175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280C4-5945-564E-A43A-F5FC4F51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A2700 / A2800 </a:t>
            </a:r>
            <a:r>
              <a:rPr lang="en-US" altLang="zh-CN" dirty="0"/>
              <a:t>Rear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4247A24-6F44-4D4E-9ECA-EF5722FAAE7D}"/>
              </a:ext>
            </a:extLst>
          </p:cNvPr>
          <p:cNvSpPr txBox="1">
            <a:spLocks/>
          </p:cNvSpPr>
          <p:nvPr/>
        </p:nvSpPr>
        <p:spPr>
          <a:xfrm>
            <a:off x="263352" y="3482621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A2700</a:t>
            </a:r>
            <a:endParaRPr lang="en-US" altLang="zh-CN" sz="2000" dirty="0"/>
          </a:p>
          <a:p>
            <a:r>
              <a:rPr lang="en-US" altLang="zh-CN" sz="2000" dirty="0" smtClean="0"/>
              <a:t>A2800</a:t>
            </a:r>
            <a:endParaRPr lang="en-US" altLang="zh-CN" sz="2000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2136672" y="4001658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487488" y="4437118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6025104" y="4058693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5349620" y="4457723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Fan tray</a:t>
            </a:r>
            <a:endParaRPr lang="x-none" sz="1200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9661494" y="4111314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986010" y="4510344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  <p:cxnSp>
        <p:nvCxnSpPr>
          <p:cNvPr id="42" name="直接连接符 22"/>
          <p:cNvCxnSpPr/>
          <p:nvPr/>
        </p:nvCxnSpPr>
        <p:spPr>
          <a:xfrm>
            <a:off x="10773329" y="4121123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0097845" y="4520153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35438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ct 83" hidden="1">
            <a:extLst>
              <a:ext uri="{FF2B5EF4-FFF2-40B4-BE49-F238E27FC236}">
                <a16:creationId xmlns:a16="http://schemas.microsoft.com/office/drawing/2014/main" xmlns="" id="{BC47CED3-C7E4-479A-8241-02D7E67F2C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8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A1D88B-A170-C643-970D-F1A53986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260640"/>
            <a:ext cx="9784080" cy="576072"/>
          </a:xfrm>
        </p:spPr>
        <p:txBody>
          <a:bodyPr vert="horz"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Hillstone</a:t>
            </a:r>
            <a:r>
              <a:rPr lang="zh-CN" altLang="en-US" dirty="0"/>
              <a:t> </a:t>
            </a:r>
            <a:r>
              <a:rPr lang="en-US" altLang="zh-CN" dirty="0"/>
              <a:t>A-Series</a:t>
            </a:r>
            <a:r>
              <a:rPr lang="zh-CN" altLang="en-US" dirty="0"/>
              <a:t> </a:t>
            </a:r>
            <a:r>
              <a:rPr lang="en-US" altLang="zh-CN" dirty="0"/>
              <a:t>NGFW: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D81A40-9EB4-BC49-AB0D-039D0D9F5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53316"/>
              </p:ext>
            </p:extLst>
          </p:nvPr>
        </p:nvGraphicFramePr>
        <p:xfrm>
          <a:off x="263351" y="1193099"/>
          <a:ext cx="11665297" cy="5312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4701">
                  <a:extLst>
                    <a:ext uri="{9D8B030D-6E8A-4147-A177-3AD203B41FA5}">
                      <a16:colId xmlns:a16="http://schemas.microsoft.com/office/drawing/2014/main" xmlns="" val="475957689"/>
                    </a:ext>
                  </a:extLst>
                </a:gridCol>
                <a:gridCol w="2429233">
                  <a:extLst>
                    <a:ext uri="{9D8B030D-6E8A-4147-A177-3AD203B41FA5}">
                      <a16:colId xmlns:a16="http://schemas.microsoft.com/office/drawing/2014/main" xmlns="" val="3077527963"/>
                    </a:ext>
                  </a:extLst>
                </a:gridCol>
                <a:gridCol w="23228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199770635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866073839"/>
                    </a:ext>
                  </a:extLst>
                </a:gridCol>
              </a:tblGrid>
              <a:tr h="2665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SG-6000-A3000-IN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SG-6000-A3600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SG-6000-A3700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SG-6000-A3800</a:t>
                      </a:r>
                      <a:r>
                        <a:rPr lang="en-US" altLang="zh-CN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435300"/>
                  </a:ext>
                </a:extLst>
              </a:tr>
              <a:tr h="296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Firewall </a:t>
                      </a:r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20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20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20/30</a:t>
                      </a:r>
                      <a:r>
                        <a:rPr lang="zh-CN" altLang="en-US" sz="1000" u="none" strike="noStrike" dirty="0" smtClean="0">
                          <a:effectLst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20/40</a:t>
                      </a:r>
                      <a:r>
                        <a:rPr lang="zh-CN" altLang="en-US" sz="1000" u="none" strike="noStrike" dirty="0" smtClean="0">
                          <a:effectLst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1757286"/>
                  </a:ext>
                </a:extLst>
              </a:tr>
              <a:tr h="214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Concurrent Sessions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2 Million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 Million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6 Million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8 Million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6222572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Sessions/s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140,000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140,000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140,000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310,000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915693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10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10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10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20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2656572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NGFW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5.5 </a:t>
                      </a:r>
                      <a:r>
                        <a:rPr lang="en-US" sz="1000" u="none" strike="noStrike" dirty="0" err="1" smtClean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5.5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6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12 </a:t>
                      </a:r>
                      <a:r>
                        <a:rPr lang="en-US" sz="1000" u="none" strike="noStrike" dirty="0">
                          <a:effectLst/>
                        </a:rPr>
                        <a:t>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</a:t>
                      </a:r>
                      <a:r>
                        <a:rPr lang="en-US" sz="10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Protection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US" altLang="zh-CN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4.9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5.0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5.2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9.4 Gbps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9257445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Psec VPN </a:t>
                      </a:r>
                      <a:r>
                        <a:rPr lang="en-US" altLang="zh-CN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6,000 Mbps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6,000 Mbps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6,500 </a:t>
                      </a:r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12,000 Mbps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 Proxy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950 Mbps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950 Mbps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Virtual Systems (Default/Max)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1/50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1/100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1/250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1/250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7962366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 VPN User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IPsec Tunnel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8,000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10,000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20,000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20,000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65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Console Port, 2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USB3.0 </a:t>
                      </a:r>
                      <a:r>
                        <a:rPr lang="en-US" sz="1000" u="none" strike="noStrike" dirty="0" smtClean="0">
                          <a:effectLst/>
                        </a:rPr>
                        <a:t>Ports, </a:t>
                      </a:r>
                      <a:r>
                        <a:rPr lang="en-US" sz="1000" u="none" strike="noStrike" dirty="0">
                          <a:effectLst/>
                        </a:rPr>
                        <a:t>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MGT Port (RJ45), 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HA Port (RJ45)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Console Port, 2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USB3.0 </a:t>
                      </a:r>
                      <a:r>
                        <a:rPr lang="en-US" sz="1000" u="none" strike="noStrike" dirty="0" smtClean="0">
                          <a:effectLst/>
                        </a:rPr>
                        <a:t>Ports, </a:t>
                      </a:r>
                      <a:r>
                        <a:rPr lang="en-US" sz="1000" u="none" strike="noStrike" dirty="0">
                          <a:effectLst/>
                        </a:rPr>
                        <a:t>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MGT Port (RJ45), 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HA Port (RJ45)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Console Port, 2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USB3.0 </a:t>
                      </a:r>
                      <a:r>
                        <a:rPr lang="en-US" sz="1000" u="none" strike="noStrike" dirty="0" smtClean="0">
                          <a:effectLst/>
                        </a:rPr>
                        <a:t>Ports, </a:t>
                      </a:r>
                      <a:r>
                        <a:rPr lang="en-US" sz="1000" u="none" strike="noStrike" dirty="0">
                          <a:effectLst/>
                        </a:rPr>
                        <a:t>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MGT Port (RJ45), 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HA Port (RJ45)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Console Port, 2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USB3.0 </a:t>
                      </a:r>
                      <a:r>
                        <a:rPr lang="en-US" sz="1000" u="none" strike="noStrike" dirty="0" smtClean="0">
                          <a:effectLst/>
                        </a:rPr>
                        <a:t>Ports, </a:t>
                      </a:r>
                      <a:r>
                        <a:rPr lang="en-US" sz="1000" u="none" strike="noStrike" dirty="0">
                          <a:effectLst/>
                        </a:rPr>
                        <a:t>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MGT Port (RJ45), 1 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HA Port (RJ45)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4962509"/>
                  </a:ext>
                </a:extLst>
              </a:tr>
              <a:tr h="2736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 I/O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2 </a:t>
                      </a:r>
                      <a:r>
                        <a:rPr lang="en-US" sz="1000" u="none" strike="noStrike" dirty="0" smtClean="0">
                          <a:effectLst/>
                        </a:rPr>
                        <a:t>*</a:t>
                      </a:r>
                      <a:r>
                        <a:rPr lang="en-US" sz="1000" u="none" strike="noStrike" dirty="0">
                          <a:effectLst/>
                        </a:rPr>
                        <a:t> SFP+, 8 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SFP, 16 </a:t>
                      </a:r>
                      <a:r>
                        <a:rPr lang="en-US" sz="1000" u="none" strike="noStrike" dirty="0" smtClean="0">
                          <a:effectLst/>
                        </a:rPr>
                        <a:t>*</a:t>
                      </a:r>
                      <a:r>
                        <a:rPr lang="en-US" sz="1000" u="none" strike="noStrike" dirty="0">
                          <a:effectLst/>
                        </a:rPr>
                        <a:t> GE (including 2 bypass pairs)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2 </a:t>
                      </a:r>
                      <a:r>
                        <a:rPr lang="en-US" sz="1000" u="none" strike="noStrike" dirty="0" smtClean="0">
                          <a:effectLst/>
                        </a:rPr>
                        <a:t>*</a:t>
                      </a:r>
                      <a:r>
                        <a:rPr lang="en-US" sz="1000" u="none" strike="noStrike" dirty="0">
                          <a:effectLst/>
                        </a:rPr>
                        <a:t> SFP+, 8 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SFP, 16 </a:t>
                      </a:r>
                      <a:r>
                        <a:rPr lang="en-US" sz="1000" u="none" strike="noStrike" dirty="0" smtClean="0">
                          <a:effectLst/>
                        </a:rPr>
                        <a:t>*</a:t>
                      </a:r>
                      <a:r>
                        <a:rPr lang="en-US" sz="1000" u="none" strike="noStrike" dirty="0">
                          <a:effectLst/>
                        </a:rPr>
                        <a:t> GE (including 2 bypass pairs)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2 </a:t>
                      </a:r>
                      <a:r>
                        <a:rPr lang="en-US" sz="1000" u="none" strike="noStrike" dirty="0" smtClean="0">
                          <a:effectLst/>
                        </a:rPr>
                        <a:t>*</a:t>
                      </a:r>
                      <a:r>
                        <a:rPr lang="en-US" sz="1000" u="none" strike="noStrike" dirty="0">
                          <a:effectLst/>
                        </a:rPr>
                        <a:t> SFP+, 8 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SFP, 16 </a:t>
                      </a:r>
                      <a:r>
                        <a:rPr lang="en-US" sz="1000" u="none" strike="noStrike" dirty="0" smtClean="0">
                          <a:effectLst/>
                        </a:rPr>
                        <a:t>*</a:t>
                      </a:r>
                      <a:r>
                        <a:rPr lang="en-US" sz="1000" u="none" strike="noStrike" dirty="0">
                          <a:effectLst/>
                        </a:rPr>
                        <a:t> GE (including 2 bypass pairs)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2 </a:t>
                      </a:r>
                      <a:r>
                        <a:rPr lang="en-US" sz="1000" u="none" strike="noStrike" dirty="0" smtClean="0">
                          <a:effectLst/>
                        </a:rPr>
                        <a:t>*</a:t>
                      </a:r>
                      <a:r>
                        <a:rPr lang="en-US" sz="1000" u="none" strike="noStrike" dirty="0">
                          <a:effectLst/>
                        </a:rPr>
                        <a:t> SFP+, 8 </a:t>
                      </a:r>
                      <a:r>
                        <a:rPr lang="en-US" sz="1000" u="none" strike="noStrike" dirty="0" smtClean="0">
                          <a:effectLst/>
                        </a:rPr>
                        <a:t>* </a:t>
                      </a:r>
                      <a:r>
                        <a:rPr lang="en-US" sz="1000" u="none" strike="noStrike" dirty="0">
                          <a:effectLst/>
                        </a:rPr>
                        <a:t>SFP, 16 </a:t>
                      </a:r>
                      <a:r>
                        <a:rPr lang="en-US" sz="1000" u="none" strike="noStrike" dirty="0" smtClean="0">
                          <a:effectLst/>
                        </a:rPr>
                        <a:t>*</a:t>
                      </a:r>
                      <a:r>
                        <a:rPr lang="en-US" sz="1000" u="none" strike="noStrike" dirty="0">
                          <a:effectLst/>
                        </a:rPr>
                        <a:t> GE (including 2 bypass pairs)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8060578"/>
                  </a:ext>
                </a:extLst>
              </a:tr>
              <a:tr h="296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Slots for Expansion Modules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N/A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N/A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474475"/>
                  </a:ext>
                </a:extLst>
              </a:tr>
              <a:tr h="2907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 Module Option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N/A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N/A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IOC-A-4SFP</a:t>
                      </a:r>
                      <a:r>
                        <a:rPr lang="en-US" sz="1000" u="none" strike="noStrike" dirty="0" smtClean="0">
                          <a:effectLst/>
                        </a:rPr>
                        <a:t>+-IN,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IOC-A-2QSFP+-IN, </a:t>
                      </a:r>
                      <a:r>
                        <a:rPr lang="en-US" sz="1000" u="none" strike="noStrike" dirty="0" smtClean="0">
                          <a:effectLst/>
                        </a:rPr>
                        <a:t>IOC-A-2MM-BE-IN, IOC-A-2SM-BE-IN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dirty="0" smtClean="0">
                          <a:effectLst/>
                        </a:rPr>
                        <a:t>IOC-A-4SFP+-IN,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IOC-A-2QSFP+-IN, </a:t>
                      </a:r>
                      <a:r>
                        <a:rPr lang="en-US" altLang="zh-CN" sz="1000" u="none" strike="noStrike" dirty="0" smtClean="0">
                          <a:effectLst/>
                        </a:rPr>
                        <a:t>IOC-A-2MM-BE-IN, IOC-A-2SM-BE-IN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9346215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Twin-mode HA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3750343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</a:t>
                      </a: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Storage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8 GB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8 GB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8 GB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8 GB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1252802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</a:t>
                      </a:r>
                      <a:r>
                        <a:rPr lang="zh-CN" alt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Storage Options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059048"/>
                  </a:ext>
                </a:extLst>
              </a:tr>
              <a:tr h="2907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Specification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100W, Single AC (default), Dual AC (optional)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100W, Single AC (default), Dual AC (optional)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100W, Single AC (default), Dual AC (optional)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100W, </a:t>
                      </a:r>
                      <a:r>
                        <a:rPr lang="en-US" altLang="zh-CN" sz="1000" u="none" strike="noStrike" dirty="0">
                          <a:effectLst/>
                        </a:rPr>
                        <a:t>Dual</a:t>
                      </a:r>
                      <a:r>
                        <a:rPr lang="en-US" sz="1000" u="none" strike="noStrike" dirty="0">
                          <a:effectLst/>
                        </a:rPr>
                        <a:t> AC (default), Dual DC (optional)</a:t>
                      </a:r>
                      <a:r>
                        <a:rPr lang="en-US" altLang="zh-CN" sz="1000" u="none" strike="noStrike" dirty="0">
                          <a:effectLst/>
                        </a:rPr>
                        <a:t>,</a:t>
                      </a:r>
                      <a:r>
                        <a:rPr lang="zh-CN" altLang="en-US" sz="1000" u="none" strike="noStrike" dirty="0">
                          <a:effectLst/>
                        </a:rPr>
                        <a:t> </a:t>
                      </a:r>
                      <a:r>
                        <a:rPr lang="en-US" altLang="zh-CN" sz="1000" u="none" strike="noStrike" dirty="0">
                          <a:effectLst/>
                        </a:rPr>
                        <a:t>hot</a:t>
                      </a:r>
                      <a:r>
                        <a:rPr lang="zh-CN" altLang="en-US" sz="1000" u="none" strike="noStrike" dirty="0">
                          <a:effectLst/>
                        </a:rPr>
                        <a:t> </a:t>
                      </a:r>
                      <a:r>
                        <a:rPr lang="en-US" altLang="zh-CN" sz="1000" u="none" strike="noStrike" dirty="0">
                          <a:effectLst/>
                        </a:rPr>
                        <a:t>swappable</a:t>
                      </a:r>
                      <a:r>
                        <a:rPr lang="zh-CN" altLang="en-US" sz="1000" u="none" strike="noStrike" dirty="0">
                          <a:effectLst/>
                        </a:rPr>
                        <a:t> </a:t>
                      </a:r>
                      <a:r>
                        <a:rPr lang="en-US" altLang="zh-CN" sz="1000" u="none" strike="noStrike" dirty="0">
                          <a:effectLst/>
                        </a:rPr>
                        <a:t>power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3511345"/>
                  </a:ext>
                </a:extLst>
              </a:tr>
              <a:tr h="2907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AC </a:t>
                      </a:r>
                      <a:r>
                        <a:rPr lang="en-US" sz="1000" u="none" strike="noStrike" dirty="0" smtClean="0">
                          <a:effectLst/>
                        </a:rPr>
                        <a:t>100-240 V, </a:t>
                      </a:r>
                      <a:r>
                        <a:rPr lang="en-US" sz="1000" u="none" strike="noStrike" dirty="0">
                          <a:effectLst/>
                        </a:rPr>
                        <a:t>50/60 </a:t>
                      </a:r>
                      <a:r>
                        <a:rPr lang="en-US" sz="1000" u="none" strike="noStrike" dirty="0" smtClean="0">
                          <a:effectLst/>
                        </a:rPr>
                        <a:t>Hz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AC </a:t>
                      </a:r>
                      <a:r>
                        <a:rPr lang="en-US" sz="1000" u="none" strike="noStrike" dirty="0" smtClean="0">
                          <a:effectLst/>
                        </a:rPr>
                        <a:t>100-240 V, 50/60 Hz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AC </a:t>
                      </a:r>
                      <a:r>
                        <a:rPr lang="en-US" sz="1000" u="none" strike="noStrike" dirty="0" smtClean="0">
                          <a:effectLst/>
                        </a:rPr>
                        <a:t>100-240 V, </a:t>
                      </a:r>
                      <a:r>
                        <a:rPr lang="en-US" sz="1000" u="none" strike="noStrike" dirty="0">
                          <a:effectLst/>
                        </a:rPr>
                        <a:t>50/60 </a:t>
                      </a:r>
                      <a:r>
                        <a:rPr lang="en-US" sz="1000" u="none" strike="noStrike" dirty="0" smtClean="0">
                          <a:effectLst/>
                        </a:rPr>
                        <a:t>Hz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AC </a:t>
                      </a:r>
                      <a:r>
                        <a:rPr lang="en-US" sz="1000" u="none" strike="noStrike" dirty="0" smtClean="0">
                          <a:effectLst/>
                        </a:rPr>
                        <a:t>100-240 V, 50/60 Hz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2309442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 Factor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Rackmount, 1U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Rackmount, 1U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Rackmount, 1U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Rackmount, 1U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466601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13.2 lb (6 kg)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13.2 lb (6 kg)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13.4 lb (6.1 kg)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15 lb (6.8 kg)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7057492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32-104°F (0-40°C)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32-104°F (0-40°C)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32-104°F (0-40°C)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32-104°F (0-40°C)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980330"/>
                  </a:ext>
                </a:extLst>
              </a:tr>
              <a:tr h="1510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Humidity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10-95% non-condensing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10-95% non-condensing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10-95% non-condensing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10-95% non-condensing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768586"/>
                  </a:ext>
                </a:extLst>
              </a:tr>
            </a:tbl>
          </a:graphicData>
        </a:graphic>
      </p:graphicFrame>
      <p:sp>
        <p:nvSpPr>
          <p:cNvPr id="7" name="六边形 5">
            <a:extLst>
              <a:ext uri="{FF2B5EF4-FFF2-40B4-BE49-F238E27FC236}">
                <a16:creationId xmlns:a16="http://schemas.microsoft.com/office/drawing/2014/main" xmlns="" id="{11692F46-BD99-914E-938B-147E298D716D}"/>
              </a:ext>
            </a:extLst>
          </p:cNvPr>
          <p:cNvSpPr/>
          <p:nvPr/>
        </p:nvSpPr>
        <p:spPr>
          <a:xfrm>
            <a:off x="2567608" y="1003646"/>
            <a:ext cx="9361040" cy="189453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Rackmount</a:t>
            </a:r>
          </a:p>
        </p:txBody>
      </p:sp>
      <p:sp>
        <p:nvSpPr>
          <p:cNvPr id="9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/>
        </p:nvSpPr>
        <p:spPr>
          <a:xfrm>
            <a:off x="8685030" y="6597352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12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/>
        </p:nvSpPr>
        <p:spPr>
          <a:xfrm>
            <a:off x="960928" y="6597352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3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/>
        </p:nvSpPr>
        <p:spPr>
          <a:xfrm>
            <a:off x="844706" y="6597352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/>
        </p:nvSpPr>
        <p:spPr>
          <a:xfrm>
            <a:off x="583103" y="6597352"/>
            <a:ext cx="163506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 smtClean="0"/>
              <a:t>41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450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9656" y="2824509"/>
            <a:ext cx="10167780" cy="1042380"/>
            <a:chOff x="1369656" y="2824509"/>
            <a:chExt cx="10167780" cy="1042380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656" y="2824509"/>
              <a:ext cx="10167780" cy="1042380"/>
            </a:xfrm>
            <a:prstGeom prst="rect">
              <a:avLst/>
            </a:prstGeom>
          </p:spPr>
        </p:pic>
        <p:sp>
          <p:nvSpPr>
            <p:cNvPr id="47" name="椭圆 46"/>
            <p:cNvSpPr/>
            <p:nvPr/>
          </p:nvSpPr>
          <p:spPr>
            <a:xfrm>
              <a:off x="4352476" y="2980740"/>
              <a:ext cx="144016" cy="72008"/>
            </a:xfrm>
            <a:prstGeom prst="ellipse">
              <a:avLst/>
            </a:prstGeom>
            <a:solidFill>
              <a:srgbClr val="D3D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3A73-BD99-884B-88A4-97AA5FB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rmAutofit/>
          </a:bodyPr>
          <a:lstStyle/>
          <a:p>
            <a:r>
              <a:rPr lang="en-US" altLang="zh-CN" sz="3100" dirty="0" smtClean="0"/>
              <a:t>A3000 / A3600 / A3700 / A3800 Front</a:t>
            </a:r>
            <a:r>
              <a:rPr lang="zh-CN" altLang="en-US" sz="3100" dirty="0" smtClean="0"/>
              <a:t> </a:t>
            </a:r>
            <a:r>
              <a:rPr lang="en-US" altLang="zh-CN" sz="3100" dirty="0" smtClean="0"/>
              <a:t>Panel</a:t>
            </a:r>
            <a:endParaRPr lang="en-US" sz="31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CEC6E3C-522B-9048-8B93-624DC3D01082}"/>
              </a:ext>
            </a:extLst>
          </p:cNvPr>
          <p:cNvSpPr txBox="1">
            <a:spLocks/>
          </p:cNvSpPr>
          <p:nvPr/>
        </p:nvSpPr>
        <p:spPr>
          <a:xfrm>
            <a:off x="-24107" y="2707732"/>
            <a:ext cx="1512168" cy="1369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A3000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A3600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A3700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A3800</a:t>
            </a:r>
            <a:endParaRPr lang="en-US" sz="2000" dirty="0"/>
          </a:p>
        </p:txBody>
      </p:sp>
      <p:cxnSp>
        <p:nvCxnSpPr>
          <p:cNvPr id="74" name="直接连接符 73"/>
          <p:cNvCxnSpPr/>
          <p:nvPr/>
        </p:nvCxnSpPr>
        <p:spPr>
          <a:xfrm flipH="1" flipV="1">
            <a:off x="1488061" y="2787408"/>
            <a:ext cx="323749" cy="81235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/>
          <p:cNvSpPr txBox="1"/>
          <p:nvPr/>
        </p:nvSpPr>
        <p:spPr>
          <a:xfrm>
            <a:off x="996084" y="2547968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button</a:t>
            </a:r>
            <a:endParaRPr lang="zh-CN" altLang="en-US" sz="1200" dirty="0"/>
          </a:p>
        </p:txBody>
      </p:sp>
      <p:cxnSp>
        <p:nvCxnSpPr>
          <p:cNvPr id="77" name="直接连接符 76"/>
          <p:cNvCxnSpPr/>
          <p:nvPr/>
        </p:nvCxnSpPr>
        <p:spPr>
          <a:xfrm flipH="1" flipV="1">
            <a:off x="2057646" y="2537070"/>
            <a:ext cx="149922" cy="50790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78"/>
          <p:cNvSpPr txBox="1"/>
          <p:nvPr/>
        </p:nvSpPr>
        <p:spPr>
          <a:xfrm>
            <a:off x="980049" y="2258975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expansion slot</a:t>
            </a:r>
            <a:endParaRPr lang="zh-CN" altLang="en-US" sz="1200" dirty="0"/>
          </a:p>
        </p:txBody>
      </p:sp>
      <p:cxnSp>
        <p:nvCxnSpPr>
          <p:cNvPr id="80" name="直接连接符 79"/>
          <p:cNvCxnSpPr/>
          <p:nvPr/>
        </p:nvCxnSpPr>
        <p:spPr>
          <a:xfrm flipH="1">
            <a:off x="1703512" y="3533364"/>
            <a:ext cx="404175" cy="42764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81"/>
          <p:cNvSpPr txBox="1"/>
          <p:nvPr/>
        </p:nvSpPr>
        <p:spPr>
          <a:xfrm>
            <a:off x="1229855" y="3913615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LED</a:t>
            </a:r>
            <a:endParaRPr lang="zh-CN" altLang="en-US" sz="1200" dirty="0"/>
          </a:p>
        </p:txBody>
      </p:sp>
      <p:cxnSp>
        <p:nvCxnSpPr>
          <p:cNvPr id="85" name="直接连接符 84"/>
          <p:cNvCxnSpPr/>
          <p:nvPr/>
        </p:nvCxnSpPr>
        <p:spPr>
          <a:xfrm flipH="1">
            <a:off x="2077113" y="3664293"/>
            <a:ext cx="38272" cy="75156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/>
        </p:nvSpPr>
        <p:spPr>
          <a:xfrm>
            <a:off x="1417727" y="4336309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Status LED</a:t>
            </a:r>
            <a:endParaRPr lang="zh-CN" altLang="en-US" sz="1200" dirty="0"/>
          </a:p>
        </p:txBody>
      </p:sp>
      <p:cxnSp>
        <p:nvCxnSpPr>
          <p:cNvPr id="88" name="直接连接符 87"/>
          <p:cNvCxnSpPr/>
          <p:nvPr/>
        </p:nvCxnSpPr>
        <p:spPr>
          <a:xfrm flipH="1">
            <a:off x="2335319" y="3646269"/>
            <a:ext cx="43838" cy="97793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743558" y="4592469"/>
            <a:ext cx="1207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Status LED</a:t>
            </a:r>
            <a:endParaRPr lang="zh-CN" altLang="en-US" sz="1200" dirty="0"/>
          </a:p>
        </p:txBody>
      </p:sp>
      <p:cxnSp>
        <p:nvCxnSpPr>
          <p:cNvPr id="91" name="直接连接符 90"/>
          <p:cNvCxnSpPr/>
          <p:nvPr/>
        </p:nvCxnSpPr>
        <p:spPr>
          <a:xfrm>
            <a:off x="2382845" y="3491640"/>
            <a:ext cx="258439" cy="81636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92"/>
          <p:cNvSpPr txBox="1"/>
          <p:nvPr/>
        </p:nvSpPr>
        <p:spPr>
          <a:xfrm>
            <a:off x="2333837" y="4239016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Alarm LED</a:t>
            </a:r>
            <a:endParaRPr lang="zh-CN" altLang="en-US" sz="1200" dirty="0"/>
          </a:p>
        </p:txBody>
      </p:sp>
      <p:cxnSp>
        <p:nvCxnSpPr>
          <p:cNvPr id="94" name="直接连接符 93"/>
          <p:cNvCxnSpPr/>
          <p:nvPr/>
        </p:nvCxnSpPr>
        <p:spPr>
          <a:xfrm flipV="1">
            <a:off x="2637751" y="2107227"/>
            <a:ext cx="26946" cy="154220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/>
        </p:nvSpPr>
        <p:spPr>
          <a:xfrm>
            <a:off x="2077079" y="1844824"/>
            <a:ext cx="1435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supply LED</a:t>
            </a:r>
            <a:endParaRPr lang="zh-CN" altLang="en-US" sz="1200" dirty="0"/>
          </a:p>
        </p:txBody>
      </p:sp>
      <p:cxnSp>
        <p:nvCxnSpPr>
          <p:cNvPr id="102" name="直接连接符 101"/>
          <p:cNvCxnSpPr/>
          <p:nvPr/>
        </p:nvCxnSpPr>
        <p:spPr>
          <a:xfrm flipV="1">
            <a:off x="2901323" y="2736849"/>
            <a:ext cx="244440" cy="82232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/>
        </p:nvSpPr>
        <p:spPr>
          <a:xfrm>
            <a:off x="2639616" y="2503358"/>
            <a:ext cx="1435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Fan LED</a:t>
            </a:r>
            <a:endParaRPr lang="zh-CN" altLang="en-US" sz="1200" dirty="0"/>
          </a:p>
        </p:txBody>
      </p:sp>
      <p:sp>
        <p:nvSpPr>
          <p:cNvPr id="106" name="文本框 105"/>
          <p:cNvSpPr txBox="1"/>
          <p:nvPr/>
        </p:nvSpPr>
        <p:spPr>
          <a:xfrm>
            <a:off x="3359696" y="2492148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CLR button</a:t>
            </a:r>
            <a:endParaRPr lang="zh-CN" altLang="en-US" sz="1200" dirty="0"/>
          </a:p>
        </p:txBody>
      </p:sp>
      <p:cxnSp>
        <p:nvCxnSpPr>
          <p:cNvPr id="107" name="直接连接符 106"/>
          <p:cNvCxnSpPr/>
          <p:nvPr/>
        </p:nvCxnSpPr>
        <p:spPr>
          <a:xfrm flipV="1">
            <a:off x="3277184" y="2755307"/>
            <a:ext cx="244440" cy="82232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2916438" y="3664293"/>
            <a:ext cx="335246" cy="22845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本框 109"/>
          <p:cNvSpPr txBox="1"/>
          <p:nvPr/>
        </p:nvSpPr>
        <p:spPr>
          <a:xfrm>
            <a:off x="2838802" y="3879749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LED</a:t>
            </a:r>
            <a:endParaRPr lang="zh-CN" altLang="en-US" sz="1200" dirty="0"/>
          </a:p>
        </p:txBody>
      </p:sp>
      <p:cxnSp>
        <p:nvCxnSpPr>
          <p:cNvPr id="111" name="直接连接符 110"/>
          <p:cNvCxnSpPr/>
          <p:nvPr/>
        </p:nvCxnSpPr>
        <p:spPr>
          <a:xfrm>
            <a:off x="3851705" y="3688102"/>
            <a:ext cx="4739" cy="48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/>
          <p:cNvSpPr txBox="1"/>
          <p:nvPr/>
        </p:nvSpPr>
        <p:spPr>
          <a:xfrm>
            <a:off x="3213710" y="4138859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Console port</a:t>
            </a:r>
            <a:endParaRPr lang="zh-CN" altLang="en-US" sz="1200" dirty="0"/>
          </a:p>
        </p:txBody>
      </p:sp>
      <p:cxnSp>
        <p:nvCxnSpPr>
          <p:cNvPr id="118" name="直接连接符 117"/>
          <p:cNvCxnSpPr/>
          <p:nvPr/>
        </p:nvCxnSpPr>
        <p:spPr>
          <a:xfrm>
            <a:off x="4633279" y="3700599"/>
            <a:ext cx="1506" cy="30143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本框 118"/>
          <p:cNvSpPr txBox="1"/>
          <p:nvPr/>
        </p:nvSpPr>
        <p:spPr>
          <a:xfrm>
            <a:off x="4200681" y="3957050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USB ports</a:t>
            </a:r>
            <a:endParaRPr lang="zh-CN" altLang="en-US" sz="1200" dirty="0"/>
          </a:p>
        </p:txBody>
      </p:sp>
      <p:cxnSp>
        <p:nvCxnSpPr>
          <p:cNvPr id="121" name="直接连接符 120"/>
          <p:cNvCxnSpPr/>
          <p:nvPr/>
        </p:nvCxnSpPr>
        <p:spPr>
          <a:xfrm>
            <a:off x="5250207" y="3717510"/>
            <a:ext cx="0" cy="48316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本框 121"/>
          <p:cNvSpPr txBox="1"/>
          <p:nvPr/>
        </p:nvSpPr>
        <p:spPr>
          <a:xfrm>
            <a:off x="4849424" y="4200670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port</a:t>
            </a:r>
            <a:endParaRPr lang="zh-CN" altLang="en-US" sz="1200" dirty="0"/>
          </a:p>
        </p:txBody>
      </p:sp>
      <p:cxnSp>
        <p:nvCxnSpPr>
          <p:cNvPr id="124" name="直接连接符 123"/>
          <p:cNvCxnSpPr/>
          <p:nvPr/>
        </p:nvCxnSpPr>
        <p:spPr>
          <a:xfrm>
            <a:off x="5250207" y="2777783"/>
            <a:ext cx="0" cy="35764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文本框 125"/>
          <p:cNvSpPr txBox="1"/>
          <p:nvPr/>
        </p:nvSpPr>
        <p:spPr>
          <a:xfrm>
            <a:off x="4632891" y="2500784"/>
            <a:ext cx="14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Management port</a:t>
            </a:r>
            <a:endParaRPr lang="zh-CN" altLang="en-US" sz="1200" dirty="0"/>
          </a:p>
        </p:txBody>
      </p:sp>
      <p:cxnSp>
        <p:nvCxnSpPr>
          <p:cNvPr id="127" name="直接连接符 126"/>
          <p:cNvCxnSpPr/>
          <p:nvPr/>
        </p:nvCxnSpPr>
        <p:spPr>
          <a:xfrm>
            <a:off x="6693248" y="2673194"/>
            <a:ext cx="0" cy="32087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6364253" y="2452382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Air inlet</a:t>
            </a:r>
            <a:endParaRPr lang="zh-CN" altLang="en-US" sz="1200" dirty="0"/>
          </a:p>
        </p:txBody>
      </p:sp>
      <p:cxnSp>
        <p:nvCxnSpPr>
          <p:cNvPr id="130" name="直接连接符 129"/>
          <p:cNvCxnSpPr/>
          <p:nvPr/>
        </p:nvCxnSpPr>
        <p:spPr>
          <a:xfrm>
            <a:off x="5836395" y="3724271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/>
          <p:nvPr/>
        </p:nvCxnSpPr>
        <p:spPr>
          <a:xfrm>
            <a:off x="5836395" y="4063195"/>
            <a:ext cx="3283941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/>
        </p:nvCxnSpPr>
        <p:spPr>
          <a:xfrm>
            <a:off x="9120336" y="3688102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/>
        </p:nvCxnSpPr>
        <p:spPr>
          <a:xfrm>
            <a:off x="7464152" y="4048142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6888088" y="4120150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cxnSp>
        <p:nvCxnSpPr>
          <p:cNvPr id="136" name="直接连接符 135"/>
          <p:cNvCxnSpPr/>
          <p:nvPr/>
        </p:nvCxnSpPr>
        <p:spPr>
          <a:xfrm>
            <a:off x="9506742" y="3717510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/>
        </p:nvCxnSpPr>
        <p:spPr>
          <a:xfrm>
            <a:off x="9506742" y="4053872"/>
            <a:ext cx="1269778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/>
        </p:nvCxnSpPr>
        <p:spPr>
          <a:xfrm>
            <a:off x="10776520" y="3682856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/>
        </p:nvCxnSpPr>
        <p:spPr>
          <a:xfrm>
            <a:off x="10074041" y="4060700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9506742" y="4155045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SFP</a:t>
            </a:r>
            <a:r>
              <a:rPr lang="x-none" sz="1200" dirty="0"/>
              <a:t> ports</a:t>
            </a:r>
          </a:p>
        </p:txBody>
      </p:sp>
      <p:cxnSp>
        <p:nvCxnSpPr>
          <p:cNvPr id="143" name="直接连接符 142"/>
          <p:cNvCxnSpPr/>
          <p:nvPr/>
        </p:nvCxnSpPr>
        <p:spPr>
          <a:xfrm>
            <a:off x="11139887" y="3706979"/>
            <a:ext cx="1" cy="46487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0572588" y="4149314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SFP+</a:t>
            </a:r>
            <a:r>
              <a:rPr lang="x-none" sz="1200" dirty="0"/>
              <a:t> ports</a:t>
            </a:r>
          </a:p>
        </p:txBody>
      </p:sp>
    </p:spTree>
    <p:extLst>
      <p:ext uri="{BB962C8B-B14F-4D97-AF65-F5344CB8AC3E}">
        <p14:creationId xmlns:p14="http://schemas.microsoft.com/office/powerpoint/2010/main" val="395955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68" y="3908210"/>
            <a:ext cx="10413652" cy="25984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84" y="2218582"/>
            <a:ext cx="10275536" cy="2485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280C4-5945-564E-A43A-F5FC4F51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rmAutofit/>
          </a:bodyPr>
          <a:lstStyle/>
          <a:p>
            <a:r>
              <a:rPr lang="en-US" altLang="zh-CN" sz="3100" dirty="0" smtClean="0"/>
              <a:t>A3000 / A3600 / A3700 / A3800 </a:t>
            </a:r>
            <a:r>
              <a:rPr lang="en-US" altLang="zh-CN" sz="3100" dirty="0"/>
              <a:t>Rear</a:t>
            </a:r>
            <a:r>
              <a:rPr lang="zh-CN" altLang="en-US" sz="3100" dirty="0" smtClean="0"/>
              <a:t> </a:t>
            </a:r>
            <a:r>
              <a:rPr lang="en-US" altLang="zh-CN" sz="3100" dirty="0" smtClean="0"/>
              <a:t>Panel</a:t>
            </a:r>
            <a:endParaRPr lang="en-US" sz="31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4247A24-6F44-4D4E-9ECA-EF5722FAAE7D}"/>
              </a:ext>
            </a:extLst>
          </p:cNvPr>
          <p:cNvSpPr txBox="1">
            <a:spLocks/>
          </p:cNvSpPr>
          <p:nvPr/>
        </p:nvSpPr>
        <p:spPr>
          <a:xfrm>
            <a:off x="46216" y="1372949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A3000</a:t>
            </a:r>
            <a:endParaRPr lang="en-US" altLang="zh-CN" sz="2000" dirty="0"/>
          </a:p>
          <a:p>
            <a:r>
              <a:rPr lang="en-US" altLang="zh-CN" sz="2000" dirty="0" smtClean="0"/>
              <a:t>A3600</a:t>
            </a:r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4F32C9F-78CF-FA44-BF8E-8B2FEEB4F28A}"/>
              </a:ext>
            </a:extLst>
          </p:cNvPr>
          <p:cNvSpPr txBox="1">
            <a:spLocks/>
          </p:cNvSpPr>
          <p:nvPr/>
        </p:nvSpPr>
        <p:spPr>
          <a:xfrm>
            <a:off x="46216" y="3173397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A3700</a:t>
            </a:r>
            <a:endParaRPr lang="en-US" altLang="zh-CN" sz="2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E6034B6-7405-4C40-8D82-B5759F32B2AD}"/>
              </a:ext>
            </a:extLst>
          </p:cNvPr>
          <p:cNvSpPr txBox="1">
            <a:spLocks/>
          </p:cNvSpPr>
          <p:nvPr/>
        </p:nvSpPr>
        <p:spPr>
          <a:xfrm>
            <a:off x="46216" y="4941160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A3800</a:t>
            </a:r>
            <a:endParaRPr lang="en-US" altLang="zh-CN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C815FBC-1B56-1043-8310-66CF58A328C4}"/>
              </a:ext>
            </a:extLst>
          </p:cNvPr>
          <p:cNvGrpSpPr/>
          <p:nvPr/>
        </p:nvGrpSpPr>
        <p:grpSpPr>
          <a:xfrm>
            <a:off x="2817750" y="4198609"/>
            <a:ext cx="9016170" cy="2133453"/>
            <a:chOff x="2817750" y="4655503"/>
            <a:chExt cx="9016170" cy="2133453"/>
          </a:xfrm>
        </p:grpSpPr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xmlns="" id="{9699395A-CC9C-D844-AA0A-3210BD908303}"/>
                </a:ext>
              </a:extLst>
            </p:cNvPr>
            <p:cNvSpPr/>
            <p:nvPr/>
          </p:nvSpPr>
          <p:spPr>
            <a:xfrm>
              <a:off x="2817750" y="4655503"/>
              <a:ext cx="1550058" cy="274413"/>
            </a:xfrm>
            <a:prstGeom prst="roundRect">
              <a:avLst>
                <a:gd name="adj" fmla="val 7398"/>
              </a:avLst>
            </a:prstGeom>
            <a:solidFill>
              <a:schemeClr val="accent2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">
              <a:extLst>
                <a:ext uri="{FF2B5EF4-FFF2-40B4-BE49-F238E27FC236}">
                  <a16:creationId xmlns:a16="http://schemas.microsoft.com/office/drawing/2014/main" xmlns="" id="{979FA488-F92C-4B41-9582-B69EE2894DAA}"/>
                </a:ext>
              </a:extLst>
            </p:cNvPr>
            <p:cNvSpPr/>
            <p:nvPr/>
          </p:nvSpPr>
          <p:spPr>
            <a:xfrm>
              <a:off x="2855640" y="6393310"/>
              <a:ext cx="1555017" cy="276050"/>
            </a:xfrm>
            <a:prstGeom prst="roundRect">
              <a:avLst>
                <a:gd name="adj" fmla="val 7398"/>
              </a:avLst>
            </a:prstGeom>
            <a:solidFill>
              <a:schemeClr val="accent2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xmlns="" id="{B084C648-23CE-EB4D-A43A-F96A74F49792}"/>
                </a:ext>
              </a:extLst>
            </p:cNvPr>
            <p:cNvSpPr txBox="1">
              <a:spLocks/>
            </p:cNvSpPr>
            <p:nvPr/>
          </p:nvSpPr>
          <p:spPr>
            <a:xfrm>
              <a:off x="9518902" y="6212884"/>
              <a:ext cx="2315018" cy="576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 spc="-100" baseline="0">
                  <a:solidFill>
                    <a:srgbClr val="76717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b="0" dirty="0">
                  <a:solidFill>
                    <a:srgbClr val="C00000"/>
                  </a:solidFill>
                </a:rPr>
                <a:t>Removable,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hot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swappable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power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supply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modules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xmlns="" id="{F0094507-E11B-5F4C-911A-624ACD96EA30}"/>
                </a:ext>
              </a:extLst>
            </p:cNvPr>
            <p:cNvSpPr txBox="1">
              <a:spLocks/>
            </p:cNvSpPr>
            <p:nvPr/>
          </p:nvSpPr>
          <p:spPr>
            <a:xfrm>
              <a:off x="6816080" y="6208083"/>
              <a:ext cx="1584176" cy="5760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 spc="-100" baseline="0">
                  <a:solidFill>
                    <a:srgbClr val="76717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1400" b="0" dirty="0">
                  <a:solidFill>
                    <a:srgbClr val="C00000"/>
                  </a:solidFill>
                </a:rPr>
                <a:t>Removable,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hot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swappable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fan</a:t>
              </a:r>
              <a:r>
                <a:rPr lang="zh-CN" altLang="en-US" sz="1400" b="0" dirty="0">
                  <a:solidFill>
                    <a:srgbClr val="C00000"/>
                  </a:solidFill>
                </a:rPr>
                <a:t> </a:t>
              </a:r>
              <a:r>
                <a:rPr lang="en-US" altLang="zh-CN" sz="1400" b="0" dirty="0">
                  <a:solidFill>
                    <a:srgbClr val="C00000"/>
                  </a:solidFill>
                </a:rPr>
                <a:t>trays</a:t>
              </a:r>
            </a:p>
          </p:txBody>
        </p:sp>
        <p:sp>
          <p:nvSpPr>
            <p:cNvPr id="15" name="Rectangle: Rounded Corners 1">
              <a:extLst>
                <a:ext uri="{FF2B5EF4-FFF2-40B4-BE49-F238E27FC236}">
                  <a16:creationId xmlns:a16="http://schemas.microsoft.com/office/drawing/2014/main" xmlns="" id="{603951CE-AC39-D241-BA82-352CC9D05987}"/>
                </a:ext>
              </a:extLst>
            </p:cNvPr>
            <p:cNvSpPr/>
            <p:nvPr/>
          </p:nvSpPr>
          <p:spPr>
            <a:xfrm>
              <a:off x="8579668" y="6309320"/>
              <a:ext cx="1044724" cy="356055"/>
            </a:xfrm>
            <a:prstGeom prst="roundRect">
              <a:avLst>
                <a:gd name="adj" fmla="val 7398"/>
              </a:avLst>
            </a:prstGeom>
            <a:solidFill>
              <a:schemeClr val="accent2">
                <a:alpha val="3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476672"/>
            <a:ext cx="10628564" cy="2267427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2207568" y="1891986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558384" y="2327446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cxnSp>
        <p:nvCxnSpPr>
          <p:cNvPr id="21" name="直接连接符 20"/>
          <p:cNvCxnSpPr/>
          <p:nvPr/>
        </p:nvCxnSpPr>
        <p:spPr>
          <a:xfrm>
            <a:off x="6096000" y="1949021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5420516" y="2348051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Fan tray</a:t>
            </a:r>
            <a:endParaRPr lang="x-none" sz="1200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9371760" y="1949021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696276" y="2348051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  <p:cxnSp>
        <p:nvCxnSpPr>
          <p:cNvPr id="25" name="直接连接符 24"/>
          <p:cNvCxnSpPr/>
          <p:nvPr/>
        </p:nvCxnSpPr>
        <p:spPr>
          <a:xfrm>
            <a:off x="1937842" y="3634018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228613" y="4078648"/>
            <a:ext cx="138184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Grounding screw</a:t>
            </a:r>
            <a:endParaRPr lang="x-none" sz="1100" dirty="0"/>
          </a:p>
        </p:txBody>
      </p:sp>
      <p:cxnSp>
        <p:nvCxnSpPr>
          <p:cNvPr id="27" name="直接连接符 26"/>
          <p:cNvCxnSpPr/>
          <p:nvPr/>
        </p:nvCxnSpPr>
        <p:spPr>
          <a:xfrm>
            <a:off x="3617551" y="3756440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681446" y="4207855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General expansion slot</a:t>
            </a:r>
            <a:endParaRPr lang="x-none" sz="1200" dirty="0"/>
          </a:p>
        </p:txBody>
      </p:sp>
      <p:cxnSp>
        <p:nvCxnSpPr>
          <p:cNvPr id="31" name="直接连接符 30"/>
          <p:cNvCxnSpPr/>
          <p:nvPr/>
        </p:nvCxnSpPr>
        <p:spPr>
          <a:xfrm>
            <a:off x="6025312" y="3825369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5349828" y="4224399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Fan tray</a:t>
            </a:r>
            <a:endParaRPr lang="x-none" sz="1200" dirty="0"/>
          </a:p>
        </p:txBody>
      </p:sp>
      <p:cxnSp>
        <p:nvCxnSpPr>
          <p:cNvPr id="33" name="直接连接符 32"/>
          <p:cNvCxnSpPr/>
          <p:nvPr/>
        </p:nvCxnSpPr>
        <p:spPr>
          <a:xfrm>
            <a:off x="9278026" y="3825369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602542" y="4224399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228612" y="5806840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cxnSp>
        <p:nvCxnSpPr>
          <p:cNvPr id="37" name="直接连接符 36"/>
          <p:cNvCxnSpPr/>
          <p:nvPr/>
        </p:nvCxnSpPr>
        <p:spPr>
          <a:xfrm>
            <a:off x="1991544" y="5395729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3617551" y="5519861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737125" y="5946723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General expansion slot</a:t>
            </a:r>
            <a:endParaRPr lang="x-none" sz="1200" dirty="0"/>
          </a:p>
        </p:txBody>
      </p: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xmlns="" id="{979FA488-F92C-4B41-9582-B69EE2894DAA}"/>
              </a:ext>
            </a:extLst>
          </p:cNvPr>
          <p:cNvSpPr/>
          <p:nvPr/>
        </p:nvSpPr>
        <p:spPr>
          <a:xfrm>
            <a:off x="5028806" y="5924434"/>
            <a:ext cx="1555017" cy="276050"/>
          </a:xfrm>
          <a:prstGeom prst="roundRect">
            <a:avLst>
              <a:gd name="adj" fmla="val 7398"/>
            </a:avLst>
          </a:prstGeom>
          <a:solidFill>
            <a:schemeClr val="accent2">
              <a:alpha val="3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1" name="直接连接符 40"/>
          <p:cNvCxnSpPr>
            <a:endCxn id="40" idx="0"/>
          </p:cNvCxnSpPr>
          <p:nvPr/>
        </p:nvCxnSpPr>
        <p:spPr>
          <a:xfrm>
            <a:off x="5059676" y="5519861"/>
            <a:ext cx="746639" cy="40457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H="1">
            <a:off x="5784710" y="5519861"/>
            <a:ext cx="658550" cy="40457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4895282" y="5950856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Removable fan tray</a:t>
            </a:r>
            <a:endParaRPr lang="x-none" sz="1200" dirty="0"/>
          </a:p>
        </p:txBody>
      </p:sp>
      <p:cxnSp>
        <p:nvCxnSpPr>
          <p:cNvPr id="49" name="直接连接符 48"/>
          <p:cNvCxnSpPr>
            <a:endCxn id="15" idx="0"/>
          </p:cNvCxnSpPr>
          <p:nvPr/>
        </p:nvCxnSpPr>
        <p:spPr>
          <a:xfrm>
            <a:off x="9095636" y="5499021"/>
            <a:ext cx="6394" cy="35340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420152" y="5898051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  <p:cxnSp>
        <p:nvCxnSpPr>
          <p:cNvPr id="42" name="直接连接符 41"/>
          <p:cNvCxnSpPr>
            <a:endCxn id="15" idx="0"/>
          </p:cNvCxnSpPr>
          <p:nvPr/>
        </p:nvCxnSpPr>
        <p:spPr>
          <a:xfrm flipH="1">
            <a:off x="9102030" y="5477413"/>
            <a:ext cx="1746499" cy="37501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2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ct 83" hidden="1">
            <a:extLst>
              <a:ext uri="{FF2B5EF4-FFF2-40B4-BE49-F238E27FC236}">
                <a16:creationId xmlns:a16="http://schemas.microsoft.com/office/drawing/2014/main" xmlns="" id="{BC47CED3-C7E4-479A-8241-02D7E67F2C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0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A1D88B-A170-C643-970D-F1A53986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332648"/>
            <a:ext cx="9784080" cy="576072"/>
          </a:xfrm>
        </p:spPr>
        <p:txBody>
          <a:bodyPr vert="horz"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Hillstone</a:t>
            </a:r>
            <a:r>
              <a:rPr lang="zh-CN" altLang="en-US" dirty="0"/>
              <a:t> </a:t>
            </a:r>
            <a:r>
              <a:rPr lang="en-US" altLang="zh-CN" dirty="0"/>
              <a:t>A-Series</a:t>
            </a:r>
            <a:r>
              <a:rPr lang="zh-CN" altLang="en-US" dirty="0"/>
              <a:t> </a:t>
            </a:r>
            <a:r>
              <a:rPr lang="en-US" altLang="zh-CN" dirty="0"/>
              <a:t>NGFW: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D81A40-9EB4-BC49-AB0D-039D0D9F5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650390"/>
              </p:ext>
            </p:extLst>
          </p:nvPr>
        </p:nvGraphicFramePr>
        <p:xfrm>
          <a:off x="137023" y="1016732"/>
          <a:ext cx="11863633" cy="5523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681">
                  <a:extLst>
                    <a:ext uri="{9D8B030D-6E8A-4147-A177-3AD203B41FA5}">
                      <a16:colId xmlns:a16="http://schemas.microsoft.com/office/drawing/2014/main" xmlns="" val="475957689"/>
                    </a:ext>
                  </a:extLst>
                </a:gridCol>
                <a:gridCol w="1251633"/>
                <a:gridCol w="1273466"/>
                <a:gridCol w="1273466">
                  <a:extLst>
                    <a:ext uri="{9D8B030D-6E8A-4147-A177-3AD203B41FA5}">
                      <a16:colId xmlns:a16="http://schemas.microsoft.com/office/drawing/2014/main" xmlns="" val="3077527963"/>
                    </a:ext>
                  </a:extLst>
                </a:gridCol>
                <a:gridCol w="1315153"/>
                <a:gridCol w="13497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/>
                <a:gridCol w="1408187">
                  <a:extLst>
                    <a:ext uri="{9D8B030D-6E8A-4147-A177-3AD203B41FA5}">
                      <a16:colId xmlns:a16="http://schemas.microsoft.com/office/drawing/2014/main" xmlns="" val="1997706351"/>
                    </a:ext>
                  </a:extLst>
                </a:gridCol>
                <a:gridCol w="1400125">
                  <a:extLst>
                    <a:ext uri="{9D8B030D-6E8A-4147-A177-3AD203B41FA5}">
                      <a16:colId xmlns:a16="http://schemas.microsoft.com/office/drawing/2014/main" xmlns="" val="2866073839"/>
                    </a:ext>
                  </a:extLst>
                </a:gridCol>
              </a:tblGrid>
              <a:tr h="2492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SG-6000-A5100</a:t>
                      </a:r>
                      <a:r>
                        <a:rPr lang="en-US" altLang="zh-CN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SG-6000-A5155-IN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SG-6000-A5200</a:t>
                      </a:r>
                      <a:r>
                        <a:rPr lang="en-US" altLang="zh-CN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SG-6000-A5255-IN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SG-6000-A5500</a:t>
                      </a:r>
                      <a:r>
                        <a:rPr lang="en-US" altLang="zh-CN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SG-6000-A5555-IN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SG-6000-A5600</a:t>
                      </a:r>
                      <a:r>
                        <a:rPr lang="en-US" altLang="zh-CN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SG-6000-A5800</a:t>
                      </a:r>
                      <a:r>
                        <a:rPr lang="en-US" altLang="zh-CN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-IN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435300"/>
                  </a:ext>
                </a:extLst>
              </a:tr>
              <a:tr h="2848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Firewall </a:t>
                      </a:r>
                      <a:r>
                        <a:rPr lang="en-US" sz="8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 (without/with expansion module</a:t>
                      </a:r>
                      <a:r>
                        <a:rPr lang="en-US" sz="8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800" b="1" u="none" strike="noStrike" kern="1200" dirty="0" smtClean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25/50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25/50 </a:t>
                      </a:r>
                      <a:r>
                        <a:rPr lang="en-US" altLang="zh-CN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32/65 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32/65 </a:t>
                      </a:r>
                      <a:r>
                        <a:rPr lang="en-US" altLang="zh-CN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40/80 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40/80 </a:t>
                      </a:r>
                      <a:r>
                        <a:rPr lang="en-US" altLang="zh-CN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60/85 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80/95 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1757286"/>
                  </a:ext>
                </a:extLst>
              </a:tr>
              <a:tr h="1914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Concurrent Sessions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Million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 Million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12 Million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 Million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13 Million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13 Million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 Million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 Million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6222572"/>
                  </a:ext>
                </a:extLst>
              </a:tr>
              <a:tr h="98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Sessions/s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350,000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350,000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400,000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400,000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500,000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500,000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800,000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930,000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915693"/>
                  </a:ext>
                </a:extLst>
              </a:tr>
              <a:tr h="98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 </a:t>
                      </a:r>
                      <a:r>
                        <a:rPr lang="en-US" sz="8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en-US" sz="8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20/25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20/30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20/35 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20/35 </a:t>
                      </a:r>
                      <a:r>
                        <a:rPr lang="en-US" sz="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25/40 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25/37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35/60 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45/75 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2656572"/>
                  </a:ext>
                </a:extLst>
              </a:tr>
              <a:tr h="98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NGFW Throughput</a:t>
                      </a:r>
                      <a:endParaRPr lang="en-US" sz="8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 </a:t>
                      </a:r>
                      <a:r>
                        <a:rPr lang="en-US" sz="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29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32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</a:tr>
              <a:tr h="1914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</a:t>
                      </a:r>
                      <a:r>
                        <a:rPr lang="en-US" sz="8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Protection Throughput</a:t>
                      </a:r>
                      <a:endParaRPr lang="en-US" sz="8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12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18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</a:tr>
              <a:tr h="98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12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12Gbps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15Gbps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9257445"/>
                  </a:ext>
                </a:extLst>
              </a:tr>
              <a:tr h="150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Psec VPN </a:t>
                      </a:r>
                      <a:r>
                        <a:rPr lang="en-US" altLang="zh-CN" sz="8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en-US" sz="8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15Gbps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 </a:t>
                      </a:r>
                      <a:r>
                        <a:rPr lang="en-US" sz="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28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28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36Gbps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45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0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</a:t>
                      </a:r>
                      <a:r>
                        <a:rPr lang="en-US" sz="8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Proxy Throughput</a:t>
                      </a:r>
                      <a:endParaRPr lang="en-US" sz="8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r>
                        <a:rPr lang="en-US" sz="800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8.5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8.5 </a:t>
                      </a:r>
                      <a:r>
                        <a:rPr lang="en-US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914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Virtual Systems (Default/Max)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1/250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1/250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1/250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1/250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1/250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1/250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1/500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1/500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7962366"/>
                  </a:ext>
                </a:extLst>
              </a:tr>
              <a:tr h="150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 VPN User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82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IPsec Tunnel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20,000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19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 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*     USB3.0 Ports, 2 * HA Ports (SFP+), 1 * MGT Port  (RJ45)</a:t>
                      </a:r>
                      <a:endParaRPr lang="zh-CN" altLang="en-US" sz="8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* Console Port, 2 *</a:t>
                      </a:r>
                      <a:r>
                        <a:rPr lang="fr-FR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USB3.0 Ports, 1 * HA port (SFP), 1 *</a:t>
                      </a:r>
                      <a:r>
                        <a:rPr lang="fr-FR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 (RJ45)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USB3.0 Ports,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 (SFP+),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RJ45)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* Console Port, 2 *</a:t>
                      </a:r>
                      <a:r>
                        <a:rPr lang="fr-FR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USB3.0 Ports, 1 * HA port (SFP), 1 *</a:t>
                      </a:r>
                      <a:r>
                        <a:rPr lang="fr-FR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 (RJ45)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USB3.0 Ports,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 (SFP+),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RJ45)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* Console Port, 2 *</a:t>
                      </a:r>
                      <a:r>
                        <a:rPr lang="fr-FR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USB3.0 Ports, 1 * HA port (SFP), 1 *</a:t>
                      </a:r>
                      <a:r>
                        <a:rPr lang="fr-FR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Port (RJ45)</a:t>
                      </a:r>
                      <a:endParaRPr lang="zh-CN" altLang="en-US" sz="8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USB3.0</a:t>
                      </a:r>
                      <a:r>
                        <a:rPr lang="fr-FR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 (SFP),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(RJ45)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Console Port,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USB3.0 </a:t>
                      </a:r>
                      <a:endParaRPr lang="fr-FR" sz="8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fr-FR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Ports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 Port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(SFP),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fr-FR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FR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MGT </a:t>
                      </a:r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Port (RJ45)</a:t>
                      </a:r>
                      <a:endParaRPr lang="zh-CN" alt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4962509"/>
                  </a:ext>
                </a:extLst>
              </a:tr>
              <a:tr h="296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 I/O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6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16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SFP, 8 </a:t>
                      </a:r>
                      <a:r>
                        <a:rPr lang="fr-FR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 (including 2 bypass pairs)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16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8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 (including</a:t>
                      </a:r>
                      <a:r>
                        <a:rPr lang="en-US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 pairs)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SFP+, 16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SFP, 8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(including 2 bypass pairs)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16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8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 (including</a:t>
                      </a:r>
                      <a:r>
                        <a:rPr lang="en-US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 pairs)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SFP+, 16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SFP, 8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(including 2 bypass pairs)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16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8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 (including</a:t>
                      </a:r>
                      <a:r>
                        <a:rPr lang="en-US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 pairs)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QSFP+, 16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SFP+, 8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(including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 pairs)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SFP+,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fr-FR" altLang="zh-CN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(including 4</a:t>
                      </a:r>
                      <a:r>
                        <a:rPr lang="zh-CN" alt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bypass pairs)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8060578"/>
                  </a:ext>
                </a:extLst>
              </a:tr>
              <a:tr h="1914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Slots for Expansion Modules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474475"/>
                  </a:ext>
                </a:extLst>
              </a:tr>
              <a:tr h="3318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 Module Option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IOC-A-4SFP+-IN, IOC-A-2QSFP+-IN, IOC-A-2MM-BE-IN, IOC-A-2SM-BE-IN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IOC-A-4SFP+-IN, IOC-A-2QSFP+-IN, IOC-A-2MM-BE-IN, IOC-A-2SM-BE-IN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IOC-A-4SFP+-IN, IOC-A-2QSFP+-IN, IOC-A-2MM-BE-IN, IOC-A-2SM-BE-IN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IOC-A-4SFP+-IN, IOC-A-2QSFP+-IN, IOC-A-2MM-BE-IN, IOC-A-2SM-BE-IN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dirty="0" smtClean="0">
                          <a:effectLst/>
                          <a:latin typeface="+mn-lt"/>
                        </a:rPr>
                        <a:t>IOC-A-4SFP+-IN,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IOC-A-2QSFP+-IN, </a:t>
                      </a:r>
                      <a:r>
                        <a:rPr lang="en-US" altLang="zh-CN" sz="800" u="none" strike="noStrike" dirty="0" smtClean="0">
                          <a:effectLst/>
                          <a:latin typeface="+mn-lt"/>
                        </a:rPr>
                        <a:t>IOC-A-2MM-BE-IN, IOC-A-2SM-BE-IN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IOC-A-4SFP+-IN, IOC-A-2QSFP+-IN, IOC-A-2MM-BE-IN, IOC-A-2SM-BE-IN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dirty="0" smtClean="0">
                          <a:effectLst/>
                          <a:latin typeface="+mn-lt"/>
                        </a:rPr>
                        <a:t>IOC-A-4SFP+-IN,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IOC-A-2QSFP+-IN, </a:t>
                      </a:r>
                      <a:r>
                        <a:rPr lang="en-US" altLang="zh-CN" sz="800" u="none" strike="noStrike" dirty="0" smtClean="0">
                          <a:effectLst/>
                          <a:latin typeface="+mn-lt"/>
                        </a:rPr>
                        <a:t>IOC-A-2MM-BE-IN, IOC-A-2SM-BE-IN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dirty="0" smtClean="0">
                          <a:effectLst/>
                          <a:latin typeface="+mn-lt"/>
                        </a:rPr>
                        <a:t>IOC-A-4SFP+-IN,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IOC-A-2QSFP+-IN, </a:t>
                      </a:r>
                      <a:r>
                        <a:rPr lang="en-US" altLang="zh-CN" sz="800" u="none" strike="noStrike" dirty="0" smtClean="0">
                          <a:effectLst/>
                          <a:latin typeface="+mn-lt"/>
                        </a:rPr>
                        <a:t>IOC-A-2MM-BE-IN, IOC-A-2SM-BE-IN</a:t>
                      </a:r>
                      <a:endParaRPr lang="en-US" altLang="zh-CN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9346215"/>
                  </a:ext>
                </a:extLst>
              </a:tr>
              <a:tr h="980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Twin-mode HA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Yes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3750343"/>
                  </a:ext>
                </a:extLst>
              </a:tr>
              <a:tr h="9804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</a:t>
                      </a:r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Storage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64 GB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64 GB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1252802"/>
                  </a:ext>
                </a:extLst>
              </a:tr>
              <a:tr h="19145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</a:t>
                      </a:r>
                      <a:r>
                        <a:rPr lang="zh-CN" alt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Storage Options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059048"/>
                  </a:ext>
                </a:extLst>
              </a:tr>
              <a:tr h="2851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Specification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280W, Dual AC (default), Dual DC</a:t>
                      </a:r>
                      <a:r>
                        <a:rPr lang="en-US" altLang="zh-CN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300W, Dual AC (default), Dual DC (optional)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280W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Dual AC (default), Dual DC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300W, Dual AC (default), Dual DC (optional)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280W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Dual AC (default), Dual DC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300W, Dual AC (default), Dual DC (optional)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300W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Dual AC (default), Dual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</a:t>
                      </a:r>
                      <a:r>
                        <a:rPr lang="en-US" sz="8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300W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Dual AC (default), Dual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3511345"/>
                  </a:ext>
                </a:extLst>
              </a:tr>
              <a:tr h="2227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100-240 V, 50/60 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Hz</a:t>
                      </a:r>
                      <a:b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 -36~-</a:t>
                      </a:r>
                      <a:r>
                        <a:rPr lang="en-US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 V</a:t>
                      </a:r>
                      <a:endParaRPr lang="en-US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100-240 V, 50/60 Hz</a:t>
                      </a:r>
                      <a:b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 -36~-72 V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AC </a:t>
                      </a:r>
                      <a:r>
                        <a:rPr lang="en-US" sz="800" u="none" strike="noStrike" dirty="0" smtClean="0">
                          <a:effectLst/>
                          <a:latin typeface="+mn-lt"/>
                        </a:rPr>
                        <a:t>100-240 V, 50/60 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Hz</a:t>
                      </a:r>
                      <a:br>
                        <a:rPr lang="en-US" sz="8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DC -36~-</a:t>
                      </a:r>
                      <a:r>
                        <a:rPr lang="en-US" sz="800" u="none" strike="noStrike" dirty="0" smtClean="0">
                          <a:effectLst/>
                          <a:latin typeface="+mn-lt"/>
                        </a:rPr>
                        <a:t>72 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100-240 V, 50/60 Hz</a:t>
                      </a:r>
                      <a:b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 -36~-72 V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AC </a:t>
                      </a:r>
                      <a:r>
                        <a:rPr lang="en-US" sz="800" u="none" strike="noStrike" dirty="0" smtClean="0">
                          <a:effectLst/>
                          <a:latin typeface="+mn-lt"/>
                        </a:rPr>
                        <a:t>100-240 V, 50/60 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Hz</a:t>
                      </a:r>
                      <a:br>
                        <a:rPr lang="en-US" sz="8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DC -36~-</a:t>
                      </a:r>
                      <a:r>
                        <a:rPr lang="en-US" sz="800" u="none" strike="noStrike" dirty="0" smtClean="0">
                          <a:effectLst/>
                          <a:latin typeface="+mn-lt"/>
                        </a:rPr>
                        <a:t>72 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 100-240 V, 50/60 Hz</a:t>
                      </a:r>
                      <a:b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 -36~-72 V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AC </a:t>
                      </a:r>
                      <a:r>
                        <a:rPr lang="en-US" sz="800" u="none" strike="noStrike" dirty="0" smtClean="0">
                          <a:effectLst/>
                          <a:latin typeface="+mn-lt"/>
                        </a:rPr>
                        <a:t>100-240 V, 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50/60 Hz</a:t>
                      </a:r>
                      <a:br>
                        <a:rPr lang="en-US" sz="8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DC -36~-</a:t>
                      </a:r>
                      <a:r>
                        <a:rPr lang="en-US" sz="800" u="none" strike="noStrike" dirty="0" smtClean="0">
                          <a:effectLst/>
                          <a:latin typeface="+mn-lt"/>
                        </a:rPr>
                        <a:t>72 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AC </a:t>
                      </a:r>
                      <a:r>
                        <a:rPr lang="en-US" sz="800" u="none" strike="noStrike" dirty="0" smtClean="0">
                          <a:effectLst/>
                          <a:latin typeface="+mn-lt"/>
                        </a:rPr>
                        <a:t>100-240 V, 50/60 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Hz</a:t>
                      </a:r>
                      <a:br>
                        <a:rPr lang="en-US" sz="8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DC -36~-</a:t>
                      </a:r>
                      <a:r>
                        <a:rPr lang="en-US" sz="800" u="none" strike="noStrike" dirty="0" smtClean="0">
                          <a:effectLst/>
                          <a:latin typeface="+mn-lt"/>
                        </a:rPr>
                        <a:t>72 V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2309442"/>
                  </a:ext>
                </a:extLst>
              </a:tr>
              <a:tr h="980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 Factor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Rackmount, 1U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Rackmount, 1U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Rackmount, 1U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r>
                        <a:rPr lang="en-US" altLang="zh-CN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Rackmount, 1U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Rackmount, 1U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466601"/>
                  </a:ext>
                </a:extLst>
              </a:tr>
              <a:tr h="980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18.7 </a:t>
                      </a:r>
                      <a:r>
                        <a:rPr lang="en-US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(8.5 kg)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18.7 </a:t>
                      </a:r>
                      <a:r>
                        <a:rPr lang="en-US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(8.5 kg)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18.7 </a:t>
                      </a:r>
                      <a:r>
                        <a:rPr lang="en-US" sz="800" u="none" strike="noStrike" dirty="0" err="1">
                          <a:effectLst/>
                          <a:latin typeface="+mn-lt"/>
                        </a:rPr>
                        <a:t>lb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 (8.5 kg)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18.7 </a:t>
                      </a:r>
                      <a:r>
                        <a:rPr lang="en-US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(8.5 kg)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18.7 </a:t>
                      </a:r>
                      <a:r>
                        <a:rPr lang="en-US" sz="800" u="none" strike="noStrike" dirty="0" err="1">
                          <a:effectLst/>
                          <a:latin typeface="+mn-lt"/>
                        </a:rPr>
                        <a:t>lb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 (8.5 kg)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18.7 </a:t>
                      </a:r>
                      <a:r>
                        <a:rPr lang="en-US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lb</a:t>
                      </a:r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(8.5 kg)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18.7 </a:t>
                      </a:r>
                      <a:r>
                        <a:rPr lang="en-US" sz="800" u="none" strike="noStrike" dirty="0" err="1">
                          <a:effectLst/>
                          <a:latin typeface="+mn-lt"/>
                        </a:rPr>
                        <a:t>lb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 (8.5 kg)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18.7 </a:t>
                      </a:r>
                      <a:r>
                        <a:rPr lang="en-US" sz="800" u="none" strike="noStrike" dirty="0" err="1">
                          <a:effectLst/>
                          <a:latin typeface="+mn-lt"/>
                        </a:rPr>
                        <a:t>lb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 (8.5 kg)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7057492"/>
                  </a:ext>
                </a:extLst>
              </a:tr>
              <a:tr h="980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32-104°F (0-40°C)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32-104°F (0-40°C)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32-104°F (0-40°C)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32-104°F (0-40°C)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32-104°F (0-40°C)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980330"/>
                  </a:ext>
                </a:extLst>
              </a:tr>
              <a:tr h="1495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Humidity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10-95% non-condensing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10-95% non-condensing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10-95% non-condensing</a:t>
                      </a: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10-95% non-condensing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10-95% non-condensing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768586"/>
                  </a:ext>
                </a:extLst>
              </a:tr>
            </a:tbl>
          </a:graphicData>
        </a:graphic>
      </p:graphicFrame>
      <p:sp>
        <p:nvSpPr>
          <p:cNvPr id="7" name="六边形 5">
            <a:extLst>
              <a:ext uri="{FF2B5EF4-FFF2-40B4-BE49-F238E27FC236}">
                <a16:creationId xmlns:a16="http://schemas.microsoft.com/office/drawing/2014/main" xmlns="" id="{11692F46-BD99-914E-938B-147E298D716D}"/>
              </a:ext>
            </a:extLst>
          </p:cNvPr>
          <p:cNvSpPr/>
          <p:nvPr/>
        </p:nvSpPr>
        <p:spPr>
          <a:xfrm>
            <a:off x="1415480" y="908720"/>
            <a:ext cx="10585176" cy="1440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206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Rackmount</a:t>
            </a:r>
          </a:p>
        </p:txBody>
      </p:sp>
      <p:sp>
        <p:nvSpPr>
          <p:cNvPr id="13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/>
        </p:nvSpPr>
        <p:spPr>
          <a:xfrm>
            <a:off x="8685030" y="6597352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17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/>
        </p:nvSpPr>
        <p:spPr>
          <a:xfrm>
            <a:off x="966648" y="6602691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8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/>
        </p:nvSpPr>
        <p:spPr>
          <a:xfrm>
            <a:off x="850426" y="6602691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/>
        </p:nvSpPr>
        <p:spPr>
          <a:xfrm>
            <a:off x="588823" y="6602691"/>
            <a:ext cx="163506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 smtClean="0"/>
              <a:t>44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916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71" y="2912220"/>
            <a:ext cx="9515523" cy="1041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3A73-BD99-884B-88A4-97AA5FB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A5100 / A5200 / A5500 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DEFF31A-0FCD-C744-AE16-3B066BECF93B}"/>
              </a:ext>
            </a:extLst>
          </p:cNvPr>
          <p:cNvSpPr txBox="1">
            <a:spLocks/>
          </p:cNvSpPr>
          <p:nvPr/>
        </p:nvSpPr>
        <p:spPr>
          <a:xfrm>
            <a:off x="225588" y="3176650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A5100</a:t>
            </a:r>
          </a:p>
          <a:p>
            <a:r>
              <a:rPr lang="en-US" altLang="zh-CN" sz="2000" dirty="0" smtClean="0"/>
              <a:t>A5200</a:t>
            </a:r>
            <a:endParaRPr lang="en-US" altLang="zh-CN" sz="2000" dirty="0"/>
          </a:p>
          <a:p>
            <a:r>
              <a:rPr lang="en-US" altLang="zh-CN" sz="2000" dirty="0" smtClean="0"/>
              <a:t>A5500</a:t>
            </a:r>
            <a:endParaRPr lang="en-US" sz="2000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2412382" y="2451602"/>
            <a:ext cx="0" cy="68454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561423" y="2240887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expansion slot</a:t>
            </a:r>
            <a:endParaRPr lang="zh-CN" altLang="en-US" sz="1200" dirty="0"/>
          </a:p>
        </p:txBody>
      </p:sp>
      <p:cxnSp>
        <p:nvCxnSpPr>
          <p:cNvPr id="21" name="直接连接符 20"/>
          <p:cNvCxnSpPr/>
          <p:nvPr/>
        </p:nvCxnSpPr>
        <p:spPr>
          <a:xfrm flipH="1" flipV="1">
            <a:off x="2097143" y="3734516"/>
            <a:ext cx="67713" cy="63464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653616" y="4332611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button</a:t>
            </a:r>
            <a:endParaRPr lang="zh-CN" altLang="en-US" sz="1200" dirty="0"/>
          </a:p>
        </p:txBody>
      </p:sp>
      <p:cxnSp>
        <p:nvCxnSpPr>
          <p:cNvPr id="28" name="直接连接符 27"/>
          <p:cNvCxnSpPr/>
          <p:nvPr/>
        </p:nvCxnSpPr>
        <p:spPr>
          <a:xfrm>
            <a:off x="3481625" y="3717339"/>
            <a:ext cx="1054995" cy="132396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074589" y="5068146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CLR button</a:t>
            </a:r>
            <a:endParaRPr lang="zh-CN" altLang="en-US" sz="1200" dirty="0"/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2397999" y="2103560"/>
            <a:ext cx="925086" cy="144717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064927" y="1852034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LED</a:t>
            </a:r>
            <a:endParaRPr lang="zh-CN" altLang="en-US" sz="1200" dirty="0"/>
          </a:p>
        </p:txBody>
      </p:sp>
      <p:cxnSp>
        <p:nvCxnSpPr>
          <p:cNvPr id="37" name="直接连接符 36"/>
          <p:cNvCxnSpPr/>
          <p:nvPr/>
        </p:nvCxnSpPr>
        <p:spPr>
          <a:xfrm>
            <a:off x="2397999" y="3746639"/>
            <a:ext cx="605561" cy="61035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2667900" y="4329971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Status LED</a:t>
            </a:r>
            <a:endParaRPr lang="zh-CN" altLang="en-US" sz="1200" dirty="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2637532" y="2420749"/>
            <a:ext cx="926978" cy="114588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3306878" y="2129033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Alarm LED</a:t>
            </a:r>
            <a:endParaRPr lang="zh-CN" altLang="en-US" sz="1200" dirty="0"/>
          </a:p>
        </p:txBody>
      </p:sp>
      <p:cxnSp>
        <p:nvCxnSpPr>
          <p:cNvPr id="45" name="直接连接符 44"/>
          <p:cNvCxnSpPr/>
          <p:nvPr/>
        </p:nvCxnSpPr>
        <p:spPr>
          <a:xfrm flipH="1" flipV="1">
            <a:off x="3122105" y="3732056"/>
            <a:ext cx="818648" cy="90849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3324530" y="4625504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LED</a:t>
            </a:r>
            <a:endParaRPr lang="zh-CN" altLang="en-US" sz="1200" dirty="0"/>
          </a:p>
        </p:txBody>
      </p:sp>
      <p:cxnSp>
        <p:nvCxnSpPr>
          <p:cNvPr id="47" name="直接连接符 46"/>
          <p:cNvCxnSpPr/>
          <p:nvPr/>
        </p:nvCxnSpPr>
        <p:spPr>
          <a:xfrm flipV="1">
            <a:off x="2860542" y="2416168"/>
            <a:ext cx="1676078" cy="115046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4300273" y="1935329"/>
            <a:ext cx="97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supply LED</a:t>
            </a:r>
            <a:endParaRPr lang="zh-CN" altLang="en-US" sz="1200" dirty="0"/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3925426" y="2360653"/>
            <a:ext cx="1875342" cy="99894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5778383" y="2184146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USB ports</a:t>
            </a:r>
            <a:endParaRPr lang="zh-CN" altLang="en-US" sz="1200" dirty="0"/>
          </a:p>
        </p:txBody>
      </p:sp>
      <p:cxnSp>
        <p:nvCxnSpPr>
          <p:cNvPr id="56" name="直接连接符 55"/>
          <p:cNvCxnSpPr/>
          <p:nvPr/>
        </p:nvCxnSpPr>
        <p:spPr>
          <a:xfrm>
            <a:off x="4324458" y="3717032"/>
            <a:ext cx="59136" cy="42058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4098991" y="4164459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Console port</a:t>
            </a:r>
            <a:endParaRPr lang="zh-CN" altLang="en-US" sz="1200" dirty="0"/>
          </a:p>
        </p:txBody>
      </p:sp>
      <p:cxnSp>
        <p:nvCxnSpPr>
          <p:cNvPr id="60" name="直接连接符 59"/>
          <p:cNvCxnSpPr/>
          <p:nvPr/>
        </p:nvCxnSpPr>
        <p:spPr>
          <a:xfrm>
            <a:off x="4863603" y="3717032"/>
            <a:ext cx="476193" cy="66229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4475928" y="4372804"/>
            <a:ext cx="14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Management port</a:t>
            </a:r>
            <a:endParaRPr lang="zh-CN" altLang="en-US" sz="1200" dirty="0"/>
          </a:p>
        </p:txBody>
      </p:sp>
      <p:cxnSp>
        <p:nvCxnSpPr>
          <p:cNvPr id="63" name="直接连接符 62"/>
          <p:cNvCxnSpPr/>
          <p:nvPr/>
        </p:nvCxnSpPr>
        <p:spPr>
          <a:xfrm>
            <a:off x="5724750" y="3743394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5724750" y="4068284"/>
            <a:ext cx="1152128" cy="1403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6876878" y="3717032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6372822" y="4089146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5819398" y="4158333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cxnSp>
        <p:nvCxnSpPr>
          <p:cNvPr id="69" name="直接连接符 68"/>
          <p:cNvCxnSpPr/>
          <p:nvPr/>
        </p:nvCxnSpPr>
        <p:spPr>
          <a:xfrm>
            <a:off x="11040963" y="2604084"/>
            <a:ext cx="1" cy="46487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>
            <a:off x="10693302" y="2351735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Air inlet</a:t>
            </a:r>
            <a:endParaRPr lang="zh-CN" altLang="en-US" sz="1200" dirty="0"/>
          </a:p>
        </p:txBody>
      </p:sp>
      <p:cxnSp>
        <p:nvCxnSpPr>
          <p:cNvPr id="57" name="直接连接符 135"/>
          <p:cNvCxnSpPr/>
          <p:nvPr/>
        </p:nvCxnSpPr>
        <p:spPr>
          <a:xfrm>
            <a:off x="7236918" y="3809975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136"/>
          <p:cNvCxnSpPr/>
          <p:nvPr/>
        </p:nvCxnSpPr>
        <p:spPr>
          <a:xfrm flipV="1">
            <a:off x="7236918" y="4144605"/>
            <a:ext cx="2376264" cy="429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137"/>
          <p:cNvCxnSpPr/>
          <p:nvPr/>
        </p:nvCxnSpPr>
        <p:spPr>
          <a:xfrm>
            <a:off x="9613182" y="3775321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138"/>
          <p:cNvCxnSpPr/>
          <p:nvPr/>
        </p:nvCxnSpPr>
        <p:spPr>
          <a:xfrm>
            <a:off x="8308273" y="4153165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7740974" y="4247510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SFP</a:t>
            </a:r>
            <a:r>
              <a:rPr lang="x-none" sz="1200" dirty="0"/>
              <a:t> ports</a:t>
            </a:r>
          </a:p>
        </p:txBody>
      </p:sp>
      <p:cxnSp>
        <p:nvCxnSpPr>
          <p:cNvPr id="72" name="直接连接符 142"/>
          <p:cNvCxnSpPr/>
          <p:nvPr/>
        </p:nvCxnSpPr>
        <p:spPr>
          <a:xfrm>
            <a:off x="10358177" y="4033088"/>
            <a:ext cx="1" cy="30948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9757198" y="4338048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SFP+</a:t>
            </a:r>
            <a:r>
              <a:rPr lang="x-none" sz="1200" dirty="0"/>
              <a:t> ports</a:t>
            </a:r>
          </a:p>
        </p:txBody>
      </p:sp>
      <p:cxnSp>
        <p:nvCxnSpPr>
          <p:cNvPr id="48" name="直接连接符 135"/>
          <p:cNvCxnSpPr/>
          <p:nvPr/>
        </p:nvCxnSpPr>
        <p:spPr>
          <a:xfrm>
            <a:off x="9890126" y="3702456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136"/>
          <p:cNvCxnSpPr/>
          <p:nvPr/>
        </p:nvCxnSpPr>
        <p:spPr>
          <a:xfrm>
            <a:off x="9890126" y="4033088"/>
            <a:ext cx="1001670" cy="829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46"/>
          <p:cNvCxnSpPr/>
          <p:nvPr/>
        </p:nvCxnSpPr>
        <p:spPr>
          <a:xfrm flipV="1">
            <a:off x="3120007" y="2790833"/>
            <a:ext cx="1416613" cy="78253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50"/>
          <p:cNvSpPr txBox="1"/>
          <p:nvPr/>
        </p:nvSpPr>
        <p:spPr>
          <a:xfrm>
            <a:off x="4511291" y="2444787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Fan LED</a:t>
            </a:r>
            <a:endParaRPr lang="zh-CN" altLang="en-US" sz="1200" dirty="0"/>
          </a:p>
        </p:txBody>
      </p:sp>
      <p:cxnSp>
        <p:nvCxnSpPr>
          <p:cNvPr id="76" name="直接连接符 59"/>
          <p:cNvCxnSpPr/>
          <p:nvPr/>
        </p:nvCxnSpPr>
        <p:spPr>
          <a:xfrm>
            <a:off x="5267150" y="3777132"/>
            <a:ext cx="842105" cy="78853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61"/>
          <p:cNvSpPr txBox="1"/>
          <p:nvPr/>
        </p:nvSpPr>
        <p:spPr>
          <a:xfrm>
            <a:off x="5800768" y="4565669"/>
            <a:ext cx="14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ports</a:t>
            </a:r>
            <a:endParaRPr lang="zh-CN" altLang="en-US" sz="1200" dirty="0"/>
          </a:p>
        </p:txBody>
      </p:sp>
      <p:cxnSp>
        <p:nvCxnSpPr>
          <p:cNvPr id="78" name="直接连接符 36"/>
          <p:cNvCxnSpPr/>
          <p:nvPr/>
        </p:nvCxnSpPr>
        <p:spPr>
          <a:xfrm>
            <a:off x="2632906" y="3747389"/>
            <a:ext cx="558348" cy="40782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39"/>
          <p:cNvSpPr txBox="1"/>
          <p:nvPr/>
        </p:nvSpPr>
        <p:spPr>
          <a:xfrm>
            <a:off x="2884257" y="4097748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LED</a:t>
            </a:r>
            <a:endParaRPr lang="zh-CN" altLang="en-US" sz="1200" dirty="0"/>
          </a:p>
        </p:txBody>
      </p:sp>
      <p:cxnSp>
        <p:nvCxnSpPr>
          <p:cNvPr id="53" name="直接连接符 135"/>
          <p:cNvCxnSpPr/>
          <p:nvPr/>
        </p:nvCxnSpPr>
        <p:spPr>
          <a:xfrm>
            <a:off x="10891796" y="3775321"/>
            <a:ext cx="0" cy="2752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4475928" y="3112169"/>
            <a:ext cx="144016" cy="72008"/>
          </a:xfrm>
          <a:prstGeom prst="ellipse">
            <a:avLst/>
          </a:prstGeom>
          <a:solidFill>
            <a:srgbClr val="F2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3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35" y="2364893"/>
            <a:ext cx="10061108" cy="1559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280C4-5945-564E-A43A-F5FC4F51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A5100 / A5200 / A5500 Rear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4247A24-6F44-4D4E-9ECA-EF5722FAAE7D}"/>
              </a:ext>
            </a:extLst>
          </p:cNvPr>
          <p:cNvSpPr txBox="1">
            <a:spLocks/>
          </p:cNvSpPr>
          <p:nvPr/>
        </p:nvSpPr>
        <p:spPr>
          <a:xfrm>
            <a:off x="-40093" y="3122390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A5100</a:t>
            </a:r>
          </a:p>
          <a:p>
            <a:r>
              <a:rPr lang="en-US" altLang="zh-CN" sz="2000" dirty="0" smtClean="0"/>
              <a:t>A5200</a:t>
            </a:r>
            <a:endParaRPr lang="en-US" altLang="zh-CN" sz="2000" dirty="0"/>
          </a:p>
          <a:p>
            <a:r>
              <a:rPr lang="en-US" altLang="zh-CN" sz="2000" dirty="0" smtClean="0"/>
              <a:t>A5500</a:t>
            </a:r>
            <a:endParaRPr lang="en-US" altLang="zh-CN" sz="2000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1703512" y="3591453"/>
            <a:ext cx="54314" cy="86825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108642" y="4448145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cxnSp>
        <p:nvCxnSpPr>
          <p:cNvPr id="16" name="直接连接符 40"/>
          <p:cNvCxnSpPr/>
          <p:nvPr/>
        </p:nvCxnSpPr>
        <p:spPr>
          <a:xfrm>
            <a:off x="5059676" y="3762944"/>
            <a:ext cx="746639" cy="40457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43"/>
          <p:cNvCxnSpPr/>
          <p:nvPr/>
        </p:nvCxnSpPr>
        <p:spPr>
          <a:xfrm flipH="1">
            <a:off x="5784710" y="3762944"/>
            <a:ext cx="658550" cy="40457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4895282" y="4193939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Removable fan tray</a:t>
            </a:r>
            <a:endParaRPr lang="x-none" sz="1200" dirty="0"/>
          </a:p>
        </p:txBody>
      </p:sp>
      <p:cxnSp>
        <p:nvCxnSpPr>
          <p:cNvPr id="26" name="直接连接符 48"/>
          <p:cNvCxnSpPr>
            <a:endCxn id="27" idx="0"/>
          </p:cNvCxnSpPr>
          <p:nvPr/>
        </p:nvCxnSpPr>
        <p:spPr>
          <a:xfrm flipH="1">
            <a:off x="8854170" y="3519445"/>
            <a:ext cx="50144" cy="67449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163247" y="4193939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B084C648-23CE-EB4D-A43A-F96A74F49792}"/>
              </a:ext>
            </a:extLst>
          </p:cNvPr>
          <p:cNvSpPr txBox="1">
            <a:spLocks/>
          </p:cNvSpPr>
          <p:nvPr/>
        </p:nvSpPr>
        <p:spPr>
          <a:xfrm>
            <a:off x="9264071" y="3958695"/>
            <a:ext cx="231501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400" b="0" dirty="0">
                <a:solidFill>
                  <a:srgbClr val="C00000"/>
                </a:solidFill>
              </a:rPr>
              <a:t>Removable,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hot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swappable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power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supply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modules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F0094507-E11B-5F4C-911A-624ACD96EA30}"/>
              </a:ext>
            </a:extLst>
          </p:cNvPr>
          <p:cNvSpPr txBox="1">
            <a:spLocks/>
          </p:cNvSpPr>
          <p:nvPr/>
        </p:nvSpPr>
        <p:spPr>
          <a:xfrm>
            <a:off x="6561249" y="3953894"/>
            <a:ext cx="1584176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400" b="0" dirty="0">
                <a:solidFill>
                  <a:srgbClr val="C00000"/>
                </a:solidFill>
              </a:rPr>
              <a:t>Removable,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hot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swappable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fan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trays</a:t>
            </a:r>
          </a:p>
        </p:txBody>
      </p:sp>
      <p:cxnSp>
        <p:nvCxnSpPr>
          <p:cNvPr id="30" name="直接连接符 26"/>
          <p:cNvCxnSpPr/>
          <p:nvPr/>
        </p:nvCxnSpPr>
        <p:spPr>
          <a:xfrm>
            <a:off x="3147383" y="3716521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236351" y="4167517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General expansion slot</a:t>
            </a:r>
            <a:endParaRPr lang="x-none" sz="1200" dirty="0"/>
          </a:p>
        </p:txBody>
      </p:sp>
      <p:cxnSp>
        <p:nvCxnSpPr>
          <p:cNvPr id="19" name="直接连接符 48"/>
          <p:cNvCxnSpPr>
            <a:endCxn id="27" idx="0"/>
          </p:cNvCxnSpPr>
          <p:nvPr/>
        </p:nvCxnSpPr>
        <p:spPr>
          <a:xfrm flipH="1">
            <a:off x="8854170" y="3664336"/>
            <a:ext cx="1977830" cy="52960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7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63" y="2161722"/>
            <a:ext cx="9665478" cy="2365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3A73-BD99-884B-88A4-97AA5FB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3" y="475488"/>
            <a:ext cx="9373837" cy="553707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A5155 / A5255 / A5555 / </a:t>
            </a:r>
            <a:r>
              <a:rPr lang="en-US" altLang="zh-CN" dirty="0"/>
              <a:t>A</a:t>
            </a:r>
            <a:r>
              <a:rPr lang="en-US" altLang="zh-CN" dirty="0" smtClean="0"/>
              <a:t>5600 / A5800 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DEFF31A-0FCD-C744-AE16-3B066BECF93B}"/>
              </a:ext>
            </a:extLst>
          </p:cNvPr>
          <p:cNvSpPr txBox="1">
            <a:spLocks/>
          </p:cNvSpPr>
          <p:nvPr/>
        </p:nvSpPr>
        <p:spPr>
          <a:xfrm>
            <a:off x="642990" y="3284984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A5155</a:t>
            </a:r>
          </a:p>
          <a:p>
            <a:r>
              <a:rPr lang="en-US" altLang="zh-CN" sz="2000" dirty="0" smtClean="0"/>
              <a:t>A5255</a:t>
            </a:r>
          </a:p>
          <a:p>
            <a:r>
              <a:rPr lang="en-US" altLang="zh-CN" sz="2000" dirty="0" smtClean="0"/>
              <a:t>A5555</a:t>
            </a:r>
          </a:p>
          <a:p>
            <a:r>
              <a:rPr lang="en-US" altLang="zh-CN" sz="2000" dirty="0" smtClean="0"/>
              <a:t>A5600</a:t>
            </a:r>
            <a:endParaRPr lang="en-US" altLang="zh-CN" sz="2000" dirty="0"/>
          </a:p>
          <a:p>
            <a:r>
              <a:rPr lang="en-US" altLang="zh-CN" sz="2000" dirty="0" smtClean="0"/>
              <a:t>A5800</a:t>
            </a:r>
            <a:endParaRPr lang="en-US" sz="2000" dirty="0"/>
          </a:p>
        </p:txBody>
      </p:sp>
      <p:cxnSp>
        <p:nvCxnSpPr>
          <p:cNvPr id="43" name="直接连接符 18"/>
          <p:cNvCxnSpPr/>
          <p:nvPr/>
        </p:nvCxnSpPr>
        <p:spPr>
          <a:xfrm>
            <a:off x="2825469" y="2516400"/>
            <a:ext cx="0" cy="68454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20"/>
          <p:cNvCxnSpPr/>
          <p:nvPr/>
        </p:nvCxnSpPr>
        <p:spPr>
          <a:xfrm flipH="1" flipV="1">
            <a:off x="2510230" y="3799314"/>
            <a:ext cx="67713" cy="63464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26"/>
          <p:cNvSpPr txBox="1"/>
          <p:nvPr/>
        </p:nvSpPr>
        <p:spPr>
          <a:xfrm>
            <a:off x="2066703" y="4397409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button</a:t>
            </a:r>
            <a:endParaRPr lang="zh-CN" altLang="en-US" sz="1200" dirty="0"/>
          </a:p>
        </p:txBody>
      </p:sp>
      <p:cxnSp>
        <p:nvCxnSpPr>
          <p:cNvPr id="50" name="直接连接符 27"/>
          <p:cNvCxnSpPr/>
          <p:nvPr/>
        </p:nvCxnSpPr>
        <p:spPr>
          <a:xfrm>
            <a:off x="3894712" y="3782137"/>
            <a:ext cx="1054995" cy="132396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29"/>
          <p:cNvSpPr txBox="1"/>
          <p:nvPr/>
        </p:nvSpPr>
        <p:spPr>
          <a:xfrm>
            <a:off x="4487676" y="5132944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CLR button</a:t>
            </a:r>
            <a:endParaRPr lang="zh-CN" altLang="en-US" sz="1200" dirty="0"/>
          </a:p>
        </p:txBody>
      </p:sp>
      <p:cxnSp>
        <p:nvCxnSpPr>
          <p:cNvPr id="54" name="直接连接符 30"/>
          <p:cNvCxnSpPr/>
          <p:nvPr/>
        </p:nvCxnSpPr>
        <p:spPr>
          <a:xfrm flipV="1">
            <a:off x="2811086" y="2168358"/>
            <a:ext cx="925086" cy="144717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35"/>
          <p:cNvSpPr txBox="1"/>
          <p:nvPr/>
        </p:nvSpPr>
        <p:spPr>
          <a:xfrm>
            <a:off x="3478014" y="1916832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LED</a:t>
            </a:r>
            <a:endParaRPr lang="zh-CN" altLang="en-US" sz="1200" dirty="0"/>
          </a:p>
        </p:txBody>
      </p:sp>
      <p:cxnSp>
        <p:nvCxnSpPr>
          <p:cNvPr id="75" name="直接连接符 36"/>
          <p:cNvCxnSpPr/>
          <p:nvPr/>
        </p:nvCxnSpPr>
        <p:spPr>
          <a:xfrm>
            <a:off x="2811086" y="3811437"/>
            <a:ext cx="605561" cy="61035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39"/>
          <p:cNvSpPr txBox="1"/>
          <p:nvPr/>
        </p:nvSpPr>
        <p:spPr>
          <a:xfrm>
            <a:off x="3080987" y="4394769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Status LED</a:t>
            </a:r>
            <a:endParaRPr lang="zh-CN" altLang="en-US" sz="1200" dirty="0"/>
          </a:p>
        </p:txBody>
      </p:sp>
      <p:cxnSp>
        <p:nvCxnSpPr>
          <p:cNvPr id="77" name="直接连接符 40"/>
          <p:cNvCxnSpPr/>
          <p:nvPr/>
        </p:nvCxnSpPr>
        <p:spPr>
          <a:xfrm flipV="1">
            <a:off x="3050619" y="2485547"/>
            <a:ext cx="926978" cy="114588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43"/>
          <p:cNvSpPr txBox="1"/>
          <p:nvPr/>
        </p:nvSpPr>
        <p:spPr>
          <a:xfrm>
            <a:off x="3719965" y="2193831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Alarm LED</a:t>
            </a:r>
            <a:endParaRPr lang="zh-CN" altLang="en-US" sz="1200" dirty="0"/>
          </a:p>
        </p:txBody>
      </p:sp>
      <p:cxnSp>
        <p:nvCxnSpPr>
          <p:cNvPr id="79" name="直接连接符 44"/>
          <p:cNvCxnSpPr/>
          <p:nvPr/>
        </p:nvCxnSpPr>
        <p:spPr>
          <a:xfrm flipH="1" flipV="1">
            <a:off x="3535192" y="3796854"/>
            <a:ext cx="818648" cy="90849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45"/>
          <p:cNvSpPr txBox="1"/>
          <p:nvPr/>
        </p:nvSpPr>
        <p:spPr>
          <a:xfrm>
            <a:off x="3737617" y="4690302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LED</a:t>
            </a:r>
            <a:endParaRPr lang="zh-CN" altLang="en-US" sz="1200" dirty="0"/>
          </a:p>
        </p:txBody>
      </p:sp>
      <p:cxnSp>
        <p:nvCxnSpPr>
          <p:cNvPr id="81" name="直接连接符 46"/>
          <p:cNvCxnSpPr/>
          <p:nvPr/>
        </p:nvCxnSpPr>
        <p:spPr>
          <a:xfrm flipV="1">
            <a:off x="3273629" y="2480966"/>
            <a:ext cx="1676078" cy="115046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50"/>
          <p:cNvSpPr txBox="1"/>
          <p:nvPr/>
        </p:nvSpPr>
        <p:spPr>
          <a:xfrm>
            <a:off x="4713360" y="2000127"/>
            <a:ext cx="97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supply LED</a:t>
            </a:r>
            <a:endParaRPr lang="zh-CN" altLang="en-US" sz="1200" dirty="0"/>
          </a:p>
        </p:txBody>
      </p:sp>
      <p:cxnSp>
        <p:nvCxnSpPr>
          <p:cNvPr id="83" name="直接连接符 51"/>
          <p:cNvCxnSpPr/>
          <p:nvPr/>
        </p:nvCxnSpPr>
        <p:spPr>
          <a:xfrm flipV="1">
            <a:off x="4237062" y="2676381"/>
            <a:ext cx="2331854" cy="82845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54"/>
          <p:cNvSpPr txBox="1"/>
          <p:nvPr/>
        </p:nvSpPr>
        <p:spPr>
          <a:xfrm>
            <a:off x="6317702" y="2377382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USB ports</a:t>
            </a:r>
            <a:endParaRPr lang="zh-CN" altLang="en-US" sz="1200" dirty="0"/>
          </a:p>
        </p:txBody>
      </p:sp>
      <p:cxnSp>
        <p:nvCxnSpPr>
          <p:cNvPr id="85" name="直接连接符 55"/>
          <p:cNvCxnSpPr/>
          <p:nvPr/>
        </p:nvCxnSpPr>
        <p:spPr>
          <a:xfrm>
            <a:off x="4737545" y="3781830"/>
            <a:ext cx="59136" cy="42058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58"/>
          <p:cNvSpPr txBox="1"/>
          <p:nvPr/>
        </p:nvSpPr>
        <p:spPr>
          <a:xfrm>
            <a:off x="4512078" y="4229257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Console port</a:t>
            </a:r>
            <a:endParaRPr lang="zh-CN" altLang="en-US" sz="1200" dirty="0"/>
          </a:p>
        </p:txBody>
      </p:sp>
      <p:cxnSp>
        <p:nvCxnSpPr>
          <p:cNvPr id="87" name="直接连接符 59"/>
          <p:cNvCxnSpPr/>
          <p:nvPr/>
        </p:nvCxnSpPr>
        <p:spPr>
          <a:xfrm>
            <a:off x="5229893" y="3799314"/>
            <a:ext cx="476193" cy="66229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61"/>
          <p:cNvSpPr txBox="1"/>
          <p:nvPr/>
        </p:nvSpPr>
        <p:spPr>
          <a:xfrm>
            <a:off x="4889015" y="4437602"/>
            <a:ext cx="14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Management port</a:t>
            </a:r>
            <a:endParaRPr lang="zh-CN" altLang="en-US" sz="1200" dirty="0"/>
          </a:p>
        </p:txBody>
      </p:sp>
      <p:cxnSp>
        <p:nvCxnSpPr>
          <p:cNvPr id="89" name="直接连接符 62"/>
          <p:cNvCxnSpPr/>
          <p:nvPr/>
        </p:nvCxnSpPr>
        <p:spPr>
          <a:xfrm>
            <a:off x="6065829" y="3808192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63"/>
          <p:cNvCxnSpPr/>
          <p:nvPr/>
        </p:nvCxnSpPr>
        <p:spPr>
          <a:xfrm flipV="1">
            <a:off x="6065829" y="4147116"/>
            <a:ext cx="1267079" cy="87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64"/>
          <p:cNvCxnSpPr/>
          <p:nvPr/>
        </p:nvCxnSpPr>
        <p:spPr>
          <a:xfrm>
            <a:off x="7332908" y="3788658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65"/>
          <p:cNvCxnSpPr/>
          <p:nvPr/>
        </p:nvCxnSpPr>
        <p:spPr>
          <a:xfrm>
            <a:off x="6713901" y="4153944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6166908" y="4215478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200" dirty="0"/>
              <a:t>GE ports</a:t>
            </a:r>
          </a:p>
        </p:txBody>
      </p:sp>
      <p:cxnSp>
        <p:nvCxnSpPr>
          <p:cNvPr id="95" name="直接连接符 135"/>
          <p:cNvCxnSpPr/>
          <p:nvPr/>
        </p:nvCxnSpPr>
        <p:spPr>
          <a:xfrm>
            <a:off x="7752184" y="3833070"/>
            <a:ext cx="0" cy="37633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136"/>
          <p:cNvCxnSpPr/>
          <p:nvPr/>
        </p:nvCxnSpPr>
        <p:spPr>
          <a:xfrm>
            <a:off x="7752184" y="4209403"/>
            <a:ext cx="2376264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137"/>
          <p:cNvCxnSpPr/>
          <p:nvPr/>
        </p:nvCxnSpPr>
        <p:spPr>
          <a:xfrm>
            <a:off x="10128448" y="3840119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138"/>
          <p:cNvCxnSpPr/>
          <p:nvPr/>
        </p:nvCxnSpPr>
        <p:spPr>
          <a:xfrm>
            <a:off x="8874141" y="4217963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306842" y="4294020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SFP+</a:t>
            </a:r>
            <a:r>
              <a:rPr lang="x-none" sz="1200" dirty="0" smtClean="0"/>
              <a:t> </a:t>
            </a:r>
            <a:r>
              <a:rPr lang="x-none" sz="1200" dirty="0"/>
              <a:t>ports</a:t>
            </a:r>
          </a:p>
        </p:txBody>
      </p:sp>
      <p:cxnSp>
        <p:nvCxnSpPr>
          <p:cNvPr id="100" name="直接连接符 142"/>
          <p:cNvCxnSpPr/>
          <p:nvPr/>
        </p:nvCxnSpPr>
        <p:spPr>
          <a:xfrm>
            <a:off x="10530325" y="3810424"/>
            <a:ext cx="1" cy="30948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0075637" y="4105393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QSFP</a:t>
            </a:r>
            <a:r>
              <a:rPr lang="en-US" sz="1200" dirty="0"/>
              <a:t>+</a:t>
            </a:r>
            <a:r>
              <a:rPr lang="x-none" sz="1200" dirty="0"/>
              <a:t> ports</a:t>
            </a:r>
          </a:p>
        </p:txBody>
      </p:sp>
      <p:cxnSp>
        <p:nvCxnSpPr>
          <p:cNvPr id="105" name="直接连接符 46"/>
          <p:cNvCxnSpPr/>
          <p:nvPr/>
        </p:nvCxnSpPr>
        <p:spPr>
          <a:xfrm flipV="1">
            <a:off x="3533094" y="2855631"/>
            <a:ext cx="1416613" cy="78253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50"/>
          <p:cNvSpPr txBox="1"/>
          <p:nvPr/>
        </p:nvSpPr>
        <p:spPr>
          <a:xfrm>
            <a:off x="4924378" y="2509585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Fan LED</a:t>
            </a:r>
            <a:endParaRPr lang="zh-CN" altLang="en-US" sz="1200" dirty="0"/>
          </a:p>
        </p:txBody>
      </p:sp>
      <p:cxnSp>
        <p:nvCxnSpPr>
          <p:cNvPr id="107" name="直接连接符 59"/>
          <p:cNvCxnSpPr/>
          <p:nvPr/>
        </p:nvCxnSpPr>
        <p:spPr>
          <a:xfrm>
            <a:off x="5680237" y="3841930"/>
            <a:ext cx="842105" cy="78853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文本框 61"/>
          <p:cNvSpPr txBox="1"/>
          <p:nvPr/>
        </p:nvSpPr>
        <p:spPr>
          <a:xfrm>
            <a:off x="6213855" y="4630467"/>
            <a:ext cx="14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port</a:t>
            </a:r>
            <a:endParaRPr lang="zh-CN" altLang="en-US" sz="1200" dirty="0"/>
          </a:p>
        </p:txBody>
      </p:sp>
      <p:cxnSp>
        <p:nvCxnSpPr>
          <p:cNvPr id="109" name="直接连接符 36"/>
          <p:cNvCxnSpPr/>
          <p:nvPr/>
        </p:nvCxnSpPr>
        <p:spPr>
          <a:xfrm>
            <a:off x="3045993" y="3812187"/>
            <a:ext cx="558348" cy="40782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本框 39"/>
          <p:cNvSpPr txBox="1"/>
          <p:nvPr/>
        </p:nvSpPr>
        <p:spPr>
          <a:xfrm>
            <a:off x="3297344" y="4162546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LED</a:t>
            </a:r>
            <a:endParaRPr lang="zh-CN" altLang="en-US" sz="1200" dirty="0"/>
          </a:p>
        </p:txBody>
      </p:sp>
      <p:sp>
        <p:nvSpPr>
          <p:cNvPr id="111" name="文本框 19"/>
          <p:cNvSpPr txBox="1"/>
          <p:nvPr/>
        </p:nvSpPr>
        <p:spPr>
          <a:xfrm>
            <a:off x="1968086" y="2244568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expansion slot</a:t>
            </a:r>
            <a:endParaRPr lang="zh-CN" altLang="en-US" sz="1200" dirty="0"/>
          </a:p>
        </p:txBody>
      </p:sp>
      <p:cxnSp>
        <p:nvCxnSpPr>
          <p:cNvPr id="112" name="直接连接符 68"/>
          <p:cNvCxnSpPr/>
          <p:nvPr/>
        </p:nvCxnSpPr>
        <p:spPr>
          <a:xfrm>
            <a:off x="10680923" y="2714141"/>
            <a:ext cx="1" cy="46487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文本框 70"/>
          <p:cNvSpPr txBox="1"/>
          <p:nvPr/>
        </p:nvSpPr>
        <p:spPr>
          <a:xfrm>
            <a:off x="10333262" y="2461792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Air inlet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143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4" y="2491857"/>
            <a:ext cx="9935331" cy="1465461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1920648" y="3729015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271464" y="4164475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cxnSp>
        <p:nvCxnSpPr>
          <p:cNvPr id="23" name="直接连接符 22"/>
          <p:cNvCxnSpPr>
            <a:endCxn id="24" idx="0"/>
          </p:cNvCxnSpPr>
          <p:nvPr/>
        </p:nvCxnSpPr>
        <p:spPr>
          <a:xfrm>
            <a:off x="8932836" y="3765445"/>
            <a:ext cx="15439" cy="3990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8257352" y="4164475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  <p:cxnSp>
        <p:nvCxnSpPr>
          <p:cNvPr id="15" name="直接连接符 40"/>
          <p:cNvCxnSpPr/>
          <p:nvPr/>
        </p:nvCxnSpPr>
        <p:spPr>
          <a:xfrm>
            <a:off x="5122315" y="3881313"/>
            <a:ext cx="746639" cy="40457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43"/>
          <p:cNvCxnSpPr/>
          <p:nvPr/>
        </p:nvCxnSpPr>
        <p:spPr>
          <a:xfrm flipH="1">
            <a:off x="5847349" y="3881313"/>
            <a:ext cx="658550" cy="40457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4957921" y="4312308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Removable fan tray</a:t>
            </a:r>
            <a:endParaRPr lang="x-none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B084C648-23CE-EB4D-A43A-F96A74F49792}"/>
              </a:ext>
            </a:extLst>
          </p:cNvPr>
          <p:cNvSpPr txBox="1">
            <a:spLocks/>
          </p:cNvSpPr>
          <p:nvPr/>
        </p:nvSpPr>
        <p:spPr>
          <a:xfrm>
            <a:off x="9326710" y="4077064"/>
            <a:ext cx="231501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400" b="0" dirty="0">
                <a:solidFill>
                  <a:srgbClr val="C00000"/>
                </a:solidFill>
              </a:rPr>
              <a:t>Removable,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hot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swappable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power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supply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modules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F0094507-E11B-5F4C-911A-624ACD96EA30}"/>
              </a:ext>
            </a:extLst>
          </p:cNvPr>
          <p:cNvSpPr txBox="1">
            <a:spLocks/>
          </p:cNvSpPr>
          <p:nvPr/>
        </p:nvSpPr>
        <p:spPr>
          <a:xfrm>
            <a:off x="6623888" y="4072263"/>
            <a:ext cx="1584176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400" b="0" dirty="0">
                <a:solidFill>
                  <a:srgbClr val="C00000"/>
                </a:solidFill>
              </a:rPr>
              <a:t>Removable,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hot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swappable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fan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trays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3330631" y="3853294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419599" y="4304290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General expansion slot</a:t>
            </a:r>
            <a:endParaRPr lang="x-none" sz="1200" dirty="0"/>
          </a:p>
        </p:txBody>
      </p:sp>
      <p:cxnSp>
        <p:nvCxnSpPr>
          <p:cNvPr id="19" name="直接连接符 18"/>
          <p:cNvCxnSpPr>
            <a:endCxn id="24" idx="0"/>
          </p:cNvCxnSpPr>
          <p:nvPr/>
        </p:nvCxnSpPr>
        <p:spPr>
          <a:xfrm flipH="1">
            <a:off x="8948275" y="3744597"/>
            <a:ext cx="1829358" cy="41987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8DEFF31A-0FCD-C744-AE16-3B066BECF93B}"/>
              </a:ext>
            </a:extLst>
          </p:cNvPr>
          <p:cNvSpPr txBox="1">
            <a:spLocks/>
          </p:cNvSpPr>
          <p:nvPr/>
        </p:nvSpPr>
        <p:spPr>
          <a:xfrm>
            <a:off x="192456" y="3189373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A5155</a:t>
            </a:r>
          </a:p>
          <a:p>
            <a:r>
              <a:rPr lang="en-US" altLang="zh-CN" sz="2000" dirty="0" smtClean="0"/>
              <a:t>A5255</a:t>
            </a:r>
          </a:p>
          <a:p>
            <a:r>
              <a:rPr lang="en-US" altLang="zh-CN" sz="2000" dirty="0" smtClean="0"/>
              <a:t>A5555</a:t>
            </a:r>
          </a:p>
          <a:p>
            <a:r>
              <a:rPr lang="en-US" altLang="zh-CN" sz="2000" dirty="0" smtClean="0"/>
              <a:t>A5600</a:t>
            </a:r>
            <a:endParaRPr lang="en-US" altLang="zh-CN" sz="2000" dirty="0"/>
          </a:p>
          <a:p>
            <a:r>
              <a:rPr lang="en-US" altLang="zh-CN" sz="2000" dirty="0" smtClean="0"/>
              <a:t>A5800</a:t>
            </a:r>
            <a:endParaRPr lang="en-US" sz="200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1DD33A73-BD99-884B-88A4-97AA5FB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3" y="475488"/>
            <a:ext cx="9373837" cy="553707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A5155 / A5255 / A5555 / </a:t>
            </a:r>
            <a:r>
              <a:rPr lang="en-US" altLang="zh-CN" dirty="0"/>
              <a:t>A</a:t>
            </a:r>
            <a:r>
              <a:rPr lang="en-US" altLang="zh-CN" dirty="0" smtClean="0"/>
              <a:t>5600 / A5800 Rear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ct 83" hidden="1">
            <a:extLst>
              <a:ext uri="{FF2B5EF4-FFF2-40B4-BE49-F238E27FC236}">
                <a16:creationId xmlns:a16="http://schemas.microsoft.com/office/drawing/2014/main" xmlns="" id="{BC47CED3-C7E4-479A-8241-02D7E67F2C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32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A1D88B-A170-C643-970D-F1A53986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332648"/>
            <a:ext cx="9784080" cy="576072"/>
          </a:xfrm>
        </p:spPr>
        <p:txBody>
          <a:bodyPr vert="horz"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Hillstone</a:t>
            </a:r>
            <a:r>
              <a:rPr lang="zh-CN" altLang="en-US" dirty="0"/>
              <a:t> </a:t>
            </a:r>
            <a:r>
              <a:rPr lang="en-US" altLang="zh-CN" dirty="0"/>
              <a:t>A-Series</a:t>
            </a:r>
            <a:r>
              <a:rPr lang="zh-CN" altLang="en-US" dirty="0"/>
              <a:t> </a:t>
            </a:r>
            <a:r>
              <a:rPr lang="en-US" altLang="zh-CN" dirty="0"/>
              <a:t>NGFW: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D81A40-9EB4-BC49-AB0D-039D0D9F5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920812"/>
              </p:ext>
            </p:extLst>
          </p:nvPr>
        </p:nvGraphicFramePr>
        <p:xfrm>
          <a:off x="479375" y="1146578"/>
          <a:ext cx="11233248" cy="54469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4222">
                  <a:extLst>
                    <a:ext uri="{9D8B030D-6E8A-4147-A177-3AD203B41FA5}">
                      <a16:colId xmlns:a16="http://schemas.microsoft.com/office/drawing/2014/main" xmlns="" val="475957689"/>
                    </a:ext>
                  </a:extLst>
                </a:gridCol>
                <a:gridCol w="3809513"/>
                <a:gridCol w="3809513">
                  <a:extLst>
                    <a:ext uri="{9D8B030D-6E8A-4147-A177-3AD203B41FA5}">
                      <a16:colId xmlns:a16="http://schemas.microsoft.com/office/drawing/2014/main" xmlns="" val="3077527963"/>
                    </a:ext>
                  </a:extLst>
                </a:gridCol>
              </a:tblGrid>
              <a:tr h="2108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95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SG-6000-A6800-IN</a:t>
                      </a:r>
                      <a:endParaRPr lang="en-US" altLang="zh-CN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SG-6000-A7600-IN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9435300"/>
                  </a:ext>
                </a:extLst>
              </a:tr>
              <a:tr h="19669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Firewall </a:t>
                      </a:r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 (without/with expansion module</a:t>
                      </a:r>
                      <a:r>
                        <a:rPr lang="en-US" sz="10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b="1" u="none" strike="noStrike" kern="1200" dirty="0" smtClean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200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280/320 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1757286"/>
                  </a:ext>
                </a:extLst>
              </a:tr>
              <a:tr h="1951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Concurrent Sessions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30 Million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42 Million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6222572"/>
                  </a:ext>
                </a:extLst>
              </a:tr>
              <a:tr h="154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Sessions/s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900,000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900,000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915693"/>
                  </a:ext>
                </a:extLst>
              </a:tr>
              <a:tr h="154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 </a:t>
                      </a:r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 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70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70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2656572"/>
                  </a:ext>
                </a:extLst>
              </a:tr>
              <a:tr h="1621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NGFW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40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45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</a:tr>
              <a:tr h="1621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</a:t>
                      </a:r>
                      <a:r>
                        <a:rPr lang="en-US" sz="10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Protection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22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24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</a:tr>
              <a:tr h="154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 Throughput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25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9257445"/>
                  </a:ext>
                </a:extLst>
              </a:tr>
              <a:tr h="154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Psec VPN </a:t>
                      </a:r>
                      <a:r>
                        <a:rPr lang="en-US" altLang="zh-CN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45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45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4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</a:t>
                      </a:r>
                      <a:r>
                        <a:rPr lang="en-US" sz="1000" b="1" u="none" strike="noStrike" kern="1200" baseline="0" dirty="0" smtClean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Proxy Throughput</a:t>
                      </a:r>
                      <a:endParaRPr lang="en-US" sz="1000" b="1" u="none" strike="noStrike" kern="1200" dirty="0">
                        <a:solidFill>
                          <a:srgbClr val="03348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8.5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8.5 </a:t>
                      </a:r>
                      <a:r>
                        <a:rPr 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Gbps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54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Virtual Systems (Default/Max)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1/500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1/500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7962366"/>
                  </a:ext>
                </a:extLst>
              </a:tr>
              <a:tr h="154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SSL VPN User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10,000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4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IPsec Tunnel Number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20,000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09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Console Port, 2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USB3.0 Ports,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MGT Port (RJ45), 1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 port (SFP)</a:t>
                      </a:r>
                      <a:endParaRPr lang="zh-CN" altLang="en-US" sz="10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Console Port, 2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USB3.0 Ports,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MGT Port (RJ45), 1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zh-CN" sz="1000" u="none" strike="noStrike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 port </a:t>
                      </a:r>
                      <a:r>
                        <a:rPr lang="fr-FR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(SFP)</a:t>
                      </a:r>
                      <a:endParaRPr lang="zh-CN" altLang="en-US" sz="1000" u="none" strike="noStrike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4962509"/>
                  </a:ext>
                </a:extLst>
              </a:tr>
              <a:tr h="4404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Fixed I/O Ports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4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QSFP28 (or 2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2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QSFP28)</a:t>
                      </a:r>
                      <a:r>
                        <a:rPr lang="en-US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SFP+/SFP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QSFP28 (or 2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QSFP+, 2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QSFP28)</a:t>
                      </a:r>
                      <a:r>
                        <a:rPr lang="en-US" altLang="zh-CN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altLang="zh-CN" sz="1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 </a:t>
                      </a:r>
                      <a:r>
                        <a:rPr lang="fr-FR" altLang="zh-CN" sz="1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SFP+/SFP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8060578"/>
                  </a:ext>
                </a:extLst>
              </a:tr>
              <a:tr h="3024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Available Slots for Expansion Modules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474475"/>
                  </a:ext>
                </a:extLst>
              </a:tr>
              <a:tr h="3027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 Module Option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000" u="none" strike="noStrike" dirty="0" smtClean="0">
                          <a:effectLst/>
                        </a:rPr>
                        <a:t>IOC-A-4SFP+-IN,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IOC-A-2QSFP+-IN, </a:t>
                      </a:r>
                      <a:r>
                        <a:rPr lang="en-US" altLang="zh-CN" sz="1000" u="none" strike="noStrike" dirty="0" smtClean="0">
                          <a:effectLst/>
                        </a:rPr>
                        <a:t>IOC-A-2MM-BE-IN, IOC-A-2SM-BE-IN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000" u="none" strike="noStrike" dirty="0" smtClean="0">
                          <a:effectLst/>
                        </a:rPr>
                        <a:t>IOC-A-4SFP+-IN, </a:t>
                      </a: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IOC-A-2QSFP+-IN, </a:t>
                      </a:r>
                      <a:r>
                        <a:rPr lang="en-US" altLang="zh-CN" sz="1000" u="none" strike="noStrike" dirty="0" smtClean="0">
                          <a:effectLst/>
                        </a:rPr>
                        <a:t>IOC-A-2MM-BE-IN, IOC-A-2SM-BE-IN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9346215"/>
                  </a:ext>
                </a:extLst>
              </a:tr>
              <a:tr h="154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Twin-mode HA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3750343"/>
                  </a:ext>
                </a:extLst>
              </a:tr>
              <a:tr h="1543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</a:t>
                      </a: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Storage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GB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64 GB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1252802"/>
                  </a:ext>
                </a:extLst>
              </a:tr>
              <a:tr h="1543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Expansion</a:t>
                      </a:r>
                      <a:r>
                        <a:rPr lang="zh-CN" alt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Storage Options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480GB / 960GB / 1.92TB SSD</a:t>
                      </a:r>
                      <a:endParaRPr lang="en-US" altLang="zh-CN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059048"/>
                  </a:ext>
                </a:extLst>
              </a:tr>
              <a:tr h="3027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Specification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310W, Dual AC (default), Dual DC (optional)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310W, Dual AC (default), Dual DC (optional)</a:t>
                      </a:r>
                      <a:endParaRPr 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3511345"/>
                  </a:ext>
                </a:extLst>
              </a:tr>
              <a:tr h="3016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AC 100-240 </a:t>
                      </a:r>
                      <a:r>
                        <a:rPr lang="en-US" sz="1000" u="none" strike="noStrike" dirty="0" smtClean="0">
                          <a:effectLst/>
                        </a:rPr>
                        <a:t>V, </a:t>
                      </a:r>
                      <a:r>
                        <a:rPr lang="en-US" sz="1000" u="none" strike="noStrike" dirty="0">
                          <a:effectLst/>
                        </a:rPr>
                        <a:t>50/60 Hz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DC -36~-72 V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AC 100-240 </a:t>
                      </a:r>
                      <a:r>
                        <a:rPr lang="en-US" sz="1000" u="none" strike="noStrike" dirty="0" smtClean="0">
                          <a:effectLst/>
                        </a:rPr>
                        <a:t>V, </a:t>
                      </a:r>
                      <a:r>
                        <a:rPr lang="en-US" sz="1000" u="none" strike="noStrike" dirty="0">
                          <a:effectLst/>
                        </a:rPr>
                        <a:t>50/60 Hz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DC -36~-72 V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2309442"/>
                  </a:ext>
                </a:extLst>
              </a:tr>
              <a:tr h="154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 Factor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Rackmount, 1U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Rackmount, 1U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466601"/>
                  </a:ext>
                </a:extLst>
              </a:tr>
              <a:tr h="154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20.3 </a:t>
                      </a:r>
                      <a:r>
                        <a:rPr lang="en-US" sz="1000" u="none" strike="noStrike" dirty="0" err="1" smtClean="0">
                          <a:effectLst/>
                        </a:rPr>
                        <a:t>lb</a:t>
                      </a:r>
                      <a:r>
                        <a:rPr lang="en-US" sz="1000" u="none" strike="noStrike" dirty="0" smtClean="0">
                          <a:effectLst/>
                        </a:rPr>
                        <a:t> (9.2 kg)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smtClean="0">
                          <a:effectLst/>
                        </a:rPr>
                        <a:t>20.3 </a:t>
                      </a:r>
                      <a:r>
                        <a:rPr lang="en-US" sz="1000" u="none" strike="noStrike" dirty="0" err="1" smtClean="0">
                          <a:effectLst/>
                        </a:rPr>
                        <a:t>lb</a:t>
                      </a:r>
                      <a:r>
                        <a:rPr lang="en-US" sz="1000" u="none" strike="noStrike" dirty="0" smtClean="0">
                          <a:effectLst/>
                        </a:rPr>
                        <a:t> (9.2 kg)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7057492"/>
                  </a:ext>
                </a:extLst>
              </a:tr>
              <a:tr h="154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32-104°F (0-40°C)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32-104°F (0-40°C)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980330"/>
                  </a:ext>
                </a:extLst>
              </a:tr>
              <a:tr h="1543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kern="1200" dirty="0">
                          <a:solidFill>
                            <a:srgbClr val="03348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Relative Humidity</a:t>
                      </a:r>
                    </a:p>
                  </a:txBody>
                  <a:tcPr marL="104595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10-95% non-condensing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10-95% non-condensing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R="5275" marT="52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768586"/>
                  </a:ext>
                </a:extLst>
              </a:tr>
            </a:tbl>
          </a:graphicData>
        </a:graphic>
      </p:graphicFrame>
      <p:sp>
        <p:nvSpPr>
          <p:cNvPr id="7" name="六边形 5">
            <a:extLst>
              <a:ext uri="{FF2B5EF4-FFF2-40B4-BE49-F238E27FC236}">
                <a16:creationId xmlns:a16="http://schemas.microsoft.com/office/drawing/2014/main" xmlns="" id="{11692F46-BD99-914E-938B-147E298D716D}"/>
              </a:ext>
            </a:extLst>
          </p:cNvPr>
          <p:cNvSpPr/>
          <p:nvPr/>
        </p:nvSpPr>
        <p:spPr>
          <a:xfrm>
            <a:off x="4079776" y="980728"/>
            <a:ext cx="7632848" cy="167846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Rackmount</a:t>
            </a:r>
          </a:p>
        </p:txBody>
      </p:sp>
      <p:sp>
        <p:nvSpPr>
          <p:cNvPr id="9" name="TextBox 100">
            <a:extLst>
              <a:ext uri="{FF2B5EF4-FFF2-40B4-BE49-F238E27FC236}">
                <a16:creationId xmlns:a16="http://schemas.microsoft.com/office/drawing/2014/main" xmlns="" id="{37625C1B-6A83-42C6-9F6C-A611FC493B1E}"/>
              </a:ext>
            </a:extLst>
          </p:cNvPr>
          <p:cNvSpPr txBox="1"/>
          <p:nvPr/>
        </p:nvSpPr>
        <p:spPr>
          <a:xfrm>
            <a:off x="8532630" y="6597352"/>
            <a:ext cx="3085781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©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2023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Hillstone Networks | All rights reserved.</a:t>
            </a:r>
          </a:p>
        </p:txBody>
      </p:sp>
      <p:sp>
        <p:nvSpPr>
          <p:cNvPr id="12" name="TextBox 54">
            <a:extLst>
              <a:ext uri="{FF2B5EF4-FFF2-40B4-BE49-F238E27FC236}">
                <a16:creationId xmlns="" xmlns:a16="http://schemas.microsoft.com/office/drawing/2014/main" id="{04EC1A6B-A0AE-48FB-BCD1-E22981233845}"/>
              </a:ext>
            </a:extLst>
          </p:cNvPr>
          <p:cNvSpPr txBox="1"/>
          <p:nvPr/>
        </p:nvSpPr>
        <p:spPr>
          <a:xfrm>
            <a:off x="965625" y="6597352"/>
            <a:ext cx="1699183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Integrative Cyber Security</a:t>
            </a:r>
          </a:p>
        </p:txBody>
      </p:sp>
      <p:sp>
        <p:nvSpPr>
          <p:cNvPr id="13" name="TextBox 55">
            <a:extLst>
              <a:ext uri="{FF2B5EF4-FFF2-40B4-BE49-F238E27FC236}">
                <a16:creationId xmlns="" xmlns:a16="http://schemas.microsoft.com/office/drawing/2014/main" id="{05F67AE2-24B1-40E0-8C66-7FD73AF71864}"/>
              </a:ext>
            </a:extLst>
          </p:cNvPr>
          <p:cNvSpPr txBox="1"/>
          <p:nvPr/>
        </p:nvSpPr>
        <p:spPr>
          <a:xfrm>
            <a:off x="849403" y="6597352"/>
            <a:ext cx="38472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>
              <a:defRPr sz="1152" b="0" spc="0" baseline="0">
                <a:solidFill>
                  <a:srgbClr val="000000"/>
                </a:solidFill>
                <a:latin typeface="Arial"/>
                <a:cs typeface="Arial"/>
                <a:rtl val="0"/>
              </a:defRPr>
            </a:lvl1pPr>
          </a:lstStyle>
          <a:p>
            <a:pPr lvl="0"/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Arial"/>
              </a:rPr>
              <a:t>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="" xmlns:a16="http://schemas.microsoft.com/office/drawing/2014/main" id="{CA030370-49B4-7D03-D83A-60B69A107D5B}"/>
              </a:ext>
            </a:extLst>
          </p:cNvPr>
          <p:cNvSpPr txBox="1">
            <a:spLocks/>
          </p:cNvSpPr>
          <p:nvPr/>
        </p:nvSpPr>
        <p:spPr>
          <a:xfrm>
            <a:off x="587800" y="6597352"/>
            <a:ext cx="163506" cy="177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lang="en-US" sz="1152" b="0" kern="1200" spc="0" baseline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  <a:rtl val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 smtClean="0"/>
              <a:t>49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3112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ct 83" hidden="1">
            <a:extLst>
              <a:ext uri="{FF2B5EF4-FFF2-40B4-BE49-F238E27FC236}">
                <a16:creationId xmlns:a16="http://schemas.microsoft.com/office/drawing/2014/main" xmlns="" id="{BC47CED3-C7E4-479A-8241-02D7E67F2C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5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4" name="Object 83" hidden="1">
                        <a:extLst>
                          <a:ext uri="{FF2B5EF4-FFF2-40B4-BE49-F238E27FC236}">
                            <a16:creationId xmlns:a16="http://schemas.microsoft.com/office/drawing/2014/main" xmlns="" id="{BC47CED3-C7E4-479A-8241-02D7E67F2C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A1D88B-A170-C643-970D-F1A53986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Future-Ready</a:t>
            </a:r>
            <a:r>
              <a:rPr lang="zh-CN" altLang="en-US" dirty="0"/>
              <a:t> </a:t>
            </a:r>
            <a:r>
              <a:rPr lang="en-US" altLang="zh-CN" dirty="0"/>
              <a:t>NGFW</a:t>
            </a:r>
            <a:endParaRPr lang="en-US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DFD3FC5-0FBC-4793-A5FF-8F618FC506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0248"/>
            <a:ext cx="12192000" cy="4237064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12ABB999-F7CF-497E-8AE1-A28A8DE4D36E}"/>
              </a:ext>
            </a:extLst>
          </p:cNvPr>
          <p:cNvSpPr/>
          <p:nvPr/>
        </p:nvSpPr>
        <p:spPr>
          <a:xfrm>
            <a:off x="0" y="2000250"/>
            <a:ext cx="12192000" cy="423706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Isosceles Triangle 81">
            <a:extLst>
              <a:ext uri="{FF2B5EF4-FFF2-40B4-BE49-F238E27FC236}">
                <a16:creationId xmlns:a16="http://schemas.microsoft.com/office/drawing/2014/main" xmlns="" id="{E9095550-A326-49A9-8B11-AA9DBE6F4366}"/>
              </a:ext>
            </a:extLst>
          </p:cNvPr>
          <p:cNvSpPr/>
          <p:nvPr/>
        </p:nvSpPr>
        <p:spPr>
          <a:xfrm flipV="1">
            <a:off x="533527" y="2002413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70" name="Isosceles Triangle 82">
            <a:extLst>
              <a:ext uri="{FF2B5EF4-FFF2-40B4-BE49-F238E27FC236}">
                <a16:creationId xmlns:a16="http://schemas.microsoft.com/office/drawing/2014/main" xmlns="" id="{E462E267-DC1F-498F-BDB1-FACB185A0513}"/>
              </a:ext>
            </a:extLst>
          </p:cNvPr>
          <p:cNvSpPr/>
          <p:nvPr/>
        </p:nvSpPr>
        <p:spPr>
          <a:xfrm flipV="1">
            <a:off x="11322108" y="2000250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71" name="Rectangle: Top Corners Rounded 84">
            <a:extLst>
              <a:ext uri="{FF2B5EF4-FFF2-40B4-BE49-F238E27FC236}">
                <a16:creationId xmlns:a16="http://schemas.microsoft.com/office/drawing/2014/main" xmlns="" id="{1F26DDB5-3F2D-47C5-B191-607E41F9E7F7}"/>
              </a:ext>
            </a:extLst>
          </p:cNvPr>
          <p:cNvSpPr/>
          <p:nvPr/>
        </p:nvSpPr>
        <p:spPr>
          <a:xfrm rot="10800000" flipV="1">
            <a:off x="688564" y="1521197"/>
            <a:ext cx="10808036" cy="720158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FFC000"/>
          </a:solidFill>
          <a:ln w="28575">
            <a:noFill/>
          </a:ln>
          <a:effectLst>
            <a:glow rad="127000">
              <a:schemeClr val="accent4"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A-Series with Advance</a:t>
            </a:r>
            <a:r>
              <a:rPr kumimoji="0" lang="en-US" sz="2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Hardware Architecture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2" name="Group 85">
            <a:extLst>
              <a:ext uri="{FF2B5EF4-FFF2-40B4-BE49-F238E27FC236}">
                <a16:creationId xmlns:a16="http://schemas.microsoft.com/office/drawing/2014/main" xmlns="" id="{5176CCF2-BABA-4000-AB71-E211F342DFDE}"/>
              </a:ext>
            </a:extLst>
          </p:cNvPr>
          <p:cNvGrpSpPr/>
          <p:nvPr/>
        </p:nvGrpSpPr>
        <p:grpSpPr>
          <a:xfrm>
            <a:off x="2567608" y="1640005"/>
            <a:ext cx="480430" cy="482544"/>
            <a:chOff x="8440738" y="2886076"/>
            <a:chExt cx="360363" cy="361950"/>
          </a:xfrm>
          <a:solidFill>
            <a:schemeClr val="bg1"/>
          </a:solidFill>
        </p:grpSpPr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xmlns="" id="{1C7FE38C-40A5-4438-8710-F3A7F54A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25" y="2886076"/>
              <a:ext cx="255588" cy="166688"/>
            </a:xfrm>
            <a:custGeom>
              <a:avLst/>
              <a:gdLst>
                <a:gd name="T0" fmla="*/ 7 w 68"/>
                <a:gd name="T1" fmla="*/ 44 h 44"/>
                <a:gd name="T2" fmla="*/ 18 w 68"/>
                <a:gd name="T3" fmla="*/ 44 h 44"/>
                <a:gd name="T4" fmla="*/ 17 w 68"/>
                <a:gd name="T5" fmla="*/ 43 h 44"/>
                <a:gd name="T6" fmla="*/ 12 w 68"/>
                <a:gd name="T7" fmla="*/ 37 h 44"/>
                <a:gd name="T8" fmla="*/ 13 w 68"/>
                <a:gd name="T9" fmla="*/ 33 h 44"/>
                <a:gd name="T10" fmla="*/ 16 w 68"/>
                <a:gd name="T11" fmla="*/ 33 h 44"/>
                <a:gd name="T12" fmla="*/ 16 w 68"/>
                <a:gd name="T13" fmla="*/ 36 h 44"/>
                <a:gd name="T14" fmla="*/ 16 w 68"/>
                <a:gd name="T15" fmla="*/ 36 h 44"/>
                <a:gd name="T16" fmla="*/ 19 w 68"/>
                <a:gd name="T17" fmla="*/ 40 h 44"/>
                <a:gd name="T18" fmla="*/ 20 w 68"/>
                <a:gd name="T19" fmla="*/ 43 h 44"/>
                <a:gd name="T20" fmla="*/ 18 w 68"/>
                <a:gd name="T21" fmla="*/ 44 h 44"/>
                <a:gd name="T22" fmla="*/ 30 w 68"/>
                <a:gd name="T23" fmla="*/ 44 h 44"/>
                <a:gd name="T24" fmla="*/ 29 w 68"/>
                <a:gd name="T25" fmla="*/ 43 h 44"/>
                <a:gd name="T26" fmla="*/ 34 w 68"/>
                <a:gd name="T27" fmla="*/ 24 h 44"/>
                <a:gd name="T28" fmla="*/ 37 w 68"/>
                <a:gd name="T29" fmla="*/ 24 h 44"/>
                <a:gd name="T30" fmla="*/ 38 w 68"/>
                <a:gd name="T31" fmla="*/ 26 h 44"/>
                <a:gd name="T32" fmla="*/ 41 w 68"/>
                <a:gd name="T33" fmla="*/ 33 h 44"/>
                <a:gd name="T34" fmla="*/ 43 w 68"/>
                <a:gd name="T35" fmla="*/ 43 h 44"/>
                <a:gd name="T36" fmla="*/ 41 w 68"/>
                <a:gd name="T37" fmla="*/ 44 h 44"/>
                <a:gd name="T38" fmla="*/ 50 w 68"/>
                <a:gd name="T39" fmla="*/ 44 h 44"/>
                <a:gd name="T40" fmla="*/ 49 w 68"/>
                <a:gd name="T41" fmla="*/ 43 h 44"/>
                <a:gd name="T42" fmla="*/ 49 w 68"/>
                <a:gd name="T43" fmla="*/ 40 h 44"/>
                <a:gd name="T44" fmla="*/ 53 w 68"/>
                <a:gd name="T45" fmla="*/ 36 h 44"/>
                <a:gd name="T46" fmla="*/ 53 w 68"/>
                <a:gd name="T47" fmla="*/ 36 h 44"/>
                <a:gd name="T48" fmla="*/ 53 w 68"/>
                <a:gd name="T49" fmla="*/ 33 h 44"/>
                <a:gd name="T50" fmla="*/ 55 w 68"/>
                <a:gd name="T51" fmla="*/ 33 h 44"/>
                <a:gd name="T52" fmla="*/ 57 w 68"/>
                <a:gd name="T53" fmla="*/ 37 h 44"/>
                <a:gd name="T54" fmla="*/ 52 w 68"/>
                <a:gd name="T55" fmla="*/ 43 h 44"/>
                <a:gd name="T56" fmla="*/ 50 w 68"/>
                <a:gd name="T57" fmla="*/ 44 h 44"/>
                <a:gd name="T58" fmla="*/ 61 w 68"/>
                <a:gd name="T59" fmla="*/ 44 h 44"/>
                <a:gd name="T60" fmla="*/ 63 w 68"/>
                <a:gd name="T61" fmla="*/ 43 h 44"/>
                <a:gd name="T62" fmla="*/ 66 w 68"/>
                <a:gd name="T63" fmla="*/ 28 h 44"/>
                <a:gd name="T64" fmla="*/ 55 w 68"/>
                <a:gd name="T65" fmla="*/ 16 h 44"/>
                <a:gd name="T66" fmla="*/ 53 w 68"/>
                <a:gd name="T67" fmla="*/ 17 h 44"/>
                <a:gd name="T68" fmla="*/ 52 w 68"/>
                <a:gd name="T69" fmla="*/ 19 h 44"/>
                <a:gd name="T70" fmla="*/ 51 w 68"/>
                <a:gd name="T71" fmla="*/ 23 h 44"/>
                <a:gd name="T72" fmla="*/ 50 w 68"/>
                <a:gd name="T73" fmla="*/ 23 h 44"/>
                <a:gd name="T74" fmla="*/ 44 w 68"/>
                <a:gd name="T75" fmla="*/ 12 h 44"/>
                <a:gd name="T76" fmla="*/ 43 w 68"/>
                <a:gd name="T77" fmla="*/ 3 h 44"/>
                <a:gd name="T78" fmla="*/ 43 w 68"/>
                <a:gd name="T79" fmla="*/ 1 h 44"/>
                <a:gd name="T80" fmla="*/ 41 w 68"/>
                <a:gd name="T81" fmla="*/ 0 h 44"/>
                <a:gd name="T82" fmla="*/ 24 w 68"/>
                <a:gd name="T83" fmla="*/ 10 h 44"/>
                <a:gd name="T84" fmla="*/ 20 w 68"/>
                <a:gd name="T85" fmla="*/ 24 h 44"/>
                <a:gd name="T86" fmla="*/ 18 w 68"/>
                <a:gd name="T87" fmla="*/ 23 h 44"/>
                <a:gd name="T88" fmla="*/ 14 w 68"/>
                <a:gd name="T89" fmla="*/ 17 h 44"/>
                <a:gd name="T90" fmla="*/ 13 w 68"/>
                <a:gd name="T91" fmla="*/ 15 h 44"/>
                <a:gd name="T92" fmla="*/ 11 w 68"/>
                <a:gd name="T93" fmla="*/ 15 h 44"/>
                <a:gd name="T94" fmla="*/ 1 w 68"/>
                <a:gd name="T95" fmla="*/ 29 h 44"/>
                <a:gd name="T96" fmla="*/ 5 w 68"/>
                <a:gd name="T97" fmla="*/ 43 h 44"/>
                <a:gd name="T98" fmla="*/ 7 w 68"/>
                <a:gd name="T9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44">
                  <a:moveTo>
                    <a:pt x="7" y="44"/>
                  </a:move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3"/>
                    <a:pt x="12" y="40"/>
                    <a:pt x="12" y="37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2"/>
                    <a:pt x="15" y="32"/>
                    <a:pt x="16" y="33"/>
                  </a:cubicBezTo>
                  <a:cubicBezTo>
                    <a:pt x="17" y="34"/>
                    <a:pt x="17" y="35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8" y="39"/>
                    <a:pt x="19" y="40"/>
                  </a:cubicBezTo>
                  <a:cubicBezTo>
                    <a:pt x="20" y="41"/>
                    <a:pt x="21" y="42"/>
                    <a:pt x="20" y="43"/>
                  </a:cubicBezTo>
                  <a:cubicBezTo>
                    <a:pt x="20" y="44"/>
                    <a:pt x="19" y="44"/>
                    <a:pt x="18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3"/>
                    <a:pt x="29" y="43"/>
                  </a:cubicBezTo>
                  <a:cubicBezTo>
                    <a:pt x="24" y="34"/>
                    <a:pt x="34" y="24"/>
                    <a:pt x="34" y="24"/>
                  </a:cubicBezTo>
                  <a:cubicBezTo>
                    <a:pt x="35" y="23"/>
                    <a:pt x="36" y="23"/>
                    <a:pt x="37" y="24"/>
                  </a:cubicBezTo>
                  <a:cubicBezTo>
                    <a:pt x="38" y="24"/>
                    <a:pt x="38" y="25"/>
                    <a:pt x="38" y="26"/>
                  </a:cubicBezTo>
                  <a:cubicBezTo>
                    <a:pt x="37" y="29"/>
                    <a:pt x="39" y="31"/>
                    <a:pt x="41" y="33"/>
                  </a:cubicBezTo>
                  <a:cubicBezTo>
                    <a:pt x="43" y="35"/>
                    <a:pt x="46" y="38"/>
                    <a:pt x="43" y="43"/>
                  </a:cubicBezTo>
                  <a:cubicBezTo>
                    <a:pt x="43" y="43"/>
                    <a:pt x="42" y="44"/>
                    <a:pt x="41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49" y="44"/>
                    <a:pt x="49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1" y="39"/>
                    <a:pt x="53" y="37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5"/>
                    <a:pt x="52" y="34"/>
                    <a:pt x="53" y="33"/>
                  </a:cubicBezTo>
                  <a:cubicBezTo>
                    <a:pt x="53" y="32"/>
                    <a:pt x="55" y="32"/>
                    <a:pt x="55" y="33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6" y="40"/>
                    <a:pt x="52" y="43"/>
                    <a:pt x="52" y="43"/>
                  </a:cubicBezTo>
                  <a:cubicBezTo>
                    <a:pt x="51" y="44"/>
                    <a:pt x="51" y="44"/>
                    <a:pt x="50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7" y="38"/>
                    <a:pt x="68" y="33"/>
                    <a:pt x="66" y="28"/>
                  </a:cubicBezTo>
                  <a:cubicBezTo>
                    <a:pt x="65" y="22"/>
                    <a:pt x="61" y="18"/>
                    <a:pt x="55" y="16"/>
                  </a:cubicBezTo>
                  <a:cubicBezTo>
                    <a:pt x="54" y="16"/>
                    <a:pt x="53" y="16"/>
                    <a:pt x="53" y="17"/>
                  </a:cubicBezTo>
                  <a:cubicBezTo>
                    <a:pt x="52" y="17"/>
                    <a:pt x="52" y="18"/>
                    <a:pt x="52" y="19"/>
                  </a:cubicBezTo>
                  <a:cubicBezTo>
                    <a:pt x="53" y="21"/>
                    <a:pt x="52" y="21"/>
                    <a:pt x="51" y="23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17"/>
                    <a:pt x="47" y="14"/>
                    <a:pt x="44" y="12"/>
                  </a:cubicBezTo>
                  <a:cubicBezTo>
                    <a:pt x="41" y="9"/>
                    <a:pt x="40" y="8"/>
                    <a:pt x="43" y="3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3" y="1"/>
                    <a:pt x="27" y="5"/>
                    <a:pt x="24" y="10"/>
                  </a:cubicBezTo>
                  <a:cubicBezTo>
                    <a:pt x="21" y="14"/>
                    <a:pt x="20" y="19"/>
                    <a:pt x="20" y="24"/>
                  </a:cubicBezTo>
                  <a:cubicBezTo>
                    <a:pt x="19" y="24"/>
                    <a:pt x="19" y="23"/>
                    <a:pt x="18" y="23"/>
                  </a:cubicBezTo>
                  <a:cubicBezTo>
                    <a:pt x="15" y="21"/>
                    <a:pt x="13" y="20"/>
                    <a:pt x="14" y="17"/>
                  </a:cubicBezTo>
                  <a:cubicBezTo>
                    <a:pt x="14" y="16"/>
                    <a:pt x="14" y="15"/>
                    <a:pt x="13" y="15"/>
                  </a:cubicBezTo>
                  <a:cubicBezTo>
                    <a:pt x="13" y="14"/>
                    <a:pt x="12" y="14"/>
                    <a:pt x="11" y="15"/>
                  </a:cubicBezTo>
                  <a:cubicBezTo>
                    <a:pt x="6" y="17"/>
                    <a:pt x="2" y="22"/>
                    <a:pt x="1" y="29"/>
                  </a:cubicBezTo>
                  <a:cubicBezTo>
                    <a:pt x="0" y="34"/>
                    <a:pt x="2" y="40"/>
                    <a:pt x="5" y="43"/>
                  </a:cubicBezTo>
                  <a:cubicBezTo>
                    <a:pt x="6" y="44"/>
                    <a:pt x="6" y="44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Rectangle 20">
              <a:extLst>
                <a:ext uri="{FF2B5EF4-FFF2-40B4-BE49-F238E27FC236}">
                  <a16:creationId xmlns:a16="http://schemas.microsoft.com/office/drawing/2014/main" xmlns="" id="{DDF85577-4C05-4E63-9C00-1E694B443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121026"/>
              <a:ext cx="13811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Rectangle 21">
              <a:extLst>
                <a:ext uri="{FF2B5EF4-FFF2-40B4-BE49-F238E27FC236}">
                  <a16:creationId xmlns:a16="http://schemas.microsoft.com/office/drawing/2014/main" xmlns="" id="{97DE790B-64BE-4C7A-9083-5B346EC77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0913" y="3165476"/>
              <a:ext cx="1428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xmlns="" id="{ECD81ED3-9B2C-4CF9-8264-B65E3F9A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663" y="3067051"/>
              <a:ext cx="71438" cy="38100"/>
            </a:xfrm>
            <a:custGeom>
              <a:avLst/>
              <a:gdLst>
                <a:gd name="T0" fmla="*/ 17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10 h 10"/>
                <a:gd name="T8" fmla="*/ 19 w 19"/>
                <a:gd name="T9" fmla="*/ 10 h 10"/>
                <a:gd name="T10" fmla="*/ 19 w 19"/>
                <a:gd name="T11" fmla="*/ 2 h 10"/>
                <a:gd name="T12" fmla="*/ 17 w 1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xmlns="" id="{BC45032D-5C42-40A5-A486-87BFD2F6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209926"/>
              <a:ext cx="55563" cy="38100"/>
            </a:xfrm>
            <a:custGeom>
              <a:avLst/>
              <a:gdLst>
                <a:gd name="T0" fmla="*/ 15 w 15"/>
                <a:gd name="T1" fmla="*/ 0 h 10"/>
                <a:gd name="T2" fmla="*/ 0 w 15"/>
                <a:gd name="T3" fmla="*/ 0 h 10"/>
                <a:gd name="T4" fmla="*/ 0 w 15"/>
                <a:gd name="T5" fmla="*/ 8 h 10"/>
                <a:gd name="T6" fmla="*/ 2 w 15"/>
                <a:gd name="T7" fmla="*/ 10 h 10"/>
                <a:gd name="T8" fmla="*/ 15 w 15"/>
                <a:gd name="T9" fmla="*/ 10 h 10"/>
                <a:gd name="T10" fmla="*/ 15 w 15"/>
                <a:gd name="T11" fmla="*/ 10 h 10"/>
                <a:gd name="T12" fmla="*/ 15 w 15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xmlns="" id="{1ED4B385-3E97-487A-A5F5-43A4D200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3067051"/>
              <a:ext cx="142875" cy="38100"/>
            </a:xfrm>
            <a:custGeom>
              <a:avLst/>
              <a:gdLst>
                <a:gd name="T0" fmla="*/ 38 w 38"/>
                <a:gd name="T1" fmla="*/ 0 h 10"/>
                <a:gd name="T2" fmla="*/ 38 w 38"/>
                <a:gd name="T3" fmla="*/ 0 h 10"/>
                <a:gd name="T4" fmla="*/ 0 w 38"/>
                <a:gd name="T5" fmla="*/ 0 h 10"/>
                <a:gd name="T6" fmla="*/ 0 w 38"/>
                <a:gd name="T7" fmla="*/ 0 h 10"/>
                <a:gd name="T8" fmla="*/ 0 w 38"/>
                <a:gd name="T9" fmla="*/ 10 h 10"/>
                <a:gd name="T10" fmla="*/ 38 w 38"/>
                <a:gd name="T11" fmla="*/ 10 h 10"/>
                <a:gd name="T12" fmla="*/ 38 w 3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xmlns="" id="{46559623-92D0-40EE-9E61-183A53E1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175" y="3209926"/>
              <a:ext cx="138113" cy="38100"/>
            </a:xfrm>
            <a:custGeom>
              <a:avLst/>
              <a:gdLst>
                <a:gd name="T0" fmla="*/ 37 w 37"/>
                <a:gd name="T1" fmla="*/ 0 h 10"/>
                <a:gd name="T2" fmla="*/ 0 w 37"/>
                <a:gd name="T3" fmla="*/ 0 h 10"/>
                <a:gd name="T4" fmla="*/ 0 w 37"/>
                <a:gd name="T5" fmla="*/ 10 h 10"/>
                <a:gd name="T6" fmla="*/ 0 w 37"/>
                <a:gd name="T7" fmla="*/ 10 h 10"/>
                <a:gd name="T8" fmla="*/ 37 w 37"/>
                <a:gd name="T9" fmla="*/ 10 h 10"/>
                <a:gd name="T10" fmla="*/ 37 w 37"/>
                <a:gd name="T11" fmla="*/ 10 h 10"/>
                <a:gd name="T12" fmla="*/ 37 w 3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Rectangle 26">
              <a:extLst>
                <a:ext uri="{FF2B5EF4-FFF2-40B4-BE49-F238E27FC236}">
                  <a16:creationId xmlns:a16="http://schemas.microsoft.com/office/drawing/2014/main" xmlns="" id="{BE6C8983-B57F-41F3-A5C7-128EA93E4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63" y="3121026"/>
              <a:ext cx="1349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xmlns="" id="{E98D8CB6-7E26-4C52-880B-E4A26788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67051"/>
              <a:ext cx="115888" cy="38100"/>
            </a:xfrm>
            <a:custGeom>
              <a:avLst/>
              <a:gdLst>
                <a:gd name="T0" fmla="*/ 31 w 31"/>
                <a:gd name="T1" fmla="*/ 0 h 10"/>
                <a:gd name="T2" fmla="*/ 31 w 31"/>
                <a:gd name="T3" fmla="*/ 0 h 10"/>
                <a:gd name="T4" fmla="*/ 2 w 31"/>
                <a:gd name="T5" fmla="*/ 0 h 10"/>
                <a:gd name="T6" fmla="*/ 0 w 31"/>
                <a:gd name="T7" fmla="*/ 2 h 10"/>
                <a:gd name="T8" fmla="*/ 0 w 31"/>
                <a:gd name="T9" fmla="*/ 10 h 10"/>
                <a:gd name="T10" fmla="*/ 31 w 31"/>
                <a:gd name="T11" fmla="*/ 10 h 10"/>
                <a:gd name="T12" fmla="*/ 31 w 3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1" y="10"/>
                    <a:pt x="31" y="10"/>
                    <a:pt x="31" y="1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Rectangle 28">
              <a:extLst>
                <a:ext uri="{FF2B5EF4-FFF2-40B4-BE49-F238E27FC236}">
                  <a16:creationId xmlns:a16="http://schemas.microsoft.com/office/drawing/2014/main" xmlns="" id="{1D2C2023-FAAB-444E-A47E-6F671710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21026"/>
              <a:ext cx="555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Rectangle 29">
              <a:extLst>
                <a:ext uri="{FF2B5EF4-FFF2-40B4-BE49-F238E27FC236}">
                  <a16:creationId xmlns:a16="http://schemas.microsoft.com/office/drawing/2014/main" xmlns="" id="{CB40AA5D-42C5-42DB-95E4-04E8FC3EF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3165476"/>
              <a:ext cx="714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xmlns="" id="{3A029BA4-AE84-4A30-BF8F-988CD4F7E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3209926"/>
              <a:ext cx="134938" cy="38100"/>
            </a:xfrm>
            <a:custGeom>
              <a:avLst/>
              <a:gdLst>
                <a:gd name="T0" fmla="*/ 0 w 36"/>
                <a:gd name="T1" fmla="*/ 10 h 10"/>
                <a:gd name="T2" fmla="*/ 0 w 36"/>
                <a:gd name="T3" fmla="*/ 10 h 10"/>
                <a:gd name="T4" fmla="*/ 34 w 36"/>
                <a:gd name="T5" fmla="*/ 10 h 10"/>
                <a:gd name="T6" fmla="*/ 36 w 36"/>
                <a:gd name="T7" fmla="*/ 8 h 10"/>
                <a:gd name="T8" fmla="*/ 36 w 36"/>
                <a:gd name="T9" fmla="*/ 0 h 10"/>
                <a:gd name="T10" fmla="*/ 0 w 36"/>
                <a:gd name="T11" fmla="*/ 0 h 10"/>
                <a:gd name="T12" fmla="*/ 0 w 3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6" y="9"/>
                    <a:pt x="36" y="8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Rectangle 31">
              <a:extLst>
                <a:ext uri="{FF2B5EF4-FFF2-40B4-BE49-F238E27FC236}">
                  <a16:creationId xmlns:a16="http://schemas.microsoft.com/office/drawing/2014/main" xmlns="" id="{9C504944-BA3E-459E-8A58-1015F017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65476"/>
              <a:ext cx="1158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1" name="Rectangle: Rounded Corners 1">
            <a:extLst>
              <a:ext uri="{FF2B5EF4-FFF2-40B4-BE49-F238E27FC236}">
                <a16:creationId xmlns:a16="http://schemas.microsoft.com/office/drawing/2014/main" xmlns="" id="{24819FA2-8B08-4060-B665-3E9E9FC9BE2F}"/>
              </a:ext>
            </a:extLst>
          </p:cNvPr>
          <p:cNvSpPr/>
          <p:nvPr/>
        </p:nvSpPr>
        <p:spPr>
          <a:xfrm>
            <a:off x="447485" y="3494048"/>
            <a:ext cx="1991536" cy="1842611"/>
          </a:xfrm>
          <a:prstGeom prst="roundRect">
            <a:avLst>
              <a:gd name="adj" fmla="val 7398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7">
            <a:extLst>
              <a:ext uri="{FF2B5EF4-FFF2-40B4-BE49-F238E27FC236}">
                <a16:creationId xmlns:a16="http://schemas.microsoft.com/office/drawing/2014/main" xmlns="" id="{FDC37C9E-38AA-4E98-8E99-69EB74D43BDF}"/>
              </a:ext>
            </a:extLst>
          </p:cNvPr>
          <p:cNvSpPr/>
          <p:nvPr/>
        </p:nvSpPr>
        <p:spPr>
          <a:xfrm>
            <a:off x="1095556" y="3145171"/>
            <a:ext cx="709090" cy="709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xmlns="" id="{5EC10CA2-D56A-4E94-B301-E66C20B62705}"/>
              </a:ext>
            </a:extLst>
          </p:cNvPr>
          <p:cNvSpPr txBox="1">
            <a:spLocks/>
          </p:cNvSpPr>
          <p:nvPr/>
        </p:nvSpPr>
        <p:spPr>
          <a:xfrm>
            <a:off x="2489408" y="4078479"/>
            <a:ext cx="2528283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Excellent Expansion Capability</a:t>
            </a:r>
          </a:p>
        </p:txBody>
      </p:sp>
      <p:sp>
        <p:nvSpPr>
          <p:cNvPr id="94" name="Rectangle: Rounded Corners 125">
            <a:extLst>
              <a:ext uri="{FF2B5EF4-FFF2-40B4-BE49-F238E27FC236}">
                <a16:creationId xmlns:a16="http://schemas.microsoft.com/office/drawing/2014/main" xmlns="" id="{1BF73F18-7FA7-4A2A-A692-0F2831AE3149}"/>
              </a:ext>
            </a:extLst>
          </p:cNvPr>
          <p:cNvSpPr/>
          <p:nvPr/>
        </p:nvSpPr>
        <p:spPr>
          <a:xfrm>
            <a:off x="2722192" y="3491908"/>
            <a:ext cx="2052156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26">
            <a:extLst>
              <a:ext uri="{FF2B5EF4-FFF2-40B4-BE49-F238E27FC236}">
                <a16:creationId xmlns:a16="http://schemas.microsoft.com/office/drawing/2014/main" xmlns="" id="{C152378B-3208-4B4B-BE15-A23E79870552}"/>
              </a:ext>
            </a:extLst>
          </p:cNvPr>
          <p:cNvSpPr/>
          <p:nvPr/>
        </p:nvSpPr>
        <p:spPr>
          <a:xfrm>
            <a:off x="3418737" y="3138828"/>
            <a:ext cx="698928" cy="6989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xmlns="" id="{9A27C156-FE88-4969-B817-20E88479724B}"/>
              </a:ext>
            </a:extLst>
          </p:cNvPr>
          <p:cNvSpPr txBox="1">
            <a:spLocks/>
          </p:cNvSpPr>
          <p:nvPr/>
        </p:nvSpPr>
        <p:spPr>
          <a:xfrm>
            <a:off x="5136780" y="4035803"/>
            <a:ext cx="1935440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Advanced Threat Protection</a:t>
            </a:r>
          </a:p>
        </p:txBody>
      </p:sp>
      <p:sp>
        <p:nvSpPr>
          <p:cNvPr id="111" name="Rectangle: Rounded Corners 129">
            <a:extLst>
              <a:ext uri="{FF2B5EF4-FFF2-40B4-BE49-F238E27FC236}">
                <a16:creationId xmlns:a16="http://schemas.microsoft.com/office/drawing/2014/main" xmlns="" id="{4CEB32FA-AEBD-4329-A2D5-340EB3C5BB3D}"/>
              </a:ext>
            </a:extLst>
          </p:cNvPr>
          <p:cNvSpPr/>
          <p:nvPr/>
        </p:nvSpPr>
        <p:spPr>
          <a:xfrm>
            <a:off x="5055996" y="3494048"/>
            <a:ext cx="2073764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30">
            <a:extLst>
              <a:ext uri="{FF2B5EF4-FFF2-40B4-BE49-F238E27FC236}">
                <a16:creationId xmlns:a16="http://schemas.microsoft.com/office/drawing/2014/main" xmlns="" id="{4DD65DB6-FFBB-4EAA-9BB6-EDDBFFC0FEA1}"/>
              </a:ext>
            </a:extLst>
          </p:cNvPr>
          <p:cNvSpPr/>
          <p:nvPr/>
        </p:nvSpPr>
        <p:spPr>
          <a:xfrm>
            <a:off x="5776076" y="3140968"/>
            <a:ext cx="682171" cy="68217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7176120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Smart Policy Operation</a:t>
            </a:r>
          </a:p>
        </p:txBody>
      </p:sp>
      <p:sp>
        <p:nvSpPr>
          <p:cNvPr id="114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7392144" y="3494048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8097394" y="3162538"/>
            <a:ext cx="655787" cy="655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Freeform 29">
            <a:extLst>
              <a:ext uri="{FF2B5EF4-FFF2-40B4-BE49-F238E27FC236}">
                <a16:creationId xmlns:a16="http://schemas.microsoft.com/office/drawing/2014/main" xmlns="" id="{B60B0E8C-FACE-4EC2-938C-6DF1963094A6}"/>
              </a:ext>
            </a:extLst>
          </p:cNvPr>
          <p:cNvSpPr>
            <a:spLocks noEditPoints="1"/>
          </p:cNvSpPr>
          <p:nvPr/>
        </p:nvSpPr>
        <p:spPr bwMode="auto">
          <a:xfrm>
            <a:off x="1262797" y="3359057"/>
            <a:ext cx="370908" cy="264700"/>
          </a:xfrm>
          <a:custGeom>
            <a:avLst/>
            <a:gdLst>
              <a:gd name="T0" fmla="*/ 0 w 96"/>
              <a:gd name="T1" fmla="*/ 48 h 68"/>
              <a:gd name="T2" fmla="*/ 2 w 96"/>
              <a:gd name="T3" fmla="*/ 68 h 68"/>
              <a:gd name="T4" fmla="*/ 96 w 96"/>
              <a:gd name="T5" fmla="*/ 66 h 68"/>
              <a:gd name="T6" fmla="*/ 48 w 96"/>
              <a:gd name="T7" fmla="*/ 0 h 68"/>
              <a:gd name="T8" fmla="*/ 61 w 96"/>
              <a:gd name="T9" fmla="*/ 12 h 68"/>
              <a:gd name="T10" fmla="*/ 64 w 96"/>
              <a:gd name="T11" fmla="*/ 14 h 68"/>
              <a:gd name="T12" fmla="*/ 59 w 96"/>
              <a:gd name="T13" fmla="*/ 22 h 68"/>
              <a:gd name="T14" fmla="*/ 58 w 96"/>
              <a:gd name="T15" fmla="*/ 19 h 68"/>
              <a:gd name="T16" fmla="*/ 48 w 96"/>
              <a:gd name="T17" fmla="*/ 8 h 68"/>
              <a:gd name="T18" fmla="*/ 50 w 96"/>
              <a:gd name="T19" fmla="*/ 18 h 68"/>
              <a:gd name="T20" fmla="*/ 46 w 96"/>
              <a:gd name="T21" fmla="*/ 18 h 68"/>
              <a:gd name="T22" fmla="*/ 18 w 96"/>
              <a:gd name="T23" fmla="*/ 52 h 68"/>
              <a:gd name="T24" fmla="*/ 8 w 96"/>
              <a:gd name="T25" fmla="*/ 50 h 68"/>
              <a:gd name="T26" fmla="*/ 18 w 96"/>
              <a:gd name="T27" fmla="*/ 48 h 68"/>
              <a:gd name="T28" fmla="*/ 18 w 96"/>
              <a:gd name="T29" fmla="*/ 52 h 68"/>
              <a:gd name="T30" fmla="*/ 20 w 96"/>
              <a:gd name="T31" fmla="*/ 38 h 68"/>
              <a:gd name="T32" fmla="*/ 12 w 96"/>
              <a:gd name="T33" fmla="*/ 35 h 68"/>
              <a:gd name="T34" fmla="*/ 14 w 96"/>
              <a:gd name="T35" fmla="*/ 31 h 68"/>
              <a:gd name="T36" fmla="*/ 22 w 96"/>
              <a:gd name="T37" fmla="*/ 37 h 68"/>
              <a:gd name="T38" fmla="*/ 27 w 96"/>
              <a:gd name="T39" fmla="*/ 29 h 68"/>
              <a:gd name="T40" fmla="*/ 20 w 96"/>
              <a:gd name="T41" fmla="*/ 22 h 68"/>
              <a:gd name="T42" fmla="*/ 23 w 96"/>
              <a:gd name="T43" fmla="*/ 20 h 68"/>
              <a:gd name="T44" fmla="*/ 28 w 96"/>
              <a:gd name="T45" fmla="*/ 28 h 68"/>
              <a:gd name="T46" fmla="*/ 37 w 96"/>
              <a:gd name="T47" fmla="*/ 22 h 68"/>
              <a:gd name="T48" fmla="*/ 32 w 96"/>
              <a:gd name="T49" fmla="*/ 14 h 68"/>
              <a:gd name="T50" fmla="*/ 35 w 96"/>
              <a:gd name="T51" fmla="*/ 12 h 68"/>
              <a:gd name="T52" fmla="*/ 37 w 96"/>
              <a:gd name="T53" fmla="*/ 22 h 68"/>
              <a:gd name="T54" fmla="*/ 48 w 96"/>
              <a:gd name="T55" fmla="*/ 56 h 68"/>
              <a:gd name="T56" fmla="*/ 48 w 96"/>
              <a:gd name="T57" fmla="*/ 40 h 68"/>
              <a:gd name="T58" fmla="*/ 71 w 96"/>
              <a:gd name="T59" fmla="*/ 22 h 68"/>
              <a:gd name="T60" fmla="*/ 73 w 96"/>
              <a:gd name="T61" fmla="*/ 25 h 68"/>
              <a:gd name="T62" fmla="*/ 56 w 96"/>
              <a:gd name="T63" fmla="*/ 48 h 68"/>
              <a:gd name="T64" fmla="*/ 75 w 96"/>
              <a:gd name="T65" fmla="*/ 35 h 68"/>
              <a:gd name="T66" fmla="*/ 85 w 96"/>
              <a:gd name="T67" fmla="*/ 33 h 68"/>
              <a:gd name="T68" fmla="*/ 76 w 96"/>
              <a:gd name="T69" fmla="*/ 38 h 68"/>
              <a:gd name="T70" fmla="*/ 74 w 96"/>
              <a:gd name="T71" fmla="*/ 37 h 68"/>
              <a:gd name="T72" fmla="*/ 86 w 96"/>
              <a:gd name="T73" fmla="*/ 52 h 68"/>
              <a:gd name="T74" fmla="*/ 76 w 96"/>
              <a:gd name="T75" fmla="*/ 50 h 68"/>
              <a:gd name="T76" fmla="*/ 78 w 96"/>
              <a:gd name="T77" fmla="*/ 48 h 68"/>
              <a:gd name="T78" fmla="*/ 88 w 96"/>
              <a:gd name="T79" fmla="*/ 5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68">
                <a:moveTo>
                  <a:pt x="48" y="0"/>
                </a:moveTo>
                <a:cubicBezTo>
                  <a:pt x="22" y="0"/>
                  <a:pt x="0" y="21"/>
                  <a:pt x="0" y="4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1" y="68"/>
                  <a:pt x="2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5" y="68"/>
                  <a:pt x="96" y="67"/>
                  <a:pt x="96" y="66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21"/>
                  <a:pt x="74" y="0"/>
                  <a:pt x="48" y="0"/>
                </a:cubicBezTo>
                <a:close/>
                <a:moveTo>
                  <a:pt x="58" y="19"/>
                </a:moveTo>
                <a:cubicBezTo>
                  <a:pt x="61" y="12"/>
                  <a:pt x="61" y="12"/>
                  <a:pt x="61" y="12"/>
                </a:cubicBezTo>
                <a:cubicBezTo>
                  <a:pt x="61" y="11"/>
                  <a:pt x="62" y="10"/>
                  <a:pt x="63" y="11"/>
                </a:cubicBezTo>
                <a:cubicBezTo>
                  <a:pt x="64" y="11"/>
                  <a:pt x="65" y="12"/>
                  <a:pt x="64" y="14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0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7" y="20"/>
                  <a:pt x="58" y="19"/>
                </a:cubicBezTo>
                <a:close/>
                <a:moveTo>
                  <a:pt x="46" y="10"/>
                </a:moveTo>
                <a:cubicBezTo>
                  <a:pt x="46" y="9"/>
                  <a:pt x="47" y="8"/>
                  <a:pt x="48" y="8"/>
                </a:cubicBezTo>
                <a:cubicBezTo>
                  <a:pt x="49" y="8"/>
                  <a:pt x="50" y="9"/>
                  <a:pt x="50" y="10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49" y="20"/>
                  <a:pt x="48" y="20"/>
                </a:cubicBezTo>
                <a:cubicBezTo>
                  <a:pt x="47" y="20"/>
                  <a:pt x="46" y="19"/>
                  <a:pt x="46" y="18"/>
                </a:cubicBezTo>
                <a:lnTo>
                  <a:pt x="46" y="10"/>
                </a:lnTo>
                <a:close/>
                <a:moveTo>
                  <a:pt x="18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8" y="51"/>
                  <a:pt x="8" y="50"/>
                </a:cubicBezTo>
                <a:cubicBezTo>
                  <a:pt x="8" y="49"/>
                  <a:pt x="9" y="48"/>
                  <a:pt x="10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20" y="49"/>
                  <a:pt x="20" y="50"/>
                </a:cubicBezTo>
                <a:cubicBezTo>
                  <a:pt x="20" y="51"/>
                  <a:pt x="19" y="52"/>
                  <a:pt x="18" y="52"/>
                </a:cubicBezTo>
                <a:close/>
                <a:moveTo>
                  <a:pt x="22" y="37"/>
                </a:moveTo>
                <a:cubicBezTo>
                  <a:pt x="22" y="38"/>
                  <a:pt x="21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1" y="34"/>
                  <a:pt x="11" y="33"/>
                </a:cubicBezTo>
                <a:cubicBezTo>
                  <a:pt x="11" y="32"/>
                  <a:pt x="13" y="31"/>
                  <a:pt x="14" y="31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3" y="36"/>
                  <a:pt x="22" y="37"/>
                </a:cubicBezTo>
                <a:close/>
                <a:moveTo>
                  <a:pt x="28" y="28"/>
                </a:move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28"/>
                  <a:pt x="25" y="28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0"/>
                  <a:pt x="20" y="20"/>
                </a:cubicBezTo>
                <a:cubicBezTo>
                  <a:pt x="21" y="19"/>
                  <a:pt x="22" y="19"/>
                  <a:pt x="23" y="20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6"/>
                  <a:pt x="29" y="27"/>
                  <a:pt x="28" y="28"/>
                </a:cubicBezTo>
                <a:close/>
                <a:moveTo>
                  <a:pt x="37" y="22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5" y="21"/>
                </a:cubicBezTo>
                <a:cubicBezTo>
                  <a:pt x="32" y="14"/>
                  <a:pt x="32" y="14"/>
                  <a:pt x="32" y="14"/>
                </a:cubicBezTo>
                <a:cubicBezTo>
                  <a:pt x="31" y="12"/>
                  <a:pt x="32" y="11"/>
                  <a:pt x="33" y="11"/>
                </a:cubicBezTo>
                <a:cubicBezTo>
                  <a:pt x="34" y="10"/>
                  <a:pt x="35" y="11"/>
                  <a:pt x="35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20"/>
                  <a:pt x="38" y="22"/>
                  <a:pt x="37" y="22"/>
                </a:cubicBezTo>
                <a:close/>
                <a:moveTo>
                  <a:pt x="56" y="48"/>
                </a:moveTo>
                <a:cubicBezTo>
                  <a:pt x="56" y="52"/>
                  <a:pt x="52" y="56"/>
                  <a:pt x="48" y="56"/>
                </a:cubicBezTo>
                <a:cubicBezTo>
                  <a:pt x="44" y="56"/>
                  <a:pt x="40" y="52"/>
                  <a:pt x="40" y="48"/>
                </a:cubicBezTo>
                <a:cubicBezTo>
                  <a:pt x="40" y="43"/>
                  <a:pt x="44" y="40"/>
                  <a:pt x="48" y="40"/>
                </a:cubicBezTo>
                <a:cubicBezTo>
                  <a:pt x="49" y="40"/>
                  <a:pt x="51" y="40"/>
                  <a:pt x="52" y="41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3" y="22"/>
                  <a:pt x="73" y="22"/>
                </a:cubicBezTo>
                <a:cubicBezTo>
                  <a:pt x="74" y="23"/>
                  <a:pt x="74" y="24"/>
                  <a:pt x="73" y="25"/>
                </a:cubicBezTo>
                <a:cubicBezTo>
                  <a:pt x="55" y="44"/>
                  <a:pt x="55" y="44"/>
                  <a:pt x="55" y="44"/>
                </a:cubicBezTo>
                <a:cubicBezTo>
                  <a:pt x="56" y="45"/>
                  <a:pt x="56" y="46"/>
                  <a:pt x="56" y="48"/>
                </a:cubicBezTo>
                <a:close/>
                <a:moveTo>
                  <a:pt x="74" y="37"/>
                </a:moveTo>
                <a:cubicBezTo>
                  <a:pt x="73" y="36"/>
                  <a:pt x="74" y="35"/>
                  <a:pt x="75" y="35"/>
                </a:cubicBezTo>
                <a:cubicBezTo>
                  <a:pt x="82" y="31"/>
                  <a:pt x="82" y="31"/>
                  <a:pt x="82" y="31"/>
                </a:cubicBezTo>
                <a:cubicBezTo>
                  <a:pt x="83" y="31"/>
                  <a:pt x="85" y="32"/>
                  <a:pt x="85" y="33"/>
                </a:cubicBezTo>
                <a:cubicBezTo>
                  <a:pt x="85" y="34"/>
                  <a:pt x="85" y="35"/>
                  <a:pt x="84" y="35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8"/>
                  <a:pt x="74" y="38"/>
                  <a:pt x="74" y="37"/>
                </a:cubicBezTo>
                <a:close/>
                <a:moveTo>
                  <a:pt x="86" y="52"/>
                </a:moveTo>
                <a:cubicBezTo>
                  <a:pt x="86" y="52"/>
                  <a:pt x="86" y="52"/>
                  <a:pt x="86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2"/>
                  <a:pt x="76" y="51"/>
                  <a:pt x="76" y="50"/>
                </a:cubicBezTo>
                <a:cubicBezTo>
                  <a:pt x="76" y="49"/>
                  <a:pt x="77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7" y="48"/>
                  <a:pt x="88" y="49"/>
                  <a:pt x="88" y="50"/>
                </a:cubicBezTo>
                <a:cubicBezTo>
                  <a:pt x="88" y="51"/>
                  <a:pt x="87" y="52"/>
                  <a:pt x="8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17" name="Group 136">
            <a:extLst>
              <a:ext uri="{FF2B5EF4-FFF2-40B4-BE49-F238E27FC236}">
                <a16:creationId xmlns:a16="http://schemas.microsoft.com/office/drawing/2014/main" xmlns="" id="{7286854E-1974-4445-AA3F-915ED3CFC532}"/>
              </a:ext>
            </a:extLst>
          </p:cNvPr>
          <p:cNvGrpSpPr/>
          <p:nvPr/>
        </p:nvGrpSpPr>
        <p:grpSpPr>
          <a:xfrm>
            <a:off x="3561221" y="3273001"/>
            <a:ext cx="429124" cy="431015"/>
            <a:chOff x="7718425" y="3248025"/>
            <a:chExt cx="360363" cy="361951"/>
          </a:xfrm>
          <a:solidFill>
            <a:schemeClr val="bg1"/>
          </a:solidFill>
        </p:grpSpPr>
        <p:sp>
          <p:nvSpPr>
            <p:cNvPr id="118" name="Freeform 63">
              <a:extLst>
                <a:ext uri="{FF2B5EF4-FFF2-40B4-BE49-F238E27FC236}">
                  <a16:creationId xmlns:a16="http://schemas.microsoft.com/office/drawing/2014/main" xmlns="" id="{BFCABA58-AE00-4182-BD66-367DE87C2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3248025"/>
              <a:ext cx="360363" cy="331788"/>
            </a:xfrm>
            <a:custGeom>
              <a:avLst/>
              <a:gdLst>
                <a:gd name="T0" fmla="*/ 20 w 96"/>
                <a:gd name="T1" fmla="*/ 88 h 88"/>
                <a:gd name="T2" fmla="*/ 8 w 96"/>
                <a:gd name="T3" fmla="*/ 75 h 88"/>
                <a:gd name="T4" fmla="*/ 17 w 96"/>
                <a:gd name="T5" fmla="*/ 65 h 88"/>
                <a:gd name="T6" fmla="*/ 2 w 96"/>
                <a:gd name="T7" fmla="*/ 56 h 88"/>
                <a:gd name="T8" fmla="*/ 0 w 96"/>
                <a:gd name="T9" fmla="*/ 42 h 88"/>
                <a:gd name="T10" fmla="*/ 13 w 96"/>
                <a:gd name="T11" fmla="*/ 40 h 88"/>
                <a:gd name="T12" fmla="*/ 8 w 96"/>
                <a:gd name="T13" fmla="*/ 23 h 88"/>
                <a:gd name="T14" fmla="*/ 8 w 96"/>
                <a:gd name="T15" fmla="*/ 20 h 88"/>
                <a:gd name="T16" fmla="*/ 23 w 96"/>
                <a:gd name="T17" fmla="*/ 8 h 88"/>
                <a:gd name="T18" fmla="*/ 40 w 96"/>
                <a:gd name="T19" fmla="*/ 13 h 88"/>
                <a:gd name="T20" fmla="*/ 42 w 96"/>
                <a:gd name="T21" fmla="*/ 0 h 88"/>
                <a:gd name="T22" fmla="*/ 56 w 96"/>
                <a:gd name="T23" fmla="*/ 2 h 88"/>
                <a:gd name="T24" fmla="*/ 65 w 96"/>
                <a:gd name="T25" fmla="*/ 17 h 88"/>
                <a:gd name="T26" fmla="*/ 76 w 96"/>
                <a:gd name="T27" fmla="*/ 8 h 88"/>
                <a:gd name="T28" fmla="*/ 88 w 96"/>
                <a:gd name="T29" fmla="*/ 21 h 88"/>
                <a:gd name="T30" fmla="*/ 79 w 96"/>
                <a:gd name="T31" fmla="*/ 31 h 88"/>
                <a:gd name="T32" fmla="*/ 94 w 96"/>
                <a:gd name="T33" fmla="*/ 40 h 88"/>
                <a:gd name="T34" fmla="*/ 96 w 96"/>
                <a:gd name="T35" fmla="*/ 54 h 88"/>
                <a:gd name="T36" fmla="*/ 83 w 96"/>
                <a:gd name="T37" fmla="*/ 56 h 88"/>
                <a:gd name="T38" fmla="*/ 88 w 96"/>
                <a:gd name="T39" fmla="*/ 73 h 88"/>
                <a:gd name="T40" fmla="*/ 76 w 96"/>
                <a:gd name="T41" fmla="*/ 88 h 88"/>
                <a:gd name="T42" fmla="*/ 64 w 96"/>
                <a:gd name="T43" fmla="*/ 78 h 88"/>
                <a:gd name="T44" fmla="*/ 67 w 96"/>
                <a:gd name="T45" fmla="*/ 76 h 88"/>
                <a:gd name="T46" fmla="*/ 83 w 96"/>
                <a:gd name="T47" fmla="*/ 75 h 88"/>
                <a:gd name="T48" fmla="*/ 75 w 96"/>
                <a:gd name="T49" fmla="*/ 65 h 88"/>
                <a:gd name="T50" fmla="*/ 81 w 96"/>
                <a:gd name="T51" fmla="*/ 52 h 88"/>
                <a:gd name="T52" fmla="*/ 92 w 96"/>
                <a:gd name="T53" fmla="*/ 44 h 88"/>
                <a:gd name="T54" fmla="*/ 79 w 96"/>
                <a:gd name="T55" fmla="*/ 42 h 88"/>
                <a:gd name="T56" fmla="*/ 76 w 96"/>
                <a:gd name="T57" fmla="*/ 29 h 88"/>
                <a:gd name="T58" fmla="*/ 75 w 96"/>
                <a:gd name="T59" fmla="*/ 13 h 88"/>
                <a:gd name="T60" fmla="*/ 65 w 96"/>
                <a:gd name="T61" fmla="*/ 21 h 88"/>
                <a:gd name="T62" fmla="*/ 52 w 96"/>
                <a:gd name="T63" fmla="*/ 15 h 88"/>
                <a:gd name="T64" fmla="*/ 44 w 96"/>
                <a:gd name="T65" fmla="*/ 4 h 88"/>
                <a:gd name="T66" fmla="*/ 42 w 96"/>
                <a:gd name="T67" fmla="*/ 17 h 88"/>
                <a:gd name="T68" fmla="*/ 29 w 96"/>
                <a:gd name="T69" fmla="*/ 20 h 88"/>
                <a:gd name="T70" fmla="*/ 13 w 96"/>
                <a:gd name="T71" fmla="*/ 21 h 88"/>
                <a:gd name="T72" fmla="*/ 21 w 96"/>
                <a:gd name="T73" fmla="*/ 31 h 88"/>
                <a:gd name="T74" fmla="*/ 15 w 96"/>
                <a:gd name="T75" fmla="*/ 44 h 88"/>
                <a:gd name="T76" fmla="*/ 4 w 96"/>
                <a:gd name="T77" fmla="*/ 52 h 88"/>
                <a:gd name="T78" fmla="*/ 17 w 96"/>
                <a:gd name="T79" fmla="*/ 54 h 88"/>
                <a:gd name="T80" fmla="*/ 20 w 96"/>
                <a:gd name="T81" fmla="*/ 67 h 88"/>
                <a:gd name="T82" fmla="*/ 21 w 96"/>
                <a:gd name="T83" fmla="*/ 83 h 88"/>
                <a:gd name="T84" fmla="*/ 32 w 96"/>
                <a:gd name="T85" fmla="*/ 76 h 88"/>
                <a:gd name="T86" fmla="*/ 23 w 96"/>
                <a:gd name="T8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8">
                  <a:moveTo>
                    <a:pt x="21" y="88"/>
                  </a:moveTo>
                  <a:cubicBezTo>
                    <a:pt x="21" y="88"/>
                    <a:pt x="20" y="88"/>
                    <a:pt x="20" y="88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5"/>
                    <a:pt x="8" y="75"/>
                  </a:cubicBezTo>
                  <a:cubicBezTo>
                    <a:pt x="8" y="74"/>
                    <a:pt x="8" y="74"/>
                    <a:pt x="8" y="73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5" y="63"/>
                    <a:pt x="14" y="59"/>
                    <a:pt x="13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1" y="56"/>
                    <a:pt x="0" y="55"/>
                    <a:pt x="0" y="5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4" y="37"/>
                    <a:pt x="15" y="33"/>
                    <a:pt x="17" y="3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1"/>
                    <a:pt x="8" y="20"/>
                    <a:pt x="8" y="2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3" y="15"/>
                    <a:pt x="37" y="14"/>
                    <a:pt x="40" y="1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9" y="14"/>
                    <a:pt x="63" y="15"/>
                    <a:pt x="65" y="1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4" y="8"/>
                    <a:pt x="75" y="8"/>
                    <a:pt x="76" y="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88" y="22"/>
                    <a:pt x="88" y="22"/>
                    <a:pt x="88" y="23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1" y="33"/>
                    <a:pt x="82" y="37"/>
                    <a:pt x="83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5" y="40"/>
                    <a:pt x="96" y="41"/>
                    <a:pt x="96" y="42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9"/>
                    <a:pt x="81" y="63"/>
                    <a:pt x="79" y="65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74"/>
                    <a:pt x="88" y="76"/>
                    <a:pt x="88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4" y="88"/>
                    <a:pt x="73" y="88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6"/>
                    <a:pt x="64" y="76"/>
                  </a:cubicBezTo>
                  <a:cubicBezTo>
                    <a:pt x="65" y="75"/>
                    <a:pt x="66" y="75"/>
                    <a:pt x="67" y="76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5" y="66"/>
                    <a:pt x="75" y="65"/>
                    <a:pt x="75" y="65"/>
                  </a:cubicBezTo>
                  <a:cubicBezTo>
                    <a:pt x="77" y="62"/>
                    <a:pt x="79" y="56"/>
                    <a:pt x="79" y="54"/>
                  </a:cubicBezTo>
                  <a:cubicBezTo>
                    <a:pt x="79" y="53"/>
                    <a:pt x="80" y="52"/>
                    <a:pt x="8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4"/>
                    <a:pt x="79" y="43"/>
                    <a:pt x="79" y="42"/>
                  </a:cubicBezTo>
                  <a:cubicBezTo>
                    <a:pt x="79" y="40"/>
                    <a:pt x="77" y="34"/>
                    <a:pt x="75" y="31"/>
                  </a:cubicBezTo>
                  <a:cubicBezTo>
                    <a:pt x="75" y="31"/>
                    <a:pt x="75" y="30"/>
                    <a:pt x="76" y="29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2" y="19"/>
                    <a:pt x="57" y="18"/>
                    <a:pt x="54" y="17"/>
                  </a:cubicBezTo>
                  <a:cubicBezTo>
                    <a:pt x="53" y="17"/>
                    <a:pt x="52" y="16"/>
                    <a:pt x="52" y="1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3" y="17"/>
                    <a:pt x="42" y="17"/>
                  </a:cubicBezTo>
                  <a:cubicBezTo>
                    <a:pt x="39" y="18"/>
                    <a:pt x="34" y="19"/>
                    <a:pt x="31" y="21"/>
                  </a:cubicBezTo>
                  <a:cubicBezTo>
                    <a:pt x="31" y="21"/>
                    <a:pt x="30" y="21"/>
                    <a:pt x="29" y="2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0"/>
                    <a:pt x="21" y="31"/>
                    <a:pt x="21" y="31"/>
                  </a:cubicBezTo>
                  <a:cubicBezTo>
                    <a:pt x="19" y="34"/>
                    <a:pt x="17" y="40"/>
                    <a:pt x="17" y="42"/>
                  </a:cubicBezTo>
                  <a:cubicBezTo>
                    <a:pt x="17" y="43"/>
                    <a:pt x="16" y="44"/>
                    <a:pt x="1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7" y="53"/>
                    <a:pt x="17" y="54"/>
                  </a:cubicBezTo>
                  <a:cubicBezTo>
                    <a:pt x="17" y="56"/>
                    <a:pt x="19" y="62"/>
                    <a:pt x="21" y="65"/>
                  </a:cubicBezTo>
                  <a:cubicBezTo>
                    <a:pt x="21" y="65"/>
                    <a:pt x="21" y="66"/>
                    <a:pt x="20" y="67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0" y="75"/>
                    <a:pt x="31" y="75"/>
                    <a:pt x="32" y="76"/>
                  </a:cubicBezTo>
                  <a:cubicBezTo>
                    <a:pt x="33" y="76"/>
                    <a:pt x="33" y="78"/>
                    <a:pt x="32" y="7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64">
              <a:extLst>
                <a:ext uri="{FF2B5EF4-FFF2-40B4-BE49-F238E27FC236}">
                  <a16:creationId xmlns:a16="http://schemas.microsoft.com/office/drawing/2014/main" xmlns="" id="{9C37F17F-C02F-45EC-8594-19327A754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49650"/>
              <a:ext cx="60325" cy="15875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65">
              <a:extLst>
                <a:ext uri="{FF2B5EF4-FFF2-40B4-BE49-F238E27FC236}">
                  <a16:creationId xmlns:a16="http://schemas.microsoft.com/office/drawing/2014/main" xmlns="" id="{335B4E85-8344-4033-9E70-651221D7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79813"/>
              <a:ext cx="60325" cy="30163"/>
            </a:xfrm>
            <a:custGeom>
              <a:avLst/>
              <a:gdLst>
                <a:gd name="T0" fmla="*/ 14 w 16"/>
                <a:gd name="T1" fmla="*/ 0 h 8"/>
                <a:gd name="T2" fmla="*/ 2 w 16"/>
                <a:gd name="T3" fmla="*/ 0 h 8"/>
                <a:gd name="T4" fmla="*/ 0 w 16"/>
                <a:gd name="T5" fmla="*/ 2 h 8"/>
                <a:gd name="T6" fmla="*/ 2 w 16"/>
                <a:gd name="T7" fmla="*/ 4 h 8"/>
                <a:gd name="T8" fmla="*/ 6 w 16"/>
                <a:gd name="T9" fmla="*/ 4 h 8"/>
                <a:gd name="T10" fmla="*/ 6 w 16"/>
                <a:gd name="T11" fmla="*/ 6 h 8"/>
                <a:gd name="T12" fmla="*/ 8 w 16"/>
                <a:gd name="T13" fmla="*/ 8 h 8"/>
                <a:gd name="T14" fmla="*/ 10 w 16"/>
                <a:gd name="T15" fmla="*/ 6 h 8"/>
                <a:gd name="T16" fmla="*/ 10 w 16"/>
                <a:gd name="T17" fmla="*/ 4 h 8"/>
                <a:gd name="T18" fmla="*/ 14 w 16"/>
                <a:gd name="T19" fmla="*/ 4 h 8"/>
                <a:gd name="T20" fmla="*/ 16 w 16"/>
                <a:gd name="T21" fmla="*/ 2 h 8"/>
                <a:gd name="T22" fmla="*/ 14 w 16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1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7" y="8"/>
                    <a:pt x="8" y="8"/>
                  </a:cubicBezTo>
                  <a:cubicBezTo>
                    <a:pt x="9" y="8"/>
                    <a:pt x="10" y="7"/>
                    <a:pt x="10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66">
              <a:extLst>
                <a:ext uri="{FF2B5EF4-FFF2-40B4-BE49-F238E27FC236}">
                  <a16:creationId xmlns:a16="http://schemas.microsoft.com/office/drawing/2014/main" xmlns="" id="{2126F501-EFAB-4310-A49A-72EA5598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338513"/>
              <a:ext cx="187325" cy="196850"/>
            </a:xfrm>
            <a:custGeom>
              <a:avLst/>
              <a:gdLst>
                <a:gd name="T0" fmla="*/ 25 w 50"/>
                <a:gd name="T1" fmla="*/ 0 h 52"/>
                <a:gd name="T2" fmla="*/ 0 w 50"/>
                <a:gd name="T3" fmla="*/ 24 h 52"/>
                <a:gd name="T4" fmla="*/ 17 w 50"/>
                <a:gd name="T5" fmla="*/ 47 h 52"/>
                <a:gd name="T6" fmla="*/ 17 w 50"/>
                <a:gd name="T7" fmla="*/ 50 h 52"/>
                <a:gd name="T8" fmla="*/ 19 w 50"/>
                <a:gd name="T9" fmla="*/ 52 h 52"/>
                <a:gd name="T10" fmla="*/ 31 w 50"/>
                <a:gd name="T11" fmla="*/ 52 h 52"/>
                <a:gd name="T12" fmla="*/ 33 w 50"/>
                <a:gd name="T13" fmla="*/ 50 h 52"/>
                <a:gd name="T14" fmla="*/ 33 w 50"/>
                <a:gd name="T15" fmla="*/ 47 h 52"/>
                <a:gd name="T16" fmla="*/ 50 w 50"/>
                <a:gd name="T17" fmla="*/ 24 h 52"/>
                <a:gd name="T18" fmla="*/ 25 w 50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2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4"/>
                    <a:pt x="7" y="43"/>
                    <a:pt x="17" y="47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8" y="52"/>
                    <a:pt x="19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2"/>
                    <a:pt x="33" y="51"/>
                    <a:pt x="33" y="5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3" y="43"/>
                    <a:pt x="50" y="34"/>
                    <a:pt x="50" y="24"/>
                  </a:cubicBezTo>
                  <a:cubicBezTo>
                    <a:pt x="50" y="11"/>
                    <a:pt x="39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22" name="Freeform 77">
            <a:extLst>
              <a:ext uri="{FF2B5EF4-FFF2-40B4-BE49-F238E27FC236}">
                <a16:creationId xmlns:a16="http://schemas.microsoft.com/office/drawing/2014/main" xmlns="" id="{F4D418E3-71DF-4034-81B7-C775DDB14BD6}"/>
              </a:ext>
            </a:extLst>
          </p:cNvPr>
          <p:cNvSpPr>
            <a:spLocks noEditPoints="1"/>
          </p:cNvSpPr>
          <p:nvPr/>
        </p:nvSpPr>
        <p:spPr bwMode="auto">
          <a:xfrm>
            <a:off x="5956036" y="3311891"/>
            <a:ext cx="332144" cy="380546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23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8237121" y="3282128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124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28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132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4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5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156" name="Straight Connector 10">
            <a:extLst>
              <a:ext uri="{FF2B5EF4-FFF2-40B4-BE49-F238E27FC236}">
                <a16:creationId xmlns:a16="http://schemas.microsoft.com/office/drawing/2014/main" xmlns="" id="{BD61D2B9-EE45-4A4B-BBFA-1A9D0CE70EC3}"/>
              </a:ext>
            </a:extLst>
          </p:cNvPr>
          <p:cNvCxnSpPr>
            <a:cxnSpLocks/>
          </p:cNvCxnSpPr>
          <p:nvPr/>
        </p:nvCxnSpPr>
        <p:spPr>
          <a:xfrm>
            <a:off x="1239572" y="5336659"/>
            <a:ext cx="457934" cy="0"/>
          </a:xfrm>
          <a:prstGeom prst="line">
            <a:avLst/>
          </a:prstGeom>
          <a:ln w="57150" cap="rnd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49">
            <a:extLst>
              <a:ext uri="{FF2B5EF4-FFF2-40B4-BE49-F238E27FC236}">
                <a16:creationId xmlns:a16="http://schemas.microsoft.com/office/drawing/2014/main" xmlns="" id="{E6B30F85-0705-432F-B58F-75878ED59CD0}"/>
              </a:ext>
            </a:extLst>
          </p:cNvPr>
          <p:cNvCxnSpPr>
            <a:cxnSpLocks/>
          </p:cNvCxnSpPr>
          <p:nvPr/>
        </p:nvCxnSpPr>
        <p:spPr>
          <a:xfrm>
            <a:off x="3569953" y="5334519"/>
            <a:ext cx="457934" cy="0"/>
          </a:xfrm>
          <a:prstGeom prst="line">
            <a:avLst/>
          </a:prstGeom>
          <a:ln w="57150" cap="rnd">
            <a:solidFill>
              <a:schemeClr val="accent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0">
            <a:extLst>
              <a:ext uri="{FF2B5EF4-FFF2-40B4-BE49-F238E27FC236}">
                <a16:creationId xmlns:a16="http://schemas.microsoft.com/office/drawing/2014/main" xmlns="" id="{394CE7E5-A8A2-4446-AE63-DD9A53FE8075}"/>
              </a:ext>
            </a:extLst>
          </p:cNvPr>
          <p:cNvCxnSpPr>
            <a:cxnSpLocks/>
          </p:cNvCxnSpPr>
          <p:nvPr/>
        </p:nvCxnSpPr>
        <p:spPr>
          <a:xfrm>
            <a:off x="5920092" y="5336659"/>
            <a:ext cx="457934" cy="0"/>
          </a:xfrm>
          <a:prstGeom prst="line">
            <a:avLst/>
          </a:prstGeom>
          <a:ln w="57150" cap="rnd">
            <a:solidFill>
              <a:schemeClr val="accent6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8224348" y="5336659"/>
            <a:ext cx="457934" cy="0"/>
          </a:xfrm>
          <a:prstGeom prst="line">
            <a:avLst/>
          </a:prstGeom>
          <a:ln w="57150" cap="rnd">
            <a:solidFill>
              <a:schemeClr val="accent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9720174" y="3491005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10425424" y="3159495"/>
            <a:ext cx="655787" cy="655787"/>
          </a:xfrm>
          <a:prstGeom prst="ellipse">
            <a:avLst/>
          </a:prstGeom>
          <a:solidFill>
            <a:srgbClr val="3CB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2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10565151" y="3279085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163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64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165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6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7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8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169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10552378" y="5333616"/>
            <a:ext cx="457934" cy="0"/>
          </a:xfrm>
          <a:prstGeom prst="line">
            <a:avLst/>
          </a:prstGeom>
          <a:ln w="57150" cap="rnd">
            <a:solidFill>
              <a:srgbClr val="3CB2E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itle 1">
            <a:extLst>
              <a:ext uri="{FF2B5EF4-FFF2-40B4-BE49-F238E27FC236}">
                <a16:creationId xmlns:a16="http://schemas.microsoft.com/office/drawing/2014/main" xmlns="" id="{43D1EBC9-8EE4-4E9E-90FE-F64685F22D7F}"/>
              </a:ext>
            </a:extLst>
          </p:cNvPr>
          <p:cNvSpPr txBox="1">
            <a:spLocks/>
          </p:cNvSpPr>
          <p:nvPr/>
        </p:nvSpPr>
        <p:spPr>
          <a:xfrm>
            <a:off x="191344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High </a:t>
            </a:r>
            <a:b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</a:br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Performance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9827252" y="4077072"/>
            <a:ext cx="1885372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Multiple Deployment Scenarios 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71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99" y="2807614"/>
            <a:ext cx="9615750" cy="976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33A73-BD99-884B-88A4-97AA5FB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A6800 / A7600 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DEFF31A-0FCD-C744-AE16-3B066BECF93B}"/>
              </a:ext>
            </a:extLst>
          </p:cNvPr>
          <p:cNvSpPr txBox="1">
            <a:spLocks/>
          </p:cNvSpPr>
          <p:nvPr/>
        </p:nvSpPr>
        <p:spPr>
          <a:xfrm>
            <a:off x="25089" y="3068960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A6800</a:t>
            </a:r>
            <a:endParaRPr lang="en-US" altLang="zh-CN" sz="2000" dirty="0"/>
          </a:p>
          <a:p>
            <a:r>
              <a:rPr lang="en-US" altLang="zh-CN" sz="2000" dirty="0" smtClean="0"/>
              <a:t>A7600</a:t>
            </a:r>
            <a:endParaRPr lang="en-US" sz="2000" dirty="0"/>
          </a:p>
        </p:txBody>
      </p:sp>
      <p:cxnSp>
        <p:nvCxnSpPr>
          <p:cNvPr id="43" name="直接连接符 18"/>
          <p:cNvCxnSpPr/>
          <p:nvPr/>
        </p:nvCxnSpPr>
        <p:spPr>
          <a:xfrm>
            <a:off x="2207568" y="2335657"/>
            <a:ext cx="0" cy="68454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20"/>
          <p:cNvCxnSpPr/>
          <p:nvPr/>
        </p:nvCxnSpPr>
        <p:spPr>
          <a:xfrm flipH="1" flipV="1">
            <a:off x="1892329" y="3618571"/>
            <a:ext cx="67713" cy="63464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26"/>
          <p:cNvSpPr txBox="1"/>
          <p:nvPr/>
        </p:nvSpPr>
        <p:spPr>
          <a:xfrm>
            <a:off x="1448802" y="4216666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button</a:t>
            </a:r>
            <a:endParaRPr lang="zh-CN" altLang="en-US" sz="1200" dirty="0"/>
          </a:p>
        </p:txBody>
      </p:sp>
      <p:cxnSp>
        <p:nvCxnSpPr>
          <p:cNvPr id="50" name="直接连接符 27"/>
          <p:cNvCxnSpPr/>
          <p:nvPr/>
        </p:nvCxnSpPr>
        <p:spPr>
          <a:xfrm>
            <a:off x="3395276" y="3594420"/>
            <a:ext cx="936530" cy="133094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29"/>
          <p:cNvSpPr txBox="1"/>
          <p:nvPr/>
        </p:nvSpPr>
        <p:spPr>
          <a:xfrm>
            <a:off x="3869775" y="4952201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CLR button</a:t>
            </a:r>
            <a:endParaRPr lang="zh-CN" altLang="en-US" sz="1200" dirty="0"/>
          </a:p>
        </p:txBody>
      </p:sp>
      <p:cxnSp>
        <p:nvCxnSpPr>
          <p:cNvPr id="54" name="直接连接符 30"/>
          <p:cNvCxnSpPr/>
          <p:nvPr/>
        </p:nvCxnSpPr>
        <p:spPr>
          <a:xfrm flipV="1">
            <a:off x="2193185" y="1987615"/>
            <a:ext cx="925086" cy="144717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35"/>
          <p:cNvSpPr txBox="1"/>
          <p:nvPr/>
        </p:nvSpPr>
        <p:spPr>
          <a:xfrm>
            <a:off x="2860113" y="1736089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LED</a:t>
            </a:r>
            <a:endParaRPr lang="zh-CN" altLang="en-US" sz="1200" dirty="0"/>
          </a:p>
        </p:txBody>
      </p:sp>
      <p:cxnSp>
        <p:nvCxnSpPr>
          <p:cNvPr id="75" name="直接连接符 36"/>
          <p:cNvCxnSpPr/>
          <p:nvPr/>
        </p:nvCxnSpPr>
        <p:spPr>
          <a:xfrm>
            <a:off x="2193185" y="3630694"/>
            <a:ext cx="605561" cy="61035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39"/>
          <p:cNvSpPr txBox="1"/>
          <p:nvPr/>
        </p:nvSpPr>
        <p:spPr>
          <a:xfrm>
            <a:off x="2463086" y="4214026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Status LED</a:t>
            </a:r>
            <a:endParaRPr lang="zh-CN" altLang="en-US" sz="1200" dirty="0"/>
          </a:p>
        </p:txBody>
      </p:sp>
      <p:cxnSp>
        <p:nvCxnSpPr>
          <p:cNvPr id="77" name="直接连接符 40"/>
          <p:cNvCxnSpPr/>
          <p:nvPr/>
        </p:nvCxnSpPr>
        <p:spPr>
          <a:xfrm flipV="1">
            <a:off x="2432718" y="2304804"/>
            <a:ext cx="926978" cy="114588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43"/>
          <p:cNvSpPr txBox="1"/>
          <p:nvPr/>
        </p:nvSpPr>
        <p:spPr>
          <a:xfrm>
            <a:off x="3102064" y="2013088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Alarm LED</a:t>
            </a:r>
            <a:endParaRPr lang="zh-CN" altLang="en-US" sz="1200" dirty="0"/>
          </a:p>
        </p:txBody>
      </p:sp>
      <p:cxnSp>
        <p:nvCxnSpPr>
          <p:cNvPr id="79" name="直接连接符 44"/>
          <p:cNvCxnSpPr/>
          <p:nvPr/>
        </p:nvCxnSpPr>
        <p:spPr>
          <a:xfrm flipH="1" flipV="1">
            <a:off x="3006966" y="3627449"/>
            <a:ext cx="728973" cy="89715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45"/>
          <p:cNvSpPr txBox="1"/>
          <p:nvPr/>
        </p:nvSpPr>
        <p:spPr>
          <a:xfrm>
            <a:off x="3119716" y="4509559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LED</a:t>
            </a:r>
            <a:endParaRPr lang="zh-CN" altLang="en-US" sz="1200" dirty="0"/>
          </a:p>
        </p:txBody>
      </p:sp>
      <p:cxnSp>
        <p:nvCxnSpPr>
          <p:cNvPr id="81" name="直接连接符 46"/>
          <p:cNvCxnSpPr/>
          <p:nvPr/>
        </p:nvCxnSpPr>
        <p:spPr>
          <a:xfrm flipV="1">
            <a:off x="2753623" y="2300224"/>
            <a:ext cx="1578183" cy="114989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50"/>
          <p:cNvSpPr txBox="1"/>
          <p:nvPr/>
        </p:nvSpPr>
        <p:spPr>
          <a:xfrm>
            <a:off x="4095459" y="1819384"/>
            <a:ext cx="97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Power supply LED</a:t>
            </a:r>
            <a:endParaRPr lang="zh-CN" altLang="en-US" sz="1200" dirty="0"/>
          </a:p>
        </p:txBody>
      </p:sp>
      <p:cxnSp>
        <p:nvCxnSpPr>
          <p:cNvPr id="83" name="直接连接符 51"/>
          <p:cNvCxnSpPr/>
          <p:nvPr/>
        </p:nvCxnSpPr>
        <p:spPr>
          <a:xfrm flipV="1">
            <a:off x="3746870" y="2495638"/>
            <a:ext cx="2204145" cy="6983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54"/>
          <p:cNvSpPr txBox="1"/>
          <p:nvPr/>
        </p:nvSpPr>
        <p:spPr>
          <a:xfrm>
            <a:off x="5699801" y="2196639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USB ports</a:t>
            </a:r>
            <a:endParaRPr lang="zh-CN" altLang="en-US" sz="1200" dirty="0"/>
          </a:p>
        </p:txBody>
      </p:sp>
      <p:cxnSp>
        <p:nvCxnSpPr>
          <p:cNvPr id="85" name="直接连接符 55"/>
          <p:cNvCxnSpPr/>
          <p:nvPr/>
        </p:nvCxnSpPr>
        <p:spPr>
          <a:xfrm flipH="1">
            <a:off x="4178780" y="3608402"/>
            <a:ext cx="92334" cy="41327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58"/>
          <p:cNvSpPr txBox="1"/>
          <p:nvPr/>
        </p:nvSpPr>
        <p:spPr>
          <a:xfrm>
            <a:off x="3778123" y="3940429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Console port</a:t>
            </a:r>
            <a:endParaRPr lang="zh-CN" altLang="en-US" sz="1200" dirty="0"/>
          </a:p>
        </p:txBody>
      </p:sp>
      <p:cxnSp>
        <p:nvCxnSpPr>
          <p:cNvPr id="87" name="直接连接符 59"/>
          <p:cNvCxnSpPr/>
          <p:nvPr/>
        </p:nvCxnSpPr>
        <p:spPr>
          <a:xfrm>
            <a:off x="4662711" y="3627449"/>
            <a:ext cx="227961" cy="65341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本框 61"/>
          <p:cNvSpPr txBox="1"/>
          <p:nvPr/>
        </p:nvSpPr>
        <p:spPr>
          <a:xfrm>
            <a:off x="4285662" y="4264583"/>
            <a:ext cx="113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Management port</a:t>
            </a:r>
            <a:endParaRPr lang="zh-CN" altLang="en-US" sz="1200" dirty="0"/>
          </a:p>
        </p:txBody>
      </p:sp>
      <p:cxnSp>
        <p:nvCxnSpPr>
          <p:cNvPr id="89" name="直接连接符 62"/>
          <p:cNvCxnSpPr/>
          <p:nvPr/>
        </p:nvCxnSpPr>
        <p:spPr>
          <a:xfrm>
            <a:off x="5519936" y="3627449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63"/>
          <p:cNvCxnSpPr/>
          <p:nvPr/>
        </p:nvCxnSpPr>
        <p:spPr>
          <a:xfrm>
            <a:off x="5519936" y="3967251"/>
            <a:ext cx="1224136" cy="548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64"/>
          <p:cNvCxnSpPr/>
          <p:nvPr/>
        </p:nvCxnSpPr>
        <p:spPr>
          <a:xfrm>
            <a:off x="6744072" y="3601087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65"/>
          <p:cNvCxnSpPr/>
          <p:nvPr/>
        </p:nvCxnSpPr>
        <p:spPr>
          <a:xfrm>
            <a:off x="6168008" y="3973201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135"/>
          <p:cNvCxnSpPr/>
          <p:nvPr/>
        </p:nvCxnSpPr>
        <p:spPr>
          <a:xfrm>
            <a:off x="6978067" y="3652327"/>
            <a:ext cx="0" cy="37633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136"/>
          <p:cNvCxnSpPr/>
          <p:nvPr/>
        </p:nvCxnSpPr>
        <p:spPr>
          <a:xfrm>
            <a:off x="6968861" y="4028660"/>
            <a:ext cx="1863443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138"/>
          <p:cNvCxnSpPr/>
          <p:nvPr/>
        </p:nvCxnSpPr>
        <p:spPr>
          <a:xfrm>
            <a:off x="7891817" y="4037449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7333283" y="4110240"/>
            <a:ext cx="1134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SFP+ </a:t>
            </a:r>
            <a:r>
              <a:rPr lang="x-none" sz="1200" dirty="0" smtClean="0"/>
              <a:t>ports</a:t>
            </a:r>
            <a:endParaRPr lang="x-none" sz="1200" dirty="0"/>
          </a:p>
        </p:txBody>
      </p:sp>
      <p:sp>
        <p:nvSpPr>
          <p:cNvPr id="101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9066948" y="4077273"/>
            <a:ext cx="12749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QSFP28/QSFP+</a:t>
            </a:r>
            <a:r>
              <a:rPr lang="x-none" sz="1200" dirty="0" smtClean="0"/>
              <a:t> </a:t>
            </a:r>
            <a:r>
              <a:rPr lang="x-none" sz="1200" dirty="0"/>
              <a:t>ports</a:t>
            </a:r>
          </a:p>
        </p:txBody>
      </p:sp>
      <p:cxnSp>
        <p:nvCxnSpPr>
          <p:cNvPr id="105" name="直接连接符 46"/>
          <p:cNvCxnSpPr/>
          <p:nvPr/>
        </p:nvCxnSpPr>
        <p:spPr>
          <a:xfrm flipV="1">
            <a:off x="2986440" y="2674889"/>
            <a:ext cx="1345366" cy="78189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50"/>
          <p:cNvSpPr txBox="1"/>
          <p:nvPr/>
        </p:nvSpPr>
        <p:spPr>
          <a:xfrm>
            <a:off x="4306477" y="2328842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Fan LED</a:t>
            </a:r>
            <a:endParaRPr lang="zh-CN" altLang="en-US" sz="1200" dirty="0"/>
          </a:p>
        </p:txBody>
      </p:sp>
      <p:cxnSp>
        <p:nvCxnSpPr>
          <p:cNvPr id="107" name="直接连接符 59"/>
          <p:cNvCxnSpPr/>
          <p:nvPr/>
        </p:nvCxnSpPr>
        <p:spPr>
          <a:xfrm>
            <a:off x="5101122" y="3646856"/>
            <a:ext cx="582664" cy="78118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文本框 61"/>
          <p:cNvSpPr txBox="1"/>
          <p:nvPr/>
        </p:nvSpPr>
        <p:spPr>
          <a:xfrm>
            <a:off x="5320230" y="4421614"/>
            <a:ext cx="1443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port</a:t>
            </a:r>
            <a:endParaRPr lang="zh-CN" altLang="en-US" sz="1200" dirty="0"/>
          </a:p>
        </p:txBody>
      </p:sp>
      <p:cxnSp>
        <p:nvCxnSpPr>
          <p:cNvPr id="109" name="直接连接符 36"/>
          <p:cNvCxnSpPr/>
          <p:nvPr/>
        </p:nvCxnSpPr>
        <p:spPr>
          <a:xfrm>
            <a:off x="2455852" y="3585630"/>
            <a:ext cx="530588" cy="45363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本框 39"/>
          <p:cNvSpPr txBox="1"/>
          <p:nvPr/>
        </p:nvSpPr>
        <p:spPr>
          <a:xfrm>
            <a:off x="2679443" y="3981803"/>
            <a:ext cx="975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HA LED</a:t>
            </a:r>
            <a:endParaRPr lang="zh-CN" altLang="en-US" sz="1200" dirty="0"/>
          </a:p>
        </p:txBody>
      </p:sp>
      <p:sp>
        <p:nvSpPr>
          <p:cNvPr id="111" name="文本框 19"/>
          <p:cNvSpPr txBox="1"/>
          <p:nvPr/>
        </p:nvSpPr>
        <p:spPr>
          <a:xfrm>
            <a:off x="1350185" y="2063825"/>
            <a:ext cx="244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SSD expansion slot</a:t>
            </a:r>
            <a:endParaRPr lang="zh-CN" altLang="en-US" sz="1200" dirty="0"/>
          </a:p>
        </p:txBody>
      </p:sp>
      <p:cxnSp>
        <p:nvCxnSpPr>
          <p:cNvPr id="112" name="直接连接符 68"/>
          <p:cNvCxnSpPr/>
          <p:nvPr/>
        </p:nvCxnSpPr>
        <p:spPr>
          <a:xfrm>
            <a:off x="10063022" y="2533398"/>
            <a:ext cx="1" cy="46487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文本框 70"/>
          <p:cNvSpPr txBox="1"/>
          <p:nvPr/>
        </p:nvSpPr>
        <p:spPr>
          <a:xfrm>
            <a:off x="9715361" y="2281049"/>
            <a:ext cx="1235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Air inlet</a:t>
            </a:r>
            <a:endParaRPr lang="zh-CN" altLang="en-US" sz="1200" dirty="0"/>
          </a:p>
        </p:txBody>
      </p:sp>
      <p:cxnSp>
        <p:nvCxnSpPr>
          <p:cNvPr id="58" name="直接连接符 135"/>
          <p:cNvCxnSpPr/>
          <p:nvPr/>
        </p:nvCxnSpPr>
        <p:spPr>
          <a:xfrm>
            <a:off x="8846892" y="3642092"/>
            <a:ext cx="0" cy="39422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5599618" y="4035861"/>
            <a:ext cx="11345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SFP/SFP+ </a:t>
            </a:r>
            <a:r>
              <a:rPr lang="x-none" sz="1200" dirty="0" smtClean="0"/>
              <a:t>ports</a:t>
            </a:r>
            <a:endParaRPr lang="x-none" sz="1200" dirty="0"/>
          </a:p>
        </p:txBody>
      </p:sp>
      <p:cxnSp>
        <p:nvCxnSpPr>
          <p:cNvPr id="61" name="直接连接符 62"/>
          <p:cNvCxnSpPr/>
          <p:nvPr/>
        </p:nvCxnSpPr>
        <p:spPr>
          <a:xfrm>
            <a:off x="9112569" y="3644933"/>
            <a:ext cx="0" cy="3389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3"/>
          <p:cNvCxnSpPr/>
          <p:nvPr/>
        </p:nvCxnSpPr>
        <p:spPr>
          <a:xfrm>
            <a:off x="9112569" y="3984735"/>
            <a:ext cx="1070357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4"/>
          <p:cNvCxnSpPr/>
          <p:nvPr/>
        </p:nvCxnSpPr>
        <p:spPr>
          <a:xfrm>
            <a:off x="10182926" y="3618571"/>
            <a:ext cx="0" cy="36528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9701581" y="3981803"/>
            <a:ext cx="0" cy="984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7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124744"/>
            <a:ext cx="9754277" cy="3868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280C4-5945-564E-A43A-F5FC4F517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 smtClean="0"/>
              <a:t>A6800 / A7600 </a:t>
            </a:r>
            <a:r>
              <a:rPr lang="en-US" altLang="zh-CN" dirty="0"/>
              <a:t>Rear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4247A24-6F44-4D4E-9ECA-EF5722FAAE7D}"/>
              </a:ext>
            </a:extLst>
          </p:cNvPr>
          <p:cNvSpPr txBox="1">
            <a:spLocks/>
          </p:cNvSpPr>
          <p:nvPr/>
        </p:nvSpPr>
        <p:spPr>
          <a:xfrm>
            <a:off x="407368" y="3140960"/>
            <a:ext cx="151216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A6800</a:t>
            </a:r>
            <a:endParaRPr lang="en-US" altLang="zh-CN" sz="2000" dirty="0"/>
          </a:p>
          <a:p>
            <a:r>
              <a:rPr lang="en-US" altLang="zh-CN" sz="2000" dirty="0" smtClean="0"/>
              <a:t>A7600</a:t>
            </a:r>
            <a:endParaRPr lang="en-US" altLang="zh-CN" sz="2000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2207568" y="4119410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1558384" y="4668531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Grounding screw</a:t>
            </a:r>
            <a:endParaRPr lang="x-none" sz="1200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8688288" y="4494147"/>
            <a:ext cx="0" cy="38674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7997365" y="4880893"/>
            <a:ext cx="13818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Power socket</a:t>
            </a:r>
            <a:endParaRPr lang="x-none" sz="1200" dirty="0"/>
          </a:p>
        </p:txBody>
      </p:sp>
      <p:cxnSp>
        <p:nvCxnSpPr>
          <p:cNvPr id="15" name="直接连接符 40"/>
          <p:cNvCxnSpPr/>
          <p:nvPr/>
        </p:nvCxnSpPr>
        <p:spPr>
          <a:xfrm>
            <a:off x="5129300" y="4385369"/>
            <a:ext cx="746639" cy="40457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43"/>
          <p:cNvCxnSpPr/>
          <p:nvPr/>
        </p:nvCxnSpPr>
        <p:spPr>
          <a:xfrm flipH="1">
            <a:off x="5854334" y="4385369"/>
            <a:ext cx="658550" cy="40457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4964906" y="4816364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Removable fan tray</a:t>
            </a:r>
            <a:endParaRPr lang="x-none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B084C648-23CE-EB4D-A43A-F96A74F49792}"/>
              </a:ext>
            </a:extLst>
          </p:cNvPr>
          <p:cNvSpPr txBox="1">
            <a:spLocks/>
          </p:cNvSpPr>
          <p:nvPr/>
        </p:nvSpPr>
        <p:spPr>
          <a:xfrm>
            <a:off x="9011473" y="4592320"/>
            <a:ext cx="2315018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400" b="0" dirty="0">
                <a:solidFill>
                  <a:srgbClr val="C00000"/>
                </a:solidFill>
              </a:rPr>
              <a:t>Removable,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hot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swappable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power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supply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modules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F0094507-E11B-5F4C-911A-624ACD96EA30}"/>
              </a:ext>
            </a:extLst>
          </p:cNvPr>
          <p:cNvSpPr txBox="1">
            <a:spLocks/>
          </p:cNvSpPr>
          <p:nvPr/>
        </p:nvSpPr>
        <p:spPr>
          <a:xfrm>
            <a:off x="6459485" y="4566431"/>
            <a:ext cx="1584176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400" b="0" dirty="0">
                <a:solidFill>
                  <a:srgbClr val="C00000"/>
                </a:solidFill>
              </a:rPr>
              <a:t>Removable,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hot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swappable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fan</a:t>
            </a:r>
            <a:r>
              <a:rPr lang="zh-CN" altLang="en-US" sz="1400" b="0" dirty="0">
                <a:solidFill>
                  <a:srgbClr val="C00000"/>
                </a:solidFill>
              </a:rPr>
              <a:t> </a:t>
            </a:r>
            <a:r>
              <a:rPr lang="en-US" altLang="zh-CN" sz="1400" b="0" dirty="0">
                <a:solidFill>
                  <a:srgbClr val="C00000"/>
                </a:solidFill>
              </a:rPr>
              <a:t>trays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3287688" y="4352315"/>
            <a:ext cx="0" cy="447021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1">
            <a:extLst>
              <a:ext uri="{FF2B5EF4-FFF2-40B4-BE49-F238E27FC236}">
                <a16:creationId xmlns:a16="http://schemas.microsoft.com/office/drawing/2014/main" xmlns="" id="{CF5FCD31-3DAC-D14C-913B-409D934E2A5D}"/>
              </a:ext>
            </a:extLst>
          </p:cNvPr>
          <p:cNvSpPr txBox="1"/>
          <p:nvPr/>
        </p:nvSpPr>
        <p:spPr>
          <a:xfrm>
            <a:off x="2700178" y="4745981"/>
            <a:ext cx="1822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General expansion slot</a:t>
            </a:r>
            <a:endParaRPr lang="x-none" sz="1200" dirty="0"/>
          </a:p>
        </p:txBody>
      </p:sp>
      <p:cxnSp>
        <p:nvCxnSpPr>
          <p:cNvPr id="19" name="直接连接符 18"/>
          <p:cNvCxnSpPr>
            <a:endCxn id="24" idx="0"/>
          </p:cNvCxnSpPr>
          <p:nvPr/>
        </p:nvCxnSpPr>
        <p:spPr>
          <a:xfrm flipH="1">
            <a:off x="8688288" y="4385369"/>
            <a:ext cx="1653576" cy="49552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3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6F706B-63AA-5C47-8878-9B44786E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/>
              <a:t>Expansion</a:t>
            </a:r>
            <a:r>
              <a:rPr lang="zh-CN" altLang="en-US" dirty="0"/>
              <a:t> </a:t>
            </a:r>
            <a:r>
              <a:rPr lang="en-US" altLang="zh-CN" dirty="0"/>
              <a:t>Modules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869EF6-2FC7-A345-B4BA-872DEF2C8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5400" y="1273175"/>
            <a:ext cx="11053762" cy="858838"/>
          </a:xfrm>
          <a:prstGeom prst="rect">
            <a:avLst/>
          </a:prstGeom>
        </p:spPr>
        <p:txBody>
          <a:bodyPr/>
          <a:lstStyle/>
          <a:p>
            <a:r>
              <a:rPr lang="en-US" altLang="zh-CN" sz="1600" dirty="0" smtClean="0"/>
              <a:t>A3700, A3800, A5100, A5155, A5200, A5255, A5500, A5555, A5600, A5800, A6800 and A7600</a:t>
            </a:r>
            <a:r>
              <a:rPr lang="zh-CN" altLang="en-US" sz="1600" dirty="0" smtClean="0"/>
              <a:t> </a:t>
            </a:r>
            <a:r>
              <a:rPr lang="en-US" altLang="zh-CN" sz="1600" dirty="0"/>
              <a:t>provide</a:t>
            </a:r>
            <a:r>
              <a:rPr lang="zh-CN" altLang="en-US" sz="1600" dirty="0"/>
              <a:t> </a:t>
            </a:r>
            <a:r>
              <a:rPr lang="en-US" altLang="zh-CN" sz="1600" dirty="0"/>
              <a:t>expansion</a:t>
            </a:r>
            <a:r>
              <a:rPr lang="zh-CN" altLang="en-US" sz="1600" dirty="0"/>
              <a:t> </a:t>
            </a:r>
            <a:r>
              <a:rPr lang="en-US" altLang="zh-CN" sz="1600" dirty="0"/>
              <a:t>slots</a:t>
            </a:r>
            <a:r>
              <a:rPr lang="zh-CN" altLang="en-US" sz="1600" dirty="0"/>
              <a:t> </a:t>
            </a:r>
            <a:r>
              <a:rPr lang="en-US" altLang="zh-CN" sz="1600" dirty="0"/>
              <a:t>for</a:t>
            </a:r>
            <a:r>
              <a:rPr lang="zh-CN" altLang="en-US" sz="1600" dirty="0"/>
              <a:t> </a:t>
            </a:r>
            <a:r>
              <a:rPr lang="en-US" altLang="zh-CN" sz="1600" dirty="0"/>
              <a:t>expansion</a:t>
            </a:r>
            <a:r>
              <a:rPr lang="zh-CN" altLang="en-US" sz="1600" dirty="0"/>
              <a:t> </a:t>
            </a:r>
            <a:r>
              <a:rPr lang="en-US" altLang="zh-CN" sz="1600" dirty="0"/>
              <a:t>modules.</a:t>
            </a:r>
          </a:p>
          <a:p>
            <a:r>
              <a:rPr lang="en-US" altLang="zh-CN" sz="1600" dirty="0"/>
              <a:t>There are a total</a:t>
            </a:r>
            <a:r>
              <a:rPr lang="zh-CN" altLang="en-US" sz="1600" dirty="0"/>
              <a:t> </a:t>
            </a:r>
            <a:r>
              <a:rPr lang="en-US" altLang="zh-CN" sz="1600" dirty="0"/>
              <a:t>of 4</a:t>
            </a:r>
            <a:r>
              <a:rPr lang="zh-CN" altLang="en-US" sz="1600" dirty="0"/>
              <a:t> </a:t>
            </a:r>
            <a:r>
              <a:rPr lang="en-US" altLang="zh-CN" sz="1600" dirty="0"/>
              <a:t>expansion</a:t>
            </a:r>
            <a:r>
              <a:rPr lang="zh-CN" altLang="en-US" sz="1600" dirty="0"/>
              <a:t> </a:t>
            </a:r>
            <a:r>
              <a:rPr lang="en-US" altLang="zh-CN" sz="1600" dirty="0"/>
              <a:t>modules</a:t>
            </a:r>
            <a:r>
              <a:rPr lang="zh-CN" altLang="en-US" sz="1600" dirty="0"/>
              <a:t> </a:t>
            </a:r>
            <a:r>
              <a:rPr lang="en-US" altLang="zh-CN" sz="1600" dirty="0"/>
              <a:t>available.</a:t>
            </a:r>
            <a:r>
              <a:rPr lang="zh-CN" altLang="en-US" sz="1600" dirty="0"/>
              <a:t> </a:t>
            </a:r>
            <a:endParaRPr lang="en-US" sz="16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6CC811C-C815-1D4D-8FFA-7FAB41F9D966}"/>
              </a:ext>
            </a:extLst>
          </p:cNvPr>
          <p:cNvGrpSpPr/>
          <p:nvPr/>
        </p:nvGrpSpPr>
        <p:grpSpPr>
          <a:xfrm>
            <a:off x="335360" y="2348888"/>
            <a:ext cx="2912368" cy="3240360"/>
            <a:chOff x="557784" y="2951584"/>
            <a:chExt cx="3200400" cy="36191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6A7364C-03C6-8246-BAED-71B8F1686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784" y="2951584"/>
              <a:ext cx="3200400" cy="2133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1B99A9F-636B-B442-B5F9-3B0CF84F4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784" y="4437112"/>
              <a:ext cx="3200400" cy="21336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C6A255D-C317-2A49-9B62-8BD4541BC48E}"/>
              </a:ext>
            </a:extLst>
          </p:cNvPr>
          <p:cNvGrpSpPr/>
          <p:nvPr/>
        </p:nvGrpSpPr>
        <p:grpSpPr>
          <a:xfrm>
            <a:off x="3359696" y="2350839"/>
            <a:ext cx="2995546" cy="3409960"/>
            <a:chOff x="4520196" y="2923480"/>
            <a:chExt cx="3200400" cy="37458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664FE41-4B83-CE41-9F83-72C081DBE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0196" y="4535760"/>
              <a:ext cx="3200400" cy="2133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BE60989-8F87-6947-AEE2-6610940A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0196" y="2923480"/>
              <a:ext cx="3200400" cy="21336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9813DAC-A7FA-5A46-88B2-0E58E7052D80}"/>
              </a:ext>
            </a:extLst>
          </p:cNvPr>
          <p:cNvGrpSpPr/>
          <p:nvPr/>
        </p:nvGrpSpPr>
        <p:grpSpPr>
          <a:xfrm>
            <a:off x="6384032" y="2430949"/>
            <a:ext cx="2827876" cy="3230503"/>
            <a:chOff x="9438692" y="3013294"/>
            <a:chExt cx="3200400" cy="36560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9700AF7-C1F4-4A4D-A3BF-BE70E896D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8692" y="3013294"/>
              <a:ext cx="3107836" cy="207189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0D91396-C240-F84C-B1E3-29F2AD802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8692" y="4535760"/>
              <a:ext cx="3200400" cy="2133600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8B7D44A-76AC-204B-ACA8-128CDB871833}"/>
              </a:ext>
            </a:extLst>
          </p:cNvPr>
          <p:cNvSpPr txBox="1">
            <a:spLocks/>
          </p:cNvSpPr>
          <p:nvPr/>
        </p:nvSpPr>
        <p:spPr>
          <a:xfrm>
            <a:off x="3503712" y="2132848"/>
            <a:ext cx="2808312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IOC-A-2MM-BE-IN</a:t>
            </a:r>
            <a:endParaRPr lang="en-US" sz="20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10A744F6-E51F-5644-B9C7-CD8C0493C783}"/>
              </a:ext>
            </a:extLst>
          </p:cNvPr>
          <p:cNvSpPr txBox="1">
            <a:spLocks/>
          </p:cNvSpPr>
          <p:nvPr/>
        </p:nvSpPr>
        <p:spPr>
          <a:xfrm>
            <a:off x="6393814" y="2132848"/>
            <a:ext cx="2808312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 smtClean="0"/>
              <a:t>IOC-A-2SM-BE-IN</a:t>
            </a:r>
            <a:endParaRPr lang="en-US" sz="2000" dirty="0"/>
          </a:p>
        </p:txBody>
      </p:sp>
      <p:sp>
        <p:nvSpPr>
          <p:cNvPr id="23" name="Arrow: Pentagon 59">
            <a:extLst>
              <a:ext uri="{FF2B5EF4-FFF2-40B4-BE49-F238E27FC236}">
                <a16:creationId xmlns:a16="http://schemas.microsoft.com/office/drawing/2014/main" xmlns="" id="{55653454-5B98-4143-A2BF-949E70570170}"/>
              </a:ext>
            </a:extLst>
          </p:cNvPr>
          <p:cNvSpPr/>
          <p:nvPr/>
        </p:nvSpPr>
        <p:spPr>
          <a:xfrm>
            <a:off x="465832" y="5733264"/>
            <a:ext cx="2853904" cy="504056"/>
          </a:xfrm>
          <a:prstGeom prst="homePlate">
            <a:avLst>
              <a:gd name="adj" fmla="val 0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4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SFP+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expansion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module</a:t>
            </a:r>
          </a:p>
          <a:p>
            <a:pPr algn="ctr"/>
            <a:r>
              <a:rPr lang="en-US" altLang="zh-CN" sz="1400" b="1" dirty="0"/>
              <a:t>(adaptive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to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SFP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module)</a:t>
            </a:r>
            <a:endParaRPr lang="en-US" sz="1400" b="1" dirty="0"/>
          </a:p>
        </p:txBody>
      </p:sp>
      <p:sp>
        <p:nvSpPr>
          <p:cNvPr id="25" name="Arrow: Pentagon 59">
            <a:extLst>
              <a:ext uri="{FF2B5EF4-FFF2-40B4-BE49-F238E27FC236}">
                <a16:creationId xmlns:a16="http://schemas.microsoft.com/office/drawing/2014/main" xmlns="" id="{14CE970F-D42B-4440-B673-AD3CF16AC585}"/>
              </a:ext>
            </a:extLst>
          </p:cNvPr>
          <p:cNvSpPr/>
          <p:nvPr/>
        </p:nvSpPr>
        <p:spPr>
          <a:xfrm>
            <a:off x="3431704" y="5733264"/>
            <a:ext cx="2808312" cy="504056"/>
          </a:xfrm>
          <a:prstGeom prst="homePlate">
            <a:avLst>
              <a:gd name="adj" fmla="val 0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Multi-mode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bypass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expansion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module</a:t>
            </a:r>
            <a:endParaRPr lang="en-US" sz="1400" b="1" dirty="0"/>
          </a:p>
        </p:txBody>
      </p:sp>
      <p:sp>
        <p:nvSpPr>
          <p:cNvPr id="26" name="Arrow: Pentagon 59">
            <a:extLst>
              <a:ext uri="{FF2B5EF4-FFF2-40B4-BE49-F238E27FC236}">
                <a16:creationId xmlns:a16="http://schemas.microsoft.com/office/drawing/2014/main" xmlns="" id="{43953043-014F-9744-92A3-846D7A53BCB5}"/>
              </a:ext>
            </a:extLst>
          </p:cNvPr>
          <p:cNvSpPr/>
          <p:nvPr/>
        </p:nvSpPr>
        <p:spPr>
          <a:xfrm>
            <a:off x="6465822" y="5733264"/>
            <a:ext cx="2736304" cy="504056"/>
          </a:xfrm>
          <a:prstGeom prst="homePlate">
            <a:avLst>
              <a:gd name="adj" fmla="val 0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Single-mode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bypass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expansion</a:t>
            </a:r>
            <a:r>
              <a:rPr lang="zh-CN" altLang="en-US" sz="1400" b="1" dirty="0"/>
              <a:t> </a:t>
            </a:r>
            <a:r>
              <a:rPr lang="en-US" altLang="zh-CN" sz="1400" b="1" dirty="0"/>
              <a:t>module</a:t>
            </a:r>
            <a:endParaRPr lang="en-US" sz="1400" b="1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2E18FEF2-1476-CB43-81B1-16634A466FF3}"/>
              </a:ext>
            </a:extLst>
          </p:cNvPr>
          <p:cNvSpPr txBox="1">
            <a:spLocks/>
          </p:cNvSpPr>
          <p:nvPr/>
        </p:nvSpPr>
        <p:spPr>
          <a:xfrm>
            <a:off x="452365" y="2132848"/>
            <a:ext cx="2808312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00" baseline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2000" dirty="0"/>
              <a:t>IOC-A-4SFP</a:t>
            </a:r>
            <a:r>
              <a:rPr lang="en-US" altLang="zh-CN" sz="2000" dirty="0" smtClean="0"/>
              <a:t>+-IN</a:t>
            </a:r>
            <a:endParaRPr lang="en-US" altLang="zh-CN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7357" y="2788375"/>
            <a:ext cx="2304256" cy="11158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49109" y="2236218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b="1" spc="-100" dirty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IOC-A-2QSFP</a:t>
            </a:r>
            <a:r>
              <a:rPr lang="en-US" sz="2000" b="1" spc="-100" dirty="0" smtClean="0">
                <a:solidFill>
                  <a:srgbClr val="7671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+-IN</a:t>
            </a:r>
            <a:endParaRPr lang="en-US" sz="2000" b="1" spc="-100" dirty="0">
              <a:solidFill>
                <a:srgbClr val="76717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980" y="3619753"/>
            <a:ext cx="895010" cy="219814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7" name="Arrow: Pentagon 59">
            <a:extLst>
              <a:ext uri="{FF2B5EF4-FFF2-40B4-BE49-F238E27FC236}">
                <a16:creationId xmlns:a16="http://schemas.microsoft.com/office/drawing/2014/main" xmlns="" id="{43953043-014F-9744-92A3-846D7A53BCB5}"/>
              </a:ext>
            </a:extLst>
          </p:cNvPr>
          <p:cNvSpPr/>
          <p:nvPr/>
        </p:nvSpPr>
        <p:spPr>
          <a:xfrm>
            <a:off x="9327357" y="5731257"/>
            <a:ext cx="2736304" cy="504056"/>
          </a:xfrm>
          <a:prstGeom prst="homePlate">
            <a:avLst>
              <a:gd name="adj" fmla="val 0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2QSFP+ </a:t>
            </a:r>
            <a:r>
              <a:rPr lang="en-US" altLang="zh-CN" sz="1400" b="1" dirty="0" smtClean="0"/>
              <a:t>expansion </a:t>
            </a:r>
            <a:r>
              <a:rPr lang="en-US" altLang="zh-CN" sz="1400" b="1" dirty="0"/>
              <a:t>m</a:t>
            </a:r>
            <a:r>
              <a:rPr lang="en-US" altLang="zh-CN" sz="1400" b="1" dirty="0" smtClean="0"/>
              <a:t>odule</a:t>
            </a:r>
            <a:endParaRPr lang="en-US" altLang="zh-CN" sz="1400" b="1" dirty="0"/>
          </a:p>
        </p:txBody>
      </p:sp>
    </p:spTree>
    <p:extLst>
      <p:ext uri="{BB962C8B-B14F-4D97-AF65-F5344CB8AC3E}">
        <p14:creationId xmlns:p14="http://schemas.microsoft.com/office/powerpoint/2010/main" val="38416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6F706B-63AA-5C47-8878-9B44786E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/>
              <a:t>Expansion</a:t>
            </a:r>
            <a:r>
              <a:rPr lang="zh-CN" altLang="en-US" dirty="0"/>
              <a:t> </a:t>
            </a:r>
            <a:r>
              <a:rPr lang="en-US" altLang="zh-CN" dirty="0"/>
              <a:t>SSD:</a:t>
            </a:r>
            <a:r>
              <a:rPr lang="zh-CN" altLang="en-US" dirty="0"/>
              <a:t> </a:t>
            </a:r>
            <a:r>
              <a:rPr lang="en-US" altLang="zh-CN" dirty="0"/>
              <a:t>Images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109CFA-82A1-4444-A687-032F750E76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1764145"/>
            <a:ext cx="3840480" cy="256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3AA4F-F687-124F-AF76-50BA5870B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1860155"/>
            <a:ext cx="3552448" cy="2368299"/>
          </a:xfrm>
          <a:prstGeom prst="rect">
            <a:avLst/>
          </a:prstGeom>
        </p:spPr>
      </p:pic>
      <p:sp>
        <p:nvSpPr>
          <p:cNvPr id="7" name="Arrow: Pentagon 59">
            <a:extLst>
              <a:ext uri="{FF2B5EF4-FFF2-40B4-BE49-F238E27FC236}">
                <a16:creationId xmlns:a16="http://schemas.microsoft.com/office/drawing/2014/main" xmlns="" id="{CDFCB9BC-B907-FD4D-AFAC-0B634F48841E}"/>
              </a:ext>
            </a:extLst>
          </p:cNvPr>
          <p:cNvSpPr/>
          <p:nvPr/>
        </p:nvSpPr>
        <p:spPr>
          <a:xfrm>
            <a:off x="3480823" y="4725144"/>
            <a:ext cx="8424936" cy="720080"/>
          </a:xfrm>
          <a:prstGeom prst="homePlate">
            <a:avLst>
              <a:gd name="adj" fmla="val 0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en-US" altLang="zh-CN" sz="1300" b="1" dirty="0" smtClean="0">
                <a:solidFill>
                  <a:schemeClr val="bg1"/>
                </a:solidFill>
              </a:rPr>
              <a:t>480 GB </a:t>
            </a:r>
            <a:r>
              <a:rPr lang="en-US" altLang="zh-CN" sz="1300" b="1" dirty="0">
                <a:solidFill>
                  <a:schemeClr val="bg1"/>
                </a:solidFill>
              </a:rPr>
              <a:t>/ </a:t>
            </a:r>
            <a:r>
              <a:rPr lang="en-US" altLang="zh-CN" sz="1300" b="1" dirty="0" smtClean="0">
                <a:solidFill>
                  <a:schemeClr val="bg1"/>
                </a:solidFill>
              </a:rPr>
              <a:t>960 GB </a:t>
            </a:r>
            <a:r>
              <a:rPr lang="en-US" altLang="zh-CN" sz="1300" b="1" dirty="0">
                <a:solidFill>
                  <a:schemeClr val="bg1"/>
                </a:solidFill>
              </a:rPr>
              <a:t>/ </a:t>
            </a:r>
            <a:r>
              <a:rPr lang="en-US" altLang="zh-CN" sz="1300" b="1" dirty="0" smtClean="0">
                <a:solidFill>
                  <a:schemeClr val="bg1"/>
                </a:solidFill>
              </a:rPr>
              <a:t>1.92 TB </a:t>
            </a:r>
            <a:r>
              <a:rPr lang="en-US" altLang="zh-CN" sz="1300" b="1" dirty="0">
                <a:solidFill>
                  <a:schemeClr val="bg1"/>
                </a:solidFill>
              </a:rPr>
              <a:t>SSD</a:t>
            </a:r>
          </a:p>
          <a:p>
            <a:pPr algn="ctr"/>
            <a:r>
              <a:rPr lang="en-US" altLang="zh-CN" sz="1300" b="1" dirty="0" smtClean="0"/>
              <a:t>For</a:t>
            </a:r>
            <a:r>
              <a:rPr lang="zh-CN" altLang="en-US" sz="1300" b="1" dirty="0" smtClean="0"/>
              <a:t> </a:t>
            </a:r>
            <a:r>
              <a:rPr lang="en-US" altLang="zh-CN" sz="1300" b="1" dirty="0" smtClean="0"/>
              <a:t>A2000,</a:t>
            </a:r>
            <a:r>
              <a:rPr lang="zh-CN" altLang="en-US" sz="1300" b="1" dirty="0" smtClean="0"/>
              <a:t> </a:t>
            </a:r>
            <a:r>
              <a:rPr lang="en-US" altLang="zh-CN" sz="1300" b="1" dirty="0" smtClean="0"/>
              <a:t>A2600,</a:t>
            </a:r>
            <a:r>
              <a:rPr lang="zh-CN" altLang="en-US" sz="1300" b="1" dirty="0" smtClean="0"/>
              <a:t> </a:t>
            </a:r>
            <a:r>
              <a:rPr lang="en-US" altLang="zh-CN" sz="1300" b="1" dirty="0" smtClean="0"/>
              <a:t>A2700, A2800, A3000,</a:t>
            </a:r>
            <a:r>
              <a:rPr lang="zh-CN" altLang="en-US" sz="1300" b="1" dirty="0" smtClean="0"/>
              <a:t> </a:t>
            </a:r>
            <a:r>
              <a:rPr lang="en-US" altLang="zh-CN" sz="1300" b="1" dirty="0" smtClean="0"/>
              <a:t>A3600,</a:t>
            </a:r>
            <a:r>
              <a:rPr lang="zh-CN" altLang="en-US" sz="1300" b="1" dirty="0" smtClean="0"/>
              <a:t> </a:t>
            </a:r>
            <a:r>
              <a:rPr lang="en-US" altLang="zh-CN" sz="1300" b="1" dirty="0" smtClean="0"/>
              <a:t>A3700, A3800, A5100, A5155, A5200, A5255, A5500, A5555, A5600, A5800, A6800, A7600</a:t>
            </a:r>
            <a:endParaRPr lang="en-US" altLang="zh-CN" sz="1300" b="1" dirty="0"/>
          </a:p>
        </p:txBody>
      </p:sp>
      <p:sp>
        <p:nvSpPr>
          <p:cNvPr id="8" name="Arrow: Pentagon 59">
            <a:extLst>
              <a:ext uri="{FF2B5EF4-FFF2-40B4-BE49-F238E27FC236}">
                <a16:creationId xmlns:a16="http://schemas.microsoft.com/office/drawing/2014/main" xmlns="" id="{095835A1-A75F-3F40-A052-2F6C8536F591}"/>
              </a:ext>
            </a:extLst>
          </p:cNvPr>
          <p:cNvSpPr/>
          <p:nvPr/>
        </p:nvSpPr>
        <p:spPr>
          <a:xfrm>
            <a:off x="335360" y="4725144"/>
            <a:ext cx="2853904" cy="720080"/>
          </a:xfrm>
          <a:prstGeom prst="homePlate">
            <a:avLst>
              <a:gd name="adj" fmla="val 0"/>
            </a:avLst>
          </a:prstGeom>
          <a:solidFill>
            <a:srgbClr val="045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256 GB SSD</a:t>
            </a:r>
          </a:p>
          <a:p>
            <a:pPr algn="ctr"/>
            <a:r>
              <a:rPr lang="en-US" altLang="zh-CN" sz="1400" b="1" dirty="0"/>
              <a:t>For</a:t>
            </a:r>
            <a:r>
              <a:rPr lang="zh-CN" altLang="en-US" sz="1400" b="1" dirty="0"/>
              <a:t> </a:t>
            </a:r>
            <a:r>
              <a:rPr lang="en-US" altLang="zh-CN" sz="1400" b="1" dirty="0" smtClean="0"/>
              <a:t>A1000,</a:t>
            </a:r>
            <a:r>
              <a:rPr lang="zh-CN" altLang="en-US" sz="1400" b="1" dirty="0" smtClean="0"/>
              <a:t> </a:t>
            </a:r>
            <a:r>
              <a:rPr lang="en-US" altLang="zh-CN" sz="1400" b="1" dirty="0" smtClean="0"/>
              <a:t>A1100</a:t>
            </a:r>
            <a:endParaRPr lang="en-US" altLang="zh-CN" sz="14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C92B531-9368-3F47-AE9D-6421FFDB2DB7}"/>
              </a:ext>
            </a:extLst>
          </p:cNvPr>
          <p:cNvGrpSpPr/>
          <p:nvPr/>
        </p:nvGrpSpPr>
        <p:grpSpPr>
          <a:xfrm>
            <a:off x="684977" y="1556792"/>
            <a:ext cx="2743200" cy="1828800"/>
            <a:chOff x="684977" y="1844824"/>
            <a:chExt cx="2743200" cy="1828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E549F99-8463-8A4D-95F6-28EFDD032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977" y="1844824"/>
              <a:ext cx="2743200" cy="1828800"/>
            </a:xfrm>
            <a:prstGeom prst="rect">
              <a:avLst/>
            </a:prstGeom>
          </p:spPr>
        </p:pic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xmlns="" id="{990F92B6-A28A-C349-B14A-19CECD10B11E}"/>
                </a:ext>
              </a:extLst>
            </p:cNvPr>
            <p:cNvSpPr/>
            <p:nvPr/>
          </p:nvSpPr>
          <p:spPr>
            <a:xfrm>
              <a:off x="1101870" y="2708920"/>
              <a:ext cx="1301653" cy="264813"/>
            </a:xfrm>
            <a:prstGeom prst="roundRect">
              <a:avLst>
                <a:gd name="adj" fmla="val 7398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44C9C8F-9D33-F74E-8F5F-ABDA69A9354D}"/>
              </a:ext>
            </a:extLst>
          </p:cNvPr>
          <p:cNvGrpSpPr/>
          <p:nvPr/>
        </p:nvGrpSpPr>
        <p:grpSpPr>
          <a:xfrm>
            <a:off x="866761" y="2896344"/>
            <a:ext cx="2743200" cy="1828800"/>
            <a:chOff x="866761" y="3184376"/>
            <a:chExt cx="2743200" cy="18288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CE543CA-7084-F34A-8501-1EB009F01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761" y="3184376"/>
              <a:ext cx="2743200" cy="1828800"/>
            </a:xfrm>
            <a:prstGeom prst="rect">
              <a:avLst/>
            </a:prstGeom>
          </p:spPr>
        </p:pic>
        <p:sp>
          <p:nvSpPr>
            <p:cNvPr id="15" name="Rectangle: Rounded Corners 1">
              <a:extLst>
                <a:ext uri="{FF2B5EF4-FFF2-40B4-BE49-F238E27FC236}">
                  <a16:creationId xmlns:a16="http://schemas.microsoft.com/office/drawing/2014/main" xmlns="" id="{585C5005-6F23-F347-9F63-86C6CBEC55BD}"/>
                </a:ext>
              </a:extLst>
            </p:cNvPr>
            <p:cNvSpPr/>
            <p:nvPr/>
          </p:nvSpPr>
          <p:spPr>
            <a:xfrm rot="20147759">
              <a:off x="1255480" y="4042882"/>
              <a:ext cx="1301653" cy="201131"/>
            </a:xfrm>
            <a:prstGeom prst="roundRect">
              <a:avLst>
                <a:gd name="adj" fmla="val 7398"/>
              </a:avLst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37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6F706B-63AA-5C47-8878-9B44786E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/>
          <a:lstStyle/>
          <a:p>
            <a:r>
              <a:rPr lang="en-US" altLang="zh-CN" dirty="0"/>
              <a:t>Notes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A9BCB3-34CF-FC4A-8273-5EA1A08A724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3432" y="1417786"/>
            <a:ext cx="10776520" cy="5035550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dirty="0"/>
              <a:t>Management</a:t>
            </a:r>
          </a:p>
          <a:p>
            <a:pPr lvl="1"/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A-Series</a:t>
            </a:r>
            <a:r>
              <a:rPr lang="zh-CN" altLang="en-US" sz="2000" dirty="0"/>
              <a:t> </a:t>
            </a:r>
            <a:r>
              <a:rPr lang="en-US" altLang="zh-CN" sz="2000" dirty="0"/>
              <a:t>devices</a:t>
            </a:r>
            <a:r>
              <a:rPr lang="zh-CN" altLang="en-US" sz="2000" dirty="0"/>
              <a:t> </a:t>
            </a:r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be</a:t>
            </a:r>
            <a:r>
              <a:rPr lang="zh-CN" altLang="en-US" sz="2000" dirty="0"/>
              <a:t> </a:t>
            </a:r>
            <a:r>
              <a:rPr lang="en-US" altLang="zh-CN" sz="2000" dirty="0"/>
              <a:t>managed</a:t>
            </a:r>
            <a:r>
              <a:rPr lang="zh-CN" altLang="en-US" sz="2000" dirty="0"/>
              <a:t> </a:t>
            </a:r>
            <a:r>
              <a:rPr lang="en-US" altLang="zh-CN" sz="2000" dirty="0"/>
              <a:t>via</a:t>
            </a:r>
            <a:r>
              <a:rPr lang="zh-CN" altLang="en-US" sz="2000" dirty="0"/>
              <a:t> </a:t>
            </a:r>
            <a:r>
              <a:rPr lang="en-US" altLang="zh-CN" sz="2000" dirty="0"/>
              <a:t>console,</a:t>
            </a:r>
            <a:r>
              <a:rPr lang="zh-CN" altLang="en-US" sz="2000" dirty="0"/>
              <a:t> </a:t>
            </a:r>
            <a:r>
              <a:rPr lang="en-US" altLang="zh-CN" sz="2000" dirty="0"/>
              <a:t>telnet,</a:t>
            </a:r>
            <a:r>
              <a:rPr lang="zh-CN" altLang="en-US" sz="2000" dirty="0"/>
              <a:t> </a:t>
            </a:r>
            <a:r>
              <a:rPr lang="en-US" altLang="zh-CN" sz="2000" dirty="0" err="1"/>
              <a:t>ssh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http,</a:t>
            </a:r>
            <a:r>
              <a:rPr lang="zh-CN" altLang="en-US" sz="2000" dirty="0"/>
              <a:t> </a:t>
            </a:r>
            <a:r>
              <a:rPr lang="en-US" altLang="zh-CN" sz="2000" dirty="0"/>
              <a:t>and https</a:t>
            </a:r>
            <a:r>
              <a:rPr lang="zh-CN" altLang="en-US" sz="2000" dirty="0"/>
              <a:t> </a:t>
            </a:r>
            <a:r>
              <a:rPr lang="en-US" altLang="zh-CN" sz="2000" dirty="0"/>
              <a:t>channels.</a:t>
            </a:r>
          </a:p>
          <a:p>
            <a:pPr lvl="1"/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default</a:t>
            </a:r>
            <a:r>
              <a:rPr lang="zh-CN" altLang="en-US" sz="2000" dirty="0"/>
              <a:t> </a:t>
            </a:r>
            <a:r>
              <a:rPr lang="en-US" altLang="zh-CN" sz="2000" dirty="0"/>
              <a:t>management</a:t>
            </a:r>
            <a:r>
              <a:rPr lang="zh-CN" altLang="en-US" sz="2000" dirty="0"/>
              <a:t> </a:t>
            </a:r>
            <a:r>
              <a:rPr lang="en-US" altLang="zh-CN" sz="2000" dirty="0"/>
              <a:t>port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A1000</a:t>
            </a:r>
            <a:r>
              <a:rPr lang="zh-CN" altLang="en-US" sz="2000" dirty="0" smtClean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eth0/0</a:t>
            </a:r>
            <a:r>
              <a:rPr lang="zh-CN" altLang="en-US" sz="2000" dirty="0"/>
              <a:t> </a:t>
            </a:r>
            <a:r>
              <a:rPr lang="en-US" altLang="zh-CN" sz="2000" dirty="0"/>
              <a:t>port,</a:t>
            </a:r>
            <a:r>
              <a:rPr lang="zh-CN" altLang="en-US" sz="2000" dirty="0"/>
              <a:t> </a:t>
            </a:r>
            <a:r>
              <a:rPr lang="en-US" altLang="zh-CN" sz="2000" dirty="0"/>
              <a:t>while</a:t>
            </a:r>
            <a:r>
              <a:rPr lang="zh-CN" altLang="en-US" sz="2000" dirty="0"/>
              <a:t> </a:t>
            </a:r>
            <a:r>
              <a:rPr lang="en-US" altLang="zh-CN" sz="2000" dirty="0"/>
              <a:t>all</a:t>
            </a:r>
            <a:r>
              <a:rPr lang="zh-CN" altLang="en-US" sz="2000" dirty="0"/>
              <a:t> </a:t>
            </a:r>
            <a:r>
              <a:rPr lang="en-US" altLang="zh-CN" sz="2000" dirty="0"/>
              <a:t>other</a:t>
            </a:r>
            <a:r>
              <a:rPr lang="zh-CN" altLang="en-US" sz="2000" dirty="0"/>
              <a:t> </a:t>
            </a:r>
            <a:r>
              <a:rPr lang="en-US" altLang="zh-CN" sz="2000" dirty="0"/>
              <a:t>models</a:t>
            </a:r>
            <a:r>
              <a:rPr lang="zh-CN" altLang="en-US" sz="2000" dirty="0"/>
              <a:t> </a:t>
            </a:r>
            <a:r>
              <a:rPr lang="en-US" altLang="zh-CN" sz="2000" dirty="0"/>
              <a:t>have</a:t>
            </a:r>
            <a:r>
              <a:rPr lang="zh-CN" altLang="en-US" sz="2000" dirty="0"/>
              <a:t> </a:t>
            </a:r>
            <a:r>
              <a:rPr lang="en-US" altLang="zh-CN" sz="2000" dirty="0"/>
              <a:t>MGT</a:t>
            </a:r>
            <a:r>
              <a:rPr lang="zh-CN" altLang="en-US" sz="2000" dirty="0"/>
              <a:t> </a:t>
            </a:r>
            <a:r>
              <a:rPr lang="en-US" altLang="zh-CN" sz="2000" dirty="0"/>
              <a:t>port</a:t>
            </a:r>
            <a:r>
              <a:rPr lang="zh-CN" altLang="en-US" sz="2000" dirty="0"/>
              <a:t> </a:t>
            </a:r>
            <a:r>
              <a:rPr lang="en-US" altLang="zh-CN" sz="2000" dirty="0"/>
              <a:t>as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management</a:t>
            </a:r>
            <a:r>
              <a:rPr lang="zh-CN" altLang="en-US" sz="2000" dirty="0"/>
              <a:t> </a:t>
            </a:r>
            <a:r>
              <a:rPr lang="en-US" altLang="zh-CN" sz="2000" dirty="0"/>
              <a:t>port.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1"/>
            <a:r>
              <a:rPr lang="en-US" altLang="zh-CN" sz="2000" dirty="0" err="1"/>
              <a:t>Ssh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https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available</a:t>
            </a:r>
            <a:r>
              <a:rPr lang="zh-CN" altLang="en-US" sz="2000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default</a:t>
            </a:r>
            <a:r>
              <a:rPr lang="en-US" altLang="zh-CN" sz="2000" dirty="0" smtClean="0"/>
              <a:t>.</a:t>
            </a:r>
          </a:p>
          <a:p>
            <a:pPr marL="457200" lvl="1" indent="0">
              <a:buNone/>
            </a:pPr>
            <a:endParaRPr lang="en-US" altLang="zh-CN" sz="2000" dirty="0"/>
          </a:p>
          <a:p>
            <a:r>
              <a:rPr lang="en-US" altLang="zh-CN" sz="2400" dirty="0"/>
              <a:t>Hot</a:t>
            </a:r>
            <a:r>
              <a:rPr lang="zh-CN" altLang="en-US" sz="2400" dirty="0"/>
              <a:t> </a:t>
            </a:r>
            <a:r>
              <a:rPr lang="en-US" altLang="zh-CN" sz="2400" dirty="0"/>
              <a:t>Swap</a:t>
            </a:r>
          </a:p>
          <a:p>
            <a:pPr lvl="1"/>
            <a:r>
              <a:rPr lang="en-US" sz="2000" dirty="0"/>
              <a:t>The expansion module is not hot-swappable.</a:t>
            </a:r>
          </a:p>
          <a:p>
            <a:pPr lvl="1"/>
            <a:r>
              <a:rPr lang="en-US" altLang="zh-CN" sz="2000" dirty="0"/>
              <a:t>All</a:t>
            </a:r>
            <a:r>
              <a:rPr lang="zh-CN" altLang="en-US" sz="2000" dirty="0"/>
              <a:t> </a:t>
            </a:r>
            <a:r>
              <a:rPr lang="en-US" altLang="zh-CN" sz="2000" dirty="0"/>
              <a:t>optical</a:t>
            </a:r>
            <a:r>
              <a:rPr lang="zh-CN" altLang="en-US" sz="2000" dirty="0"/>
              <a:t> </a:t>
            </a:r>
            <a:r>
              <a:rPr lang="en-US" altLang="zh-CN" sz="2000" dirty="0"/>
              <a:t>modules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hot-swappable.</a:t>
            </a:r>
            <a:endParaRPr lang="en-US" sz="2000" dirty="0"/>
          </a:p>
          <a:p>
            <a:pPr lvl="1"/>
            <a:r>
              <a:rPr lang="en-US" sz="2000" dirty="0" smtClean="0"/>
              <a:t>A3800 </a:t>
            </a:r>
            <a:r>
              <a:rPr lang="en-US" sz="2000" dirty="0"/>
              <a:t>supports removable fan trays, and the fan trays are hot-swappable.</a:t>
            </a:r>
          </a:p>
          <a:p>
            <a:pPr lvl="1"/>
            <a:r>
              <a:rPr lang="en-US" sz="2000" dirty="0" smtClean="0"/>
              <a:t>A3800, A5</a:t>
            </a:r>
            <a:r>
              <a:rPr lang="en-US" altLang="zh-CN" sz="2000" dirty="0" smtClean="0"/>
              <a:t>x00, A5x55, A6800 and A7600</a:t>
            </a:r>
            <a:r>
              <a:rPr lang="en-US" sz="2000" dirty="0" smtClean="0"/>
              <a:t> support </a:t>
            </a:r>
            <a:r>
              <a:rPr lang="en-US" sz="2000" dirty="0"/>
              <a:t>removable </a:t>
            </a:r>
            <a:r>
              <a:rPr lang="en-US" altLang="zh-CN" sz="2000" dirty="0"/>
              <a:t>power</a:t>
            </a:r>
            <a:r>
              <a:rPr lang="zh-CN" altLang="en-US" sz="2000" dirty="0"/>
              <a:t> </a:t>
            </a:r>
            <a:r>
              <a:rPr lang="en-US" altLang="zh-CN" sz="2000" dirty="0"/>
              <a:t>modules</a:t>
            </a:r>
            <a:r>
              <a:rPr lang="en-US" sz="2000" dirty="0"/>
              <a:t>, and the </a:t>
            </a:r>
            <a:r>
              <a:rPr lang="en-US" altLang="zh-CN" sz="2000" dirty="0"/>
              <a:t>power</a:t>
            </a:r>
            <a:r>
              <a:rPr lang="zh-CN" altLang="en-US" sz="2000" dirty="0"/>
              <a:t> </a:t>
            </a:r>
            <a:r>
              <a:rPr lang="en-US" altLang="zh-CN" sz="2000" dirty="0"/>
              <a:t>modules</a:t>
            </a:r>
            <a:r>
              <a:rPr lang="zh-CN" altLang="en-US" sz="2000" dirty="0"/>
              <a:t> </a:t>
            </a:r>
            <a:r>
              <a:rPr lang="en-US" sz="2000" dirty="0"/>
              <a:t>are hot-swappable</a:t>
            </a:r>
            <a:r>
              <a:rPr lang="en-US" sz="2000" dirty="0" smtClean="0"/>
              <a:t>. The power modules of A3800, A6800 and A7600 are the same, which are </a:t>
            </a:r>
            <a:r>
              <a:rPr lang="en-US" sz="2000" dirty="0"/>
              <a:t>not </a:t>
            </a:r>
            <a:r>
              <a:rPr lang="en-US" altLang="zh-CN" sz="2000" dirty="0" smtClean="0"/>
              <a:t>i</a:t>
            </a:r>
            <a:r>
              <a:rPr lang="en-US" sz="2000" dirty="0" smtClean="0"/>
              <a:t>nterchangeable with the power modules of A5x00</a:t>
            </a:r>
            <a:r>
              <a:rPr lang="en-US" altLang="zh-CN" sz="2000" dirty="0" smtClean="0"/>
              <a:t>-IN and A5x55</a:t>
            </a:r>
            <a:r>
              <a:rPr lang="en-US" sz="2000" dirty="0" smtClean="0"/>
              <a:t>.</a:t>
            </a:r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46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15741AD0-B4FE-4F99-8597-AA71D5292C3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4195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61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20CA4B3-D599-4942-9CA1-A686FCC16A7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FE7753F-ECBC-4476-ABE0-3408E5FAFADF}"/>
              </a:ext>
            </a:extLst>
          </p:cNvPr>
          <p:cNvSpPr/>
          <p:nvPr/>
        </p:nvSpPr>
        <p:spPr>
          <a:xfrm>
            <a:off x="531813" y="1409700"/>
            <a:ext cx="4970767" cy="4787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A4DFD80-AD89-F140-8EAF-56D0E569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/>
          <a:lstStyle/>
          <a:p>
            <a:r>
              <a:rPr lang="en-US" altLang="zh-CN" dirty="0">
                <a:solidFill>
                  <a:schemeClr val="bg1"/>
                </a:solidFill>
              </a:rPr>
              <a:t>The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Hillstone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A-Series: An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Overview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图片 6">
            <a:extLst>
              <a:ext uri="{FF2B5EF4-FFF2-40B4-BE49-F238E27FC236}">
                <a16:creationId xmlns:a16="http://schemas.microsoft.com/office/drawing/2014/main" xmlns="" id="{012048E3-CC2C-0248-A443-6EF816254A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718" y="2687358"/>
            <a:ext cx="2316163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845DE62-A505-4E33-8918-31C3B06EC0A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416480" y="402920"/>
            <a:ext cx="1525905" cy="41148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94BFEFE-AAF2-47B3-9BE4-E809D7387795}"/>
              </a:ext>
            </a:extLst>
          </p:cNvPr>
          <p:cNvCxnSpPr>
            <a:cxnSpLocks/>
          </p:cNvCxnSpPr>
          <p:nvPr/>
        </p:nvCxnSpPr>
        <p:spPr>
          <a:xfrm>
            <a:off x="531813" y="6237312"/>
            <a:ext cx="4938742" cy="0"/>
          </a:xfrm>
          <a:prstGeom prst="line">
            <a:avLst/>
          </a:prstGeom>
          <a:ln w="38100">
            <a:solidFill>
              <a:srgbClr val="218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A7F3817-9B11-41B1-906D-98C16F877656}"/>
              </a:ext>
            </a:extLst>
          </p:cNvPr>
          <p:cNvSpPr/>
          <p:nvPr/>
        </p:nvSpPr>
        <p:spPr>
          <a:xfrm>
            <a:off x="777958" y="1959223"/>
            <a:ext cx="410097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lvl="1" indent="-3600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name:</a:t>
            </a:r>
          </a:p>
          <a:p>
            <a:pPr marL="360000" lvl="1" indent="-3600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SG-6000-A-Series NGFW</a:t>
            </a:r>
          </a:p>
        </p:txBody>
      </p:sp>
      <p:sp>
        <p:nvSpPr>
          <p:cNvPr id="23" name="Freeform 55">
            <a:extLst>
              <a:ext uri="{FF2B5EF4-FFF2-40B4-BE49-F238E27FC236}">
                <a16:creationId xmlns:a16="http://schemas.microsoft.com/office/drawing/2014/main" xmlns="" id="{49104D1A-C9C9-491B-9EA0-D9E6E00E8AB9}"/>
              </a:ext>
            </a:extLst>
          </p:cNvPr>
          <p:cNvSpPr>
            <a:spLocks noEditPoints="1"/>
          </p:cNvSpPr>
          <p:nvPr/>
        </p:nvSpPr>
        <p:spPr bwMode="auto">
          <a:xfrm>
            <a:off x="780337" y="1985112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154F7B7-0536-4B8A-8E0B-A515C235FEBB}"/>
              </a:ext>
            </a:extLst>
          </p:cNvPr>
          <p:cNvSpPr/>
          <p:nvPr/>
        </p:nvSpPr>
        <p:spPr>
          <a:xfrm>
            <a:off x="5807968" y="2276872"/>
            <a:ext cx="5833170" cy="3920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F0C80EC9-C003-4921-BDF9-09D909D79E55}"/>
              </a:ext>
            </a:extLst>
          </p:cNvPr>
          <p:cNvCxnSpPr>
            <a:cxnSpLocks/>
          </p:cNvCxnSpPr>
          <p:nvPr/>
        </p:nvCxnSpPr>
        <p:spPr>
          <a:xfrm>
            <a:off x="5807968" y="6234952"/>
            <a:ext cx="5795589" cy="0"/>
          </a:xfrm>
          <a:prstGeom prst="line">
            <a:avLst/>
          </a:prstGeom>
          <a:ln w="38100">
            <a:solidFill>
              <a:srgbClr val="218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4B8FECC7-439A-4B33-ADD9-D3379A94000A}"/>
              </a:ext>
            </a:extLst>
          </p:cNvPr>
          <p:cNvSpPr/>
          <p:nvPr/>
        </p:nvSpPr>
        <p:spPr>
          <a:xfrm flipV="1">
            <a:off x="5981473" y="2266722"/>
            <a:ext cx="236236" cy="15416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Top Corners Rounded 35">
            <a:extLst>
              <a:ext uri="{FF2B5EF4-FFF2-40B4-BE49-F238E27FC236}">
                <a16:creationId xmlns:a16="http://schemas.microsoft.com/office/drawing/2014/main" xmlns="" id="{4143F443-2C5B-4045-ABC7-6A06946F870B}"/>
              </a:ext>
            </a:extLst>
          </p:cNvPr>
          <p:cNvSpPr/>
          <p:nvPr/>
        </p:nvSpPr>
        <p:spPr>
          <a:xfrm>
            <a:off x="6096000" y="1406158"/>
            <a:ext cx="866058" cy="1014730"/>
          </a:xfrm>
          <a:prstGeom prst="round2SameRect">
            <a:avLst/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29FB7D13-D6B2-4DE1-823D-4BE4E10EED41}"/>
              </a:ext>
            </a:extLst>
          </p:cNvPr>
          <p:cNvSpPr txBox="1">
            <a:spLocks/>
          </p:cNvSpPr>
          <p:nvPr/>
        </p:nvSpPr>
        <p:spPr>
          <a:xfrm>
            <a:off x="6096000" y="1628800"/>
            <a:ext cx="5184576" cy="57607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a typeface="楷体" panose="02010609060101010101" pitchFamily="49" charset="-122"/>
              </a:rPr>
              <a:t>Product </a:t>
            </a:r>
            <a:r>
              <a:rPr lang="en-US" altLang="zh-CN" sz="2400" dirty="0">
                <a:solidFill>
                  <a:schemeClr val="bg1"/>
                </a:solidFill>
                <a:ea typeface="楷体" panose="02010609060101010101" pitchFamily="49" charset="-122"/>
              </a:rPr>
              <a:t>Highlights</a:t>
            </a:r>
            <a:endParaRPr lang="en-US" sz="24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88EC456-085A-4E33-8E8D-0AA16BD632B4}"/>
              </a:ext>
            </a:extLst>
          </p:cNvPr>
          <p:cNvGrpSpPr/>
          <p:nvPr/>
        </p:nvGrpSpPr>
        <p:grpSpPr>
          <a:xfrm>
            <a:off x="6256129" y="1657080"/>
            <a:ext cx="545800" cy="512887"/>
            <a:chOff x="8455025" y="2224088"/>
            <a:chExt cx="315913" cy="296863"/>
          </a:xfrm>
          <a:solidFill>
            <a:schemeClr val="bg1"/>
          </a:solidFill>
        </p:grpSpPr>
        <p:sp>
          <p:nvSpPr>
            <p:cNvPr id="45" name="Freeform 89">
              <a:extLst>
                <a:ext uri="{FF2B5EF4-FFF2-40B4-BE49-F238E27FC236}">
                  <a16:creationId xmlns:a16="http://schemas.microsoft.com/office/drawing/2014/main" xmlns="" id="{DBE17D86-F3FC-4ABB-A438-88FC8547B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125" y="2413001"/>
              <a:ext cx="60325" cy="107950"/>
            </a:xfrm>
            <a:custGeom>
              <a:avLst/>
              <a:gdLst>
                <a:gd name="T0" fmla="*/ 38 w 38"/>
                <a:gd name="T1" fmla="*/ 21 h 68"/>
                <a:gd name="T2" fmla="*/ 0 w 38"/>
                <a:gd name="T3" fmla="*/ 0 h 68"/>
                <a:gd name="T4" fmla="*/ 0 w 38"/>
                <a:gd name="T5" fmla="*/ 45 h 68"/>
                <a:gd name="T6" fmla="*/ 38 w 38"/>
                <a:gd name="T7" fmla="*/ 68 h 68"/>
                <a:gd name="T8" fmla="*/ 38 w 38"/>
                <a:gd name="T9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8">
                  <a:moveTo>
                    <a:pt x="38" y="21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38" y="68"/>
                  </a:lnTo>
                  <a:lnTo>
                    <a:pt x="38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90">
              <a:extLst>
                <a:ext uri="{FF2B5EF4-FFF2-40B4-BE49-F238E27FC236}">
                  <a16:creationId xmlns:a16="http://schemas.microsoft.com/office/drawing/2014/main" xmlns="" id="{E6A3F5F2-8E28-47C4-B390-AD0BF037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5513" y="2413001"/>
              <a:ext cx="60325" cy="107950"/>
            </a:xfrm>
            <a:custGeom>
              <a:avLst/>
              <a:gdLst>
                <a:gd name="T0" fmla="*/ 38 w 38"/>
                <a:gd name="T1" fmla="*/ 0 h 68"/>
                <a:gd name="T2" fmla="*/ 0 w 38"/>
                <a:gd name="T3" fmla="*/ 21 h 68"/>
                <a:gd name="T4" fmla="*/ 0 w 38"/>
                <a:gd name="T5" fmla="*/ 68 h 68"/>
                <a:gd name="T6" fmla="*/ 38 w 38"/>
                <a:gd name="T7" fmla="*/ 45 h 68"/>
                <a:gd name="T8" fmla="*/ 38 w 38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0" y="21"/>
                  </a:lnTo>
                  <a:lnTo>
                    <a:pt x="0" y="68"/>
                  </a:lnTo>
                  <a:lnTo>
                    <a:pt x="38" y="45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91">
              <a:extLst>
                <a:ext uri="{FF2B5EF4-FFF2-40B4-BE49-F238E27FC236}">
                  <a16:creationId xmlns:a16="http://schemas.microsoft.com/office/drawing/2014/main" xmlns="" id="{AA973FB7-706F-416A-AA16-4CA20D6AF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125" y="2281238"/>
              <a:ext cx="76200" cy="101600"/>
            </a:xfrm>
            <a:custGeom>
              <a:avLst/>
              <a:gdLst>
                <a:gd name="T0" fmla="*/ 0 w 48"/>
                <a:gd name="T1" fmla="*/ 64 h 64"/>
                <a:gd name="T2" fmla="*/ 48 w 48"/>
                <a:gd name="T3" fmla="*/ 35 h 64"/>
                <a:gd name="T4" fmla="*/ 48 w 48"/>
                <a:gd name="T5" fmla="*/ 0 h 64"/>
                <a:gd name="T6" fmla="*/ 0 w 48"/>
                <a:gd name="T7" fmla="*/ 28 h 64"/>
                <a:gd name="T8" fmla="*/ 0 w 48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4">
                  <a:moveTo>
                    <a:pt x="0" y="64"/>
                  </a:moveTo>
                  <a:lnTo>
                    <a:pt x="48" y="35"/>
                  </a:lnTo>
                  <a:lnTo>
                    <a:pt x="48" y="0"/>
                  </a:lnTo>
                  <a:lnTo>
                    <a:pt x="0" y="28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92">
              <a:extLst>
                <a:ext uri="{FF2B5EF4-FFF2-40B4-BE49-F238E27FC236}">
                  <a16:creationId xmlns:a16="http://schemas.microsoft.com/office/drawing/2014/main" xmlns="" id="{9E030F2C-DF6D-4172-ACA6-0C54E020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9638" y="2281238"/>
              <a:ext cx="76200" cy="101600"/>
            </a:xfrm>
            <a:custGeom>
              <a:avLst/>
              <a:gdLst>
                <a:gd name="T0" fmla="*/ 48 w 48"/>
                <a:gd name="T1" fmla="*/ 28 h 64"/>
                <a:gd name="T2" fmla="*/ 0 w 48"/>
                <a:gd name="T3" fmla="*/ 0 h 64"/>
                <a:gd name="T4" fmla="*/ 0 w 48"/>
                <a:gd name="T5" fmla="*/ 35 h 64"/>
                <a:gd name="T6" fmla="*/ 48 w 48"/>
                <a:gd name="T7" fmla="*/ 64 h 64"/>
                <a:gd name="T8" fmla="*/ 48 w 48"/>
                <a:gd name="T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4">
                  <a:moveTo>
                    <a:pt x="48" y="28"/>
                  </a:moveTo>
                  <a:lnTo>
                    <a:pt x="0" y="0"/>
                  </a:lnTo>
                  <a:lnTo>
                    <a:pt x="0" y="35"/>
                  </a:lnTo>
                  <a:lnTo>
                    <a:pt x="48" y="64"/>
                  </a:lnTo>
                  <a:lnTo>
                    <a:pt x="4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93">
              <a:extLst>
                <a:ext uri="{FF2B5EF4-FFF2-40B4-BE49-F238E27FC236}">
                  <a16:creationId xmlns:a16="http://schemas.microsoft.com/office/drawing/2014/main" xmlns="" id="{ED2696E7-3D6A-4ED9-A341-767B1FCB6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963" y="2347913"/>
              <a:ext cx="134938" cy="87313"/>
            </a:xfrm>
            <a:custGeom>
              <a:avLst/>
              <a:gdLst>
                <a:gd name="T0" fmla="*/ 47 w 85"/>
                <a:gd name="T1" fmla="*/ 55 h 55"/>
                <a:gd name="T2" fmla="*/ 85 w 85"/>
                <a:gd name="T3" fmla="*/ 31 h 55"/>
                <a:gd name="T4" fmla="*/ 38 w 85"/>
                <a:gd name="T5" fmla="*/ 0 h 55"/>
                <a:gd name="T6" fmla="*/ 0 w 85"/>
                <a:gd name="T7" fmla="*/ 26 h 55"/>
                <a:gd name="T8" fmla="*/ 47 w 85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5">
                  <a:moveTo>
                    <a:pt x="47" y="55"/>
                  </a:moveTo>
                  <a:lnTo>
                    <a:pt x="85" y="31"/>
                  </a:lnTo>
                  <a:lnTo>
                    <a:pt x="38" y="0"/>
                  </a:lnTo>
                  <a:lnTo>
                    <a:pt x="0" y="26"/>
                  </a:lnTo>
                  <a:lnTo>
                    <a:pt x="47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94">
              <a:extLst>
                <a:ext uri="{FF2B5EF4-FFF2-40B4-BE49-F238E27FC236}">
                  <a16:creationId xmlns:a16="http://schemas.microsoft.com/office/drawing/2014/main" xmlns="" id="{0D4A9C21-C98D-49C7-97FE-68381B6CF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2400301"/>
              <a:ext cx="74613" cy="120650"/>
            </a:xfrm>
            <a:custGeom>
              <a:avLst/>
              <a:gdLst>
                <a:gd name="T0" fmla="*/ 20 w 20"/>
                <a:gd name="T1" fmla="*/ 12 h 32"/>
                <a:gd name="T2" fmla="*/ 0 w 20"/>
                <a:gd name="T3" fmla="*/ 0 h 32"/>
                <a:gd name="T4" fmla="*/ 0 w 20"/>
                <a:gd name="T5" fmla="*/ 18 h 32"/>
                <a:gd name="T6" fmla="*/ 1 w 20"/>
                <a:gd name="T7" fmla="*/ 20 h 32"/>
                <a:gd name="T8" fmla="*/ 20 w 20"/>
                <a:gd name="T9" fmla="*/ 32 h 32"/>
                <a:gd name="T10" fmla="*/ 20 w 20"/>
                <a:gd name="T11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2">
                  <a:moveTo>
                    <a:pt x="2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1" y="20"/>
                  </a:cubicBezTo>
                  <a:cubicBezTo>
                    <a:pt x="20" y="32"/>
                    <a:pt x="20" y="32"/>
                    <a:pt x="20" y="32"/>
                  </a:cubicBezTo>
                  <a:lnTo>
                    <a:pt x="2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95">
              <a:extLst>
                <a:ext uri="{FF2B5EF4-FFF2-40B4-BE49-F238E27FC236}">
                  <a16:creationId xmlns:a16="http://schemas.microsoft.com/office/drawing/2014/main" xmlns="" id="{8858AB5C-4755-4F86-9767-14D14564E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6325" y="2400301"/>
              <a:ext cx="74613" cy="120650"/>
            </a:xfrm>
            <a:custGeom>
              <a:avLst/>
              <a:gdLst>
                <a:gd name="T0" fmla="*/ 0 w 20"/>
                <a:gd name="T1" fmla="*/ 12 h 32"/>
                <a:gd name="T2" fmla="*/ 0 w 20"/>
                <a:gd name="T3" fmla="*/ 32 h 32"/>
                <a:gd name="T4" fmla="*/ 19 w 20"/>
                <a:gd name="T5" fmla="*/ 20 h 32"/>
                <a:gd name="T6" fmla="*/ 20 w 20"/>
                <a:gd name="T7" fmla="*/ 18 h 32"/>
                <a:gd name="T8" fmla="*/ 20 w 20"/>
                <a:gd name="T9" fmla="*/ 0 h 32"/>
                <a:gd name="T10" fmla="*/ 0 w 20"/>
                <a:gd name="T11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2">
                  <a:moveTo>
                    <a:pt x="0" y="1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19"/>
                    <a:pt x="20" y="19"/>
                    <a:pt x="20" y="18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96">
              <a:extLst>
                <a:ext uri="{FF2B5EF4-FFF2-40B4-BE49-F238E27FC236}">
                  <a16:creationId xmlns:a16="http://schemas.microsoft.com/office/drawing/2014/main" xmlns="" id="{1444E354-A541-4F19-99D8-6EDD33405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8063" y="2347913"/>
              <a:ext cx="134938" cy="87313"/>
            </a:xfrm>
            <a:custGeom>
              <a:avLst/>
              <a:gdLst>
                <a:gd name="T0" fmla="*/ 47 w 85"/>
                <a:gd name="T1" fmla="*/ 0 h 55"/>
                <a:gd name="T2" fmla="*/ 0 w 85"/>
                <a:gd name="T3" fmla="*/ 31 h 55"/>
                <a:gd name="T4" fmla="*/ 38 w 85"/>
                <a:gd name="T5" fmla="*/ 55 h 55"/>
                <a:gd name="T6" fmla="*/ 85 w 85"/>
                <a:gd name="T7" fmla="*/ 26 h 55"/>
                <a:gd name="T8" fmla="*/ 47 w 85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5">
                  <a:moveTo>
                    <a:pt x="47" y="0"/>
                  </a:moveTo>
                  <a:lnTo>
                    <a:pt x="0" y="31"/>
                  </a:lnTo>
                  <a:lnTo>
                    <a:pt x="38" y="55"/>
                  </a:lnTo>
                  <a:lnTo>
                    <a:pt x="85" y="26"/>
                  </a:lnTo>
                  <a:lnTo>
                    <a:pt x="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97">
              <a:extLst>
                <a:ext uri="{FF2B5EF4-FFF2-40B4-BE49-F238E27FC236}">
                  <a16:creationId xmlns:a16="http://schemas.microsoft.com/office/drawing/2014/main" xmlns="" id="{6FD5BEA4-5020-4CC0-AF78-1D1BA4E05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5" y="2224088"/>
              <a:ext cx="150813" cy="90488"/>
            </a:xfrm>
            <a:custGeom>
              <a:avLst/>
              <a:gdLst>
                <a:gd name="T0" fmla="*/ 20 w 40"/>
                <a:gd name="T1" fmla="*/ 24 h 24"/>
                <a:gd name="T2" fmla="*/ 40 w 40"/>
                <a:gd name="T3" fmla="*/ 12 h 24"/>
                <a:gd name="T4" fmla="*/ 21 w 40"/>
                <a:gd name="T5" fmla="*/ 0 h 24"/>
                <a:gd name="T6" fmla="*/ 19 w 40"/>
                <a:gd name="T7" fmla="*/ 0 h 24"/>
                <a:gd name="T8" fmla="*/ 0 w 40"/>
                <a:gd name="T9" fmla="*/ 12 h 24"/>
                <a:gd name="T10" fmla="*/ 20 w 40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4">
                  <a:moveTo>
                    <a:pt x="20" y="24"/>
                  </a:moveTo>
                  <a:cubicBezTo>
                    <a:pt x="40" y="12"/>
                    <a:pt x="40" y="12"/>
                    <a:pt x="40" y="1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2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CEA9AEDE-09EE-4894-87D2-A7894A461E1D}"/>
              </a:ext>
            </a:extLst>
          </p:cNvPr>
          <p:cNvSpPr/>
          <p:nvPr/>
        </p:nvSpPr>
        <p:spPr>
          <a:xfrm>
            <a:off x="6095999" y="2824767"/>
            <a:ext cx="5507557" cy="2908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lvl="1" indent="-36000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on a new generation of firewall hardware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architecture.</a:t>
            </a:r>
          </a:p>
          <a:p>
            <a:pPr marL="360000" lvl="1" indent="-36000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application security protection performance, high-density ports, large-capacity local and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storage, at a better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TCO. </a:t>
            </a:r>
          </a:p>
          <a:p>
            <a:pPr marL="360000" lvl="1" indent="-36000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Hillstone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system,</a:t>
            </a:r>
            <a:r>
              <a:rPr lang="zh-CN" altLang="en-US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StoneOS.</a:t>
            </a:r>
          </a:p>
          <a:p>
            <a:pPr marL="360000" lvl="1" indent="-36000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Hillstone’s evolution in AI will continue to provide robust advanced threat detection in the future.</a:t>
            </a:r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xmlns="" id="{91F03F7B-9EA0-4628-A136-EC2A3E5E30FC}"/>
              </a:ext>
            </a:extLst>
          </p:cNvPr>
          <p:cNvSpPr>
            <a:spLocks noEditPoints="1"/>
          </p:cNvSpPr>
          <p:nvPr/>
        </p:nvSpPr>
        <p:spPr bwMode="auto">
          <a:xfrm>
            <a:off x="6098379" y="2850656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xmlns="" id="{A970EAC5-EE4F-4EDC-82D8-8E3B418D523E}"/>
              </a:ext>
            </a:extLst>
          </p:cNvPr>
          <p:cNvSpPr>
            <a:spLocks noEditPoints="1"/>
          </p:cNvSpPr>
          <p:nvPr/>
        </p:nvSpPr>
        <p:spPr bwMode="auto">
          <a:xfrm>
            <a:off x="6098379" y="3540013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" name="Freeform 55">
            <a:extLst>
              <a:ext uri="{FF2B5EF4-FFF2-40B4-BE49-F238E27FC236}">
                <a16:creationId xmlns:a16="http://schemas.microsoft.com/office/drawing/2014/main" xmlns="" id="{28FA6CFF-E4B2-44F3-92D6-CE7D2185DD53}"/>
              </a:ext>
            </a:extLst>
          </p:cNvPr>
          <p:cNvSpPr>
            <a:spLocks noEditPoints="1"/>
          </p:cNvSpPr>
          <p:nvPr/>
        </p:nvSpPr>
        <p:spPr bwMode="auto">
          <a:xfrm>
            <a:off x="6098379" y="4526255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" name="Freeform 55">
            <a:extLst>
              <a:ext uri="{FF2B5EF4-FFF2-40B4-BE49-F238E27FC236}">
                <a16:creationId xmlns:a16="http://schemas.microsoft.com/office/drawing/2014/main" xmlns="" id="{49B285A7-73DB-48F4-8872-8F191B396D1E}"/>
              </a:ext>
            </a:extLst>
          </p:cNvPr>
          <p:cNvSpPr>
            <a:spLocks noEditPoints="1"/>
          </p:cNvSpPr>
          <p:nvPr/>
        </p:nvSpPr>
        <p:spPr bwMode="auto">
          <a:xfrm>
            <a:off x="6098379" y="5239762"/>
            <a:ext cx="204560" cy="205462"/>
          </a:xfrm>
          <a:custGeom>
            <a:avLst/>
            <a:gdLst>
              <a:gd name="T0" fmla="*/ 48 w 96"/>
              <a:gd name="T1" fmla="*/ 0 h 96"/>
              <a:gd name="T2" fmla="*/ 0 w 96"/>
              <a:gd name="T3" fmla="*/ 48 h 96"/>
              <a:gd name="T4" fmla="*/ 48 w 96"/>
              <a:gd name="T5" fmla="*/ 96 h 96"/>
              <a:gd name="T6" fmla="*/ 96 w 96"/>
              <a:gd name="T7" fmla="*/ 48 h 96"/>
              <a:gd name="T8" fmla="*/ 48 w 96"/>
              <a:gd name="T9" fmla="*/ 0 h 96"/>
              <a:gd name="T10" fmla="*/ 75 w 96"/>
              <a:gd name="T11" fmla="*/ 50 h 96"/>
              <a:gd name="T12" fmla="*/ 39 w 96"/>
              <a:gd name="T13" fmla="*/ 80 h 96"/>
              <a:gd name="T14" fmla="*/ 38 w 96"/>
              <a:gd name="T15" fmla="*/ 80 h 96"/>
              <a:gd name="T16" fmla="*/ 37 w 96"/>
              <a:gd name="T17" fmla="*/ 80 h 96"/>
              <a:gd name="T18" fmla="*/ 36 w 96"/>
              <a:gd name="T19" fmla="*/ 78 h 96"/>
              <a:gd name="T20" fmla="*/ 36 w 96"/>
              <a:gd name="T21" fmla="*/ 62 h 96"/>
              <a:gd name="T22" fmla="*/ 37 w 96"/>
              <a:gd name="T23" fmla="*/ 60 h 96"/>
              <a:gd name="T24" fmla="*/ 53 w 96"/>
              <a:gd name="T25" fmla="*/ 48 h 96"/>
              <a:gd name="T26" fmla="*/ 37 w 96"/>
              <a:gd name="T27" fmla="*/ 36 h 96"/>
              <a:gd name="T28" fmla="*/ 36 w 96"/>
              <a:gd name="T29" fmla="*/ 34 h 96"/>
              <a:gd name="T30" fmla="*/ 36 w 96"/>
              <a:gd name="T31" fmla="*/ 18 h 96"/>
              <a:gd name="T32" fmla="*/ 37 w 96"/>
              <a:gd name="T33" fmla="*/ 16 h 96"/>
              <a:gd name="T34" fmla="*/ 39 w 96"/>
              <a:gd name="T35" fmla="*/ 16 h 96"/>
              <a:gd name="T36" fmla="*/ 75 w 96"/>
              <a:gd name="T37" fmla="*/ 46 h 96"/>
              <a:gd name="T38" fmla="*/ 76 w 96"/>
              <a:gd name="T39" fmla="*/ 48 h 96"/>
              <a:gd name="T40" fmla="*/ 75 w 96"/>
              <a:gd name="T41" fmla="*/ 5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48" y="0"/>
                </a:moveTo>
                <a:cubicBezTo>
                  <a:pt x="22" y="0"/>
                  <a:pt x="0" y="22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6" y="74"/>
                  <a:pt x="96" y="48"/>
                </a:cubicBezTo>
                <a:cubicBezTo>
                  <a:pt x="96" y="22"/>
                  <a:pt x="75" y="0"/>
                  <a:pt x="48" y="0"/>
                </a:cubicBezTo>
                <a:close/>
                <a:moveTo>
                  <a:pt x="75" y="50"/>
                </a:moveTo>
                <a:cubicBezTo>
                  <a:pt x="39" y="80"/>
                  <a:pt x="39" y="80"/>
                  <a:pt x="39" y="80"/>
                </a:cubicBezTo>
                <a:cubicBezTo>
                  <a:pt x="39" y="80"/>
                  <a:pt x="38" y="80"/>
                  <a:pt x="38" y="80"/>
                </a:cubicBezTo>
                <a:cubicBezTo>
                  <a:pt x="38" y="80"/>
                  <a:pt x="37" y="80"/>
                  <a:pt x="37" y="80"/>
                </a:cubicBezTo>
                <a:cubicBezTo>
                  <a:pt x="36" y="79"/>
                  <a:pt x="36" y="79"/>
                  <a:pt x="36" y="78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1"/>
                  <a:pt x="36" y="61"/>
                  <a:pt x="37" y="60"/>
                </a:cubicBezTo>
                <a:cubicBezTo>
                  <a:pt x="53" y="48"/>
                  <a:pt x="53" y="48"/>
                  <a:pt x="53" y="48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5"/>
                  <a:pt x="36" y="35"/>
                  <a:pt x="36" y="34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7" y="16"/>
                </a:cubicBezTo>
                <a:cubicBezTo>
                  <a:pt x="38" y="16"/>
                  <a:pt x="39" y="16"/>
                  <a:pt x="39" y="16"/>
                </a:cubicBezTo>
                <a:cubicBezTo>
                  <a:pt x="75" y="46"/>
                  <a:pt x="75" y="46"/>
                  <a:pt x="75" y="46"/>
                </a:cubicBezTo>
                <a:cubicBezTo>
                  <a:pt x="76" y="47"/>
                  <a:pt x="76" y="47"/>
                  <a:pt x="76" y="48"/>
                </a:cubicBezTo>
                <a:cubicBezTo>
                  <a:pt x="76" y="49"/>
                  <a:pt x="76" y="49"/>
                  <a:pt x="75" y="50"/>
                </a:cubicBezTo>
                <a:close/>
              </a:path>
            </a:pathLst>
          </a:custGeom>
          <a:solidFill>
            <a:srgbClr val="218E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5" y="4449745"/>
            <a:ext cx="3709249" cy="12306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12" y="4698804"/>
            <a:ext cx="3681780" cy="5522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059507"/>
            <a:ext cx="3432909" cy="69924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B423AECA-317A-7345-BB63-6BFEC140D4B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876" y="3306298"/>
            <a:ext cx="3716916" cy="12389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E9C27A5-2AB9-1849-9F04-8AB7520F7E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63" y="3218894"/>
            <a:ext cx="2468880" cy="9677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773220D-BBE9-1841-B9C8-7AFFCC73CE9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50" y="2434615"/>
            <a:ext cx="3902780" cy="13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ct 83" hidden="1">
            <a:extLst>
              <a:ext uri="{FF2B5EF4-FFF2-40B4-BE49-F238E27FC236}">
                <a16:creationId xmlns:a16="http://schemas.microsoft.com/office/drawing/2014/main" xmlns="" id="{BC47CED3-C7E4-479A-8241-02D7E67F2C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96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xmlns="" id="{43A1D88B-A170-C643-970D-F1A53986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>
            <a:noAutofit/>
          </a:bodyPr>
          <a:lstStyle/>
          <a:p>
            <a:r>
              <a:rPr lang="en-US" altLang="zh-CN" sz="3000" dirty="0"/>
              <a:t>A</a:t>
            </a:r>
            <a:r>
              <a:rPr lang="zh-CN" altLang="en-US" sz="3000" dirty="0"/>
              <a:t> </a:t>
            </a:r>
            <a:r>
              <a:rPr lang="en-US" altLang="zh-CN" sz="3000" dirty="0"/>
              <a:t>Future-Ready</a:t>
            </a:r>
            <a:r>
              <a:rPr lang="zh-CN" altLang="en-US" sz="3000" dirty="0"/>
              <a:t> </a:t>
            </a:r>
            <a:r>
              <a:rPr lang="en-US" altLang="zh-CN" sz="3000" dirty="0"/>
              <a:t>NGFW - Extraordinary Performance Based </a:t>
            </a:r>
            <a:r>
              <a:rPr lang="en-US" altLang="zh-CN" sz="3000" dirty="0" smtClean="0"/>
              <a:t>on </a:t>
            </a:r>
            <a:r>
              <a:rPr lang="en-US" altLang="zh-CN" sz="3000" dirty="0"/>
              <a:t>Advanced Hardware Architecture </a:t>
            </a:r>
            <a:endParaRPr lang="en-US" sz="300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4DFD3FC5-0FBC-4793-A5FF-8F618FC506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0248"/>
            <a:ext cx="12192000" cy="4237064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12ABB999-F7CF-497E-8AE1-A28A8DE4D36E}"/>
              </a:ext>
            </a:extLst>
          </p:cNvPr>
          <p:cNvSpPr/>
          <p:nvPr/>
        </p:nvSpPr>
        <p:spPr>
          <a:xfrm>
            <a:off x="0" y="2000250"/>
            <a:ext cx="12192000" cy="4237062"/>
          </a:xfrm>
          <a:prstGeom prst="rect">
            <a:avLst/>
          </a:prstGeom>
          <a:solidFill>
            <a:srgbClr val="002060">
              <a:alpha val="86000"/>
            </a:srgbClr>
          </a:solidFill>
          <a:ln>
            <a:noFill/>
          </a:ln>
          <a:effectLst>
            <a:outerShdw blurRad="317500" dist="190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xmlns="" id="{E9095550-A326-49A9-8B11-AA9DBE6F4366}"/>
              </a:ext>
            </a:extLst>
          </p:cNvPr>
          <p:cNvSpPr/>
          <p:nvPr/>
        </p:nvSpPr>
        <p:spPr>
          <a:xfrm flipV="1">
            <a:off x="533527" y="2002413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xmlns="" id="{E462E267-DC1F-498F-BDB1-FACB185A0513}"/>
              </a:ext>
            </a:extLst>
          </p:cNvPr>
          <p:cNvSpPr/>
          <p:nvPr/>
        </p:nvSpPr>
        <p:spPr>
          <a:xfrm flipV="1">
            <a:off x="11322108" y="2000250"/>
            <a:ext cx="319030" cy="242767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85" name="Rectangle: Top Corners Rounded 84">
            <a:extLst>
              <a:ext uri="{FF2B5EF4-FFF2-40B4-BE49-F238E27FC236}">
                <a16:creationId xmlns:a16="http://schemas.microsoft.com/office/drawing/2014/main" xmlns="" id="{1F26DDB5-3F2D-47C5-B191-607E41F9E7F7}"/>
              </a:ext>
            </a:extLst>
          </p:cNvPr>
          <p:cNvSpPr/>
          <p:nvPr/>
        </p:nvSpPr>
        <p:spPr>
          <a:xfrm rot="10800000" flipV="1">
            <a:off x="688564" y="1521197"/>
            <a:ext cx="10808036" cy="720158"/>
          </a:xfrm>
          <a:prstGeom prst="round2SameRect">
            <a:avLst>
              <a:gd name="adj1" fmla="val 22074"/>
              <a:gd name="adj2" fmla="val 0"/>
            </a:avLst>
          </a:prstGeom>
          <a:solidFill>
            <a:srgbClr val="FFC000"/>
          </a:solidFill>
          <a:ln w="28575">
            <a:noFill/>
          </a:ln>
          <a:effectLst>
            <a:glow rad="127000">
              <a:schemeClr val="accent4"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A-Series with Advance</a:t>
            </a:r>
            <a:r>
              <a:rPr kumimoji="0" lang="en-US" sz="2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Hardware Architecture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5176CCF2-BABA-4000-AB71-E211F342DFDE}"/>
              </a:ext>
            </a:extLst>
          </p:cNvPr>
          <p:cNvGrpSpPr/>
          <p:nvPr/>
        </p:nvGrpSpPr>
        <p:grpSpPr>
          <a:xfrm>
            <a:off x="2567608" y="1640005"/>
            <a:ext cx="480430" cy="482544"/>
            <a:chOff x="8440738" y="2886076"/>
            <a:chExt cx="360363" cy="361950"/>
          </a:xfrm>
          <a:solidFill>
            <a:schemeClr val="bg1"/>
          </a:solidFill>
        </p:grpSpPr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xmlns="" id="{1C7FE38C-40A5-4438-8710-F3A7F54A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25" y="2886076"/>
              <a:ext cx="255588" cy="166688"/>
            </a:xfrm>
            <a:custGeom>
              <a:avLst/>
              <a:gdLst>
                <a:gd name="T0" fmla="*/ 7 w 68"/>
                <a:gd name="T1" fmla="*/ 44 h 44"/>
                <a:gd name="T2" fmla="*/ 18 w 68"/>
                <a:gd name="T3" fmla="*/ 44 h 44"/>
                <a:gd name="T4" fmla="*/ 17 w 68"/>
                <a:gd name="T5" fmla="*/ 43 h 44"/>
                <a:gd name="T6" fmla="*/ 12 w 68"/>
                <a:gd name="T7" fmla="*/ 37 h 44"/>
                <a:gd name="T8" fmla="*/ 13 w 68"/>
                <a:gd name="T9" fmla="*/ 33 h 44"/>
                <a:gd name="T10" fmla="*/ 16 w 68"/>
                <a:gd name="T11" fmla="*/ 33 h 44"/>
                <a:gd name="T12" fmla="*/ 16 w 68"/>
                <a:gd name="T13" fmla="*/ 36 h 44"/>
                <a:gd name="T14" fmla="*/ 16 w 68"/>
                <a:gd name="T15" fmla="*/ 36 h 44"/>
                <a:gd name="T16" fmla="*/ 19 w 68"/>
                <a:gd name="T17" fmla="*/ 40 h 44"/>
                <a:gd name="T18" fmla="*/ 20 w 68"/>
                <a:gd name="T19" fmla="*/ 43 h 44"/>
                <a:gd name="T20" fmla="*/ 18 w 68"/>
                <a:gd name="T21" fmla="*/ 44 h 44"/>
                <a:gd name="T22" fmla="*/ 30 w 68"/>
                <a:gd name="T23" fmla="*/ 44 h 44"/>
                <a:gd name="T24" fmla="*/ 29 w 68"/>
                <a:gd name="T25" fmla="*/ 43 h 44"/>
                <a:gd name="T26" fmla="*/ 34 w 68"/>
                <a:gd name="T27" fmla="*/ 24 h 44"/>
                <a:gd name="T28" fmla="*/ 37 w 68"/>
                <a:gd name="T29" fmla="*/ 24 h 44"/>
                <a:gd name="T30" fmla="*/ 38 w 68"/>
                <a:gd name="T31" fmla="*/ 26 h 44"/>
                <a:gd name="T32" fmla="*/ 41 w 68"/>
                <a:gd name="T33" fmla="*/ 33 h 44"/>
                <a:gd name="T34" fmla="*/ 43 w 68"/>
                <a:gd name="T35" fmla="*/ 43 h 44"/>
                <a:gd name="T36" fmla="*/ 41 w 68"/>
                <a:gd name="T37" fmla="*/ 44 h 44"/>
                <a:gd name="T38" fmla="*/ 50 w 68"/>
                <a:gd name="T39" fmla="*/ 44 h 44"/>
                <a:gd name="T40" fmla="*/ 49 w 68"/>
                <a:gd name="T41" fmla="*/ 43 h 44"/>
                <a:gd name="T42" fmla="*/ 49 w 68"/>
                <a:gd name="T43" fmla="*/ 40 h 44"/>
                <a:gd name="T44" fmla="*/ 53 w 68"/>
                <a:gd name="T45" fmla="*/ 36 h 44"/>
                <a:gd name="T46" fmla="*/ 53 w 68"/>
                <a:gd name="T47" fmla="*/ 36 h 44"/>
                <a:gd name="T48" fmla="*/ 53 w 68"/>
                <a:gd name="T49" fmla="*/ 33 h 44"/>
                <a:gd name="T50" fmla="*/ 55 w 68"/>
                <a:gd name="T51" fmla="*/ 33 h 44"/>
                <a:gd name="T52" fmla="*/ 57 w 68"/>
                <a:gd name="T53" fmla="*/ 37 h 44"/>
                <a:gd name="T54" fmla="*/ 52 w 68"/>
                <a:gd name="T55" fmla="*/ 43 h 44"/>
                <a:gd name="T56" fmla="*/ 50 w 68"/>
                <a:gd name="T57" fmla="*/ 44 h 44"/>
                <a:gd name="T58" fmla="*/ 61 w 68"/>
                <a:gd name="T59" fmla="*/ 44 h 44"/>
                <a:gd name="T60" fmla="*/ 63 w 68"/>
                <a:gd name="T61" fmla="*/ 43 h 44"/>
                <a:gd name="T62" fmla="*/ 66 w 68"/>
                <a:gd name="T63" fmla="*/ 28 h 44"/>
                <a:gd name="T64" fmla="*/ 55 w 68"/>
                <a:gd name="T65" fmla="*/ 16 h 44"/>
                <a:gd name="T66" fmla="*/ 53 w 68"/>
                <a:gd name="T67" fmla="*/ 17 h 44"/>
                <a:gd name="T68" fmla="*/ 52 w 68"/>
                <a:gd name="T69" fmla="*/ 19 h 44"/>
                <a:gd name="T70" fmla="*/ 51 w 68"/>
                <a:gd name="T71" fmla="*/ 23 h 44"/>
                <a:gd name="T72" fmla="*/ 50 w 68"/>
                <a:gd name="T73" fmla="*/ 23 h 44"/>
                <a:gd name="T74" fmla="*/ 44 w 68"/>
                <a:gd name="T75" fmla="*/ 12 h 44"/>
                <a:gd name="T76" fmla="*/ 43 w 68"/>
                <a:gd name="T77" fmla="*/ 3 h 44"/>
                <a:gd name="T78" fmla="*/ 43 w 68"/>
                <a:gd name="T79" fmla="*/ 1 h 44"/>
                <a:gd name="T80" fmla="*/ 41 w 68"/>
                <a:gd name="T81" fmla="*/ 0 h 44"/>
                <a:gd name="T82" fmla="*/ 24 w 68"/>
                <a:gd name="T83" fmla="*/ 10 h 44"/>
                <a:gd name="T84" fmla="*/ 20 w 68"/>
                <a:gd name="T85" fmla="*/ 24 h 44"/>
                <a:gd name="T86" fmla="*/ 18 w 68"/>
                <a:gd name="T87" fmla="*/ 23 h 44"/>
                <a:gd name="T88" fmla="*/ 14 w 68"/>
                <a:gd name="T89" fmla="*/ 17 h 44"/>
                <a:gd name="T90" fmla="*/ 13 w 68"/>
                <a:gd name="T91" fmla="*/ 15 h 44"/>
                <a:gd name="T92" fmla="*/ 11 w 68"/>
                <a:gd name="T93" fmla="*/ 15 h 44"/>
                <a:gd name="T94" fmla="*/ 1 w 68"/>
                <a:gd name="T95" fmla="*/ 29 h 44"/>
                <a:gd name="T96" fmla="*/ 5 w 68"/>
                <a:gd name="T97" fmla="*/ 43 h 44"/>
                <a:gd name="T98" fmla="*/ 7 w 68"/>
                <a:gd name="T9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" h="44">
                  <a:moveTo>
                    <a:pt x="7" y="44"/>
                  </a:move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6" y="43"/>
                    <a:pt x="12" y="40"/>
                    <a:pt x="12" y="37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2"/>
                    <a:pt x="15" y="32"/>
                    <a:pt x="16" y="33"/>
                  </a:cubicBezTo>
                  <a:cubicBezTo>
                    <a:pt x="17" y="34"/>
                    <a:pt x="17" y="35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8" y="39"/>
                    <a:pt x="19" y="40"/>
                  </a:cubicBezTo>
                  <a:cubicBezTo>
                    <a:pt x="20" y="41"/>
                    <a:pt x="21" y="42"/>
                    <a:pt x="20" y="43"/>
                  </a:cubicBezTo>
                  <a:cubicBezTo>
                    <a:pt x="20" y="44"/>
                    <a:pt x="19" y="44"/>
                    <a:pt x="18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3"/>
                    <a:pt x="29" y="43"/>
                  </a:cubicBezTo>
                  <a:cubicBezTo>
                    <a:pt x="24" y="34"/>
                    <a:pt x="34" y="24"/>
                    <a:pt x="34" y="24"/>
                  </a:cubicBezTo>
                  <a:cubicBezTo>
                    <a:pt x="35" y="23"/>
                    <a:pt x="36" y="23"/>
                    <a:pt x="37" y="24"/>
                  </a:cubicBezTo>
                  <a:cubicBezTo>
                    <a:pt x="38" y="24"/>
                    <a:pt x="38" y="25"/>
                    <a:pt x="38" y="26"/>
                  </a:cubicBezTo>
                  <a:cubicBezTo>
                    <a:pt x="37" y="29"/>
                    <a:pt x="39" y="31"/>
                    <a:pt x="41" y="33"/>
                  </a:cubicBezTo>
                  <a:cubicBezTo>
                    <a:pt x="43" y="35"/>
                    <a:pt x="46" y="38"/>
                    <a:pt x="43" y="43"/>
                  </a:cubicBezTo>
                  <a:cubicBezTo>
                    <a:pt x="43" y="43"/>
                    <a:pt x="42" y="44"/>
                    <a:pt x="41" y="4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49" y="44"/>
                    <a:pt x="49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1" y="39"/>
                    <a:pt x="53" y="37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2" y="35"/>
                    <a:pt x="52" y="34"/>
                    <a:pt x="53" y="33"/>
                  </a:cubicBezTo>
                  <a:cubicBezTo>
                    <a:pt x="53" y="32"/>
                    <a:pt x="55" y="32"/>
                    <a:pt x="55" y="33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6" y="40"/>
                    <a:pt x="52" y="43"/>
                    <a:pt x="52" y="43"/>
                  </a:cubicBezTo>
                  <a:cubicBezTo>
                    <a:pt x="51" y="44"/>
                    <a:pt x="51" y="44"/>
                    <a:pt x="50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7" y="38"/>
                    <a:pt x="68" y="33"/>
                    <a:pt x="66" y="28"/>
                  </a:cubicBezTo>
                  <a:cubicBezTo>
                    <a:pt x="65" y="22"/>
                    <a:pt x="61" y="18"/>
                    <a:pt x="55" y="16"/>
                  </a:cubicBezTo>
                  <a:cubicBezTo>
                    <a:pt x="54" y="16"/>
                    <a:pt x="53" y="16"/>
                    <a:pt x="53" y="17"/>
                  </a:cubicBezTo>
                  <a:cubicBezTo>
                    <a:pt x="52" y="17"/>
                    <a:pt x="52" y="18"/>
                    <a:pt x="52" y="19"/>
                  </a:cubicBezTo>
                  <a:cubicBezTo>
                    <a:pt x="53" y="21"/>
                    <a:pt x="52" y="21"/>
                    <a:pt x="51" y="23"/>
                  </a:cubicBezTo>
                  <a:cubicBezTo>
                    <a:pt x="51" y="23"/>
                    <a:pt x="50" y="23"/>
                    <a:pt x="50" y="23"/>
                  </a:cubicBezTo>
                  <a:cubicBezTo>
                    <a:pt x="50" y="17"/>
                    <a:pt x="47" y="14"/>
                    <a:pt x="44" y="12"/>
                  </a:cubicBezTo>
                  <a:cubicBezTo>
                    <a:pt x="41" y="9"/>
                    <a:pt x="40" y="8"/>
                    <a:pt x="43" y="3"/>
                  </a:cubicBezTo>
                  <a:cubicBezTo>
                    <a:pt x="43" y="2"/>
                    <a:pt x="43" y="1"/>
                    <a:pt x="43" y="1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33" y="1"/>
                    <a:pt x="27" y="5"/>
                    <a:pt x="24" y="10"/>
                  </a:cubicBezTo>
                  <a:cubicBezTo>
                    <a:pt x="21" y="14"/>
                    <a:pt x="20" y="19"/>
                    <a:pt x="20" y="24"/>
                  </a:cubicBezTo>
                  <a:cubicBezTo>
                    <a:pt x="19" y="24"/>
                    <a:pt x="19" y="23"/>
                    <a:pt x="18" y="23"/>
                  </a:cubicBezTo>
                  <a:cubicBezTo>
                    <a:pt x="15" y="21"/>
                    <a:pt x="13" y="20"/>
                    <a:pt x="14" y="17"/>
                  </a:cubicBezTo>
                  <a:cubicBezTo>
                    <a:pt x="14" y="16"/>
                    <a:pt x="14" y="15"/>
                    <a:pt x="13" y="15"/>
                  </a:cubicBezTo>
                  <a:cubicBezTo>
                    <a:pt x="13" y="14"/>
                    <a:pt x="12" y="14"/>
                    <a:pt x="11" y="15"/>
                  </a:cubicBezTo>
                  <a:cubicBezTo>
                    <a:pt x="6" y="17"/>
                    <a:pt x="2" y="22"/>
                    <a:pt x="1" y="29"/>
                  </a:cubicBezTo>
                  <a:cubicBezTo>
                    <a:pt x="0" y="34"/>
                    <a:pt x="2" y="40"/>
                    <a:pt x="5" y="43"/>
                  </a:cubicBezTo>
                  <a:cubicBezTo>
                    <a:pt x="6" y="44"/>
                    <a:pt x="6" y="44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Rectangle 20">
              <a:extLst>
                <a:ext uri="{FF2B5EF4-FFF2-40B4-BE49-F238E27FC236}">
                  <a16:creationId xmlns:a16="http://schemas.microsoft.com/office/drawing/2014/main" xmlns="" id="{DDF85577-4C05-4E63-9C00-1E694B443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2175" y="3121026"/>
              <a:ext cx="13811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Rectangle 21">
              <a:extLst>
                <a:ext uri="{FF2B5EF4-FFF2-40B4-BE49-F238E27FC236}">
                  <a16:creationId xmlns:a16="http://schemas.microsoft.com/office/drawing/2014/main" xmlns="" id="{97DE790B-64BE-4C7A-9083-5B346EC77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0913" y="3165476"/>
              <a:ext cx="14287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xmlns="" id="{ECD81ED3-9B2C-4CF9-8264-B65E3F9A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663" y="3067051"/>
              <a:ext cx="71438" cy="38100"/>
            </a:xfrm>
            <a:custGeom>
              <a:avLst/>
              <a:gdLst>
                <a:gd name="T0" fmla="*/ 17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10 h 10"/>
                <a:gd name="T8" fmla="*/ 19 w 19"/>
                <a:gd name="T9" fmla="*/ 10 h 10"/>
                <a:gd name="T10" fmla="*/ 19 w 19"/>
                <a:gd name="T11" fmla="*/ 2 h 10"/>
                <a:gd name="T12" fmla="*/ 17 w 1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23">
              <a:extLst>
                <a:ext uri="{FF2B5EF4-FFF2-40B4-BE49-F238E27FC236}">
                  <a16:creationId xmlns:a16="http://schemas.microsoft.com/office/drawing/2014/main" xmlns="" id="{BC45032D-5C42-40A5-A486-87BFD2F6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209926"/>
              <a:ext cx="55563" cy="38100"/>
            </a:xfrm>
            <a:custGeom>
              <a:avLst/>
              <a:gdLst>
                <a:gd name="T0" fmla="*/ 15 w 15"/>
                <a:gd name="T1" fmla="*/ 0 h 10"/>
                <a:gd name="T2" fmla="*/ 0 w 15"/>
                <a:gd name="T3" fmla="*/ 0 h 10"/>
                <a:gd name="T4" fmla="*/ 0 w 15"/>
                <a:gd name="T5" fmla="*/ 8 h 10"/>
                <a:gd name="T6" fmla="*/ 2 w 15"/>
                <a:gd name="T7" fmla="*/ 10 h 10"/>
                <a:gd name="T8" fmla="*/ 15 w 15"/>
                <a:gd name="T9" fmla="*/ 10 h 10"/>
                <a:gd name="T10" fmla="*/ 15 w 15"/>
                <a:gd name="T11" fmla="*/ 10 h 10"/>
                <a:gd name="T12" fmla="*/ 15 w 15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24">
              <a:extLst>
                <a:ext uri="{FF2B5EF4-FFF2-40B4-BE49-F238E27FC236}">
                  <a16:creationId xmlns:a16="http://schemas.microsoft.com/office/drawing/2014/main" xmlns="" id="{1ED4B385-3E97-487A-A5F5-43A4D200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13" y="3067051"/>
              <a:ext cx="142875" cy="38100"/>
            </a:xfrm>
            <a:custGeom>
              <a:avLst/>
              <a:gdLst>
                <a:gd name="T0" fmla="*/ 38 w 38"/>
                <a:gd name="T1" fmla="*/ 0 h 10"/>
                <a:gd name="T2" fmla="*/ 38 w 38"/>
                <a:gd name="T3" fmla="*/ 0 h 10"/>
                <a:gd name="T4" fmla="*/ 0 w 38"/>
                <a:gd name="T5" fmla="*/ 0 h 10"/>
                <a:gd name="T6" fmla="*/ 0 w 38"/>
                <a:gd name="T7" fmla="*/ 0 h 10"/>
                <a:gd name="T8" fmla="*/ 0 w 38"/>
                <a:gd name="T9" fmla="*/ 10 h 10"/>
                <a:gd name="T10" fmla="*/ 38 w 38"/>
                <a:gd name="T11" fmla="*/ 10 h 10"/>
                <a:gd name="T12" fmla="*/ 38 w 3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25">
              <a:extLst>
                <a:ext uri="{FF2B5EF4-FFF2-40B4-BE49-F238E27FC236}">
                  <a16:creationId xmlns:a16="http://schemas.microsoft.com/office/drawing/2014/main" xmlns="" id="{46559623-92D0-40EE-9E61-183A53E13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175" y="3209926"/>
              <a:ext cx="138113" cy="38100"/>
            </a:xfrm>
            <a:custGeom>
              <a:avLst/>
              <a:gdLst>
                <a:gd name="T0" fmla="*/ 37 w 37"/>
                <a:gd name="T1" fmla="*/ 0 h 10"/>
                <a:gd name="T2" fmla="*/ 0 w 37"/>
                <a:gd name="T3" fmla="*/ 0 h 10"/>
                <a:gd name="T4" fmla="*/ 0 w 37"/>
                <a:gd name="T5" fmla="*/ 10 h 10"/>
                <a:gd name="T6" fmla="*/ 0 w 37"/>
                <a:gd name="T7" fmla="*/ 10 h 10"/>
                <a:gd name="T8" fmla="*/ 37 w 37"/>
                <a:gd name="T9" fmla="*/ 10 h 10"/>
                <a:gd name="T10" fmla="*/ 37 w 37"/>
                <a:gd name="T11" fmla="*/ 10 h 10"/>
                <a:gd name="T12" fmla="*/ 37 w 3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Rectangle 26">
              <a:extLst>
                <a:ext uri="{FF2B5EF4-FFF2-40B4-BE49-F238E27FC236}">
                  <a16:creationId xmlns:a16="http://schemas.microsoft.com/office/drawing/2014/main" xmlns="" id="{BE6C8983-B57F-41F3-A5C7-128EA93E4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63" y="3121026"/>
              <a:ext cx="1349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27">
              <a:extLst>
                <a:ext uri="{FF2B5EF4-FFF2-40B4-BE49-F238E27FC236}">
                  <a16:creationId xmlns:a16="http://schemas.microsoft.com/office/drawing/2014/main" xmlns="" id="{E98D8CB6-7E26-4C52-880B-E4A26788D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738" y="3067051"/>
              <a:ext cx="115888" cy="38100"/>
            </a:xfrm>
            <a:custGeom>
              <a:avLst/>
              <a:gdLst>
                <a:gd name="T0" fmla="*/ 31 w 31"/>
                <a:gd name="T1" fmla="*/ 0 h 10"/>
                <a:gd name="T2" fmla="*/ 31 w 31"/>
                <a:gd name="T3" fmla="*/ 0 h 10"/>
                <a:gd name="T4" fmla="*/ 2 w 31"/>
                <a:gd name="T5" fmla="*/ 0 h 10"/>
                <a:gd name="T6" fmla="*/ 0 w 31"/>
                <a:gd name="T7" fmla="*/ 2 h 10"/>
                <a:gd name="T8" fmla="*/ 0 w 31"/>
                <a:gd name="T9" fmla="*/ 10 h 10"/>
                <a:gd name="T10" fmla="*/ 31 w 31"/>
                <a:gd name="T11" fmla="*/ 10 h 10"/>
                <a:gd name="T12" fmla="*/ 31 w 31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1" y="10"/>
                    <a:pt x="31" y="10"/>
                    <a:pt x="31" y="10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Rectangle 28">
              <a:extLst>
                <a:ext uri="{FF2B5EF4-FFF2-40B4-BE49-F238E27FC236}">
                  <a16:creationId xmlns:a16="http://schemas.microsoft.com/office/drawing/2014/main" xmlns="" id="{1D2C2023-FAAB-444E-A47E-6F671710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21026"/>
              <a:ext cx="555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Rectangle 29">
              <a:extLst>
                <a:ext uri="{FF2B5EF4-FFF2-40B4-BE49-F238E27FC236}">
                  <a16:creationId xmlns:a16="http://schemas.microsoft.com/office/drawing/2014/main" xmlns="" id="{CB40AA5D-42C5-42DB-95E4-04E8FC3EF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663" y="3165476"/>
              <a:ext cx="7143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30">
              <a:extLst>
                <a:ext uri="{FF2B5EF4-FFF2-40B4-BE49-F238E27FC236}">
                  <a16:creationId xmlns:a16="http://schemas.microsoft.com/office/drawing/2014/main" xmlns="" id="{3A029BA4-AE84-4A30-BF8F-988CD4F7E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3209926"/>
              <a:ext cx="134938" cy="38100"/>
            </a:xfrm>
            <a:custGeom>
              <a:avLst/>
              <a:gdLst>
                <a:gd name="T0" fmla="*/ 0 w 36"/>
                <a:gd name="T1" fmla="*/ 10 h 10"/>
                <a:gd name="T2" fmla="*/ 0 w 36"/>
                <a:gd name="T3" fmla="*/ 10 h 10"/>
                <a:gd name="T4" fmla="*/ 34 w 36"/>
                <a:gd name="T5" fmla="*/ 10 h 10"/>
                <a:gd name="T6" fmla="*/ 36 w 36"/>
                <a:gd name="T7" fmla="*/ 8 h 10"/>
                <a:gd name="T8" fmla="*/ 36 w 36"/>
                <a:gd name="T9" fmla="*/ 0 h 10"/>
                <a:gd name="T10" fmla="*/ 0 w 36"/>
                <a:gd name="T11" fmla="*/ 0 h 10"/>
                <a:gd name="T12" fmla="*/ 0 w 36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0"/>
                    <a:pt x="36" y="9"/>
                    <a:pt x="36" y="8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Rectangle 31">
              <a:extLst>
                <a:ext uri="{FF2B5EF4-FFF2-40B4-BE49-F238E27FC236}">
                  <a16:creationId xmlns:a16="http://schemas.microsoft.com/office/drawing/2014/main" xmlns="" id="{9C504944-BA3E-459E-8A58-1015F017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8" y="3165476"/>
              <a:ext cx="1158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1" name="Rectangle: Rounded Corners 1">
            <a:extLst>
              <a:ext uri="{FF2B5EF4-FFF2-40B4-BE49-F238E27FC236}">
                <a16:creationId xmlns:a16="http://schemas.microsoft.com/office/drawing/2014/main" xmlns="" id="{24819FA2-8B08-4060-B665-3E9E9FC9BE2F}"/>
              </a:ext>
            </a:extLst>
          </p:cNvPr>
          <p:cNvSpPr/>
          <p:nvPr/>
        </p:nvSpPr>
        <p:spPr>
          <a:xfrm>
            <a:off x="447485" y="3494048"/>
            <a:ext cx="1991536" cy="1842611"/>
          </a:xfrm>
          <a:prstGeom prst="roundRect">
            <a:avLst>
              <a:gd name="adj" fmla="val 7398"/>
            </a:avLst>
          </a:prstGeom>
          <a:solidFill>
            <a:schemeClr val="accent2">
              <a:alpha val="2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">
            <a:extLst>
              <a:ext uri="{FF2B5EF4-FFF2-40B4-BE49-F238E27FC236}">
                <a16:creationId xmlns:a16="http://schemas.microsoft.com/office/drawing/2014/main" xmlns="" id="{FDC37C9E-38AA-4E98-8E99-69EB74D43BDF}"/>
              </a:ext>
            </a:extLst>
          </p:cNvPr>
          <p:cNvSpPr/>
          <p:nvPr/>
        </p:nvSpPr>
        <p:spPr>
          <a:xfrm>
            <a:off x="1095556" y="3145171"/>
            <a:ext cx="709090" cy="7090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xmlns="" id="{5EC10CA2-D56A-4E94-B301-E66C20B62705}"/>
              </a:ext>
            </a:extLst>
          </p:cNvPr>
          <p:cNvSpPr txBox="1">
            <a:spLocks/>
          </p:cNvSpPr>
          <p:nvPr/>
        </p:nvSpPr>
        <p:spPr>
          <a:xfrm>
            <a:off x="2489408" y="4078479"/>
            <a:ext cx="2528283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Excellent Expansion Capability</a:t>
            </a:r>
          </a:p>
        </p:txBody>
      </p:sp>
      <p:sp>
        <p:nvSpPr>
          <p:cNvPr id="74" name="Rectangle: Rounded Corners 125">
            <a:extLst>
              <a:ext uri="{FF2B5EF4-FFF2-40B4-BE49-F238E27FC236}">
                <a16:creationId xmlns:a16="http://schemas.microsoft.com/office/drawing/2014/main" xmlns="" id="{1BF73F18-7FA7-4A2A-A692-0F2831AE3149}"/>
              </a:ext>
            </a:extLst>
          </p:cNvPr>
          <p:cNvSpPr/>
          <p:nvPr/>
        </p:nvSpPr>
        <p:spPr>
          <a:xfrm>
            <a:off x="2722192" y="3491908"/>
            <a:ext cx="2052156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126">
            <a:extLst>
              <a:ext uri="{FF2B5EF4-FFF2-40B4-BE49-F238E27FC236}">
                <a16:creationId xmlns:a16="http://schemas.microsoft.com/office/drawing/2014/main" xmlns="" id="{C152378B-3208-4B4B-BE15-A23E79870552}"/>
              </a:ext>
            </a:extLst>
          </p:cNvPr>
          <p:cNvSpPr/>
          <p:nvPr/>
        </p:nvSpPr>
        <p:spPr>
          <a:xfrm>
            <a:off x="3418737" y="3138828"/>
            <a:ext cx="698928" cy="6989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xmlns="" id="{9A27C156-FE88-4969-B817-20E88479724B}"/>
              </a:ext>
            </a:extLst>
          </p:cNvPr>
          <p:cNvSpPr txBox="1">
            <a:spLocks/>
          </p:cNvSpPr>
          <p:nvPr/>
        </p:nvSpPr>
        <p:spPr>
          <a:xfrm>
            <a:off x="5136780" y="4035803"/>
            <a:ext cx="1935440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Advanced Threat Protection</a:t>
            </a:r>
          </a:p>
        </p:txBody>
      </p:sp>
      <p:sp>
        <p:nvSpPr>
          <p:cNvPr id="77" name="Rectangle: Rounded Corners 129">
            <a:extLst>
              <a:ext uri="{FF2B5EF4-FFF2-40B4-BE49-F238E27FC236}">
                <a16:creationId xmlns:a16="http://schemas.microsoft.com/office/drawing/2014/main" xmlns="" id="{4CEB32FA-AEBD-4329-A2D5-340EB3C5BB3D}"/>
              </a:ext>
            </a:extLst>
          </p:cNvPr>
          <p:cNvSpPr/>
          <p:nvPr/>
        </p:nvSpPr>
        <p:spPr>
          <a:xfrm>
            <a:off x="5055996" y="3494048"/>
            <a:ext cx="2073764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130">
            <a:extLst>
              <a:ext uri="{FF2B5EF4-FFF2-40B4-BE49-F238E27FC236}">
                <a16:creationId xmlns:a16="http://schemas.microsoft.com/office/drawing/2014/main" xmlns="" id="{4DD65DB6-FFBB-4EAA-9BB6-EDDBFFC0FEA1}"/>
              </a:ext>
            </a:extLst>
          </p:cNvPr>
          <p:cNvSpPr/>
          <p:nvPr/>
        </p:nvSpPr>
        <p:spPr>
          <a:xfrm>
            <a:off x="5776076" y="3140968"/>
            <a:ext cx="682171" cy="68217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7176120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Smart Policy Operation</a:t>
            </a:r>
          </a:p>
        </p:txBody>
      </p:sp>
      <p:sp>
        <p:nvSpPr>
          <p:cNvPr id="80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7392144" y="3494048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8097394" y="3162538"/>
            <a:ext cx="655787" cy="6557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reeform 29">
            <a:extLst>
              <a:ext uri="{FF2B5EF4-FFF2-40B4-BE49-F238E27FC236}">
                <a16:creationId xmlns:a16="http://schemas.microsoft.com/office/drawing/2014/main" xmlns="" id="{B60B0E8C-FACE-4EC2-938C-6DF1963094A6}"/>
              </a:ext>
            </a:extLst>
          </p:cNvPr>
          <p:cNvSpPr>
            <a:spLocks noEditPoints="1"/>
          </p:cNvSpPr>
          <p:nvPr/>
        </p:nvSpPr>
        <p:spPr bwMode="auto">
          <a:xfrm>
            <a:off x="1262797" y="3359057"/>
            <a:ext cx="370908" cy="264700"/>
          </a:xfrm>
          <a:custGeom>
            <a:avLst/>
            <a:gdLst>
              <a:gd name="T0" fmla="*/ 0 w 96"/>
              <a:gd name="T1" fmla="*/ 48 h 68"/>
              <a:gd name="T2" fmla="*/ 2 w 96"/>
              <a:gd name="T3" fmla="*/ 68 h 68"/>
              <a:gd name="T4" fmla="*/ 96 w 96"/>
              <a:gd name="T5" fmla="*/ 66 h 68"/>
              <a:gd name="T6" fmla="*/ 48 w 96"/>
              <a:gd name="T7" fmla="*/ 0 h 68"/>
              <a:gd name="T8" fmla="*/ 61 w 96"/>
              <a:gd name="T9" fmla="*/ 12 h 68"/>
              <a:gd name="T10" fmla="*/ 64 w 96"/>
              <a:gd name="T11" fmla="*/ 14 h 68"/>
              <a:gd name="T12" fmla="*/ 59 w 96"/>
              <a:gd name="T13" fmla="*/ 22 h 68"/>
              <a:gd name="T14" fmla="*/ 58 w 96"/>
              <a:gd name="T15" fmla="*/ 19 h 68"/>
              <a:gd name="T16" fmla="*/ 48 w 96"/>
              <a:gd name="T17" fmla="*/ 8 h 68"/>
              <a:gd name="T18" fmla="*/ 50 w 96"/>
              <a:gd name="T19" fmla="*/ 18 h 68"/>
              <a:gd name="T20" fmla="*/ 46 w 96"/>
              <a:gd name="T21" fmla="*/ 18 h 68"/>
              <a:gd name="T22" fmla="*/ 18 w 96"/>
              <a:gd name="T23" fmla="*/ 52 h 68"/>
              <a:gd name="T24" fmla="*/ 8 w 96"/>
              <a:gd name="T25" fmla="*/ 50 h 68"/>
              <a:gd name="T26" fmla="*/ 18 w 96"/>
              <a:gd name="T27" fmla="*/ 48 h 68"/>
              <a:gd name="T28" fmla="*/ 18 w 96"/>
              <a:gd name="T29" fmla="*/ 52 h 68"/>
              <a:gd name="T30" fmla="*/ 20 w 96"/>
              <a:gd name="T31" fmla="*/ 38 h 68"/>
              <a:gd name="T32" fmla="*/ 12 w 96"/>
              <a:gd name="T33" fmla="*/ 35 h 68"/>
              <a:gd name="T34" fmla="*/ 14 w 96"/>
              <a:gd name="T35" fmla="*/ 31 h 68"/>
              <a:gd name="T36" fmla="*/ 22 w 96"/>
              <a:gd name="T37" fmla="*/ 37 h 68"/>
              <a:gd name="T38" fmla="*/ 27 w 96"/>
              <a:gd name="T39" fmla="*/ 29 h 68"/>
              <a:gd name="T40" fmla="*/ 20 w 96"/>
              <a:gd name="T41" fmla="*/ 22 h 68"/>
              <a:gd name="T42" fmla="*/ 23 w 96"/>
              <a:gd name="T43" fmla="*/ 20 h 68"/>
              <a:gd name="T44" fmla="*/ 28 w 96"/>
              <a:gd name="T45" fmla="*/ 28 h 68"/>
              <a:gd name="T46" fmla="*/ 37 w 96"/>
              <a:gd name="T47" fmla="*/ 22 h 68"/>
              <a:gd name="T48" fmla="*/ 32 w 96"/>
              <a:gd name="T49" fmla="*/ 14 h 68"/>
              <a:gd name="T50" fmla="*/ 35 w 96"/>
              <a:gd name="T51" fmla="*/ 12 h 68"/>
              <a:gd name="T52" fmla="*/ 37 w 96"/>
              <a:gd name="T53" fmla="*/ 22 h 68"/>
              <a:gd name="T54" fmla="*/ 48 w 96"/>
              <a:gd name="T55" fmla="*/ 56 h 68"/>
              <a:gd name="T56" fmla="*/ 48 w 96"/>
              <a:gd name="T57" fmla="*/ 40 h 68"/>
              <a:gd name="T58" fmla="*/ 71 w 96"/>
              <a:gd name="T59" fmla="*/ 22 h 68"/>
              <a:gd name="T60" fmla="*/ 73 w 96"/>
              <a:gd name="T61" fmla="*/ 25 h 68"/>
              <a:gd name="T62" fmla="*/ 56 w 96"/>
              <a:gd name="T63" fmla="*/ 48 h 68"/>
              <a:gd name="T64" fmla="*/ 75 w 96"/>
              <a:gd name="T65" fmla="*/ 35 h 68"/>
              <a:gd name="T66" fmla="*/ 85 w 96"/>
              <a:gd name="T67" fmla="*/ 33 h 68"/>
              <a:gd name="T68" fmla="*/ 76 w 96"/>
              <a:gd name="T69" fmla="*/ 38 h 68"/>
              <a:gd name="T70" fmla="*/ 74 w 96"/>
              <a:gd name="T71" fmla="*/ 37 h 68"/>
              <a:gd name="T72" fmla="*/ 86 w 96"/>
              <a:gd name="T73" fmla="*/ 52 h 68"/>
              <a:gd name="T74" fmla="*/ 76 w 96"/>
              <a:gd name="T75" fmla="*/ 50 h 68"/>
              <a:gd name="T76" fmla="*/ 78 w 96"/>
              <a:gd name="T77" fmla="*/ 48 h 68"/>
              <a:gd name="T78" fmla="*/ 88 w 96"/>
              <a:gd name="T79" fmla="*/ 5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68">
                <a:moveTo>
                  <a:pt x="48" y="0"/>
                </a:moveTo>
                <a:cubicBezTo>
                  <a:pt x="22" y="0"/>
                  <a:pt x="0" y="21"/>
                  <a:pt x="0" y="4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1" y="68"/>
                  <a:pt x="2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5" y="68"/>
                  <a:pt x="96" y="67"/>
                  <a:pt x="96" y="66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21"/>
                  <a:pt x="74" y="0"/>
                  <a:pt x="48" y="0"/>
                </a:cubicBezTo>
                <a:close/>
                <a:moveTo>
                  <a:pt x="58" y="19"/>
                </a:moveTo>
                <a:cubicBezTo>
                  <a:pt x="61" y="12"/>
                  <a:pt x="61" y="12"/>
                  <a:pt x="61" y="12"/>
                </a:cubicBezTo>
                <a:cubicBezTo>
                  <a:pt x="61" y="11"/>
                  <a:pt x="62" y="10"/>
                  <a:pt x="63" y="11"/>
                </a:cubicBezTo>
                <a:cubicBezTo>
                  <a:pt x="64" y="11"/>
                  <a:pt x="65" y="12"/>
                  <a:pt x="64" y="14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2"/>
                  <a:pt x="60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7" y="20"/>
                  <a:pt x="58" y="19"/>
                </a:cubicBezTo>
                <a:close/>
                <a:moveTo>
                  <a:pt x="46" y="10"/>
                </a:moveTo>
                <a:cubicBezTo>
                  <a:pt x="46" y="9"/>
                  <a:pt x="47" y="8"/>
                  <a:pt x="48" y="8"/>
                </a:cubicBezTo>
                <a:cubicBezTo>
                  <a:pt x="49" y="8"/>
                  <a:pt x="50" y="9"/>
                  <a:pt x="50" y="10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49" y="20"/>
                  <a:pt x="48" y="20"/>
                </a:cubicBezTo>
                <a:cubicBezTo>
                  <a:pt x="47" y="20"/>
                  <a:pt x="46" y="19"/>
                  <a:pt x="46" y="18"/>
                </a:cubicBezTo>
                <a:lnTo>
                  <a:pt x="46" y="10"/>
                </a:lnTo>
                <a:close/>
                <a:moveTo>
                  <a:pt x="18" y="52"/>
                </a:move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8" y="51"/>
                  <a:pt x="8" y="50"/>
                </a:cubicBezTo>
                <a:cubicBezTo>
                  <a:pt x="8" y="49"/>
                  <a:pt x="9" y="48"/>
                  <a:pt x="10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19" y="48"/>
                  <a:pt x="20" y="49"/>
                  <a:pt x="20" y="50"/>
                </a:cubicBezTo>
                <a:cubicBezTo>
                  <a:pt x="20" y="51"/>
                  <a:pt x="19" y="52"/>
                  <a:pt x="18" y="52"/>
                </a:cubicBezTo>
                <a:close/>
                <a:moveTo>
                  <a:pt x="22" y="37"/>
                </a:moveTo>
                <a:cubicBezTo>
                  <a:pt x="22" y="38"/>
                  <a:pt x="21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12" y="35"/>
                  <a:pt x="12" y="35"/>
                  <a:pt x="12" y="35"/>
                </a:cubicBezTo>
                <a:cubicBezTo>
                  <a:pt x="11" y="35"/>
                  <a:pt x="11" y="34"/>
                  <a:pt x="11" y="33"/>
                </a:cubicBezTo>
                <a:cubicBezTo>
                  <a:pt x="11" y="32"/>
                  <a:pt x="13" y="31"/>
                  <a:pt x="14" y="31"/>
                </a:cubicBezTo>
                <a:cubicBezTo>
                  <a:pt x="21" y="35"/>
                  <a:pt x="21" y="35"/>
                  <a:pt x="21" y="35"/>
                </a:cubicBezTo>
                <a:cubicBezTo>
                  <a:pt x="22" y="35"/>
                  <a:pt x="23" y="36"/>
                  <a:pt x="22" y="37"/>
                </a:cubicBezTo>
                <a:close/>
                <a:moveTo>
                  <a:pt x="28" y="28"/>
                </a:moveTo>
                <a:cubicBezTo>
                  <a:pt x="28" y="28"/>
                  <a:pt x="27" y="29"/>
                  <a:pt x="27" y="29"/>
                </a:cubicBezTo>
                <a:cubicBezTo>
                  <a:pt x="26" y="29"/>
                  <a:pt x="26" y="28"/>
                  <a:pt x="25" y="28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2"/>
                  <a:pt x="19" y="20"/>
                  <a:pt x="20" y="20"/>
                </a:cubicBezTo>
                <a:cubicBezTo>
                  <a:pt x="21" y="19"/>
                  <a:pt x="22" y="19"/>
                  <a:pt x="23" y="20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6"/>
                  <a:pt x="29" y="27"/>
                  <a:pt x="28" y="28"/>
                </a:cubicBezTo>
                <a:close/>
                <a:moveTo>
                  <a:pt x="37" y="22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5" y="21"/>
                </a:cubicBezTo>
                <a:cubicBezTo>
                  <a:pt x="32" y="14"/>
                  <a:pt x="32" y="14"/>
                  <a:pt x="32" y="14"/>
                </a:cubicBezTo>
                <a:cubicBezTo>
                  <a:pt x="31" y="12"/>
                  <a:pt x="32" y="11"/>
                  <a:pt x="33" y="11"/>
                </a:cubicBezTo>
                <a:cubicBezTo>
                  <a:pt x="34" y="10"/>
                  <a:pt x="35" y="11"/>
                  <a:pt x="35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39" y="20"/>
                  <a:pt x="38" y="22"/>
                  <a:pt x="37" y="22"/>
                </a:cubicBezTo>
                <a:close/>
                <a:moveTo>
                  <a:pt x="56" y="48"/>
                </a:moveTo>
                <a:cubicBezTo>
                  <a:pt x="56" y="52"/>
                  <a:pt x="52" y="56"/>
                  <a:pt x="48" y="56"/>
                </a:cubicBezTo>
                <a:cubicBezTo>
                  <a:pt x="44" y="56"/>
                  <a:pt x="40" y="52"/>
                  <a:pt x="40" y="48"/>
                </a:cubicBezTo>
                <a:cubicBezTo>
                  <a:pt x="40" y="43"/>
                  <a:pt x="44" y="40"/>
                  <a:pt x="48" y="40"/>
                </a:cubicBezTo>
                <a:cubicBezTo>
                  <a:pt x="49" y="40"/>
                  <a:pt x="51" y="40"/>
                  <a:pt x="52" y="41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22"/>
                  <a:pt x="73" y="22"/>
                  <a:pt x="73" y="22"/>
                </a:cubicBezTo>
                <a:cubicBezTo>
                  <a:pt x="74" y="23"/>
                  <a:pt x="74" y="24"/>
                  <a:pt x="73" y="25"/>
                </a:cubicBezTo>
                <a:cubicBezTo>
                  <a:pt x="55" y="44"/>
                  <a:pt x="55" y="44"/>
                  <a:pt x="55" y="44"/>
                </a:cubicBezTo>
                <a:cubicBezTo>
                  <a:pt x="56" y="45"/>
                  <a:pt x="56" y="46"/>
                  <a:pt x="56" y="48"/>
                </a:cubicBezTo>
                <a:close/>
                <a:moveTo>
                  <a:pt x="74" y="37"/>
                </a:moveTo>
                <a:cubicBezTo>
                  <a:pt x="73" y="36"/>
                  <a:pt x="74" y="35"/>
                  <a:pt x="75" y="35"/>
                </a:cubicBezTo>
                <a:cubicBezTo>
                  <a:pt x="82" y="31"/>
                  <a:pt x="82" y="31"/>
                  <a:pt x="82" y="31"/>
                </a:cubicBezTo>
                <a:cubicBezTo>
                  <a:pt x="83" y="31"/>
                  <a:pt x="85" y="32"/>
                  <a:pt x="85" y="33"/>
                </a:cubicBezTo>
                <a:cubicBezTo>
                  <a:pt x="85" y="34"/>
                  <a:pt x="85" y="35"/>
                  <a:pt x="84" y="35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5" y="38"/>
                  <a:pt x="74" y="38"/>
                  <a:pt x="74" y="37"/>
                </a:cubicBezTo>
                <a:close/>
                <a:moveTo>
                  <a:pt x="86" y="52"/>
                </a:moveTo>
                <a:cubicBezTo>
                  <a:pt x="86" y="52"/>
                  <a:pt x="86" y="52"/>
                  <a:pt x="86" y="52"/>
                </a:cubicBezTo>
                <a:cubicBezTo>
                  <a:pt x="78" y="52"/>
                  <a:pt x="78" y="52"/>
                  <a:pt x="78" y="52"/>
                </a:cubicBezTo>
                <a:cubicBezTo>
                  <a:pt x="77" y="52"/>
                  <a:pt x="76" y="51"/>
                  <a:pt x="76" y="50"/>
                </a:cubicBezTo>
                <a:cubicBezTo>
                  <a:pt x="76" y="49"/>
                  <a:pt x="77" y="48"/>
                  <a:pt x="78" y="48"/>
                </a:cubicBezTo>
                <a:cubicBezTo>
                  <a:pt x="78" y="48"/>
                  <a:pt x="78" y="48"/>
                  <a:pt x="78" y="48"/>
                </a:cubicBezTo>
                <a:cubicBezTo>
                  <a:pt x="86" y="48"/>
                  <a:pt x="86" y="48"/>
                  <a:pt x="86" y="48"/>
                </a:cubicBezTo>
                <a:cubicBezTo>
                  <a:pt x="87" y="48"/>
                  <a:pt x="88" y="49"/>
                  <a:pt x="88" y="50"/>
                </a:cubicBezTo>
                <a:cubicBezTo>
                  <a:pt x="88" y="51"/>
                  <a:pt x="87" y="52"/>
                  <a:pt x="86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8" name="Group 136">
            <a:extLst>
              <a:ext uri="{FF2B5EF4-FFF2-40B4-BE49-F238E27FC236}">
                <a16:creationId xmlns:a16="http://schemas.microsoft.com/office/drawing/2014/main" xmlns="" id="{7286854E-1974-4445-AA3F-915ED3CFC532}"/>
              </a:ext>
            </a:extLst>
          </p:cNvPr>
          <p:cNvGrpSpPr/>
          <p:nvPr/>
        </p:nvGrpSpPr>
        <p:grpSpPr>
          <a:xfrm>
            <a:off x="3561221" y="3273001"/>
            <a:ext cx="429124" cy="431015"/>
            <a:chOff x="7718425" y="3248025"/>
            <a:chExt cx="360363" cy="361951"/>
          </a:xfrm>
          <a:solidFill>
            <a:schemeClr val="bg1"/>
          </a:solidFill>
        </p:grpSpPr>
        <p:sp>
          <p:nvSpPr>
            <p:cNvPr id="89" name="Freeform 63">
              <a:extLst>
                <a:ext uri="{FF2B5EF4-FFF2-40B4-BE49-F238E27FC236}">
                  <a16:creationId xmlns:a16="http://schemas.microsoft.com/office/drawing/2014/main" xmlns="" id="{BFCABA58-AE00-4182-BD66-367DE87C2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3248025"/>
              <a:ext cx="360363" cy="331788"/>
            </a:xfrm>
            <a:custGeom>
              <a:avLst/>
              <a:gdLst>
                <a:gd name="T0" fmla="*/ 20 w 96"/>
                <a:gd name="T1" fmla="*/ 88 h 88"/>
                <a:gd name="T2" fmla="*/ 8 w 96"/>
                <a:gd name="T3" fmla="*/ 75 h 88"/>
                <a:gd name="T4" fmla="*/ 17 w 96"/>
                <a:gd name="T5" fmla="*/ 65 h 88"/>
                <a:gd name="T6" fmla="*/ 2 w 96"/>
                <a:gd name="T7" fmla="*/ 56 h 88"/>
                <a:gd name="T8" fmla="*/ 0 w 96"/>
                <a:gd name="T9" fmla="*/ 42 h 88"/>
                <a:gd name="T10" fmla="*/ 13 w 96"/>
                <a:gd name="T11" fmla="*/ 40 h 88"/>
                <a:gd name="T12" fmla="*/ 8 w 96"/>
                <a:gd name="T13" fmla="*/ 23 h 88"/>
                <a:gd name="T14" fmla="*/ 8 w 96"/>
                <a:gd name="T15" fmla="*/ 20 h 88"/>
                <a:gd name="T16" fmla="*/ 23 w 96"/>
                <a:gd name="T17" fmla="*/ 8 h 88"/>
                <a:gd name="T18" fmla="*/ 40 w 96"/>
                <a:gd name="T19" fmla="*/ 13 h 88"/>
                <a:gd name="T20" fmla="*/ 42 w 96"/>
                <a:gd name="T21" fmla="*/ 0 h 88"/>
                <a:gd name="T22" fmla="*/ 56 w 96"/>
                <a:gd name="T23" fmla="*/ 2 h 88"/>
                <a:gd name="T24" fmla="*/ 65 w 96"/>
                <a:gd name="T25" fmla="*/ 17 h 88"/>
                <a:gd name="T26" fmla="*/ 76 w 96"/>
                <a:gd name="T27" fmla="*/ 8 h 88"/>
                <a:gd name="T28" fmla="*/ 88 w 96"/>
                <a:gd name="T29" fmla="*/ 21 h 88"/>
                <a:gd name="T30" fmla="*/ 79 w 96"/>
                <a:gd name="T31" fmla="*/ 31 h 88"/>
                <a:gd name="T32" fmla="*/ 94 w 96"/>
                <a:gd name="T33" fmla="*/ 40 h 88"/>
                <a:gd name="T34" fmla="*/ 96 w 96"/>
                <a:gd name="T35" fmla="*/ 54 h 88"/>
                <a:gd name="T36" fmla="*/ 83 w 96"/>
                <a:gd name="T37" fmla="*/ 56 h 88"/>
                <a:gd name="T38" fmla="*/ 88 w 96"/>
                <a:gd name="T39" fmla="*/ 73 h 88"/>
                <a:gd name="T40" fmla="*/ 76 w 96"/>
                <a:gd name="T41" fmla="*/ 88 h 88"/>
                <a:gd name="T42" fmla="*/ 64 w 96"/>
                <a:gd name="T43" fmla="*/ 78 h 88"/>
                <a:gd name="T44" fmla="*/ 67 w 96"/>
                <a:gd name="T45" fmla="*/ 76 h 88"/>
                <a:gd name="T46" fmla="*/ 83 w 96"/>
                <a:gd name="T47" fmla="*/ 75 h 88"/>
                <a:gd name="T48" fmla="*/ 75 w 96"/>
                <a:gd name="T49" fmla="*/ 65 h 88"/>
                <a:gd name="T50" fmla="*/ 81 w 96"/>
                <a:gd name="T51" fmla="*/ 52 h 88"/>
                <a:gd name="T52" fmla="*/ 92 w 96"/>
                <a:gd name="T53" fmla="*/ 44 h 88"/>
                <a:gd name="T54" fmla="*/ 79 w 96"/>
                <a:gd name="T55" fmla="*/ 42 h 88"/>
                <a:gd name="T56" fmla="*/ 76 w 96"/>
                <a:gd name="T57" fmla="*/ 29 h 88"/>
                <a:gd name="T58" fmla="*/ 75 w 96"/>
                <a:gd name="T59" fmla="*/ 13 h 88"/>
                <a:gd name="T60" fmla="*/ 65 w 96"/>
                <a:gd name="T61" fmla="*/ 21 h 88"/>
                <a:gd name="T62" fmla="*/ 52 w 96"/>
                <a:gd name="T63" fmla="*/ 15 h 88"/>
                <a:gd name="T64" fmla="*/ 44 w 96"/>
                <a:gd name="T65" fmla="*/ 4 h 88"/>
                <a:gd name="T66" fmla="*/ 42 w 96"/>
                <a:gd name="T67" fmla="*/ 17 h 88"/>
                <a:gd name="T68" fmla="*/ 29 w 96"/>
                <a:gd name="T69" fmla="*/ 20 h 88"/>
                <a:gd name="T70" fmla="*/ 13 w 96"/>
                <a:gd name="T71" fmla="*/ 21 h 88"/>
                <a:gd name="T72" fmla="*/ 21 w 96"/>
                <a:gd name="T73" fmla="*/ 31 h 88"/>
                <a:gd name="T74" fmla="*/ 15 w 96"/>
                <a:gd name="T75" fmla="*/ 44 h 88"/>
                <a:gd name="T76" fmla="*/ 4 w 96"/>
                <a:gd name="T77" fmla="*/ 52 h 88"/>
                <a:gd name="T78" fmla="*/ 17 w 96"/>
                <a:gd name="T79" fmla="*/ 54 h 88"/>
                <a:gd name="T80" fmla="*/ 20 w 96"/>
                <a:gd name="T81" fmla="*/ 67 h 88"/>
                <a:gd name="T82" fmla="*/ 21 w 96"/>
                <a:gd name="T83" fmla="*/ 83 h 88"/>
                <a:gd name="T84" fmla="*/ 32 w 96"/>
                <a:gd name="T85" fmla="*/ 76 h 88"/>
                <a:gd name="T86" fmla="*/ 23 w 96"/>
                <a:gd name="T8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8">
                  <a:moveTo>
                    <a:pt x="21" y="88"/>
                  </a:moveTo>
                  <a:cubicBezTo>
                    <a:pt x="21" y="88"/>
                    <a:pt x="20" y="88"/>
                    <a:pt x="20" y="88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5"/>
                    <a:pt x="8" y="75"/>
                  </a:cubicBezTo>
                  <a:cubicBezTo>
                    <a:pt x="8" y="74"/>
                    <a:pt x="8" y="74"/>
                    <a:pt x="8" y="73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5" y="63"/>
                    <a:pt x="14" y="59"/>
                    <a:pt x="13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1" y="56"/>
                    <a:pt x="0" y="55"/>
                    <a:pt x="0" y="5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1" y="40"/>
                    <a:pt x="2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4" y="37"/>
                    <a:pt x="15" y="33"/>
                    <a:pt x="17" y="3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1"/>
                    <a:pt x="8" y="20"/>
                    <a:pt x="8" y="2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3" y="15"/>
                    <a:pt x="37" y="14"/>
                    <a:pt x="40" y="13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1"/>
                    <a:pt x="41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2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9" y="14"/>
                    <a:pt x="63" y="15"/>
                    <a:pt x="65" y="1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4" y="8"/>
                    <a:pt x="75" y="8"/>
                    <a:pt x="76" y="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20"/>
                    <a:pt x="88" y="21"/>
                    <a:pt x="88" y="21"/>
                  </a:cubicBezTo>
                  <a:cubicBezTo>
                    <a:pt x="88" y="22"/>
                    <a:pt x="88" y="22"/>
                    <a:pt x="88" y="23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1" y="33"/>
                    <a:pt x="82" y="37"/>
                    <a:pt x="83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5" y="40"/>
                    <a:pt x="96" y="41"/>
                    <a:pt x="96" y="42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96" y="55"/>
                    <a:pt x="95" y="56"/>
                    <a:pt x="94" y="56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9"/>
                    <a:pt x="81" y="63"/>
                    <a:pt x="79" y="65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74"/>
                    <a:pt x="88" y="76"/>
                    <a:pt x="88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4" y="88"/>
                    <a:pt x="73" y="88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3" y="78"/>
                    <a:pt x="63" y="76"/>
                    <a:pt x="64" y="76"/>
                  </a:cubicBezTo>
                  <a:cubicBezTo>
                    <a:pt x="65" y="75"/>
                    <a:pt x="66" y="75"/>
                    <a:pt x="67" y="76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83" y="75"/>
                    <a:pt x="83" y="75"/>
                    <a:pt x="83" y="75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5" y="66"/>
                    <a:pt x="75" y="65"/>
                    <a:pt x="75" y="65"/>
                  </a:cubicBezTo>
                  <a:cubicBezTo>
                    <a:pt x="77" y="62"/>
                    <a:pt x="79" y="56"/>
                    <a:pt x="79" y="54"/>
                  </a:cubicBezTo>
                  <a:cubicBezTo>
                    <a:pt x="79" y="53"/>
                    <a:pt x="80" y="52"/>
                    <a:pt x="8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0" y="44"/>
                    <a:pt x="79" y="43"/>
                    <a:pt x="79" y="42"/>
                  </a:cubicBezTo>
                  <a:cubicBezTo>
                    <a:pt x="79" y="40"/>
                    <a:pt x="77" y="34"/>
                    <a:pt x="75" y="31"/>
                  </a:cubicBezTo>
                  <a:cubicBezTo>
                    <a:pt x="75" y="31"/>
                    <a:pt x="75" y="30"/>
                    <a:pt x="76" y="29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2" y="19"/>
                    <a:pt x="57" y="18"/>
                    <a:pt x="54" y="17"/>
                  </a:cubicBezTo>
                  <a:cubicBezTo>
                    <a:pt x="53" y="17"/>
                    <a:pt x="52" y="16"/>
                    <a:pt x="52" y="1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3" y="17"/>
                    <a:pt x="42" y="17"/>
                  </a:cubicBezTo>
                  <a:cubicBezTo>
                    <a:pt x="39" y="18"/>
                    <a:pt x="34" y="19"/>
                    <a:pt x="31" y="21"/>
                  </a:cubicBezTo>
                  <a:cubicBezTo>
                    <a:pt x="31" y="21"/>
                    <a:pt x="30" y="21"/>
                    <a:pt x="29" y="20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0"/>
                    <a:pt x="21" y="31"/>
                    <a:pt x="21" y="31"/>
                  </a:cubicBezTo>
                  <a:cubicBezTo>
                    <a:pt x="19" y="34"/>
                    <a:pt x="17" y="40"/>
                    <a:pt x="17" y="42"/>
                  </a:cubicBezTo>
                  <a:cubicBezTo>
                    <a:pt x="17" y="43"/>
                    <a:pt x="16" y="44"/>
                    <a:pt x="1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7" y="53"/>
                    <a:pt x="17" y="54"/>
                  </a:cubicBezTo>
                  <a:cubicBezTo>
                    <a:pt x="17" y="56"/>
                    <a:pt x="19" y="62"/>
                    <a:pt x="21" y="65"/>
                  </a:cubicBezTo>
                  <a:cubicBezTo>
                    <a:pt x="21" y="65"/>
                    <a:pt x="21" y="66"/>
                    <a:pt x="20" y="67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0" y="75"/>
                    <a:pt x="31" y="75"/>
                    <a:pt x="32" y="76"/>
                  </a:cubicBezTo>
                  <a:cubicBezTo>
                    <a:pt x="33" y="76"/>
                    <a:pt x="33" y="78"/>
                    <a:pt x="32" y="7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64">
              <a:extLst>
                <a:ext uri="{FF2B5EF4-FFF2-40B4-BE49-F238E27FC236}">
                  <a16:creationId xmlns:a16="http://schemas.microsoft.com/office/drawing/2014/main" xmlns="" id="{9C37F17F-C02F-45EC-8594-19327A754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49650"/>
              <a:ext cx="60325" cy="15875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65">
              <a:extLst>
                <a:ext uri="{FF2B5EF4-FFF2-40B4-BE49-F238E27FC236}">
                  <a16:creationId xmlns:a16="http://schemas.microsoft.com/office/drawing/2014/main" xmlns="" id="{335B4E85-8344-4033-9E70-651221D7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9238" y="3579813"/>
              <a:ext cx="60325" cy="30163"/>
            </a:xfrm>
            <a:custGeom>
              <a:avLst/>
              <a:gdLst>
                <a:gd name="T0" fmla="*/ 14 w 16"/>
                <a:gd name="T1" fmla="*/ 0 h 8"/>
                <a:gd name="T2" fmla="*/ 2 w 16"/>
                <a:gd name="T3" fmla="*/ 0 h 8"/>
                <a:gd name="T4" fmla="*/ 0 w 16"/>
                <a:gd name="T5" fmla="*/ 2 h 8"/>
                <a:gd name="T6" fmla="*/ 2 w 16"/>
                <a:gd name="T7" fmla="*/ 4 h 8"/>
                <a:gd name="T8" fmla="*/ 6 w 16"/>
                <a:gd name="T9" fmla="*/ 4 h 8"/>
                <a:gd name="T10" fmla="*/ 6 w 16"/>
                <a:gd name="T11" fmla="*/ 6 h 8"/>
                <a:gd name="T12" fmla="*/ 8 w 16"/>
                <a:gd name="T13" fmla="*/ 8 h 8"/>
                <a:gd name="T14" fmla="*/ 10 w 16"/>
                <a:gd name="T15" fmla="*/ 6 h 8"/>
                <a:gd name="T16" fmla="*/ 10 w 16"/>
                <a:gd name="T17" fmla="*/ 4 h 8"/>
                <a:gd name="T18" fmla="*/ 14 w 16"/>
                <a:gd name="T19" fmla="*/ 4 h 8"/>
                <a:gd name="T20" fmla="*/ 16 w 16"/>
                <a:gd name="T21" fmla="*/ 2 h 8"/>
                <a:gd name="T22" fmla="*/ 14 w 16"/>
                <a:gd name="T2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8">
                  <a:moveTo>
                    <a:pt x="1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7" y="8"/>
                    <a:pt x="8" y="8"/>
                  </a:cubicBezTo>
                  <a:cubicBezTo>
                    <a:pt x="9" y="8"/>
                    <a:pt x="10" y="7"/>
                    <a:pt x="10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66">
              <a:extLst>
                <a:ext uri="{FF2B5EF4-FFF2-40B4-BE49-F238E27FC236}">
                  <a16:creationId xmlns:a16="http://schemas.microsoft.com/office/drawing/2014/main" xmlns="" id="{2126F501-EFAB-4310-A49A-72EA5598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8" y="3338513"/>
              <a:ext cx="187325" cy="196850"/>
            </a:xfrm>
            <a:custGeom>
              <a:avLst/>
              <a:gdLst>
                <a:gd name="T0" fmla="*/ 25 w 50"/>
                <a:gd name="T1" fmla="*/ 0 h 52"/>
                <a:gd name="T2" fmla="*/ 0 w 50"/>
                <a:gd name="T3" fmla="*/ 24 h 52"/>
                <a:gd name="T4" fmla="*/ 17 w 50"/>
                <a:gd name="T5" fmla="*/ 47 h 52"/>
                <a:gd name="T6" fmla="*/ 17 w 50"/>
                <a:gd name="T7" fmla="*/ 50 h 52"/>
                <a:gd name="T8" fmla="*/ 19 w 50"/>
                <a:gd name="T9" fmla="*/ 52 h 52"/>
                <a:gd name="T10" fmla="*/ 31 w 50"/>
                <a:gd name="T11" fmla="*/ 52 h 52"/>
                <a:gd name="T12" fmla="*/ 33 w 50"/>
                <a:gd name="T13" fmla="*/ 50 h 52"/>
                <a:gd name="T14" fmla="*/ 33 w 50"/>
                <a:gd name="T15" fmla="*/ 47 h 52"/>
                <a:gd name="T16" fmla="*/ 50 w 50"/>
                <a:gd name="T17" fmla="*/ 24 h 52"/>
                <a:gd name="T18" fmla="*/ 25 w 50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2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4"/>
                    <a:pt x="7" y="43"/>
                    <a:pt x="17" y="47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1"/>
                    <a:pt x="18" y="52"/>
                    <a:pt x="19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2"/>
                    <a:pt x="33" y="51"/>
                    <a:pt x="33" y="50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3" y="43"/>
                    <a:pt x="50" y="34"/>
                    <a:pt x="50" y="24"/>
                  </a:cubicBezTo>
                  <a:cubicBezTo>
                    <a:pt x="50" y="11"/>
                    <a:pt x="39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3" name="Freeform 77">
            <a:extLst>
              <a:ext uri="{FF2B5EF4-FFF2-40B4-BE49-F238E27FC236}">
                <a16:creationId xmlns:a16="http://schemas.microsoft.com/office/drawing/2014/main" xmlns="" id="{F4D418E3-71DF-4034-81B7-C775DDB14BD6}"/>
              </a:ext>
            </a:extLst>
          </p:cNvPr>
          <p:cNvSpPr>
            <a:spLocks noEditPoints="1"/>
          </p:cNvSpPr>
          <p:nvPr/>
        </p:nvSpPr>
        <p:spPr bwMode="auto">
          <a:xfrm>
            <a:off x="5956036" y="3311891"/>
            <a:ext cx="332144" cy="380546"/>
          </a:xfrm>
          <a:custGeom>
            <a:avLst/>
            <a:gdLst>
              <a:gd name="T0" fmla="*/ 83 w 84"/>
              <a:gd name="T1" fmla="*/ 2 h 96"/>
              <a:gd name="T2" fmla="*/ 81 w 84"/>
              <a:gd name="T3" fmla="*/ 2 h 96"/>
              <a:gd name="T4" fmla="*/ 62 w 84"/>
              <a:gd name="T5" fmla="*/ 9 h 96"/>
              <a:gd name="T6" fmla="*/ 44 w 84"/>
              <a:gd name="T7" fmla="*/ 1 h 96"/>
              <a:gd name="T8" fmla="*/ 40 w 84"/>
              <a:gd name="T9" fmla="*/ 1 h 96"/>
              <a:gd name="T10" fmla="*/ 22 w 84"/>
              <a:gd name="T11" fmla="*/ 9 h 96"/>
              <a:gd name="T12" fmla="*/ 3 w 84"/>
              <a:gd name="T13" fmla="*/ 2 h 96"/>
              <a:gd name="T14" fmla="*/ 1 w 84"/>
              <a:gd name="T15" fmla="*/ 2 h 96"/>
              <a:gd name="T16" fmla="*/ 0 w 84"/>
              <a:gd name="T17" fmla="*/ 4 h 96"/>
              <a:gd name="T18" fmla="*/ 0 w 84"/>
              <a:gd name="T19" fmla="*/ 63 h 96"/>
              <a:gd name="T20" fmla="*/ 0 w 84"/>
              <a:gd name="T21" fmla="*/ 64 h 96"/>
              <a:gd name="T22" fmla="*/ 41 w 84"/>
              <a:gd name="T23" fmla="*/ 96 h 96"/>
              <a:gd name="T24" fmla="*/ 42 w 84"/>
              <a:gd name="T25" fmla="*/ 96 h 96"/>
              <a:gd name="T26" fmla="*/ 43 w 84"/>
              <a:gd name="T27" fmla="*/ 96 h 96"/>
              <a:gd name="T28" fmla="*/ 84 w 84"/>
              <a:gd name="T29" fmla="*/ 64 h 96"/>
              <a:gd name="T30" fmla="*/ 84 w 84"/>
              <a:gd name="T31" fmla="*/ 63 h 96"/>
              <a:gd name="T32" fmla="*/ 84 w 84"/>
              <a:gd name="T33" fmla="*/ 4 h 96"/>
              <a:gd name="T34" fmla="*/ 83 w 84"/>
              <a:gd name="T35" fmla="*/ 2 h 96"/>
              <a:gd name="T36" fmla="*/ 69 w 84"/>
              <a:gd name="T37" fmla="*/ 36 h 96"/>
              <a:gd name="T38" fmla="*/ 45 w 84"/>
              <a:gd name="T39" fmla="*/ 71 h 96"/>
              <a:gd name="T40" fmla="*/ 42 w 84"/>
              <a:gd name="T41" fmla="*/ 73 h 96"/>
              <a:gd name="T42" fmla="*/ 42 w 84"/>
              <a:gd name="T43" fmla="*/ 73 h 96"/>
              <a:gd name="T44" fmla="*/ 39 w 84"/>
              <a:gd name="T45" fmla="*/ 72 h 96"/>
              <a:gd name="T46" fmla="*/ 21 w 84"/>
              <a:gd name="T47" fmla="*/ 53 h 96"/>
              <a:gd name="T48" fmla="*/ 21 w 84"/>
              <a:gd name="T49" fmla="*/ 48 h 96"/>
              <a:gd name="T50" fmla="*/ 27 w 84"/>
              <a:gd name="T51" fmla="*/ 48 h 96"/>
              <a:gd name="T52" fmla="*/ 41 w 84"/>
              <a:gd name="T53" fmla="*/ 63 h 96"/>
              <a:gd name="T54" fmla="*/ 63 w 84"/>
              <a:gd name="T55" fmla="*/ 32 h 96"/>
              <a:gd name="T56" fmla="*/ 68 w 84"/>
              <a:gd name="T57" fmla="*/ 31 h 96"/>
              <a:gd name="T58" fmla="*/ 69 w 84"/>
              <a:gd name="T59" fmla="*/ 3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4" h="96">
                <a:moveTo>
                  <a:pt x="83" y="2"/>
                </a:moveTo>
                <a:cubicBezTo>
                  <a:pt x="82" y="2"/>
                  <a:pt x="81" y="2"/>
                  <a:pt x="81" y="2"/>
                </a:cubicBezTo>
                <a:cubicBezTo>
                  <a:pt x="74" y="7"/>
                  <a:pt x="68" y="9"/>
                  <a:pt x="62" y="9"/>
                </a:cubicBezTo>
                <a:cubicBezTo>
                  <a:pt x="55" y="9"/>
                  <a:pt x="48" y="6"/>
                  <a:pt x="44" y="1"/>
                </a:cubicBezTo>
                <a:cubicBezTo>
                  <a:pt x="43" y="0"/>
                  <a:pt x="41" y="0"/>
                  <a:pt x="40" y="1"/>
                </a:cubicBezTo>
                <a:cubicBezTo>
                  <a:pt x="36" y="6"/>
                  <a:pt x="29" y="9"/>
                  <a:pt x="22" y="9"/>
                </a:cubicBezTo>
                <a:cubicBezTo>
                  <a:pt x="16" y="9"/>
                  <a:pt x="10" y="7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5"/>
                  <a:pt x="7" y="86"/>
                  <a:pt x="41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2" y="96"/>
                  <a:pt x="43" y="96"/>
                </a:cubicBezTo>
                <a:cubicBezTo>
                  <a:pt x="77" y="86"/>
                  <a:pt x="84" y="65"/>
                  <a:pt x="84" y="64"/>
                </a:cubicBezTo>
                <a:cubicBezTo>
                  <a:pt x="84" y="64"/>
                  <a:pt x="84" y="63"/>
                  <a:pt x="84" y="63"/>
                </a:cubicBezTo>
                <a:cubicBezTo>
                  <a:pt x="84" y="4"/>
                  <a:pt x="84" y="4"/>
                  <a:pt x="84" y="4"/>
                </a:cubicBezTo>
                <a:cubicBezTo>
                  <a:pt x="84" y="3"/>
                  <a:pt x="84" y="3"/>
                  <a:pt x="83" y="2"/>
                </a:cubicBezTo>
                <a:close/>
                <a:moveTo>
                  <a:pt x="69" y="36"/>
                </a:moveTo>
                <a:cubicBezTo>
                  <a:pt x="45" y="71"/>
                  <a:pt x="45" y="71"/>
                  <a:pt x="45" y="71"/>
                </a:cubicBezTo>
                <a:cubicBezTo>
                  <a:pt x="45" y="72"/>
                  <a:pt x="44" y="73"/>
                  <a:pt x="42" y="73"/>
                </a:cubicBezTo>
                <a:cubicBezTo>
                  <a:pt x="42" y="73"/>
                  <a:pt x="42" y="73"/>
                  <a:pt x="42" y="73"/>
                </a:cubicBezTo>
                <a:cubicBezTo>
                  <a:pt x="41" y="73"/>
                  <a:pt x="40" y="72"/>
                  <a:pt x="39" y="72"/>
                </a:cubicBezTo>
                <a:cubicBezTo>
                  <a:pt x="21" y="53"/>
                  <a:pt x="21" y="53"/>
                  <a:pt x="21" y="53"/>
                </a:cubicBezTo>
                <a:cubicBezTo>
                  <a:pt x="19" y="52"/>
                  <a:pt x="19" y="49"/>
                  <a:pt x="21" y="48"/>
                </a:cubicBezTo>
                <a:cubicBezTo>
                  <a:pt x="22" y="46"/>
                  <a:pt x="25" y="46"/>
                  <a:pt x="27" y="48"/>
                </a:cubicBezTo>
                <a:cubicBezTo>
                  <a:pt x="41" y="63"/>
                  <a:pt x="41" y="63"/>
                  <a:pt x="41" y="63"/>
                </a:cubicBezTo>
                <a:cubicBezTo>
                  <a:pt x="63" y="32"/>
                  <a:pt x="63" y="32"/>
                  <a:pt x="63" y="32"/>
                </a:cubicBezTo>
                <a:cubicBezTo>
                  <a:pt x="64" y="30"/>
                  <a:pt x="67" y="29"/>
                  <a:pt x="68" y="31"/>
                </a:cubicBezTo>
                <a:cubicBezTo>
                  <a:pt x="70" y="32"/>
                  <a:pt x="71" y="34"/>
                  <a:pt x="6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4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8237121" y="3282128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109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10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111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2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3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4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115" name="Straight Connector 10">
            <a:extLst>
              <a:ext uri="{FF2B5EF4-FFF2-40B4-BE49-F238E27FC236}">
                <a16:creationId xmlns:a16="http://schemas.microsoft.com/office/drawing/2014/main" xmlns="" id="{BD61D2B9-EE45-4A4B-BBFA-1A9D0CE70EC3}"/>
              </a:ext>
            </a:extLst>
          </p:cNvPr>
          <p:cNvCxnSpPr>
            <a:cxnSpLocks/>
          </p:cNvCxnSpPr>
          <p:nvPr/>
        </p:nvCxnSpPr>
        <p:spPr>
          <a:xfrm>
            <a:off x="1239572" y="5336659"/>
            <a:ext cx="457934" cy="0"/>
          </a:xfrm>
          <a:prstGeom prst="line">
            <a:avLst/>
          </a:prstGeom>
          <a:ln w="57150" cap="rnd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49">
            <a:extLst>
              <a:ext uri="{FF2B5EF4-FFF2-40B4-BE49-F238E27FC236}">
                <a16:creationId xmlns:a16="http://schemas.microsoft.com/office/drawing/2014/main" xmlns="" id="{E6B30F85-0705-432F-B58F-75878ED59CD0}"/>
              </a:ext>
            </a:extLst>
          </p:cNvPr>
          <p:cNvCxnSpPr>
            <a:cxnSpLocks/>
          </p:cNvCxnSpPr>
          <p:nvPr/>
        </p:nvCxnSpPr>
        <p:spPr>
          <a:xfrm>
            <a:off x="3561221" y="5333616"/>
            <a:ext cx="457934" cy="0"/>
          </a:xfrm>
          <a:prstGeom prst="line">
            <a:avLst/>
          </a:prstGeom>
          <a:ln w="57150" cap="rnd">
            <a:solidFill>
              <a:schemeClr val="accent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50">
            <a:extLst>
              <a:ext uri="{FF2B5EF4-FFF2-40B4-BE49-F238E27FC236}">
                <a16:creationId xmlns:a16="http://schemas.microsoft.com/office/drawing/2014/main" xmlns="" id="{394CE7E5-A8A2-4446-AE63-DD9A53FE8075}"/>
              </a:ext>
            </a:extLst>
          </p:cNvPr>
          <p:cNvCxnSpPr>
            <a:cxnSpLocks/>
          </p:cNvCxnSpPr>
          <p:nvPr/>
        </p:nvCxnSpPr>
        <p:spPr>
          <a:xfrm>
            <a:off x="5879976" y="5336659"/>
            <a:ext cx="457934" cy="0"/>
          </a:xfrm>
          <a:prstGeom prst="line">
            <a:avLst/>
          </a:prstGeom>
          <a:ln w="57150" cap="rnd">
            <a:solidFill>
              <a:schemeClr val="accent6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8184232" y="5336659"/>
            <a:ext cx="457934" cy="0"/>
          </a:xfrm>
          <a:prstGeom prst="line">
            <a:avLst/>
          </a:prstGeom>
          <a:ln w="57150" cap="rnd">
            <a:solidFill>
              <a:schemeClr val="accent4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: Rounded Corners 133">
            <a:extLst>
              <a:ext uri="{FF2B5EF4-FFF2-40B4-BE49-F238E27FC236}">
                <a16:creationId xmlns:a16="http://schemas.microsoft.com/office/drawing/2014/main" xmlns="" id="{A246A07A-30FB-4717-AF77-9551348B00FA}"/>
              </a:ext>
            </a:extLst>
          </p:cNvPr>
          <p:cNvSpPr/>
          <p:nvPr/>
        </p:nvSpPr>
        <p:spPr>
          <a:xfrm>
            <a:off x="9720174" y="3491005"/>
            <a:ext cx="2056340" cy="1842611"/>
          </a:xfrm>
          <a:prstGeom prst="roundRect">
            <a:avLst>
              <a:gd name="adj" fmla="val 7398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34">
            <a:extLst>
              <a:ext uri="{FF2B5EF4-FFF2-40B4-BE49-F238E27FC236}">
                <a16:creationId xmlns:a16="http://schemas.microsoft.com/office/drawing/2014/main" xmlns="" id="{255B38A5-C310-42E3-A25E-A9CD598A0DC1}"/>
              </a:ext>
            </a:extLst>
          </p:cNvPr>
          <p:cNvSpPr/>
          <p:nvPr/>
        </p:nvSpPr>
        <p:spPr>
          <a:xfrm>
            <a:off x="10425424" y="3159495"/>
            <a:ext cx="655787" cy="655787"/>
          </a:xfrm>
          <a:prstGeom prst="ellipse">
            <a:avLst/>
          </a:prstGeom>
          <a:solidFill>
            <a:srgbClr val="3CB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42">
            <a:extLst>
              <a:ext uri="{FF2B5EF4-FFF2-40B4-BE49-F238E27FC236}">
                <a16:creationId xmlns:a16="http://schemas.microsoft.com/office/drawing/2014/main" xmlns="" id="{55EABE75-7C51-4A20-9D71-D8918A954C79}"/>
              </a:ext>
            </a:extLst>
          </p:cNvPr>
          <p:cNvGrpSpPr/>
          <p:nvPr/>
        </p:nvGrpSpPr>
        <p:grpSpPr>
          <a:xfrm>
            <a:off x="10565151" y="3279085"/>
            <a:ext cx="401331" cy="404012"/>
            <a:chOff x="10142538" y="3970338"/>
            <a:chExt cx="356394" cy="358775"/>
          </a:xfrm>
          <a:solidFill>
            <a:schemeClr val="bg1"/>
          </a:solidFill>
        </p:grpSpPr>
        <p:sp>
          <p:nvSpPr>
            <p:cNvPr id="122" name="Freeform 138">
              <a:extLst>
                <a:ext uri="{FF2B5EF4-FFF2-40B4-BE49-F238E27FC236}">
                  <a16:creationId xmlns:a16="http://schemas.microsoft.com/office/drawing/2014/main" xmlns="" id="{6A4D9200-3B57-48A8-BF6D-AE6962E20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2538" y="3970338"/>
              <a:ext cx="255588" cy="331788"/>
            </a:xfrm>
            <a:custGeom>
              <a:avLst/>
              <a:gdLst>
                <a:gd name="T0" fmla="*/ 40 w 68"/>
                <a:gd name="T1" fmla="*/ 70 h 88"/>
                <a:gd name="T2" fmla="*/ 68 w 68"/>
                <a:gd name="T3" fmla="*/ 40 h 88"/>
                <a:gd name="T4" fmla="*/ 68 w 68"/>
                <a:gd name="T5" fmla="*/ 22 h 88"/>
                <a:gd name="T6" fmla="*/ 67 w 68"/>
                <a:gd name="T7" fmla="*/ 21 h 88"/>
                <a:gd name="T8" fmla="*/ 47 w 68"/>
                <a:gd name="T9" fmla="*/ 1 h 88"/>
                <a:gd name="T10" fmla="*/ 46 w 68"/>
                <a:gd name="T11" fmla="*/ 0 h 88"/>
                <a:gd name="T12" fmla="*/ 2 w 68"/>
                <a:gd name="T13" fmla="*/ 0 h 88"/>
                <a:gd name="T14" fmla="*/ 0 w 68"/>
                <a:gd name="T15" fmla="*/ 2 h 88"/>
                <a:gd name="T16" fmla="*/ 0 w 68"/>
                <a:gd name="T17" fmla="*/ 86 h 88"/>
                <a:gd name="T18" fmla="*/ 2 w 68"/>
                <a:gd name="T19" fmla="*/ 88 h 88"/>
                <a:gd name="T20" fmla="*/ 46 w 68"/>
                <a:gd name="T21" fmla="*/ 88 h 88"/>
                <a:gd name="T22" fmla="*/ 40 w 68"/>
                <a:gd name="T23" fmla="*/ 70 h 88"/>
                <a:gd name="T24" fmla="*/ 46 w 68"/>
                <a:gd name="T25" fmla="*/ 2 h 88"/>
                <a:gd name="T26" fmla="*/ 66 w 68"/>
                <a:gd name="T27" fmla="*/ 22 h 88"/>
                <a:gd name="T28" fmla="*/ 46 w 68"/>
                <a:gd name="T29" fmla="*/ 22 h 88"/>
                <a:gd name="T30" fmla="*/ 46 w 68"/>
                <a:gd name="T31" fmla="*/ 2 h 88"/>
                <a:gd name="T32" fmla="*/ 14 w 68"/>
                <a:gd name="T33" fmla="*/ 24 h 88"/>
                <a:gd name="T34" fmla="*/ 32 w 68"/>
                <a:gd name="T35" fmla="*/ 24 h 88"/>
                <a:gd name="T36" fmla="*/ 34 w 68"/>
                <a:gd name="T37" fmla="*/ 26 h 88"/>
                <a:gd name="T38" fmla="*/ 32 w 68"/>
                <a:gd name="T39" fmla="*/ 28 h 88"/>
                <a:gd name="T40" fmla="*/ 14 w 68"/>
                <a:gd name="T41" fmla="*/ 28 h 88"/>
                <a:gd name="T42" fmla="*/ 12 w 68"/>
                <a:gd name="T43" fmla="*/ 26 h 88"/>
                <a:gd name="T44" fmla="*/ 14 w 68"/>
                <a:gd name="T45" fmla="*/ 24 h 88"/>
                <a:gd name="T46" fmla="*/ 14 w 68"/>
                <a:gd name="T47" fmla="*/ 36 h 88"/>
                <a:gd name="T48" fmla="*/ 46 w 68"/>
                <a:gd name="T49" fmla="*/ 36 h 88"/>
                <a:gd name="T50" fmla="*/ 48 w 68"/>
                <a:gd name="T51" fmla="*/ 38 h 88"/>
                <a:gd name="T52" fmla="*/ 46 w 68"/>
                <a:gd name="T53" fmla="*/ 40 h 88"/>
                <a:gd name="T54" fmla="*/ 14 w 68"/>
                <a:gd name="T55" fmla="*/ 40 h 88"/>
                <a:gd name="T56" fmla="*/ 12 w 68"/>
                <a:gd name="T57" fmla="*/ 38 h 88"/>
                <a:gd name="T58" fmla="*/ 14 w 68"/>
                <a:gd name="T59" fmla="*/ 36 h 88"/>
                <a:gd name="T60" fmla="*/ 34 w 68"/>
                <a:gd name="T61" fmla="*/ 64 h 88"/>
                <a:gd name="T62" fmla="*/ 14 w 68"/>
                <a:gd name="T63" fmla="*/ 64 h 88"/>
                <a:gd name="T64" fmla="*/ 12 w 68"/>
                <a:gd name="T65" fmla="*/ 62 h 88"/>
                <a:gd name="T66" fmla="*/ 14 w 68"/>
                <a:gd name="T67" fmla="*/ 60 h 88"/>
                <a:gd name="T68" fmla="*/ 34 w 68"/>
                <a:gd name="T69" fmla="*/ 60 h 88"/>
                <a:gd name="T70" fmla="*/ 36 w 68"/>
                <a:gd name="T71" fmla="*/ 62 h 88"/>
                <a:gd name="T72" fmla="*/ 34 w 68"/>
                <a:gd name="T73" fmla="*/ 64 h 88"/>
                <a:gd name="T74" fmla="*/ 38 w 68"/>
                <a:gd name="T75" fmla="*/ 52 h 88"/>
                <a:gd name="T76" fmla="*/ 14 w 68"/>
                <a:gd name="T77" fmla="*/ 52 h 88"/>
                <a:gd name="T78" fmla="*/ 12 w 68"/>
                <a:gd name="T79" fmla="*/ 50 h 88"/>
                <a:gd name="T80" fmla="*/ 14 w 68"/>
                <a:gd name="T81" fmla="*/ 48 h 88"/>
                <a:gd name="T82" fmla="*/ 38 w 68"/>
                <a:gd name="T83" fmla="*/ 48 h 88"/>
                <a:gd name="T84" fmla="*/ 40 w 68"/>
                <a:gd name="T85" fmla="*/ 50 h 88"/>
                <a:gd name="T86" fmla="*/ 38 w 68"/>
                <a:gd name="T87" fmla="*/ 5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88">
                  <a:moveTo>
                    <a:pt x="40" y="70"/>
                  </a:moveTo>
                  <a:cubicBezTo>
                    <a:pt x="40" y="54"/>
                    <a:pt x="52" y="41"/>
                    <a:pt x="68" y="40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3"/>
                    <a:pt x="40" y="77"/>
                    <a:pt x="40" y="70"/>
                  </a:cubicBezTo>
                  <a:close/>
                  <a:moveTo>
                    <a:pt x="46" y="2"/>
                  </a:moveTo>
                  <a:cubicBezTo>
                    <a:pt x="66" y="22"/>
                    <a:pt x="66" y="22"/>
                    <a:pt x="66" y="22"/>
                  </a:cubicBezTo>
                  <a:cubicBezTo>
                    <a:pt x="46" y="22"/>
                    <a:pt x="46" y="22"/>
                    <a:pt x="46" y="22"/>
                  </a:cubicBezTo>
                  <a:lnTo>
                    <a:pt x="46" y="2"/>
                  </a:lnTo>
                  <a:close/>
                  <a:moveTo>
                    <a:pt x="14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3" y="24"/>
                    <a:pt x="34" y="25"/>
                    <a:pt x="34" y="26"/>
                  </a:cubicBezTo>
                  <a:cubicBezTo>
                    <a:pt x="34" y="27"/>
                    <a:pt x="33" y="28"/>
                    <a:pt x="32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2" y="25"/>
                    <a:pt x="13" y="24"/>
                    <a:pt x="14" y="24"/>
                  </a:cubicBezTo>
                  <a:close/>
                  <a:moveTo>
                    <a:pt x="14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7" y="36"/>
                    <a:pt x="48" y="37"/>
                    <a:pt x="48" y="38"/>
                  </a:cubicBezTo>
                  <a:cubicBezTo>
                    <a:pt x="48" y="39"/>
                    <a:pt x="47" y="40"/>
                    <a:pt x="46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2" y="39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lose/>
                  <a:moveTo>
                    <a:pt x="34" y="64"/>
                  </a:move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2" y="63"/>
                    <a:pt x="12" y="62"/>
                  </a:cubicBezTo>
                  <a:cubicBezTo>
                    <a:pt x="12" y="61"/>
                    <a:pt x="13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5" y="60"/>
                    <a:pt x="36" y="61"/>
                    <a:pt x="36" y="62"/>
                  </a:cubicBezTo>
                  <a:cubicBezTo>
                    <a:pt x="36" y="63"/>
                    <a:pt x="35" y="64"/>
                    <a:pt x="34" y="64"/>
                  </a:cubicBezTo>
                  <a:close/>
                  <a:moveTo>
                    <a:pt x="38" y="52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3" y="52"/>
                    <a:pt x="12" y="51"/>
                    <a:pt x="12" y="50"/>
                  </a:cubicBezTo>
                  <a:cubicBezTo>
                    <a:pt x="12" y="49"/>
                    <a:pt x="13" y="48"/>
                    <a:pt x="14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9" y="48"/>
                    <a:pt x="40" y="49"/>
                    <a:pt x="40" y="50"/>
                  </a:cubicBezTo>
                  <a:cubicBezTo>
                    <a:pt x="40" y="51"/>
                    <a:pt x="39" y="52"/>
                    <a:pt x="3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23" name="Group 144">
              <a:extLst>
                <a:ext uri="{FF2B5EF4-FFF2-40B4-BE49-F238E27FC236}">
                  <a16:creationId xmlns:a16="http://schemas.microsoft.com/office/drawing/2014/main" xmlns="" id="{B78D3478-3189-4DDB-BC10-2AAE8794D1EC}"/>
                </a:ext>
              </a:extLst>
            </p:cNvPr>
            <p:cNvGrpSpPr/>
            <p:nvPr/>
          </p:nvGrpSpPr>
          <p:grpSpPr>
            <a:xfrm>
              <a:off x="10316369" y="4145746"/>
              <a:ext cx="182563" cy="183367"/>
              <a:chOff x="7718425" y="3248025"/>
              <a:chExt cx="360363" cy="361951"/>
            </a:xfrm>
            <a:grpFill/>
          </p:grpSpPr>
          <p:sp>
            <p:nvSpPr>
              <p:cNvPr id="124" name="Freeform 63">
                <a:extLst>
                  <a:ext uri="{FF2B5EF4-FFF2-40B4-BE49-F238E27FC236}">
                    <a16:creationId xmlns:a16="http://schemas.microsoft.com/office/drawing/2014/main" xmlns="" id="{A6A7E77D-52EC-46CA-A639-A116C8126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8425" y="3248025"/>
                <a:ext cx="360363" cy="331788"/>
              </a:xfrm>
              <a:custGeom>
                <a:avLst/>
                <a:gdLst>
                  <a:gd name="T0" fmla="*/ 20 w 96"/>
                  <a:gd name="T1" fmla="*/ 88 h 88"/>
                  <a:gd name="T2" fmla="*/ 8 w 96"/>
                  <a:gd name="T3" fmla="*/ 75 h 88"/>
                  <a:gd name="T4" fmla="*/ 17 w 96"/>
                  <a:gd name="T5" fmla="*/ 65 h 88"/>
                  <a:gd name="T6" fmla="*/ 2 w 96"/>
                  <a:gd name="T7" fmla="*/ 56 h 88"/>
                  <a:gd name="T8" fmla="*/ 0 w 96"/>
                  <a:gd name="T9" fmla="*/ 42 h 88"/>
                  <a:gd name="T10" fmla="*/ 13 w 96"/>
                  <a:gd name="T11" fmla="*/ 40 h 88"/>
                  <a:gd name="T12" fmla="*/ 8 w 96"/>
                  <a:gd name="T13" fmla="*/ 23 h 88"/>
                  <a:gd name="T14" fmla="*/ 8 w 96"/>
                  <a:gd name="T15" fmla="*/ 20 h 88"/>
                  <a:gd name="T16" fmla="*/ 23 w 96"/>
                  <a:gd name="T17" fmla="*/ 8 h 88"/>
                  <a:gd name="T18" fmla="*/ 40 w 96"/>
                  <a:gd name="T19" fmla="*/ 13 h 88"/>
                  <a:gd name="T20" fmla="*/ 42 w 96"/>
                  <a:gd name="T21" fmla="*/ 0 h 88"/>
                  <a:gd name="T22" fmla="*/ 56 w 96"/>
                  <a:gd name="T23" fmla="*/ 2 h 88"/>
                  <a:gd name="T24" fmla="*/ 65 w 96"/>
                  <a:gd name="T25" fmla="*/ 17 h 88"/>
                  <a:gd name="T26" fmla="*/ 76 w 96"/>
                  <a:gd name="T27" fmla="*/ 8 h 88"/>
                  <a:gd name="T28" fmla="*/ 88 w 96"/>
                  <a:gd name="T29" fmla="*/ 21 h 88"/>
                  <a:gd name="T30" fmla="*/ 79 w 96"/>
                  <a:gd name="T31" fmla="*/ 31 h 88"/>
                  <a:gd name="T32" fmla="*/ 94 w 96"/>
                  <a:gd name="T33" fmla="*/ 40 h 88"/>
                  <a:gd name="T34" fmla="*/ 96 w 96"/>
                  <a:gd name="T35" fmla="*/ 54 h 88"/>
                  <a:gd name="T36" fmla="*/ 83 w 96"/>
                  <a:gd name="T37" fmla="*/ 56 h 88"/>
                  <a:gd name="T38" fmla="*/ 88 w 96"/>
                  <a:gd name="T39" fmla="*/ 73 h 88"/>
                  <a:gd name="T40" fmla="*/ 76 w 96"/>
                  <a:gd name="T41" fmla="*/ 88 h 88"/>
                  <a:gd name="T42" fmla="*/ 64 w 96"/>
                  <a:gd name="T43" fmla="*/ 78 h 88"/>
                  <a:gd name="T44" fmla="*/ 67 w 96"/>
                  <a:gd name="T45" fmla="*/ 76 h 88"/>
                  <a:gd name="T46" fmla="*/ 83 w 96"/>
                  <a:gd name="T47" fmla="*/ 75 h 88"/>
                  <a:gd name="T48" fmla="*/ 75 w 96"/>
                  <a:gd name="T49" fmla="*/ 65 h 88"/>
                  <a:gd name="T50" fmla="*/ 81 w 96"/>
                  <a:gd name="T51" fmla="*/ 52 h 88"/>
                  <a:gd name="T52" fmla="*/ 92 w 96"/>
                  <a:gd name="T53" fmla="*/ 44 h 88"/>
                  <a:gd name="T54" fmla="*/ 79 w 96"/>
                  <a:gd name="T55" fmla="*/ 42 h 88"/>
                  <a:gd name="T56" fmla="*/ 76 w 96"/>
                  <a:gd name="T57" fmla="*/ 29 h 88"/>
                  <a:gd name="T58" fmla="*/ 75 w 96"/>
                  <a:gd name="T59" fmla="*/ 13 h 88"/>
                  <a:gd name="T60" fmla="*/ 65 w 96"/>
                  <a:gd name="T61" fmla="*/ 21 h 88"/>
                  <a:gd name="T62" fmla="*/ 52 w 96"/>
                  <a:gd name="T63" fmla="*/ 15 h 88"/>
                  <a:gd name="T64" fmla="*/ 44 w 96"/>
                  <a:gd name="T65" fmla="*/ 4 h 88"/>
                  <a:gd name="T66" fmla="*/ 42 w 96"/>
                  <a:gd name="T67" fmla="*/ 17 h 88"/>
                  <a:gd name="T68" fmla="*/ 29 w 96"/>
                  <a:gd name="T69" fmla="*/ 20 h 88"/>
                  <a:gd name="T70" fmla="*/ 13 w 96"/>
                  <a:gd name="T71" fmla="*/ 21 h 88"/>
                  <a:gd name="T72" fmla="*/ 21 w 96"/>
                  <a:gd name="T73" fmla="*/ 31 h 88"/>
                  <a:gd name="T74" fmla="*/ 15 w 96"/>
                  <a:gd name="T75" fmla="*/ 44 h 88"/>
                  <a:gd name="T76" fmla="*/ 4 w 96"/>
                  <a:gd name="T77" fmla="*/ 52 h 88"/>
                  <a:gd name="T78" fmla="*/ 17 w 96"/>
                  <a:gd name="T79" fmla="*/ 54 h 88"/>
                  <a:gd name="T80" fmla="*/ 20 w 96"/>
                  <a:gd name="T81" fmla="*/ 67 h 88"/>
                  <a:gd name="T82" fmla="*/ 21 w 96"/>
                  <a:gd name="T83" fmla="*/ 83 h 88"/>
                  <a:gd name="T84" fmla="*/ 32 w 96"/>
                  <a:gd name="T85" fmla="*/ 76 h 88"/>
                  <a:gd name="T86" fmla="*/ 23 w 96"/>
                  <a:gd name="T8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88">
                    <a:moveTo>
                      <a:pt x="21" y="88"/>
                    </a:moveTo>
                    <a:cubicBezTo>
                      <a:pt x="21" y="88"/>
                      <a:pt x="20" y="88"/>
                      <a:pt x="20" y="88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76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3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4" y="59"/>
                      <a:pt x="13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1" y="40"/>
                      <a:pt x="2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37"/>
                      <a:pt x="15" y="33"/>
                      <a:pt x="17" y="31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2"/>
                      <a:pt x="8" y="22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2" y="8"/>
                      <a:pt x="23" y="8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5"/>
                      <a:pt x="37" y="14"/>
                      <a:pt x="40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41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9" y="14"/>
                      <a:pt x="63" y="15"/>
                      <a:pt x="65" y="17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6" y="8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20"/>
                      <a:pt x="88" y="21"/>
                      <a:pt x="88" y="21"/>
                    </a:cubicBezTo>
                    <a:cubicBezTo>
                      <a:pt x="88" y="22"/>
                      <a:pt x="88" y="22"/>
                      <a:pt x="88" y="23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81" y="33"/>
                      <a:pt x="82" y="37"/>
                      <a:pt x="83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6" y="41"/>
                      <a:pt x="96" y="42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5"/>
                      <a:pt x="95" y="56"/>
                      <a:pt x="94" y="56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9"/>
                      <a:pt x="81" y="63"/>
                      <a:pt x="79" y="65"/>
                    </a:cubicBezTo>
                    <a:cubicBezTo>
                      <a:pt x="88" y="73"/>
                      <a:pt x="88" y="73"/>
                      <a:pt x="88" y="73"/>
                    </a:cubicBezTo>
                    <a:cubicBezTo>
                      <a:pt x="88" y="74"/>
                      <a:pt x="88" y="76"/>
                      <a:pt x="88" y="76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4" y="88"/>
                      <a:pt x="73" y="8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3" y="78"/>
                      <a:pt x="63" y="76"/>
                      <a:pt x="64" y="76"/>
                    </a:cubicBezTo>
                    <a:cubicBezTo>
                      <a:pt x="65" y="75"/>
                      <a:pt x="66" y="75"/>
                      <a:pt x="67" y="76"/>
                    </a:cubicBezTo>
                    <a:cubicBezTo>
                      <a:pt x="75" y="83"/>
                      <a:pt x="75" y="83"/>
                      <a:pt x="75" y="83"/>
                    </a:cubicBezTo>
                    <a:cubicBezTo>
                      <a:pt x="83" y="75"/>
                      <a:pt x="83" y="75"/>
                      <a:pt x="83" y="75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6"/>
                      <a:pt x="75" y="65"/>
                      <a:pt x="75" y="65"/>
                    </a:cubicBezTo>
                    <a:cubicBezTo>
                      <a:pt x="77" y="62"/>
                      <a:pt x="79" y="56"/>
                      <a:pt x="79" y="54"/>
                    </a:cubicBezTo>
                    <a:cubicBezTo>
                      <a:pt x="79" y="53"/>
                      <a:pt x="80" y="52"/>
                      <a:pt x="81" y="5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0" y="44"/>
                      <a:pt x="79" y="43"/>
                      <a:pt x="79" y="42"/>
                    </a:cubicBezTo>
                    <a:cubicBezTo>
                      <a:pt x="79" y="40"/>
                      <a:pt x="77" y="34"/>
                      <a:pt x="75" y="31"/>
                    </a:cubicBezTo>
                    <a:cubicBezTo>
                      <a:pt x="75" y="31"/>
                      <a:pt x="75" y="30"/>
                      <a:pt x="76" y="29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1"/>
                      <a:pt x="65" y="21"/>
                      <a:pt x="65" y="21"/>
                    </a:cubicBezTo>
                    <a:cubicBezTo>
                      <a:pt x="62" y="19"/>
                      <a:pt x="57" y="18"/>
                      <a:pt x="54" y="17"/>
                    </a:cubicBezTo>
                    <a:cubicBezTo>
                      <a:pt x="53" y="17"/>
                      <a:pt x="52" y="16"/>
                      <a:pt x="52" y="1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6"/>
                      <a:pt x="43" y="17"/>
                      <a:pt x="42" y="17"/>
                    </a:cubicBezTo>
                    <a:cubicBezTo>
                      <a:pt x="39" y="18"/>
                      <a:pt x="34" y="19"/>
                      <a:pt x="31" y="21"/>
                    </a:cubicBezTo>
                    <a:cubicBezTo>
                      <a:pt x="31" y="21"/>
                      <a:pt x="30" y="21"/>
                      <a:pt x="29" y="2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30"/>
                      <a:pt x="21" y="31"/>
                      <a:pt x="21" y="31"/>
                    </a:cubicBezTo>
                    <a:cubicBezTo>
                      <a:pt x="19" y="34"/>
                      <a:pt x="17" y="40"/>
                      <a:pt x="17" y="42"/>
                    </a:cubicBezTo>
                    <a:cubicBezTo>
                      <a:pt x="17" y="43"/>
                      <a:pt x="16" y="44"/>
                      <a:pt x="15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7" y="53"/>
                      <a:pt x="17" y="54"/>
                    </a:cubicBezTo>
                    <a:cubicBezTo>
                      <a:pt x="17" y="56"/>
                      <a:pt x="19" y="62"/>
                      <a:pt x="21" y="65"/>
                    </a:cubicBezTo>
                    <a:cubicBezTo>
                      <a:pt x="21" y="65"/>
                      <a:pt x="21" y="66"/>
                      <a:pt x="20" y="67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30" y="75"/>
                      <a:pt x="31" y="75"/>
                      <a:pt x="32" y="76"/>
                    </a:cubicBezTo>
                    <a:cubicBezTo>
                      <a:pt x="33" y="76"/>
                      <a:pt x="33" y="78"/>
                      <a:pt x="32" y="7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8" name="Freeform 64">
                <a:extLst>
                  <a:ext uri="{FF2B5EF4-FFF2-40B4-BE49-F238E27FC236}">
                    <a16:creationId xmlns:a16="http://schemas.microsoft.com/office/drawing/2014/main" xmlns="" id="{452A31A5-E07D-469F-8DCB-FE333B06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49650"/>
                <a:ext cx="60325" cy="15875"/>
              </a:xfrm>
              <a:custGeom>
                <a:avLst/>
                <a:gdLst>
                  <a:gd name="T0" fmla="*/ 14 w 16"/>
                  <a:gd name="T1" fmla="*/ 4 h 4"/>
                  <a:gd name="T2" fmla="*/ 2 w 16"/>
                  <a:gd name="T3" fmla="*/ 4 h 4"/>
                  <a:gd name="T4" fmla="*/ 0 w 16"/>
                  <a:gd name="T5" fmla="*/ 2 h 4"/>
                  <a:gd name="T6" fmla="*/ 2 w 16"/>
                  <a:gd name="T7" fmla="*/ 0 h 4"/>
                  <a:gd name="T8" fmla="*/ 14 w 16"/>
                  <a:gd name="T9" fmla="*/ 0 h 4"/>
                  <a:gd name="T10" fmla="*/ 16 w 16"/>
                  <a:gd name="T11" fmla="*/ 2 h 4"/>
                  <a:gd name="T12" fmla="*/ 14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3"/>
                      <a:pt x="15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2" name="Freeform 65">
                <a:extLst>
                  <a:ext uri="{FF2B5EF4-FFF2-40B4-BE49-F238E27FC236}">
                    <a16:creationId xmlns:a16="http://schemas.microsoft.com/office/drawing/2014/main" xmlns="" id="{D31C3199-4F5B-4CB9-87A4-13351639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9238" y="3579813"/>
                <a:ext cx="60325" cy="30163"/>
              </a:xfrm>
              <a:custGeom>
                <a:avLst/>
                <a:gdLst>
                  <a:gd name="T0" fmla="*/ 14 w 16"/>
                  <a:gd name="T1" fmla="*/ 0 h 8"/>
                  <a:gd name="T2" fmla="*/ 2 w 16"/>
                  <a:gd name="T3" fmla="*/ 0 h 8"/>
                  <a:gd name="T4" fmla="*/ 0 w 16"/>
                  <a:gd name="T5" fmla="*/ 2 h 8"/>
                  <a:gd name="T6" fmla="*/ 2 w 16"/>
                  <a:gd name="T7" fmla="*/ 4 h 8"/>
                  <a:gd name="T8" fmla="*/ 6 w 16"/>
                  <a:gd name="T9" fmla="*/ 4 h 8"/>
                  <a:gd name="T10" fmla="*/ 6 w 16"/>
                  <a:gd name="T11" fmla="*/ 6 h 8"/>
                  <a:gd name="T12" fmla="*/ 8 w 16"/>
                  <a:gd name="T13" fmla="*/ 8 h 8"/>
                  <a:gd name="T14" fmla="*/ 10 w 16"/>
                  <a:gd name="T15" fmla="*/ 6 h 8"/>
                  <a:gd name="T16" fmla="*/ 10 w 16"/>
                  <a:gd name="T17" fmla="*/ 4 h 8"/>
                  <a:gd name="T18" fmla="*/ 14 w 16"/>
                  <a:gd name="T19" fmla="*/ 4 h 8"/>
                  <a:gd name="T20" fmla="*/ 16 w 16"/>
                  <a:gd name="T21" fmla="*/ 2 h 8"/>
                  <a:gd name="T22" fmla="*/ 14 w 1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8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9" y="8"/>
                      <a:pt x="10" y="7"/>
                      <a:pt x="10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:a16="http://schemas.microsoft.com/office/drawing/2014/main" xmlns="" id="{55903BCC-CF0C-4CEF-90CE-EDA3AFAB4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5738" y="3338513"/>
                <a:ext cx="187325" cy="196850"/>
              </a:xfrm>
              <a:custGeom>
                <a:avLst/>
                <a:gdLst>
                  <a:gd name="T0" fmla="*/ 25 w 50"/>
                  <a:gd name="T1" fmla="*/ 0 h 52"/>
                  <a:gd name="T2" fmla="*/ 0 w 50"/>
                  <a:gd name="T3" fmla="*/ 24 h 52"/>
                  <a:gd name="T4" fmla="*/ 17 w 50"/>
                  <a:gd name="T5" fmla="*/ 47 h 52"/>
                  <a:gd name="T6" fmla="*/ 17 w 50"/>
                  <a:gd name="T7" fmla="*/ 50 h 52"/>
                  <a:gd name="T8" fmla="*/ 19 w 50"/>
                  <a:gd name="T9" fmla="*/ 52 h 52"/>
                  <a:gd name="T10" fmla="*/ 31 w 50"/>
                  <a:gd name="T11" fmla="*/ 52 h 52"/>
                  <a:gd name="T12" fmla="*/ 33 w 50"/>
                  <a:gd name="T13" fmla="*/ 50 h 52"/>
                  <a:gd name="T14" fmla="*/ 33 w 50"/>
                  <a:gd name="T15" fmla="*/ 47 h 52"/>
                  <a:gd name="T16" fmla="*/ 50 w 50"/>
                  <a:gd name="T17" fmla="*/ 24 h 52"/>
                  <a:gd name="T18" fmla="*/ 25 w 50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2">
                    <a:moveTo>
                      <a:pt x="25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4"/>
                      <a:pt x="7" y="43"/>
                      <a:pt x="17" y="47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2" y="52"/>
                      <a:pt x="33" y="51"/>
                      <a:pt x="33" y="50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3" y="43"/>
                      <a:pt x="50" y="34"/>
                      <a:pt x="50" y="24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cxnSp>
        <p:nvCxnSpPr>
          <p:cNvPr id="154" name="Straight Connector 151">
            <a:extLst>
              <a:ext uri="{FF2B5EF4-FFF2-40B4-BE49-F238E27FC236}">
                <a16:creationId xmlns:a16="http://schemas.microsoft.com/office/drawing/2014/main" xmlns="" id="{B1BC93DD-6976-4EE5-B66D-AA7A3ACD1021}"/>
              </a:ext>
            </a:extLst>
          </p:cNvPr>
          <p:cNvCxnSpPr>
            <a:cxnSpLocks/>
          </p:cNvCxnSpPr>
          <p:nvPr/>
        </p:nvCxnSpPr>
        <p:spPr>
          <a:xfrm>
            <a:off x="10534610" y="5333616"/>
            <a:ext cx="457934" cy="0"/>
          </a:xfrm>
          <a:prstGeom prst="line">
            <a:avLst/>
          </a:prstGeom>
          <a:ln w="57150" cap="rnd">
            <a:solidFill>
              <a:srgbClr val="3CB2E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itle 1">
            <a:extLst>
              <a:ext uri="{FF2B5EF4-FFF2-40B4-BE49-F238E27FC236}">
                <a16:creationId xmlns:a16="http://schemas.microsoft.com/office/drawing/2014/main" xmlns="" id="{43D1EBC9-8EE4-4E9E-90FE-F64685F22D7F}"/>
              </a:ext>
            </a:extLst>
          </p:cNvPr>
          <p:cNvSpPr txBox="1">
            <a:spLocks/>
          </p:cNvSpPr>
          <p:nvPr/>
        </p:nvSpPr>
        <p:spPr>
          <a:xfrm>
            <a:off x="191344" y="4187754"/>
            <a:ext cx="2528283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  <a:t>High </a:t>
            </a:r>
            <a:br>
              <a:rPr lang="en-US" sz="2100" dirty="0">
                <a:solidFill>
                  <a:schemeClr val="bg1"/>
                </a:solidFill>
                <a:ea typeface="楷体" panose="02010609060101010101" pitchFamily="49" charset="-122"/>
              </a:rPr>
            </a:br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Performance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xmlns="" id="{DA6A7FED-D8AE-497C-AD53-DD53B39404C4}"/>
              </a:ext>
            </a:extLst>
          </p:cNvPr>
          <p:cNvSpPr txBox="1">
            <a:spLocks/>
          </p:cNvSpPr>
          <p:nvPr/>
        </p:nvSpPr>
        <p:spPr>
          <a:xfrm>
            <a:off x="9824074" y="4058538"/>
            <a:ext cx="1885372" cy="8725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100" dirty="0" smtClean="0">
                <a:solidFill>
                  <a:schemeClr val="bg1"/>
                </a:solidFill>
                <a:ea typeface="楷体" panose="02010609060101010101" pitchFamily="49" charset="-122"/>
              </a:rPr>
              <a:t>Multiple Deployment Scenarios</a:t>
            </a:r>
            <a:endParaRPr lang="en-US" sz="2100" dirty="0">
              <a:solidFill>
                <a:schemeClr val="bg1"/>
              </a:solidFill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4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6E4AE2D8-42CD-4D83-B0DE-DAD6332ACD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76401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6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4BC50D5-BEB1-4FFB-B2CD-7A99F914D5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6515"/>
            <a:ext cx="12192000" cy="46928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4018DFD9-7646-B847-BDC9-07365325D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475488"/>
            <a:ext cx="9784080" cy="576072"/>
          </a:xfrm>
        </p:spPr>
        <p:txBody>
          <a:bodyPr vert="horz">
            <a:normAutofit/>
          </a:bodyPr>
          <a:lstStyle/>
          <a:p>
            <a:r>
              <a:rPr lang="en-US" altLang="zh-CN" dirty="0"/>
              <a:t>Advanced</a:t>
            </a:r>
            <a:r>
              <a:rPr lang="zh-CN" altLang="en-US" dirty="0"/>
              <a:t> </a:t>
            </a:r>
            <a:r>
              <a:rPr lang="en-US" altLang="zh-CN" dirty="0"/>
              <a:t>NGFW Hardware Architecture</a:t>
            </a:r>
            <a:endParaRPr lang="zh-CN" alt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2CAD31B-22C9-4A1B-A7FF-E2F123106B2D}"/>
              </a:ext>
            </a:extLst>
          </p:cNvPr>
          <p:cNvSpPr/>
          <p:nvPr/>
        </p:nvSpPr>
        <p:spPr>
          <a:xfrm>
            <a:off x="0" y="1616515"/>
            <a:ext cx="12192000" cy="4692780"/>
          </a:xfrm>
          <a:prstGeom prst="rect">
            <a:avLst/>
          </a:prstGeom>
          <a:solidFill>
            <a:srgbClr val="00206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F906F2BA-80BC-431F-9024-B0968456FC4D}"/>
              </a:ext>
            </a:extLst>
          </p:cNvPr>
          <p:cNvSpPr/>
          <p:nvPr/>
        </p:nvSpPr>
        <p:spPr>
          <a:xfrm>
            <a:off x="0" y="3576362"/>
            <a:ext cx="12192000" cy="2720373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9DE5D20-771E-44C5-804E-9D4049225CD3}"/>
              </a:ext>
            </a:extLst>
          </p:cNvPr>
          <p:cNvSpPr/>
          <p:nvPr/>
        </p:nvSpPr>
        <p:spPr>
          <a:xfrm>
            <a:off x="-24680" y="4219821"/>
            <a:ext cx="2615365" cy="1872208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Powerful computing foundation guarantees high performance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A72EC34-6C72-4EDB-B542-B88151BE868F}"/>
              </a:ext>
            </a:extLst>
          </p:cNvPr>
          <p:cNvSpPr/>
          <p:nvPr/>
        </p:nvSpPr>
        <p:spPr>
          <a:xfrm>
            <a:off x="2279576" y="4219821"/>
            <a:ext cx="2448272" cy="1872208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Friendly software ecology for third-party integration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676E2D1-5004-4C97-A777-020E206400BF}"/>
              </a:ext>
            </a:extLst>
          </p:cNvPr>
          <p:cNvSpPr/>
          <p:nvPr/>
        </p:nvSpPr>
        <p:spPr>
          <a:xfrm>
            <a:off x="4583832" y="4219821"/>
            <a:ext cx="2713818" cy="1872208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</a:rPr>
              <a:t>SSL decryption </a:t>
            </a:r>
            <a:r>
              <a:rPr lang="en-US" altLang="zh-CN" sz="1600" dirty="0" smtClean="0">
                <a:solidFill>
                  <a:schemeClr val="bg1"/>
                </a:solidFill>
              </a:rPr>
              <a:t>hardware </a:t>
            </a:r>
            <a:r>
              <a:rPr lang="en-US" altLang="zh-CN" sz="1600" dirty="0">
                <a:solidFill>
                  <a:schemeClr val="bg1"/>
                </a:solidFill>
              </a:rPr>
              <a:t>acceleration </a:t>
            </a:r>
            <a:r>
              <a:rPr lang="en-US" altLang="zh-CN" sz="1600" dirty="0" smtClean="0">
                <a:solidFill>
                  <a:schemeClr val="bg1"/>
                </a:solidFill>
              </a:rPr>
              <a:t>capability: </a:t>
            </a:r>
            <a:r>
              <a:rPr lang="en-US" altLang="zh-CN" sz="1600" dirty="0">
                <a:solidFill>
                  <a:schemeClr val="bg1"/>
                </a:solidFill>
              </a:rPr>
              <a:t>alleviates CPU intensive tasks from servers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8806413-D924-464D-93DA-237377078EFD}"/>
              </a:ext>
            </a:extLst>
          </p:cNvPr>
          <p:cNvSpPr/>
          <p:nvPr/>
        </p:nvSpPr>
        <p:spPr>
          <a:xfrm>
            <a:off x="9696400" y="4208804"/>
            <a:ext cx="2232248" cy="1872208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High-density interfaces, and front </a:t>
            </a:r>
            <a:r>
              <a:rPr lang="en-US" sz="1600" dirty="0">
                <a:solidFill>
                  <a:schemeClr val="bg1"/>
                </a:solidFill>
              </a:rPr>
              <a:t>and </a:t>
            </a:r>
            <a:r>
              <a:rPr lang="en-US" sz="1600" dirty="0" smtClean="0">
                <a:solidFill>
                  <a:schemeClr val="bg1"/>
                </a:solidFill>
              </a:rPr>
              <a:t>rear-end </a:t>
            </a:r>
            <a:r>
              <a:rPr lang="en-US" sz="1600" dirty="0">
                <a:solidFill>
                  <a:schemeClr val="bg1"/>
                </a:solidFill>
              </a:rPr>
              <a:t>air </a:t>
            </a:r>
            <a:r>
              <a:rPr lang="en-US" sz="1600" dirty="0" smtClean="0">
                <a:solidFill>
                  <a:schemeClr val="bg1"/>
                </a:solidFill>
              </a:rPr>
              <a:t>ventilation in compact design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346F286-ED8D-4A90-BE28-72754214880F}"/>
              </a:ext>
            </a:extLst>
          </p:cNvPr>
          <p:cNvSpPr/>
          <p:nvPr/>
        </p:nvSpPr>
        <p:spPr>
          <a:xfrm>
            <a:off x="767929" y="3056676"/>
            <a:ext cx="1030146" cy="1030146"/>
          </a:xfrm>
          <a:prstGeom prst="ellipse">
            <a:avLst/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348D7D21-2EE3-4188-8738-8B7ACF9AC60B}"/>
              </a:ext>
            </a:extLst>
          </p:cNvPr>
          <p:cNvSpPr/>
          <p:nvPr/>
        </p:nvSpPr>
        <p:spPr>
          <a:xfrm>
            <a:off x="3072184" y="3056676"/>
            <a:ext cx="1030146" cy="1030146"/>
          </a:xfrm>
          <a:prstGeom prst="ellipse">
            <a:avLst/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ABE5C52-2291-4F03-8290-A4385FB91E53}"/>
              </a:ext>
            </a:extLst>
          </p:cNvPr>
          <p:cNvSpPr/>
          <p:nvPr/>
        </p:nvSpPr>
        <p:spPr>
          <a:xfrm>
            <a:off x="10321916" y="3045659"/>
            <a:ext cx="1030146" cy="1030146"/>
          </a:xfrm>
          <a:prstGeom prst="ellipse">
            <a:avLst/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4858EA2-A91F-4B2B-87E0-6A4E8554F134}"/>
              </a:ext>
            </a:extLst>
          </p:cNvPr>
          <p:cNvGrpSpPr/>
          <p:nvPr/>
        </p:nvGrpSpPr>
        <p:grpSpPr>
          <a:xfrm>
            <a:off x="3266668" y="3256075"/>
            <a:ext cx="641178" cy="631348"/>
            <a:chOff x="10771049" y="-1764101"/>
            <a:chExt cx="569170" cy="560444"/>
          </a:xfrm>
        </p:grpSpPr>
        <p:sp>
          <p:nvSpPr>
            <p:cNvPr id="47" name="Freeform 88">
              <a:extLst>
                <a:ext uri="{FF2B5EF4-FFF2-40B4-BE49-F238E27FC236}">
                  <a16:creationId xmlns:a16="http://schemas.microsoft.com/office/drawing/2014/main" xmlns="" id="{0932EFE5-8342-4345-B867-3E8B4CCFD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97355" y="-1764101"/>
              <a:ext cx="212491" cy="300145"/>
            </a:xfrm>
            <a:custGeom>
              <a:avLst/>
              <a:gdLst>
                <a:gd name="T0" fmla="*/ 20 w 34"/>
                <a:gd name="T1" fmla="*/ 0 h 48"/>
                <a:gd name="T2" fmla="*/ 18 w 34"/>
                <a:gd name="T3" fmla="*/ 0 h 48"/>
                <a:gd name="T4" fmla="*/ 17 w 34"/>
                <a:gd name="T5" fmla="*/ 1 h 48"/>
                <a:gd name="T6" fmla="*/ 9 w 34"/>
                <a:gd name="T7" fmla="*/ 11 h 48"/>
                <a:gd name="T8" fmla="*/ 1 w 34"/>
                <a:gd name="T9" fmla="*/ 23 h 48"/>
                <a:gd name="T10" fmla="*/ 2 w 34"/>
                <a:gd name="T11" fmla="*/ 33 h 48"/>
                <a:gd name="T12" fmla="*/ 9 w 34"/>
                <a:gd name="T13" fmla="*/ 36 h 48"/>
                <a:gd name="T14" fmla="*/ 9 w 34"/>
                <a:gd name="T15" fmla="*/ 42 h 48"/>
                <a:gd name="T16" fmla="*/ 15 w 34"/>
                <a:gd name="T17" fmla="*/ 48 h 48"/>
                <a:gd name="T18" fmla="*/ 21 w 34"/>
                <a:gd name="T19" fmla="*/ 41 h 48"/>
                <a:gd name="T20" fmla="*/ 21 w 34"/>
                <a:gd name="T21" fmla="*/ 39 h 48"/>
                <a:gd name="T22" fmla="*/ 23 w 34"/>
                <a:gd name="T23" fmla="*/ 40 h 48"/>
                <a:gd name="T24" fmla="*/ 32 w 34"/>
                <a:gd name="T25" fmla="*/ 30 h 48"/>
                <a:gd name="T26" fmla="*/ 20 w 34"/>
                <a:gd name="T27" fmla="*/ 0 h 48"/>
                <a:gd name="T28" fmla="*/ 20 w 34"/>
                <a:gd name="T29" fmla="*/ 16 h 48"/>
                <a:gd name="T30" fmla="*/ 17 w 34"/>
                <a:gd name="T31" fmla="*/ 42 h 48"/>
                <a:gd name="T32" fmla="*/ 15 w 34"/>
                <a:gd name="T33" fmla="*/ 44 h 48"/>
                <a:gd name="T34" fmla="*/ 15 w 34"/>
                <a:gd name="T35" fmla="*/ 44 h 48"/>
                <a:gd name="T36" fmla="*/ 13 w 34"/>
                <a:gd name="T37" fmla="*/ 42 h 48"/>
                <a:gd name="T38" fmla="*/ 17 w 34"/>
                <a:gd name="T39" fmla="*/ 14 h 48"/>
                <a:gd name="T40" fmla="*/ 20 w 34"/>
                <a:gd name="T41" fmla="*/ 14 h 48"/>
                <a:gd name="T42" fmla="*/ 20 w 34"/>
                <a:gd name="T43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48"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5" y="5"/>
                    <a:pt x="12" y="8"/>
                    <a:pt x="9" y="11"/>
                  </a:cubicBezTo>
                  <a:cubicBezTo>
                    <a:pt x="5" y="15"/>
                    <a:pt x="2" y="18"/>
                    <a:pt x="1" y="23"/>
                  </a:cubicBezTo>
                  <a:cubicBezTo>
                    <a:pt x="0" y="27"/>
                    <a:pt x="0" y="31"/>
                    <a:pt x="2" y="33"/>
                  </a:cubicBezTo>
                  <a:cubicBezTo>
                    <a:pt x="4" y="35"/>
                    <a:pt x="6" y="36"/>
                    <a:pt x="9" y="36"/>
                  </a:cubicBezTo>
                  <a:cubicBezTo>
                    <a:pt x="9" y="38"/>
                    <a:pt x="9" y="40"/>
                    <a:pt x="9" y="42"/>
                  </a:cubicBezTo>
                  <a:cubicBezTo>
                    <a:pt x="9" y="45"/>
                    <a:pt x="12" y="48"/>
                    <a:pt x="15" y="48"/>
                  </a:cubicBezTo>
                  <a:cubicBezTo>
                    <a:pt x="19" y="48"/>
                    <a:pt x="21" y="45"/>
                    <a:pt x="21" y="41"/>
                  </a:cubicBezTo>
                  <a:cubicBezTo>
                    <a:pt x="21" y="41"/>
                    <a:pt x="21" y="40"/>
                    <a:pt x="21" y="39"/>
                  </a:cubicBezTo>
                  <a:cubicBezTo>
                    <a:pt x="22" y="39"/>
                    <a:pt x="23" y="40"/>
                    <a:pt x="23" y="40"/>
                  </a:cubicBezTo>
                  <a:cubicBezTo>
                    <a:pt x="26" y="40"/>
                    <a:pt x="30" y="38"/>
                    <a:pt x="32" y="30"/>
                  </a:cubicBezTo>
                  <a:cubicBezTo>
                    <a:pt x="34" y="22"/>
                    <a:pt x="28" y="6"/>
                    <a:pt x="20" y="0"/>
                  </a:cubicBezTo>
                  <a:close/>
                  <a:moveTo>
                    <a:pt x="20" y="16"/>
                  </a:moveTo>
                  <a:cubicBezTo>
                    <a:pt x="17" y="21"/>
                    <a:pt x="16" y="30"/>
                    <a:pt x="17" y="42"/>
                  </a:cubicBezTo>
                  <a:cubicBezTo>
                    <a:pt x="17" y="43"/>
                    <a:pt x="16" y="44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3" y="43"/>
                    <a:pt x="13" y="42"/>
                  </a:cubicBezTo>
                  <a:cubicBezTo>
                    <a:pt x="12" y="29"/>
                    <a:pt x="13" y="20"/>
                    <a:pt x="17" y="14"/>
                  </a:cubicBezTo>
                  <a:cubicBezTo>
                    <a:pt x="17" y="13"/>
                    <a:pt x="19" y="13"/>
                    <a:pt x="20" y="14"/>
                  </a:cubicBezTo>
                  <a:cubicBezTo>
                    <a:pt x="20" y="14"/>
                    <a:pt x="21" y="15"/>
                    <a:pt x="20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89">
              <a:extLst>
                <a:ext uri="{FF2B5EF4-FFF2-40B4-BE49-F238E27FC236}">
                  <a16:creationId xmlns:a16="http://schemas.microsoft.com/office/drawing/2014/main" xmlns="" id="{AD04A2CB-5F27-40E2-8AC4-6ACC79405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5828" y="-1714301"/>
              <a:ext cx="255930" cy="172066"/>
            </a:xfrm>
            <a:custGeom>
              <a:avLst/>
              <a:gdLst>
                <a:gd name="T0" fmla="*/ 27 w 75"/>
                <a:gd name="T1" fmla="*/ 31 h 50"/>
                <a:gd name="T2" fmla="*/ 24 w 75"/>
                <a:gd name="T3" fmla="*/ 31 h 50"/>
                <a:gd name="T4" fmla="*/ 14 w 75"/>
                <a:gd name="T5" fmla="*/ 44 h 50"/>
                <a:gd name="T6" fmla="*/ 19 w 75"/>
                <a:gd name="T7" fmla="*/ 23 h 50"/>
                <a:gd name="T8" fmla="*/ 40 w 75"/>
                <a:gd name="T9" fmla="*/ 7 h 50"/>
                <a:gd name="T10" fmla="*/ 71 w 75"/>
                <a:gd name="T11" fmla="*/ 17 h 50"/>
                <a:gd name="T12" fmla="*/ 74 w 75"/>
                <a:gd name="T13" fmla="*/ 17 h 50"/>
                <a:gd name="T14" fmla="*/ 74 w 75"/>
                <a:gd name="T15" fmla="*/ 14 h 50"/>
                <a:gd name="T16" fmla="*/ 39 w 75"/>
                <a:gd name="T17" fmla="*/ 3 h 50"/>
                <a:gd name="T18" fmla="*/ 15 w 75"/>
                <a:gd name="T19" fmla="*/ 21 h 50"/>
                <a:gd name="T20" fmla="*/ 10 w 75"/>
                <a:gd name="T21" fmla="*/ 40 h 50"/>
                <a:gd name="T22" fmla="*/ 4 w 75"/>
                <a:gd name="T23" fmla="*/ 30 h 50"/>
                <a:gd name="T24" fmla="*/ 1 w 75"/>
                <a:gd name="T25" fmla="*/ 30 h 50"/>
                <a:gd name="T26" fmla="*/ 0 w 75"/>
                <a:gd name="T27" fmla="*/ 33 h 50"/>
                <a:gd name="T28" fmla="*/ 11 w 75"/>
                <a:gd name="T29" fmla="*/ 49 h 50"/>
                <a:gd name="T30" fmla="*/ 13 w 75"/>
                <a:gd name="T31" fmla="*/ 50 h 50"/>
                <a:gd name="T32" fmla="*/ 13 w 75"/>
                <a:gd name="T33" fmla="*/ 50 h 50"/>
                <a:gd name="T34" fmla="*/ 15 w 75"/>
                <a:gd name="T35" fmla="*/ 49 h 50"/>
                <a:gd name="T36" fmla="*/ 27 w 75"/>
                <a:gd name="T37" fmla="*/ 34 h 50"/>
                <a:gd name="T38" fmla="*/ 27 w 75"/>
                <a:gd name="T39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50">
                  <a:moveTo>
                    <a:pt x="27" y="31"/>
                  </a:moveTo>
                  <a:cubicBezTo>
                    <a:pt x="26" y="30"/>
                    <a:pt x="25" y="31"/>
                    <a:pt x="24" y="31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36"/>
                    <a:pt x="15" y="29"/>
                    <a:pt x="19" y="23"/>
                  </a:cubicBezTo>
                  <a:cubicBezTo>
                    <a:pt x="23" y="15"/>
                    <a:pt x="31" y="9"/>
                    <a:pt x="40" y="7"/>
                  </a:cubicBezTo>
                  <a:cubicBezTo>
                    <a:pt x="51" y="4"/>
                    <a:pt x="63" y="8"/>
                    <a:pt x="71" y="17"/>
                  </a:cubicBezTo>
                  <a:cubicBezTo>
                    <a:pt x="72" y="18"/>
                    <a:pt x="73" y="18"/>
                    <a:pt x="74" y="17"/>
                  </a:cubicBezTo>
                  <a:cubicBezTo>
                    <a:pt x="75" y="16"/>
                    <a:pt x="75" y="15"/>
                    <a:pt x="74" y="14"/>
                  </a:cubicBezTo>
                  <a:cubicBezTo>
                    <a:pt x="65" y="4"/>
                    <a:pt x="52" y="0"/>
                    <a:pt x="39" y="3"/>
                  </a:cubicBezTo>
                  <a:cubicBezTo>
                    <a:pt x="29" y="5"/>
                    <a:pt x="20" y="12"/>
                    <a:pt x="15" y="21"/>
                  </a:cubicBezTo>
                  <a:cubicBezTo>
                    <a:pt x="12" y="27"/>
                    <a:pt x="10" y="33"/>
                    <a:pt x="10" y="4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9"/>
                    <a:pt x="2" y="29"/>
                    <a:pt x="1" y="30"/>
                  </a:cubicBezTo>
                  <a:cubicBezTo>
                    <a:pt x="0" y="30"/>
                    <a:pt x="0" y="32"/>
                    <a:pt x="0" y="33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50"/>
                    <a:pt x="12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4" y="50"/>
                    <a:pt x="14" y="50"/>
                    <a:pt x="15" y="49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3"/>
                    <a:pt x="28" y="32"/>
                    <a:pt x="27" y="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90">
              <a:extLst>
                <a:ext uri="{FF2B5EF4-FFF2-40B4-BE49-F238E27FC236}">
                  <a16:creationId xmlns:a16="http://schemas.microsoft.com/office/drawing/2014/main" xmlns="" id="{BE6C62B0-DC95-4EF3-8CCA-F72F6EF9EC71}"/>
                </a:ext>
              </a:extLst>
            </p:cNvPr>
            <p:cNvSpPr>
              <a:spLocks/>
            </p:cNvSpPr>
            <p:nvPr/>
          </p:nvSpPr>
          <p:spPr bwMode="auto">
            <a:xfrm rot="20723911">
              <a:off x="11068226" y="-1471049"/>
              <a:ext cx="271993" cy="163196"/>
            </a:xfrm>
            <a:custGeom>
              <a:avLst/>
              <a:gdLst>
                <a:gd name="T0" fmla="*/ 73 w 74"/>
                <a:gd name="T1" fmla="*/ 18 h 44"/>
                <a:gd name="T2" fmla="*/ 62 w 74"/>
                <a:gd name="T3" fmla="*/ 1 h 44"/>
                <a:gd name="T4" fmla="*/ 60 w 74"/>
                <a:gd name="T5" fmla="*/ 0 h 44"/>
                <a:gd name="T6" fmla="*/ 58 w 74"/>
                <a:gd name="T7" fmla="*/ 1 h 44"/>
                <a:gd name="T8" fmla="*/ 58 w 74"/>
                <a:gd name="T9" fmla="*/ 1 h 44"/>
                <a:gd name="T10" fmla="*/ 46 w 74"/>
                <a:gd name="T11" fmla="*/ 16 h 44"/>
                <a:gd name="T12" fmla="*/ 46 w 74"/>
                <a:gd name="T13" fmla="*/ 19 h 44"/>
                <a:gd name="T14" fmla="*/ 49 w 74"/>
                <a:gd name="T15" fmla="*/ 19 h 44"/>
                <a:gd name="T16" fmla="*/ 58 w 74"/>
                <a:gd name="T17" fmla="*/ 7 h 44"/>
                <a:gd name="T18" fmla="*/ 34 w 74"/>
                <a:gd name="T19" fmla="*/ 39 h 44"/>
                <a:gd name="T20" fmla="*/ 4 w 74"/>
                <a:gd name="T21" fmla="*/ 31 h 44"/>
                <a:gd name="T22" fmla="*/ 1 w 74"/>
                <a:gd name="T23" fmla="*/ 31 h 44"/>
                <a:gd name="T24" fmla="*/ 1 w 74"/>
                <a:gd name="T25" fmla="*/ 34 h 44"/>
                <a:gd name="T26" fmla="*/ 26 w 74"/>
                <a:gd name="T27" fmla="*/ 44 h 44"/>
                <a:gd name="T28" fmla="*/ 34 w 74"/>
                <a:gd name="T29" fmla="*/ 43 h 44"/>
                <a:gd name="T30" fmla="*/ 63 w 74"/>
                <a:gd name="T31" fmla="*/ 9 h 44"/>
                <a:gd name="T32" fmla="*/ 70 w 74"/>
                <a:gd name="T33" fmla="*/ 20 h 44"/>
                <a:gd name="T34" fmla="*/ 71 w 74"/>
                <a:gd name="T35" fmla="*/ 21 h 44"/>
                <a:gd name="T36" fmla="*/ 72 w 74"/>
                <a:gd name="T37" fmla="*/ 20 h 44"/>
                <a:gd name="T38" fmla="*/ 73 w 74"/>
                <a:gd name="T39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4" h="44">
                  <a:moveTo>
                    <a:pt x="73" y="18"/>
                  </a:moveTo>
                  <a:cubicBezTo>
                    <a:pt x="62" y="1"/>
                    <a:pt x="62" y="1"/>
                    <a:pt x="62" y="1"/>
                  </a:cubicBezTo>
                  <a:cubicBezTo>
                    <a:pt x="61" y="0"/>
                    <a:pt x="61" y="0"/>
                    <a:pt x="60" y="0"/>
                  </a:cubicBezTo>
                  <a:cubicBezTo>
                    <a:pt x="60" y="0"/>
                    <a:pt x="59" y="1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5" y="17"/>
                    <a:pt x="45" y="18"/>
                    <a:pt x="46" y="19"/>
                  </a:cubicBezTo>
                  <a:cubicBezTo>
                    <a:pt x="47" y="20"/>
                    <a:pt x="48" y="20"/>
                    <a:pt x="49" y="19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22"/>
                    <a:pt x="48" y="36"/>
                    <a:pt x="34" y="39"/>
                  </a:cubicBezTo>
                  <a:cubicBezTo>
                    <a:pt x="23" y="42"/>
                    <a:pt x="12" y="39"/>
                    <a:pt x="4" y="31"/>
                  </a:cubicBezTo>
                  <a:cubicBezTo>
                    <a:pt x="3" y="30"/>
                    <a:pt x="2" y="30"/>
                    <a:pt x="1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8" y="40"/>
                    <a:pt x="17" y="44"/>
                    <a:pt x="26" y="44"/>
                  </a:cubicBezTo>
                  <a:cubicBezTo>
                    <a:pt x="29" y="44"/>
                    <a:pt x="32" y="44"/>
                    <a:pt x="34" y="43"/>
                  </a:cubicBezTo>
                  <a:cubicBezTo>
                    <a:pt x="51" y="39"/>
                    <a:pt x="62" y="25"/>
                    <a:pt x="63" y="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1" y="21"/>
                    <a:pt x="71" y="21"/>
                  </a:cubicBezTo>
                  <a:cubicBezTo>
                    <a:pt x="72" y="21"/>
                    <a:pt x="72" y="21"/>
                    <a:pt x="72" y="20"/>
                  </a:cubicBezTo>
                  <a:cubicBezTo>
                    <a:pt x="73" y="20"/>
                    <a:pt x="74" y="18"/>
                    <a:pt x="73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xmlns="" id="{355084AC-B35D-4E7F-B437-6AC55E3F62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1049" y="-1547410"/>
              <a:ext cx="342245" cy="343753"/>
            </a:xfrm>
            <a:custGeom>
              <a:avLst/>
              <a:gdLst>
                <a:gd name="T0" fmla="*/ 94 w 96"/>
                <a:gd name="T1" fmla="*/ 40 h 96"/>
                <a:gd name="T2" fmla="*/ 83 w 96"/>
                <a:gd name="T3" fmla="*/ 40 h 96"/>
                <a:gd name="T4" fmla="*/ 79 w 96"/>
                <a:gd name="T5" fmla="*/ 31 h 96"/>
                <a:gd name="T6" fmla="*/ 88 w 96"/>
                <a:gd name="T7" fmla="*/ 23 h 96"/>
                <a:gd name="T8" fmla="*/ 88 w 96"/>
                <a:gd name="T9" fmla="*/ 21 h 96"/>
                <a:gd name="T10" fmla="*/ 88 w 96"/>
                <a:gd name="T11" fmla="*/ 20 h 96"/>
                <a:gd name="T12" fmla="*/ 76 w 96"/>
                <a:gd name="T13" fmla="*/ 8 h 96"/>
                <a:gd name="T14" fmla="*/ 73 w 96"/>
                <a:gd name="T15" fmla="*/ 8 h 96"/>
                <a:gd name="T16" fmla="*/ 65 w 96"/>
                <a:gd name="T17" fmla="*/ 17 h 96"/>
                <a:gd name="T18" fmla="*/ 56 w 96"/>
                <a:gd name="T19" fmla="*/ 13 h 96"/>
                <a:gd name="T20" fmla="*/ 56 w 96"/>
                <a:gd name="T21" fmla="*/ 2 h 96"/>
                <a:gd name="T22" fmla="*/ 54 w 96"/>
                <a:gd name="T23" fmla="*/ 0 h 96"/>
                <a:gd name="T24" fmla="*/ 42 w 96"/>
                <a:gd name="T25" fmla="*/ 0 h 96"/>
                <a:gd name="T26" fmla="*/ 40 w 96"/>
                <a:gd name="T27" fmla="*/ 2 h 96"/>
                <a:gd name="T28" fmla="*/ 40 w 96"/>
                <a:gd name="T29" fmla="*/ 13 h 96"/>
                <a:gd name="T30" fmla="*/ 31 w 96"/>
                <a:gd name="T31" fmla="*/ 17 h 96"/>
                <a:gd name="T32" fmla="*/ 23 w 96"/>
                <a:gd name="T33" fmla="*/ 8 h 96"/>
                <a:gd name="T34" fmla="*/ 20 w 96"/>
                <a:gd name="T35" fmla="*/ 8 h 96"/>
                <a:gd name="T36" fmla="*/ 8 w 96"/>
                <a:gd name="T37" fmla="*/ 20 h 96"/>
                <a:gd name="T38" fmla="*/ 8 w 96"/>
                <a:gd name="T39" fmla="*/ 23 h 96"/>
                <a:gd name="T40" fmla="*/ 17 w 96"/>
                <a:gd name="T41" fmla="*/ 31 h 96"/>
                <a:gd name="T42" fmla="*/ 13 w 96"/>
                <a:gd name="T43" fmla="*/ 40 h 96"/>
                <a:gd name="T44" fmla="*/ 2 w 96"/>
                <a:gd name="T45" fmla="*/ 40 h 96"/>
                <a:gd name="T46" fmla="*/ 0 w 96"/>
                <a:gd name="T47" fmla="*/ 42 h 96"/>
                <a:gd name="T48" fmla="*/ 0 w 96"/>
                <a:gd name="T49" fmla="*/ 54 h 96"/>
                <a:gd name="T50" fmla="*/ 2 w 96"/>
                <a:gd name="T51" fmla="*/ 56 h 96"/>
                <a:gd name="T52" fmla="*/ 13 w 96"/>
                <a:gd name="T53" fmla="*/ 56 h 96"/>
                <a:gd name="T54" fmla="*/ 17 w 96"/>
                <a:gd name="T55" fmla="*/ 65 h 96"/>
                <a:gd name="T56" fmla="*/ 8 w 96"/>
                <a:gd name="T57" fmla="*/ 73 h 96"/>
                <a:gd name="T58" fmla="*/ 8 w 96"/>
                <a:gd name="T59" fmla="*/ 75 h 96"/>
                <a:gd name="T60" fmla="*/ 8 w 96"/>
                <a:gd name="T61" fmla="*/ 76 h 96"/>
                <a:gd name="T62" fmla="*/ 20 w 96"/>
                <a:gd name="T63" fmla="*/ 88 h 96"/>
                <a:gd name="T64" fmla="*/ 23 w 96"/>
                <a:gd name="T65" fmla="*/ 88 h 96"/>
                <a:gd name="T66" fmla="*/ 31 w 96"/>
                <a:gd name="T67" fmla="*/ 79 h 96"/>
                <a:gd name="T68" fmla="*/ 40 w 96"/>
                <a:gd name="T69" fmla="*/ 83 h 96"/>
                <a:gd name="T70" fmla="*/ 40 w 96"/>
                <a:gd name="T71" fmla="*/ 94 h 96"/>
                <a:gd name="T72" fmla="*/ 42 w 96"/>
                <a:gd name="T73" fmla="*/ 96 h 96"/>
                <a:gd name="T74" fmla="*/ 54 w 96"/>
                <a:gd name="T75" fmla="*/ 96 h 96"/>
                <a:gd name="T76" fmla="*/ 56 w 96"/>
                <a:gd name="T77" fmla="*/ 94 h 96"/>
                <a:gd name="T78" fmla="*/ 56 w 96"/>
                <a:gd name="T79" fmla="*/ 83 h 96"/>
                <a:gd name="T80" fmla="*/ 65 w 96"/>
                <a:gd name="T81" fmla="*/ 79 h 96"/>
                <a:gd name="T82" fmla="*/ 73 w 96"/>
                <a:gd name="T83" fmla="*/ 88 h 96"/>
                <a:gd name="T84" fmla="*/ 76 w 96"/>
                <a:gd name="T85" fmla="*/ 88 h 96"/>
                <a:gd name="T86" fmla="*/ 88 w 96"/>
                <a:gd name="T87" fmla="*/ 76 h 96"/>
                <a:gd name="T88" fmla="*/ 88 w 96"/>
                <a:gd name="T89" fmla="*/ 73 h 96"/>
                <a:gd name="T90" fmla="*/ 79 w 96"/>
                <a:gd name="T91" fmla="*/ 65 h 96"/>
                <a:gd name="T92" fmla="*/ 83 w 96"/>
                <a:gd name="T93" fmla="*/ 56 h 96"/>
                <a:gd name="T94" fmla="*/ 94 w 96"/>
                <a:gd name="T95" fmla="*/ 56 h 96"/>
                <a:gd name="T96" fmla="*/ 96 w 96"/>
                <a:gd name="T97" fmla="*/ 54 h 96"/>
                <a:gd name="T98" fmla="*/ 96 w 96"/>
                <a:gd name="T99" fmla="*/ 42 h 96"/>
                <a:gd name="T100" fmla="*/ 94 w 96"/>
                <a:gd name="T101" fmla="*/ 40 h 96"/>
                <a:gd name="T102" fmla="*/ 48 w 96"/>
                <a:gd name="T103" fmla="*/ 64 h 96"/>
                <a:gd name="T104" fmla="*/ 32 w 96"/>
                <a:gd name="T105" fmla="*/ 48 h 96"/>
                <a:gd name="T106" fmla="*/ 48 w 96"/>
                <a:gd name="T107" fmla="*/ 32 h 96"/>
                <a:gd name="T108" fmla="*/ 64 w 96"/>
                <a:gd name="T109" fmla="*/ 48 h 96"/>
                <a:gd name="T110" fmla="*/ 48 w 96"/>
                <a:gd name="T111" fmla="*/ 6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6" h="96">
                  <a:moveTo>
                    <a:pt x="94" y="40"/>
                  </a:moveTo>
                  <a:cubicBezTo>
                    <a:pt x="83" y="40"/>
                    <a:pt x="83" y="40"/>
                    <a:pt x="83" y="40"/>
                  </a:cubicBezTo>
                  <a:cubicBezTo>
                    <a:pt x="82" y="37"/>
                    <a:pt x="81" y="33"/>
                    <a:pt x="79" y="31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2"/>
                    <a:pt x="88" y="22"/>
                    <a:pt x="88" y="21"/>
                  </a:cubicBezTo>
                  <a:cubicBezTo>
                    <a:pt x="88" y="21"/>
                    <a:pt x="88" y="20"/>
                    <a:pt x="88" y="20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5" y="8"/>
                    <a:pt x="74" y="8"/>
                    <a:pt x="73" y="8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3" y="15"/>
                    <a:pt x="59" y="14"/>
                    <a:pt x="56" y="13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0"/>
                    <a:pt x="5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14"/>
                    <a:pt x="33" y="15"/>
                    <a:pt x="31" y="1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0" y="8"/>
                    <a:pt x="20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2"/>
                    <a:pt x="8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4" y="37"/>
                    <a:pt x="13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1"/>
                    <a:pt x="0" y="4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2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5" y="63"/>
                    <a:pt x="17" y="6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4"/>
                    <a:pt x="8" y="74"/>
                    <a:pt x="8" y="75"/>
                  </a:cubicBezTo>
                  <a:cubicBezTo>
                    <a:pt x="8" y="75"/>
                    <a:pt x="8" y="76"/>
                    <a:pt x="8" y="76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8"/>
                    <a:pt x="22" y="88"/>
                    <a:pt x="23" y="88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3" y="81"/>
                    <a:pt x="37" y="82"/>
                    <a:pt x="40" y="83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5"/>
                    <a:pt x="41" y="96"/>
                    <a:pt x="42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5" y="96"/>
                    <a:pt x="56" y="95"/>
                    <a:pt x="56" y="94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9" y="82"/>
                    <a:pt x="63" y="81"/>
                    <a:pt x="65" y="79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4" y="88"/>
                    <a:pt x="76" y="88"/>
                    <a:pt x="76" y="88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6"/>
                    <a:pt x="88" y="74"/>
                    <a:pt x="88" y="73"/>
                  </a:cubicBezTo>
                  <a:cubicBezTo>
                    <a:pt x="79" y="65"/>
                    <a:pt x="79" y="65"/>
                    <a:pt x="79" y="65"/>
                  </a:cubicBezTo>
                  <a:cubicBezTo>
                    <a:pt x="81" y="63"/>
                    <a:pt x="82" y="59"/>
                    <a:pt x="83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6" y="54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1"/>
                    <a:pt x="95" y="40"/>
                    <a:pt x="94" y="40"/>
                  </a:cubicBezTo>
                  <a:close/>
                  <a:moveTo>
                    <a:pt x="48" y="64"/>
                  </a:moveTo>
                  <a:cubicBezTo>
                    <a:pt x="39" y="64"/>
                    <a:pt x="32" y="57"/>
                    <a:pt x="32" y="48"/>
                  </a:cubicBezTo>
                  <a:cubicBezTo>
                    <a:pt x="32" y="39"/>
                    <a:pt x="39" y="32"/>
                    <a:pt x="48" y="32"/>
                  </a:cubicBezTo>
                  <a:cubicBezTo>
                    <a:pt x="57" y="32"/>
                    <a:pt x="64" y="39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59A7E62-0718-DD4F-ACCA-43888F715669}"/>
              </a:ext>
            </a:extLst>
          </p:cNvPr>
          <p:cNvGrpSpPr/>
          <p:nvPr/>
        </p:nvGrpSpPr>
        <p:grpSpPr>
          <a:xfrm>
            <a:off x="5474893" y="3056676"/>
            <a:ext cx="1030146" cy="1030146"/>
            <a:chOff x="7527122" y="3057943"/>
            <a:chExt cx="1030146" cy="103014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13B92F2D-9BAF-4770-A781-382C4836E32B}"/>
                </a:ext>
              </a:extLst>
            </p:cNvPr>
            <p:cNvSpPr/>
            <p:nvPr/>
          </p:nvSpPr>
          <p:spPr>
            <a:xfrm>
              <a:off x="7527122" y="3057943"/>
              <a:ext cx="1030146" cy="1030146"/>
            </a:xfrm>
            <a:prstGeom prst="ellipse">
              <a:avLst/>
            </a:prstGeom>
            <a:solidFill>
              <a:srgbClr val="218E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 29">
              <a:extLst>
                <a:ext uri="{FF2B5EF4-FFF2-40B4-BE49-F238E27FC236}">
                  <a16:creationId xmlns:a16="http://schemas.microsoft.com/office/drawing/2014/main" xmlns="" id="{119A5042-5B19-4B7A-BCC3-C8D105B00E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163" y="3367461"/>
              <a:ext cx="576064" cy="411111"/>
            </a:xfrm>
            <a:custGeom>
              <a:avLst/>
              <a:gdLst>
                <a:gd name="T0" fmla="*/ 0 w 96"/>
                <a:gd name="T1" fmla="*/ 48 h 68"/>
                <a:gd name="T2" fmla="*/ 2 w 96"/>
                <a:gd name="T3" fmla="*/ 68 h 68"/>
                <a:gd name="T4" fmla="*/ 96 w 96"/>
                <a:gd name="T5" fmla="*/ 66 h 68"/>
                <a:gd name="T6" fmla="*/ 48 w 96"/>
                <a:gd name="T7" fmla="*/ 0 h 68"/>
                <a:gd name="T8" fmla="*/ 61 w 96"/>
                <a:gd name="T9" fmla="*/ 12 h 68"/>
                <a:gd name="T10" fmla="*/ 64 w 96"/>
                <a:gd name="T11" fmla="*/ 14 h 68"/>
                <a:gd name="T12" fmla="*/ 59 w 96"/>
                <a:gd name="T13" fmla="*/ 22 h 68"/>
                <a:gd name="T14" fmla="*/ 58 w 96"/>
                <a:gd name="T15" fmla="*/ 19 h 68"/>
                <a:gd name="T16" fmla="*/ 48 w 96"/>
                <a:gd name="T17" fmla="*/ 8 h 68"/>
                <a:gd name="T18" fmla="*/ 50 w 96"/>
                <a:gd name="T19" fmla="*/ 18 h 68"/>
                <a:gd name="T20" fmla="*/ 46 w 96"/>
                <a:gd name="T21" fmla="*/ 18 h 68"/>
                <a:gd name="T22" fmla="*/ 18 w 96"/>
                <a:gd name="T23" fmla="*/ 52 h 68"/>
                <a:gd name="T24" fmla="*/ 8 w 96"/>
                <a:gd name="T25" fmla="*/ 50 h 68"/>
                <a:gd name="T26" fmla="*/ 18 w 96"/>
                <a:gd name="T27" fmla="*/ 48 h 68"/>
                <a:gd name="T28" fmla="*/ 18 w 96"/>
                <a:gd name="T29" fmla="*/ 52 h 68"/>
                <a:gd name="T30" fmla="*/ 20 w 96"/>
                <a:gd name="T31" fmla="*/ 38 h 68"/>
                <a:gd name="T32" fmla="*/ 12 w 96"/>
                <a:gd name="T33" fmla="*/ 35 h 68"/>
                <a:gd name="T34" fmla="*/ 14 w 96"/>
                <a:gd name="T35" fmla="*/ 31 h 68"/>
                <a:gd name="T36" fmla="*/ 22 w 96"/>
                <a:gd name="T37" fmla="*/ 37 h 68"/>
                <a:gd name="T38" fmla="*/ 27 w 96"/>
                <a:gd name="T39" fmla="*/ 29 h 68"/>
                <a:gd name="T40" fmla="*/ 20 w 96"/>
                <a:gd name="T41" fmla="*/ 22 h 68"/>
                <a:gd name="T42" fmla="*/ 23 w 96"/>
                <a:gd name="T43" fmla="*/ 20 h 68"/>
                <a:gd name="T44" fmla="*/ 28 w 96"/>
                <a:gd name="T45" fmla="*/ 28 h 68"/>
                <a:gd name="T46" fmla="*/ 37 w 96"/>
                <a:gd name="T47" fmla="*/ 22 h 68"/>
                <a:gd name="T48" fmla="*/ 32 w 96"/>
                <a:gd name="T49" fmla="*/ 14 h 68"/>
                <a:gd name="T50" fmla="*/ 35 w 96"/>
                <a:gd name="T51" fmla="*/ 12 h 68"/>
                <a:gd name="T52" fmla="*/ 37 w 96"/>
                <a:gd name="T53" fmla="*/ 22 h 68"/>
                <a:gd name="T54" fmla="*/ 48 w 96"/>
                <a:gd name="T55" fmla="*/ 56 h 68"/>
                <a:gd name="T56" fmla="*/ 48 w 96"/>
                <a:gd name="T57" fmla="*/ 40 h 68"/>
                <a:gd name="T58" fmla="*/ 71 w 96"/>
                <a:gd name="T59" fmla="*/ 22 h 68"/>
                <a:gd name="T60" fmla="*/ 73 w 96"/>
                <a:gd name="T61" fmla="*/ 25 h 68"/>
                <a:gd name="T62" fmla="*/ 56 w 96"/>
                <a:gd name="T63" fmla="*/ 48 h 68"/>
                <a:gd name="T64" fmla="*/ 75 w 96"/>
                <a:gd name="T65" fmla="*/ 35 h 68"/>
                <a:gd name="T66" fmla="*/ 85 w 96"/>
                <a:gd name="T67" fmla="*/ 33 h 68"/>
                <a:gd name="T68" fmla="*/ 76 w 96"/>
                <a:gd name="T69" fmla="*/ 38 h 68"/>
                <a:gd name="T70" fmla="*/ 74 w 96"/>
                <a:gd name="T71" fmla="*/ 37 h 68"/>
                <a:gd name="T72" fmla="*/ 86 w 96"/>
                <a:gd name="T73" fmla="*/ 52 h 68"/>
                <a:gd name="T74" fmla="*/ 76 w 96"/>
                <a:gd name="T75" fmla="*/ 50 h 68"/>
                <a:gd name="T76" fmla="*/ 78 w 96"/>
                <a:gd name="T77" fmla="*/ 48 h 68"/>
                <a:gd name="T78" fmla="*/ 88 w 96"/>
                <a:gd name="T79" fmla="*/ 5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6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1" y="68"/>
                    <a:pt x="2" y="68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5" y="68"/>
                    <a:pt x="96" y="67"/>
                    <a:pt x="96" y="66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58" y="19"/>
                  </a:moveTo>
                  <a:cubicBezTo>
                    <a:pt x="61" y="12"/>
                    <a:pt x="61" y="12"/>
                    <a:pt x="61" y="12"/>
                  </a:cubicBezTo>
                  <a:cubicBezTo>
                    <a:pt x="61" y="11"/>
                    <a:pt x="62" y="10"/>
                    <a:pt x="63" y="11"/>
                  </a:cubicBezTo>
                  <a:cubicBezTo>
                    <a:pt x="64" y="11"/>
                    <a:pt x="65" y="12"/>
                    <a:pt x="64" y="14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22"/>
                    <a:pt x="60" y="22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22"/>
                    <a:pt x="57" y="20"/>
                    <a:pt x="58" y="19"/>
                  </a:cubicBezTo>
                  <a:close/>
                  <a:moveTo>
                    <a:pt x="46" y="10"/>
                  </a:moveTo>
                  <a:cubicBezTo>
                    <a:pt x="46" y="9"/>
                    <a:pt x="47" y="8"/>
                    <a:pt x="48" y="8"/>
                  </a:cubicBezTo>
                  <a:cubicBezTo>
                    <a:pt x="49" y="8"/>
                    <a:pt x="50" y="9"/>
                    <a:pt x="50" y="10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9"/>
                    <a:pt x="49" y="20"/>
                    <a:pt x="48" y="20"/>
                  </a:cubicBezTo>
                  <a:cubicBezTo>
                    <a:pt x="47" y="20"/>
                    <a:pt x="46" y="19"/>
                    <a:pt x="46" y="18"/>
                  </a:cubicBezTo>
                  <a:lnTo>
                    <a:pt x="46" y="10"/>
                  </a:lnTo>
                  <a:close/>
                  <a:moveTo>
                    <a:pt x="18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8" y="51"/>
                    <a:pt x="8" y="50"/>
                  </a:cubicBezTo>
                  <a:cubicBezTo>
                    <a:pt x="8" y="49"/>
                    <a:pt x="9" y="48"/>
                    <a:pt x="10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8"/>
                    <a:pt x="20" y="49"/>
                    <a:pt x="20" y="50"/>
                  </a:cubicBezTo>
                  <a:cubicBezTo>
                    <a:pt x="20" y="51"/>
                    <a:pt x="19" y="52"/>
                    <a:pt x="18" y="52"/>
                  </a:cubicBezTo>
                  <a:close/>
                  <a:moveTo>
                    <a:pt x="22" y="37"/>
                  </a:moveTo>
                  <a:cubicBezTo>
                    <a:pt x="22" y="38"/>
                    <a:pt x="21" y="38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1" y="35"/>
                    <a:pt x="11" y="34"/>
                    <a:pt x="11" y="33"/>
                  </a:cubicBezTo>
                  <a:cubicBezTo>
                    <a:pt x="11" y="32"/>
                    <a:pt x="13" y="31"/>
                    <a:pt x="14" y="31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6"/>
                    <a:pt x="22" y="37"/>
                  </a:cubicBezTo>
                  <a:close/>
                  <a:moveTo>
                    <a:pt x="28" y="28"/>
                  </a:moveTo>
                  <a:cubicBezTo>
                    <a:pt x="28" y="28"/>
                    <a:pt x="27" y="29"/>
                    <a:pt x="27" y="29"/>
                  </a:cubicBezTo>
                  <a:cubicBezTo>
                    <a:pt x="26" y="29"/>
                    <a:pt x="26" y="28"/>
                    <a:pt x="25" y="2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2"/>
                    <a:pt x="19" y="20"/>
                    <a:pt x="20" y="20"/>
                  </a:cubicBezTo>
                  <a:cubicBezTo>
                    <a:pt x="21" y="19"/>
                    <a:pt x="22" y="19"/>
                    <a:pt x="23" y="20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9" y="26"/>
                    <a:pt x="29" y="27"/>
                    <a:pt x="28" y="28"/>
                  </a:cubicBezTo>
                  <a:close/>
                  <a:moveTo>
                    <a:pt x="37" y="2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6" y="22"/>
                    <a:pt x="35" y="22"/>
                    <a:pt x="35" y="21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1" y="12"/>
                    <a:pt x="32" y="11"/>
                    <a:pt x="33" y="11"/>
                  </a:cubicBezTo>
                  <a:cubicBezTo>
                    <a:pt x="34" y="10"/>
                    <a:pt x="35" y="11"/>
                    <a:pt x="35" y="12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20"/>
                    <a:pt x="38" y="22"/>
                    <a:pt x="37" y="22"/>
                  </a:cubicBezTo>
                  <a:close/>
                  <a:moveTo>
                    <a:pt x="56" y="48"/>
                  </a:moveTo>
                  <a:cubicBezTo>
                    <a:pt x="56" y="52"/>
                    <a:pt x="52" y="56"/>
                    <a:pt x="48" y="56"/>
                  </a:cubicBezTo>
                  <a:cubicBezTo>
                    <a:pt x="44" y="56"/>
                    <a:pt x="40" y="52"/>
                    <a:pt x="40" y="48"/>
                  </a:cubicBezTo>
                  <a:cubicBezTo>
                    <a:pt x="40" y="43"/>
                    <a:pt x="44" y="40"/>
                    <a:pt x="48" y="40"/>
                  </a:cubicBezTo>
                  <a:cubicBezTo>
                    <a:pt x="49" y="40"/>
                    <a:pt x="51" y="40"/>
                    <a:pt x="52" y="4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22"/>
                    <a:pt x="73" y="22"/>
                    <a:pt x="73" y="22"/>
                  </a:cubicBezTo>
                  <a:cubicBezTo>
                    <a:pt x="74" y="23"/>
                    <a:pt x="74" y="24"/>
                    <a:pt x="73" y="25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6" y="45"/>
                    <a:pt x="56" y="46"/>
                    <a:pt x="56" y="48"/>
                  </a:cubicBezTo>
                  <a:close/>
                  <a:moveTo>
                    <a:pt x="74" y="37"/>
                  </a:moveTo>
                  <a:cubicBezTo>
                    <a:pt x="73" y="36"/>
                    <a:pt x="74" y="35"/>
                    <a:pt x="75" y="35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3" y="31"/>
                    <a:pt x="85" y="32"/>
                    <a:pt x="85" y="33"/>
                  </a:cubicBezTo>
                  <a:cubicBezTo>
                    <a:pt x="85" y="34"/>
                    <a:pt x="85" y="35"/>
                    <a:pt x="84" y="35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5" y="38"/>
                    <a:pt x="74" y="38"/>
                    <a:pt x="74" y="37"/>
                  </a:cubicBezTo>
                  <a:close/>
                  <a:moveTo>
                    <a:pt x="86" y="52"/>
                  </a:moveTo>
                  <a:cubicBezTo>
                    <a:pt x="86" y="52"/>
                    <a:pt x="86" y="52"/>
                    <a:pt x="86" y="52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77" y="52"/>
                    <a:pt x="76" y="51"/>
                    <a:pt x="76" y="50"/>
                  </a:cubicBezTo>
                  <a:cubicBezTo>
                    <a:pt x="76" y="49"/>
                    <a:pt x="77" y="48"/>
                    <a:pt x="78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7" y="48"/>
                    <a:pt x="88" y="49"/>
                    <a:pt x="88" y="50"/>
                  </a:cubicBezTo>
                  <a:cubicBezTo>
                    <a:pt x="88" y="51"/>
                    <a:pt x="87" y="52"/>
                    <a:pt x="86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0C95D5FC-7E69-40A7-9B8D-3033F652E862}"/>
              </a:ext>
            </a:extLst>
          </p:cNvPr>
          <p:cNvGrpSpPr/>
          <p:nvPr/>
        </p:nvGrpSpPr>
        <p:grpSpPr>
          <a:xfrm>
            <a:off x="988553" y="3298188"/>
            <a:ext cx="588899" cy="547122"/>
            <a:chOff x="1116516" y="4143941"/>
            <a:chExt cx="588899" cy="547122"/>
          </a:xfrm>
          <a:solidFill>
            <a:schemeClr val="bg1"/>
          </a:solidFill>
        </p:grpSpPr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xmlns="" id="{AE02457C-D32C-4ECD-A788-01CFDA5975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516" y="4143941"/>
              <a:ext cx="360363" cy="361950"/>
            </a:xfrm>
            <a:custGeom>
              <a:avLst/>
              <a:gdLst>
                <a:gd name="T0" fmla="*/ 94 w 96"/>
                <a:gd name="T1" fmla="*/ 40 h 96"/>
                <a:gd name="T2" fmla="*/ 83 w 96"/>
                <a:gd name="T3" fmla="*/ 40 h 96"/>
                <a:gd name="T4" fmla="*/ 79 w 96"/>
                <a:gd name="T5" fmla="*/ 31 h 96"/>
                <a:gd name="T6" fmla="*/ 88 w 96"/>
                <a:gd name="T7" fmla="*/ 23 h 96"/>
                <a:gd name="T8" fmla="*/ 88 w 96"/>
                <a:gd name="T9" fmla="*/ 21 h 96"/>
                <a:gd name="T10" fmla="*/ 88 w 96"/>
                <a:gd name="T11" fmla="*/ 20 h 96"/>
                <a:gd name="T12" fmla="*/ 76 w 96"/>
                <a:gd name="T13" fmla="*/ 8 h 96"/>
                <a:gd name="T14" fmla="*/ 73 w 96"/>
                <a:gd name="T15" fmla="*/ 8 h 96"/>
                <a:gd name="T16" fmla="*/ 65 w 96"/>
                <a:gd name="T17" fmla="*/ 17 h 96"/>
                <a:gd name="T18" fmla="*/ 56 w 96"/>
                <a:gd name="T19" fmla="*/ 13 h 96"/>
                <a:gd name="T20" fmla="*/ 56 w 96"/>
                <a:gd name="T21" fmla="*/ 2 h 96"/>
                <a:gd name="T22" fmla="*/ 54 w 96"/>
                <a:gd name="T23" fmla="*/ 0 h 96"/>
                <a:gd name="T24" fmla="*/ 42 w 96"/>
                <a:gd name="T25" fmla="*/ 0 h 96"/>
                <a:gd name="T26" fmla="*/ 40 w 96"/>
                <a:gd name="T27" fmla="*/ 2 h 96"/>
                <a:gd name="T28" fmla="*/ 40 w 96"/>
                <a:gd name="T29" fmla="*/ 13 h 96"/>
                <a:gd name="T30" fmla="*/ 31 w 96"/>
                <a:gd name="T31" fmla="*/ 17 h 96"/>
                <a:gd name="T32" fmla="*/ 23 w 96"/>
                <a:gd name="T33" fmla="*/ 8 h 96"/>
                <a:gd name="T34" fmla="*/ 20 w 96"/>
                <a:gd name="T35" fmla="*/ 8 h 96"/>
                <a:gd name="T36" fmla="*/ 8 w 96"/>
                <a:gd name="T37" fmla="*/ 20 h 96"/>
                <a:gd name="T38" fmla="*/ 8 w 96"/>
                <a:gd name="T39" fmla="*/ 23 h 96"/>
                <a:gd name="T40" fmla="*/ 17 w 96"/>
                <a:gd name="T41" fmla="*/ 31 h 96"/>
                <a:gd name="T42" fmla="*/ 13 w 96"/>
                <a:gd name="T43" fmla="*/ 40 h 96"/>
                <a:gd name="T44" fmla="*/ 2 w 96"/>
                <a:gd name="T45" fmla="*/ 40 h 96"/>
                <a:gd name="T46" fmla="*/ 0 w 96"/>
                <a:gd name="T47" fmla="*/ 42 h 96"/>
                <a:gd name="T48" fmla="*/ 0 w 96"/>
                <a:gd name="T49" fmla="*/ 54 h 96"/>
                <a:gd name="T50" fmla="*/ 2 w 96"/>
                <a:gd name="T51" fmla="*/ 56 h 96"/>
                <a:gd name="T52" fmla="*/ 13 w 96"/>
                <a:gd name="T53" fmla="*/ 56 h 96"/>
                <a:gd name="T54" fmla="*/ 17 w 96"/>
                <a:gd name="T55" fmla="*/ 65 h 96"/>
                <a:gd name="T56" fmla="*/ 8 w 96"/>
                <a:gd name="T57" fmla="*/ 73 h 96"/>
                <a:gd name="T58" fmla="*/ 8 w 96"/>
                <a:gd name="T59" fmla="*/ 75 h 96"/>
                <a:gd name="T60" fmla="*/ 8 w 96"/>
                <a:gd name="T61" fmla="*/ 76 h 96"/>
                <a:gd name="T62" fmla="*/ 20 w 96"/>
                <a:gd name="T63" fmla="*/ 88 h 96"/>
                <a:gd name="T64" fmla="*/ 23 w 96"/>
                <a:gd name="T65" fmla="*/ 88 h 96"/>
                <a:gd name="T66" fmla="*/ 31 w 96"/>
                <a:gd name="T67" fmla="*/ 79 h 96"/>
                <a:gd name="T68" fmla="*/ 40 w 96"/>
                <a:gd name="T69" fmla="*/ 83 h 96"/>
                <a:gd name="T70" fmla="*/ 40 w 96"/>
                <a:gd name="T71" fmla="*/ 94 h 96"/>
                <a:gd name="T72" fmla="*/ 42 w 96"/>
                <a:gd name="T73" fmla="*/ 96 h 96"/>
                <a:gd name="T74" fmla="*/ 54 w 96"/>
                <a:gd name="T75" fmla="*/ 96 h 96"/>
                <a:gd name="T76" fmla="*/ 56 w 96"/>
                <a:gd name="T77" fmla="*/ 94 h 96"/>
                <a:gd name="T78" fmla="*/ 56 w 96"/>
                <a:gd name="T79" fmla="*/ 83 h 96"/>
                <a:gd name="T80" fmla="*/ 65 w 96"/>
                <a:gd name="T81" fmla="*/ 79 h 96"/>
                <a:gd name="T82" fmla="*/ 73 w 96"/>
                <a:gd name="T83" fmla="*/ 88 h 96"/>
                <a:gd name="T84" fmla="*/ 76 w 96"/>
                <a:gd name="T85" fmla="*/ 88 h 96"/>
                <a:gd name="T86" fmla="*/ 88 w 96"/>
                <a:gd name="T87" fmla="*/ 76 h 96"/>
                <a:gd name="T88" fmla="*/ 88 w 96"/>
                <a:gd name="T89" fmla="*/ 73 h 96"/>
                <a:gd name="T90" fmla="*/ 79 w 96"/>
                <a:gd name="T91" fmla="*/ 65 h 96"/>
                <a:gd name="T92" fmla="*/ 83 w 96"/>
                <a:gd name="T93" fmla="*/ 56 h 96"/>
                <a:gd name="T94" fmla="*/ 94 w 96"/>
                <a:gd name="T95" fmla="*/ 56 h 96"/>
                <a:gd name="T96" fmla="*/ 96 w 96"/>
                <a:gd name="T97" fmla="*/ 54 h 96"/>
                <a:gd name="T98" fmla="*/ 96 w 96"/>
                <a:gd name="T99" fmla="*/ 42 h 96"/>
                <a:gd name="T100" fmla="*/ 94 w 96"/>
                <a:gd name="T101" fmla="*/ 40 h 96"/>
                <a:gd name="T102" fmla="*/ 48 w 96"/>
                <a:gd name="T103" fmla="*/ 64 h 96"/>
                <a:gd name="T104" fmla="*/ 32 w 96"/>
                <a:gd name="T105" fmla="*/ 48 h 96"/>
                <a:gd name="T106" fmla="*/ 48 w 96"/>
                <a:gd name="T107" fmla="*/ 32 h 96"/>
                <a:gd name="T108" fmla="*/ 64 w 96"/>
                <a:gd name="T109" fmla="*/ 48 h 96"/>
                <a:gd name="T110" fmla="*/ 48 w 96"/>
                <a:gd name="T111" fmla="*/ 6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6" h="96">
                  <a:moveTo>
                    <a:pt x="94" y="40"/>
                  </a:moveTo>
                  <a:cubicBezTo>
                    <a:pt x="83" y="40"/>
                    <a:pt x="83" y="40"/>
                    <a:pt x="83" y="40"/>
                  </a:cubicBezTo>
                  <a:cubicBezTo>
                    <a:pt x="82" y="37"/>
                    <a:pt x="81" y="33"/>
                    <a:pt x="79" y="31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8" y="22"/>
                    <a:pt x="88" y="22"/>
                    <a:pt x="88" y="21"/>
                  </a:cubicBezTo>
                  <a:cubicBezTo>
                    <a:pt x="88" y="21"/>
                    <a:pt x="88" y="20"/>
                    <a:pt x="88" y="20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5" y="8"/>
                    <a:pt x="74" y="8"/>
                    <a:pt x="73" y="8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3" y="15"/>
                    <a:pt x="59" y="14"/>
                    <a:pt x="56" y="13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0"/>
                    <a:pt x="5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14"/>
                    <a:pt x="33" y="15"/>
                    <a:pt x="31" y="1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0" y="8"/>
                    <a:pt x="20" y="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2"/>
                    <a:pt x="8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4" y="37"/>
                    <a:pt x="13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1"/>
                    <a:pt x="0" y="4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2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9"/>
                    <a:pt x="15" y="63"/>
                    <a:pt x="17" y="6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4"/>
                    <a:pt x="8" y="74"/>
                    <a:pt x="8" y="75"/>
                  </a:cubicBezTo>
                  <a:cubicBezTo>
                    <a:pt x="8" y="75"/>
                    <a:pt x="8" y="76"/>
                    <a:pt x="8" y="76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8"/>
                    <a:pt x="22" y="88"/>
                    <a:pt x="23" y="88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3" y="81"/>
                    <a:pt x="37" y="82"/>
                    <a:pt x="40" y="83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5"/>
                    <a:pt x="41" y="96"/>
                    <a:pt x="42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5" y="96"/>
                    <a:pt x="56" y="95"/>
                    <a:pt x="56" y="94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9" y="82"/>
                    <a:pt x="63" y="81"/>
                    <a:pt x="65" y="79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4" y="88"/>
                    <a:pt x="76" y="88"/>
                    <a:pt x="76" y="88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6"/>
                    <a:pt x="88" y="74"/>
                    <a:pt x="88" y="73"/>
                  </a:cubicBezTo>
                  <a:cubicBezTo>
                    <a:pt x="79" y="65"/>
                    <a:pt x="79" y="65"/>
                    <a:pt x="79" y="65"/>
                  </a:cubicBezTo>
                  <a:cubicBezTo>
                    <a:pt x="81" y="63"/>
                    <a:pt x="82" y="59"/>
                    <a:pt x="83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6" y="54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1"/>
                    <a:pt x="95" y="40"/>
                    <a:pt x="94" y="40"/>
                  </a:cubicBezTo>
                  <a:close/>
                  <a:moveTo>
                    <a:pt x="48" y="64"/>
                  </a:moveTo>
                  <a:cubicBezTo>
                    <a:pt x="39" y="64"/>
                    <a:pt x="32" y="57"/>
                    <a:pt x="32" y="48"/>
                  </a:cubicBezTo>
                  <a:cubicBezTo>
                    <a:pt x="32" y="39"/>
                    <a:pt x="39" y="32"/>
                    <a:pt x="48" y="32"/>
                  </a:cubicBezTo>
                  <a:cubicBezTo>
                    <a:pt x="57" y="32"/>
                    <a:pt x="64" y="39"/>
                    <a:pt x="64" y="48"/>
                  </a:cubicBezTo>
                  <a:cubicBezTo>
                    <a:pt x="64" y="57"/>
                    <a:pt x="57" y="64"/>
                    <a:pt x="4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16E9860F-23C4-4080-AE9F-294E4455E06B}"/>
                </a:ext>
              </a:extLst>
            </p:cNvPr>
            <p:cNvGrpSpPr/>
            <p:nvPr/>
          </p:nvGrpSpPr>
          <p:grpSpPr>
            <a:xfrm>
              <a:off x="1464115" y="4330700"/>
              <a:ext cx="241300" cy="360363"/>
              <a:chOff x="4886325" y="4330700"/>
              <a:chExt cx="241300" cy="360363"/>
            </a:xfrm>
            <a:grpFill/>
          </p:grpSpPr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xmlns="" id="{0A95585F-9E43-4234-BCF1-96A872C4D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325" y="4330700"/>
                <a:ext cx="241300" cy="173038"/>
              </a:xfrm>
              <a:custGeom>
                <a:avLst/>
                <a:gdLst>
                  <a:gd name="T0" fmla="*/ 63 w 64"/>
                  <a:gd name="T1" fmla="*/ 27 h 46"/>
                  <a:gd name="T2" fmla="*/ 35 w 64"/>
                  <a:gd name="T3" fmla="*/ 1 h 46"/>
                  <a:gd name="T4" fmla="*/ 29 w 64"/>
                  <a:gd name="T5" fmla="*/ 1 h 46"/>
                  <a:gd name="T6" fmla="*/ 1 w 64"/>
                  <a:gd name="T7" fmla="*/ 27 h 46"/>
                  <a:gd name="T8" fmla="*/ 0 w 64"/>
                  <a:gd name="T9" fmla="*/ 31 h 46"/>
                  <a:gd name="T10" fmla="*/ 4 w 64"/>
                  <a:gd name="T11" fmla="*/ 34 h 46"/>
                  <a:gd name="T12" fmla="*/ 18 w 64"/>
                  <a:gd name="T13" fmla="*/ 34 h 46"/>
                  <a:gd name="T14" fmla="*/ 18 w 64"/>
                  <a:gd name="T15" fmla="*/ 42 h 46"/>
                  <a:gd name="T16" fmla="*/ 22 w 64"/>
                  <a:gd name="T17" fmla="*/ 46 h 46"/>
                  <a:gd name="T18" fmla="*/ 26 w 64"/>
                  <a:gd name="T19" fmla="*/ 42 h 46"/>
                  <a:gd name="T20" fmla="*/ 26 w 64"/>
                  <a:gd name="T21" fmla="*/ 30 h 46"/>
                  <a:gd name="T22" fmla="*/ 22 w 64"/>
                  <a:gd name="T23" fmla="*/ 26 h 46"/>
                  <a:gd name="T24" fmla="*/ 14 w 64"/>
                  <a:gd name="T25" fmla="*/ 26 h 46"/>
                  <a:gd name="T26" fmla="*/ 32 w 64"/>
                  <a:gd name="T27" fmla="*/ 9 h 46"/>
                  <a:gd name="T28" fmla="*/ 50 w 64"/>
                  <a:gd name="T29" fmla="*/ 26 h 46"/>
                  <a:gd name="T30" fmla="*/ 42 w 64"/>
                  <a:gd name="T31" fmla="*/ 26 h 46"/>
                  <a:gd name="T32" fmla="*/ 38 w 64"/>
                  <a:gd name="T33" fmla="*/ 30 h 46"/>
                  <a:gd name="T34" fmla="*/ 38 w 64"/>
                  <a:gd name="T35" fmla="*/ 42 h 46"/>
                  <a:gd name="T36" fmla="*/ 42 w 64"/>
                  <a:gd name="T37" fmla="*/ 46 h 46"/>
                  <a:gd name="T38" fmla="*/ 46 w 64"/>
                  <a:gd name="T39" fmla="*/ 42 h 46"/>
                  <a:gd name="T40" fmla="*/ 46 w 64"/>
                  <a:gd name="T41" fmla="*/ 34 h 46"/>
                  <a:gd name="T42" fmla="*/ 60 w 64"/>
                  <a:gd name="T43" fmla="*/ 34 h 46"/>
                  <a:gd name="T44" fmla="*/ 64 w 64"/>
                  <a:gd name="T45" fmla="*/ 31 h 46"/>
                  <a:gd name="T46" fmla="*/ 63 w 64"/>
                  <a:gd name="T47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4" h="46">
                    <a:moveTo>
                      <a:pt x="63" y="27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33" y="0"/>
                      <a:pt x="31" y="0"/>
                      <a:pt x="29" y="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30"/>
                      <a:pt x="0" y="31"/>
                    </a:cubicBezTo>
                    <a:cubicBezTo>
                      <a:pt x="1" y="33"/>
                      <a:pt x="2" y="34"/>
                      <a:pt x="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4"/>
                      <a:pt x="20" y="46"/>
                      <a:pt x="22" y="46"/>
                    </a:cubicBezTo>
                    <a:cubicBezTo>
                      <a:pt x="24" y="46"/>
                      <a:pt x="26" y="44"/>
                      <a:pt x="26" y="42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28"/>
                      <a:pt x="24" y="26"/>
                      <a:pt x="2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0" y="26"/>
                      <a:pt x="38" y="28"/>
                      <a:pt x="38" y="30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4"/>
                      <a:pt x="40" y="46"/>
                      <a:pt x="42" y="46"/>
                    </a:cubicBezTo>
                    <a:cubicBezTo>
                      <a:pt x="44" y="46"/>
                      <a:pt x="46" y="44"/>
                      <a:pt x="46" y="42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2" y="34"/>
                      <a:pt x="63" y="33"/>
                      <a:pt x="64" y="31"/>
                    </a:cubicBezTo>
                    <a:cubicBezTo>
                      <a:pt x="64" y="30"/>
                      <a:pt x="64" y="28"/>
                      <a:pt x="63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23">
                <a:extLst>
                  <a:ext uri="{FF2B5EF4-FFF2-40B4-BE49-F238E27FC236}">
                    <a16:creationId xmlns:a16="http://schemas.microsoft.com/office/drawing/2014/main" xmlns="" id="{EA6BF779-4605-4F1A-B4E6-AF4665A30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588" y="4518025"/>
                <a:ext cx="30163" cy="60325"/>
              </a:xfrm>
              <a:custGeom>
                <a:avLst/>
                <a:gdLst>
                  <a:gd name="T0" fmla="*/ 4 w 8"/>
                  <a:gd name="T1" fmla="*/ 0 h 16"/>
                  <a:gd name="T2" fmla="*/ 0 w 8"/>
                  <a:gd name="T3" fmla="*/ 4 h 16"/>
                  <a:gd name="T4" fmla="*/ 0 w 8"/>
                  <a:gd name="T5" fmla="*/ 12 h 16"/>
                  <a:gd name="T6" fmla="*/ 4 w 8"/>
                  <a:gd name="T7" fmla="*/ 16 h 16"/>
                  <a:gd name="T8" fmla="*/ 8 w 8"/>
                  <a:gd name="T9" fmla="*/ 12 h 16"/>
                  <a:gd name="T10" fmla="*/ 8 w 8"/>
                  <a:gd name="T11" fmla="*/ 4 h 16"/>
                  <a:gd name="T12" fmla="*/ 4 w 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6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2" y="16"/>
                      <a:pt x="4" y="16"/>
                    </a:cubicBezTo>
                    <a:cubicBezTo>
                      <a:pt x="6" y="16"/>
                      <a:pt x="8" y="14"/>
                      <a:pt x="8" y="1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xmlns="" id="{AD6DD9BE-B0DD-485B-8425-0B03A9922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200" y="4518025"/>
                <a:ext cx="30163" cy="60325"/>
              </a:xfrm>
              <a:custGeom>
                <a:avLst/>
                <a:gdLst>
                  <a:gd name="T0" fmla="*/ 4 w 8"/>
                  <a:gd name="T1" fmla="*/ 0 h 16"/>
                  <a:gd name="T2" fmla="*/ 0 w 8"/>
                  <a:gd name="T3" fmla="*/ 4 h 16"/>
                  <a:gd name="T4" fmla="*/ 0 w 8"/>
                  <a:gd name="T5" fmla="*/ 12 h 16"/>
                  <a:gd name="T6" fmla="*/ 4 w 8"/>
                  <a:gd name="T7" fmla="*/ 16 h 16"/>
                  <a:gd name="T8" fmla="*/ 8 w 8"/>
                  <a:gd name="T9" fmla="*/ 12 h 16"/>
                  <a:gd name="T10" fmla="*/ 8 w 8"/>
                  <a:gd name="T11" fmla="*/ 4 h 16"/>
                  <a:gd name="T12" fmla="*/ 4 w 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6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2" y="16"/>
                      <a:pt x="4" y="16"/>
                    </a:cubicBezTo>
                    <a:cubicBezTo>
                      <a:pt x="6" y="16"/>
                      <a:pt x="8" y="14"/>
                      <a:pt x="8" y="1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25">
                <a:extLst>
                  <a:ext uri="{FF2B5EF4-FFF2-40B4-BE49-F238E27FC236}">
                    <a16:creationId xmlns:a16="http://schemas.microsoft.com/office/drawing/2014/main" xmlns="" id="{B14BA5BF-FAB9-4EEF-9F3D-025B771A9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588" y="4594225"/>
                <a:ext cx="30163" cy="44450"/>
              </a:xfrm>
              <a:custGeom>
                <a:avLst/>
                <a:gdLst>
                  <a:gd name="T0" fmla="*/ 4 w 8"/>
                  <a:gd name="T1" fmla="*/ 0 h 12"/>
                  <a:gd name="T2" fmla="*/ 0 w 8"/>
                  <a:gd name="T3" fmla="*/ 4 h 12"/>
                  <a:gd name="T4" fmla="*/ 0 w 8"/>
                  <a:gd name="T5" fmla="*/ 8 h 12"/>
                  <a:gd name="T6" fmla="*/ 4 w 8"/>
                  <a:gd name="T7" fmla="*/ 12 h 12"/>
                  <a:gd name="T8" fmla="*/ 8 w 8"/>
                  <a:gd name="T9" fmla="*/ 8 h 12"/>
                  <a:gd name="T10" fmla="*/ 8 w 8"/>
                  <a:gd name="T11" fmla="*/ 4 h 12"/>
                  <a:gd name="T12" fmla="*/ 4 w 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4" y="12"/>
                    </a:cubicBezTo>
                    <a:cubicBezTo>
                      <a:pt x="6" y="12"/>
                      <a:pt x="8" y="10"/>
                      <a:pt x="8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26">
                <a:extLst>
                  <a:ext uri="{FF2B5EF4-FFF2-40B4-BE49-F238E27FC236}">
                    <a16:creationId xmlns:a16="http://schemas.microsoft.com/office/drawing/2014/main" xmlns="" id="{278D0EA7-43AD-4115-BC94-0C2D4F8BA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200" y="4594225"/>
                <a:ext cx="30163" cy="44450"/>
              </a:xfrm>
              <a:custGeom>
                <a:avLst/>
                <a:gdLst>
                  <a:gd name="T0" fmla="*/ 4 w 8"/>
                  <a:gd name="T1" fmla="*/ 0 h 12"/>
                  <a:gd name="T2" fmla="*/ 0 w 8"/>
                  <a:gd name="T3" fmla="*/ 4 h 12"/>
                  <a:gd name="T4" fmla="*/ 0 w 8"/>
                  <a:gd name="T5" fmla="*/ 8 h 12"/>
                  <a:gd name="T6" fmla="*/ 4 w 8"/>
                  <a:gd name="T7" fmla="*/ 12 h 12"/>
                  <a:gd name="T8" fmla="*/ 8 w 8"/>
                  <a:gd name="T9" fmla="*/ 8 h 12"/>
                  <a:gd name="T10" fmla="*/ 8 w 8"/>
                  <a:gd name="T11" fmla="*/ 4 h 12"/>
                  <a:gd name="T12" fmla="*/ 4 w 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4" y="12"/>
                    </a:cubicBezTo>
                    <a:cubicBezTo>
                      <a:pt x="6" y="12"/>
                      <a:pt x="8" y="10"/>
                      <a:pt x="8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27">
                <a:extLst>
                  <a:ext uri="{FF2B5EF4-FFF2-40B4-BE49-F238E27FC236}">
                    <a16:creationId xmlns:a16="http://schemas.microsoft.com/office/drawing/2014/main" xmlns="" id="{24F61170-61FF-4DF2-988B-54E6CC6C1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588" y="4654550"/>
                <a:ext cx="30163" cy="36513"/>
              </a:xfrm>
              <a:custGeom>
                <a:avLst/>
                <a:gdLst>
                  <a:gd name="T0" fmla="*/ 4 w 8"/>
                  <a:gd name="T1" fmla="*/ 0 h 10"/>
                  <a:gd name="T2" fmla="*/ 0 w 8"/>
                  <a:gd name="T3" fmla="*/ 4 h 10"/>
                  <a:gd name="T4" fmla="*/ 0 w 8"/>
                  <a:gd name="T5" fmla="*/ 6 h 10"/>
                  <a:gd name="T6" fmla="*/ 4 w 8"/>
                  <a:gd name="T7" fmla="*/ 10 h 10"/>
                  <a:gd name="T8" fmla="*/ 8 w 8"/>
                  <a:gd name="T9" fmla="*/ 6 h 10"/>
                  <a:gd name="T10" fmla="*/ 8 w 8"/>
                  <a:gd name="T11" fmla="*/ 4 h 10"/>
                  <a:gd name="T12" fmla="*/ 4 w 8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2" y="10"/>
                      <a:pt x="4" y="10"/>
                    </a:cubicBezTo>
                    <a:cubicBezTo>
                      <a:pt x="6" y="10"/>
                      <a:pt x="8" y="8"/>
                      <a:pt x="8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xmlns="" id="{0DC7E213-65FC-4A97-81D0-7E3734AE9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9200" y="4654550"/>
                <a:ext cx="30163" cy="36513"/>
              </a:xfrm>
              <a:custGeom>
                <a:avLst/>
                <a:gdLst>
                  <a:gd name="T0" fmla="*/ 4 w 8"/>
                  <a:gd name="T1" fmla="*/ 0 h 10"/>
                  <a:gd name="T2" fmla="*/ 0 w 8"/>
                  <a:gd name="T3" fmla="*/ 4 h 10"/>
                  <a:gd name="T4" fmla="*/ 0 w 8"/>
                  <a:gd name="T5" fmla="*/ 6 h 10"/>
                  <a:gd name="T6" fmla="*/ 4 w 8"/>
                  <a:gd name="T7" fmla="*/ 10 h 10"/>
                  <a:gd name="T8" fmla="*/ 8 w 8"/>
                  <a:gd name="T9" fmla="*/ 6 h 10"/>
                  <a:gd name="T10" fmla="*/ 8 w 8"/>
                  <a:gd name="T11" fmla="*/ 4 h 10"/>
                  <a:gd name="T12" fmla="*/ 4 w 8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0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2" y="10"/>
                      <a:pt x="4" y="10"/>
                    </a:cubicBezTo>
                    <a:cubicBezTo>
                      <a:pt x="6" y="10"/>
                      <a:pt x="8" y="8"/>
                      <a:pt x="8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E74BBF9B-F8AD-4905-838E-08F42AFBE04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430251" y="3308704"/>
            <a:ext cx="813476" cy="50405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F1D456C-FB72-3F48-9363-218582DB72EF}"/>
              </a:ext>
            </a:extLst>
          </p:cNvPr>
          <p:cNvSpPr/>
          <p:nvPr/>
        </p:nvSpPr>
        <p:spPr>
          <a:xfrm>
            <a:off x="-35836" y="6086042"/>
            <a:ext cx="121221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b="1" dirty="0">
                <a:solidFill>
                  <a:schemeClr val="bg1"/>
                </a:solidFill>
              </a:rPr>
              <a:t>N</a:t>
            </a:r>
            <a:r>
              <a:rPr lang="en-US" sz="700" b="1" dirty="0">
                <a:solidFill>
                  <a:schemeClr val="bg1"/>
                </a:solidFill>
              </a:rPr>
              <a:t>ote</a:t>
            </a:r>
            <a:r>
              <a:rPr lang="en-US" altLang="zh-CN" sz="700" b="1" dirty="0">
                <a:solidFill>
                  <a:schemeClr val="bg1"/>
                </a:solidFill>
              </a:rPr>
              <a:t>:</a:t>
            </a:r>
            <a:r>
              <a:rPr lang="zh-CN" altLang="en-US" sz="700" b="1" dirty="0">
                <a:solidFill>
                  <a:schemeClr val="bg1"/>
                </a:solidFill>
              </a:rPr>
              <a:t> </a:t>
            </a:r>
            <a:r>
              <a:rPr lang="en-US" altLang="zh-CN" sz="700" dirty="0">
                <a:solidFill>
                  <a:schemeClr val="bg1"/>
                </a:solidFill>
              </a:rPr>
              <a:t>the</a:t>
            </a:r>
            <a:r>
              <a:rPr lang="zh-CN" altLang="en-US" sz="700" dirty="0">
                <a:solidFill>
                  <a:schemeClr val="bg1"/>
                </a:solidFill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SSL decryption hardware acceleration capability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will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be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available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via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software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upgrade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in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phase</a:t>
            </a:r>
            <a:r>
              <a:rPr lang="zh-CN" altLang="en-US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2. </a:t>
            </a:r>
            <a:r>
              <a:rPr lang="en-US" altLang="zh-CN" sz="700" dirty="0" smtClean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A200(W)-IN </a:t>
            </a:r>
            <a:r>
              <a:rPr lang="en-US" altLang="zh-CN" sz="700" dirty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series do NOT support hardware </a:t>
            </a:r>
            <a:r>
              <a:rPr lang="en-US" altLang="zh-CN" sz="700" dirty="0" smtClean="0">
                <a:solidFill>
                  <a:schemeClr val="bg1"/>
                </a:solidFill>
                <a:cs typeface="Arial" panose="020B0604020202020204" pitchFamily="34" charset="0"/>
                <a:sym typeface="Wingdings" pitchFamily="2" charset="2"/>
              </a:rPr>
              <a:t>acceleration; the Hillstone proprietary hardware acceleration engine is only available for A6800-IN and A7600-IN. </a:t>
            </a:r>
            <a:endParaRPr lang="en-US" altLang="zh-CN" sz="700" dirty="0">
              <a:solidFill>
                <a:schemeClr val="bg1"/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5896A90-1FD9-D145-A704-4527F85FFC50}"/>
              </a:ext>
            </a:extLst>
          </p:cNvPr>
          <p:cNvGrpSpPr/>
          <p:nvPr/>
        </p:nvGrpSpPr>
        <p:grpSpPr>
          <a:xfrm>
            <a:off x="531813" y="896436"/>
            <a:ext cx="1741116" cy="1741114"/>
            <a:chOff x="-2905000" y="1268760"/>
            <a:chExt cx="1741116" cy="174111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42A7A92D-C66C-FF47-A643-6BA799B5D92C}"/>
                </a:ext>
              </a:extLst>
            </p:cNvPr>
            <p:cNvSpPr/>
            <p:nvPr/>
          </p:nvSpPr>
          <p:spPr>
            <a:xfrm>
              <a:off x="-2905000" y="1268760"/>
              <a:ext cx="1741116" cy="17411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xmlns="" id="{21A7FC18-E23A-EF4F-9461-E05D01BB1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-2790526" y="1430686"/>
              <a:ext cx="1512168" cy="1417262"/>
            </a:xfrm>
            <a:prstGeom prst="rect">
              <a:avLst/>
            </a:prstGeom>
          </p:spPr>
        </p:pic>
      </p:grpSp>
      <p:sp>
        <p:nvSpPr>
          <p:cNvPr id="44" name="Rectangle 31">
            <a:extLst>
              <a:ext uri="{FF2B5EF4-FFF2-40B4-BE49-F238E27FC236}">
                <a16:creationId xmlns:a16="http://schemas.microsoft.com/office/drawing/2014/main" xmlns="" id="{58806413-D924-464D-93DA-237377078EFD}"/>
              </a:ext>
            </a:extLst>
          </p:cNvPr>
          <p:cNvSpPr/>
          <p:nvPr/>
        </p:nvSpPr>
        <p:spPr>
          <a:xfrm>
            <a:off x="7104112" y="4208804"/>
            <a:ext cx="2736304" cy="1872208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Hillstone proprietary hardware acceleration engine: significantly improves packet fast forwarding capability by offloading traffic from CPU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1" name="Oval 42">
            <a:extLst>
              <a:ext uri="{FF2B5EF4-FFF2-40B4-BE49-F238E27FC236}">
                <a16:creationId xmlns:a16="http://schemas.microsoft.com/office/drawing/2014/main" xmlns="" id="{EABE5C52-2291-4F03-8290-A4385FB91E53}"/>
              </a:ext>
            </a:extLst>
          </p:cNvPr>
          <p:cNvSpPr/>
          <p:nvPr/>
        </p:nvSpPr>
        <p:spPr>
          <a:xfrm>
            <a:off x="7927504" y="3035918"/>
            <a:ext cx="1030146" cy="1030146"/>
          </a:xfrm>
          <a:prstGeom prst="ellipse">
            <a:avLst/>
          </a:prstGeom>
          <a:solidFill>
            <a:srgbClr val="218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 69">
            <a:extLst>
              <a:ext uri="{FF2B5EF4-FFF2-40B4-BE49-F238E27FC236}">
                <a16:creationId xmlns:a16="http://schemas.microsoft.com/office/drawing/2014/main" xmlns="" id="{20FF8E54-D9A0-4743-BE27-6D41E0A46441}"/>
              </a:ext>
            </a:extLst>
          </p:cNvPr>
          <p:cNvSpPr>
            <a:spLocks noEditPoints="1"/>
          </p:cNvSpPr>
          <p:nvPr/>
        </p:nvSpPr>
        <p:spPr bwMode="auto">
          <a:xfrm>
            <a:off x="8194042" y="3282876"/>
            <a:ext cx="497070" cy="499240"/>
          </a:xfrm>
          <a:custGeom>
            <a:avLst/>
            <a:gdLst>
              <a:gd name="T0" fmla="*/ 83 w 97"/>
              <a:gd name="T1" fmla="*/ 41 h 97"/>
              <a:gd name="T2" fmla="*/ 79 w 97"/>
              <a:gd name="T3" fmla="*/ 31 h 97"/>
              <a:gd name="T4" fmla="*/ 94 w 97"/>
              <a:gd name="T5" fmla="*/ 2 h 97"/>
              <a:gd name="T6" fmla="*/ 71 w 97"/>
              <a:gd name="T7" fmla="*/ 21 h 97"/>
              <a:gd name="T8" fmla="*/ 56 w 97"/>
              <a:gd name="T9" fmla="*/ 14 h 97"/>
              <a:gd name="T10" fmla="*/ 54 w 97"/>
              <a:gd name="T11" fmla="*/ 1 h 97"/>
              <a:gd name="T12" fmla="*/ 40 w 97"/>
              <a:gd name="T13" fmla="*/ 3 h 97"/>
              <a:gd name="T14" fmla="*/ 31 w 97"/>
              <a:gd name="T15" fmla="*/ 18 h 97"/>
              <a:gd name="T16" fmla="*/ 20 w 97"/>
              <a:gd name="T17" fmla="*/ 9 h 97"/>
              <a:gd name="T18" fmla="*/ 8 w 97"/>
              <a:gd name="T19" fmla="*/ 22 h 97"/>
              <a:gd name="T20" fmla="*/ 17 w 97"/>
              <a:gd name="T21" fmla="*/ 32 h 97"/>
              <a:gd name="T22" fmla="*/ 2 w 97"/>
              <a:gd name="T23" fmla="*/ 41 h 97"/>
              <a:gd name="T24" fmla="*/ 0 w 97"/>
              <a:gd name="T25" fmla="*/ 55 h 97"/>
              <a:gd name="T26" fmla="*/ 13 w 97"/>
              <a:gd name="T27" fmla="*/ 57 h 97"/>
              <a:gd name="T28" fmla="*/ 8 w 97"/>
              <a:gd name="T29" fmla="*/ 74 h 97"/>
              <a:gd name="T30" fmla="*/ 8 w 97"/>
              <a:gd name="T31" fmla="*/ 77 h 97"/>
              <a:gd name="T32" fmla="*/ 23 w 97"/>
              <a:gd name="T33" fmla="*/ 89 h 97"/>
              <a:gd name="T34" fmla="*/ 40 w 97"/>
              <a:gd name="T35" fmla="*/ 84 h 97"/>
              <a:gd name="T36" fmla="*/ 42 w 97"/>
              <a:gd name="T37" fmla="*/ 97 h 97"/>
              <a:gd name="T38" fmla="*/ 56 w 97"/>
              <a:gd name="T39" fmla="*/ 95 h 97"/>
              <a:gd name="T40" fmla="*/ 65 w 97"/>
              <a:gd name="T41" fmla="*/ 80 h 97"/>
              <a:gd name="T42" fmla="*/ 76 w 97"/>
              <a:gd name="T43" fmla="*/ 89 h 97"/>
              <a:gd name="T44" fmla="*/ 88 w 97"/>
              <a:gd name="T45" fmla="*/ 74 h 97"/>
              <a:gd name="T46" fmla="*/ 83 w 97"/>
              <a:gd name="T47" fmla="*/ 57 h 97"/>
              <a:gd name="T48" fmla="*/ 96 w 97"/>
              <a:gd name="T49" fmla="*/ 55 h 97"/>
              <a:gd name="T50" fmla="*/ 94 w 97"/>
              <a:gd name="T51" fmla="*/ 41 h 97"/>
              <a:gd name="T52" fmla="*/ 49 w 97"/>
              <a:gd name="T53" fmla="*/ 60 h 97"/>
              <a:gd name="T54" fmla="*/ 48 w 97"/>
              <a:gd name="T55" fmla="*/ 60 h 97"/>
              <a:gd name="T56" fmla="*/ 30 w 97"/>
              <a:gd name="T57" fmla="*/ 39 h 97"/>
              <a:gd name="T58" fmla="*/ 49 w 97"/>
              <a:gd name="T59" fmla="*/ 56 h 97"/>
              <a:gd name="T60" fmla="*/ 91 w 97"/>
              <a:gd name="T61" fmla="*/ 5 h 97"/>
              <a:gd name="T62" fmla="*/ 51 w 97"/>
              <a:gd name="T63" fmla="*/ 6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7" h="97">
                <a:moveTo>
                  <a:pt x="94" y="41"/>
                </a:moveTo>
                <a:cubicBezTo>
                  <a:pt x="83" y="41"/>
                  <a:pt x="83" y="41"/>
                  <a:pt x="83" y="41"/>
                </a:cubicBezTo>
                <a:cubicBezTo>
                  <a:pt x="82" y="39"/>
                  <a:pt x="82" y="37"/>
                  <a:pt x="81" y="35"/>
                </a:cubicBezTo>
                <a:cubicBezTo>
                  <a:pt x="80" y="34"/>
                  <a:pt x="79" y="32"/>
                  <a:pt x="79" y="31"/>
                </a:cubicBezTo>
                <a:cubicBezTo>
                  <a:pt x="95" y="11"/>
                  <a:pt x="95" y="11"/>
                  <a:pt x="95" y="11"/>
                </a:cubicBezTo>
                <a:cubicBezTo>
                  <a:pt x="97" y="8"/>
                  <a:pt x="96" y="4"/>
                  <a:pt x="94" y="2"/>
                </a:cubicBezTo>
                <a:cubicBezTo>
                  <a:pt x="91" y="0"/>
                  <a:pt x="87" y="1"/>
                  <a:pt x="85" y="3"/>
                </a:cubicBezTo>
                <a:cubicBezTo>
                  <a:pt x="71" y="21"/>
                  <a:pt x="71" y="21"/>
                  <a:pt x="71" y="21"/>
                </a:cubicBezTo>
                <a:cubicBezTo>
                  <a:pt x="70" y="20"/>
                  <a:pt x="68" y="19"/>
                  <a:pt x="67" y="18"/>
                </a:cubicBezTo>
                <a:cubicBezTo>
                  <a:pt x="64" y="17"/>
                  <a:pt x="60" y="15"/>
                  <a:pt x="56" y="14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2"/>
                  <a:pt x="55" y="1"/>
                  <a:pt x="54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0" y="2"/>
                  <a:pt x="40" y="3"/>
                </a:cubicBezTo>
                <a:cubicBezTo>
                  <a:pt x="40" y="14"/>
                  <a:pt x="40" y="14"/>
                  <a:pt x="40" y="14"/>
                </a:cubicBezTo>
                <a:cubicBezTo>
                  <a:pt x="37" y="15"/>
                  <a:pt x="33" y="16"/>
                  <a:pt x="31" y="18"/>
                </a:cubicBezTo>
                <a:cubicBezTo>
                  <a:pt x="23" y="9"/>
                  <a:pt x="23" y="9"/>
                  <a:pt x="23" y="9"/>
                </a:cubicBezTo>
                <a:cubicBezTo>
                  <a:pt x="22" y="9"/>
                  <a:pt x="20" y="9"/>
                  <a:pt x="20" y="9"/>
                </a:cubicBezTo>
                <a:cubicBezTo>
                  <a:pt x="8" y="21"/>
                  <a:pt x="8" y="21"/>
                  <a:pt x="8" y="21"/>
                </a:cubicBezTo>
                <a:cubicBezTo>
                  <a:pt x="8" y="21"/>
                  <a:pt x="8" y="22"/>
                  <a:pt x="8" y="22"/>
                </a:cubicBezTo>
                <a:cubicBezTo>
                  <a:pt x="8" y="23"/>
                  <a:pt x="8" y="23"/>
                  <a:pt x="8" y="24"/>
                </a:cubicBezTo>
                <a:cubicBezTo>
                  <a:pt x="17" y="32"/>
                  <a:pt x="17" y="32"/>
                  <a:pt x="17" y="32"/>
                </a:cubicBezTo>
                <a:cubicBezTo>
                  <a:pt x="15" y="34"/>
                  <a:pt x="14" y="38"/>
                  <a:pt x="13" y="41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1"/>
                  <a:pt x="0" y="42"/>
                  <a:pt x="0" y="43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6"/>
                  <a:pt x="1" y="57"/>
                  <a:pt x="2" y="57"/>
                </a:cubicBezTo>
                <a:cubicBezTo>
                  <a:pt x="13" y="57"/>
                  <a:pt x="13" y="57"/>
                  <a:pt x="13" y="57"/>
                </a:cubicBezTo>
                <a:cubicBezTo>
                  <a:pt x="14" y="60"/>
                  <a:pt x="15" y="64"/>
                  <a:pt x="17" y="66"/>
                </a:cubicBezTo>
                <a:cubicBezTo>
                  <a:pt x="8" y="74"/>
                  <a:pt x="8" y="74"/>
                  <a:pt x="8" y="74"/>
                </a:cubicBezTo>
                <a:cubicBezTo>
                  <a:pt x="8" y="75"/>
                  <a:pt x="8" y="75"/>
                  <a:pt x="8" y="76"/>
                </a:cubicBezTo>
                <a:cubicBezTo>
                  <a:pt x="8" y="76"/>
                  <a:pt x="8" y="77"/>
                  <a:pt x="8" y="77"/>
                </a:cubicBezTo>
                <a:cubicBezTo>
                  <a:pt x="20" y="89"/>
                  <a:pt x="20" y="89"/>
                  <a:pt x="20" y="89"/>
                </a:cubicBezTo>
                <a:cubicBezTo>
                  <a:pt x="20" y="89"/>
                  <a:pt x="22" y="89"/>
                  <a:pt x="23" y="89"/>
                </a:cubicBezTo>
                <a:cubicBezTo>
                  <a:pt x="31" y="80"/>
                  <a:pt x="31" y="80"/>
                  <a:pt x="31" y="80"/>
                </a:cubicBezTo>
                <a:cubicBezTo>
                  <a:pt x="33" y="82"/>
                  <a:pt x="37" y="83"/>
                  <a:pt x="40" y="84"/>
                </a:cubicBezTo>
                <a:cubicBezTo>
                  <a:pt x="40" y="95"/>
                  <a:pt x="40" y="95"/>
                  <a:pt x="40" y="95"/>
                </a:cubicBezTo>
                <a:cubicBezTo>
                  <a:pt x="40" y="96"/>
                  <a:pt x="41" y="97"/>
                  <a:pt x="42" y="97"/>
                </a:cubicBezTo>
                <a:cubicBezTo>
                  <a:pt x="54" y="97"/>
                  <a:pt x="54" y="97"/>
                  <a:pt x="54" y="97"/>
                </a:cubicBezTo>
                <a:cubicBezTo>
                  <a:pt x="55" y="97"/>
                  <a:pt x="56" y="96"/>
                  <a:pt x="56" y="95"/>
                </a:cubicBezTo>
                <a:cubicBezTo>
                  <a:pt x="56" y="84"/>
                  <a:pt x="56" y="84"/>
                  <a:pt x="56" y="84"/>
                </a:cubicBezTo>
                <a:cubicBezTo>
                  <a:pt x="59" y="83"/>
                  <a:pt x="63" y="82"/>
                  <a:pt x="65" y="80"/>
                </a:cubicBezTo>
                <a:cubicBezTo>
                  <a:pt x="73" y="89"/>
                  <a:pt x="73" y="89"/>
                  <a:pt x="73" y="89"/>
                </a:cubicBezTo>
                <a:cubicBezTo>
                  <a:pt x="74" y="89"/>
                  <a:pt x="76" y="89"/>
                  <a:pt x="76" y="89"/>
                </a:cubicBezTo>
                <a:cubicBezTo>
                  <a:pt x="88" y="77"/>
                  <a:pt x="88" y="77"/>
                  <a:pt x="88" y="77"/>
                </a:cubicBezTo>
                <a:cubicBezTo>
                  <a:pt x="88" y="77"/>
                  <a:pt x="88" y="75"/>
                  <a:pt x="88" y="74"/>
                </a:cubicBezTo>
                <a:cubicBezTo>
                  <a:pt x="79" y="66"/>
                  <a:pt x="79" y="66"/>
                  <a:pt x="79" y="66"/>
                </a:cubicBezTo>
                <a:cubicBezTo>
                  <a:pt x="81" y="64"/>
                  <a:pt x="82" y="60"/>
                  <a:pt x="83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5" y="57"/>
                  <a:pt x="96" y="56"/>
                  <a:pt x="96" y="55"/>
                </a:cubicBezTo>
                <a:cubicBezTo>
                  <a:pt x="96" y="43"/>
                  <a:pt x="96" y="43"/>
                  <a:pt x="96" y="43"/>
                </a:cubicBezTo>
                <a:cubicBezTo>
                  <a:pt x="96" y="42"/>
                  <a:pt x="95" y="41"/>
                  <a:pt x="94" y="41"/>
                </a:cubicBezTo>
                <a:close/>
                <a:moveTo>
                  <a:pt x="51" y="60"/>
                </a:moveTo>
                <a:cubicBezTo>
                  <a:pt x="50" y="60"/>
                  <a:pt x="50" y="60"/>
                  <a:pt x="49" y="60"/>
                </a:cubicBezTo>
                <a:cubicBezTo>
                  <a:pt x="49" y="61"/>
                  <a:pt x="49" y="61"/>
                  <a:pt x="49" y="61"/>
                </a:cubicBezTo>
                <a:cubicBezTo>
                  <a:pt x="49" y="61"/>
                  <a:pt x="48" y="60"/>
                  <a:pt x="48" y="60"/>
                </a:cubicBezTo>
                <a:cubicBezTo>
                  <a:pt x="30" y="42"/>
                  <a:pt x="30" y="42"/>
                  <a:pt x="30" y="42"/>
                </a:cubicBezTo>
                <a:cubicBezTo>
                  <a:pt x="29" y="41"/>
                  <a:pt x="29" y="40"/>
                  <a:pt x="30" y="39"/>
                </a:cubicBezTo>
                <a:cubicBezTo>
                  <a:pt x="31" y="38"/>
                  <a:pt x="32" y="38"/>
                  <a:pt x="33" y="39"/>
                </a:cubicBezTo>
                <a:cubicBezTo>
                  <a:pt x="49" y="56"/>
                  <a:pt x="49" y="56"/>
                  <a:pt x="49" y="56"/>
                </a:cubicBezTo>
                <a:cubicBezTo>
                  <a:pt x="88" y="6"/>
                  <a:pt x="88" y="6"/>
                  <a:pt x="88" y="6"/>
                </a:cubicBezTo>
                <a:cubicBezTo>
                  <a:pt x="89" y="5"/>
                  <a:pt x="90" y="5"/>
                  <a:pt x="91" y="5"/>
                </a:cubicBezTo>
                <a:cubicBezTo>
                  <a:pt x="92" y="6"/>
                  <a:pt x="92" y="7"/>
                  <a:pt x="92" y="8"/>
                </a:cubicBezTo>
                <a:lnTo>
                  <a:pt x="51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33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Outstanding Hardware Design</a:t>
            </a:r>
            <a:endParaRPr lang="zh-CN" altLang="en-US" dirty="0"/>
          </a:p>
        </p:txBody>
      </p:sp>
      <p:sp>
        <p:nvSpPr>
          <p:cNvPr id="6" name="Rectangle: Diagonal Corners Rounded 43">
            <a:extLst>
              <a:ext uri="{FF2B5EF4-FFF2-40B4-BE49-F238E27FC236}">
                <a16:creationId xmlns:a16="http://schemas.microsoft.com/office/drawing/2014/main" xmlns="" id="{19114510-12F9-29DB-38BF-5639CAE9C8FB}"/>
              </a:ext>
            </a:extLst>
          </p:cNvPr>
          <p:cNvSpPr/>
          <p:nvPr/>
        </p:nvSpPr>
        <p:spPr>
          <a:xfrm>
            <a:off x="0" y="1599553"/>
            <a:ext cx="12191999" cy="427479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2">
              <a:lumMod val="75000"/>
              <a:alpha val="9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angle 96">
            <a:extLst>
              <a:ext uri="{FF2B5EF4-FFF2-40B4-BE49-F238E27FC236}">
                <a16:creationId xmlns:a16="http://schemas.microsoft.com/office/drawing/2014/main" xmlns="" id="{5E221F77-3971-6DE0-51EC-B0A75D95D4ED}"/>
              </a:ext>
            </a:extLst>
          </p:cNvPr>
          <p:cNvSpPr/>
          <p:nvPr/>
        </p:nvSpPr>
        <p:spPr>
          <a:xfrm>
            <a:off x="-2" y="1599552"/>
            <a:ext cx="12192002" cy="4274793"/>
          </a:xfrm>
          <a:prstGeom prst="rect">
            <a:avLst/>
          </a:prstGeom>
          <a:gradFill flip="none" rotWithShape="1">
            <a:gsLst>
              <a:gs pos="70000">
                <a:srgbClr val="023386"/>
              </a:gs>
              <a:gs pos="0">
                <a:schemeClr val="bg2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8" name="Rectangle 97">
            <a:extLst>
              <a:ext uri="{FF2B5EF4-FFF2-40B4-BE49-F238E27FC236}">
                <a16:creationId xmlns:a16="http://schemas.microsoft.com/office/drawing/2014/main" xmlns="" id="{11CA0E9A-E3D4-84B2-DC0B-6AC254145A0A}"/>
              </a:ext>
            </a:extLst>
          </p:cNvPr>
          <p:cNvSpPr/>
          <p:nvPr/>
        </p:nvSpPr>
        <p:spPr>
          <a:xfrm flipH="1">
            <a:off x="0" y="1383072"/>
            <a:ext cx="12191998" cy="178454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57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406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Oval 98">
            <a:extLst>
              <a:ext uri="{FF2B5EF4-FFF2-40B4-BE49-F238E27FC236}">
                <a16:creationId xmlns:a16="http://schemas.microsoft.com/office/drawing/2014/main" xmlns="" id="{DF51AB5D-5A74-8189-715E-17D13E000E41}"/>
              </a:ext>
            </a:extLst>
          </p:cNvPr>
          <p:cNvSpPr/>
          <p:nvPr/>
        </p:nvSpPr>
        <p:spPr>
          <a:xfrm>
            <a:off x="1764289" y="3134487"/>
            <a:ext cx="1035708" cy="1053608"/>
          </a:xfrm>
          <a:prstGeom prst="ellips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Rectangle 99">
            <a:extLst>
              <a:ext uri="{FF2B5EF4-FFF2-40B4-BE49-F238E27FC236}">
                <a16:creationId xmlns:a16="http://schemas.microsoft.com/office/drawing/2014/main" xmlns="" id="{70C2883F-ED35-6269-AE32-548CBF0B2EE1}"/>
              </a:ext>
            </a:extLst>
          </p:cNvPr>
          <p:cNvSpPr/>
          <p:nvPr/>
        </p:nvSpPr>
        <p:spPr>
          <a:xfrm>
            <a:off x="587372" y="3661290"/>
            <a:ext cx="3389542" cy="22061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0" rtlCol="0" anchor="ctr"/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SSL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Decryption Hardware Acceleration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0">
            <a:extLst>
              <a:ext uri="{FF2B5EF4-FFF2-40B4-BE49-F238E27FC236}">
                <a16:creationId xmlns:a16="http://schemas.microsoft.com/office/drawing/2014/main" xmlns="" id="{5473C41F-1726-F113-0CC1-754939612245}"/>
              </a:ext>
            </a:extLst>
          </p:cNvPr>
          <p:cNvSpPr/>
          <p:nvPr/>
        </p:nvSpPr>
        <p:spPr>
          <a:xfrm>
            <a:off x="1919791" y="3292676"/>
            <a:ext cx="724705" cy="7372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Oval 101">
            <a:extLst>
              <a:ext uri="{FF2B5EF4-FFF2-40B4-BE49-F238E27FC236}">
                <a16:creationId xmlns:a16="http://schemas.microsoft.com/office/drawing/2014/main" xmlns="" id="{84AE3D2B-0F7E-38CC-2047-8F099947EF59}"/>
              </a:ext>
            </a:extLst>
          </p:cNvPr>
          <p:cNvSpPr/>
          <p:nvPr/>
        </p:nvSpPr>
        <p:spPr>
          <a:xfrm>
            <a:off x="5578146" y="3134487"/>
            <a:ext cx="1035708" cy="1053608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Oval 102">
            <a:extLst>
              <a:ext uri="{FF2B5EF4-FFF2-40B4-BE49-F238E27FC236}">
                <a16:creationId xmlns:a16="http://schemas.microsoft.com/office/drawing/2014/main" xmlns="" id="{89A922FC-5566-DB9F-7A8A-51F769FACF7E}"/>
              </a:ext>
            </a:extLst>
          </p:cNvPr>
          <p:cNvSpPr/>
          <p:nvPr/>
        </p:nvSpPr>
        <p:spPr>
          <a:xfrm>
            <a:off x="9391987" y="3134487"/>
            <a:ext cx="1035708" cy="1053608"/>
          </a:xfrm>
          <a:prstGeom prst="ellipse">
            <a:avLst/>
          </a:prstGeom>
          <a:solidFill>
            <a:schemeClr val="tx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Oval 103">
            <a:extLst>
              <a:ext uri="{FF2B5EF4-FFF2-40B4-BE49-F238E27FC236}">
                <a16:creationId xmlns:a16="http://schemas.microsoft.com/office/drawing/2014/main" xmlns="" id="{50B6E33D-2AB0-F68F-1169-3552C4FE5199}"/>
              </a:ext>
            </a:extLst>
          </p:cNvPr>
          <p:cNvSpPr/>
          <p:nvPr/>
        </p:nvSpPr>
        <p:spPr>
          <a:xfrm>
            <a:off x="5578130" y="3134487"/>
            <a:ext cx="1035708" cy="1053608"/>
          </a:xfrm>
          <a:prstGeom prst="ellips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5" name="Oval 104">
            <a:extLst>
              <a:ext uri="{FF2B5EF4-FFF2-40B4-BE49-F238E27FC236}">
                <a16:creationId xmlns:a16="http://schemas.microsoft.com/office/drawing/2014/main" xmlns="" id="{69FF56D6-9793-1AD1-35D5-E811AC9654D3}"/>
              </a:ext>
            </a:extLst>
          </p:cNvPr>
          <p:cNvSpPr/>
          <p:nvPr/>
        </p:nvSpPr>
        <p:spPr>
          <a:xfrm>
            <a:off x="9391987" y="3134487"/>
            <a:ext cx="1035708" cy="1053608"/>
          </a:xfrm>
          <a:prstGeom prst="ellips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6" name="Rectangle 105">
            <a:extLst>
              <a:ext uri="{FF2B5EF4-FFF2-40B4-BE49-F238E27FC236}">
                <a16:creationId xmlns:a16="http://schemas.microsoft.com/office/drawing/2014/main" xmlns="" id="{5237D986-7B51-0E21-546F-1110C9A120B6}"/>
              </a:ext>
            </a:extLst>
          </p:cNvPr>
          <p:cNvSpPr/>
          <p:nvPr/>
        </p:nvSpPr>
        <p:spPr>
          <a:xfrm>
            <a:off x="4401229" y="3661290"/>
            <a:ext cx="3389542" cy="22061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0" rtlCol="0" anchor="ctr"/>
          <a:lstStyle/>
          <a:p>
            <a:pPr algn="ctr"/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Compact Design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06">
            <a:extLst>
              <a:ext uri="{FF2B5EF4-FFF2-40B4-BE49-F238E27FC236}">
                <a16:creationId xmlns:a16="http://schemas.microsoft.com/office/drawing/2014/main" xmlns="" id="{D9DF3D29-E71F-5BA0-CC78-400686457660}"/>
              </a:ext>
            </a:extLst>
          </p:cNvPr>
          <p:cNvSpPr/>
          <p:nvPr/>
        </p:nvSpPr>
        <p:spPr>
          <a:xfrm>
            <a:off x="5733648" y="3292676"/>
            <a:ext cx="724705" cy="7372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8" name="Rectangle 107">
            <a:extLst>
              <a:ext uri="{FF2B5EF4-FFF2-40B4-BE49-F238E27FC236}">
                <a16:creationId xmlns:a16="http://schemas.microsoft.com/office/drawing/2014/main" xmlns="" id="{A5DA6444-73DD-3259-241E-9CD5724C0C53}"/>
              </a:ext>
            </a:extLst>
          </p:cNvPr>
          <p:cNvSpPr/>
          <p:nvPr/>
        </p:nvSpPr>
        <p:spPr>
          <a:xfrm>
            <a:off x="8215070" y="3661290"/>
            <a:ext cx="3389542" cy="22061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0" rtlCol="0" anchor="ctr"/>
          <a:lstStyle/>
          <a:p>
            <a:pPr algn="ctr"/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Front </a:t>
            </a:r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Rear-end Air Ventilation</a:t>
            </a:r>
            <a:endParaRPr lang="en-US" altLang="zh-CN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08">
            <a:extLst>
              <a:ext uri="{FF2B5EF4-FFF2-40B4-BE49-F238E27FC236}">
                <a16:creationId xmlns:a16="http://schemas.microsoft.com/office/drawing/2014/main" xmlns="" id="{881FB35A-BF1E-16D1-41AD-48B9F246B34C}"/>
              </a:ext>
            </a:extLst>
          </p:cNvPr>
          <p:cNvSpPr/>
          <p:nvPr/>
        </p:nvSpPr>
        <p:spPr>
          <a:xfrm>
            <a:off x="9547489" y="3292676"/>
            <a:ext cx="724705" cy="73722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0" name="Graphic 109">
            <a:extLst>
              <a:ext uri="{FF2B5EF4-FFF2-40B4-BE49-F238E27FC236}">
                <a16:creationId xmlns:a16="http://schemas.microsoft.com/office/drawing/2014/main" xmlns="" id="{C269751E-CEF1-4CBD-BA90-A9E9C020E5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03677" y="3455126"/>
            <a:ext cx="412329" cy="412329"/>
          </a:xfrm>
          <a:prstGeom prst="rect">
            <a:avLst/>
          </a:prstGeom>
        </p:spPr>
      </p:pic>
      <p:pic>
        <p:nvPicPr>
          <p:cNvPr id="21" name="Graphic 110">
            <a:extLst>
              <a:ext uri="{FF2B5EF4-FFF2-40B4-BE49-F238E27FC236}">
                <a16:creationId xmlns:a16="http://schemas.microsoft.com/office/drawing/2014/main" xmlns="" id="{35E11ABF-5BF8-159E-1904-5AA1DF5EE0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860370" y="3489169"/>
            <a:ext cx="471261" cy="344242"/>
          </a:xfrm>
          <a:prstGeom prst="rect">
            <a:avLst/>
          </a:prstGeom>
        </p:spPr>
      </p:pic>
      <p:pic>
        <p:nvPicPr>
          <p:cNvPr id="22" name="Graphic 111">
            <a:extLst>
              <a:ext uri="{FF2B5EF4-FFF2-40B4-BE49-F238E27FC236}">
                <a16:creationId xmlns:a16="http://schemas.microsoft.com/office/drawing/2014/main" xmlns="" id="{3E091AFA-349C-4B19-C749-B87A5CE7C19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066364" y="3462790"/>
            <a:ext cx="431558" cy="397000"/>
          </a:xfrm>
          <a:prstGeom prst="rect">
            <a:avLst/>
          </a:prstGeom>
        </p:spPr>
      </p:pic>
      <p:sp>
        <p:nvSpPr>
          <p:cNvPr id="23" name="TextBox 112">
            <a:extLst>
              <a:ext uri="{FF2B5EF4-FFF2-40B4-BE49-F238E27FC236}">
                <a16:creationId xmlns:a16="http://schemas.microsoft.com/office/drawing/2014/main" xmlns="" id="{AEFABCA3-CB99-42D7-7554-270C79B1BDEB}"/>
              </a:ext>
            </a:extLst>
          </p:cNvPr>
          <p:cNvSpPr txBox="1"/>
          <p:nvPr/>
        </p:nvSpPr>
        <p:spPr>
          <a:xfrm>
            <a:off x="726463" y="4730880"/>
            <a:ext cx="3111358" cy="3146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44000" tIns="72000" rIns="144000" bIns="72000" anchor="ctr">
            <a:spAutoFit/>
          </a:bodyPr>
          <a:lstStyle/>
          <a:p>
            <a:pPr lvl="0" algn="ctr">
              <a:defRPr/>
            </a:pP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Free up more CPU resources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Box 113">
            <a:extLst>
              <a:ext uri="{FF2B5EF4-FFF2-40B4-BE49-F238E27FC236}">
                <a16:creationId xmlns:a16="http://schemas.microsoft.com/office/drawing/2014/main" xmlns="" id="{E9DFC1BA-6824-95D7-249A-290F985192CD}"/>
              </a:ext>
            </a:extLst>
          </p:cNvPr>
          <p:cNvSpPr txBox="1"/>
          <p:nvPr/>
        </p:nvSpPr>
        <p:spPr>
          <a:xfrm>
            <a:off x="726463" y="5099495"/>
            <a:ext cx="3111358" cy="483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44000" tIns="72000" rIns="144000" bIns="72000" anchor="ctr">
            <a:spAutoFit/>
          </a:bodyPr>
          <a:lstStyle/>
          <a:p>
            <a:pPr lvl="0" algn="ctr">
              <a:defRPr/>
            </a:pPr>
            <a:r>
              <a:rPr lang="en-US" altLang="zh-CN" sz="1100" b="1" dirty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D</a:t>
            </a: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efend against the threats of encrypted traffic with strong </a:t>
            </a:r>
            <a:r>
              <a:rPr kumimoji="0" lang="en-US" altLang="zh-CN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decryption capability</a:t>
            </a:r>
            <a:r>
              <a:rPr kumimoji="0" lang="en-US" altLang="zh-CN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 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Box 115">
            <a:extLst>
              <a:ext uri="{FF2B5EF4-FFF2-40B4-BE49-F238E27FC236}">
                <a16:creationId xmlns:a16="http://schemas.microsoft.com/office/drawing/2014/main" xmlns="" id="{B12C4779-91F2-EF28-082A-B091266A71BB}"/>
              </a:ext>
            </a:extLst>
          </p:cNvPr>
          <p:cNvSpPr txBox="1"/>
          <p:nvPr/>
        </p:nvSpPr>
        <p:spPr>
          <a:xfrm>
            <a:off x="4490044" y="5227205"/>
            <a:ext cx="3211879" cy="483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44000" tIns="72000" rIns="144000" bIns="7200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Possess high-density interfaces and power modules in all 1RU </a:t>
            </a:r>
            <a:r>
              <a:rPr lang="en-US" altLang="zh-CN" sz="11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rackmount</a:t>
            </a: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 models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" name="TextBox 117">
            <a:extLst>
              <a:ext uri="{FF2B5EF4-FFF2-40B4-BE49-F238E27FC236}">
                <a16:creationId xmlns:a16="http://schemas.microsoft.com/office/drawing/2014/main" xmlns="" id="{3E50B83A-354D-4B4E-E397-FE2C56D527E4}"/>
              </a:ext>
            </a:extLst>
          </p:cNvPr>
          <p:cNvSpPr txBox="1"/>
          <p:nvPr/>
        </p:nvSpPr>
        <p:spPr>
          <a:xfrm>
            <a:off x="8354162" y="4556709"/>
            <a:ext cx="3111358" cy="3146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44000" tIns="72000" rIns="144000" bIns="72000" anchor="ctr">
            <a:spAutoFit/>
          </a:bodyPr>
          <a:lstStyle/>
          <a:p>
            <a:pPr lvl="0" algn="ctr">
              <a:defRPr/>
            </a:pP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Improve heat-dissipation capability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cxnSp>
        <p:nvCxnSpPr>
          <p:cNvPr id="31" name="Connector: Elbow 45">
            <a:extLst>
              <a:ext uri="{FF2B5EF4-FFF2-40B4-BE49-F238E27FC236}">
                <a16:creationId xmlns:a16="http://schemas.microsoft.com/office/drawing/2014/main" xmlns="" id="{B56975B2-B6D4-FC8F-071C-7F3859D2C614}"/>
              </a:ext>
            </a:extLst>
          </p:cNvPr>
          <p:cNvCxnSpPr>
            <a:cxnSpLocks/>
            <a:stCxn id="9" idx="0"/>
          </p:cNvCxnSpPr>
          <p:nvPr/>
        </p:nvCxnSpPr>
        <p:spPr>
          <a:xfrm rot="5400000" flipH="1" flipV="1">
            <a:off x="4023850" y="1062338"/>
            <a:ext cx="330442" cy="3813857"/>
          </a:xfrm>
          <a:prstGeom prst="bentConnector3">
            <a:avLst>
              <a:gd name="adj1" fmla="val 65853"/>
            </a:avLst>
          </a:prstGeom>
          <a:ln w="19050">
            <a:solidFill>
              <a:schemeClr val="accent3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47">
            <a:extLst>
              <a:ext uri="{FF2B5EF4-FFF2-40B4-BE49-F238E27FC236}">
                <a16:creationId xmlns:a16="http://schemas.microsoft.com/office/drawing/2014/main" xmlns="" id="{22501194-3DA0-55B2-00DA-BB440EF44BF6}"/>
              </a:ext>
            </a:extLst>
          </p:cNvPr>
          <p:cNvCxnSpPr>
            <a:cxnSpLocks/>
            <a:endCxn id="15" idx="0"/>
          </p:cNvCxnSpPr>
          <p:nvPr/>
        </p:nvCxnSpPr>
        <p:spPr>
          <a:xfrm rot="16200000" flipH="1">
            <a:off x="7832121" y="1056767"/>
            <a:ext cx="341598" cy="3813841"/>
          </a:xfrm>
          <a:prstGeom prst="bentConnector3">
            <a:avLst>
              <a:gd name="adj1" fmla="val 36987"/>
            </a:avLst>
          </a:prstGeom>
          <a:ln w="190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22">
            <a:extLst>
              <a:ext uri="{FF2B5EF4-FFF2-40B4-BE49-F238E27FC236}">
                <a16:creationId xmlns:a16="http://schemas.microsoft.com/office/drawing/2014/main" xmlns="" id="{55A5D33B-7536-D78C-EC4A-86397DBC533D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6095984" y="2804045"/>
            <a:ext cx="16" cy="330442"/>
          </a:xfrm>
          <a:prstGeom prst="line">
            <a:avLst/>
          </a:prstGeom>
          <a:ln w="19050">
            <a:solidFill>
              <a:schemeClr val="accent3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9" b="92705" l="3529" r="96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34" y="1021656"/>
            <a:ext cx="4730430" cy="19420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05" y="1681855"/>
            <a:ext cx="4392488" cy="446112"/>
          </a:xfrm>
          <a:prstGeom prst="rect">
            <a:avLst/>
          </a:prstGeom>
        </p:spPr>
      </p:pic>
      <p:sp>
        <p:nvSpPr>
          <p:cNvPr id="38" name="TextBox 112">
            <a:extLst>
              <a:ext uri="{FF2B5EF4-FFF2-40B4-BE49-F238E27FC236}">
                <a16:creationId xmlns:a16="http://schemas.microsoft.com/office/drawing/2014/main" xmlns="" id="{AEFABCA3-CB99-42D7-7554-270C79B1BDEB}"/>
              </a:ext>
            </a:extLst>
          </p:cNvPr>
          <p:cNvSpPr txBox="1"/>
          <p:nvPr/>
        </p:nvSpPr>
        <p:spPr>
          <a:xfrm>
            <a:off x="4490044" y="4681477"/>
            <a:ext cx="3211879" cy="483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44000" tIns="72000" rIns="144000" bIns="72000" anchor="ctr">
            <a:spAutoFit/>
          </a:bodyPr>
          <a:lstStyle/>
          <a:p>
            <a:pPr lvl="0" algn="ctr">
              <a:defRPr/>
            </a:pP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Small size, energy-saving: </a:t>
            </a:r>
          </a:p>
          <a:p>
            <a:pPr lvl="0" algn="ctr">
              <a:defRPr/>
            </a:pP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Desktop or 1RU </a:t>
            </a:r>
            <a:r>
              <a:rPr lang="en-US" altLang="zh-CN" sz="11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rackmount</a:t>
            </a: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 model 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4" name="TextBox 112">
            <a:extLst>
              <a:ext uri="{FF2B5EF4-FFF2-40B4-BE49-F238E27FC236}">
                <a16:creationId xmlns:a16="http://schemas.microsoft.com/office/drawing/2014/main" xmlns="" id="{AEFABCA3-CB99-42D7-7554-270C79B1BDEB}"/>
              </a:ext>
            </a:extLst>
          </p:cNvPr>
          <p:cNvSpPr txBox="1"/>
          <p:nvPr/>
        </p:nvSpPr>
        <p:spPr>
          <a:xfrm>
            <a:off x="8352946" y="5469185"/>
            <a:ext cx="3111358" cy="3146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44000" tIns="72000" rIns="144000" bIns="72000" anchor="ctr">
            <a:spAutoFit/>
          </a:bodyPr>
          <a:lstStyle/>
          <a:p>
            <a:pPr lvl="0" algn="ctr">
              <a:defRPr/>
            </a:pP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Maintain </a:t>
            </a:r>
            <a:r>
              <a:rPr lang="en-US" altLang="zh-CN" sz="1100" b="1" dirty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good performance</a:t>
            </a:r>
          </a:p>
        </p:txBody>
      </p:sp>
      <p:sp>
        <p:nvSpPr>
          <p:cNvPr id="36" name="TextBox 117">
            <a:extLst>
              <a:ext uri="{FF2B5EF4-FFF2-40B4-BE49-F238E27FC236}">
                <a16:creationId xmlns:a16="http://schemas.microsoft.com/office/drawing/2014/main" xmlns="" id="{3E50B83A-354D-4B4E-E397-FE2C56D527E4}"/>
              </a:ext>
            </a:extLst>
          </p:cNvPr>
          <p:cNvSpPr txBox="1"/>
          <p:nvPr/>
        </p:nvSpPr>
        <p:spPr>
          <a:xfrm>
            <a:off x="8354162" y="4923457"/>
            <a:ext cx="3111358" cy="483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44000" tIns="72000" rIns="144000" bIns="72000" anchor="ctr">
            <a:spAutoFit/>
          </a:bodyPr>
          <a:lstStyle/>
          <a:p>
            <a:pPr lvl="0" algn="ctr">
              <a:defRPr/>
            </a:pPr>
            <a:r>
              <a:rPr kumimoji="0" lang="en-US" altLang="zh-CN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Meet the heat-dissipating</a:t>
            </a:r>
            <a:r>
              <a:rPr kumimoji="0" lang="en-US" altLang="zh-CN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100" b="1" dirty="0" smtClean="0">
                <a:solidFill>
                  <a:prstClr val="white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requirement</a:t>
            </a:r>
            <a:r>
              <a:rPr kumimoji="0" lang="en-US" altLang="zh-CN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 of data center rack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2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T_vRGqE3jC5OVRZnjXo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3mmau9YM4RGY_aa1h4E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Slide Light">
  <a:themeElements>
    <a:clrScheme name="Custom 13">
      <a:dk1>
        <a:srgbClr val="231F20"/>
      </a:dk1>
      <a:lt1>
        <a:sysClr val="window" lastClr="FFFFFF"/>
      </a:lt1>
      <a:dk2>
        <a:srgbClr val="003285"/>
      </a:dk2>
      <a:lt2>
        <a:srgbClr val="6260A7"/>
      </a:lt2>
      <a:accent1>
        <a:srgbClr val="003285"/>
      </a:accent1>
      <a:accent2>
        <a:srgbClr val="F07130"/>
      </a:accent2>
      <a:accent3>
        <a:srgbClr val="FBB831"/>
      </a:accent3>
      <a:accent4>
        <a:srgbClr val="2088C6"/>
      </a:accent4>
      <a:accent5>
        <a:srgbClr val="00BA73"/>
      </a:accent5>
      <a:accent6>
        <a:srgbClr val="70AD47"/>
      </a:accent6>
      <a:hlink>
        <a:srgbClr val="CF2353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lank Slide Light">
  <a:themeElements>
    <a:clrScheme name="Custom 13">
      <a:dk1>
        <a:srgbClr val="231F20"/>
      </a:dk1>
      <a:lt1>
        <a:sysClr val="window" lastClr="FFFFFF"/>
      </a:lt1>
      <a:dk2>
        <a:srgbClr val="003285"/>
      </a:dk2>
      <a:lt2>
        <a:srgbClr val="6260A7"/>
      </a:lt2>
      <a:accent1>
        <a:srgbClr val="003285"/>
      </a:accent1>
      <a:accent2>
        <a:srgbClr val="F07130"/>
      </a:accent2>
      <a:accent3>
        <a:srgbClr val="FBB831"/>
      </a:accent3>
      <a:accent4>
        <a:srgbClr val="2088C6"/>
      </a:accent4>
      <a:accent5>
        <a:srgbClr val="00BA73"/>
      </a:accent5>
      <a:accent6>
        <a:srgbClr val="70AD47"/>
      </a:accent6>
      <a:hlink>
        <a:srgbClr val="CF2353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69405</TotalTime>
  <Words>6387</Words>
  <Application>Microsoft Office PowerPoint</Application>
  <PresentationFormat>宽屏</PresentationFormat>
  <Paragraphs>1669</Paragraphs>
  <Slides>55</Slides>
  <Notes>32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76" baseType="lpstr">
      <vt:lpstr>MS PGothic</vt:lpstr>
      <vt:lpstr>等线</vt:lpstr>
      <vt:lpstr>等线 Light</vt:lpstr>
      <vt:lpstr>黑体</vt:lpstr>
      <vt:lpstr>楷体</vt:lpstr>
      <vt:lpstr>思源黑体 CN Normal</vt:lpstr>
      <vt:lpstr>思源黑体 CN Regular</vt:lpstr>
      <vt:lpstr>宋体</vt:lpstr>
      <vt:lpstr>宋体</vt:lpstr>
      <vt:lpstr>微软雅黑</vt:lpstr>
      <vt:lpstr>微软雅黑</vt:lpstr>
      <vt:lpstr>Arial</vt:lpstr>
      <vt:lpstr>Calibri</vt:lpstr>
      <vt:lpstr>Calibri Light</vt:lpstr>
      <vt:lpstr>Roboto</vt:lpstr>
      <vt:lpstr>Wingdings</vt:lpstr>
      <vt:lpstr>Office Theme 1</vt:lpstr>
      <vt:lpstr>Office Theme 2</vt:lpstr>
      <vt:lpstr>Blank Slide Light</vt:lpstr>
      <vt:lpstr>1_Blank Slide Light</vt:lpstr>
      <vt:lpstr>think-cell Slide</vt:lpstr>
      <vt:lpstr>Introducing the Hillstone Future-Ready  A-Series Next Generation Firewall</vt:lpstr>
      <vt:lpstr>PowerPoint 演示文稿</vt:lpstr>
      <vt:lpstr>What’s the New Reality for NGFW?</vt:lpstr>
      <vt:lpstr>PowerPoint 演示文稿</vt:lpstr>
      <vt:lpstr>A Future-Ready NGFW</vt:lpstr>
      <vt:lpstr>The Hillstone A-Series: An Overview</vt:lpstr>
      <vt:lpstr>A Future-Ready NGFW - Extraordinary Performance Based on Advanced Hardware Architecture </vt:lpstr>
      <vt:lpstr>Advanced NGFW Hardware Architecture</vt:lpstr>
      <vt:lpstr>Outstanding Hardware Design</vt:lpstr>
      <vt:lpstr>Hillstone Proprietary Hardware Acceleration Engine</vt:lpstr>
      <vt:lpstr>PowerPoint 演示文稿</vt:lpstr>
      <vt:lpstr>A Future-Ready NGFW - Excellent Expansion Capability</vt:lpstr>
      <vt:lpstr>Excellent Access Capability with Advanced Interface</vt:lpstr>
      <vt:lpstr>Better Analytics and Visibility with Increased Storage</vt:lpstr>
      <vt:lpstr>A Future-Ready NGFW -  Advanced Threat Protection</vt:lpstr>
      <vt:lpstr>Advanced Threat Protection for Known and Unknown Malware</vt:lpstr>
      <vt:lpstr>Anti-Spam for Real-time Spam Classification and Prevention</vt:lpstr>
      <vt:lpstr>Cloud Sandbox for Malicious File Detection and Prevention</vt:lpstr>
      <vt:lpstr>Complete Botnet C&amp;C Prevention</vt:lpstr>
      <vt:lpstr>ML-based Intelligent Treat Detection and Protection</vt:lpstr>
      <vt:lpstr>A Future-Ready NGFW -  Smart Policy Operation</vt:lpstr>
      <vt:lpstr>Smart Policy Operation</vt:lpstr>
      <vt:lpstr>A Future-Ready NGFW - Multiple Deployment Scenarios </vt:lpstr>
      <vt:lpstr>Zero Trust Network Access (ZTNA) Solution</vt:lpstr>
      <vt:lpstr>NGFW Fits into Hillstone Solutions </vt:lpstr>
      <vt:lpstr>Enable Multiple Use Cases with High Performance</vt:lpstr>
      <vt:lpstr>Fast, Effective, Efficient Future-Ready Security Protection with Hillstone A-Series NGFW</vt:lpstr>
      <vt:lpstr>Hillstone Networks is Your Trusted Security Partner</vt:lpstr>
      <vt:lpstr>PowerPoint 演示文稿</vt:lpstr>
      <vt:lpstr>A-Series Product Positioning</vt:lpstr>
      <vt:lpstr>The Hillstone A-Series NGFW: Specifications</vt:lpstr>
      <vt:lpstr>A200 Front and Rear Panel</vt:lpstr>
      <vt:lpstr>A200W Front and Rear Panel</vt:lpstr>
      <vt:lpstr>A1000 Front and Rear Panel</vt:lpstr>
      <vt:lpstr>A1100 Front and Rear Panel</vt:lpstr>
      <vt:lpstr>The Hillstone A-Series NGFW: Specifications</vt:lpstr>
      <vt:lpstr>A2000 / A2600 Front Panel</vt:lpstr>
      <vt:lpstr>A2000 / A2600 Rear Panel</vt:lpstr>
      <vt:lpstr>A2700 / A2800 Front Panel</vt:lpstr>
      <vt:lpstr>A2700 / A2800 Rear Panel</vt:lpstr>
      <vt:lpstr>The Hillstone A-Series NGFW: Specifications</vt:lpstr>
      <vt:lpstr>A3000 / A3600 / A3700 / A3800 Front Panel</vt:lpstr>
      <vt:lpstr>A3000 / A3600 / A3700 / A3800 Rear Panel</vt:lpstr>
      <vt:lpstr>The Hillstone A-Series NGFW: Specifications</vt:lpstr>
      <vt:lpstr>A5100 / A5200 / A5500 Front Panel</vt:lpstr>
      <vt:lpstr>A5100 / A5200 / A5500 Rear Panel</vt:lpstr>
      <vt:lpstr>A5155 / A5255 / A5555 / A5600 / A5800 Front Panel</vt:lpstr>
      <vt:lpstr>A5155 / A5255 / A5555 / A5600 / A5800 Rear Panel</vt:lpstr>
      <vt:lpstr>The Hillstone A-Series NGFW: Specifications</vt:lpstr>
      <vt:lpstr>A6800 / A7600 Front Panel</vt:lpstr>
      <vt:lpstr>A6800 / A7600 Rear Panel</vt:lpstr>
      <vt:lpstr>Expansion Modules</vt:lpstr>
      <vt:lpstr>Expansion SSD: Images</vt:lpstr>
      <vt:lpstr>Notes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Gavin</dc:creator>
  <cp:lastModifiedBy>Microsoft 帐户</cp:lastModifiedBy>
  <cp:revision>3474</cp:revision>
  <cp:lastPrinted>2019-09-13T22:29:18Z</cp:lastPrinted>
  <dcterms:created xsi:type="dcterms:W3CDTF">2015-05-26T17:31:32Z</dcterms:created>
  <dcterms:modified xsi:type="dcterms:W3CDTF">2023-05-11T03:31:16Z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619171</vt:lpwstr>
  </property>
  <property fmtid="{D5CDD505-2E9C-101B-9397-08002B2CF9AE}" pid="3" name="NXPowerLiteVersion">
    <vt:lpwstr>D4.1.4</vt:lpwstr>
  </property>
</Properties>
</file>