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handoutMasterIdLst>
    <p:handoutMasterId r:id="rId25"/>
  </p:handoutMasterIdLst>
  <p:sldIdLst>
    <p:sldId id="325" r:id="rId5"/>
    <p:sldId id="2147470264" r:id="rId6"/>
    <p:sldId id="343" r:id="rId7"/>
    <p:sldId id="2147470262" r:id="rId8"/>
    <p:sldId id="2147470321" r:id="rId9"/>
    <p:sldId id="2147470296" r:id="rId10"/>
    <p:sldId id="2147470319" r:id="rId11"/>
    <p:sldId id="2147470280" r:id="rId12"/>
    <p:sldId id="2109380217" r:id="rId13"/>
    <p:sldId id="2109380459" r:id="rId14"/>
    <p:sldId id="2147470309" r:id="rId15"/>
    <p:sldId id="2147470310" r:id="rId16"/>
    <p:sldId id="2147470323" r:id="rId17"/>
    <p:sldId id="2145707512" r:id="rId18"/>
    <p:sldId id="2147470317" r:id="rId19"/>
    <p:sldId id="2147470320" r:id="rId20"/>
    <p:sldId id="2147470322" r:id="rId21"/>
    <p:sldId id="2147470325" r:id="rId22"/>
    <p:sldId id="268" r:id="rId23"/>
  </p:sldIdLst>
  <p:sldSz cx="12192000" cy="6858000"/>
  <p:notesSz cx="7104063" cy="10234613"/>
  <p:embeddedFontLst>
    <p:embeddedFont>
      <p:font typeface="ＭＳ Ｐゴシック" panose="020B0600070205080204" pitchFamily="34" charset="-128"/>
      <p:regular r:id="rId26"/>
    </p:embeddedFont>
    <p:embeddedFont>
      <p:font typeface="MetricHPE" panose="020B0604020202020204" charset="0"/>
      <p:regular r:id="rId27"/>
      <p:bold r:id="rId28"/>
      <p:italic r:id="rId29"/>
      <p:boldItalic r:id="rId30"/>
    </p:embeddedFont>
    <p:embeddedFont>
      <p:font typeface="MetricHPE Black" panose="020B0604020202020204" charset="0"/>
      <p:bold r:id="rId31"/>
      <p:boldItalic r:id="rId32"/>
    </p:embeddedFont>
    <p:embeddedFont>
      <p:font typeface="Open Sans" panose="020B0606030504020204" pitchFamily="34" charset="0"/>
      <p:regular r:id="rId33"/>
      <p:bold r:id="rId34"/>
      <p:italic r:id="rId35"/>
      <p:boldItalic r:id="rId36"/>
    </p:embeddedFont>
    <p:embeddedFont>
      <p:font typeface="Open Sans Extrabold" panose="020B0906030804020204" pitchFamily="34" charset="0"/>
      <p:bold r:id="rId37"/>
      <p:boldItalic r:id="rId38"/>
    </p:embeddedFont>
    <p:embeddedFont>
      <p:font typeface="Open Sans Light" panose="020B0306030504020204" pitchFamily="34" charset="0"/>
      <p:regular r:id="rId39"/>
      <p:italic r:id="rId40"/>
    </p:embeddedFont>
    <p:embeddedFont>
      <p:font typeface="Open Sans Semibold" panose="020B0706030804020204" pitchFamily="34" charset="0"/>
      <p:bold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D5CB86C4-1AD9-4D56-A689-AEC7780B6B9A}">
          <p14:sldIdLst>
            <p14:sldId id="325"/>
            <p14:sldId id="2147470264"/>
            <p14:sldId id="343"/>
            <p14:sldId id="2147470262"/>
            <p14:sldId id="2147470321"/>
            <p14:sldId id="2147470296"/>
            <p14:sldId id="2147470319"/>
            <p14:sldId id="2147470280"/>
            <p14:sldId id="2109380217"/>
            <p14:sldId id="2109380459"/>
            <p14:sldId id="2147470309"/>
            <p14:sldId id="2147470310"/>
            <p14:sldId id="2147470323"/>
            <p14:sldId id="2145707512"/>
            <p14:sldId id="2147470317"/>
            <p14:sldId id="2147470320"/>
            <p14:sldId id="2147470322"/>
            <p14:sldId id="2147470325"/>
            <p14:sldId id="268"/>
          </p14:sldIdLst>
        </p14:section>
        <p14:section name="Resources" id="{DC398CB1-460E-46AC-9B81-3D854D885AE1}">
          <p14:sldIdLst/>
        </p14:section>
        <p14:section name="Legal Guidelines" id="{2DC185DB-DE00-4D13-B073-E8BFB8595DA4}">
          <p14:sldIdLst/>
        </p14:section>
      </p14:sectionLst>
    </p:ext>
    <p:ext uri="{EFAFB233-063F-42B5-8137-9DF3F51BA10A}">
      <p15:sldGuideLst xmlns:p15="http://schemas.microsoft.com/office/powerpoint/2012/main">
        <p15:guide id="1" orient="horz" pos="2183" userDrawn="1">
          <p15:clr>
            <a:srgbClr val="A4A3A4"/>
          </p15:clr>
        </p15:guide>
        <p15:guide id="4" orient="horz" pos="3840" userDrawn="1">
          <p15:clr>
            <a:srgbClr val="A4A3A4"/>
          </p15:clr>
        </p15:guide>
        <p15:guide id="5" pos="3864" userDrawn="1">
          <p15:clr>
            <a:srgbClr val="A4A3A4"/>
          </p15:clr>
        </p15:guide>
        <p15:guide id="7" pos="7287" userDrawn="1">
          <p15:clr>
            <a:srgbClr val="A4A3A4"/>
          </p15:clr>
        </p15:guide>
        <p15:guide id="8" orient="horz" pos="958" userDrawn="1">
          <p15:clr>
            <a:srgbClr val="A4A3A4"/>
          </p15:clr>
        </p15:guide>
        <p15:guide id="9" orient="horz" pos="1049"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5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dk1"/>
            </a:lnRef>
          </a:top>
          <a:bottom>
            <a:lnRef idx="1">
              <a:schemeClr val="dk1"/>
            </a:lnRef>
          </a:bottom>
        </a:tcBdr>
      </a:tcStyle>
    </a:band1H>
    <a:band1V>
      <a:tcStyle>
        <a:tcBdr>
          <a:left>
            <a:lnRef idx="1">
              <a:schemeClr val="dk1"/>
            </a:lnRef>
          </a:left>
          <a:right>
            <a:lnRef idx="1">
              <a:schemeClr val="dk1"/>
            </a:lnRef>
          </a:right>
        </a:tcBdr>
      </a:tcStyle>
    </a:band1V>
    <a:band2V>
      <a:tcStyle>
        <a:tcBdr>
          <a:left>
            <a:lnRef idx="1">
              <a:schemeClr val="dk1"/>
            </a:lnRef>
          </a:left>
          <a:right>
            <a:lnRef idx="1">
              <a:schemeClr val="dk1"/>
            </a:lnRef>
          </a:right>
        </a:tcBdr>
      </a:tcStyle>
    </a:band2V>
    <a:lastCol>
      <a:tcTxStyle b="on"/>
      <a:tcStyle>
        <a:tcBdr/>
      </a:tcStyle>
    </a:lastCol>
    <a:firstCol>
      <a:tcTxStyle b="on"/>
      <a:tcStyle>
        <a:tcBdr/>
      </a:tcStyle>
    </a:firstCol>
    <a:lastRow>
      <a:tcTxStyle b="on"/>
      <a:tcStyle>
        <a:tcBdr>
          <a:top>
            <a:ln w="50800" cmpd="dbl">
              <a:solidFill>
                <a:schemeClr val="dk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9" autoAdjust="0"/>
    <p:restoredTop sz="92075" autoAdjust="0"/>
  </p:normalViewPr>
  <p:slideViewPr>
    <p:cSldViewPr snapToGrid="0">
      <p:cViewPr varScale="1">
        <p:scale>
          <a:sx n="142" d="100"/>
          <a:sy n="142" d="100"/>
        </p:scale>
        <p:origin x="1440" y="126"/>
      </p:cViewPr>
      <p:guideLst>
        <p:guide orient="horz" pos="2183"/>
        <p:guide orient="horz" pos="3840"/>
        <p:guide pos="3864"/>
        <p:guide pos="7287"/>
        <p:guide orient="horz" pos="958"/>
        <p:guide orient="horz" pos="1049"/>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87" d="100"/>
          <a:sy n="87" d="100"/>
        </p:scale>
        <p:origin x="3276" y="66"/>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0"/>
        <c:ser>
          <c:idx val="0"/>
          <c:order val="0"/>
          <c:tx>
            <c:strRef>
              <c:f>Sheet1!$B$1</c:f>
              <c:strCache>
                <c:ptCount val="1"/>
                <c:pt idx="0">
                  <c:v>Sales</c:v>
                </c:pt>
              </c:strCache>
            </c:strRef>
          </c:tx>
          <c:spPr>
            <a:solidFill>
              <a:schemeClr val="accent1"/>
            </a:solidFill>
            <a:ln w="19050">
              <a:solidFill>
                <a:schemeClr val="lt1"/>
              </a:solidFill>
            </a:ln>
            <a:effectLst/>
          </c:spPr>
          <c:dPt>
            <c:idx val="0"/>
            <c:bubble3D val="0"/>
            <c:extLst>
              <c:ext xmlns:c16="http://schemas.microsoft.com/office/drawing/2014/chart" uri="{C3380CC4-5D6E-409C-BE32-E72D297353CC}">
                <c16:uniqueId val="{00000001-AD40-4F0C-820C-B68BFA065A35}"/>
              </c:ext>
            </c:extLst>
          </c:dPt>
          <c:dPt>
            <c:idx val="1"/>
            <c:bubble3D val="0"/>
            <c:extLst>
              <c:ext xmlns:c16="http://schemas.microsoft.com/office/drawing/2014/chart" uri="{C3380CC4-5D6E-409C-BE32-E72D297353CC}">
                <c16:uniqueId val="{00000003-AD40-4F0C-820C-B68BFA065A35}"/>
              </c:ext>
            </c:extLst>
          </c:dPt>
          <c:dPt>
            <c:idx val="2"/>
            <c:bubble3D val="0"/>
            <c:extLst>
              <c:ext xmlns:c16="http://schemas.microsoft.com/office/drawing/2014/chart" uri="{C3380CC4-5D6E-409C-BE32-E72D297353CC}">
                <c16:uniqueId val="{00000005-AD40-4F0C-820C-B68BFA065A35}"/>
              </c:ext>
            </c:extLst>
          </c:dPt>
          <c:dPt>
            <c:idx val="3"/>
            <c:bubble3D val="0"/>
            <c:extLst>
              <c:ext xmlns:c16="http://schemas.microsoft.com/office/drawing/2014/chart" uri="{C3380CC4-5D6E-409C-BE32-E72D297353CC}">
                <c16:uniqueId val="{00000007-AD40-4F0C-820C-B68BFA065A3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AD40-4F0C-820C-B68BFA065A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3975">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dirty="0">
              <a:latin typeface="MetricHPE" panose="020B0503030202060203" pitchFamily="34" charset="-18"/>
            </a:endParaRPr>
          </a:p>
        </p:txBody>
      </p:sp>
      <p:sp>
        <p:nvSpPr>
          <p:cNvPr id="3" name="Date Placeholder 2"/>
          <p:cNvSpPr>
            <a:spLocks noGrp="1"/>
          </p:cNvSpPr>
          <p:nvPr>
            <p:ph type="dt" sz="quarter" idx="1"/>
          </p:nvPr>
        </p:nvSpPr>
        <p:spPr>
          <a:xfrm>
            <a:off x="4023992" y="0"/>
            <a:ext cx="3078427" cy="511731"/>
          </a:xfrm>
          <a:prstGeom prst="rect">
            <a:avLst/>
          </a:prstGeom>
        </p:spPr>
        <p:txBody>
          <a:bodyPr vert="horz" lIns="99075" tIns="49538" rIns="99075" bIns="49538" rtlCol="0"/>
          <a:lstStyle>
            <a:lvl1pPr algn="r">
              <a:defRPr sz="1300"/>
            </a:lvl1pPr>
          </a:lstStyle>
          <a:p>
            <a:fld id="{3CA61830-C416-483F-955E-54203C65B711}" type="datetimeFigureOut">
              <a:rPr lang="en-US">
                <a:latin typeface="MetricHPE" panose="020B0503030202060203" pitchFamily="34" charset="-18"/>
              </a:rPr>
              <a:t>9/19/2024</a:t>
            </a:fld>
            <a:endParaRPr dirty="0">
              <a:latin typeface="MetricHPE" panose="020B0503030202060203" pitchFamily="34" charset="-18"/>
            </a:endParaRPr>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vl1pPr>
          </a:lstStyle>
          <a:p>
            <a:endParaRPr dirty="0">
              <a:latin typeface="MetricHPE" panose="020B0503030202060203" pitchFamily="34" charset="-18"/>
            </a:endParaRPr>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lIns="99075" tIns="49538" rIns="99075" bIns="49538" rtlCol="0" anchor="b"/>
          <a:lstStyle>
            <a:lvl1pPr algn="r">
              <a:defRPr sz="1300"/>
            </a:lvl1pPr>
          </a:lstStyle>
          <a:p>
            <a:fld id="{CEF31B20-3646-4475-8BC4-560CAF715D08}" type="slidenum">
              <a:rPr>
                <a:latin typeface="MetricHPE" panose="020B0503030202060203" pitchFamily="34" charset="-18"/>
              </a:rPr>
              <a:t>‹#›</a:t>
            </a:fld>
            <a:endParaRPr dirty="0">
              <a:latin typeface="MetricHPE" panose="020B0503030202060203" pitchFamily="34" charset="-18"/>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4788" y="427038"/>
            <a:ext cx="5116512" cy="2879725"/>
          </a:xfrm>
          <a:prstGeom prst="rect">
            <a:avLst/>
          </a:prstGeom>
          <a:noFill/>
          <a:ln w="12700">
            <a:solidFill>
              <a:prstClr val="black"/>
            </a:solidFill>
          </a:ln>
        </p:spPr>
        <p:txBody>
          <a:bodyPr vert="horz" lIns="99075" tIns="49538" rIns="99075" bIns="49538" rtlCol="0" anchor="ctr"/>
          <a:lstStyle/>
          <a:p>
            <a:endParaRPr dirty="0"/>
          </a:p>
        </p:txBody>
      </p:sp>
      <p:sp>
        <p:nvSpPr>
          <p:cNvPr id="5" name="Notes Placeholder 4"/>
          <p:cNvSpPr>
            <a:spLocks noGrp="1"/>
          </p:cNvSpPr>
          <p:nvPr>
            <p:ph type="body" sz="quarter" idx="3"/>
          </p:nvPr>
        </p:nvSpPr>
        <p:spPr>
          <a:xfrm>
            <a:off x="394670" y="3496826"/>
            <a:ext cx="6314723" cy="5970191"/>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94670" y="9722883"/>
            <a:ext cx="5051778" cy="254089"/>
          </a:xfrm>
          <a:prstGeom prst="rect">
            <a:avLst/>
          </a:prstGeom>
        </p:spPr>
        <p:txBody>
          <a:bodyPr vert="horz" lIns="0" tIns="0" rIns="0" bIns="0" rtlCol="0" anchor="ctr"/>
          <a:lstStyle>
            <a:lvl1pPr algn="l">
              <a:defRPr sz="1100">
                <a:latin typeface="MetricHPE" panose="020B0503030202060203" pitchFamily="34" charset="-18"/>
              </a:defRPr>
            </a:lvl1pPr>
          </a:lstStyle>
          <a:p>
            <a:endParaRPr lang="en-US" dirty="0"/>
          </a:p>
        </p:txBody>
      </p:sp>
      <p:sp>
        <p:nvSpPr>
          <p:cNvPr id="7" name="Slide Number Placeholder 6"/>
          <p:cNvSpPr>
            <a:spLocks noGrp="1"/>
          </p:cNvSpPr>
          <p:nvPr>
            <p:ph type="sldNum" sz="quarter" idx="5"/>
          </p:nvPr>
        </p:nvSpPr>
        <p:spPr>
          <a:xfrm>
            <a:off x="6077921" y="9722883"/>
            <a:ext cx="631472" cy="254089"/>
          </a:xfrm>
          <a:prstGeom prst="rect">
            <a:avLst/>
          </a:prstGeom>
        </p:spPr>
        <p:txBody>
          <a:bodyPr vert="horz" lIns="0" tIns="0" rIns="0" bIns="0" rtlCol="0" anchor="ctr"/>
          <a:lstStyle>
            <a:lvl1pPr algn="r">
              <a:defRPr sz="1100">
                <a:latin typeface="MetricHPE" panose="020B0503030202060203" pitchFamily="34" charset="-18"/>
              </a:defRPr>
            </a:lvl1pPr>
          </a:lstStyle>
          <a:p>
            <a:fld id="{5BFEAE42-E3FE-4405-B7FC-4425D05B92A0}" type="slidenum">
              <a:rPr lang="en-US" smtClean="0"/>
              <a:pPr/>
              <a:t>‹#›</a:t>
            </a:fld>
            <a:endParaRPr lang="en-US" dirty="0"/>
          </a:p>
        </p:txBody>
      </p:sp>
      <p:sp>
        <p:nvSpPr>
          <p:cNvPr id="3" name="Header Placeholder 2">
            <a:extLst>
              <a:ext uri="{FF2B5EF4-FFF2-40B4-BE49-F238E27FC236}">
                <a16:creationId xmlns:a16="http://schemas.microsoft.com/office/drawing/2014/main" id="{1ABBFA18-F005-4413-AD3D-C41E73AAEAEA}"/>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18"/>
        <a:ea typeface="+mn-ea"/>
        <a:cs typeface="+mn-cs"/>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18"/>
        <a:ea typeface="+mn-ea"/>
        <a:cs typeface="+mn-cs"/>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18"/>
        <a:ea typeface="+mn-ea"/>
        <a:cs typeface="+mn-cs"/>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18"/>
        <a:ea typeface="+mn-ea"/>
        <a:cs typeface="+mn-cs"/>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rubapedia.arubanetworks.com/arubapedia/index.php/Category:Aruba_ES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ction.arubainstanton.com/EN/Pages/Login.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rubapedia.arubanetworks.com/arubapedia/index.php/Category:Aruba_ESP"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GB" smtClean="0"/>
              <a:pPr/>
              <a:t>1</a:t>
            </a:fld>
            <a:endParaRPr lang="en-GB"/>
          </a:p>
        </p:txBody>
      </p:sp>
    </p:spTree>
    <p:extLst>
      <p:ext uri="{BB962C8B-B14F-4D97-AF65-F5344CB8AC3E}">
        <p14:creationId xmlns:p14="http://schemas.microsoft.com/office/powerpoint/2010/main" val="3536304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a:bodyPr>
          <a:lstStyle/>
          <a:p>
            <a:pPr indent="-39217">
              <a:buNone/>
              <a:defRPr/>
            </a:pPr>
            <a:r>
              <a:rPr lang="en-US"/>
              <a:t>ClearPass is our (Network Access Control) NAC solution for management and security in regards to onboarding employees and guest devices at scale.</a:t>
            </a:r>
          </a:p>
          <a:p>
            <a:pPr indent="-39217">
              <a:buNone/>
              <a:defRPr/>
            </a:pPr>
            <a:r>
              <a:rPr lang="en-US"/>
              <a:t>ClearPass gives IT and the security team the ability to define and enforce who and what devices can access which resources through policy-based permissions. </a:t>
            </a:r>
            <a:endParaRPr lang="en-US">
              <a:cs typeface="Arial"/>
            </a:endParaRPr>
          </a:p>
          <a:p>
            <a:pPr indent="-39217">
              <a:buNone/>
              <a:defRPr/>
            </a:pPr>
            <a:endParaRPr lang="en-US">
              <a:cs typeface="Arial"/>
            </a:endParaRPr>
          </a:p>
          <a:p>
            <a:pPr marL="10320" indent="0">
              <a:buNone/>
              <a:defRPr/>
            </a:pPr>
            <a:r>
              <a:rPr lang="en-US"/>
              <a:t>Questions to ask Partner:</a:t>
            </a:r>
            <a:endParaRPr lang="en-US">
              <a:cs typeface="Arial"/>
            </a:endParaRPr>
          </a:p>
          <a:p>
            <a:pPr marL="319930" indent="-309610">
              <a:buFont typeface="Arial,Sans-Serif"/>
              <a:buChar char="•"/>
              <a:defRPr/>
            </a:pPr>
            <a:r>
              <a:rPr lang="en-US"/>
              <a:t>Do you offer a NAC solution to your customers? If so, what solution?</a:t>
            </a:r>
            <a:endParaRPr lang="en-US">
              <a:cs typeface="Arial"/>
            </a:endParaRPr>
          </a:p>
          <a:p>
            <a:pPr marL="319930" indent="-309610">
              <a:buFont typeface="Arial,Sans-Serif"/>
              <a:buChar char="•"/>
              <a:defRPr/>
            </a:pPr>
            <a:r>
              <a:rPr lang="en-US"/>
              <a:t>Are your customers asking about NAC solutions?</a:t>
            </a:r>
            <a:endParaRPr lang="en-US">
              <a:cs typeface="Arial"/>
            </a:endParaRPr>
          </a:p>
          <a:p>
            <a:pPr indent="-39217">
              <a:buNone/>
              <a:defRPr/>
            </a:pPr>
            <a:endParaRPr lang="en-US">
              <a:cs typeface="Arial"/>
            </a:endParaRPr>
          </a:p>
          <a:p>
            <a:pPr indent="-39217">
              <a:buNone/>
              <a:defRPr/>
            </a:pPr>
            <a:r>
              <a:rPr lang="en-US" b="1">
                <a:cs typeface="Arial"/>
              </a:rPr>
              <a:t>Talking Points</a:t>
            </a:r>
            <a:endParaRPr lang="en-US" b="1"/>
          </a:p>
          <a:p>
            <a:pPr marL="319930" indent="-309610">
              <a:buFont typeface="Wingdings" panose="020B0604020202020204" pitchFamily="34" charset="0"/>
              <a:buChar char="§"/>
              <a:defRPr/>
            </a:pPr>
            <a:r>
              <a:rPr lang="en-US"/>
              <a:t>ClearPass provides device discovery and profiling</a:t>
            </a:r>
            <a:endParaRPr lang="en-US">
              <a:solidFill>
                <a:srgbClr val="000000"/>
              </a:solidFill>
              <a:latin typeface="Arial"/>
              <a:cs typeface="Arial"/>
            </a:endParaRPr>
          </a:p>
          <a:p>
            <a:pPr marL="319930" indent="-309610">
              <a:buFont typeface="Wingdings" panose="020B0604020202020204" pitchFamily="34" charset="0"/>
              <a:buChar char="§"/>
              <a:defRPr/>
            </a:pPr>
            <a:r>
              <a:rPr lang="en-US"/>
              <a:t>ClearPass provides Authentication.  No matter what connection method is used, ClearPass authenticates the user or device identity against a wide variety of identity sources such as Active Directory.  This is an important ClearPass advantage and differentiator.  It means that the IT and security teams can define roles and policies for users and devices once and have them apply across all types of connections.</a:t>
            </a:r>
            <a:endParaRPr lang="en-US">
              <a:cs typeface="Arial"/>
            </a:endParaRPr>
          </a:p>
          <a:p>
            <a:pPr marL="319930" indent="-309610">
              <a:buFont typeface="Wingdings" panose="020B0604020202020204" pitchFamily="34" charset="0"/>
              <a:buChar char="§"/>
              <a:defRPr/>
            </a:pPr>
            <a:r>
              <a:rPr lang="en-US"/>
              <a:t>ClearPass leverages its position as "gatekeeper" to the network to provide Enforcement in the event that a user or device changes its security status or is found participating in an attack.  As a result, ClearPass can enable either analyst-guided or automated attack response.</a:t>
            </a:r>
            <a:endParaRPr lang="en-US">
              <a:cs typeface="Arial"/>
            </a:endParaRPr>
          </a:p>
          <a:p>
            <a:pPr marL="319930" indent="-309610">
              <a:buFont typeface="Wingdings" panose="020B0604020202020204" pitchFamily="34" charset="0"/>
              <a:buChar char="§"/>
              <a:defRPr/>
            </a:pPr>
            <a:endParaRPr lang="en-US">
              <a:cs typeface="Arial"/>
            </a:endParaRPr>
          </a:p>
          <a:p>
            <a:pPr indent="-39217">
              <a:defRPr/>
            </a:pPr>
            <a:endParaRPr lang="en-US">
              <a:cs typeface="Arial"/>
            </a:endParaRPr>
          </a:p>
          <a:p>
            <a:pPr marL="319930" indent="-309610">
              <a:buFont typeface="Wingdings" panose="020B0604020202020204" pitchFamily="34" charset="0"/>
              <a:buChar char="§"/>
              <a:defRPr/>
            </a:pPr>
            <a:r>
              <a:rPr lang="en-US">
                <a:cs typeface="Arial"/>
              </a:rPr>
              <a:t>Provide ClearPass analogy or story "Bouncer analogy" (Bouncer decides whether you can get in, then the host tells you where you can sit)</a:t>
            </a:r>
          </a:p>
          <a:p>
            <a:pPr marL="319930" indent="-309610">
              <a:buFont typeface="Wingdings" panose="020B0604020202020204" pitchFamily="34" charset="0"/>
              <a:buChar char="§"/>
              <a:defRPr/>
            </a:pPr>
            <a:endParaRPr lang="en-US">
              <a:solidFill>
                <a:srgbClr val="000000"/>
              </a:solidFill>
              <a:latin typeface="Arial"/>
              <a:cs typeface="Arial"/>
            </a:endParaRPr>
          </a:p>
          <a:p>
            <a:pPr marL="10320" indent="0">
              <a:buNone/>
              <a:defRPr/>
            </a:pPr>
            <a:r>
              <a:rPr lang="en-US" b="1">
                <a:solidFill>
                  <a:srgbClr val="000000"/>
                </a:solidFill>
                <a:latin typeface="Arial"/>
                <a:cs typeface="Arial"/>
              </a:rPr>
              <a:t>Implementation: </a:t>
            </a:r>
          </a:p>
          <a:p>
            <a:pPr indent="-39217">
              <a:buFont typeface="Wingdings" panose="020B0604020202020204" pitchFamily="34" charset="0"/>
              <a:buChar char="§"/>
              <a:defRPr/>
            </a:pPr>
            <a:r>
              <a:rPr lang="en-US">
                <a:solidFill>
                  <a:srgbClr val="000000"/>
                </a:solidFill>
                <a:latin typeface="Arial"/>
                <a:cs typeface="Arial"/>
              </a:rPr>
              <a:t>Any partner can sell it, but you need to be certified to install it</a:t>
            </a:r>
          </a:p>
          <a:p>
            <a:pPr indent="-39217">
              <a:buFont typeface="Wingdings" panose="020B0604020202020204" pitchFamily="34" charset="0"/>
              <a:buChar char="§"/>
              <a:defRPr/>
            </a:pPr>
            <a:r>
              <a:rPr lang="en-US">
                <a:solidFill>
                  <a:srgbClr val="000000"/>
                </a:solidFill>
                <a:latin typeface="Arial"/>
                <a:cs typeface="Arial"/>
              </a:rPr>
              <a:t>HPE services available to install</a:t>
            </a:r>
          </a:p>
          <a:p>
            <a:pPr indent="-39217">
              <a:buFont typeface="Wingdings" panose="020B0604020202020204" pitchFamily="34" charset="0"/>
              <a:buChar char="§"/>
              <a:defRPr/>
            </a:pPr>
            <a:r>
              <a:rPr lang="en-US">
                <a:solidFill>
                  <a:srgbClr val="000000"/>
                </a:solidFill>
                <a:latin typeface="Arial"/>
                <a:cs typeface="Arial"/>
              </a:rPr>
              <a:t>Traversa as a third party install (They will wear your company logo)</a:t>
            </a:r>
            <a:endParaRPr lang="en-US">
              <a:solidFill>
                <a:srgbClr val="000000"/>
              </a:solidFill>
              <a:effectLst/>
              <a:latin typeface="Arial"/>
              <a:cs typeface="Arial"/>
            </a:endParaRPr>
          </a:p>
          <a:p>
            <a:pPr marL="319930" indent="-309610">
              <a:buFont typeface="Wingdings" panose="020B0604020202020204" pitchFamily="34" charset="0"/>
              <a:buChar char="§"/>
            </a:pPr>
            <a:endParaRPr lang="en-US">
              <a:solidFill>
                <a:srgbClr val="000000"/>
              </a:solidFill>
              <a:effectLst/>
              <a:latin typeface="Arial"/>
              <a:cs typeface="Arial"/>
            </a:endParaRPr>
          </a:p>
          <a:p>
            <a:pPr marL="319930" indent="-309610">
              <a:buFont typeface="Wingdings" panose="020B0604020202020204" pitchFamily="34" charset="0"/>
              <a:buChar char="§"/>
            </a:pPr>
            <a:endParaRPr lang="en-US">
              <a:solidFill>
                <a:srgbClr val="000000"/>
              </a:solidFill>
              <a:latin typeface="Arial"/>
              <a:cs typeface="Arial"/>
            </a:endParaRPr>
          </a:p>
          <a:p>
            <a:pPr marL="10320" indent="0">
              <a:buNone/>
            </a:pPr>
            <a:endParaRPr lang="en-US">
              <a:solidFill>
                <a:srgbClr val="000000"/>
              </a:solidFill>
              <a:latin typeface="Arial"/>
              <a:cs typeface="Arial"/>
            </a:endParaRPr>
          </a:p>
          <a:p>
            <a:pPr marL="9632" indent="0">
              <a:buNone/>
            </a:pPr>
            <a:endParaRPr lang="en-US" sz="2000" strike="sngStrike">
              <a:solidFill>
                <a:srgbClr val="242424"/>
              </a:solidFill>
              <a:latin typeface="-apple-system"/>
              <a:cs typeface="Arial"/>
            </a:endParaRPr>
          </a:p>
          <a:p>
            <a:pPr indent="-39217"/>
            <a:endParaRPr lang="en-US" strike="sngStrike">
              <a:solidFill>
                <a:srgbClr val="242424"/>
              </a:solidFill>
              <a:latin typeface="-apple-system"/>
              <a:cs typeface="Arial"/>
            </a:endParaRPr>
          </a:p>
          <a:p>
            <a:pPr indent="-39217"/>
            <a:endParaRPr lang="en-US" strike="sngStrike">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11</a:t>
            </a:fld>
            <a:endParaRPr lang="en-US"/>
          </a:p>
        </p:txBody>
      </p:sp>
    </p:spTree>
    <p:extLst>
      <p:ext uri="{BB962C8B-B14F-4D97-AF65-F5344CB8AC3E}">
        <p14:creationId xmlns:p14="http://schemas.microsoft.com/office/powerpoint/2010/main" val="1237297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lstStyle/>
          <a:p>
            <a:pPr marL="9632" indent="0">
              <a:buNone/>
            </a:pPr>
            <a:r>
              <a:rPr lang="en-US" b="1">
                <a:cs typeface="Arial"/>
              </a:rPr>
              <a:t>Do you currently offer SD-WAN or remote worker solutions today?</a:t>
            </a:r>
          </a:p>
          <a:p>
            <a:pPr marL="195398" indent="-185766">
              <a:buChar char="•"/>
            </a:pPr>
            <a:r>
              <a:rPr lang="en-US">
                <a:cs typeface="Arial"/>
              </a:rPr>
              <a:t>If no, just mention that because of Central, our Gateways and the </a:t>
            </a:r>
            <a:r>
              <a:rPr lang="en-US" err="1">
                <a:cs typeface="Arial"/>
              </a:rPr>
              <a:t>EdgeConnect</a:t>
            </a:r>
            <a:r>
              <a:rPr lang="en-US">
                <a:cs typeface="Arial"/>
              </a:rPr>
              <a:t> portfolio we have a solution to meet all their potential customers needs.</a:t>
            </a:r>
          </a:p>
          <a:p>
            <a:pPr marL="195398" indent="-185766">
              <a:buChar char="•"/>
            </a:pPr>
            <a:r>
              <a:rPr lang="en-US">
                <a:cs typeface="Arial"/>
              </a:rPr>
              <a:t>Offer to revisit if they have an opportunity that comes up or want to start targeting these projects</a:t>
            </a:r>
          </a:p>
          <a:p>
            <a:pPr marL="9632" indent="0">
              <a:buNone/>
            </a:pPr>
            <a:endParaRPr lang="en-US">
              <a:cs typeface="Arial"/>
            </a:endParaRPr>
          </a:p>
          <a:p>
            <a:pPr marL="9632" indent="0">
              <a:buNone/>
            </a:pPr>
            <a:r>
              <a:rPr lang="en-US" b="1">
                <a:cs typeface="Arial"/>
              </a:rPr>
              <a:t>If yes....</a:t>
            </a:r>
          </a:p>
          <a:p>
            <a:pPr marL="9632" indent="0">
              <a:buNone/>
            </a:pPr>
            <a:r>
              <a:rPr lang="en-US">
                <a:cs typeface="Arial"/>
              </a:rPr>
              <a:t>Aruba’s </a:t>
            </a:r>
            <a:r>
              <a:rPr lang="en-US" err="1">
                <a:cs typeface="Arial"/>
              </a:rPr>
              <a:t>EdgeConnect</a:t>
            </a:r>
            <a:r>
              <a:rPr lang="en-US">
                <a:cs typeface="Arial"/>
              </a:rPr>
              <a:t> portfolio provides secure solutions to meet the needs of SD-WAN and remote workers of any kind. </a:t>
            </a:r>
            <a:endParaRPr lang="en-US" strike="sngStrike">
              <a:cs typeface="Arial"/>
            </a:endParaRPr>
          </a:p>
          <a:p>
            <a:pPr marL="9632" indent="0">
              <a:buNone/>
            </a:pPr>
            <a:endParaRPr lang="en-US">
              <a:cs typeface="Arial"/>
            </a:endParaRPr>
          </a:p>
          <a:p>
            <a:pPr marL="9632" indent="0">
              <a:buNone/>
            </a:pPr>
            <a:r>
              <a:rPr lang="en-US" b="1" err="1">
                <a:cs typeface="Arial"/>
              </a:rPr>
              <a:t>EdgeConnect</a:t>
            </a:r>
            <a:r>
              <a:rPr lang="en-US" b="1">
                <a:cs typeface="Arial"/>
              </a:rPr>
              <a:t> Mobile (Aruba VIA)</a:t>
            </a:r>
            <a:r>
              <a:rPr lang="en-US">
                <a:cs typeface="Arial"/>
              </a:rPr>
              <a:t> - VPN software license ideal for workers needing access the corporate network on the go (road warrior).</a:t>
            </a:r>
          </a:p>
          <a:p>
            <a:pPr marL="9632" indent="0">
              <a:buNone/>
            </a:pPr>
            <a:endParaRPr lang="en-US">
              <a:cs typeface="Arial"/>
            </a:endParaRPr>
          </a:p>
          <a:p>
            <a:pPr marL="9632" indent="0">
              <a:buNone/>
            </a:pPr>
            <a:r>
              <a:rPr lang="en-US" b="1" err="1">
                <a:cs typeface="Arial"/>
              </a:rPr>
              <a:t>EdgeConnect</a:t>
            </a:r>
            <a:r>
              <a:rPr lang="en-US" b="1">
                <a:cs typeface="Arial"/>
              </a:rPr>
              <a:t> Microbranch</a:t>
            </a:r>
            <a:r>
              <a:rPr lang="en-US">
                <a:cs typeface="Arial"/>
              </a:rPr>
              <a:t> – Leverages our APs and Central (or Gateways) in SOHO deployment to securely the access corporate network.</a:t>
            </a:r>
          </a:p>
          <a:p>
            <a:pPr marL="9632" indent="0">
              <a:buNone/>
            </a:pPr>
            <a:endParaRPr lang="en-US">
              <a:cs typeface="Arial"/>
            </a:endParaRPr>
          </a:p>
          <a:p>
            <a:pPr marL="9632" indent="0">
              <a:buNone/>
            </a:pPr>
            <a:r>
              <a:rPr lang="en-US" b="1" err="1">
                <a:cs typeface="Arial"/>
              </a:rPr>
              <a:t>EdgeConnect</a:t>
            </a:r>
            <a:r>
              <a:rPr lang="en-US" b="1">
                <a:cs typeface="Arial"/>
              </a:rPr>
              <a:t> SD-Branch</a:t>
            </a:r>
            <a:r>
              <a:rPr lang="en-US">
                <a:cs typeface="Arial"/>
              </a:rPr>
              <a:t> – A small office using a full-stack Aruba solution (wired, wireless, gateways &amp; Central) to create secure tunnels to transmit data back to the campus.</a:t>
            </a:r>
          </a:p>
          <a:p>
            <a:pPr indent="-39217"/>
            <a:endParaRPr lang="en-US">
              <a:cs typeface="Calibri" panose="020F0502020204030204"/>
            </a:endParaRPr>
          </a:p>
          <a:p>
            <a:pPr marL="9632" indent="0">
              <a:buNone/>
            </a:pPr>
            <a:r>
              <a:rPr lang="en-US" b="1" err="1">
                <a:cs typeface="Arial"/>
              </a:rPr>
              <a:t>EdgeConnect</a:t>
            </a:r>
            <a:r>
              <a:rPr lang="en-US" b="1">
                <a:cs typeface="Arial"/>
              </a:rPr>
              <a:t> Enterprise</a:t>
            </a:r>
            <a:r>
              <a:rPr lang="en-US">
                <a:cs typeface="Arial"/>
              </a:rPr>
              <a:t> – With the addition of the Enterprise Orchestrator, capabilities extend to a full SD-WAN solution allowing efficient deployment of large and dynamic multi-site enterprises.</a:t>
            </a:r>
          </a:p>
          <a:p>
            <a:pPr marL="195398" indent="-185766">
              <a:buChar char="•"/>
            </a:pPr>
            <a:r>
              <a:rPr lang="en-US">
                <a:cs typeface="Arial"/>
              </a:rPr>
              <a:t>Formerly Silver Peak</a:t>
            </a:r>
          </a:p>
        </p:txBody>
      </p:sp>
      <p:sp>
        <p:nvSpPr>
          <p:cNvPr id="4" name="Slide Number Placeholder 3"/>
          <p:cNvSpPr>
            <a:spLocks noGrp="1"/>
          </p:cNvSpPr>
          <p:nvPr>
            <p:ph type="sldNum" sz="quarter" idx="5"/>
          </p:nvPr>
        </p:nvSpPr>
        <p:spPr/>
        <p:txBody>
          <a:bodyPr/>
          <a:lstStyle/>
          <a:p>
            <a:fld id="{AFBCB94D-6495-F641-B103-1FB567C1D079}" type="slidenum">
              <a:rPr lang="en-US" smtClean="0"/>
              <a:t>12</a:t>
            </a:fld>
            <a:endParaRPr lang="en-US"/>
          </a:p>
        </p:txBody>
      </p:sp>
    </p:spTree>
    <p:extLst>
      <p:ext uri="{BB962C8B-B14F-4D97-AF65-F5344CB8AC3E}">
        <p14:creationId xmlns:p14="http://schemas.microsoft.com/office/powerpoint/2010/main" val="2139831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Notes</a:t>
            </a:r>
          </a:p>
          <a:p>
            <a:endParaRPr lang="en-US" dirty="0"/>
          </a:p>
          <a:p>
            <a:r>
              <a:rPr lang="en-US" dirty="0"/>
              <a:t>Single set of policies applied evenly across internal and cloud assets applied evenly to onsite and remote users</a:t>
            </a:r>
          </a:p>
          <a:p>
            <a:r>
              <a:rPr lang="en-US" dirty="0"/>
              <a:t>Flesh this out.</a:t>
            </a:r>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dirty="0"/>
          </a:p>
        </p:txBody>
      </p:sp>
    </p:spTree>
    <p:extLst>
      <p:ext uri="{BB962C8B-B14F-4D97-AF65-F5344CB8AC3E}">
        <p14:creationId xmlns:p14="http://schemas.microsoft.com/office/powerpoint/2010/main" val="78234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a:bodyPr>
          <a:lstStyle/>
          <a:p>
            <a:pPr marL="0" indent="0">
              <a:spcBef>
                <a:spcPts val="0"/>
              </a:spcBef>
              <a:buNone/>
            </a:pPr>
            <a:r>
              <a:rPr lang="en-US" b="1" u="sng">
                <a:hlinkClick r:id="rId3"/>
              </a:rPr>
              <a:t>ESP (Edge Services Platform)</a:t>
            </a:r>
            <a:r>
              <a:rPr lang="en-US"/>
              <a:t> unifies a comprehensive portfolio consisting of: wired, wireless and SD-WAN gateways; industry-leading security solutions; and a comprehensive suite of reliable AI-powered insights and automation.</a:t>
            </a:r>
          </a:p>
          <a:p>
            <a:pPr marL="309610" indent="-309610">
              <a:spcBef>
                <a:spcPts val="0"/>
              </a:spcBef>
              <a:buChar char="•"/>
            </a:pPr>
            <a:r>
              <a:rPr lang="en-US">
                <a:cs typeface="Arial"/>
              </a:rPr>
              <a:t>Note this is not a product or a SKU you purchase. This is a way of thinking about and consuming a full stack Aruba solution.</a:t>
            </a:r>
          </a:p>
          <a:p>
            <a:pPr marL="9632" indent="0">
              <a:buNone/>
            </a:pPr>
            <a:endParaRPr lang="en-US"/>
          </a:p>
          <a:p>
            <a:pPr marL="9632" indent="0">
              <a:buNone/>
            </a:pPr>
            <a:r>
              <a:rPr lang="en-US"/>
              <a:t>With over 55B IoT devices expecting to generate more than 50% of the world’s data within the next two years, businesses are seeking to convert their data into new revenue streams and operational efficiencies. To do so reliably and securely, they need a network architecture that is Edge-centric, cloud-native, and designed to automate, unify and protect the Edge. </a:t>
            </a:r>
            <a:endParaRPr lang="en-US">
              <a:cs typeface="Arial"/>
            </a:endParaRPr>
          </a:p>
          <a:p>
            <a:pPr marL="9632" indent="0">
              <a:buNone/>
              <a:tabLst>
                <a:tab pos="495376" algn="l"/>
              </a:tabLst>
            </a:pPr>
            <a:endParaRPr lang="en-US">
              <a:latin typeface="Arial"/>
              <a:ea typeface="Times New Roman" panose="02020603050405020304" pitchFamily="18" charset="0"/>
              <a:cs typeface="Arial"/>
            </a:endParaRPr>
          </a:p>
          <a:p>
            <a:pPr marL="0" indent="0">
              <a:spcBef>
                <a:spcPts val="0"/>
              </a:spcBef>
              <a:buNone/>
              <a:tabLst>
                <a:tab pos="495376" algn="l"/>
              </a:tabLst>
            </a:pPr>
            <a:r>
              <a:rPr lang="en-US"/>
              <a:t>Aruba ESP focuses on three areas to build your network foundation</a:t>
            </a:r>
            <a:endParaRPr lang="en-GB">
              <a:cs typeface="Arial"/>
            </a:endParaRPr>
          </a:p>
          <a:p>
            <a:pPr marL="569683" lvl="1" indent="-371532">
              <a:spcBef>
                <a:spcPts val="0"/>
              </a:spcBef>
              <a:buAutoNum type="arabicPeriod"/>
              <a:tabLst>
                <a:tab pos="495376" algn="l"/>
              </a:tabLst>
            </a:pPr>
            <a:r>
              <a:rPr lang="en-GB" b="1"/>
              <a:t>Unified Infrastructure (</a:t>
            </a:r>
            <a:r>
              <a:rPr lang="en-GB" b="1" u="sng"/>
              <a:t>Connect</a:t>
            </a:r>
            <a:r>
              <a:rPr lang="en-GB" b="1"/>
              <a:t>)</a:t>
            </a:r>
            <a:r>
              <a:rPr lang="en-GB"/>
              <a:t> – Breaks down operational silos to provide a consistent operation experience across wired, wireless and WAN.</a:t>
            </a:r>
            <a:endParaRPr lang="en-US" b="1">
              <a:cs typeface="Arial"/>
            </a:endParaRPr>
          </a:p>
          <a:p>
            <a:pPr marL="569683" lvl="1" indent="-371532">
              <a:spcBef>
                <a:spcPts val="0"/>
              </a:spcBef>
              <a:buAutoNum type="arabicPeriod"/>
              <a:tabLst>
                <a:tab pos="495376" algn="l"/>
              </a:tabLst>
            </a:pPr>
            <a:r>
              <a:rPr lang="en-GB" b="1"/>
              <a:t>Zero Trust Security (</a:t>
            </a:r>
            <a:r>
              <a:rPr lang="en-GB" b="1" u="sng"/>
              <a:t>Protect</a:t>
            </a:r>
            <a:r>
              <a:rPr lang="en-GB" b="1"/>
              <a:t>)</a:t>
            </a:r>
            <a:r>
              <a:rPr lang="en-GB"/>
              <a:t> – The old approach of the fortress mentality to network security no longer works in todays world. Zero Trust allows you to address the increasing threat of IoT and BYOD devices.</a:t>
            </a:r>
            <a:endParaRPr lang="en-GB">
              <a:latin typeface="Arial"/>
              <a:ea typeface="Times New Roman" panose="02020603050405020304" pitchFamily="18" charset="0"/>
              <a:cs typeface="Arial"/>
            </a:endParaRPr>
          </a:p>
          <a:p>
            <a:pPr marL="569683" lvl="1" indent="-371532">
              <a:spcBef>
                <a:spcPts val="0"/>
              </a:spcBef>
              <a:buAutoNum type="arabicPeriod"/>
              <a:tabLst>
                <a:tab pos="495376" algn="l"/>
              </a:tabLst>
            </a:pPr>
            <a:r>
              <a:rPr lang="en-GB" b="1"/>
              <a:t>AIOps (</a:t>
            </a:r>
            <a:r>
              <a:rPr lang="en-GB" b="1" u="sng" err="1"/>
              <a:t>Analyze</a:t>
            </a:r>
            <a:r>
              <a:rPr lang="en-GB" b="1" u="sng"/>
              <a:t> and Act</a:t>
            </a:r>
            <a:r>
              <a:rPr lang="en-GB" b="1"/>
              <a:t>)</a:t>
            </a:r>
            <a:r>
              <a:rPr lang="en-GB"/>
              <a:t> – This is the layer from which you derive the most value from Aruba ESP because this is where many of the services used to interact with the platform live. Services such as management, monitoring, provisioning and orchestration live here and are exposed to users via Aruba Central.</a:t>
            </a:r>
            <a:endParaRPr lang="en-US">
              <a:cs typeface="Arial"/>
            </a:endParaRPr>
          </a:p>
          <a:p>
            <a:pPr marL="371532" indent="-371532">
              <a:spcBef>
                <a:spcPts val="0"/>
              </a:spcBef>
              <a:tabLst>
                <a:tab pos="495376" algn="l"/>
              </a:tabLst>
            </a:pPr>
            <a:endParaRPr lang="en-US" sz="2000">
              <a:latin typeface="Times New Roman"/>
              <a:cs typeface="Calibri"/>
            </a:endParaRPr>
          </a:p>
        </p:txBody>
      </p:sp>
      <p:sp>
        <p:nvSpPr>
          <p:cNvPr id="4" name="Slide Number Placeholder 3"/>
          <p:cNvSpPr>
            <a:spLocks noGrp="1"/>
          </p:cNvSpPr>
          <p:nvPr>
            <p:ph type="sldNum" sz="quarter" idx="5"/>
          </p:nvPr>
        </p:nvSpPr>
        <p:spPr/>
        <p:txBody>
          <a:bodyPr/>
          <a:lstStyle/>
          <a:p>
            <a:fld id="{AFBCB94D-6495-F641-B103-1FB567C1D079}" type="slidenum">
              <a:rPr lang="en-US" smtClean="0"/>
              <a:t>14</a:t>
            </a:fld>
            <a:endParaRPr lang="en-US"/>
          </a:p>
        </p:txBody>
      </p:sp>
    </p:spTree>
    <p:extLst>
      <p:ext uri="{BB962C8B-B14F-4D97-AF65-F5344CB8AC3E}">
        <p14:creationId xmlns:p14="http://schemas.microsoft.com/office/powerpoint/2010/main" val="417973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fontScale="55000" lnSpcReduction="20000"/>
          </a:bodyPr>
          <a:lstStyle/>
          <a:p>
            <a:pPr marL="9632" indent="0">
              <a:buNone/>
            </a:pPr>
            <a:r>
              <a:rPr lang="en-US" dirty="0"/>
              <a:t>Aruba Instant On is Aruba’s small business solution consisting of 4 switching lines and indoor/outdoor AP's. Instant On is purpose built for small businesses consisting of 100 users and less.</a:t>
            </a:r>
          </a:p>
          <a:p>
            <a:pPr marL="9632" indent="0">
              <a:buNone/>
            </a:pPr>
            <a:endParaRPr lang="en-US" dirty="0">
              <a:latin typeface="Arial"/>
              <a:ea typeface="Calibri" panose="020F0502020204030204" pitchFamily="34" charset="0"/>
              <a:cs typeface="Arial"/>
            </a:endParaRPr>
          </a:p>
          <a:p>
            <a:pPr marL="9632" indent="0">
              <a:buNone/>
            </a:pPr>
            <a:r>
              <a:rPr lang="en-US" b="1" dirty="0">
                <a:latin typeface="Arial"/>
                <a:ea typeface="Calibri" panose="020F0502020204030204" pitchFamily="34" charset="0"/>
                <a:cs typeface="Arial"/>
              </a:rPr>
              <a:t>Talking Points</a:t>
            </a:r>
          </a:p>
          <a:p>
            <a:pPr marL="319242" indent="-309610">
              <a:buChar char="•"/>
            </a:pPr>
            <a:r>
              <a:rPr lang="en-US" dirty="0">
                <a:latin typeface="Arial"/>
                <a:ea typeface="Calibri" panose="020F0502020204030204" pitchFamily="34" charset="0"/>
                <a:cs typeface="Arial"/>
              </a:rPr>
              <a:t>Simple and easy set up with no onsite IT staff needed</a:t>
            </a:r>
          </a:p>
          <a:p>
            <a:pPr marL="319242" indent="-309610">
              <a:buChar char="•"/>
            </a:pPr>
            <a:r>
              <a:rPr lang="en-US" dirty="0">
                <a:latin typeface="Arial"/>
                <a:ea typeface="Calibri" panose="020F0502020204030204" pitchFamily="34" charset="0"/>
                <a:cs typeface="Arial"/>
              </a:rPr>
              <a:t>Able to monitor and manage network via web browser, or mobile app</a:t>
            </a:r>
          </a:p>
          <a:p>
            <a:pPr marL="319242" indent="-309610">
              <a:buChar char="•"/>
            </a:pPr>
            <a:r>
              <a:rPr lang="en-US" dirty="0">
                <a:latin typeface="Arial"/>
                <a:ea typeface="Calibri" panose="020F0502020204030204" pitchFamily="34" charset="0"/>
                <a:cs typeface="Arial"/>
              </a:rPr>
              <a:t>No licensing or subscription fees required</a:t>
            </a:r>
          </a:p>
          <a:p>
            <a:pPr marL="319242" indent="-309610">
              <a:buChar char="•"/>
            </a:pPr>
            <a:r>
              <a:rPr lang="en-US" dirty="0">
                <a:latin typeface="Arial"/>
                <a:ea typeface="Calibri" panose="020F0502020204030204" pitchFamily="34" charset="0"/>
                <a:cs typeface="Arial"/>
              </a:rPr>
              <a:t>Both Wi-Fi 5 and Wi-Fi 6 models</a:t>
            </a:r>
          </a:p>
          <a:p>
            <a:pPr marL="319242" indent="-309610">
              <a:buChar char="•"/>
            </a:pPr>
            <a:r>
              <a:rPr lang="en-US" dirty="0">
                <a:latin typeface="Arial"/>
                <a:ea typeface="Calibri" panose="020F0502020204030204" pitchFamily="34" charset="0"/>
                <a:cs typeface="Arial"/>
              </a:rPr>
              <a:t>POE and Non POE switches</a:t>
            </a:r>
          </a:p>
          <a:p>
            <a:pPr marL="319242" indent="-309610">
              <a:buChar char="•"/>
            </a:pPr>
            <a:r>
              <a:rPr lang="en-US" dirty="0">
                <a:latin typeface="Arial"/>
                <a:ea typeface="Calibri" panose="020F0502020204030204" pitchFamily="34" charset="0"/>
                <a:cs typeface="Arial"/>
              </a:rPr>
              <a:t>Limited lifetime warranty on switches</a:t>
            </a:r>
          </a:p>
          <a:p>
            <a:pPr marL="319242" indent="-309610">
              <a:buChar char="•"/>
            </a:pPr>
            <a:r>
              <a:rPr lang="en-US" dirty="0">
                <a:latin typeface="Arial"/>
                <a:ea typeface="Calibri" panose="020F0502020204030204" pitchFamily="34" charset="0"/>
                <a:cs typeface="Arial"/>
              </a:rPr>
              <a:t>2 year warranty on AP's.</a:t>
            </a:r>
          </a:p>
          <a:p>
            <a:pPr marL="319242" indent="-309610">
              <a:buChar char="•"/>
            </a:pPr>
            <a:r>
              <a:rPr lang="en-US" dirty="0">
                <a:latin typeface="Arial"/>
                <a:ea typeface="Calibri" panose="020F0502020204030204" pitchFamily="34" charset="0"/>
                <a:cs typeface="Arial"/>
              </a:rPr>
              <a:t>Hard cap of 50 instant On devices (AP's and Switches) per site.</a:t>
            </a:r>
          </a:p>
          <a:p>
            <a:pPr marL="319242" indent="-309610">
              <a:buChar char="•"/>
            </a:pPr>
            <a:r>
              <a:rPr lang="en-US" dirty="0">
                <a:latin typeface="Arial"/>
                <a:ea typeface="Calibri" panose="020F0502020204030204" pitchFamily="34" charset="0"/>
                <a:cs typeface="Arial"/>
              </a:rPr>
              <a:t>Aruba Action Program – Sell 10, get one free. (Like a punch</a:t>
            </a:r>
            <a:r>
              <a:rPr lang="en-US" dirty="0"/>
              <a:t> card at a coffee shop)  </a:t>
            </a:r>
            <a:r>
              <a:rPr lang="en-US" dirty="0">
                <a:hlinkClick r:id="rId3"/>
              </a:rPr>
              <a:t>https://action.arubainstanton.com/EN/Pages/Login.aspx</a:t>
            </a:r>
            <a:r>
              <a:rPr lang="en-US" dirty="0"/>
              <a:t> </a:t>
            </a:r>
            <a:endParaRPr lang="en-US" dirty="0">
              <a:cs typeface="Arial"/>
            </a:endParaRPr>
          </a:p>
          <a:p>
            <a:pPr marL="319242" indent="-309610">
              <a:buChar char="•"/>
            </a:pPr>
            <a:r>
              <a:rPr lang="en-US" dirty="0">
                <a:latin typeface="Arial"/>
                <a:ea typeface="Calibri" panose="020F0502020204030204" pitchFamily="34" charset="0"/>
                <a:cs typeface="Arial"/>
              </a:rPr>
              <a:t>Aruba Action Premier (Partner needs to qualify.. 10K a quarter)</a:t>
            </a:r>
          </a:p>
          <a:p>
            <a:pPr marL="319242" indent="-309610">
              <a:buChar char="•"/>
            </a:pPr>
            <a:endParaRPr lang="en-US" dirty="0">
              <a:latin typeface="Arial"/>
              <a:ea typeface="Calibri" panose="020F0502020204030204" pitchFamily="34" charset="0"/>
              <a:cs typeface="Arial"/>
            </a:endParaRPr>
          </a:p>
          <a:p>
            <a:pPr marL="9632" indent="0">
              <a:buNone/>
            </a:pPr>
            <a:endParaRPr lang="en-US" dirty="0">
              <a:latin typeface="Arial"/>
              <a:ea typeface="Calibri" panose="020F0502020204030204" pitchFamily="34" charset="0"/>
              <a:cs typeface="Arial"/>
            </a:endParaRPr>
          </a:p>
          <a:p>
            <a:pPr marL="0" indent="0">
              <a:spcBef>
                <a:spcPts val="0"/>
              </a:spcBef>
              <a:buNone/>
            </a:pPr>
            <a:endParaRPr lang="en-US" sz="2000" dirty="0">
              <a:latin typeface="Calibri" panose="020F0502020204030204" pitchFamily="34" charset="0"/>
              <a:ea typeface="Times New Roman" panose="02020603050405020304" pitchFamily="18" charset="0"/>
              <a:cs typeface="Calibri"/>
            </a:endParaRPr>
          </a:p>
          <a:p>
            <a:pPr marL="0" indent="0">
              <a:spcBef>
                <a:spcPts val="0"/>
              </a:spcBef>
              <a:buNone/>
            </a:pPr>
            <a:r>
              <a:rPr lang="en-US" sz="2000" dirty="0">
                <a:latin typeface="Calibri"/>
                <a:ea typeface="Times New Roman" panose="02020603050405020304" pitchFamily="18" charset="0"/>
                <a:cs typeface="Calibri"/>
              </a:rPr>
              <a:t>Things to keep in mind: </a:t>
            </a:r>
            <a:endParaRPr lang="en-US" sz="2000" dirty="0">
              <a:latin typeface="Times New Roman"/>
              <a:ea typeface="Calibri" panose="020F0502020204030204" pitchFamily="34" charset="0"/>
              <a:cs typeface="Calibri"/>
            </a:endParaRPr>
          </a:p>
          <a:p>
            <a:pPr marL="371532" indent="-371532">
              <a:spcBef>
                <a:spcPts val="0"/>
              </a:spcBef>
              <a:tabLst>
                <a:tab pos="495376" algn="l"/>
              </a:tabLst>
            </a:pPr>
            <a:r>
              <a:rPr lang="en-US" sz="2000" dirty="0">
                <a:latin typeface="Calibri"/>
                <a:ea typeface="Times New Roman" panose="02020603050405020304" pitchFamily="18" charset="0"/>
                <a:cs typeface="Calibri"/>
              </a:rPr>
              <a:t>Instant On is not ideal for large networks.  It’s ideal for sites with less than 100 active devices to the network (this is not a hard limit but a design guideline)</a:t>
            </a:r>
            <a:endParaRPr lang="en-US" sz="2000" dirty="0">
              <a:latin typeface="Times New Roman"/>
              <a:ea typeface="Calibri" panose="020F0502020204030204" pitchFamily="34" charset="0"/>
              <a:cs typeface="Calibri"/>
            </a:endParaRPr>
          </a:p>
          <a:p>
            <a:pPr marL="371532" indent="-371532">
              <a:spcBef>
                <a:spcPts val="0"/>
              </a:spcBef>
              <a:buFont typeface="Arial" panose="020B0604020202020204" pitchFamily="34" charset="0"/>
              <a:buChar char=" "/>
              <a:tabLst>
                <a:tab pos="495376" algn="l"/>
              </a:tabLst>
            </a:pPr>
            <a:r>
              <a:rPr lang="en-US" sz="2000" dirty="0">
                <a:latin typeface="Calibri"/>
                <a:ea typeface="Times New Roman" panose="02020603050405020304" pitchFamily="18" charset="0"/>
                <a:cs typeface="Calibri"/>
              </a:rPr>
              <a:t>Instant On has its own ecosystem and can’t be managed from the Enterprise cloud platform – Aruba Central</a:t>
            </a:r>
            <a:endParaRPr lang="en-US" sz="2000" dirty="0">
              <a:latin typeface="Times New Roman"/>
              <a:ea typeface="Calibri" panose="020F0502020204030204" pitchFamily="34" charset="0"/>
              <a:cs typeface="Calibri"/>
            </a:endParaRPr>
          </a:p>
          <a:p>
            <a:pPr marL="371532" indent="-371532">
              <a:spcBef>
                <a:spcPts val="0"/>
              </a:spcBef>
              <a:buFont typeface="Arial" panose="020B0604020202020204" pitchFamily="34" charset="0"/>
              <a:buChar char=" "/>
              <a:tabLst>
                <a:tab pos="495376" algn="l"/>
              </a:tabLst>
            </a:pPr>
            <a:r>
              <a:rPr lang="en-US" sz="2000" dirty="0">
                <a:latin typeface="Calibri"/>
                <a:ea typeface="Times New Roman" panose="02020603050405020304" pitchFamily="18" charset="0"/>
                <a:cs typeface="Calibri"/>
              </a:rPr>
              <a:t>There is no CLI management of Instant On devices</a:t>
            </a:r>
          </a:p>
          <a:p>
            <a:pPr marL="371532" indent="-371532">
              <a:spcBef>
                <a:spcPts val="0"/>
              </a:spcBef>
              <a:tabLst>
                <a:tab pos="495376" algn="l"/>
              </a:tabLst>
            </a:pPr>
            <a:r>
              <a:rPr lang="en-US" sz="2000" dirty="0">
                <a:latin typeface="Calibri"/>
                <a:cs typeface="Calibri"/>
              </a:rPr>
              <a:t>Does not qualify for Deal Registration/Special Pricing</a:t>
            </a:r>
          </a:p>
          <a:p>
            <a:pPr marL="371532" indent="-371532">
              <a:spcBef>
                <a:spcPts val="0"/>
              </a:spcBef>
              <a:tabLst>
                <a:tab pos="495376" algn="l"/>
              </a:tabLst>
            </a:pPr>
            <a:r>
              <a:rPr lang="en-US" sz="2000" dirty="0">
                <a:latin typeface="Calibri"/>
                <a:cs typeface="Calibri"/>
              </a:rPr>
              <a:t>Aruba Action Program has trainings, resources, and free gear once you sell enough in each quarter</a:t>
            </a:r>
          </a:p>
          <a:p>
            <a:pPr marL="371532" indent="-371532">
              <a:spcBef>
                <a:spcPts val="0"/>
              </a:spcBef>
              <a:tabLst>
                <a:tab pos="495376" algn="l"/>
              </a:tabLst>
            </a:pPr>
            <a:r>
              <a:rPr lang="en-US" sz="2000" dirty="0">
                <a:latin typeface="Calibri"/>
                <a:cs typeface="Calibri"/>
              </a:rPr>
              <a:t>Aruba Action Premier has a rebate for those who achieve a minimum of 10k in a quarter</a:t>
            </a:r>
          </a:p>
          <a:p>
            <a:pPr marL="371532" indent="-371532">
              <a:spcBef>
                <a:spcPts val="0"/>
              </a:spcBef>
              <a:tabLst>
                <a:tab pos="495376" algn="l"/>
              </a:tabLst>
            </a:pPr>
            <a:endParaRPr lang="en-US" sz="2000" dirty="0">
              <a:latin typeface="Calibri"/>
              <a:cs typeface="Calibri"/>
            </a:endParaRPr>
          </a:p>
          <a:p>
            <a:pPr marL="0" indent="0">
              <a:spcBef>
                <a:spcPts val="0"/>
              </a:spcBef>
              <a:buNone/>
              <a:tabLst>
                <a:tab pos="495376" algn="l"/>
              </a:tabLst>
            </a:pPr>
            <a:r>
              <a:rPr lang="en-US" sz="2000" dirty="0">
                <a:latin typeface="Calibri"/>
                <a:cs typeface="Calibri"/>
              </a:rPr>
              <a:t>Questions to ask Partner: </a:t>
            </a:r>
          </a:p>
          <a:p>
            <a:pPr marL="309610" indent="-309610">
              <a:spcBef>
                <a:spcPts val="0"/>
              </a:spcBef>
              <a:buChar char="•"/>
              <a:tabLst>
                <a:tab pos="495376" algn="l"/>
              </a:tabLst>
            </a:pPr>
            <a:endParaRPr lang="en-US" sz="2000" dirty="0">
              <a:latin typeface="Calibri"/>
              <a:cs typeface="Calibri"/>
            </a:endParaRPr>
          </a:p>
          <a:p>
            <a:pPr marL="309610" indent="-309610">
              <a:spcBef>
                <a:spcPts val="0"/>
              </a:spcBef>
              <a:buChar char="•"/>
              <a:tabLst>
                <a:tab pos="495376" algn="l"/>
              </a:tabLst>
            </a:pPr>
            <a:r>
              <a:rPr lang="en-US" sz="2000" dirty="0">
                <a:latin typeface="Calibri"/>
                <a:cs typeface="Calibri"/>
              </a:rPr>
              <a:t>Do you currently sell to SMB customers?</a:t>
            </a:r>
          </a:p>
          <a:p>
            <a:pPr marL="309610" indent="-309610">
              <a:spcBef>
                <a:spcPts val="0"/>
              </a:spcBef>
              <a:buChar char="•"/>
              <a:tabLst>
                <a:tab pos="495376" algn="l"/>
              </a:tabLst>
            </a:pPr>
            <a:r>
              <a:rPr lang="en-US" sz="2000" dirty="0">
                <a:latin typeface="Calibri"/>
                <a:cs typeface="Calibri"/>
              </a:rPr>
              <a:t>What solutions do you sell today?</a:t>
            </a:r>
          </a:p>
          <a:p>
            <a:pPr marL="309610" indent="-309610">
              <a:spcBef>
                <a:spcPts val="0"/>
              </a:spcBef>
              <a:buChar char="•"/>
              <a:tabLst>
                <a:tab pos="495376" algn="l"/>
              </a:tabLst>
            </a:pPr>
            <a:r>
              <a:rPr lang="en-US" sz="2000" dirty="0">
                <a:latin typeface="Calibri"/>
                <a:cs typeface="Calibri"/>
              </a:rPr>
              <a:t>Would you like a demo of the AIO dashboard?</a:t>
            </a:r>
          </a:p>
          <a:p>
            <a:pPr marL="309610" indent="-309610">
              <a:spcBef>
                <a:spcPts val="0"/>
              </a:spcBef>
              <a:buChar char="•"/>
              <a:tabLst>
                <a:tab pos="495376" algn="l"/>
              </a:tabLst>
            </a:pPr>
            <a:r>
              <a:rPr lang="en-US" sz="2000" dirty="0">
                <a:latin typeface="Calibri"/>
                <a:cs typeface="Calibri"/>
              </a:rPr>
              <a:t>Are you signed up for Aruba Action?</a:t>
            </a:r>
          </a:p>
          <a:p>
            <a:pPr marL="0" indent="0">
              <a:spcBef>
                <a:spcPts val="0"/>
              </a:spcBef>
              <a:buNone/>
              <a:tabLst>
                <a:tab pos="495376" algn="l"/>
              </a:tabLst>
            </a:pPr>
            <a:endParaRPr lang="en-US" sz="2000" dirty="0">
              <a:latin typeface="Calibri"/>
              <a:cs typeface="Calibri"/>
            </a:endParaRPr>
          </a:p>
          <a:p>
            <a:pPr marL="371532" indent="-371532">
              <a:spcBef>
                <a:spcPts val="0"/>
              </a:spcBef>
              <a:tabLst>
                <a:tab pos="495376" algn="l"/>
              </a:tabLst>
            </a:pPr>
            <a:endParaRPr lang="en-US" sz="2000" dirty="0">
              <a:latin typeface="Calibri"/>
              <a:cs typeface="Calibri"/>
            </a:endParaRPr>
          </a:p>
          <a:p>
            <a:pPr marL="371532" indent="-371532">
              <a:spcBef>
                <a:spcPts val="0"/>
              </a:spcBef>
              <a:tabLst>
                <a:tab pos="495376" algn="l"/>
              </a:tabLst>
            </a:pPr>
            <a:endParaRPr lang="en-US" sz="2000" dirty="0">
              <a:latin typeface="Calibri"/>
              <a:cs typeface="Calibri"/>
            </a:endParaRPr>
          </a:p>
          <a:p>
            <a:pPr marL="9632" indent="0">
              <a:buNone/>
              <a:tabLst>
                <a:tab pos="495376" algn="l"/>
              </a:tabLst>
            </a:pPr>
            <a:r>
              <a:rPr lang="en-US" dirty="0"/>
              <a:t>Wifi 6 = 802.11ax</a:t>
            </a:r>
            <a:endParaRPr lang="en-US" dirty="0">
              <a:cs typeface="Arial"/>
            </a:endParaRPr>
          </a:p>
          <a:p>
            <a:pPr marL="9632" indent="0">
              <a:buNone/>
              <a:tabLst>
                <a:tab pos="495376" algn="l"/>
              </a:tabLst>
            </a:pPr>
            <a:r>
              <a:rPr lang="en-US" dirty="0"/>
              <a:t>Wifi 5 = 802.11ac Wave 2</a:t>
            </a:r>
            <a:endParaRPr lang="en-US" dirty="0">
              <a:cs typeface="Arial"/>
            </a:endParaRPr>
          </a:p>
          <a:p>
            <a:pPr marL="9632" indent="0">
              <a:buNone/>
              <a:tabLst>
                <a:tab pos="495376" algn="l"/>
              </a:tabLst>
            </a:pPr>
            <a:r>
              <a:rPr lang="en-US" dirty="0"/>
              <a:t>Note there is not yet an approved Wifi 6 outdoor solution (FCC limitation)</a:t>
            </a:r>
            <a:endParaRPr lang="en-US" dirty="0">
              <a:cs typeface="Arial"/>
            </a:endParaRPr>
          </a:p>
          <a:p>
            <a:pPr marL="9632" indent="0">
              <a:buNone/>
              <a:tabLst>
                <a:tab pos="495376" algn="l"/>
              </a:tabLst>
            </a:pPr>
            <a:r>
              <a:rPr lang="en-US" dirty="0"/>
              <a:t>Note Instant On does not have a Wifi 6E (6 Ghz) AP</a:t>
            </a:r>
            <a:endParaRPr lang="en-US" dirty="0">
              <a:cs typeface="Arial"/>
            </a:endParaRPr>
          </a:p>
          <a:p>
            <a:pPr marL="0" indent="-39217">
              <a:spcBef>
                <a:spcPts val="0"/>
              </a:spcBef>
            </a:pPr>
            <a:r>
              <a:rPr lang="en-GB" sz="2000" dirty="0">
                <a:latin typeface="Calibri"/>
                <a:ea typeface="Calibri" panose="020F0502020204030204" pitchFamily="34" charset="0"/>
                <a:cs typeface="Calibri"/>
              </a:rPr>
              <a:t> </a:t>
            </a:r>
            <a:endParaRPr lang="en-US" sz="2000" dirty="0">
              <a:latin typeface="Calibri"/>
              <a:ea typeface="Calibri" panose="020F0502020204030204" pitchFamily="34" charset="0"/>
              <a:cs typeface="Calibri"/>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FBCB94D-6495-F641-B103-1FB567C1D079}" type="slidenum">
              <a:rPr lang="en-US" smtClean="0"/>
              <a:t>15</a:t>
            </a:fld>
            <a:endParaRPr lang="en-US"/>
          </a:p>
        </p:txBody>
      </p:sp>
    </p:spTree>
    <p:extLst>
      <p:ext uri="{BB962C8B-B14F-4D97-AF65-F5344CB8AC3E}">
        <p14:creationId xmlns:p14="http://schemas.microsoft.com/office/powerpoint/2010/main" val="300466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lstStyle/>
          <a:p>
            <a:pPr indent="-39217"/>
            <a:r>
              <a:rPr lang="en-US" dirty="0"/>
              <a:t>It’s best for each presenter to portray the value of Aruba as they best see fit so this comes from the heart! (summary of what we discussed)</a:t>
            </a:r>
          </a:p>
          <a:p>
            <a:pPr indent="-39217"/>
            <a:endParaRPr lang="en-US" dirty="0">
              <a:cs typeface="Arial"/>
            </a:endParaRPr>
          </a:p>
          <a:p>
            <a:pPr indent="-39217"/>
            <a:r>
              <a:rPr lang="en-US" b="1" dirty="0">
                <a:cs typeface="Arial"/>
              </a:rPr>
              <a:t>Talking Points:</a:t>
            </a:r>
          </a:p>
          <a:p>
            <a:pPr marL="319930" indent="-309610">
              <a:buChar char="•"/>
            </a:pPr>
            <a:r>
              <a:rPr lang="en-US" dirty="0">
                <a:cs typeface="Arial"/>
              </a:rPr>
              <a:t>We have a wide variety of solutions ranging from Instant On to Data Center (Show how we can grow and scale with our customers)</a:t>
            </a:r>
          </a:p>
          <a:p>
            <a:pPr marL="319930" indent="-309610">
              <a:buChar char="•"/>
            </a:pPr>
            <a:r>
              <a:rPr lang="en-US" dirty="0">
                <a:cs typeface="Arial"/>
              </a:rPr>
              <a:t>Leader in the networking industry (recap)</a:t>
            </a:r>
          </a:p>
          <a:p>
            <a:pPr marL="319930" indent="-309610">
              <a:buChar char="•"/>
            </a:pPr>
            <a:r>
              <a:rPr lang="en-US" dirty="0">
                <a:cs typeface="Arial"/>
              </a:rPr>
              <a:t>Leader in wireless technology (Wi-Fi 6 certified)</a:t>
            </a:r>
          </a:p>
          <a:p>
            <a:pPr marL="319930" indent="-309610">
              <a:buChar char="•"/>
            </a:pPr>
            <a:r>
              <a:rPr lang="en-US" dirty="0">
                <a:cs typeface="Arial"/>
              </a:rPr>
              <a:t>Cloud based management available whether you are working with our small business solutions or our enterprise solutions</a:t>
            </a:r>
          </a:p>
          <a:p>
            <a:pPr marL="319930" indent="-309610">
              <a:buChar char="•"/>
            </a:pPr>
            <a:r>
              <a:rPr lang="en-US" dirty="0"/>
              <a:t>Aruba Central brings the cloud Experience to the Edge to Manage-Analyze-Maintain the network</a:t>
            </a:r>
            <a:r>
              <a:rPr lang="en-GB" dirty="0"/>
              <a:t> </a:t>
            </a:r>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16</a:t>
            </a:fld>
            <a:endParaRPr lang="en-US" dirty="0"/>
          </a:p>
        </p:txBody>
      </p:sp>
    </p:spTree>
    <p:extLst>
      <p:ext uri="{BB962C8B-B14F-4D97-AF65-F5344CB8AC3E}">
        <p14:creationId xmlns:p14="http://schemas.microsoft.com/office/powerpoint/2010/main" val="1503470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lstStyle/>
          <a:p>
            <a:pPr indent="-39217"/>
            <a:r>
              <a:rPr lang="en-US" dirty="0"/>
              <a:t>It’s best for each presenter to portray the value of Aruba as they best see fit so this comes from the heart! (summary of what we discussed)</a:t>
            </a:r>
          </a:p>
          <a:p>
            <a:pPr indent="-39217"/>
            <a:endParaRPr lang="en-US" dirty="0">
              <a:cs typeface="Arial"/>
            </a:endParaRPr>
          </a:p>
          <a:p>
            <a:pPr indent="-39217"/>
            <a:r>
              <a:rPr lang="en-US" b="1" dirty="0">
                <a:cs typeface="Arial"/>
              </a:rPr>
              <a:t>Talking Points:</a:t>
            </a:r>
          </a:p>
          <a:p>
            <a:pPr marL="319930" indent="-309610">
              <a:buChar char="•"/>
            </a:pPr>
            <a:r>
              <a:rPr lang="en-US" dirty="0">
                <a:cs typeface="Arial"/>
              </a:rPr>
              <a:t>We have a wide variety of solutions ranging from Instant On to Data Center (Show how we can grow and scale with our customers)</a:t>
            </a:r>
          </a:p>
          <a:p>
            <a:pPr marL="319930" indent="-309610">
              <a:buChar char="•"/>
            </a:pPr>
            <a:r>
              <a:rPr lang="en-US" dirty="0">
                <a:cs typeface="Arial"/>
              </a:rPr>
              <a:t>Leader in the networking industry (recap)</a:t>
            </a:r>
          </a:p>
          <a:p>
            <a:pPr marL="319930" indent="-309610">
              <a:buChar char="•"/>
            </a:pPr>
            <a:r>
              <a:rPr lang="en-US" dirty="0">
                <a:cs typeface="Arial"/>
              </a:rPr>
              <a:t>Leader in wireless technology (Wi-Fi 6 certified)</a:t>
            </a:r>
          </a:p>
          <a:p>
            <a:pPr marL="319930" indent="-309610">
              <a:buChar char="•"/>
            </a:pPr>
            <a:r>
              <a:rPr lang="en-US" dirty="0">
                <a:cs typeface="Arial"/>
              </a:rPr>
              <a:t>Cloud based management available whether you are working with our small business solutions or our enterprise solutions</a:t>
            </a:r>
          </a:p>
          <a:p>
            <a:pPr marL="319930" indent="-309610">
              <a:buChar char="•"/>
            </a:pPr>
            <a:r>
              <a:rPr lang="en-US" dirty="0"/>
              <a:t>Aruba Central brings the cloud Experience to the Edge to Manage-Analyze-Maintain the network</a:t>
            </a:r>
            <a:r>
              <a:rPr lang="en-GB" dirty="0"/>
              <a:t> </a:t>
            </a:r>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17</a:t>
            </a:fld>
            <a:endParaRPr lang="en-US" dirty="0"/>
          </a:p>
        </p:txBody>
      </p:sp>
    </p:spTree>
    <p:extLst>
      <p:ext uri="{BB962C8B-B14F-4D97-AF65-F5344CB8AC3E}">
        <p14:creationId xmlns:p14="http://schemas.microsoft.com/office/powerpoint/2010/main" val="3032486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a:bodyPr>
          <a:lstStyle/>
          <a:p>
            <a:pPr marL="0" indent="0">
              <a:spcBef>
                <a:spcPts val="0"/>
              </a:spcBef>
              <a:buNone/>
            </a:pPr>
            <a:r>
              <a:rPr lang="en-US" b="1" u="sng" dirty="0">
                <a:hlinkClick r:id="rId3"/>
              </a:rPr>
              <a:t>ESP (Edge Services Platform)</a:t>
            </a:r>
            <a:r>
              <a:rPr lang="en-US" dirty="0"/>
              <a:t> unifies a comprehensive portfolio consisting of: wired, wireless and SD-WAN gateways; industry-leading security solutions; and a comprehensive suite of reliable AI-powered insights and automation.</a:t>
            </a:r>
          </a:p>
          <a:p>
            <a:pPr marL="309610" indent="-309610">
              <a:spcBef>
                <a:spcPts val="0"/>
              </a:spcBef>
              <a:buChar char="•"/>
            </a:pPr>
            <a:r>
              <a:rPr lang="en-US" dirty="0">
                <a:cs typeface="Arial"/>
              </a:rPr>
              <a:t>Note this is not a product or a SKU you purchase. This is a way of thinking about and consuming a full stack Aruba solution.</a:t>
            </a:r>
          </a:p>
          <a:p>
            <a:pPr marL="9632" indent="0">
              <a:buNone/>
            </a:pPr>
            <a:endParaRPr lang="en-US" dirty="0"/>
          </a:p>
          <a:p>
            <a:pPr marL="9632" indent="0">
              <a:buNone/>
            </a:pPr>
            <a:r>
              <a:rPr lang="en-US" dirty="0"/>
              <a:t>With over 55B IoT devices expecting to generate more than 50% of the world’s data within the next two years, businesses are seeking to convert their data into new revenue streams and operational efficiencies. To do so reliably and securely, they need a network architecture that is Edge-centric, cloud-native, and designed to automate, unify and protect the Edge. </a:t>
            </a:r>
            <a:endParaRPr lang="en-US" dirty="0">
              <a:cs typeface="Arial"/>
            </a:endParaRPr>
          </a:p>
          <a:p>
            <a:pPr marL="9632" indent="0">
              <a:buNone/>
              <a:tabLst>
                <a:tab pos="495376" algn="l"/>
              </a:tabLst>
            </a:pPr>
            <a:endParaRPr lang="en-US" dirty="0">
              <a:latin typeface="Arial"/>
              <a:ea typeface="Times New Roman" panose="02020603050405020304" pitchFamily="18" charset="0"/>
              <a:cs typeface="Arial"/>
            </a:endParaRPr>
          </a:p>
          <a:p>
            <a:pPr marL="0" indent="0">
              <a:spcBef>
                <a:spcPts val="0"/>
              </a:spcBef>
              <a:buNone/>
              <a:tabLst>
                <a:tab pos="495376" algn="l"/>
              </a:tabLst>
            </a:pPr>
            <a:r>
              <a:rPr lang="en-US" dirty="0"/>
              <a:t>Aruba ESP focuses on three areas to build your network foundation</a:t>
            </a:r>
            <a:endParaRPr lang="en-GB" dirty="0">
              <a:cs typeface="Arial"/>
            </a:endParaRPr>
          </a:p>
          <a:p>
            <a:pPr marL="569683" lvl="1" indent="-371532">
              <a:spcBef>
                <a:spcPts val="0"/>
              </a:spcBef>
              <a:buAutoNum type="arabicPeriod"/>
              <a:tabLst>
                <a:tab pos="495376" algn="l"/>
              </a:tabLst>
            </a:pPr>
            <a:r>
              <a:rPr lang="en-GB" b="1" dirty="0"/>
              <a:t>Unified Infrastructure (</a:t>
            </a:r>
            <a:r>
              <a:rPr lang="en-GB" b="1" u="sng" dirty="0"/>
              <a:t>Connect</a:t>
            </a:r>
            <a:r>
              <a:rPr lang="en-GB" b="1" dirty="0"/>
              <a:t>)</a:t>
            </a:r>
            <a:r>
              <a:rPr lang="en-GB" dirty="0"/>
              <a:t> – Breaks down operational silos to provide a consistent operation experience across wired, wireless and WAN.</a:t>
            </a:r>
            <a:endParaRPr lang="en-US" b="1" dirty="0">
              <a:cs typeface="Arial"/>
            </a:endParaRPr>
          </a:p>
          <a:p>
            <a:pPr marL="569683" lvl="1" indent="-371532">
              <a:spcBef>
                <a:spcPts val="0"/>
              </a:spcBef>
              <a:buAutoNum type="arabicPeriod"/>
              <a:tabLst>
                <a:tab pos="495376" algn="l"/>
              </a:tabLst>
            </a:pPr>
            <a:r>
              <a:rPr lang="en-GB" b="1" dirty="0"/>
              <a:t>Zero Trust Security (</a:t>
            </a:r>
            <a:r>
              <a:rPr lang="en-GB" b="1" u="sng" dirty="0"/>
              <a:t>Protect</a:t>
            </a:r>
            <a:r>
              <a:rPr lang="en-GB" b="1" dirty="0"/>
              <a:t>)</a:t>
            </a:r>
            <a:r>
              <a:rPr lang="en-GB" dirty="0"/>
              <a:t> – The old approach of the fortress mentality to network security no longer works in todays world. Zero Trust allows you to address the increasing threat of IoT and BYOD devices.</a:t>
            </a:r>
            <a:endParaRPr lang="en-GB" dirty="0">
              <a:latin typeface="Arial"/>
              <a:ea typeface="Times New Roman" panose="02020603050405020304" pitchFamily="18" charset="0"/>
              <a:cs typeface="Arial"/>
            </a:endParaRPr>
          </a:p>
          <a:p>
            <a:pPr marL="569683" lvl="1" indent="-371532">
              <a:spcBef>
                <a:spcPts val="0"/>
              </a:spcBef>
              <a:buAutoNum type="arabicPeriod"/>
              <a:tabLst>
                <a:tab pos="495376" algn="l"/>
              </a:tabLst>
            </a:pPr>
            <a:r>
              <a:rPr lang="en-GB" b="1" dirty="0"/>
              <a:t>AIOps (</a:t>
            </a:r>
            <a:r>
              <a:rPr lang="en-GB" b="1" u="sng" dirty="0" err="1"/>
              <a:t>Analyze</a:t>
            </a:r>
            <a:r>
              <a:rPr lang="en-GB" b="1" u="sng" dirty="0"/>
              <a:t> and Act</a:t>
            </a:r>
            <a:r>
              <a:rPr lang="en-GB" b="1" dirty="0"/>
              <a:t>)</a:t>
            </a:r>
            <a:r>
              <a:rPr lang="en-GB" dirty="0"/>
              <a:t> – This is the layer from which you derive the most value from Aruba ESP because this is where many of the services used to interact with the platform live. Services such as management, monitoring, provisioning and orchestration live here and are exposed to users via Aruba Central.</a:t>
            </a:r>
            <a:endParaRPr lang="en-US" dirty="0">
              <a:cs typeface="Arial"/>
            </a:endParaRPr>
          </a:p>
          <a:p>
            <a:pPr marL="371532" indent="-371532">
              <a:spcBef>
                <a:spcPts val="0"/>
              </a:spcBef>
              <a:tabLst>
                <a:tab pos="495376" algn="l"/>
              </a:tabLst>
            </a:pPr>
            <a:endParaRPr lang="en-US" sz="2000" dirty="0">
              <a:latin typeface="Times New Roman"/>
              <a:cs typeface="Calibri"/>
            </a:endParaRPr>
          </a:p>
        </p:txBody>
      </p:sp>
      <p:sp>
        <p:nvSpPr>
          <p:cNvPr id="4" name="Slide Number Placeholder 3"/>
          <p:cNvSpPr>
            <a:spLocks noGrp="1"/>
          </p:cNvSpPr>
          <p:nvPr>
            <p:ph type="sldNum" sz="quarter" idx="5"/>
          </p:nvPr>
        </p:nvSpPr>
        <p:spPr/>
        <p:txBody>
          <a:bodyPr/>
          <a:lstStyle/>
          <a:p>
            <a:fld id="{AFBCB94D-6495-F641-B103-1FB567C1D079}" type="slidenum">
              <a:rPr lang="en-US" smtClean="0"/>
              <a:t>18</a:t>
            </a:fld>
            <a:endParaRPr lang="en-US"/>
          </a:p>
        </p:txBody>
      </p:sp>
    </p:spTree>
    <p:extLst>
      <p:ext uri="{BB962C8B-B14F-4D97-AF65-F5344CB8AC3E}">
        <p14:creationId xmlns:p14="http://schemas.microsoft.com/office/powerpoint/2010/main" val="3010008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19</a:t>
            </a:fld>
            <a:endParaRPr lang="en-US" dirty="0"/>
          </a:p>
        </p:txBody>
      </p:sp>
    </p:spTree>
    <p:extLst>
      <p:ext uri="{BB962C8B-B14F-4D97-AF65-F5344CB8AC3E}">
        <p14:creationId xmlns:p14="http://schemas.microsoft.com/office/powerpoint/2010/main" val="200172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lstStyle/>
          <a:p>
            <a:pPr marL="9908" indent="0">
              <a:buNone/>
            </a:pPr>
            <a:r>
              <a:rPr lang="en-US" sz="1200" dirty="0">
                <a:latin typeface="Arial" charset="0"/>
                <a:ea typeface="ＭＳ Ｐゴシック" pitchFamily="34" charset="-128"/>
                <a:cs typeface="ＭＳ Ｐゴシック" charset="-128"/>
              </a:rPr>
              <a:t>The history of Aruba is that we were founded by ex-cisco firewall employees</a:t>
            </a:r>
          </a:p>
          <a:p>
            <a:pPr marL="0" indent="0">
              <a:buNone/>
            </a:pPr>
            <a:endParaRPr lang="en-US" sz="1200" dirty="0">
              <a:latin typeface="Arial" charset="0"/>
              <a:ea typeface="ＭＳ Ｐゴシック" pitchFamily="34" charset="-128"/>
              <a:cs typeface="ＭＳ Ｐゴシック" charset="-128"/>
            </a:endParaRPr>
          </a:p>
          <a:p>
            <a:pPr marL="0" indent="0">
              <a:buNone/>
            </a:pPr>
            <a:r>
              <a:rPr lang="en-US" sz="1200" dirty="0">
                <a:latin typeface="Arial" charset="0"/>
                <a:ea typeface="ＭＳ Ｐゴシック" pitchFamily="34" charset="-128"/>
                <a:cs typeface="ＭＳ Ｐゴシック" charset="-128"/>
              </a:rPr>
              <a:t>- Aruba Networks founded 2002 </a:t>
            </a:r>
          </a:p>
          <a:p>
            <a:pPr marL="0" indent="0">
              <a:buNone/>
            </a:pPr>
            <a:r>
              <a:rPr lang="en-US" sz="1200" dirty="0">
                <a:latin typeface="Arial" charset="0"/>
                <a:ea typeface="ＭＳ Ｐゴシック" pitchFamily="34" charset="-128"/>
                <a:cs typeface="ＭＳ Ｐゴシック" charset="-128"/>
              </a:rPr>
              <a:t>- Aruba was acquired by HPE in 2015 brought all networking under one business unit.</a:t>
            </a:r>
          </a:p>
          <a:p>
            <a:pPr marL="9908" indent="0">
              <a:buNone/>
            </a:pPr>
            <a:r>
              <a:rPr lang="en-US" sz="1200" dirty="0">
                <a:latin typeface="Arial" charset="0"/>
                <a:ea typeface="ＭＳ Ｐゴシック" pitchFamily="34" charset="-128"/>
                <a:cs typeface="ＭＳ Ｐゴシック" charset="-128"/>
              </a:rPr>
              <a:t>- We view ourselves as the “Biggest Small Company” in the Networking industry.</a:t>
            </a:r>
          </a:p>
          <a:p>
            <a:pPr marL="49538" indent="-39630">
              <a:buFontTx/>
              <a:buChar char="-"/>
            </a:pPr>
            <a:r>
              <a:rPr lang="en-US" sz="1200" dirty="0">
                <a:latin typeface="Arial" charset="0"/>
                <a:ea typeface="ＭＳ Ｐゴシック" pitchFamily="34" charset="-128"/>
                <a:cs typeface="ＭＳ Ｐゴシック" charset="-128"/>
              </a:rPr>
              <a:t> We have a High Margin Business Model because.. </a:t>
            </a:r>
          </a:p>
          <a:p>
            <a:pPr marL="49538" indent="-39630">
              <a:buFontTx/>
              <a:buChar char="-"/>
            </a:pPr>
            <a:r>
              <a:rPr lang="en-US" sz="1200" dirty="0">
                <a:latin typeface="Arial" charset="0"/>
                <a:ea typeface="ＭＳ Ｐゴシック" pitchFamily="34" charset="-128"/>
                <a:cs typeface="ＭＳ Ｐゴシック" charset="-128"/>
              </a:rPr>
              <a:t> $3B+ annual Revenue run-rate</a:t>
            </a:r>
          </a:p>
          <a:p>
            <a:pPr marL="49538" indent="-39630">
              <a:buFontTx/>
              <a:buChar char="-"/>
            </a:pPr>
            <a:r>
              <a:rPr lang="en-US" sz="1200" dirty="0">
                <a:latin typeface="Arial" charset="0"/>
                <a:ea typeface="ＭＳ Ｐゴシック" pitchFamily="34" charset="-128"/>
                <a:cs typeface="ＭＳ Ｐゴシック" charset="-128"/>
              </a:rPr>
              <a:t> Community of over 100K+ Partner and Customer Network Engineers. The Community is called “Airheads”.  </a:t>
            </a:r>
          </a:p>
          <a:p>
            <a:pPr marL="9908" indent="0">
              <a:buNone/>
            </a:pPr>
            <a:r>
              <a:rPr lang="en-US" sz="1200" dirty="0">
                <a:latin typeface="Arial" charset="0"/>
                <a:ea typeface="ＭＳ Ｐゴシック" pitchFamily="34" charset="-128"/>
                <a:cs typeface="ＭＳ Ｐゴシック" charset="-128"/>
              </a:rPr>
              <a:t>What does Airheads help do? </a:t>
            </a:r>
          </a:p>
          <a:p>
            <a:r>
              <a:rPr lang="en-US" sz="1200" dirty="0">
                <a:latin typeface="Arial" charset="0"/>
                <a:ea typeface="ＭＳ Ｐゴシック" pitchFamily="34" charset="-128"/>
                <a:cs typeface="ＭＳ Ｐゴシック" charset="-128"/>
              </a:rPr>
              <a:t>- It helps provide everyone using Aruba networking solutions with, ideas, commentary and direction to resolve issues and provide suggestions for feature enhancements. </a:t>
            </a:r>
          </a:p>
          <a:p>
            <a:r>
              <a:rPr lang="en-US" sz="1200" dirty="0">
                <a:latin typeface="Arial" charset="0"/>
                <a:ea typeface="ＭＳ Ｐゴシック" pitchFamily="34" charset="-128"/>
                <a:cs typeface="ＭＳ Ｐゴシック" charset="-128"/>
              </a:rPr>
              <a:t>- This is the Go to location for our technical community to collaborate. </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a:t>
            </a:fld>
            <a:endParaRPr lang="en-US"/>
          </a:p>
        </p:txBody>
      </p:sp>
    </p:spTree>
    <p:extLst>
      <p:ext uri="{BB962C8B-B14F-4D97-AF65-F5344CB8AC3E}">
        <p14:creationId xmlns:p14="http://schemas.microsoft.com/office/powerpoint/2010/main" val="345840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lnSpcReduction="10000"/>
          </a:bodyPr>
          <a:lstStyle/>
          <a:p>
            <a:pPr indent="-39217"/>
            <a:r>
              <a:rPr lang="en-US" dirty="0"/>
              <a:t>Aruba has a very broad offering of networking solutions, giving you a wide variety of solutions to offer to your customers.</a:t>
            </a:r>
          </a:p>
          <a:p>
            <a:pPr indent="-39217"/>
            <a:r>
              <a:rPr lang="en-US" dirty="0"/>
              <a:t>However, we want to focus on the solutions that will benefit you and your customers the most.</a:t>
            </a:r>
            <a:endParaRPr lang="en-US" dirty="0">
              <a:cs typeface="Arial"/>
            </a:endParaRPr>
          </a:p>
          <a:p>
            <a:pPr indent="-39217"/>
            <a:r>
              <a:rPr lang="en-US" dirty="0"/>
              <a:t>In this slide we lay out a framework of what we’re going to cover.  Then we will cover each of these areas in more depth during this session.</a:t>
            </a:r>
            <a:endParaRPr lang="en-US" dirty="0">
              <a:cs typeface="Arial"/>
            </a:endParaRPr>
          </a:p>
          <a:p>
            <a:pPr indent="-39217"/>
            <a:r>
              <a:rPr lang="en-US" dirty="0">
                <a:cs typeface="Arial"/>
              </a:rPr>
              <a:t>We can also schedule a follow-up call to further dive into any one of our solutions. </a:t>
            </a:r>
          </a:p>
          <a:p>
            <a:pPr indent="-39217"/>
            <a:endParaRPr lang="en-US" dirty="0"/>
          </a:p>
          <a:p>
            <a:pPr indent="-39217"/>
            <a:r>
              <a:rPr lang="en-US" dirty="0"/>
              <a:t>Now we’ll dive into each of these areas in more depth as we continue through out the presentation.</a:t>
            </a:r>
            <a:endParaRPr lang="en-US" dirty="0">
              <a:cs typeface="Arial"/>
            </a:endParaRPr>
          </a:p>
          <a:p>
            <a:pPr indent="-39217"/>
            <a:endParaRPr lang="en-US" dirty="0">
              <a:cs typeface="Arial"/>
            </a:endParaRPr>
          </a:p>
          <a:p>
            <a:pPr indent="-39217"/>
            <a:r>
              <a:rPr lang="en-US" b="1" dirty="0">
                <a:cs typeface="Arial"/>
              </a:rPr>
              <a:t>Additional Talking Points</a:t>
            </a:r>
            <a:endParaRPr lang="en-US" dirty="0"/>
          </a:p>
          <a:p>
            <a:pPr indent="-39217">
              <a:buChar char="•"/>
            </a:pPr>
            <a:r>
              <a:rPr lang="en-US" dirty="0"/>
              <a:t>First (upper left), we’re best known for our </a:t>
            </a:r>
            <a:r>
              <a:rPr lang="en-US" b="1" dirty="0"/>
              <a:t>wireless solutions</a:t>
            </a:r>
            <a:r>
              <a:rPr lang="en-US" dirty="0"/>
              <a:t>, which span indoor, outdoor, and specialty devices, including software that makes Aruba stand ahead of the industry.</a:t>
            </a:r>
            <a:endParaRPr lang="en-US" dirty="0">
              <a:cs typeface="Arial"/>
            </a:endParaRPr>
          </a:p>
          <a:p>
            <a:pPr indent="-39217">
              <a:buChar char="•"/>
            </a:pPr>
            <a:r>
              <a:rPr lang="en-US" dirty="0"/>
              <a:t>Aruba’s </a:t>
            </a:r>
            <a:r>
              <a:rPr lang="en-US" b="1" dirty="0"/>
              <a:t>wired networking solutions </a:t>
            </a:r>
            <a:r>
              <a:rPr lang="en-US" dirty="0"/>
              <a:t>(upper right) which bring a single unified architecture from the edge to the data center.</a:t>
            </a:r>
            <a:endParaRPr lang="en-US" dirty="0">
              <a:cs typeface="Arial"/>
            </a:endParaRPr>
          </a:p>
          <a:p>
            <a:pPr indent="-39217">
              <a:buChar char="•"/>
            </a:pPr>
            <a:r>
              <a:rPr lang="en-US" dirty="0"/>
              <a:t>Along with wireless APs, we provide a portfolio of </a:t>
            </a:r>
            <a:r>
              <a:rPr lang="en-US" b="1" dirty="0"/>
              <a:t>appliance-based and virtual gateways </a:t>
            </a:r>
            <a:r>
              <a:rPr lang="en-US" dirty="0"/>
              <a:t>(lower left), which you may know as controllers</a:t>
            </a:r>
          </a:p>
          <a:p>
            <a:pPr indent="-39217">
              <a:buChar char="•"/>
            </a:pPr>
            <a:r>
              <a:rPr lang="en-US" dirty="0"/>
              <a:t>Aruba can provide </a:t>
            </a:r>
            <a:r>
              <a:rPr lang="en-US" b="1" dirty="0"/>
              <a:t>VPN and remote solutions </a:t>
            </a:r>
            <a:r>
              <a:rPr lang="en-US" dirty="0"/>
              <a:t>(lower left-center) that integrate with the campus wired and wireless </a:t>
            </a:r>
            <a:endParaRPr lang="en-US" dirty="0">
              <a:cs typeface="Arial"/>
            </a:endParaRPr>
          </a:p>
          <a:p>
            <a:pPr indent="-39217">
              <a:buChar char="•"/>
            </a:pPr>
            <a:r>
              <a:rPr lang="en-US" dirty="0"/>
              <a:t>HPE’s acquisition of Axis provides an </a:t>
            </a:r>
            <a:r>
              <a:rPr lang="en-US" b="1" dirty="0"/>
              <a:t>industry-leading SASE (Secure Access Service Edge) </a:t>
            </a:r>
            <a:r>
              <a:rPr lang="en-US" b="0" dirty="0"/>
              <a:t>cloud-based comprehensive security solution</a:t>
            </a:r>
            <a:endParaRPr lang="en-US" dirty="0"/>
          </a:p>
          <a:p>
            <a:pPr indent="-39217">
              <a:buChar char="•"/>
            </a:pPr>
            <a:r>
              <a:rPr lang="en-US" dirty="0"/>
              <a:t>Our </a:t>
            </a:r>
            <a:r>
              <a:rPr lang="en-US" b="1" dirty="0"/>
              <a:t>network access control </a:t>
            </a:r>
            <a:r>
              <a:rPr lang="en-US" dirty="0"/>
              <a:t>(lower right center)…for security</a:t>
            </a:r>
            <a:endParaRPr lang="en-US" dirty="0">
              <a:cs typeface="Arial"/>
            </a:endParaRPr>
          </a:p>
          <a:p>
            <a:pPr indent="-39217">
              <a:buChar char="•"/>
            </a:pPr>
            <a:r>
              <a:rPr lang="en-US" dirty="0"/>
              <a:t>Our UXI Sensor which monitors everything (lower right center) to ensure the best </a:t>
            </a:r>
            <a:r>
              <a:rPr lang="en-US" b="1" dirty="0"/>
              <a:t>user experience</a:t>
            </a:r>
            <a:r>
              <a:rPr lang="en-US" dirty="0"/>
              <a:t>.</a:t>
            </a:r>
            <a:endParaRPr lang="en-US" dirty="0">
              <a:cs typeface="Arial"/>
            </a:endParaRPr>
          </a:p>
          <a:p>
            <a:pPr indent="-39217">
              <a:buChar char="•"/>
            </a:pPr>
            <a:r>
              <a:rPr lang="en-US" dirty="0"/>
              <a:t>This is all tied together by </a:t>
            </a:r>
            <a:r>
              <a:rPr lang="en-US" b="1" dirty="0"/>
              <a:t>Aruba Central </a:t>
            </a:r>
            <a:r>
              <a:rPr lang="en-US" dirty="0"/>
              <a:t>(center), a cloud-based management that brings all these solutions into </a:t>
            </a:r>
            <a:r>
              <a:rPr lang="en-US" b="1" dirty="0"/>
              <a:t>Aruba ESP, or Edge Services Platform</a:t>
            </a:r>
            <a:r>
              <a:rPr lang="en-US" dirty="0"/>
              <a:t>.</a:t>
            </a:r>
            <a:endParaRPr lang="en-US" dirty="0">
              <a:cs typeface="Arial"/>
            </a:endParaRPr>
          </a:p>
          <a:p>
            <a:pPr indent="-39217">
              <a:buChar char="•"/>
            </a:pPr>
            <a:r>
              <a:rPr lang="en-US" dirty="0"/>
              <a:t>Lastly, our </a:t>
            </a:r>
            <a:r>
              <a:rPr lang="en-US" b="1" dirty="0"/>
              <a:t>Instant On </a:t>
            </a:r>
            <a:r>
              <a:rPr lang="en-US" dirty="0"/>
              <a:t>solution (lower right) provides an option small businesses. </a:t>
            </a:r>
          </a:p>
          <a:p>
            <a:pPr indent="-39217"/>
            <a:endParaRPr lang="en-US" b="1" dirty="0">
              <a:cs typeface="Arial"/>
            </a:endParaRPr>
          </a:p>
          <a:p>
            <a:pPr indent="-39217"/>
            <a:r>
              <a:rPr lang="en-US" b="1" dirty="0">
                <a:cs typeface="Arial"/>
              </a:rPr>
              <a:t>Additional Questions</a:t>
            </a:r>
          </a:p>
          <a:p>
            <a:pPr indent="-39217">
              <a:buChar char="•"/>
            </a:pPr>
            <a:r>
              <a:rPr lang="en-US" dirty="0">
                <a:cs typeface="Arial"/>
              </a:rPr>
              <a:t>What Aruba Solutions are you least familiar with? </a:t>
            </a:r>
          </a:p>
          <a:p>
            <a:pPr indent="-39217">
              <a:buChar char="•"/>
            </a:pPr>
            <a:r>
              <a:rPr lang="en-US" dirty="0">
                <a:cs typeface="Arial"/>
              </a:rPr>
              <a:t>Can you think of a couple customers throughout this </a:t>
            </a:r>
            <a:r>
              <a:rPr lang="en-US" dirty="0" err="1">
                <a:cs typeface="Arial"/>
              </a:rPr>
              <a:t>preso</a:t>
            </a:r>
            <a:r>
              <a:rPr lang="en-US" dirty="0">
                <a:cs typeface="Arial"/>
              </a:rPr>
              <a:t> that could benefit from our solutions? </a:t>
            </a:r>
          </a:p>
        </p:txBody>
      </p:sp>
      <p:sp>
        <p:nvSpPr>
          <p:cNvPr id="4" name="Slide Number Placeholder 3"/>
          <p:cNvSpPr>
            <a:spLocks noGrp="1"/>
          </p:cNvSpPr>
          <p:nvPr>
            <p:ph type="sldNum" sz="quarter" idx="5"/>
          </p:nvPr>
        </p:nvSpPr>
        <p:spPr/>
        <p:txBody>
          <a:bodyPr/>
          <a:lstStyle/>
          <a:p>
            <a:fld id="{5BFEAE42-E3FE-4405-B7FC-4425D05B92A0}" type="slidenum">
              <a:rPr lang="en-US" smtClean="0"/>
              <a:pPr/>
              <a:t>4</a:t>
            </a:fld>
            <a:endParaRPr lang="en-US"/>
          </a:p>
        </p:txBody>
      </p:sp>
    </p:spTree>
    <p:extLst>
      <p:ext uri="{BB962C8B-B14F-4D97-AF65-F5344CB8AC3E}">
        <p14:creationId xmlns:p14="http://schemas.microsoft.com/office/powerpoint/2010/main" val="345356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fontScale="92500" lnSpcReduction="20000"/>
          </a:bodyPr>
          <a:lstStyle/>
          <a:p>
            <a:pPr indent="-39217"/>
            <a:r>
              <a:rPr lang="en-US"/>
              <a:t>We’ll start with what most people think of first when they think of Aruba:  Wireless networking.  The bottom line is that Aruba has shaped wireless networking as we know it.  Many if not most of the innovations in wireless networking over the last two decades started here.  Today our leadership continues, with the best software driving the best wireless experience in the business.  But you have to start with an outstanding portfolio of wireless access points to build that network and Today our portfolio provides a broad array of AP solutions to meet any need.</a:t>
            </a:r>
          </a:p>
          <a:p>
            <a:endParaRPr lang="en-US"/>
          </a:p>
          <a:p>
            <a:pPr marL="49538" indent="-39630" defTabSz="990752">
              <a:spcBef>
                <a:spcPts val="650"/>
              </a:spcBef>
              <a:buFont typeface="Arial" panose="020B0604020202020204" pitchFamily="34" charset="0"/>
              <a:buChar char=" "/>
              <a:defRPr/>
            </a:pPr>
            <a:r>
              <a:rPr lang="en-US" b="1"/>
              <a:t>No matter which APs are needed, all work together in any combination, under a variety of topologies (more on that later), and in conjunction with Aruba Central.</a:t>
            </a:r>
            <a:endParaRPr lang="en-US">
              <a:cs typeface="Arial"/>
            </a:endParaRPr>
          </a:p>
          <a:p>
            <a:endParaRPr lang="en-US"/>
          </a:p>
          <a:p>
            <a:pPr indent="-39217"/>
            <a:r>
              <a:rPr lang="en-US" b="1">
                <a:cs typeface="Arial"/>
              </a:rPr>
              <a:t>Additional Talking Points</a:t>
            </a:r>
            <a:endParaRPr lang="en-US"/>
          </a:p>
          <a:p>
            <a:pPr indent="-39217">
              <a:buChar char="•"/>
            </a:pPr>
            <a:r>
              <a:rPr lang="en-US"/>
              <a:t>Aruba was among the first vendors to ship </a:t>
            </a:r>
            <a:r>
              <a:rPr lang="en-US" err="1"/>
              <a:t>Wifi</a:t>
            </a:r>
            <a:r>
              <a:rPr lang="en-US"/>
              <a:t> 6 (802.11ax) and </a:t>
            </a:r>
            <a:r>
              <a:rPr lang="en-US" err="1"/>
              <a:t>Wifi</a:t>
            </a:r>
            <a:r>
              <a:rPr lang="en-US"/>
              <a:t> 6E certified APs.  </a:t>
            </a:r>
          </a:p>
          <a:p>
            <a:pPr lvl="1">
              <a:buFont typeface="Arial,Sans-Serif" panose="020B0604020202020204" pitchFamily="34" charset="0"/>
              <a:buChar char="•"/>
            </a:pPr>
            <a:r>
              <a:rPr lang="en-US"/>
              <a:t>Clients that support 6E are relatively sparse now but will become more common in the relatively near future, so deploying </a:t>
            </a:r>
            <a:r>
              <a:rPr lang="en-US" err="1"/>
              <a:t>Wifi</a:t>
            </a:r>
            <a:r>
              <a:rPr lang="en-US"/>
              <a:t> 6E is a great way to future-proof your customer’s investment.  (Be aware that the FCC has not approved the use of </a:t>
            </a:r>
            <a:r>
              <a:rPr lang="en-US" err="1"/>
              <a:t>Wifi</a:t>
            </a:r>
            <a:r>
              <a:rPr lang="en-US"/>
              <a:t> 6E for outdoor applications.  Aruba will provide outdoor grade 6E APs shortly after this approval is granted.).</a:t>
            </a:r>
            <a:endParaRPr lang="en-US">
              <a:cs typeface="Arial"/>
            </a:endParaRPr>
          </a:p>
          <a:p>
            <a:pPr indent="-39217">
              <a:buChar char="•"/>
            </a:pPr>
            <a:r>
              <a:rPr lang="en-US"/>
              <a:t>You will want to focus on the 5xx and 6xx series APs. In Aruba terminology, 5xx APs are </a:t>
            </a:r>
            <a:r>
              <a:rPr lang="en-US" err="1"/>
              <a:t>Wifi</a:t>
            </a:r>
            <a:r>
              <a:rPr lang="en-US"/>
              <a:t> 6, and 6xx APs are </a:t>
            </a:r>
            <a:r>
              <a:rPr lang="en-US" err="1"/>
              <a:t>Wifi</a:t>
            </a:r>
            <a:r>
              <a:rPr lang="en-US"/>
              <a:t> 6E.  </a:t>
            </a:r>
            <a:endParaRPr lang="en-US">
              <a:cs typeface="Arial"/>
            </a:endParaRPr>
          </a:p>
          <a:p>
            <a:pPr indent="-39217">
              <a:buChar char="•"/>
            </a:pPr>
            <a:r>
              <a:rPr lang="en-US" err="1">
                <a:cs typeface="Arial"/>
              </a:rPr>
              <a:t>Wifi</a:t>
            </a:r>
            <a:r>
              <a:rPr lang="en-US">
                <a:cs typeface="Arial"/>
              </a:rPr>
              <a:t> 6 Costco Analogy </a:t>
            </a:r>
          </a:p>
          <a:p>
            <a:pPr indent="-39217">
              <a:buChar char="•"/>
            </a:pPr>
            <a:r>
              <a:rPr lang="en-US">
                <a:cs typeface="Arial"/>
              </a:rPr>
              <a:t>The</a:t>
            </a:r>
            <a:r>
              <a:rPr lang="en-US"/>
              <a:t> difference between </a:t>
            </a:r>
            <a:r>
              <a:rPr lang="en-US" err="1"/>
              <a:t>Wifi</a:t>
            </a:r>
            <a:r>
              <a:rPr lang="en-US"/>
              <a:t> 6 and </a:t>
            </a:r>
            <a:r>
              <a:rPr lang="en-US" err="1"/>
              <a:t>Wifi</a:t>
            </a:r>
            <a:r>
              <a:rPr lang="en-US"/>
              <a:t> 6E is that 6E adds the 6 </a:t>
            </a:r>
            <a:r>
              <a:rPr lang="en-US" err="1"/>
              <a:t>Ghz</a:t>
            </a:r>
            <a:r>
              <a:rPr lang="en-US"/>
              <a:t> wireless spectrum, opening up vast amounts of additional airspace and potential bandwidth.</a:t>
            </a:r>
            <a:endParaRPr lang="en-US">
              <a:cs typeface="Arial"/>
            </a:endParaRPr>
          </a:p>
          <a:p>
            <a:pPr indent="-39217">
              <a:buChar char="•"/>
            </a:pPr>
            <a:r>
              <a:rPr lang="en-US"/>
              <a:t>For indoor APs, as the middle digit increases within each category, the capabilities of the AP increase.  Thus the AP 505 is suited for medium client density and throughput environments, and the 515, 535, and 555 increase density and throughput capabilities. Same with our 6xx Series  </a:t>
            </a:r>
            <a:endParaRPr lang="en-US">
              <a:cs typeface="Arial"/>
            </a:endParaRPr>
          </a:p>
          <a:p>
            <a:pPr indent="-39217">
              <a:buChar char="•"/>
            </a:pPr>
            <a:r>
              <a:rPr lang="en-US"/>
              <a:t>Within each series are various options. 500H series, specifically designed for hospitality environments as well as remote solutions.</a:t>
            </a:r>
            <a:endParaRPr lang="en-US">
              <a:cs typeface="Arial"/>
            </a:endParaRPr>
          </a:p>
          <a:p>
            <a:pPr indent="-39217">
              <a:buChar char="•"/>
            </a:pPr>
            <a:r>
              <a:rPr lang="en-US"/>
              <a:t>For outdoor and specialty APs, the AP 565 is the workhorse not only for outdoor environments but also for warehouse and manufacturing facilities where environment and mounting factors, among other things, can play an impact in the environment.  The 575 increases capacity, and the 585 provides specialty features like direct fiber and power interfaces</a:t>
            </a:r>
          </a:p>
          <a:p>
            <a:pPr marL="49538" indent="-39217" defTabSz="990752">
              <a:spcBef>
                <a:spcPts val="650"/>
              </a:spcBef>
              <a:buFont typeface="Arial" panose="020B0604020202020204" pitchFamily="34" charset="0"/>
              <a:buChar char="•"/>
              <a:defRPr/>
            </a:pPr>
            <a:r>
              <a:rPr lang="en-US"/>
              <a:t>The AP 518 is designed specifically for spaces where a ruggedized unit is required.</a:t>
            </a:r>
            <a:endParaRPr lang="en-US">
              <a:cs typeface="Arial"/>
            </a:endParaRPr>
          </a:p>
          <a:p>
            <a:pPr indent="-39217">
              <a:buChar char="•"/>
            </a:pPr>
            <a:endParaRPr lang="en-US">
              <a:cs typeface="Arial"/>
            </a:endParaRPr>
          </a:p>
          <a:p>
            <a:pPr indent="-39217">
              <a:buChar char="•"/>
            </a:pPr>
            <a:endParaRPr lang="en-US"/>
          </a:p>
          <a:p>
            <a:pPr indent="-39217"/>
            <a:endParaRPr lang="en-US"/>
          </a:p>
          <a:p>
            <a:pPr indent="-39217"/>
            <a:r>
              <a:rPr lang="en-US" i="1"/>
              <a:t>***All offer hazardous environment “EX” models.</a:t>
            </a:r>
            <a:r>
              <a:rPr lang="en-US"/>
              <a:t>  And finally, </a:t>
            </a:r>
            <a:endParaRPr lang="en-US" b="1">
              <a:cs typeface="Arial"/>
            </a:endParaRPr>
          </a:p>
          <a:p>
            <a:pPr indent="-39217"/>
            <a:r>
              <a:rPr lang="en-US" b="1">
                <a:cs typeface="Arial"/>
              </a:rPr>
              <a:t>Additional Questions</a:t>
            </a:r>
          </a:p>
          <a:p>
            <a:pPr indent="-39217">
              <a:buChar char="•"/>
            </a:pPr>
            <a:r>
              <a:rPr lang="en-US">
                <a:cs typeface="Arial"/>
              </a:rPr>
              <a:t>Are you familiar with the benefits of WiFi6? </a:t>
            </a:r>
          </a:p>
          <a:p>
            <a:pPr indent="-39217">
              <a:buChar char="•"/>
            </a:pPr>
            <a:r>
              <a:rPr lang="en-US">
                <a:cs typeface="Arial"/>
              </a:rPr>
              <a:t>What is the typical size of your customer? Are your customers more manufacturing, retail, </a:t>
            </a:r>
            <a:r>
              <a:rPr lang="en-US" err="1">
                <a:cs typeface="Arial"/>
              </a:rPr>
              <a:t>eRate</a:t>
            </a:r>
            <a:r>
              <a:rPr lang="en-US">
                <a:cs typeface="Arial"/>
              </a:rPr>
              <a:t> </a:t>
            </a:r>
            <a:r>
              <a:rPr lang="en-US" err="1">
                <a:cs typeface="Arial"/>
              </a:rPr>
              <a:t>etc</a:t>
            </a:r>
            <a:endParaRPr lang="en-US">
              <a:cs typeface="Arial"/>
            </a:endParaRPr>
          </a:p>
        </p:txBody>
      </p:sp>
      <p:sp>
        <p:nvSpPr>
          <p:cNvPr id="4" name="Slide Number Placeholder 3"/>
          <p:cNvSpPr>
            <a:spLocks noGrp="1"/>
          </p:cNvSpPr>
          <p:nvPr>
            <p:ph type="sldNum" sz="quarter" idx="5"/>
          </p:nvPr>
        </p:nvSpPr>
        <p:spPr/>
        <p:txBody>
          <a:bodyPr/>
          <a:lstStyle/>
          <a:p>
            <a:pPr defTabSz="990752">
              <a:defRPr/>
            </a:pPr>
            <a:fld id="{5BFEAE42-E3FE-4405-B7FC-4425D05B92A0}" type="slidenum">
              <a:rPr lang="en-US">
                <a:solidFill>
                  <a:prstClr val="black"/>
                </a:solidFill>
                <a:latin typeface="Arial"/>
              </a:rPr>
              <a:pPr defTabSz="990752">
                <a:defRPr/>
              </a:pPr>
              <a:t>5</a:t>
            </a:fld>
            <a:endParaRPr lang="en-US">
              <a:solidFill>
                <a:prstClr val="black"/>
              </a:solidFill>
              <a:latin typeface="Arial"/>
            </a:endParaRPr>
          </a:p>
        </p:txBody>
      </p:sp>
    </p:spTree>
    <p:extLst>
      <p:ext uri="{BB962C8B-B14F-4D97-AF65-F5344CB8AC3E}">
        <p14:creationId xmlns:p14="http://schemas.microsoft.com/office/powerpoint/2010/main" val="313530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fontScale="62500" lnSpcReduction="20000"/>
          </a:bodyPr>
          <a:lstStyle/>
          <a:p>
            <a:pPr marL="0" indent="0" defTabSz="1760888" fontAlgn="base">
              <a:spcBef>
                <a:spcPts val="376"/>
              </a:spcBef>
              <a:spcAft>
                <a:spcPts val="376"/>
              </a:spcAft>
              <a:buSzTx/>
              <a:buNone/>
              <a:defRPr/>
            </a:pPr>
            <a:r>
              <a:rPr lang="en-US" sz="1300">
                <a:solidFill>
                  <a:srgbClr val="425563"/>
                </a:solidFill>
                <a:latin typeface="Open Sans Semibold"/>
                <a:ea typeface="Open Sans Semibold"/>
                <a:cs typeface="Open Sans Semibold"/>
                <a:sym typeface="Zapf Dingbats"/>
              </a:rPr>
              <a:t>The key to why Aruba wireless networking leads the industry is in the software.  Better software makes for a better user experience.  And Aruba has been behind many if not most of the advances in wireless networking over the past two decades.  Here are just a few of the areas where Aruba software makes for a better wireless experience.</a:t>
            </a:r>
            <a:endParaRPr lang="en-US" sz="1300">
              <a:solidFill>
                <a:srgbClr val="425563"/>
              </a:solidFill>
              <a:latin typeface="Open Sans Semibold"/>
              <a:ea typeface="Open Sans Semibold"/>
              <a:cs typeface="Open Sans Semibold"/>
            </a:endParaRPr>
          </a:p>
          <a:p>
            <a:pPr marL="0" indent="0" defTabSz="1760888" fontAlgn="base">
              <a:spcBef>
                <a:spcPts val="376"/>
              </a:spcBef>
              <a:spcAft>
                <a:spcPts val="376"/>
              </a:spcAft>
              <a:buSzTx/>
              <a:buNone/>
              <a:defRPr/>
            </a:pPr>
            <a:endParaRPr lang="en-US" sz="1300" b="1">
              <a:solidFill>
                <a:srgbClr val="425563"/>
              </a:solidFill>
              <a:latin typeface="Open Sans Semibold" panose="020B0706030804020204" pitchFamily="34" charset="0"/>
              <a:ea typeface="Open Sans Semibold" panose="020B0706030804020204" pitchFamily="34" charset="0"/>
              <a:cs typeface="Open Sans Semibold" panose="020B0706030804020204" pitchFamily="34" charset="0"/>
              <a:sym typeface="Zapf Dingbats"/>
            </a:endParaRPr>
          </a:p>
          <a:p>
            <a:pPr marL="0" indent="0" defTabSz="1760888" fontAlgn="base">
              <a:spcBef>
                <a:spcPts val="376"/>
              </a:spcBef>
              <a:spcAft>
                <a:spcPts val="376"/>
              </a:spcAft>
              <a:buSzTx/>
              <a:buNone/>
              <a:defRPr/>
            </a:pPr>
            <a:r>
              <a:rPr lang="en-US" sz="1300" b="1">
                <a:solidFill>
                  <a:srgbClr val="425563"/>
                </a:solidFill>
                <a:latin typeface="Open Sans Semibold" panose="020B0706030804020204" pitchFamily="34" charset="0"/>
                <a:ea typeface="Open Sans Semibold" panose="020B0706030804020204" pitchFamily="34" charset="0"/>
                <a:cs typeface="Open Sans Semibold" panose="020B0706030804020204" pitchFamily="34" charset="0"/>
                <a:sym typeface="Zapf Dingbats"/>
              </a:rPr>
              <a:t>Additional Talking Points</a:t>
            </a:r>
          </a:p>
          <a:p>
            <a:pPr marL="0" indent="0">
              <a:spcBef>
                <a:spcPts val="0"/>
              </a:spcBef>
              <a:buNone/>
            </a:pPr>
            <a:r>
              <a:rPr lang="en-US" sz="2000" b="1">
                <a:latin typeface="Calibri"/>
                <a:ea typeface="Calibri" panose="020F0502020204030204" pitchFamily="34" charset="0"/>
                <a:cs typeface="Calibri"/>
              </a:rPr>
              <a:t>ClientMatch </a:t>
            </a:r>
            <a:r>
              <a:rPr lang="en-US" sz="2000">
                <a:latin typeface="Calibri"/>
                <a:ea typeface="Calibri" panose="020F0502020204030204" pitchFamily="34" charset="0"/>
                <a:cs typeface="Calibri"/>
              </a:rPr>
              <a:t>assures that wireless devices attach to the network in an optimal way to ensure a better experience for everyone. No additional software is needed. </a:t>
            </a:r>
          </a:p>
          <a:p>
            <a:pPr marL="507761" lvl="1" indent="-309610">
              <a:spcBef>
                <a:spcPts val="0"/>
              </a:spcBef>
              <a:buFont typeface="Arial" panose="020B0604020202020204" pitchFamily="34" charset="0"/>
              <a:buChar char="•"/>
            </a:pPr>
            <a:r>
              <a:rPr lang="en-US" sz="1900" u="sng">
                <a:latin typeface="Calibri"/>
                <a:ea typeface="Calibri" panose="020F0502020204030204" pitchFamily="34" charset="0"/>
                <a:cs typeface="Calibri"/>
              </a:rPr>
              <a:t>Load Balancing:</a:t>
            </a:r>
            <a:r>
              <a:rPr lang="en-US" sz="1900">
                <a:latin typeface="Calibri"/>
                <a:ea typeface="Calibri" panose="020F0502020204030204" pitchFamily="34" charset="0"/>
                <a:cs typeface="Calibri"/>
              </a:rPr>
              <a:t>  ClientMatch balances clients across APs based upon client load on the APs.</a:t>
            </a:r>
          </a:p>
          <a:p>
            <a:pPr marL="507761" lvl="1" indent="-309610">
              <a:spcBef>
                <a:spcPts val="0"/>
              </a:spcBef>
              <a:buFont typeface="Arial" panose="020B0604020202020204" pitchFamily="34" charset="0"/>
              <a:buChar char="•"/>
            </a:pPr>
            <a:r>
              <a:rPr lang="en-US" sz="1900" u="sng">
                <a:latin typeface="Calibri"/>
                <a:ea typeface="Calibri" panose="020F0502020204030204" pitchFamily="34" charset="0"/>
                <a:cs typeface="Calibri"/>
              </a:rPr>
              <a:t>Sticky Clients:</a:t>
            </a:r>
            <a:r>
              <a:rPr lang="en-US" sz="1900">
                <a:latin typeface="Calibri"/>
                <a:ea typeface="Calibri" panose="020F0502020204030204" pitchFamily="34" charset="0"/>
                <a:cs typeface="Calibri"/>
              </a:rPr>
              <a:t>  ClientMatch helps mobile clients that stay associated to an AP despite low signal levels by moving them to APs when a better radio match is found. (iPhone example)</a:t>
            </a:r>
          </a:p>
          <a:p>
            <a:pPr marL="507761" lvl="1" indent="-309610">
              <a:spcBef>
                <a:spcPts val="0"/>
              </a:spcBef>
              <a:buFont typeface="Arial" panose="020B0604020202020204" pitchFamily="34" charset="0"/>
              <a:buChar char="•"/>
            </a:pPr>
            <a:r>
              <a:rPr lang="en-US" sz="1900" u="sng">
                <a:latin typeface="Calibri"/>
                <a:ea typeface="Calibri" panose="020F0502020204030204" pitchFamily="34" charset="0"/>
                <a:cs typeface="Calibri"/>
              </a:rPr>
              <a:t>Band Steering/Band Balancing:</a:t>
            </a:r>
            <a:r>
              <a:rPr lang="en-US" sz="1900">
                <a:latin typeface="Calibri"/>
                <a:ea typeface="Calibri" panose="020F0502020204030204" pitchFamily="34" charset="0"/>
                <a:cs typeface="Calibri"/>
              </a:rPr>
              <a:t>  ClientMatch will steer clients from the 2.4 GHz to the 5 </a:t>
            </a:r>
            <a:r>
              <a:rPr lang="en-US" sz="1900" err="1">
                <a:latin typeface="Calibri"/>
                <a:ea typeface="Calibri" panose="020F0502020204030204" pitchFamily="34" charset="0"/>
                <a:cs typeface="Calibri"/>
              </a:rPr>
              <a:t>Ghz</a:t>
            </a:r>
            <a:r>
              <a:rPr lang="en-US" sz="1900">
                <a:latin typeface="Calibri"/>
                <a:ea typeface="Calibri" panose="020F0502020204030204" pitchFamily="34" charset="0"/>
                <a:cs typeface="Calibri"/>
              </a:rPr>
              <a:t> radio band where appropriate.</a:t>
            </a:r>
            <a:r>
              <a:rPr lang="en-GB" sz="1900">
                <a:latin typeface="Calibri"/>
                <a:ea typeface="Calibri" panose="020F0502020204030204" pitchFamily="34" charset="0"/>
                <a:cs typeface="Calibri"/>
              </a:rPr>
              <a:t> </a:t>
            </a:r>
          </a:p>
          <a:p>
            <a:pPr marL="0" indent="0">
              <a:spcBef>
                <a:spcPts val="0"/>
              </a:spcBef>
              <a:buNone/>
            </a:pPr>
            <a:r>
              <a:rPr lang="en-US" sz="2000" b="1">
                <a:latin typeface="Calibri"/>
                <a:ea typeface="Calibri" panose="020F0502020204030204" pitchFamily="34" charset="0"/>
                <a:cs typeface="Calibri"/>
              </a:rPr>
              <a:t>ARM – Adaptive Radio Management </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Aruba ARM solves wireless networking challenges such as large deployments, dense deployments, and installations that must support VoIP or mobile users. </a:t>
            </a:r>
          </a:p>
          <a:p>
            <a:pPr marL="507761" lvl="1" indent="-309610" defTabSz="990752">
              <a:spcBef>
                <a:spcPts val="0"/>
              </a:spcBef>
              <a:buFont typeface="Arial" panose="020B0604020202020204" pitchFamily="34" charset="0"/>
              <a:buChar char="•"/>
              <a:defRPr/>
            </a:pPr>
            <a:r>
              <a:rPr lang="en-US" sz="1900">
                <a:latin typeface="Calibri"/>
                <a:ea typeface="Calibri" panose="020F0502020204030204" pitchFamily="34" charset="0"/>
                <a:cs typeface="Calibri"/>
              </a:rPr>
              <a:t>ARM dynamically monitors and adjusts the network to ensure that all users are allowed ready access and receive the best voice call quality with voice-aware spectrum scanning and call admission control.</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maximizes WLAN performance even in the highest traffic networks by dynamically and intelligently choosing the best 802.11 channel and transmit power for each Aruba AP.  </a:t>
            </a:r>
          </a:p>
          <a:p>
            <a:pPr marL="0" indent="0">
              <a:spcBef>
                <a:spcPts val="0"/>
              </a:spcBef>
              <a:buNone/>
            </a:pPr>
            <a:r>
              <a:rPr lang="en-US" sz="2000" b="1">
                <a:latin typeface="Calibri"/>
                <a:ea typeface="Calibri" panose="020F0502020204030204" pitchFamily="34" charset="0"/>
                <a:cs typeface="Calibri"/>
              </a:rPr>
              <a:t>Intelligent Traffic Control with App RF </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provides application visibility and control though deep packet inspection (DPI) of traffic.  </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Detects over 1500 applications</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Allows you to configure policies, even by user role, to allocate bandwidth to ensure mission-critical apps get priority, users are not visiting risky sites, or simply gauge usage patterns.</a:t>
            </a:r>
          </a:p>
          <a:p>
            <a:pPr marL="0" indent="0">
              <a:spcBef>
                <a:spcPts val="0"/>
              </a:spcBef>
              <a:buNone/>
              <a:tabLst>
                <a:tab pos="495376" algn="l"/>
              </a:tabLst>
            </a:pPr>
            <a:r>
              <a:rPr lang="en-GB" sz="2000">
                <a:latin typeface="Calibri"/>
                <a:ea typeface="Times New Roman" panose="02020603050405020304" pitchFamily="18" charset="0"/>
                <a:cs typeface="Calibri"/>
              </a:rPr>
              <a:t> </a:t>
            </a:r>
            <a:r>
              <a:rPr lang="en-US" sz="2000" b="1" err="1">
                <a:latin typeface="Calibri"/>
                <a:ea typeface="Calibri" panose="020F0502020204030204" pitchFamily="34" charset="0"/>
                <a:cs typeface="Calibri"/>
              </a:rPr>
              <a:t>AirMatch</a:t>
            </a:r>
            <a:r>
              <a:rPr lang="en-US" sz="2000" b="1">
                <a:latin typeface="Calibri"/>
                <a:ea typeface="Calibri" panose="020F0502020204030204" pitchFamily="34" charset="0"/>
                <a:cs typeface="Calibri"/>
              </a:rPr>
              <a:t> </a:t>
            </a:r>
          </a:p>
          <a:p>
            <a:pPr marL="507761" lvl="1" indent="-309610">
              <a:spcBef>
                <a:spcPts val="0"/>
              </a:spcBef>
              <a:buFont typeface="Arial" panose="020B0604020202020204" pitchFamily="34" charset="0"/>
              <a:buChar char="•"/>
              <a:tabLst>
                <a:tab pos="495376" algn="l"/>
              </a:tabLst>
            </a:pPr>
            <a:r>
              <a:rPr lang="en-US" sz="1900">
                <a:latin typeface="Calibri"/>
                <a:ea typeface="Calibri" panose="020F0502020204030204" pitchFamily="34" charset="0"/>
                <a:cs typeface="Calibri"/>
              </a:rPr>
              <a:t>Utilizes AI/machine learning to provide automated radio frequency optimization.  </a:t>
            </a:r>
          </a:p>
          <a:p>
            <a:pPr marL="507761" lvl="1" indent="-309610">
              <a:spcBef>
                <a:spcPts val="0"/>
              </a:spcBef>
              <a:buFont typeface="Arial" panose="020B0604020202020204" pitchFamily="34" charset="0"/>
              <a:buChar char="•"/>
              <a:tabLst>
                <a:tab pos="495376" algn="l"/>
              </a:tabLst>
            </a:pPr>
            <a:r>
              <a:rPr lang="en-US" sz="1900">
                <a:latin typeface="Calibri"/>
                <a:ea typeface="Calibri" panose="020F0502020204030204" pitchFamily="34" charset="0"/>
                <a:cs typeface="Calibri"/>
              </a:rPr>
              <a:t>Instead of looking at each individual AP like in the ARM model, </a:t>
            </a:r>
            <a:r>
              <a:rPr lang="en-US" err="1"/>
              <a:t>AirMatch</a:t>
            </a:r>
            <a:r>
              <a:rPr lang="en-US"/>
              <a:t> </a:t>
            </a:r>
            <a:r>
              <a:rPr lang="en-US" sz="1900">
                <a:latin typeface="Calibri"/>
                <a:ea typeface="Calibri" panose="020F0502020204030204" pitchFamily="34" charset="0"/>
                <a:cs typeface="Calibri"/>
              </a:rPr>
              <a:t>looks at analytics across the entire WLAN.  </a:t>
            </a:r>
          </a:p>
          <a:p>
            <a:pPr marL="507761" lvl="1" indent="-309610">
              <a:spcBef>
                <a:spcPts val="0"/>
              </a:spcBef>
              <a:buFont typeface="Arial" panose="020B0604020202020204" pitchFamily="34" charset="0"/>
              <a:buChar char="•"/>
              <a:tabLst>
                <a:tab pos="495376" algn="l"/>
              </a:tabLst>
            </a:pPr>
            <a:r>
              <a:rPr lang="en-GB" sz="1900" err="1">
                <a:latin typeface="Calibri"/>
                <a:ea typeface="Calibri" panose="020F0502020204030204" pitchFamily="34" charset="0"/>
                <a:cs typeface="Calibri"/>
              </a:rPr>
              <a:t>AirMatch</a:t>
            </a:r>
            <a:r>
              <a:rPr lang="en-GB" sz="1900">
                <a:latin typeface="Calibri"/>
                <a:ea typeface="Calibri" panose="020F0502020204030204" pitchFamily="34" charset="0"/>
                <a:cs typeface="Calibri"/>
              </a:rPr>
              <a:t> delivers automated RF optimization </a:t>
            </a:r>
            <a:r>
              <a:rPr lang="en-US" sz="1900">
                <a:latin typeface="Calibri"/>
                <a:ea typeface="Calibri" panose="020F0502020204030204" pitchFamily="34" charset="0"/>
                <a:cs typeface="Calibri"/>
              </a:rPr>
              <a:t>through real-time channel assignments and dynamic bandwidth adjustments.</a:t>
            </a:r>
          </a:p>
          <a:p>
            <a:pPr marL="0" indent="0">
              <a:spcBef>
                <a:spcPts val="0"/>
              </a:spcBef>
              <a:buNone/>
            </a:pPr>
            <a:r>
              <a:rPr lang="en-US" sz="2000" b="1">
                <a:latin typeface="Calibri"/>
                <a:ea typeface="Calibri" panose="020F0502020204030204" pitchFamily="34" charset="0"/>
                <a:cs typeface="Calibri"/>
              </a:rPr>
              <a:t>Ultra-Tri-Band (UTB) Filtering </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With UTB, you can maximize performance and provide simultaneous service without interference on closely adjacent channels between bands so you can take advantage of all the new channels available in the 6 GHz band to support growing demands due to more devices, more cloud, services and accelerated digital transformation initiatives.</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Combines hardware and software to dynamically apply filters across 5 GHz and 6 GHz. </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Allows channel selection for any available channels on the same access point.  </a:t>
            </a:r>
          </a:p>
          <a:p>
            <a:pPr marL="507761" lvl="1" indent="-309610">
              <a:spcBef>
                <a:spcPts val="0"/>
              </a:spcBef>
              <a:buFont typeface="Arial" panose="020B0604020202020204" pitchFamily="34" charset="0"/>
              <a:buChar char="•"/>
            </a:pPr>
            <a:r>
              <a:rPr lang="en-US" sz="1900">
                <a:latin typeface="Calibri"/>
                <a:ea typeface="Calibri" panose="020F0502020204030204" pitchFamily="34" charset="0"/>
                <a:cs typeface="Calibri"/>
              </a:rPr>
              <a:t>Without this capability, some channels may be unusable when both the 5Ghz and 6Ghz bands are in use. </a:t>
            </a:r>
            <a:endParaRPr lang="en-US" sz="1200" kern="0">
              <a:solidFill>
                <a:schemeClr val="bg1">
                  <a:lumMod val="65000"/>
                </a:schemeClr>
              </a:solidFill>
              <a:latin typeface="Calibri"/>
              <a:ea typeface="Open Sans" panose="020B0606030504020204" pitchFamily="34" charset="0"/>
              <a:cs typeface="Calibri"/>
            </a:endParaRPr>
          </a:p>
        </p:txBody>
      </p:sp>
      <p:sp>
        <p:nvSpPr>
          <p:cNvPr id="4" name="Slide Number Placeholder 3"/>
          <p:cNvSpPr>
            <a:spLocks noGrp="1"/>
          </p:cNvSpPr>
          <p:nvPr>
            <p:ph type="sldNum" sz="quarter" idx="5"/>
          </p:nvPr>
        </p:nvSpPr>
        <p:spPr/>
        <p:txBody>
          <a:bodyPr/>
          <a:lstStyle/>
          <a:p>
            <a:pPr defTabSz="990752">
              <a:defRPr/>
            </a:pPr>
            <a:fld id="{5BFEAE42-E3FE-4405-B7FC-4425D05B92A0}" type="slidenum">
              <a:rPr lang="en-US">
                <a:solidFill>
                  <a:prstClr val="black"/>
                </a:solidFill>
                <a:latin typeface="Arial"/>
              </a:rPr>
              <a:pPr defTabSz="990752">
                <a:defRPr/>
              </a:pPr>
              <a:t>6</a:t>
            </a:fld>
            <a:endParaRPr lang="en-US">
              <a:solidFill>
                <a:prstClr val="black"/>
              </a:solidFill>
              <a:latin typeface="Arial"/>
            </a:endParaRPr>
          </a:p>
        </p:txBody>
      </p:sp>
    </p:spTree>
    <p:extLst>
      <p:ext uri="{BB962C8B-B14F-4D97-AF65-F5344CB8AC3E}">
        <p14:creationId xmlns:p14="http://schemas.microsoft.com/office/powerpoint/2010/main" val="322968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fontScale="62500" lnSpcReduction="20000"/>
          </a:bodyPr>
          <a:lstStyle/>
          <a:p>
            <a:pPr marL="0" indent="0">
              <a:spcBef>
                <a:spcPts val="0"/>
              </a:spcBef>
              <a:buNone/>
            </a:pPr>
            <a:r>
              <a:rPr lang="en-US" sz="1200" dirty="0">
                <a:latin typeface="Calibri" panose="020F0502020204030204" pitchFamily="34" charset="0"/>
                <a:ea typeface="Calibri" panose="020F0502020204030204" pitchFamily="34" charset="0"/>
              </a:rPr>
              <a:t>An Aruba AP can support multiple deployment modes. Customers may deploy APs with or without Gateways depending on their traffic forwarding needs, feature requirements, and size of the network. At Aruba we generally use the term “Gateway” now, which indicates a “Controller” but with more capabilities.  It’s also worth noting that AOS 10 (AOS = Aruba OS) is the current and go-forward architecture, which requires Aruba Central.  A customer can still deploy AOS 8, but AOS 10 brings better scalability and additional features.  Our discussion here centers on AOS 10.</a:t>
            </a:r>
          </a:p>
          <a:p>
            <a:pPr marL="0">
              <a:spcBef>
                <a:spcPts val="0"/>
              </a:spcBef>
            </a:pPr>
            <a:endParaRPr lang="en-US" sz="1200" dirty="0">
              <a:latin typeface="Calibri" panose="020F0502020204030204" pitchFamily="34" charset="0"/>
              <a:ea typeface="Calibri" panose="020F0502020204030204" pitchFamily="34" charset="0"/>
            </a:endParaRPr>
          </a:p>
          <a:p>
            <a:pPr marL="0" indent="0">
              <a:spcBef>
                <a:spcPts val="0"/>
              </a:spcBef>
              <a:buNone/>
            </a:pPr>
            <a:r>
              <a:rPr lang="en-US" b="1" dirty="0"/>
              <a:t>Additional Talking Points </a:t>
            </a:r>
            <a:endParaRPr lang="en-US" dirty="0">
              <a:cs typeface="Arial"/>
            </a:endParaRPr>
          </a:p>
          <a:p>
            <a:pPr marL="185766" indent="-185766">
              <a:spcBef>
                <a:spcPts val="0"/>
              </a:spcBef>
              <a:buFont typeface="Arial,Sans-Serif"/>
              <a:buChar char="•"/>
            </a:pPr>
            <a:r>
              <a:rPr lang="en-US" dirty="0"/>
              <a:t>An Aruba Wifi network without a gateway is known as an Instant AP Cluster.  </a:t>
            </a:r>
          </a:p>
          <a:p>
            <a:pPr marL="185766" indent="-185766">
              <a:spcBef>
                <a:spcPts val="0"/>
              </a:spcBef>
              <a:buFont typeface="Arial,Sans-Serif"/>
              <a:buChar char="•"/>
            </a:pPr>
            <a:r>
              <a:rPr lang="en-US" dirty="0"/>
              <a:t>An AOS 10 AP only deployment consists of APs and no gateways. </a:t>
            </a:r>
          </a:p>
          <a:p>
            <a:pPr marL="185766" indent="-185766">
              <a:spcBef>
                <a:spcPts val="0"/>
              </a:spcBef>
              <a:buFont typeface="Arial,Sans-Serif"/>
              <a:buChar char="•"/>
            </a:pPr>
            <a:r>
              <a:rPr lang="en-US" dirty="0"/>
              <a:t>An AP only deployment can be considered where a customer needs to provide Wi-Fi access to client devices but does not require secure tunneling or the advanced features offered by gateways. </a:t>
            </a:r>
          </a:p>
          <a:p>
            <a:pPr marL="185766" indent="-185766">
              <a:spcBef>
                <a:spcPts val="0"/>
              </a:spcBef>
              <a:buFont typeface="Arial,Sans-Serif"/>
              <a:buChar char="•"/>
            </a:pPr>
            <a:r>
              <a:rPr lang="en-US" dirty="0"/>
              <a:t>These scenarios include:</a:t>
            </a:r>
          </a:p>
          <a:p>
            <a:pPr marL="569683" lvl="1" indent="-371532">
              <a:spcBef>
                <a:spcPts val="0"/>
              </a:spcBef>
              <a:buFont typeface="Symbol,Sans-Serif"/>
              <a:buChar char=""/>
            </a:pPr>
            <a:r>
              <a:rPr lang="en-US" dirty="0"/>
              <a:t>Small offices and branches</a:t>
            </a:r>
          </a:p>
          <a:p>
            <a:pPr marL="569683" lvl="1" indent="-371532">
              <a:spcBef>
                <a:spcPts val="0"/>
              </a:spcBef>
              <a:buFont typeface="Symbol,Sans-Serif"/>
              <a:buChar char=""/>
            </a:pPr>
            <a:r>
              <a:rPr lang="en-US" dirty="0"/>
              <a:t>Regional branches or headquarters</a:t>
            </a:r>
          </a:p>
          <a:p>
            <a:pPr marL="569683" lvl="1" indent="-371532">
              <a:spcBef>
                <a:spcPts val="0"/>
              </a:spcBef>
              <a:buFont typeface="Symbol,Sans-Serif"/>
              <a:buChar char=""/>
            </a:pPr>
            <a:r>
              <a:rPr lang="en-US" dirty="0"/>
              <a:t>Warehouses</a:t>
            </a:r>
          </a:p>
          <a:p>
            <a:pPr marL="0" indent="-309610">
              <a:spcBef>
                <a:spcPts val="0"/>
              </a:spcBef>
              <a:buFont typeface="Symbol,Sans-Serif"/>
              <a:buChar char=""/>
            </a:pPr>
            <a:r>
              <a:rPr lang="en-US" dirty="0"/>
              <a:t> While Gateways are optional, they offer features and capabilities that are not available in AP only deployments.  </a:t>
            </a:r>
          </a:p>
          <a:p>
            <a:pPr marL="185766" indent="-185766">
              <a:spcBef>
                <a:spcPts val="0"/>
              </a:spcBef>
              <a:buFont typeface="Arial,Sans-Serif"/>
              <a:buChar char="•"/>
            </a:pPr>
            <a:r>
              <a:rPr lang="en-US" dirty="0"/>
              <a:t>There are scenarios when gateways should be considered to provide a better end-user experience, simplify operations, or take advantage of advanced features. </a:t>
            </a:r>
          </a:p>
          <a:p>
            <a:pPr marL="185766" indent="-185766">
              <a:spcBef>
                <a:spcPts val="0"/>
              </a:spcBef>
              <a:buFont typeface="Arial,Sans-Serif"/>
              <a:buChar char="•"/>
            </a:pPr>
            <a:r>
              <a:rPr lang="en-US" dirty="0"/>
              <a:t>There are also scenarios where gateways are mandatory and required. </a:t>
            </a:r>
          </a:p>
          <a:p>
            <a:pPr marL="185766" indent="-185766">
              <a:spcBef>
                <a:spcPts val="0"/>
              </a:spcBef>
              <a:buFont typeface="Arial,Sans-Serif"/>
              <a:buChar char="•"/>
            </a:pPr>
            <a:r>
              <a:rPr lang="en-US" dirty="0"/>
              <a:t>Customers should consider a gateway if they have one or more of the following requirements:</a:t>
            </a:r>
          </a:p>
          <a:p>
            <a:pPr marL="569683" lvl="1" indent="-371532">
              <a:spcBef>
                <a:spcPts val="0"/>
              </a:spcBef>
              <a:buFont typeface="Symbol,Sans-Serif"/>
              <a:buChar char=""/>
            </a:pPr>
            <a:r>
              <a:rPr lang="en-US" dirty="0"/>
              <a:t>Greater firewall throughput capacity</a:t>
            </a:r>
          </a:p>
          <a:p>
            <a:pPr marL="569683" lvl="1" indent="-371532">
              <a:spcBef>
                <a:spcPts val="0"/>
              </a:spcBef>
              <a:buFont typeface="Symbol,Sans-Serif"/>
              <a:buChar char=""/>
            </a:pPr>
            <a:r>
              <a:rPr lang="en-US" dirty="0"/>
              <a:t>Enhanced redundancy with controller clustering</a:t>
            </a:r>
          </a:p>
          <a:p>
            <a:pPr marL="569683" lvl="1" indent="-371532">
              <a:spcBef>
                <a:spcPts val="0"/>
              </a:spcBef>
              <a:buFont typeface="Symbol,Sans-Serif"/>
              <a:buChar char=""/>
            </a:pPr>
            <a:r>
              <a:rPr lang="en-US" dirty="0"/>
              <a:t>Edge Connect:  Mobile (VIA), Microbranch, Branch, SD-WAN (more on these later in our presentation)</a:t>
            </a:r>
          </a:p>
          <a:p>
            <a:pPr marL="569683" lvl="1" indent="-371532">
              <a:spcBef>
                <a:spcPts val="0"/>
              </a:spcBef>
              <a:buFont typeface="Symbol,Sans-Serif"/>
              <a:buChar char=""/>
            </a:pPr>
            <a:r>
              <a:rPr lang="en-US" dirty="0"/>
              <a:t>Scale in the hundreds of APs or beyond</a:t>
            </a:r>
          </a:p>
          <a:p>
            <a:pPr marL="569683" lvl="1" indent="-371532">
              <a:spcBef>
                <a:spcPts val="0"/>
              </a:spcBef>
              <a:buFont typeface="Symbol,Sans-Serif"/>
              <a:buChar char=""/>
            </a:pPr>
            <a:r>
              <a:rPr lang="en-US" dirty="0"/>
              <a:t>Greater mobility for more complex deployments including improved L3 roaming</a:t>
            </a:r>
          </a:p>
          <a:p>
            <a:pPr marL="569683" lvl="1" indent="-371532">
              <a:spcBef>
                <a:spcPts val="0"/>
              </a:spcBef>
              <a:buFont typeface="Symbol,Sans-Serif"/>
              <a:buChar char=""/>
            </a:pPr>
            <a:r>
              <a:rPr lang="en-US" dirty="0"/>
              <a:t>Security via tunneled WLANs, segmentation, guest WLANs, network encryption over their LAN, or User Based Tunneling</a:t>
            </a:r>
          </a:p>
          <a:p>
            <a:pPr marL="569683" lvl="1" indent="-371532">
              <a:spcBef>
                <a:spcPts val="0"/>
              </a:spcBef>
              <a:buFont typeface="Symbol,Sans-Serif"/>
              <a:buChar char=""/>
            </a:pPr>
            <a:r>
              <a:rPr lang="en-US" dirty="0" err="1"/>
              <a:t>MultiZone</a:t>
            </a:r>
            <a:r>
              <a:rPr lang="en-US" dirty="0"/>
              <a:t> to allow different gateways to work with the same AP infrastructure in a secure, segmented manner</a:t>
            </a:r>
          </a:p>
          <a:p>
            <a:pPr marL="569683" lvl="1" indent="-371532">
              <a:spcBef>
                <a:spcPts val="0"/>
              </a:spcBef>
              <a:buFont typeface="Symbol,Sans-Serif"/>
              <a:buChar char=""/>
            </a:pPr>
            <a:r>
              <a:rPr lang="en-US" dirty="0"/>
              <a:t>Dynamic Radius Proxy</a:t>
            </a:r>
          </a:p>
          <a:p>
            <a:pPr marL="569683" lvl="1" indent="-371532">
              <a:spcBef>
                <a:spcPts val="0"/>
              </a:spcBef>
              <a:buFont typeface="Symbol,Sans-Serif"/>
              <a:buChar char=""/>
            </a:pPr>
            <a:r>
              <a:rPr lang="en-US" dirty="0"/>
              <a:t>For non-Aruba-Central deployments, enhanced radio management</a:t>
            </a:r>
          </a:p>
          <a:p>
            <a:pPr marL="0" indent="0">
              <a:spcBef>
                <a:spcPts val="0"/>
              </a:spcBef>
              <a:buNone/>
            </a:pPr>
            <a:endParaRPr lang="en-US" b="1" dirty="0">
              <a:latin typeface="Calibri"/>
              <a:ea typeface="Calibri" panose="020F0502020204030204" pitchFamily="34" charset="0"/>
              <a:cs typeface="Calibri"/>
            </a:endParaRPr>
          </a:p>
          <a:p>
            <a:pPr marL="0" indent="0">
              <a:spcBef>
                <a:spcPts val="0"/>
              </a:spcBef>
              <a:buNone/>
            </a:pPr>
            <a:r>
              <a:rPr lang="en-US" sz="1200" b="1" dirty="0">
                <a:latin typeface="Calibri"/>
                <a:ea typeface="Calibri" panose="020F0502020204030204" pitchFamily="34" charset="0"/>
                <a:cs typeface="Calibri"/>
              </a:rPr>
              <a:t>Advantages of the AOS 10 Architecture</a:t>
            </a:r>
            <a:endParaRPr lang="en-US" sz="1200" dirty="0">
              <a:latin typeface="Calibri"/>
              <a:ea typeface="Calibri" panose="020F0502020204030204" pitchFamily="34" charset="0"/>
              <a:cs typeface="Calibri"/>
            </a:endParaRPr>
          </a:p>
          <a:p>
            <a:pPr marL="569683" lvl="1" indent="-371532" defTabSz="990752">
              <a:spcBef>
                <a:spcPts val="0"/>
              </a:spcBef>
              <a:buFont typeface="Symbol" panose="05050102010706020507" pitchFamily="18" charset="2"/>
              <a:buChar char=""/>
              <a:defRPr/>
            </a:pPr>
            <a:r>
              <a:rPr lang="en-US" sz="1200" dirty="0">
                <a:latin typeface="Calibri" panose="020F0502020204030204" pitchFamily="34" charset="0"/>
                <a:ea typeface="Times New Roman" panose="02020603050405020304" pitchFamily="18" charset="0"/>
                <a:cs typeface="Times New Roman" panose="02020603050405020304" pitchFamily="18" charset="0"/>
              </a:rPr>
              <a:t>Greater scalability and ease of management/centralized configuration and provisioning.</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569683" lvl="1" indent="-371532">
              <a:spcBef>
                <a:spcPts val="0"/>
              </a:spcBef>
              <a:buFont typeface="Symbol" panose="05050102010706020507" pitchFamily="18" charset="2"/>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Scales beyond Mobility Conductor Domain of 10k APs or Instant Clusters of 2K devices </a:t>
            </a:r>
          </a:p>
          <a:p>
            <a:pPr marL="569683" lvl="1" indent="-371532">
              <a:spcBef>
                <a:spcPts val="0"/>
              </a:spcBef>
              <a:buFont typeface="Symbol" panose="05050102010706020507" pitchFamily="18" charset="2"/>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Enables cloud services including AI-powered insights, workflow automation and robust security </a:t>
            </a:r>
          </a:p>
          <a:p>
            <a:pPr marL="569683" lvl="1" indent="-371532">
              <a:spcBef>
                <a:spcPts val="0"/>
              </a:spcBef>
              <a:buFont typeface="Symbol" panose="05050102010706020507" pitchFamily="18" charset="2"/>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Unifies WLAN, wired LAN and WAN management and visibility with consistent UI and workflow</a:t>
            </a:r>
            <a:r>
              <a:rPr lang="en-GB" sz="1200" dirty="0">
                <a:latin typeface="Calibri" panose="020F0502020204030204" pitchFamily="34" charset="0"/>
                <a:ea typeface="Calibri" panose="020F0502020204030204" pitchFamily="34" charset="0"/>
              </a:rPr>
              <a:t> </a:t>
            </a:r>
            <a:endParaRPr lang="en-US" sz="1200" dirty="0">
              <a:latin typeface="Calibri" panose="020F0502020204030204" pitchFamily="34" charset="0"/>
              <a:ea typeface="Calibri" panose="020F0502020204030204" pitchFamily="34" charset="0"/>
            </a:endParaRPr>
          </a:p>
          <a:p>
            <a:pPr marL="0">
              <a:spcBef>
                <a:spcPts val="0"/>
              </a:spcBef>
            </a:pPr>
            <a:endParaRPr lang="en-US" sz="1200" dirty="0">
              <a:latin typeface="Calibri" panose="020F0502020204030204" pitchFamily="34" charset="0"/>
              <a:ea typeface="Calibri" panose="020F0502020204030204" pitchFamily="34" charset="0"/>
            </a:endParaRPr>
          </a:p>
          <a:p>
            <a:pPr marL="0">
              <a:spcBef>
                <a:spcPts val="0"/>
              </a:spcBef>
            </a:pPr>
            <a:endParaRPr lang="en-US" sz="1200" dirty="0">
              <a:latin typeface="Calibri" panose="020F0502020204030204" pitchFamily="34" charset="0"/>
              <a:ea typeface="Calibri" panose="020F0502020204030204" pitchFamily="34" charset="0"/>
            </a:endParaRPr>
          </a:p>
          <a:p>
            <a:pPr marL="0" indent="0">
              <a:spcBef>
                <a:spcPts val="0"/>
              </a:spcBef>
              <a:buNone/>
            </a:pPr>
            <a:r>
              <a:rPr lang="en-US" sz="1200" b="1" dirty="0">
                <a:latin typeface="Calibri" panose="020F0502020204030204" pitchFamily="34" charset="0"/>
                <a:ea typeface="Calibri" panose="020F0502020204030204" pitchFamily="34" charset="0"/>
              </a:rPr>
              <a:t>AOS 10</a:t>
            </a:r>
            <a:r>
              <a:rPr lang="en-US" sz="1200" dirty="0">
                <a:latin typeface="Calibri" panose="020F0502020204030204" pitchFamily="34" charset="0"/>
                <a:ea typeface="Times New Roman" panose="02020603050405020304" pitchFamily="18" charset="0"/>
                <a:cs typeface="Times New Roman" panose="02020603050405020304" pitchFamily="18" charset="0"/>
              </a:rPr>
              <a:t> extends security such as WPA3 and Enhanced Open for secure guest access to strengthen enterprise security.  Built-in deep packet inspection classifies thousands of applications for granular, per-app traffic enforcement, allowing IT to block, prioritize, and rate-limit bandwidth for an individual or groups of apps.  </a:t>
            </a:r>
            <a:r>
              <a:rPr lang="en-US" sz="1200" kern="0" dirty="0">
                <a:latin typeface="Arial" panose="020B0604020202020204" pitchFamily="34" charset="0"/>
                <a:cs typeface="Arial" panose="020B0604020202020204" pitchFamily="34" charset="0"/>
              </a:rPr>
              <a:t>Web Content Classification classifies websites by content category and rates them by reputation and risk score, enabling IT to block malicious sites to help prevent phishing, DDoS, botnets, and other common attack</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ts val="0"/>
              </a:spcBef>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tabLst>
                <a:tab pos="495376" algn="l"/>
              </a:tabLst>
            </a:pPr>
            <a:r>
              <a:rPr lang="en-US" sz="1200" dirty="0">
                <a:latin typeface="Calibri" panose="020F0502020204030204" pitchFamily="34" charset="0"/>
                <a:ea typeface="Times New Roman" panose="02020603050405020304" pitchFamily="18" charset="0"/>
                <a:cs typeface="Times New Roman" panose="02020603050405020304" pitchFamily="18" charset="0"/>
              </a:rPr>
              <a:t>Further, Aruba makes it simple to provide secure, reliable connectivity for remote workers.  AOS 10’s microbranch capabilities combine Wi-Fi and SD-WAN to extend the WAN to remote workers using only a single AP and without requiring remote gateways. IT can secure the remote or home office by applying unified policy-based routing and cloud security inspection, and gains comprehensive visibility into campus, branch and remote work environments in a combined dashboard to streamline operations and accelerate problem resolution.</a:t>
            </a:r>
          </a:p>
          <a:p>
            <a:pPr marL="0" indent="0">
              <a:spcBef>
                <a:spcPts val="0"/>
              </a:spcBef>
              <a:buNone/>
              <a:tabLst>
                <a:tab pos="495376" algn="l"/>
              </a:tabLs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defTabSz="1320906"/>
            <a:endParaRPr lang="en-US" sz="1200" b="1" kern="0" dirty="0">
              <a:latin typeface="Arial" panose="020B0604020202020204" pitchFamily="34" charset="0"/>
              <a:cs typeface="Arial" panose="020B0604020202020204" pitchFamily="34" charset="0"/>
            </a:endParaRPr>
          </a:p>
          <a:p>
            <a:pPr marL="9908" indent="0" defTabSz="1320906">
              <a:buNone/>
            </a:pPr>
            <a:r>
              <a:rPr lang="en-US" sz="1200" b="1" kern="0" dirty="0">
                <a:latin typeface="Arial" panose="020B0604020202020204" pitchFamily="34" charset="0"/>
                <a:cs typeface="Arial" panose="020B0604020202020204" pitchFamily="34" charset="0"/>
              </a:rPr>
              <a:t>Guide to Acronyms on this slide for gateway use cases</a:t>
            </a:r>
          </a:p>
          <a:p>
            <a:pPr marL="9908" indent="0" defTabSz="1320906">
              <a:buNone/>
            </a:pPr>
            <a:r>
              <a:rPr lang="en-US" sz="1200" b="1" kern="0" dirty="0">
                <a:latin typeface="Arial" panose="020B0604020202020204" pitchFamily="34" charset="0"/>
                <a:cs typeface="Arial" panose="020B0604020202020204" pitchFamily="34" charset="0"/>
              </a:rPr>
              <a:t>WLAN – Wireless LAN</a:t>
            </a:r>
          </a:p>
          <a:p>
            <a:pPr marL="9908" indent="0" defTabSz="1320906">
              <a:buNone/>
            </a:pPr>
            <a:r>
              <a:rPr lang="en-US" sz="1200" b="1" kern="0" dirty="0">
                <a:latin typeface="Arial" panose="020B0604020202020204" pitchFamily="34" charset="0"/>
                <a:cs typeface="Arial" panose="020B0604020202020204" pitchFamily="34" charset="0"/>
              </a:rPr>
              <a:t>LAN – Um, LAN</a:t>
            </a:r>
          </a:p>
          <a:p>
            <a:pPr marL="9908" indent="0" defTabSz="1320906">
              <a:buNone/>
            </a:pPr>
            <a:r>
              <a:rPr lang="en-US" sz="1200" b="1" kern="0" dirty="0">
                <a:latin typeface="Arial" panose="020B0604020202020204" pitchFamily="34" charset="0"/>
                <a:cs typeface="Arial" panose="020B0604020202020204" pitchFamily="34" charset="0"/>
              </a:rPr>
              <a:t>UTM – unified threat management</a:t>
            </a:r>
          </a:p>
          <a:p>
            <a:pPr marL="9908" indent="0" defTabSz="1320906">
              <a:buNone/>
            </a:pPr>
            <a:r>
              <a:rPr lang="en-US" sz="1200" b="1" kern="0" dirty="0">
                <a:latin typeface="Arial" panose="020B0604020202020204" pitchFamily="34" charset="0"/>
                <a:cs typeface="Arial" panose="020B0604020202020204" pitchFamily="34" charset="0"/>
              </a:rPr>
              <a:t>NGFW – next gen firewall</a:t>
            </a:r>
          </a:p>
          <a:p>
            <a:pPr marL="9908" indent="0" defTabSz="1320906">
              <a:buNone/>
            </a:pPr>
            <a:r>
              <a:rPr lang="en-US" sz="1200" b="1" kern="0" dirty="0">
                <a:latin typeface="Arial" panose="020B0604020202020204" pitchFamily="34" charset="0"/>
                <a:cs typeface="Arial" panose="020B0604020202020204" pitchFamily="34" charset="0"/>
              </a:rPr>
              <a:t>IDS/IPS – intrusion detection / prevention</a:t>
            </a:r>
          </a:p>
          <a:p>
            <a:pPr marL="9908" indent="0" defTabSz="1320906">
              <a:buNone/>
            </a:pPr>
            <a:r>
              <a:rPr lang="en-US" sz="1200" b="1" kern="0" dirty="0">
                <a:latin typeface="Arial" panose="020B0604020202020204" pitchFamily="34" charset="0"/>
                <a:cs typeface="Arial" panose="020B0604020202020204" pitchFamily="34" charset="0"/>
              </a:rPr>
              <a:t>SD-WAN – software defined WAN</a:t>
            </a:r>
          </a:p>
          <a:p>
            <a:pPr defTabSz="1320906"/>
            <a:endParaRPr lang="en-US" sz="1200" b="1" kern="0" dirty="0">
              <a:latin typeface="Arial" panose="020B0604020202020204" pitchFamily="34" charset="0"/>
              <a:cs typeface="Arial" panose="020B0604020202020204" pitchFamily="34" charset="0"/>
            </a:endParaRPr>
          </a:p>
          <a:p>
            <a:pPr marL="9908" indent="0" defTabSz="1320906">
              <a:buNone/>
            </a:pPr>
            <a:r>
              <a:rPr lang="en-US" sz="1200" b="1" kern="0" dirty="0">
                <a:latin typeface="Arial" panose="020B0604020202020204" pitchFamily="34" charset="0"/>
                <a:cs typeface="Arial" panose="020B0604020202020204" pitchFamily="34" charset="0"/>
              </a:rPr>
              <a:t>AOS 10 Reference:  https://www.arubanetworks.com/resource/aos-10-at-a-glance/</a:t>
            </a:r>
          </a:p>
          <a:p>
            <a:pPr marL="9908" indent="0" defTabSz="1320906">
              <a:buNone/>
            </a:pPr>
            <a:endParaRPr lang="en-US" sz="1200" b="1" kern="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90752">
              <a:defRPr/>
            </a:pPr>
            <a:fld id="{5BFEAE42-E3FE-4405-B7FC-4425D05B92A0}" type="slidenum">
              <a:rPr lang="en-US">
                <a:solidFill>
                  <a:prstClr val="black"/>
                </a:solidFill>
                <a:latin typeface="Arial"/>
              </a:rPr>
              <a:pPr defTabSz="990752">
                <a:defRPr/>
              </a:pPr>
              <a:t>7</a:t>
            </a:fld>
            <a:endParaRPr lang="en-US">
              <a:solidFill>
                <a:prstClr val="black"/>
              </a:solidFill>
              <a:latin typeface="Arial"/>
            </a:endParaRPr>
          </a:p>
        </p:txBody>
      </p:sp>
    </p:spTree>
    <p:extLst>
      <p:ext uri="{BB962C8B-B14F-4D97-AF65-F5344CB8AC3E}">
        <p14:creationId xmlns:p14="http://schemas.microsoft.com/office/powerpoint/2010/main" val="1478545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fontScale="55000" lnSpcReduction="20000"/>
          </a:bodyPr>
          <a:lstStyle/>
          <a:p>
            <a:pPr marL="0" indent="0">
              <a:spcBef>
                <a:spcPts val="0"/>
              </a:spcBef>
              <a:buNone/>
              <a:tabLst>
                <a:tab pos="495376" algn="l"/>
              </a:tabLst>
            </a:pPr>
            <a:r>
              <a:rPr lang="en-GB" sz="2000" b="1">
                <a:latin typeface="Calibri"/>
                <a:ea typeface="Times New Roman" panose="02020603050405020304" pitchFamily="18" charset="0"/>
                <a:cs typeface="Calibri"/>
              </a:rPr>
              <a:t>Aruba CX </a:t>
            </a:r>
            <a:r>
              <a:rPr lang="en-GB" sz="2000">
                <a:latin typeface="Calibri"/>
                <a:ea typeface="Times New Roman" panose="02020603050405020304" pitchFamily="18" charset="0"/>
                <a:cs typeface="Calibri"/>
              </a:rPr>
              <a:t>is Aruba’s next generation and newest switching solution, built from the ground up.  Aruba CX switching provides many advantages to you and your customers, such as:</a:t>
            </a:r>
            <a:endParaRPr lang="en-US" sz="2000">
              <a:latin typeface="Times New Roman"/>
              <a:ea typeface="Calibri" panose="020F0502020204030204" pitchFamily="34" charset="0"/>
              <a:cs typeface="Calibri"/>
            </a:endParaRPr>
          </a:p>
          <a:p>
            <a:pPr marL="371532" indent="-371532" defTabSz="990752">
              <a:spcBef>
                <a:spcPts val="0"/>
              </a:spcBef>
              <a:buFont typeface="Arial" panose="020B0604020202020204" pitchFamily="34" charset="0"/>
              <a:buChar char="•"/>
              <a:tabLst>
                <a:tab pos="495376" algn="l"/>
              </a:tabLst>
              <a:defRPr/>
            </a:pPr>
            <a:r>
              <a:rPr lang="en-US" sz="2000">
                <a:latin typeface="Calibri"/>
                <a:ea typeface="Times New Roman" panose="02020603050405020304" pitchFamily="18" charset="0"/>
                <a:cs typeface="Calibri"/>
              </a:rPr>
              <a:t>A </a:t>
            </a:r>
            <a:r>
              <a:rPr lang="en-US" sz="2000" b="1">
                <a:latin typeface="Calibri"/>
                <a:ea typeface="Times New Roman" panose="02020603050405020304" pitchFamily="18" charset="0"/>
                <a:cs typeface="Calibri"/>
              </a:rPr>
              <a:t>single architecture </a:t>
            </a:r>
            <a:r>
              <a:rPr lang="en-US" sz="2000">
                <a:latin typeface="Calibri"/>
                <a:ea typeface="Times New Roman" panose="02020603050405020304" pitchFamily="18" charset="0"/>
                <a:cs typeface="Calibri"/>
              </a:rPr>
              <a:t>from the lowest level access switch to the most capable data center switch</a:t>
            </a:r>
          </a:p>
          <a:p>
            <a:pPr marL="371532" indent="-371532">
              <a:spcBef>
                <a:spcPts val="0"/>
              </a:spcBef>
              <a:buFont typeface="Arial" panose="020B0604020202020204" pitchFamily="34" charset="0"/>
              <a:buChar char="•"/>
              <a:tabLst>
                <a:tab pos="495376" algn="l"/>
              </a:tabLst>
              <a:defRPr/>
            </a:pPr>
            <a:r>
              <a:rPr lang="en-US" sz="2000">
                <a:latin typeface="Calibri"/>
                <a:ea typeface="Times New Roman" panose="02020603050405020304" pitchFamily="18" charset="0"/>
                <a:cs typeface="Calibri"/>
              </a:rPr>
              <a:t>CX Switches are </a:t>
            </a:r>
            <a:r>
              <a:rPr lang="en-US" sz="2000" b="1">
                <a:latin typeface="Calibri"/>
                <a:ea typeface="Times New Roman" panose="02020603050405020304" pitchFamily="18" charset="0"/>
                <a:cs typeface="Calibri"/>
              </a:rPr>
              <a:t>f</a:t>
            </a:r>
            <a:r>
              <a:rPr lang="en-GB" sz="2000" b="1" err="1">
                <a:latin typeface="Calibri"/>
                <a:ea typeface="Times New Roman" panose="02020603050405020304" pitchFamily="18" charset="0"/>
                <a:cs typeface="Calibri"/>
              </a:rPr>
              <a:t>ully</a:t>
            </a:r>
            <a:r>
              <a:rPr lang="en-GB" sz="2000" b="1">
                <a:latin typeface="Calibri"/>
                <a:ea typeface="Times New Roman" panose="02020603050405020304" pitchFamily="18" charset="0"/>
                <a:cs typeface="Calibri"/>
              </a:rPr>
              <a:t> programmable</a:t>
            </a:r>
            <a:r>
              <a:rPr lang="en-GB" sz="2000">
                <a:latin typeface="Calibri"/>
                <a:ea typeface="Times New Roman" panose="02020603050405020304" pitchFamily="18" charset="0"/>
                <a:cs typeface="Calibri"/>
              </a:rPr>
              <a:t> via REST API and Python scripting as a couple examples.</a:t>
            </a:r>
          </a:p>
          <a:p>
            <a:pPr marL="371532" indent="-371532">
              <a:spcBef>
                <a:spcPts val="0"/>
              </a:spcBef>
              <a:buFont typeface="Arial" panose="020B0604020202020204" pitchFamily="34" charset="0"/>
              <a:buChar char="•"/>
              <a:tabLst>
                <a:tab pos="495376" algn="l"/>
              </a:tabLst>
              <a:defRPr/>
            </a:pPr>
            <a:r>
              <a:rPr lang="en-GB" sz="2000">
                <a:latin typeface="Calibri"/>
                <a:ea typeface="Times New Roman" panose="02020603050405020304" pitchFamily="18" charset="0"/>
                <a:cs typeface="Calibri"/>
              </a:rPr>
              <a:t>Unlike competitors’ offerings, there is </a:t>
            </a:r>
            <a:r>
              <a:rPr lang="en-GB" sz="2000" b="1">
                <a:latin typeface="Calibri"/>
                <a:ea typeface="Times New Roman" panose="02020603050405020304" pitchFamily="18" charset="0"/>
                <a:cs typeface="Calibri"/>
              </a:rPr>
              <a:t>no complex licensing required</a:t>
            </a:r>
            <a:r>
              <a:rPr lang="en-GB" sz="2000">
                <a:latin typeface="Calibri"/>
                <a:ea typeface="Times New Roman" panose="02020603050405020304" pitchFamily="18" charset="0"/>
                <a:cs typeface="Calibri"/>
              </a:rPr>
              <a:t>. (Full feature out of the box)</a:t>
            </a:r>
          </a:p>
          <a:p>
            <a:pPr marL="371532" indent="-371532" defTabSz="990752">
              <a:spcBef>
                <a:spcPts val="0"/>
              </a:spcBef>
              <a:buFont typeface="Arial" panose="020B0604020202020204" pitchFamily="34" charset="0"/>
              <a:buChar char="•"/>
              <a:tabLst>
                <a:tab pos="495376" algn="l"/>
              </a:tabLst>
              <a:defRPr/>
            </a:pPr>
            <a:r>
              <a:rPr lang="en-GB" sz="2000">
                <a:latin typeface="Calibri"/>
                <a:ea typeface="Times New Roman" panose="02020603050405020304" pitchFamily="18" charset="0"/>
                <a:cs typeface="Calibri"/>
              </a:rPr>
              <a:t>With Aruba Central, you can automatically detect and dynamically solve network issues with </a:t>
            </a:r>
            <a:r>
              <a:rPr lang="en-GB" sz="2000" b="1">
                <a:latin typeface="Calibri"/>
                <a:ea typeface="Times New Roman" panose="02020603050405020304" pitchFamily="18" charset="0"/>
                <a:cs typeface="Calibri"/>
              </a:rPr>
              <a:t>Aruba AIOps</a:t>
            </a:r>
            <a:r>
              <a:rPr lang="en-GB" sz="2000">
                <a:latin typeface="Calibri"/>
                <a:ea typeface="Times New Roman" panose="02020603050405020304" pitchFamily="18" charset="0"/>
                <a:cs typeface="Calibri"/>
              </a:rPr>
              <a:t>, eliminating many manual troubleshooting tasks</a:t>
            </a:r>
          </a:p>
          <a:p>
            <a:pPr marL="371532" indent="-371532" defTabSz="990752">
              <a:spcBef>
                <a:spcPts val="0"/>
              </a:spcBef>
              <a:buFont typeface="Arial" panose="020B0604020202020204" pitchFamily="34" charset="0"/>
              <a:buChar char="•"/>
              <a:tabLst>
                <a:tab pos="495376" algn="l"/>
              </a:tabLst>
              <a:defRPr/>
            </a:pPr>
            <a:r>
              <a:rPr lang="en-GB" sz="2000" b="1">
                <a:latin typeface="Calibri"/>
                <a:ea typeface="Times New Roman" panose="02020603050405020304" pitchFamily="18" charset="0"/>
                <a:cs typeface="Calibri"/>
              </a:rPr>
              <a:t>Network Analytics Engine (NAE) </a:t>
            </a:r>
            <a:r>
              <a:rPr lang="en-GB" sz="2000">
                <a:latin typeface="Calibri"/>
                <a:ea typeface="Times New Roman" panose="02020603050405020304" pitchFamily="18" charset="0"/>
                <a:cs typeface="Calibri"/>
              </a:rPr>
              <a:t>provides real-time analytics to allow faster resolution of issues</a:t>
            </a:r>
            <a:endParaRPr lang="en-US" sz="2000">
              <a:latin typeface="Times New Roman"/>
              <a:ea typeface="Calibri" panose="020F0502020204030204" pitchFamily="34" charset="0"/>
              <a:cs typeface="Calibri"/>
            </a:endParaRPr>
          </a:p>
          <a:p>
            <a:pPr marL="371532" indent="-371532">
              <a:spcBef>
                <a:spcPts val="0"/>
              </a:spcBef>
              <a:buFont typeface="Arial" panose="020B0604020202020204" pitchFamily="34" charset="0"/>
              <a:buChar char="•"/>
              <a:tabLst>
                <a:tab pos="495376" algn="l"/>
              </a:tabLst>
            </a:pPr>
            <a:r>
              <a:rPr lang="en-GB" sz="2000">
                <a:latin typeface="Calibri"/>
                <a:ea typeface="Calibri" panose="020F0502020204030204" pitchFamily="34" charset="0"/>
                <a:cs typeface="Calibri"/>
              </a:rPr>
              <a:t>In addition to the various indoor switch models, Aruba CX also offers a ruggedized switch for the more extreme environments (Outdoor, Warehouse, Oil Rig, etc.)</a:t>
            </a:r>
            <a:endParaRPr lang="en-GB" sz="2000">
              <a:latin typeface="Times New Roman"/>
              <a:ea typeface="Calibri" panose="020F0502020204030204" pitchFamily="34" charset="0"/>
              <a:cs typeface="Calibri"/>
            </a:endParaRPr>
          </a:p>
          <a:p>
            <a:pPr marL="371532" indent="-371532">
              <a:spcBef>
                <a:spcPts val="0"/>
              </a:spcBef>
              <a:buChar char="•"/>
              <a:tabLst>
                <a:tab pos="495376" algn="l"/>
              </a:tabLst>
            </a:pPr>
            <a:endParaRPr lang="en-GB" sz="2000">
              <a:latin typeface="Calibri" panose="020F0502020204030204" pitchFamily="34" charset="0"/>
              <a:ea typeface="Calibri" panose="020F0502020204030204" pitchFamily="34" charset="0"/>
              <a:cs typeface="Calibri"/>
            </a:endParaRPr>
          </a:p>
          <a:p>
            <a:pPr marL="0" indent="0">
              <a:spcBef>
                <a:spcPts val="0"/>
              </a:spcBef>
              <a:buNone/>
              <a:tabLst>
                <a:tab pos="495376" algn="l"/>
              </a:tabLst>
            </a:pPr>
            <a:r>
              <a:rPr lang="en-GB" sz="2000" b="1">
                <a:latin typeface="Calibri"/>
                <a:ea typeface="Calibri" panose="020F0502020204030204" pitchFamily="34" charset="0"/>
                <a:cs typeface="Calibri"/>
              </a:rPr>
              <a:t>Talking Points:</a:t>
            </a:r>
            <a:endParaRPr lang="en-GB" sz="2000" b="1">
              <a:latin typeface="Calibri"/>
              <a:ea typeface="Calibri" panose="020F0502020204030204" pitchFamily="34" charset="0"/>
              <a:cs typeface="Calibri" panose="020F0502020204030204" pitchFamily="34" charset="0"/>
            </a:endParaRPr>
          </a:p>
          <a:p>
            <a:pPr marL="309610" indent="-309610">
              <a:spcBef>
                <a:spcPts val="0"/>
              </a:spcBef>
              <a:buChar char="•"/>
              <a:tabLst>
                <a:tab pos="495376" algn="l"/>
              </a:tabLst>
            </a:pPr>
            <a:r>
              <a:rPr lang="en-GB" sz="2000">
                <a:latin typeface="Calibri"/>
                <a:ea typeface="Calibri" panose="020F0502020204030204" pitchFamily="34" charset="0"/>
                <a:cs typeface="Calibri"/>
              </a:rPr>
              <a:t>CX 6000 &amp; 6100 Switches are pure L2 Access switches</a:t>
            </a:r>
            <a:endParaRPr lang="en-GB" sz="2000">
              <a:latin typeface="Calibri"/>
              <a:ea typeface="Calibri" panose="020F0502020204030204" pitchFamily="34" charset="0"/>
              <a:cs typeface="Calibri" panose="020F0502020204030204" pitchFamily="34" charset="0"/>
            </a:endParaRPr>
          </a:p>
          <a:p>
            <a:pPr marL="272457" lvl="3" indent="-118340">
              <a:spcBef>
                <a:spcPts val="0"/>
              </a:spcBef>
              <a:buChar char="•"/>
              <a:tabLst>
                <a:tab pos="495376" algn="l"/>
              </a:tabLst>
            </a:pPr>
            <a:r>
              <a:rPr lang="en-GB" sz="1900">
                <a:latin typeface="Calibri"/>
                <a:ea typeface="Calibri" panose="020F0502020204030204" pitchFamily="34" charset="0"/>
                <a:cs typeface="Calibri"/>
              </a:rPr>
              <a:t>6000 has 1Gb uplinks</a:t>
            </a:r>
            <a:endParaRPr lang="en-GB" sz="2000">
              <a:latin typeface="Calibri"/>
              <a:ea typeface="Calibri" panose="020F0502020204030204" pitchFamily="34" charset="0"/>
              <a:cs typeface="Calibri" panose="020F0502020204030204" pitchFamily="34" charset="0"/>
            </a:endParaRPr>
          </a:p>
          <a:p>
            <a:pPr marL="272457" lvl="3" indent="-118340">
              <a:spcBef>
                <a:spcPts val="0"/>
              </a:spcBef>
              <a:buChar char="•"/>
              <a:tabLst>
                <a:tab pos="495376" algn="l"/>
              </a:tabLst>
            </a:pPr>
            <a:r>
              <a:rPr lang="en-GB" sz="1900">
                <a:latin typeface="Calibri"/>
                <a:ea typeface="Calibri" panose="020F0502020204030204" pitchFamily="34" charset="0"/>
                <a:cs typeface="Calibri"/>
              </a:rPr>
              <a:t>6100 has 10Gb uplinks</a:t>
            </a:r>
            <a:endParaRPr lang="en-GB" sz="1900">
              <a:latin typeface="Calibri"/>
              <a:ea typeface="Calibri" panose="020F0502020204030204" pitchFamily="34" charset="0"/>
              <a:cs typeface="Calibri" panose="020F0502020204030204" pitchFamily="34" charset="0"/>
            </a:endParaRPr>
          </a:p>
          <a:p>
            <a:pPr marL="309610" indent="-309610">
              <a:spcBef>
                <a:spcPts val="0"/>
              </a:spcBef>
              <a:buChar char="•"/>
              <a:tabLst>
                <a:tab pos="495376" algn="l"/>
              </a:tabLst>
            </a:pPr>
            <a:r>
              <a:rPr lang="en-GB" sz="1900">
                <a:latin typeface="Calibri"/>
                <a:ea typeface="Calibri" panose="020F0502020204030204" pitchFamily="34" charset="0"/>
                <a:cs typeface="Calibri"/>
              </a:rPr>
              <a:t>If L3 is a requirement you would start looking at the 6200 and up</a:t>
            </a:r>
            <a:endParaRPr lang="en-GB" sz="1900">
              <a:latin typeface="Calibri"/>
              <a:ea typeface="Calibri" panose="020F0502020204030204" pitchFamily="34" charset="0"/>
              <a:cs typeface="Calibri" panose="020F0502020204030204" pitchFamily="34" charset="0"/>
            </a:endParaRPr>
          </a:p>
          <a:p>
            <a:pPr marL="309610" indent="-309610">
              <a:spcBef>
                <a:spcPts val="0"/>
              </a:spcBef>
              <a:buChar char="•"/>
              <a:tabLst>
                <a:tab pos="495376" algn="l"/>
              </a:tabLst>
            </a:pPr>
            <a:r>
              <a:rPr lang="en-GB" sz="1900">
                <a:latin typeface="Calibri"/>
                <a:ea typeface="Calibri" panose="020F0502020204030204" pitchFamily="34" charset="0"/>
                <a:cs typeface="Calibri"/>
              </a:rPr>
              <a:t>If redundant power supplies are a requirement you would start looking at the 6300</a:t>
            </a:r>
            <a:endParaRPr lang="en-GB" sz="1900">
              <a:latin typeface="Calibri"/>
              <a:ea typeface="Calibri" panose="020F0502020204030204" pitchFamily="34" charset="0"/>
              <a:cs typeface="Calibri" panose="020F0502020204030204" pitchFamily="34" charset="0"/>
            </a:endParaRPr>
          </a:p>
          <a:p>
            <a:pPr marL="0" indent="0">
              <a:spcBef>
                <a:spcPts val="0"/>
              </a:spcBef>
              <a:buNone/>
              <a:tabLst>
                <a:tab pos="495376" algn="l"/>
              </a:tabLst>
            </a:pPr>
            <a:endParaRPr lang="en-US" sz="200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tabLst>
                <a:tab pos="495376" algn="l"/>
              </a:tabLst>
            </a:pPr>
            <a:r>
              <a:rPr lang="en-US" sz="2000" b="1">
                <a:latin typeface="Calibri"/>
                <a:ea typeface="Calibri" panose="020F0502020204030204" pitchFamily="34" charset="0"/>
                <a:cs typeface="Calibri"/>
              </a:rPr>
              <a:t>Aruba CX </a:t>
            </a:r>
            <a:r>
              <a:rPr lang="en-US" sz="2000">
                <a:latin typeface="Calibri"/>
                <a:ea typeface="Calibri" panose="020F0502020204030204" pitchFamily="34" charset="0"/>
                <a:cs typeface="Calibri"/>
              </a:rPr>
              <a:t>includes many advanced features and capabilities like Smart Rate, or </a:t>
            </a:r>
            <a:r>
              <a:rPr lang="en-US" sz="2000" err="1">
                <a:latin typeface="Calibri"/>
                <a:ea typeface="Calibri" panose="020F0502020204030204" pitchFamily="34" charset="0"/>
                <a:cs typeface="Calibri"/>
              </a:rPr>
              <a:t>mulit</a:t>
            </a:r>
            <a:r>
              <a:rPr lang="en-US" sz="2000">
                <a:latin typeface="Calibri"/>
                <a:ea typeface="Calibri" panose="020F0502020204030204" pitchFamily="34" charset="0"/>
                <a:cs typeface="Calibri"/>
              </a:rPr>
              <a:t>-gig switching.  Smart Rate delivers 2.5-10 times more bandwidth capacity from existing cable infrastructure without expensive and disruptive cable upgrades. </a:t>
            </a:r>
          </a:p>
          <a:p>
            <a:pPr marL="0" indent="0">
              <a:spcBef>
                <a:spcPts val="0"/>
              </a:spcBef>
              <a:buNone/>
            </a:pPr>
            <a:r>
              <a:rPr lang="en-US" sz="2000">
                <a:latin typeface="Calibri"/>
                <a:ea typeface="Calibri" panose="020F0502020204030204" pitchFamily="34" charset="0"/>
                <a:cs typeface="Calibri"/>
              </a:rPr>
              <a:t> </a:t>
            </a:r>
          </a:p>
          <a:p>
            <a:pPr marL="0" indent="0">
              <a:spcBef>
                <a:spcPts val="0"/>
              </a:spcBef>
              <a:buNone/>
            </a:pPr>
            <a:r>
              <a:rPr lang="en-US" sz="2000" u="sng">
                <a:latin typeface="Calibri"/>
                <a:ea typeface="Calibri" panose="020F0502020204030204" pitchFamily="34" charset="0"/>
                <a:cs typeface="Calibri"/>
              </a:rPr>
              <a:t>Network Analytics Engine</a:t>
            </a:r>
            <a:endParaRPr lang="en-US" sz="2000">
              <a:latin typeface="Calibri"/>
              <a:ea typeface="Calibri" panose="020F0502020204030204" pitchFamily="34" charset="0"/>
              <a:cs typeface="Calibri"/>
            </a:endParaRPr>
          </a:p>
          <a:p>
            <a:pPr marL="0" indent="0">
              <a:spcBef>
                <a:spcPts val="0"/>
              </a:spcBef>
              <a:buNone/>
            </a:pPr>
            <a:r>
              <a:rPr lang="en-US" sz="2000">
                <a:latin typeface="Calibri"/>
                <a:ea typeface="Calibri" panose="020F0502020204030204" pitchFamily="34" charset="0"/>
                <a:cs typeface="Calibri"/>
              </a:rPr>
              <a:t>NAE allows you to skip the usual troubleshooting and resolution process by automating trouble detection and reporting and assisting with resolution, analysis, and monitoring.  It runs constantly inside every Aruba CX switch.  NAE can detect a problem, generating a ticket even before the end user reports it, determine the root cause, and continue to monitor the issue, like having a 24/7 technician as part of the network.  All reporting and analytics is integrated with the web UI</a:t>
            </a:r>
          </a:p>
          <a:p>
            <a:pPr marL="0" indent="0">
              <a:spcBef>
                <a:spcPts val="0"/>
              </a:spcBef>
              <a:buNone/>
            </a:pPr>
            <a:endParaRPr lang="en-US" sz="2000">
              <a:latin typeface="Calibri" panose="020F0502020204030204" pitchFamily="34" charset="0"/>
              <a:ea typeface="Calibri" panose="020F0502020204030204" pitchFamily="34" charset="0"/>
              <a:cs typeface="Calibri"/>
            </a:endParaRPr>
          </a:p>
          <a:p>
            <a:pPr marL="0" indent="0">
              <a:spcBef>
                <a:spcPts val="0"/>
              </a:spcBef>
              <a:buNone/>
            </a:pPr>
            <a:r>
              <a:rPr lang="en-US" sz="2000">
                <a:latin typeface="Calibri"/>
                <a:cs typeface="Calibri"/>
              </a:rPr>
              <a:t>Note:  Add comments around Aruba's limited lifetime warranty as well as option to add foundation care.</a:t>
            </a:r>
          </a:p>
          <a:p>
            <a:pPr marL="0" indent="0">
              <a:spcBef>
                <a:spcPts val="0"/>
              </a:spcBef>
              <a:buNone/>
            </a:pPr>
            <a:endParaRPr lang="en-US" sz="2000">
              <a:latin typeface="Calibri"/>
              <a:cs typeface="Calibri"/>
            </a:endParaRPr>
          </a:p>
          <a:p>
            <a:pPr marL="0" indent="0">
              <a:spcBef>
                <a:spcPts val="0"/>
              </a:spcBef>
              <a:buNone/>
            </a:pPr>
            <a:r>
              <a:rPr lang="en-US" sz="2000" b="1">
                <a:latin typeface="Calibri"/>
                <a:cs typeface="Calibri"/>
              </a:rPr>
              <a:t>Questions to ask partner:</a:t>
            </a:r>
          </a:p>
          <a:p>
            <a:pPr marL="309610" indent="-309610">
              <a:spcBef>
                <a:spcPts val="0"/>
              </a:spcBef>
              <a:buChar char="•"/>
            </a:pPr>
            <a:r>
              <a:rPr lang="en-US" sz="2000">
                <a:latin typeface="Calibri"/>
                <a:cs typeface="Calibri"/>
              </a:rPr>
              <a:t>Are you familiar with Aruba CX switches?</a:t>
            </a:r>
            <a:endParaRPr lang="en-US">
              <a:latin typeface="Arial"/>
              <a:cs typeface="Arial"/>
            </a:endParaRPr>
          </a:p>
          <a:p>
            <a:pPr marL="309610" indent="-309610">
              <a:spcBef>
                <a:spcPts val="0"/>
              </a:spcBef>
              <a:buChar char="•"/>
            </a:pPr>
            <a:r>
              <a:rPr lang="en-US" sz="2000">
                <a:latin typeface="Calibri"/>
                <a:cs typeface="Calibri"/>
              </a:rPr>
              <a:t>Which competitor switches do you sell today?</a:t>
            </a:r>
          </a:p>
          <a:p>
            <a:pPr marL="309610" indent="-309610">
              <a:spcBef>
                <a:spcPts val="0"/>
              </a:spcBef>
              <a:buChar char="•"/>
            </a:pPr>
            <a:r>
              <a:rPr lang="en-US" sz="2000">
                <a:latin typeface="Calibri"/>
                <a:cs typeface="Calibri"/>
              </a:rPr>
              <a:t>How are you managing your switches today?</a:t>
            </a:r>
          </a:p>
        </p:txBody>
      </p:sp>
      <p:sp>
        <p:nvSpPr>
          <p:cNvPr id="4" name="Slide Number Placeholder 3"/>
          <p:cNvSpPr>
            <a:spLocks noGrp="1"/>
          </p:cNvSpPr>
          <p:nvPr>
            <p:ph type="sldNum" sz="quarter" idx="5"/>
          </p:nvPr>
        </p:nvSpPr>
        <p:spPr/>
        <p:txBody>
          <a:bodyPr/>
          <a:lstStyle/>
          <a:p>
            <a:fld id="{5BFEAE42-E3FE-4405-B7FC-4425D05B92A0}" type="slidenum">
              <a:rPr lang="en-US" smtClean="0"/>
              <a:pPr/>
              <a:t>8</a:t>
            </a:fld>
            <a:endParaRPr lang="en-US"/>
          </a:p>
        </p:txBody>
      </p:sp>
    </p:spTree>
    <p:extLst>
      <p:ext uri="{BB962C8B-B14F-4D97-AF65-F5344CB8AC3E}">
        <p14:creationId xmlns:p14="http://schemas.microsoft.com/office/powerpoint/2010/main" val="293362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fontScale="92500" lnSpcReduction="10000"/>
          </a:bodyPr>
          <a:lstStyle/>
          <a:p>
            <a:pPr indent="-39217">
              <a:buNone/>
            </a:pPr>
            <a:r>
              <a:rPr lang="en-US"/>
              <a:t>Aruba Central allows for anytime/anywhere monitoring, management and troubleshooting of your network through regular reporting and visibility. Aruba Central has a built-in AI-ops and Machine learning capabilities to help IT staff efficiently identify, troubleshoot and resolves issues on the network. This includes a rich set of troubleshooting tools and guided remediation for quick and accurate fixes. </a:t>
            </a:r>
          </a:p>
          <a:p>
            <a:pPr indent="-39217">
              <a:buNone/>
            </a:pPr>
            <a:endParaRPr lang="en-US">
              <a:cs typeface="Arial"/>
            </a:endParaRPr>
          </a:p>
          <a:p>
            <a:pPr indent="-39217">
              <a:buNone/>
            </a:pPr>
            <a:r>
              <a:rPr lang="en-US" b="1">
                <a:cs typeface="Arial"/>
              </a:rPr>
              <a:t>Talking Points:</a:t>
            </a:r>
            <a:endParaRPr lang="en-US" b="1"/>
          </a:p>
          <a:p>
            <a:pPr lvl="1">
              <a:buFont typeface="Wingdings"/>
              <a:buChar char="§"/>
            </a:pPr>
            <a:r>
              <a:rPr lang="en-US"/>
              <a:t>Enables you to manage the wired, wireless and SD-WAN networks from a cloud-native single-pane of glass. </a:t>
            </a:r>
            <a:endParaRPr lang="en-US">
              <a:cs typeface="Arial"/>
            </a:endParaRPr>
          </a:p>
          <a:p>
            <a:pPr lvl="1">
              <a:buFont typeface="Wingdings"/>
              <a:buChar char="§"/>
            </a:pPr>
            <a:r>
              <a:rPr lang="en-US">
                <a:cs typeface="Arial"/>
              </a:rPr>
              <a:t>Allows for Zero-touch provisioning</a:t>
            </a:r>
          </a:p>
          <a:p>
            <a:pPr lvl="1">
              <a:buFont typeface="Wingdings"/>
              <a:buChar char="§"/>
            </a:pPr>
            <a:r>
              <a:rPr lang="en-US">
                <a:cs typeface="Arial"/>
              </a:rPr>
              <a:t>Central provides</a:t>
            </a:r>
            <a:r>
              <a:rPr lang="en-US"/>
              <a:t> complete operational awareness through powerful monitoring capabilities, giving broad visibility into key performance indicators.</a:t>
            </a:r>
            <a:endParaRPr lang="en-US">
              <a:cs typeface="Arial"/>
            </a:endParaRPr>
          </a:p>
          <a:p>
            <a:pPr lvl="2" indent="-118340">
              <a:buFont typeface="Wingdings"/>
              <a:buChar char="§"/>
            </a:pPr>
            <a:r>
              <a:rPr lang="en-US">
                <a:cs typeface="Arial"/>
              </a:rPr>
              <a:t>AI-Insights &amp; Wi-Fi Connectivity</a:t>
            </a:r>
          </a:p>
          <a:p>
            <a:pPr lvl="1">
              <a:buFont typeface="Wingdings"/>
              <a:buChar char="§"/>
            </a:pPr>
            <a:r>
              <a:rPr lang="en-US"/>
              <a:t>Because of workplace mobility, work-from-home initiatives, increase of BYOD and IoT devices on the network. Aruba Central is designed with security built-in, not bolted on, with capabilities like:</a:t>
            </a:r>
            <a:endParaRPr lang="en-US">
              <a:cs typeface="Arial"/>
            </a:endParaRPr>
          </a:p>
          <a:p>
            <a:pPr lvl="2" indent="-118340">
              <a:buFont typeface="Wingdings"/>
              <a:buChar char="§"/>
            </a:pPr>
            <a:r>
              <a:rPr lang="en-US"/>
              <a:t>unified threat management</a:t>
            </a:r>
            <a:endParaRPr lang="en-US">
              <a:cs typeface="Arial"/>
            </a:endParaRPr>
          </a:p>
          <a:p>
            <a:pPr lvl="2" indent="-118340">
              <a:buFont typeface="Wingdings"/>
              <a:buChar char="§"/>
            </a:pPr>
            <a:r>
              <a:rPr lang="en-US"/>
              <a:t>IDS/IPS</a:t>
            </a:r>
            <a:endParaRPr lang="en-US">
              <a:cs typeface="Arial"/>
            </a:endParaRPr>
          </a:p>
          <a:p>
            <a:pPr lvl="2" indent="-118340">
              <a:buFont typeface="Wingdings"/>
              <a:buChar char="§"/>
            </a:pPr>
            <a:r>
              <a:rPr lang="en-US"/>
              <a:t>device fingerprinting</a:t>
            </a:r>
            <a:endParaRPr lang="en-US">
              <a:cs typeface="Arial"/>
            </a:endParaRPr>
          </a:p>
          <a:p>
            <a:pPr lvl="2" indent="-118340">
              <a:buFont typeface="Wingdings"/>
              <a:buChar char="§"/>
            </a:pPr>
            <a:r>
              <a:rPr lang="en-US"/>
              <a:t>automated policy enforcement for users and devices across both wired and wireless networks.</a:t>
            </a:r>
            <a:endParaRPr lang="en-US">
              <a:cs typeface="Arial"/>
            </a:endParaRPr>
          </a:p>
          <a:p>
            <a:pPr lvl="1">
              <a:buFont typeface="Wingdings"/>
              <a:buChar char="§"/>
            </a:pPr>
            <a:r>
              <a:rPr lang="en-US">
                <a:cs typeface="Arial"/>
              </a:rPr>
              <a:t>Fully accessible via REST APIs and webhooks for</a:t>
            </a:r>
            <a:r>
              <a:rPr lang="en-US"/>
              <a:t> easy integration with third-party IT systems and applications already deployed in their networks.</a:t>
            </a:r>
            <a:endParaRPr lang="en-US">
              <a:cs typeface="Arial"/>
            </a:endParaRPr>
          </a:p>
          <a:p>
            <a:pPr lvl="2" indent="-118340">
              <a:buFont typeface="Wingdings"/>
              <a:buChar char="§"/>
            </a:pPr>
            <a:r>
              <a:rPr lang="en-US">
                <a:cs typeface="Arial"/>
              </a:rPr>
              <a:t>Examples: ConnectWise and ServiceNow</a:t>
            </a:r>
          </a:p>
          <a:p>
            <a:pPr lvl="1">
              <a:buFont typeface="Wingdings"/>
              <a:buChar char="§"/>
            </a:pPr>
            <a:r>
              <a:rPr lang="en-US">
                <a:cs typeface="Arial"/>
              </a:rPr>
              <a:t>Scheduled or live firmware updates</a:t>
            </a:r>
          </a:p>
          <a:p>
            <a:pPr lvl="1">
              <a:buFont typeface="Wingdings"/>
              <a:buChar char="§"/>
            </a:pPr>
            <a:r>
              <a:rPr lang="en-US">
                <a:cs typeface="Arial"/>
              </a:rPr>
              <a:t>Access CLI and local GUI from Central</a:t>
            </a:r>
            <a:endParaRPr lang="en-US"/>
          </a:p>
          <a:p>
            <a:pPr lvl="1">
              <a:buFont typeface="Wingdings"/>
              <a:buChar char="§"/>
            </a:pPr>
            <a:r>
              <a:rPr lang="en-US">
                <a:cs typeface="Arial"/>
              </a:rPr>
              <a:t>Create custom reports to retain information beyond 3 months</a:t>
            </a:r>
          </a:p>
          <a:p>
            <a:pPr marL="9632" indent="0">
              <a:buNone/>
            </a:pPr>
            <a:endParaRPr lang="en-US" sz="1300">
              <a:latin typeface="+mn-lt"/>
              <a:cs typeface="Arial"/>
            </a:endParaRPr>
          </a:p>
          <a:p>
            <a:pPr marL="0" indent="0">
              <a:spcBef>
                <a:spcPts val="0"/>
              </a:spcBef>
              <a:buNone/>
            </a:pPr>
            <a:r>
              <a:rPr lang="en-US" sz="2000" b="1">
                <a:latin typeface="Calibri"/>
                <a:cs typeface="Calibri"/>
              </a:rPr>
              <a:t>Questions to ask Partner: </a:t>
            </a:r>
          </a:p>
          <a:p>
            <a:pPr marL="309610" indent="-309610">
              <a:spcBef>
                <a:spcPts val="0"/>
              </a:spcBef>
              <a:buChar char="•"/>
            </a:pPr>
            <a:r>
              <a:rPr lang="en-US" sz="2000">
                <a:latin typeface="Calibri"/>
                <a:cs typeface="Calibri"/>
              </a:rPr>
              <a:t>Are you managing your customers networks?</a:t>
            </a:r>
          </a:p>
          <a:p>
            <a:pPr marL="309610" indent="-309610">
              <a:spcBef>
                <a:spcPts val="0"/>
              </a:spcBef>
              <a:buChar char="•"/>
            </a:pPr>
            <a:r>
              <a:rPr lang="en-US" sz="2000">
                <a:latin typeface="Calibri"/>
                <a:cs typeface="Calibri"/>
              </a:rPr>
              <a:t>Are you familiar with Aruba Central?</a:t>
            </a:r>
          </a:p>
          <a:p>
            <a:pPr marL="309610" indent="-309610">
              <a:spcBef>
                <a:spcPts val="0"/>
              </a:spcBef>
              <a:buChar char="•"/>
            </a:pPr>
            <a:r>
              <a:rPr lang="en-US" sz="2000">
                <a:latin typeface="Calibri"/>
                <a:cs typeface="Calibri"/>
              </a:rPr>
              <a:t>Are you currently using other cloud management tools with your customers?</a:t>
            </a:r>
          </a:p>
          <a:p>
            <a:pPr marL="309610" indent="-309610">
              <a:spcBef>
                <a:spcPts val="0"/>
              </a:spcBef>
              <a:buChar char="•"/>
            </a:pPr>
            <a:endParaRPr lang="en-US" sz="2000">
              <a:latin typeface="Calibri"/>
              <a:cs typeface="Calibri"/>
            </a:endParaRPr>
          </a:p>
          <a:p>
            <a:endParaRPr lang="en-US" sz="1300">
              <a:cs typeface="Arial"/>
            </a:endParaRPr>
          </a:p>
        </p:txBody>
      </p:sp>
      <p:sp>
        <p:nvSpPr>
          <p:cNvPr id="4" name="Slide Number Placeholder 3"/>
          <p:cNvSpPr>
            <a:spLocks noGrp="1"/>
          </p:cNvSpPr>
          <p:nvPr>
            <p:ph type="sldNum" sz="quarter" idx="5"/>
          </p:nvPr>
        </p:nvSpPr>
        <p:spPr/>
        <p:txBody>
          <a:bodyPr/>
          <a:lstStyle/>
          <a:p>
            <a:pPr defTabSz="990752">
              <a:defRPr/>
            </a:pPr>
            <a:fld id="{5BFEAE42-E3FE-4405-B7FC-4425D05B92A0}" type="slidenum">
              <a:rPr lang="en-US">
                <a:solidFill>
                  <a:prstClr val="black"/>
                </a:solidFill>
                <a:latin typeface="Arial"/>
              </a:rPr>
              <a:pPr defTabSz="990752">
                <a:defRPr/>
              </a:pPr>
              <a:t>9</a:t>
            </a:fld>
            <a:endParaRPr lang="en-US">
              <a:solidFill>
                <a:prstClr val="black"/>
              </a:solidFill>
              <a:latin typeface="Arial"/>
            </a:endParaRPr>
          </a:p>
        </p:txBody>
      </p:sp>
    </p:spTree>
    <p:extLst>
      <p:ext uri="{BB962C8B-B14F-4D97-AF65-F5344CB8AC3E}">
        <p14:creationId xmlns:p14="http://schemas.microsoft.com/office/powerpoint/2010/main" val="308992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427038"/>
            <a:ext cx="5116512" cy="2879725"/>
          </a:xfrm>
        </p:spPr>
      </p:sp>
      <p:sp>
        <p:nvSpPr>
          <p:cNvPr id="3" name="Notes Placeholder 2"/>
          <p:cNvSpPr>
            <a:spLocks noGrp="1"/>
          </p:cNvSpPr>
          <p:nvPr>
            <p:ph type="body" idx="1"/>
          </p:nvPr>
        </p:nvSpPr>
        <p:spPr/>
        <p:txBody>
          <a:bodyPr>
            <a:normAutofit/>
          </a:bodyPr>
          <a:lstStyle/>
          <a:p>
            <a:pPr marL="10320" indent="0">
              <a:buNone/>
            </a:pPr>
            <a:r>
              <a:rPr lang="en-GB"/>
              <a:t>The Aruba UXI </a:t>
            </a:r>
            <a:r>
              <a:rPr lang="en-GB" i="1"/>
              <a:t>sensors </a:t>
            </a:r>
            <a:r>
              <a:rPr lang="en-GB"/>
              <a:t>onboard onto your network as an end-user and actively monitors wireless and wired connections, providing a detailed performance analysis from an edge perspective via a highly intuitive cloud-hosted </a:t>
            </a:r>
            <a:r>
              <a:rPr lang="en-GB" i="1"/>
              <a:t>dashboard</a:t>
            </a:r>
            <a:r>
              <a:rPr lang="en-GB"/>
              <a:t>.</a:t>
            </a:r>
            <a:endParaRPr lang="en-US"/>
          </a:p>
          <a:p>
            <a:pPr indent="-39217"/>
            <a:endParaRPr lang="en-US" baseline="0"/>
          </a:p>
          <a:p>
            <a:pPr indent="-39217"/>
            <a:r>
              <a:rPr lang="en-US"/>
              <a:t>UXI allows you to gain visibility into what users are experiencing to proactively identify Wi-Fi and application access issues before they impact the business. UXI also gives you the tools to remotely troubleshoot Wi-Fi &amp; improve the user experience.</a:t>
            </a:r>
            <a:endParaRPr lang="en-US">
              <a:cs typeface="Arial"/>
            </a:endParaRPr>
          </a:p>
          <a:p>
            <a:pPr indent="-39217"/>
            <a:endParaRPr lang="en-US">
              <a:cs typeface="Arial"/>
            </a:endParaRPr>
          </a:p>
          <a:p>
            <a:pPr indent="-39217"/>
            <a:r>
              <a:rPr lang="en-US" b="1">
                <a:cs typeface="Arial"/>
              </a:rPr>
              <a:t>Talking Points</a:t>
            </a:r>
          </a:p>
          <a:p>
            <a:pPr indent="-39217">
              <a:buFont typeface="Wingdings" panose="020B0604020202020204" pitchFamily="34" charset="0"/>
              <a:buChar char="§"/>
            </a:pPr>
            <a:r>
              <a:rPr lang="en-US">
                <a:cs typeface="Arial"/>
              </a:rPr>
              <a:t>Vendor neutral</a:t>
            </a:r>
          </a:p>
          <a:p>
            <a:pPr indent="-39217">
              <a:buFont typeface="Wingdings" panose="020B0604020202020204" pitchFamily="34" charset="0"/>
              <a:buChar char="§"/>
            </a:pPr>
            <a:r>
              <a:rPr lang="en-US">
                <a:cs typeface="Arial"/>
              </a:rPr>
              <a:t>Proactive alerting</a:t>
            </a:r>
          </a:p>
          <a:p>
            <a:pPr indent="-39217">
              <a:buFont typeface="Wingdings" panose="020B0604020202020204" pitchFamily="34" charset="0"/>
              <a:buChar char="§"/>
            </a:pPr>
            <a:r>
              <a:rPr lang="en-US">
                <a:cs typeface="Arial"/>
              </a:rPr>
              <a:t>Quick and easy setup</a:t>
            </a:r>
          </a:p>
          <a:p>
            <a:pPr indent="-39217">
              <a:buFont typeface="Wingdings" panose="020B0604020202020204" pitchFamily="34" charset="0"/>
              <a:buChar char="§"/>
            </a:pPr>
            <a:r>
              <a:rPr lang="en-US">
                <a:cs typeface="Arial"/>
              </a:rPr>
              <a:t>1 sensor per 5-10 APs</a:t>
            </a:r>
          </a:p>
          <a:p>
            <a:pPr indent="-39217">
              <a:buFont typeface="Wingdings" panose="020B0604020202020204" pitchFamily="34" charset="0"/>
              <a:buChar char="§"/>
            </a:pPr>
            <a:r>
              <a:rPr lang="en-US">
                <a:cs typeface="Arial"/>
              </a:rPr>
              <a:t>Onboards like a user</a:t>
            </a:r>
          </a:p>
          <a:p>
            <a:pPr indent="-39217">
              <a:buFont typeface="Wingdings" panose="020B0604020202020204" pitchFamily="34" charset="0"/>
              <a:buChar char="§"/>
            </a:pPr>
            <a:endParaRPr lang="en-US">
              <a:cs typeface="Arial"/>
            </a:endParaRPr>
          </a:p>
          <a:p>
            <a:pPr marL="10320" indent="0">
              <a:buNone/>
            </a:pPr>
            <a:r>
              <a:rPr lang="en-US"/>
              <a:t>It is important to note that this solution does not give you any management abilities but it helps your IT team be proactive rather than reactive when it comes to network health.</a:t>
            </a:r>
            <a:endParaRPr lang="en-US">
              <a:cs typeface="Arial"/>
            </a:endParaRPr>
          </a:p>
          <a:p>
            <a:pPr marL="10320" indent="0">
              <a:buNone/>
            </a:pPr>
            <a:endParaRPr lang="en-US">
              <a:cs typeface="Arial"/>
            </a:endParaRPr>
          </a:p>
          <a:p>
            <a:pPr marL="10320" indent="0">
              <a:buNone/>
            </a:pPr>
            <a:r>
              <a:rPr lang="en-US">
                <a:cs typeface="Arial"/>
              </a:rPr>
              <a:t>*Recommend as NFR to your partner so they can experience this*</a:t>
            </a:r>
          </a:p>
          <a:p>
            <a:pPr marL="10320" indent="0">
              <a:buNone/>
            </a:pPr>
            <a:r>
              <a:rPr lang="en-US">
                <a:cs typeface="Arial"/>
              </a:rPr>
              <a:t>*Ask if they would like a demo*</a:t>
            </a:r>
          </a:p>
          <a:p>
            <a:pPr marL="10320" indent="0">
              <a:buNone/>
            </a:pPr>
            <a:endParaRPr lang="en-US">
              <a:cs typeface="Arial"/>
            </a:endParaRPr>
          </a:p>
          <a:p>
            <a:pPr marL="9632" indent="0">
              <a:buNone/>
            </a:pPr>
            <a:endParaRPr lang="en-US"/>
          </a:p>
          <a:p>
            <a:pPr marL="10320" indent="0">
              <a:buNone/>
            </a:pPr>
            <a:endParaRPr lang="en-US" sz="1200">
              <a:latin typeface="+mn-lt"/>
              <a:cs typeface="Arial"/>
            </a:endParaRPr>
          </a:p>
          <a:p>
            <a:pPr marL="9908" indent="0">
              <a:buNone/>
            </a:pPr>
            <a:endParaRPr lang="en-US" baseline="0"/>
          </a:p>
        </p:txBody>
      </p:sp>
      <p:sp>
        <p:nvSpPr>
          <p:cNvPr id="4" name="Slide Number Placeholder 3"/>
          <p:cNvSpPr>
            <a:spLocks noGrp="1"/>
          </p:cNvSpPr>
          <p:nvPr>
            <p:ph type="sldNum" sz="quarter" idx="10"/>
          </p:nvPr>
        </p:nvSpPr>
        <p:spPr/>
        <p:txBody>
          <a:bodyPr/>
          <a:lstStyle/>
          <a:p>
            <a:fld id="{5BFEAE42-E3FE-4405-B7FC-4425D05B92A0}" type="slidenum">
              <a:rPr lang="en-US" smtClean="0"/>
              <a:pPr/>
              <a:t>10</a:t>
            </a:fld>
            <a:endParaRPr lang="en-US"/>
          </a:p>
        </p:txBody>
      </p:sp>
    </p:spTree>
    <p:extLst>
      <p:ext uri="{BB962C8B-B14F-4D97-AF65-F5344CB8AC3E}">
        <p14:creationId xmlns:p14="http://schemas.microsoft.com/office/powerpoint/2010/main" val="1013933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dirty="0"/>
              <a:t>Confidential | Authorized </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dirty="0"/>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dirty="0"/>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5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dirty="0"/>
              <a:t>Confidential | Authorized </a:t>
            </a: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dirty="0"/>
              <a:t>Confidential | Authorized </a:t>
            </a:r>
          </a:p>
        </p:txBody>
      </p:sp>
    </p:spTree>
    <p:extLst>
      <p:ext uri="{BB962C8B-B14F-4D97-AF65-F5344CB8AC3E}">
        <p14:creationId xmlns:p14="http://schemas.microsoft.com/office/powerpoint/2010/main" val="3465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dirty="0"/>
              <a:t>Confidential | Authorized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51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dirty="0"/>
              <a:t>Confidential | Authorized </a:t>
            </a: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dirty="0"/>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dirty="0"/>
              <a:t>Confidential | Authorized </a:t>
            </a: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dirty="0"/>
              <a:t>Confidential | Authorized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13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dirty="0"/>
              <a:t>Confidential | Authorized </a:t>
            </a: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dirty="0"/>
              <a:t>Confidential | Authorized </a:t>
            </a: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endParaRPr lang="en-US" dirty="0"/>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dirty="0"/>
              <a:t>Confidential | Authorized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dirty="0"/>
              <a:t>Confidential | Authorized </a:t>
            </a:r>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dirty="0"/>
              <a:t>Confidential | Authorized </a:t>
            </a:r>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dirty="0"/>
              <a:t>Click to add</a:t>
            </a:r>
            <a:br>
              <a:rPr lang="en-US" dirty="0"/>
            </a:br>
            <a:r>
              <a:rPr lang="en-US" dirty="0"/>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dirty="0"/>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dirty="0"/>
              <a:t>Confidential | Authorized </a:t>
            </a:r>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3632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dirty="0"/>
              <a:t>Confidential | Authorized </a:t>
            </a:r>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dirty="0"/>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dirty="0"/>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dirty="0"/>
              <a:t>Confidential | Authorized </a:t>
            </a: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dirty="0"/>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dirty="0"/>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t>Confidential | Authorized </a:t>
            </a: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dirty="0"/>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t>Confidential | Authorized </a:t>
            </a:r>
          </a:p>
        </p:txBody>
      </p:sp>
    </p:spTree>
    <p:extLst>
      <p:ext uri="{BB962C8B-B14F-4D97-AF65-F5344CB8AC3E}">
        <p14:creationId xmlns:p14="http://schemas.microsoft.com/office/powerpoint/2010/main" val="20559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dirty="0"/>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dirty="0"/>
              <a:t>Confidential | Authorized </a:t>
            </a:r>
          </a:p>
        </p:txBody>
      </p:sp>
    </p:spTree>
    <p:extLst>
      <p:ext uri="{BB962C8B-B14F-4D97-AF65-F5344CB8AC3E}">
        <p14:creationId xmlns:p14="http://schemas.microsoft.com/office/powerpoint/2010/main" val="40584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t>Confidential | Authorized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124183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4917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dirty="0"/>
              <a:t>Single line</a:t>
            </a:r>
          </a:p>
        </p:txBody>
      </p:sp>
    </p:spTree>
    <p:extLst>
      <p:ext uri="{BB962C8B-B14F-4D97-AF65-F5344CB8AC3E}">
        <p14:creationId xmlns:p14="http://schemas.microsoft.com/office/powerpoint/2010/main" val="160767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dirty="0"/>
              <a:t>Multiple </a:t>
            </a:r>
            <a:br>
              <a:rPr lang="en-US" dirty="0"/>
            </a:br>
            <a:r>
              <a:rPr lang="en-US" dirty="0"/>
              <a:t>lines </a:t>
            </a:r>
          </a:p>
        </p:txBody>
      </p:sp>
    </p:spTree>
    <p:extLst>
      <p:ext uri="{BB962C8B-B14F-4D97-AF65-F5344CB8AC3E}">
        <p14:creationId xmlns:p14="http://schemas.microsoft.com/office/powerpoint/2010/main" val="423952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4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22481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t>Confidential | Authorized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dirty="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2024</a:t>
            </a:fld>
            <a:r>
              <a:rPr lang="en-US" sz="1200" dirty="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74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dirty="0"/>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Tree>
    <p:extLst>
      <p:ext uri="{BB962C8B-B14F-4D97-AF65-F5344CB8AC3E}">
        <p14:creationId xmlns:p14="http://schemas.microsoft.com/office/powerpoint/2010/main" val="29954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&lt;DURATION&gt;</a:t>
              </a:r>
            </a:p>
          </p:txBody>
        </p:sp>
      </p:grpSp>
    </p:spTree>
    <p:extLst>
      <p:ext uri="{BB962C8B-B14F-4D97-AF65-F5344CB8AC3E}">
        <p14:creationId xmlns:p14="http://schemas.microsoft.com/office/powerpoint/2010/main" val="4244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Orange Content + Pictur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FDA4A-09C8-DB43-A923-390260B2038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4268837" cy="4679999"/>
          </a:xfrm>
          <a:prstGeom prst="rect">
            <a:avLst/>
          </a:prstGeom>
        </p:spPr>
      </p:pic>
      <p:sp>
        <p:nvSpPr>
          <p:cNvPr id="2" name="Title 1"/>
          <p:cNvSpPr>
            <a:spLocks noGrp="1"/>
          </p:cNvSpPr>
          <p:nvPr>
            <p:ph type="title"/>
          </p:nvPr>
        </p:nvSpPr>
        <p:spPr>
          <a:xfrm>
            <a:off x="609441" y="519236"/>
            <a:ext cx="5257800" cy="852364"/>
          </a:xfrm>
        </p:spPr>
        <p:txBody>
          <a:bodyPr anchor="t"/>
          <a:lstStyle>
            <a:lvl1pPr>
              <a:defRPr sz="2800">
                <a:solidFill>
                  <a:schemeClr val="accent2"/>
                </a:solidFill>
              </a:defRPr>
            </a:lvl1pPr>
          </a:lstStyle>
          <a:p>
            <a:r>
              <a:rPr lang="en-US"/>
              <a:t>Click to edit Master title style</a:t>
            </a:r>
            <a:endParaRPr/>
          </a:p>
        </p:txBody>
      </p:sp>
      <p:sp>
        <p:nvSpPr>
          <p:cNvPr id="3" name="Picture Placeholder 2"/>
          <p:cNvSpPr>
            <a:spLocks noGrp="1"/>
          </p:cNvSpPr>
          <p:nvPr>
            <p:ph type="pic" idx="1"/>
          </p:nvPr>
        </p:nvSpPr>
        <p:spPr bwMode="ltGray">
          <a:xfrm>
            <a:off x="6095999" y="0"/>
            <a:ext cx="6096001" cy="6858000"/>
          </a:xfrm>
          <a:solidFill>
            <a:schemeClr val="bg1"/>
          </a:solidFill>
        </p:spPr>
        <p:txBody>
          <a:bodyPr lIns="0" tIns="457200" anchor="ctr" anchorCtr="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a:p>
            <a:r>
              <a:rPr lang="en-US"/>
              <a:t>Click icon to add picture</a:t>
            </a:r>
            <a:endParaRPr/>
          </a:p>
        </p:txBody>
      </p:sp>
      <p:pic>
        <p:nvPicPr>
          <p:cNvPr id="6" name="Picture 5">
            <a:extLst>
              <a:ext uri="{FF2B5EF4-FFF2-40B4-BE49-F238E27FC236}">
                <a16:creationId xmlns:a16="http://schemas.microsoft.com/office/drawing/2014/main" id="{517D6EDA-4E00-3945-A0D2-32492F55DC12}"/>
              </a:ext>
            </a:extLst>
          </p:cNvPr>
          <p:cNvPicPr>
            <a:picLocks noChangeAspect="1"/>
          </p:cNvPicPr>
          <p:nvPr userDrawn="1"/>
        </p:nvPicPr>
        <p:blipFill>
          <a:blip r:embed="rId3"/>
          <a:stretch>
            <a:fillRect/>
          </a:stretch>
        </p:blipFill>
        <p:spPr>
          <a:xfrm>
            <a:off x="432000" y="6296107"/>
            <a:ext cx="352800" cy="352800"/>
          </a:xfrm>
          <a:prstGeom prst="rect">
            <a:avLst/>
          </a:prstGeom>
        </p:spPr>
      </p:pic>
      <p:sp>
        <p:nvSpPr>
          <p:cNvPr id="7" name="Text Placeholder 9">
            <a:extLst>
              <a:ext uri="{FF2B5EF4-FFF2-40B4-BE49-F238E27FC236}">
                <a16:creationId xmlns:a16="http://schemas.microsoft.com/office/drawing/2014/main" id="{702CF7C4-0EEC-EC41-8974-B8874124A80B}"/>
              </a:ext>
            </a:extLst>
          </p:cNvPr>
          <p:cNvSpPr>
            <a:spLocks noGrp="1"/>
          </p:cNvSpPr>
          <p:nvPr>
            <p:ph type="body" sz="quarter" idx="16"/>
          </p:nvPr>
        </p:nvSpPr>
        <p:spPr>
          <a:xfrm>
            <a:off x="609441" y="1717934"/>
            <a:ext cx="4111784" cy="4378066"/>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8" name="Group 7">
            <a:extLst>
              <a:ext uri="{FF2B5EF4-FFF2-40B4-BE49-F238E27FC236}">
                <a16:creationId xmlns:a16="http://schemas.microsoft.com/office/drawing/2014/main" id="{548B59A0-9AFA-4216-B261-889452C1B851}"/>
              </a:ext>
            </a:extLst>
          </p:cNvPr>
          <p:cNvGrpSpPr/>
          <p:nvPr userDrawn="1"/>
        </p:nvGrpSpPr>
        <p:grpSpPr>
          <a:xfrm>
            <a:off x="4080" y="-387424"/>
            <a:ext cx="2990901" cy="216038"/>
            <a:chOff x="4080" y="-506977"/>
            <a:chExt cx="2990901" cy="335591"/>
          </a:xfrm>
        </p:grpSpPr>
        <p:sp>
          <p:nvSpPr>
            <p:cNvPr id="9" name="Rectangle 8">
              <a:extLst>
                <a:ext uri="{FF2B5EF4-FFF2-40B4-BE49-F238E27FC236}">
                  <a16:creationId xmlns:a16="http://schemas.microsoft.com/office/drawing/2014/main" id="{24EB2ED3-EEB2-426D-AD6D-1A65C49AD9FA}"/>
                </a:ext>
              </a:extLst>
            </p:cNvPr>
            <p:cNvSpPr/>
            <p:nvPr/>
          </p:nvSpPr>
          <p:spPr>
            <a:xfrm>
              <a:off x="4080" y="-506977"/>
              <a:ext cx="373888" cy="335591"/>
            </a:xfrm>
            <a:prstGeom prst="rect">
              <a:avLst/>
            </a:prstGeom>
            <a:solidFill>
              <a:srgbClr val="FFFFFF"/>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10F9163-CF79-46A1-A5AA-C518BBB37DD2}"/>
                </a:ext>
              </a:extLst>
            </p:cNvPr>
            <p:cNvSpPr/>
            <p:nvPr/>
          </p:nvSpPr>
          <p:spPr>
            <a:xfrm>
              <a:off x="377939" y="-506977"/>
              <a:ext cx="373888" cy="335591"/>
            </a:xfrm>
            <a:prstGeom prst="rect">
              <a:avLst/>
            </a:prstGeom>
            <a:solidFill>
              <a:srgbClr val="000000"/>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4537FF1-254F-4149-8C4B-DC6A92944043}"/>
                </a:ext>
              </a:extLst>
            </p:cNvPr>
            <p:cNvSpPr/>
            <p:nvPr/>
          </p:nvSpPr>
          <p:spPr>
            <a:xfrm>
              <a:off x="751798" y="-506977"/>
              <a:ext cx="373888" cy="335591"/>
            </a:xfrm>
            <a:prstGeom prst="rect">
              <a:avLst/>
            </a:prstGeom>
            <a:solidFill>
              <a:srgbClr val="EBF5FA"/>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40466D82-35E6-4430-BEDF-641474AD40A5}"/>
                </a:ext>
              </a:extLst>
            </p:cNvPr>
            <p:cNvSpPr/>
            <p:nvPr/>
          </p:nvSpPr>
          <p:spPr>
            <a:xfrm>
              <a:off x="1125657" y="-506977"/>
              <a:ext cx="373888" cy="335591"/>
            </a:xfrm>
            <a:prstGeom prst="rect">
              <a:avLst/>
            </a:prstGeom>
            <a:solidFill>
              <a:srgbClr val="FF7600"/>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0BA4878-674E-47D4-B56F-DB6F2CE6E83D}"/>
                </a:ext>
              </a:extLst>
            </p:cNvPr>
            <p:cNvSpPr/>
            <p:nvPr/>
          </p:nvSpPr>
          <p:spPr>
            <a:xfrm>
              <a:off x="1499516" y="-506977"/>
              <a:ext cx="373888" cy="335591"/>
            </a:xfrm>
            <a:prstGeom prst="rect">
              <a:avLst/>
            </a:prstGeom>
            <a:solidFill>
              <a:srgbClr val="0D2A45"/>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71F3787-A0A4-4955-AFEC-6BEECF46A050}"/>
                </a:ext>
              </a:extLst>
            </p:cNvPr>
            <p:cNvSpPr/>
            <p:nvPr/>
          </p:nvSpPr>
          <p:spPr>
            <a:xfrm>
              <a:off x="1873375" y="-506977"/>
              <a:ext cx="373888" cy="335591"/>
            </a:xfrm>
            <a:prstGeom prst="rect">
              <a:avLst/>
            </a:prstGeom>
            <a:solidFill>
              <a:srgbClr val="A2DCED"/>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BFE51726-C656-42F0-B653-CAACEF0881C5}"/>
                </a:ext>
              </a:extLst>
            </p:cNvPr>
            <p:cNvSpPr/>
            <p:nvPr/>
          </p:nvSpPr>
          <p:spPr>
            <a:xfrm>
              <a:off x="2247234" y="-506977"/>
              <a:ext cx="373888" cy="335591"/>
            </a:xfrm>
            <a:prstGeom prst="rect">
              <a:avLst/>
            </a:prstGeom>
            <a:solidFill>
              <a:srgbClr val="58595D"/>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415EDE05-1C6C-4A0A-860D-1C230F28943A}"/>
                </a:ext>
              </a:extLst>
            </p:cNvPr>
            <p:cNvSpPr/>
            <p:nvPr/>
          </p:nvSpPr>
          <p:spPr>
            <a:xfrm>
              <a:off x="2621093" y="-506977"/>
              <a:ext cx="373888" cy="335591"/>
            </a:xfrm>
            <a:prstGeom prst="rect">
              <a:avLst/>
            </a:prstGeom>
            <a:solidFill>
              <a:srgbClr val="C3C5C8"/>
            </a:soli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39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dirty="0"/>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dirty="0"/>
              <a:t>Confidential | Authorized </a:t>
            </a:r>
          </a:p>
        </p:txBody>
      </p:sp>
    </p:spTree>
    <p:extLst>
      <p:ext uri="{BB962C8B-B14F-4D97-AF65-F5344CB8AC3E}">
        <p14:creationId xmlns:p14="http://schemas.microsoft.com/office/powerpoint/2010/main" val="13784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ubtitle and Content">
    <p:bg>
      <p:bgPr>
        <a:solidFill>
          <a:schemeClr val="bg1"/>
        </a:solidFill>
        <a:effectLst/>
      </p:bgPr>
    </p:bg>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D301E6A5-FF43-46F6-AF1C-02846E03C7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680031" y="4057970"/>
            <a:ext cx="1510669" cy="2800030"/>
          </a:xfrm>
          <a:prstGeom prst="rect">
            <a:avLst/>
          </a:prstGeom>
        </p:spPr>
      </p:pic>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5" name="Text Placeholder 7">
            <a:extLst>
              <a:ext uri="{FF2B5EF4-FFF2-40B4-BE49-F238E27FC236}">
                <a16:creationId xmlns:a16="http://schemas.microsoft.com/office/drawing/2014/main" id="{D56BAE23-5D23-2549-A0E9-BB170051C287}"/>
              </a:ext>
            </a:extLst>
          </p:cNvPr>
          <p:cNvSpPr>
            <a:spLocks noGrp="1"/>
          </p:cNvSpPr>
          <p:nvPr>
            <p:ph type="body" sz="quarter" idx="13" hasCustomPrompt="1"/>
          </p:nvPr>
        </p:nvSpPr>
        <p:spPr>
          <a:xfrm>
            <a:off x="609440" y="1066800"/>
            <a:ext cx="10969943" cy="381000"/>
          </a:xfrm>
        </p:spPr>
        <p:txBody>
          <a:bodyPr>
            <a:noAutofit/>
          </a:bodyPr>
          <a:lstStyle>
            <a:lvl1pPr marL="0" indent="0">
              <a:spcBef>
                <a:spcPts val="0"/>
              </a:spcBef>
              <a:buNone/>
              <a:defRPr sz="2400" baseline="0">
                <a:solidFill>
                  <a:schemeClr val="accent2"/>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GB"/>
              <a:t>CLICK TO ADD ONE-LINE SUBTITLE</a:t>
            </a:r>
          </a:p>
        </p:txBody>
      </p:sp>
      <p:sp>
        <p:nvSpPr>
          <p:cNvPr id="7" name="Text Placeholder 2">
            <a:extLst>
              <a:ext uri="{FF2B5EF4-FFF2-40B4-BE49-F238E27FC236}">
                <a16:creationId xmlns:a16="http://schemas.microsoft.com/office/drawing/2014/main" id="{FA2E0971-E183-C042-967D-96F00B6A035D}"/>
              </a:ext>
            </a:extLst>
          </p:cNvPr>
          <p:cNvSpPr>
            <a:spLocks noGrp="1"/>
          </p:cNvSpPr>
          <p:nvPr>
            <p:ph idx="1"/>
          </p:nvPr>
        </p:nvSpPr>
        <p:spPr>
          <a:xfrm>
            <a:off x="609600" y="1717934"/>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38" name="Graphic 37">
            <a:extLst>
              <a:ext uri="{FF2B5EF4-FFF2-40B4-BE49-F238E27FC236}">
                <a16:creationId xmlns:a16="http://schemas.microsoft.com/office/drawing/2014/main" id="{834D86AE-481E-4A99-894C-939C30B3C52D}"/>
              </a:ext>
            </a:extLst>
          </p:cNvPr>
          <p:cNvPicPr>
            <a:picLocks noChangeAspect="1"/>
          </p:cNvPicPr>
          <p:nvPr userDrawn="1"/>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10649" b="29924"/>
          <a:stretch/>
        </p:blipFill>
        <p:spPr>
          <a:xfrm>
            <a:off x="0" y="5038709"/>
            <a:ext cx="1781536" cy="1819292"/>
          </a:xfrm>
          <a:prstGeom prst="rect">
            <a:avLst/>
          </a:prstGeom>
        </p:spPr>
      </p:pic>
    </p:spTree>
    <p:extLst>
      <p:ext uri="{BB962C8B-B14F-4D97-AF65-F5344CB8AC3E}">
        <p14:creationId xmlns:p14="http://schemas.microsoft.com/office/powerpoint/2010/main" val="133368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dirty="0"/>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dirty="0"/>
              <a:t>Click to add section header</a:t>
            </a:r>
          </a:p>
        </p:txBody>
      </p:sp>
    </p:spTree>
    <p:extLst>
      <p:ext uri="{BB962C8B-B14F-4D97-AF65-F5344CB8AC3E}">
        <p14:creationId xmlns:p14="http://schemas.microsoft.com/office/powerpoint/2010/main" val="29192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dirty="0"/>
              <a:t>Confidential | Authorized </a:t>
            </a: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dirty="0"/>
              <a:t>Confidential | Authorized </a:t>
            </a:r>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2"/>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dirty="0"/>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60" r:id="rId1"/>
    <p:sldLayoutId id="2147483696" r:id="rId2"/>
    <p:sldLayoutId id="2147483695" r:id="rId3"/>
    <p:sldLayoutId id="2147483702" r:id="rId4"/>
    <p:sldLayoutId id="2147483701" r:id="rId5"/>
    <p:sldLayoutId id="2147483705" r:id="rId6"/>
    <p:sldLayoutId id="2147483661" r:id="rId7"/>
    <p:sldLayoutId id="2147483662" r:id="rId8"/>
    <p:sldLayoutId id="2147483663" r:id="rId9"/>
    <p:sldLayoutId id="2147483685" r:id="rId10"/>
    <p:sldLayoutId id="2147483686" r:id="rId11"/>
    <p:sldLayoutId id="2147483666" r:id="rId12"/>
    <p:sldLayoutId id="2147483756" r:id="rId13"/>
    <p:sldLayoutId id="2147483668" r:id="rId14"/>
    <p:sldLayoutId id="2147483669" r:id="rId15"/>
    <p:sldLayoutId id="2147483652" r:id="rId16"/>
    <p:sldLayoutId id="2147483698" r:id="rId17"/>
    <p:sldLayoutId id="2147483755" r:id="rId18"/>
    <p:sldLayoutId id="2147483670" r:id="rId19"/>
    <p:sldLayoutId id="2147483671" r:id="rId20"/>
    <p:sldLayoutId id="2147483699" r:id="rId21"/>
    <p:sldLayoutId id="2147483672" r:id="rId22"/>
    <p:sldLayoutId id="2147483673" r:id="rId23"/>
    <p:sldLayoutId id="2147483654" r:id="rId24"/>
    <p:sldLayoutId id="2147483679" r:id="rId25"/>
    <p:sldLayoutId id="2147483688" r:id="rId26"/>
    <p:sldLayoutId id="2147483689" r:id="rId27"/>
    <p:sldLayoutId id="2147483690" r:id="rId28"/>
    <p:sldLayoutId id="2147483691" r:id="rId29"/>
    <p:sldLayoutId id="2147483692" r:id="rId30"/>
    <p:sldLayoutId id="2147483693" r:id="rId31"/>
    <p:sldLayoutId id="2147483694" r:id="rId32"/>
    <p:sldLayoutId id="2147483656" r:id="rId33"/>
    <p:sldLayoutId id="2147483657" r:id="rId34"/>
    <p:sldLayoutId id="2147483758" r:id="rId35"/>
    <p:sldLayoutId id="2147483697" r:id="rId36"/>
    <p:sldLayoutId id="2147483676" r:id="rId37"/>
    <p:sldLayoutId id="2147483677" r:id="rId38"/>
    <p:sldLayoutId id="2147483706" r:id="rId39"/>
    <p:sldLayoutId id="2147483707" r:id="rId40"/>
    <p:sldLayoutId id="2147483704" r:id="rId41"/>
    <p:sldLayoutId id="2147483752" r:id="rId42"/>
    <p:sldLayoutId id="2147483753" r:id="rId43"/>
    <p:sldLayoutId id="2147483703" r:id="rId44"/>
    <p:sldLayoutId id="2147483757" r:id="rId45"/>
    <p:sldLayoutId id="2147483700" r:id="rId46"/>
    <p:sldLayoutId id="2147483759" r:id="rId47"/>
    <p:sldLayoutId id="2147483760" r:id="rId48"/>
    <p:sldLayoutId id="2147483762" r:id="rId49"/>
    <p:sldLayoutId id="2147483763"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userDrawn="1">
          <p15:clr>
            <a:srgbClr val="F26B43"/>
          </p15:clr>
        </p15:guide>
        <p15:guide id="3" pos="240" userDrawn="1">
          <p15:clr>
            <a:srgbClr val="F26B43"/>
          </p15:clr>
        </p15:guide>
        <p15:guide id="4" pos="7423" userDrawn="1">
          <p15:clr>
            <a:srgbClr val="F26B43"/>
          </p15:clr>
        </p15:guide>
        <p15:guide id="5" orient="horz" pos="432" userDrawn="1">
          <p15:clr>
            <a:srgbClr val="F26B43"/>
          </p15:clr>
        </p15:guide>
        <p15:guide id="6" orient="horz" pos="3884" userDrawn="1">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23.png"/><Relationship Id="rId18" Type="http://schemas.openxmlformats.org/officeDocument/2006/relationships/image" Target="../media/image127.png"/><Relationship Id="rId3" Type="http://schemas.openxmlformats.org/officeDocument/2006/relationships/image" Target="../media/image116.png"/><Relationship Id="rId7" Type="http://schemas.openxmlformats.org/officeDocument/2006/relationships/image" Target="../media/image120.png"/><Relationship Id="rId12" Type="http://schemas.microsoft.com/office/2007/relationships/hdphoto" Target="../media/hdphoto16.wdp"/><Relationship Id="rId17" Type="http://schemas.openxmlformats.org/officeDocument/2006/relationships/image" Target="../media/image126.png"/><Relationship Id="rId2" Type="http://schemas.openxmlformats.org/officeDocument/2006/relationships/notesSlide" Target="../notesSlides/notesSlide9.xml"/><Relationship Id="rId16" Type="http://schemas.microsoft.com/office/2007/relationships/hdphoto" Target="../media/hdphoto17.wdp"/><Relationship Id="rId20" Type="http://schemas.openxmlformats.org/officeDocument/2006/relationships/image" Target="../media/image129.png"/><Relationship Id="rId1" Type="http://schemas.openxmlformats.org/officeDocument/2006/relationships/slideLayout" Target="../slideLayouts/slideLayout14.xml"/><Relationship Id="rId6" Type="http://schemas.openxmlformats.org/officeDocument/2006/relationships/image" Target="../media/image119.jpeg"/><Relationship Id="rId11" Type="http://schemas.openxmlformats.org/officeDocument/2006/relationships/image" Target="../media/image122.png"/><Relationship Id="rId5" Type="http://schemas.openxmlformats.org/officeDocument/2006/relationships/image" Target="../media/image118.png"/><Relationship Id="rId15" Type="http://schemas.openxmlformats.org/officeDocument/2006/relationships/image" Target="../media/image125.png"/><Relationship Id="rId10" Type="http://schemas.microsoft.com/office/2007/relationships/hdphoto" Target="../media/hdphoto15.wdp"/><Relationship Id="rId19" Type="http://schemas.openxmlformats.org/officeDocument/2006/relationships/image" Target="../media/image128.png"/><Relationship Id="rId4" Type="http://schemas.openxmlformats.org/officeDocument/2006/relationships/image" Target="../media/image117.png"/><Relationship Id="rId9" Type="http://schemas.openxmlformats.org/officeDocument/2006/relationships/image" Target="../media/image121.png"/><Relationship Id="rId14" Type="http://schemas.openxmlformats.org/officeDocument/2006/relationships/image" Target="../media/image12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33.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34.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136.emf"/><Relationship Id="rId11" Type="http://schemas.openxmlformats.org/officeDocument/2006/relationships/image" Target="../media/image42.emf"/><Relationship Id="rId5" Type="http://schemas.openxmlformats.org/officeDocument/2006/relationships/image" Target="../media/image46.emf"/><Relationship Id="rId10" Type="http://schemas.openxmlformats.org/officeDocument/2006/relationships/image" Target="../media/image41.emf"/><Relationship Id="rId4" Type="http://schemas.openxmlformats.org/officeDocument/2006/relationships/image" Target="../media/image135.emf"/><Relationship Id="rId9" Type="http://schemas.openxmlformats.org/officeDocument/2006/relationships/image" Target="../media/image137.png"/></Relationships>
</file>

<file path=ppt/slides/_rels/slide1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34.tif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43.tiff"/><Relationship Id="rId13" Type="http://schemas.openxmlformats.org/officeDocument/2006/relationships/image" Target="../media/image146.png"/><Relationship Id="rId3" Type="http://schemas.openxmlformats.org/officeDocument/2006/relationships/image" Target="../media/image35.tiff"/><Relationship Id="rId7" Type="http://schemas.openxmlformats.org/officeDocument/2006/relationships/image" Target="../media/image142.png"/><Relationship Id="rId12" Type="http://schemas.openxmlformats.org/officeDocument/2006/relationships/image" Target="../media/image145.png"/><Relationship Id="rId2" Type="http://schemas.openxmlformats.org/officeDocument/2006/relationships/notesSlide" Target="../notesSlides/notesSlide14.xml"/><Relationship Id="rId16" Type="http://schemas.openxmlformats.org/officeDocument/2006/relationships/image" Target="../media/image56.png"/><Relationship Id="rId1" Type="http://schemas.openxmlformats.org/officeDocument/2006/relationships/slideLayout" Target="../slideLayouts/slideLayout25.xml"/><Relationship Id="rId6" Type="http://schemas.openxmlformats.org/officeDocument/2006/relationships/image" Target="../media/image141.png"/><Relationship Id="rId11" Type="http://schemas.openxmlformats.org/officeDocument/2006/relationships/image" Target="../media/image144.png"/><Relationship Id="rId5" Type="http://schemas.openxmlformats.org/officeDocument/2006/relationships/image" Target="../media/image140.tiff"/><Relationship Id="rId15" Type="http://schemas.openxmlformats.org/officeDocument/2006/relationships/image" Target="../media/image148.pn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1.png"/><Relationship Id="rId14" Type="http://schemas.openxmlformats.org/officeDocument/2006/relationships/image" Target="../media/image147.png"/></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15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2.emf"/><Relationship Id="rId11" Type="http://schemas.openxmlformats.org/officeDocument/2006/relationships/image" Target="../media/image149.png"/><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hyperlink" Target="mailto:gm@3av.us" TargetMode="External"/><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image" Target="../media/image12.tiff"/><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tiff"/><Relationship Id="rId10" Type="http://schemas.openxmlformats.org/officeDocument/2006/relationships/image" Target="../media/image20.png"/><Relationship Id="rId4" Type="http://schemas.openxmlformats.org/officeDocument/2006/relationships/image" Target="../media/image14.tiff"/><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emf"/><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tiff"/><Relationship Id="rId25"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34.tiff"/><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emf"/><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emf"/><Relationship Id="rId28" Type="http://schemas.openxmlformats.org/officeDocument/2006/relationships/image" Target="../media/image46.emf"/><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emf"/><Relationship Id="rId27" Type="http://schemas.openxmlformats.org/officeDocument/2006/relationships/image" Target="../media/image45.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21.png"/><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2.jpeg"/><Relationship Id="rId5" Type="http://schemas.openxmlformats.org/officeDocument/2006/relationships/image" Target="../media/image49.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21.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6.emf"/><Relationship Id="rId18" Type="http://schemas.openxmlformats.org/officeDocument/2006/relationships/image" Target="../media/image21.png"/><Relationship Id="rId3" Type="http://schemas.openxmlformats.org/officeDocument/2006/relationships/image" Target="../media/image72.png"/><Relationship Id="rId7" Type="http://schemas.openxmlformats.org/officeDocument/2006/relationships/image" Target="../media/image30.png"/><Relationship Id="rId12" Type="http://schemas.openxmlformats.org/officeDocument/2006/relationships/image" Target="../media/image75.emf"/><Relationship Id="rId17" Type="http://schemas.openxmlformats.org/officeDocument/2006/relationships/image" Target="../media/image80.emf"/><Relationship Id="rId2" Type="http://schemas.openxmlformats.org/officeDocument/2006/relationships/notesSlide" Target="../notesSlides/notesSlide6.xml"/><Relationship Id="rId16" Type="http://schemas.openxmlformats.org/officeDocument/2006/relationships/image" Target="../media/image79.png"/><Relationship Id="rId20" Type="http://schemas.openxmlformats.org/officeDocument/2006/relationships/image" Target="../media/image82.emf"/><Relationship Id="rId1" Type="http://schemas.openxmlformats.org/officeDocument/2006/relationships/slideLayout" Target="../slideLayouts/slideLayout14.xml"/><Relationship Id="rId6" Type="http://schemas.openxmlformats.org/officeDocument/2006/relationships/image" Target="../media/image74.png"/><Relationship Id="rId11" Type="http://schemas.openxmlformats.org/officeDocument/2006/relationships/image" Target="../media/image34.tiff"/><Relationship Id="rId5" Type="http://schemas.openxmlformats.org/officeDocument/2006/relationships/image" Target="../media/image26.png"/><Relationship Id="rId15" Type="http://schemas.openxmlformats.org/officeDocument/2006/relationships/image" Target="../media/image78.emf"/><Relationship Id="rId10" Type="http://schemas.openxmlformats.org/officeDocument/2006/relationships/image" Target="../media/image33.png"/><Relationship Id="rId19" Type="http://schemas.openxmlformats.org/officeDocument/2006/relationships/image" Target="../media/image81.emf"/><Relationship Id="rId4" Type="http://schemas.openxmlformats.org/officeDocument/2006/relationships/image" Target="../media/image73.png"/><Relationship Id="rId9" Type="http://schemas.openxmlformats.org/officeDocument/2006/relationships/image" Target="../media/image32.png"/><Relationship Id="rId14" Type="http://schemas.openxmlformats.org/officeDocument/2006/relationships/image" Target="../media/image77.emf"/></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9.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104.png"/><Relationship Id="rId26" Type="http://schemas.openxmlformats.org/officeDocument/2006/relationships/image" Target="../media/image108.png"/><Relationship Id="rId39" Type="http://schemas.openxmlformats.org/officeDocument/2006/relationships/image" Target="../media/image115.png"/><Relationship Id="rId21" Type="http://schemas.microsoft.com/office/2007/relationships/hdphoto" Target="../media/hdphoto5.wdp"/><Relationship Id="rId34" Type="http://schemas.openxmlformats.org/officeDocument/2006/relationships/image" Target="../media/image112.png"/><Relationship Id="rId7" Type="http://schemas.openxmlformats.org/officeDocument/2006/relationships/image" Target="../media/image97.png"/><Relationship Id="rId2" Type="http://schemas.openxmlformats.org/officeDocument/2006/relationships/notesSlide" Target="../notesSlides/notesSlide8.xml"/><Relationship Id="rId16" Type="http://schemas.openxmlformats.org/officeDocument/2006/relationships/image" Target="../media/image103.png"/><Relationship Id="rId20" Type="http://schemas.openxmlformats.org/officeDocument/2006/relationships/image" Target="../media/image105.png"/><Relationship Id="rId29" Type="http://schemas.microsoft.com/office/2007/relationships/hdphoto" Target="../media/hdphoto9.wdp"/><Relationship Id="rId41" Type="http://schemas.openxmlformats.org/officeDocument/2006/relationships/image" Target="../media/image34.tiff"/><Relationship Id="rId1" Type="http://schemas.openxmlformats.org/officeDocument/2006/relationships/slideLayout" Target="../slideLayouts/slideLayout25.xml"/><Relationship Id="rId6" Type="http://schemas.openxmlformats.org/officeDocument/2006/relationships/image" Target="../media/image96.png"/><Relationship Id="rId11" Type="http://schemas.openxmlformats.org/officeDocument/2006/relationships/image" Target="../media/image100.png"/><Relationship Id="rId24" Type="http://schemas.openxmlformats.org/officeDocument/2006/relationships/image" Target="../media/image107.png"/><Relationship Id="rId32" Type="http://schemas.openxmlformats.org/officeDocument/2006/relationships/image" Target="../media/image111.png"/><Relationship Id="rId37" Type="http://schemas.openxmlformats.org/officeDocument/2006/relationships/image" Target="../media/image114.png"/><Relationship Id="rId40" Type="http://schemas.openxmlformats.org/officeDocument/2006/relationships/image" Target="../media/image33.png"/><Relationship Id="rId5" Type="http://schemas.openxmlformats.org/officeDocument/2006/relationships/image" Target="../media/image95.png"/><Relationship Id="rId15" Type="http://schemas.microsoft.com/office/2007/relationships/hdphoto" Target="../media/hdphoto2.wdp"/><Relationship Id="rId23" Type="http://schemas.microsoft.com/office/2007/relationships/hdphoto" Target="../media/hdphoto6.wdp"/><Relationship Id="rId28" Type="http://schemas.openxmlformats.org/officeDocument/2006/relationships/image" Target="../media/image109.png"/><Relationship Id="rId36" Type="http://schemas.microsoft.com/office/2007/relationships/hdphoto" Target="../media/hdphoto12.wdp"/><Relationship Id="rId10" Type="http://schemas.openxmlformats.org/officeDocument/2006/relationships/image" Target="../media/image73.png"/><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2.png"/><Relationship Id="rId22" Type="http://schemas.openxmlformats.org/officeDocument/2006/relationships/image" Target="../media/image106.png"/><Relationship Id="rId27" Type="http://schemas.microsoft.com/office/2007/relationships/hdphoto" Target="../media/hdphoto8.wdp"/><Relationship Id="rId30" Type="http://schemas.openxmlformats.org/officeDocument/2006/relationships/image" Target="../media/image110.png"/><Relationship Id="rId35" Type="http://schemas.openxmlformats.org/officeDocument/2006/relationships/image" Target="../media/image113.png"/><Relationship Id="rId8" Type="http://schemas.openxmlformats.org/officeDocument/2006/relationships/image" Target="../media/image98.png"/><Relationship Id="rId3" Type="http://schemas.openxmlformats.org/officeDocument/2006/relationships/image" Target="../media/image93.png"/><Relationship Id="rId12" Type="http://schemas.openxmlformats.org/officeDocument/2006/relationships/image" Target="../media/image101.png"/><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38"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07C37E-567F-9E44-B76A-04A7FCB60209}"/>
              </a:ext>
            </a:extLst>
          </p:cNvPr>
          <p:cNvSpPr>
            <a:spLocks noGrp="1"/>
          </p:cNvSpPr>
          <p:nvPr>
            <p:ph type="body" sz="quarter" idx="13"/>
          </p:nvPr>
        </p:nvSpPr>
        <p:spPr>
          <a:xfrm>
            <a:off x="290747" y="5473530"/>
            <a:ext cx="5489578" cy="339214"/>
          </a:xfrm>
        </p:spPr>
        <p:txBody>
          <a:bodyPr/>
          <a:lstStyle/>
          <a:p>
            <a:r>
              <a:rPr lang="en-US" dirty="0"/>
              <a:t>February 2024</a:t>
            </a:r>
          </a:p>
        </p:txBody>
      </p:sp>
      <p:sp>
        <p:nvSpPr>
          <p:cNvPr id="8" name="Subtitle 7">
            <a:extLst>
              <a:ext uri="{FF2B5EF4-FFF2-40B4-BE49-F238E27FC236}">
                <a16:creationId xmlns:a16="http://schemas.microsoft.com/office/drawing/2014/main" id="{33CDB31D-97F5-5D4B-A984-9B78363C034E}"/>
              </a:ext>
            </a:extLst>
          </p:cNvPr>
          <p:cNvSpPr>
            <a:spLocks noGrp="1"/>
          </p:cNvSpPr>
          <p:nvPr>
            <p:ph type="subTitle" idx="1"/>
          </p:nvPr>
        </p:nvSpPr>
        <p:spPr>
          <a:xfrm>
            <a:off x="290747" y="4088044"/>
            <a:ext cx="8229600" cy="1021838"/>
          </a:xfrm>
        </p:spPr>
        <p:txBody>
          <a:bodyPr/>
          <a:lstStyle/>
          <a:p>
            <a:r>
              <a:rPr lang="en-US" sz="1800" b="1" dirty="0"/>
              <a:t>Antonio Perez</a:t>
            </a:r>
          </a:p>
          <a:p>
            <a:r>
              <a:rPr lang="en-US" sz="1800" b="1" dirty="0"/>
              <a:t>gm@3av.us</a:t>
            </a:r>
          </a:p>
          <a:p>
            <a:r>
              <a:rPr lang="en-US" sz="1800" b="1" i="1" dirty="0"/>
              <a:t>3AV</a:t>
            </a:r>
          </a:p>
          <a:p>
            <a:endParaRPr lang="en-US" sz="1800" b="1" i="1" dirty="0"/>
          </a:p>
        </p:txBody>
      </p:sp>
      <p:sp>
        <p:nvSpPr>
          <p:cNvPr id="6" name="Title 5">
            <a:extLst>
              <a:ext uri="{FF2B5EF4-FFF2-40B4-BE49-F238E27FC236}">
                <a16:creationId xmlns:a16="http://schemas.microsoft.com/office/drawing/2014/main" id="{B3E6B963-B42B-2E4D-B39C-9514D1C33E29}"/>
              </a:ext>
            </a:extLst>
          </p:cNvPr>
          <p:cNvSpPr>
            <a:spLocks noGrp="1"/>
          </p:cNvSpPr>
          <p:nvPr>
            <p:ph type="title"/>
          </p:nvPr>
        </p:nvSpPr>
        <p:spPr/>
        <p:txBody>
          <a:bodyPr/>
          <a:lstStyle/>
          <a:p>
            <a:r>
              <a:rPr lang="en-US" sz="6000" dirty="0"/>
              <a:t>HPE Aruba Networking Solutions: An Introduction</a:t>
            </a:r>
            <a:br>
              <a:rPr lang="en-US" sz="4000" dirty="0"/>
            </a:br>
            <a:br>
              <a:rPr lang="en-US" sz="1800" dirty="0">
                <a:solidFill>
                  <a:schemeClr val="accent4"/>
                </a:solidFill>
                <a:latin typeface="+mn-lt"/>
                <a:ea typeface="Open Sans Light" panose="020B0306030504020204" pitchFamily="34" charset="0"/>
                <a:cs typeface="Arial" panose="020B0604020202020204" pitchFamily="34" charset="0"/>
              </a:rPr>
            </a:br>
            <a:r>
              <a:rPr lang="en-US" sz="1800" dirty="0">
                <a:solidFill>
                  <a:schemeClr val="accent5"/>
                </a:solidFill>
                <a:latin typeface="+mn-lt"/>
                <a:ea typeface="Open Sans Light" panose="020B0306030504020204" pitchFamily="34" charset="0"/>
                <a:cs typeface="Arial" panose="020B0604020202020204" pitchFamily="34" charset="0"/>
              </a:rPr>
              <a:t>ARCHITECT YOUR NETWORK FOR THE FUTURE</a:t>
            </a:r>
          </a:p>
        </p:txBody>
      </p:sp>
    </p:spTree>
    <p:extLst>
      <p:ext uri="{BB962C8B-B14F-4D97-AF65-F5344CB8AC3E}">
        <p14:creationId xmlns:p14="http://schemas.microsoft.com/office/powerpoint/2010/main" val="412766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22BE198-3CF9-4077-9E20-847BD7026F59}"/>
              </a:ext>
            </a:extLst>
          </p:cNvPr>
          <p:cNvSpPr>
            <a:spLocks noGrp="1"/>
          </p:cNvSpPr>
          <p:nvPr>
            <p:ph type="body" sz="quarter" idx="13"/>
          </p:nvPr>
        </p:nvSpPr>
        <p:spPr>
          <a:xfrm>
            <a:off x="281746" y="726002"/>
            <a:ext cx="11502268" cy="381000"/>
          </a:xfrm>
        </p:spPr>
        <p:txBody>
          <a:bodyPr/>
          <a:lstStyle/>
          <a:p>
            <a:r>
              <a:rPr lang="en-US" dirty="0"/>
              <a:t>Purpose-Built Sensors and Cloud-Based Analytics &amp; Dashboard</a:t>
            </a:r>
          </a:p>
        </p:txBody>
      </p:sp>
      <p:sp>
        <p:nvSpPr>
          <p:cNvPr id="3" name="Title 2"/>
          <p:cNvSpPr>
            <a:spLocks noGrp="1"/>
          </p:cNvSpPr>
          <p:nvPr>
            <p:ph type="title"/>
          </p:nvPr>
        </p:nvSpPr>
        <p:spPr/>
        <p:txBody>
          <a:bodyPr/>
          <a:lstStyle/>
          <a:p>
            <a:r>
              <a:rPr lang="en-US" dirty="0">
                <a:ea typeface="Open Sans Extrabold" panose="020B0906030804020204" pitchFamily="34" charset="0"/>
                <a:cs typeface="Open Sans Extrabold" panose="020B0906030804020204" pitchFamily="34" charset="0"/>
              </a:rPr>
              <a:t>HPE Aruba Networking UXI – </a:t>
            </a:r>
            <a:r>
              <a:rPr lang="en-US" dirty="0">
                <a:solidFill>
                  <a:schemeClr val="accent5"/>
                </a:solidFill>
                <a:ea typeface="Open Sans Extrabold" panose="020B0906030804020204" pitchFamily="34" charset="0"/>
                <a:cs typeface="Open Sans Extrabold" panose="020B0906030804020204" pitchFamily="34" charset="0"/>
              </a:rPr>
              <a:t>User Experience Insight</a:t>
            </a:r>
          </a:p>
        </p:txBody>
      </p:sp>
      <p:cxnSp>
        <p:nvCxnSpPr>
          <p:cNvPr id="24" name="Straight Connector 23">
            <a:extLst>
              <a:ext uri="{FF2B5EF4-FFF2-40B4-BE49-F238E27FC236}">
                <a16:creationId xmlns:a16="http://schemas.microsoft.com/office/drawing/2014/main" id="{1AA359A4-2873-41AA-A72F-20AB542551D0}"/>
              </a:ext>
            </a:extLst>
          </p:cNvPr>
          <p:cNvCxnSpPr>
            <a:cxnSpLocks/>
          </p:cNvCxnSpPr>
          <p:nvPr/>
        </p:nvCxnSpPr>
        <p:spPr>
          <a:xfrm>
            <a:off x="786694" y="3624932"/>
            <a:ext cx="10659072" cy="0"/>
          </a:xfrm>
          <a:prstGeom prst="line">
            <a:avLst/>
          </a:prstGeom>
          <a:ln w="57150">
            <a:solidFill>
              <a:schemeClr val="accent5">
                <a:alpha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6" descr="Image result for end-user">
            <a:extLst>
              <a:ext uri="{FF2B5EF4-FFF2-40B4-BE49-F238E27FC236}">
                <a16:creationId xmlns:a16="http://schemas.microsoft.com/office/drawing/2014/main" id="{772D1AF5-9870-4CE1-924B-6DCCE8C1603D}"/>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16045" y="1581912"/>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41">
            <a:extLst>
              <a:ext uri="{FF2B5EF4-FFF2-40B4-BE49-F238E27FC236}">
                <a16:creationId xmlns:a16="http://schemas.microsoft.com/office/drawing/2014/main" id="{82518636-2F60-44D9-8919-2C5DDAC313FC}"/>
              </a:ext>
            </a:extLst>
          </p:cNvPr>
          <p:cNvSpPr txBox="1"/>
          <p:nvPr/>
        </p:nvSpPr>
        <p:spPr>
          <a:xfrm>
            <a:off x="8175422" y="4115334"/>
            <a:ext cx="2967927"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algn="ctr" defTabSz="2438144">
              <a:spcAft>
                <a:spcPts val="400"/>
              </a:spcAft>
              <a:buSzPct val="100000"/>
              <a:defRPr sz="3600">
                <a:solidFill>
                  <a:srgbClr val="736F6A"/>
                </a:solidFill>
                <a:latin typeface="Lato Light"/>
                <a:ea typeface="Lato Light"/>
                <a:cs typeface="Lato Light"/>
                <a:sym typeface="Lato Light"/>
              </a:defRPr>
            </a:pPr>
            <a:r>
              <a:rPr lang="en-US" sz="1600" b="1" dirty="0">
                <a:latin typeface="+mj-lt"/>
                <a:ea typeface="Lato Light"/>
                <a:cs typeface="Lato Light"/>
                <a:sym typeface="Lato Light"/>
              </a:rPr>
              <a:t>Simple and powerful cloud portal UI</a:t>
            </a:r>
            <a:endParaRPr lang="en-US" sz="1600" b="1" dirty="0">
              <a:latin typeface="+mj-lt"/>
              <a:ea typeface="Lato Light"/>
              <a:cs typeface="Lato Light"/>
            </a:endParaRPr>
          </a:p>
        </p:txBody>
      </p:sp>
      <p:pic>
        <p:nvPicPr>
          <p:cNvPr id="31" name="Picture 30">
            <a:extLst>
              <a:ext uri="{FF2B5EF4-FFF2-40B4-BE49-F238E27FC236}">
                <a16:creationId xmlns:a16="http://schemas.microsoft.com/office/drawing/2014/main" id="{89DBF924-3EEC-4E96-BAE4-BE297A7E8934}"/>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58960" y="3334965"/>
            <a:ext cx="471679" cy="477726"/>
          </a:xfrm>
          <a:prstGeom prst="rect">
            <a:avLst/>
          </a:prstGeom>
        </p:spPr>
      </p:pic>
      <p:pic>
        <p:nvPicPr>
          <p:cNvPr id="32" name="Picture 31">
            <a:extLst>
              <a:ext uri="{FF2B5EF4-FFF2-40B4-BE49-F238E27FC236}">
                <a16:creationId xmlns:a16="http://schemas.microsoft.com/office/drawing/2014/main" id="{E0E2F9EE-E30C-4BF4-835B-C2678A7E9F69}"/>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48058" y="3306690"/>
            <a:ext cx="471679" cy="477726"/>
          </a:xfrm>
          <a:prstGeom prst="rect">
            <a:avLst/>
          </a:prstGeom>
        </p:spPr>
      </p:pic>
      <p:pic>
        <p:nvPicPr>
          <p:cNvPr id="34" name="Picture 33">
            <a:extLst>
              <a:ext uri="{FF2B5EF4-FFF2-40B4-BE49-F238E27FC236}">
                <a16:creationId xmlns:a16="http://schemas.microsoft.com/office/drawing/2014/main" id="{D4923E3E-ABD2-4820-9C96-A6FD4E52D9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74290" y="1649542"/>
            <a:ext cx="1241018" cy="1916194"/>
          </a:xfrm>
          <a:prstGeom prst="rect">
            <a:avLst/>
          </a:prstGeom>
        </p:spPr>
      </p:pic>
      <p:sp>
        <p:nvSpPr>
          <p:cNvPr id="40" name="Rectangle 41">
            <a:extLst>
              <a:ext uri="{FF2B5EF4-FFF2-40B4-BE49-F238E27FC236}">
                <a16:creationId xmlns:a16="http://schemas.microsoft.com/office/drawing/2014/main" id="{6C34D6B3-A5B6-440B-9BEF-F7DACD518A4A}"/>
              </a:ext>
            </a:extLst>
          </p:cNvPr>
          <p:cNvSpPr txBox="1"/>
          <p:nvPr/>
        </p:nvSpPr>
        <p:spPr>
          <a:xfrm>
            <a:off x="926780" y="4097933"/>
            <a:ext cx="3336038"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algn="ctr" defTabSz="2438144">
              <a:spcAft>
                <a:spcPts val="400"/>
              </a:spcAft>
              <a:buSzPct val="100000"/>
              <a:defRPr sz="3600">
                <a:solidFill>
                  <a:srgbClr val="736F6A"/>
                </a:solidFill>
                <a:latin typeface="Lato Light"/>
                <a:ea typeface="Lato Light"/>
                <a:cs typeface="Lato Light"/>
                <a:sym typeface="Lato Light"/>
              </a:defRPr>
            </a:pPr>
            <a:r>
              <a:rPr lang="en-US" sz="1600" b="1" dirty="0">
                <a:latin typeface="+mj-lt"/>
                <a:ea typeface="Lato Light"/>
                <a:cs typeface="Lato Light"/>
                <a:sym typeface="Lato Light"/>
              </a:rPr>
              <a:t>Onboards like a user to any network</a:t>
            </a:r>
            <a:endParaRPr lang="en-US" sz="1600" dirty="0">
              <a:latin typeface="+mj-lt"/>
            </a:endParaRPr>
          </a:p>
        </p:txBody>
      </p:sp>
      <p:grpSp>
        <p:nvGrpSpPr>
          <p:cNvPr id="45" name="Group 44">
            <a:extLst>
              <a:ext uri="{FF2B5EF4-FFF2-40B4-BE49-F238E27FC236}">
                <a16:creationId xmlns:a16="http://schemas.microsoft.com/office/drawing/2014/main" id="{8A428A97-FE05-4CB0-BED2-35A239969CD3}"/>
              </a:ext>
            </a:extLst>
          </p:cNvPr>
          <p:cNvGrpSpPr/>
          <p:nvPr/>
        </p:nvGrpSpPr>
        <p:grpSpPr>
          <a:xfrm>
            <a:off x="5105293" y="2288572"/>
            <a:ext cx="1357209" cy="809282"/>
            <a:chOff x="4202025" y="42544"/>
            <a:chExt cx="3409172" cy="2289252"/>
          </a:xfrm>
        </p:grpSpPr>
        <p:pic>
          <p:nvPicPr>
            <p:cNvPr id="46" name="Picture 45">
              <a:extLst>
                <a:ext uri="{FF2B5EF4-FFF2-40B4-BE49-F238E27FC236}">
                  <a16:creationId xmlns:a16="http://schemas.microsoft.com/office/drawing/2014/main" id="{09B8CE5D-F037-49D1-B197-03902F11C543}"/>
                </a:ext>
              </a:extLst>
            </p:cNvPr>
            <p:cNvPicPr>
              <a:picLocks noChangeAspect="1"/>
            </p:cNvPicPr>
            <p:nvPr/>
          </p:nvPicPr>
          <p:blipFill>
            <a:blip r:embed="rId6" cstate="email">
              <a:biLevel thresh="75000"/>
              <a:extLst>
                <a:ext uri="{28A0092B-C50C-407E-A947-70E740481C1C}">
                  <a14:useLocalDpi xmlns:a14="http://schemas.microsoft.com/office/drawing/2010/main"/>
                </a:ext>
              </a:extLst>
            </a:blip>
            <a:stretch>
              <a:fillRect/>
            </a:stretch>
          </p:blipFill>
          <p:spPr>
            <a:xfrm>
              <a:off x="4202025" y="42544"/>
              <a:ext cx="3409172" cy="2289252"/>
            </a:xfrm>
            <a:prstGeom prst="rect">
              <a:avLst/>
            </a:prstGeom>
          </p:spPr>
        </p:pic>
        <p:pic>
          <p:nvPicPr>
            <p:cNvPr id="47" name="Picture 46">
              <a:extLst>
                <a:ext uri="{FF2B5EF4-FFF2-40B4-BE49-F238E27FC236}">
                  <a16:creationId xmlns:a16="http://schemas.microsoft.com/office/drawing/2014/main" id="{74AAB962-B967-4566-AF8D-6D57DC3FB18F}"/>
                </a:ext>
              </a:extLst>
            </p:cNvPr>
            <p:cNvPicPr>
              <a:picLocks noChangeAspect="1"/>
            </p:cNvPicPr>
            <p:nvPr/>
          </p:nvPicPr>
          <p:blipFill>
            <a:blip r:embed="rId7" cstate="email">
              <a:duotone>
                <a:prstClr val="black"/>
                <a:schemeClr val="tx1">
                  <a:lumMod val="50000"/>
                  <a:tint val="45000"/>
                  <a:satMod val="400000"/>
                </a:schemeClr>
              </a:duotone>
              <a:alphaModFix amt="87000"/>
              <a:extLst>
                <a:ext uri="{BEBA8EAE-BF5A-486C-A8C5-ECC9F3942E4B}">
                  <a14:imgProps xmlns:a14="http://schemas.microsoft.com/office/drawing/2010/main">
                    <a14:imgLayer r:embed="rId8">
                      <a14:imgEffect>
                        <a14:colorTemperature colorTemp="6503"/>
                      </a14:imgEffect>
                    </a14:imgLayer>
                  </a14:imgProps>
                </a:ext>
                <a:ext uri="{28A0092B-C50C-407E-A947-70E740481C1C}">
                  <a14:useLocalDpi xmlns:a14="http://schemas.microsoft.com/office/drawing/2010/main"/>
                </a:ext>
              </a:extLst>
            </a:blip>
            <a:stretch>
              <a:fillRect/>
            </a:stretch>
          </p:blipFill>
          <p:spPr>
            <a:xfrm>
              <a:off x="4719255" y="700492"/>
              <a:ext cx="681943" cy="760242"/>
            </a:xfrm>
            <a:prstGeom prst="rect">
              <a:avLst/>
            </a:prstGeom>
          </p:spPr>
        </p:pic>
        <p:pic>
          <p:nvPicPr>
            <p:cNvPr id="48" name="Picture 47">
              <a:extLst>
                <a:ext uri="{FF2B5EF4-FFF2-40B4-BE49-F238E27FC236}">
                  <a16:creationId xmlns:a16="http://schemas.microsoft.com/office/drawing/2014/main" id="{35D24720-30C2-425F-A634-0E5D1A120882}"/>
                </a:ext>
              </a:extLst>
            </p:cNvPr>
            <p:cNvPicPr>
              <a:picLocks noChangeAspect="1"/>
            </p:cNvPicPr>
            <p:nvPr/>
          </p:nvPicPr>
          <p:blipFill>
            <a:blip r:embed="rId9" cstate="email">
              <a:alphaModFix amt="25000"/>
              <a:extLst>
                <a:ext uri="{BEBA8EAE-BF5A-486C-A8C5-ECC9F3942E4B}">
                  <a14:imgProps xmlns:a14="http://schemas.microsoft.com/office/drawing/2010/main">
                    <a14:imgLayer r:embed="rId10">
                      <a14:imgEffect>
                        <a14:colorTemperature colorTemp="3413"/>
                      </a14:imgEffect>
                      <a14:imgEffect>
                        <a14:saturation sat="0"/>
                      </a14:imgEffect>
                    </a14:imgLayer>
                  </a14:imgProps>
                </a:ext>
                <a:ext uri="{28A0092B-C50C-407E-A947-70E740481C1C}">
                  <a14:useLocalDpi xmlns:a14="http://schemas.microsoft.com/office/drawing/2010/main"/>
                </a:ext>
              </a:extLst>
            </a:blip>
            <a:stretch>
              <a:fillRect/>
            </a:stretch>
          </p:blipFill>
          <p:spPr>
            <a:xfrm>
              <a:off x="4565243" y="1571895"/>
              <a:ext cx="1300144" cy="444108"/>
            </a:xfrm>
            <a:prstGeom prst="rect">
              <a:avLst/>
            </a:prstGeom>
          </p:spPr>
        </p:pic>
        <p:pic>
          <p:nvPicPr>
            <p:cNvPr id="49" name="Picture 48">
              <a:extLst>
                <a:ext uri="{FF2B5EF4-FFF2-40B4-BE49-F238E27FC236}">
                  <a16:creationId xmlns:a16="http://schemas.microsoft.com/office/drawing/2014/main" id="{8BC29E45-419D-4EEC-A054-E90FA47C57F1}"/>
                </a:ext>
              </a:extLst>
            </p:cNvPr>
            <p:cNvPicPr>
              <a:picLocks noChangeAspect="1"/>
            </p:cNvPicPr>
            <p:nvPr/>
          </p:nvPicPr>
          <p:blipFill>
            <a:blip r:embed="rId11" cstate="email">
              <a:alphaModFix amt="70000"/>
              <a:extLst>
                <a:ext uri="{BEBA8EAE-BF5A-486C-A8C5-ECC9F3942E4B}">
                  <a14:imgProps xmlns:a14="http://schemas.microsoft.com/office/drawing/2010/main">
                    <a14:imgLayer r:embed="rId12">
                      <a14:imgEffect>
                        <a14:colorTemperature colorTemp="7200"/>
                      </a14:imgEffect>
                      <a14:imgEffect>
                        <a14:saturation sat="66000"/>
                      </a14:imgEffect>
                    </a14:imgLayer>
                  </a14:imgProps>
                </a:ext>
                <a:ext uri="{28A0092B-C50C-407E-A947-70E740481C1C}">
                  <a14:useLocalDpi xmlns:a14="http://schemas.microsoft.com/office/drawing/2010/main"/>
                </a:ext>
              </a:extLst>
            </a:blip>
            <a:stretch>
              <a:fillRect/>
            </a:stretch>
          </p:blipFill>
          <p:spPr>
            <a:xfrm>
              <a:off x="6145751" y="1513352"/>
              <a:ext cx="968923" cy="555516"/>
            </a:xfrm>
            <a:prstGeom prst="rect">
              <a:avLst/>
            </a:prstGeom>
          </p:spPr>
        </p:pic>
        <p:pic>
          <p:nvPicPr>
            <p:cNvPr id="50" name="Picture 10">
              <a:extLst>
                <a:ext uri="{FF2B5EF4-FFF2-40B4-BE49-F238E27FC236}">
                  <a16:creationId xmlns:a16="http://schemas.microsoft.com/office/drawing/2014/main" id="{4907702F-7D1D-4BE9-8B76-A1D81C310521}"/>
                </a:ext>
              </a:extLst>
            </p:cNvPr>
            <p:cNvPicPr>
              <a:picLocks noChangeAspect="1" noChangeArrowheads="1"/>
            </p:cNvPicPr>
            <p:nvPr/>
          </p:nvPicPr>
          <p:blipFill>
            <a:blip r:embed="rId13" cstate="email">
              <a:duotone>
                <a:prstClr val="black"/>
                <a:schemeClr val="tx1">
                  <a:lumMod val="50000"/>
                  <a:tint val="45000"/>
                  <a:satMod val="400000"/>
                </a:schemeClr>
              </a:duotone>
              <a:extLst>
                <a:ext uri="{28A0092B-C50C-407E-A947-70E740481C1C}">
                  <a14:useLocalDpi xmlns:a14="http://schemas.microsoft.com/office/drawing/2010/main"/>
                </a:ext>
              </a:extLst>
            </a:blip>
            <a:stretch>
              <a:fillRect/>
            </a:stretch>
          </p:blipFill>
          <p:spPr bwMode="auto">
            <a:xfrm>
              <a:off x="5825149" y="393365"/>
              <a:ext cx="664410" cy="4454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817C075-90DF-45F2-AFA6-876D6BC002E7}"/>
                </a:ext>
              </a:extLst>
            </p:cNvPr>
            <p:cNvPicPr>
              <a:picLocks noChangeAspect="1"/>
            </p:cNvPicPr>
            <p:nvPr/>
          </p:nvPicPr>
          <p:blipFill>
            <a:blip r:embed="rId14" cstate="email">
              <a:duotone>
                <a:prstClr val="black"/>
                <a:schemeClr val="tx1">
                  <a:lumMod val="50000"/>
                  <a:tint val="45000"/>
                  <a:satMod val="400000"/>
                </a:schemeClr>
              </a:duotone>
              <a:extLst>
                <a:ext uri="{28A0092B-C50C-407E-A947-70E740481C1C}">
                  <a14:useLocalDpi xmlns:a14="http://schemas.microsoft.com/office/drawing/2010/main"/>
                </a:ext>
              </a:extLst>
            </a:blip>
            <a:stretch>
              <a:fillRect/>
            </a:stretch>
          </p:blipFill>
          <p:spPr>
            <a:xfrm>
              <a:off x="5390010" y="516433"/>
              <a:ext cx="403738" cy="694208"/>
            </a:xfrm>
            <a:prstGeom prst="rect">
              <a:avLst/>
            </a:prstGeom>
          </p:spPr>
        </p:pic>
        <p:pic>
          <p:nvPicPr>
            <p:cNvPr id="52" name="Picture 51">
              <a:extLst>
                <a:ext uri="{FF2B5EF4-FFF2-40B4-BE49-F238E27FC236}">
                  <a16:creationId xmlns:a16="http://schemas.microsoft.com/office/drawing/2014/main" id="{DD3FAF27-B032-47A2-A53F-9850FC9DE3C6}"/>
                </a:ext>
              </a:extLst>
            </p:cNvPr>
            <p:cNvPicPr>
              <a:picLocks noChangeAspect="1"/>
            </p:cNvPicPr>
            <p:nvPr/>
          </p:nvPicPr>
          <p:blipFill>
            <a:blip r:embed="rId15" cstate="email">
              <a:alphaModFix amt="31000"/>
              <a:extLst>
                <a:ext uri="{BEBA8EAE-BF5A-486C-A8C5-ECC9F3942E4B}">
                  <a14:imgProps xmlns:a14="http://schemas.microsoft.com/office/drawing/2010/main">
                    <a14:imgLayer r:embed="rId16">
                      <a14:imgEffect>
                        <a14:colorTemperature colorTemp="6215"/>
                      </a14:imgEffect>
                      <a14:imgEffect>
                        <a14:saturation sat="184000"/>
                      </a14:imgEffect>
                    </a14:imgLayer>
                  </a14:imgProps>
                </a:ext>
                <a:ext uri="{28A0092B-C50C-407E-A947-70E740481C1C}">
                  <a14:useLocalDpi xmlns:a14="http://schemas.microsoft.com/office/drawing/2010/main"/>
                </a:ext>
              </a:extLst>
            </a:blip>
            <a:stretch>
              <a:fillRect/>
            </a:stretch>
          </p:blipFill>
          <p:spPr>
            <a:xfrm>
              <a:off x="5940528" y="920155"/>
              <a:ext cx="1188757" cy="580972"/>
            </a:xfrm>
            <a:prstGeom prst="rect">
              <a:avLst/>
            </a:prstGeom>
          </p:spPr>
        </p:pic>
      </p:grpSp>
      <p:grpSp>
        <p:nvGrpSpPr>
          <p:cNvPr id="53" name="Group 52">
            <a:extLst>
              <a:ext uri="{FF2B5EF4-FFF2-40B4-BE49-F238E27FC236}">
                <a16:creationId xmlns:a16="http://schemas.microsoft.com/office/drawing/2014/main" id="{BA502F25-47CA-471A-B55F-CF2C3BF8F5F4}"/>
              </a:ext>
            </a:extLst>
          </p:cNvPr>
          <p:cNvGrpSpPr/>
          <p:nvPr/>
        </p:nvGrpSpPr>
        <p:grpSpPr>
          <a:xfrm>
            <a:off x="8426945" y="1792957"/>
            <a:ext cx="2130001" cy="1613088"/>
            <a:chOff x="11359495" y="2407694"/>
            <a:chExt cx="2556001" cy="1935706"/>
          </a:xfrm>
        </p:grpSpPr>
        <p:pic>
          <p:nvPicPr>
            <p:cNvPr id="54" name="Picture 10" descr="Picture 10">
              <a:extLst>
                <a:ext uri="{FF2B5EF4-FFF2-40B4-BE49-F238E27FC236}">
                  <a16:creationId xmlns:a16="http://schemas.microsoft.com/office/drawing/2014/main" id="{3E1CAC0D-E471-4E2E-BD69-099E4BCF6BD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359495" y="2849459"/>
              <a:ext cx="2239447" cy="1493941"/>
            </a:xfrm>
            <a:prstGeom prst="rect">
              <a:avLst/>
            </a:prstGeom>
            <a:ln w="12700">
              <a:miter lim="400000"/>
            </a:ln>
          </p:spPr>
        </p:pic>
        <p:pic>
          <p:nvPicPr>
            <p:cNvPr id="55" name="Picture Placeholder 11">
              <a:extLst>
                <a:ext uri="{FF2B5EF4-FFF2-40B4-BE49-F238E27FC236}">
                  <a16:creationId xmlns:a16="http://schemas.microsoft.com/office/drawing/2014/main" id="{58B22DEA-1B19-4E3C-856F-737CFC1242C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678046" y="3063392"/>
              <a:ext cx="1679395" cy="876157"/>
            </a:xfrm>
            <a:prstGeom prst="rect">
              <a:avLst/>
            </a:prstGeom>
          </p:spPr>
        </p:pic>
        <p:grpSp>
          <p:nvGrpSpPr>
            <p:cNvPr id="56" name="Group 55">
              <a:extLst>
                <a:ext uri="{FF2B5EF4-FFF2-40B4-BE49-F238E27FC236}">
                  <a16:creationId xmlns:a16="http://schemas.microsoft.com/office/drawing/2014/main" id="{5C87343D-422B-4ED8-931A-2E4F6CCE6B71}"/>
                </a:ext>
              </a:extLst>
            </p:cNvPr>
            <p:cNvGrpSpPr>
              <a:grpSpLocks noChangeAspect="1"/>
            </p:cNvGrpSpPr>
            <p:nvPr/>
          </p:nvGrpSpPr>
          <p:grpSpPr>
            <a:xfrm>
              <a:off x="11488505" y="2417498"/>
              <a:ext cx="554735" cy="571973"/>
              <a:chOff x="4628877" y="431130"/>
              <a:chExt cx="750132" cy="750131"/>
            </a:xfrm>
          </p:grpSpPr>
          <p:sp>
            <p:nvSpPr>
              <p:cNvPr id="58" name="Oval 57">
                <a:extLst>
                  <a:ext uri="{FF2B5EF4-FFF2-40B4-BE49-F238E27FC236}">
                    <a16:creationId xmlns:a16="http://schemas.microsoft.com/office/drawing/2014/main" id="{E5A73A2C-E38F-4ABA-A96D-FE5604BAD312}"/>
                  </a:ext>
                </a:extLst>
              </p:cNvPr>
              <p:cNvSpPr>
                <a:spLocks/>
              </p:cNvSpPr>
              <p:nvPr/>
            </p:nvSpPr>
            <p:spPr bwMode="ltGray">
              <a:xfrm>
                <a:off x="4628877" y="431130"/>
                <a:ext cx="750132" cy="750131"/>
              </a:xfrm>
              <a:prstGeom prst="ellipse">
                <a:avLst/>
              </a:prstGeom>
              <a:solidFill>
                <a:sysClr val="window" lastClr="FFFFFF"/>
              </a:solidFill>
              <a:ln w="38100" cap="flat" cmpd="sng" algn="ctr">
                <a:solidFill>
                  <a:srgbClr val="9FD4C9"/>
                </a:solidFill>
                <a:prstDash val="solid"/>
                <a:miter lim="800000"/>
              </a:ln>
              <a:effectLst/>
            </p:spPr>
            <p:txBody>
              <a:bodyPr rtlCol="0" anchor="ctr"/>
              <a:lstStyle/>
              <a:p>
                <a:pPr algn="ctr" defTabSz="914327">
                  <a:lnSpc>
                    <a:spcPct val="90000"/>
                  </a:lnSpc>
                  <a:defRPr/>
                </a:pPr>
                <a:endParaRPr lang="en-US" sz="1000" kern="0">
                  <a:solidFill>
                    <a:prstClr val="white"/>
                  </a:solidFill>
                  <a:latin typeface="Arial"/>
                </a:endParaRPr>
              </a:p>
            </p:txBody>
          </p:sp>
          <p:pic>
            <p:nvPicPr>
              <p:cNvPr id="59" name="Picture 58" descr="ttps://nitsucom.files.wordpress.com/2016/02/icontechnology.png">
                <a:extLst>
                  <a:ext uri="{FF2B5EF4-FFF2-40B4-BE49-F238E27FC236}">
                    <a16:creationId xmlns:a16="http://schemas.microsoft.com/office/drawing/2014/main" id="{0C426B52-96F4-4107-AD8B-53293FC501D8}"/>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699207" y="465950"/>
                <a:ext cx="609481" cy="680493"/>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56">
              <a:extLst>
                <a:ext uri="{FF2B5EF4-FFF2-40B4-BE49-F238E27FC236}">
                  <a16:creationId xmlns:a16="http://schemas.microsoft.com/office/drawing/2014/main" id="{75CF5297-EBB7-42F6-B5F4-02154A6AF4D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3063525" y="2407694"/>
              <a:ext cx="851971" cy="851971"/>
            </a:xfrm>
            <a:prstGeom prst="rect">
              <a:avLst/>
            </a:prstGeom>
            <a:effectLst>
              <a:outerShdw blurRad="63500" dist="12700" dir="2700000" algn="tl" rotWithShape="0">
                <a:prstClr val="black">
                  <a:alpha val="26000"/>
                </a:prstClr>
              </a:outerShdw>
            </a:effectLst>
          </p:spPr>
        </p:pic>
      </p:grpSp>
      <p:sp>
        <p:nvSpPr>
          <p:cNvPr id="60" name="Rectangle 41">
            <a:extLst>
              <a:ext uri="{FF2B5EF4-FFF2-40B4-BE49-F238E27FC236}">
                <a16:creationId xmlns:a16="http://schemas.microsoft.com/office/drawing/2014/main" id="{917816C6-9D02-4BE7-B2D9-448DD57CA44E}"/>
              </a:ext>
            </a:extLst>
          </p:cNvPr>
          <p:cNvSpPr txBox="1"/>
          <p:nvPr/>
        </p:nvSpPr>
        <p:spPr>
          <a:xfrm>
            <a:off x="4192291" y="4114259"/>
            <a:ext cx="3411329" cy="24622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p>
            <a:pPr algn="ctr" defTabSz="2438144">
              <a:spcAft>
                <a:spcPts val="400"/>
              </a:spcAft>
              <a:buSzPct val="100000"/>
              <a:defRPr sz="3600">
                <a:solidFill>
                  <a:srgbClr val="736F6A"/>
                </a:solidFill>
                <a:latin typeface="Lato Light"/>
                <a:ea typeface="Lato Light"/>
                <a:cs typeface="Lato Light"/>
                <a:sym typeface="Lato Light"/>
              </a:defRPr>
            </a:pPr>
            <a:r>
              <a:rPr lang="en-US" sz="1600" b="1" dirty="0">
                <a:latin typeface="+mj-lt"/>
                <a:ea typeface="Lato Light"/>
                <a:cs typeface="Lato Light"/>
                <a:sym typeface="Lato Light"/>
              </a:rPr>
              <a:t>Constantly tests your environment</a:t>
            </a:r>
            <a:endParaRPr lang="en-US" sz="1600" dirty="0">
              <a:latin typeface="+mj-lt"/>
              <a:ea typeface="Lato Light"/>
              <a:cs typeface="Lato Light"/>
              <a:sym typeface="Lato Light"/>
            </a:endParaRPr>
          </a:p>
        </p:txBody>
      </p:sp>
      <p:pic>
        <p:nvPicPr>
          <p:cNvPr id="61" name="Picture 60">
            <a:extLst>
              <a:ext uri="{FF2B5EF4-FFF2-40B4-BE49-F238E27FC236}">
                <a16:creationId xmlns:a16="http://schemas.microsoft.com/office/drawing/2014/main" id="{3DD7B342-3029-4806-A01E-4F924BA06CCB}"/>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56106" y="3354363"/>
            <a:ext cx="471679" cy="477726"/>
          </a:xfrm>
          <a:prstGeom prst="rect">
            <a:avLst/>
          </a:prstGeom>
        </p:spPr>
      </p:pic>
      <p:sp>
        <p:nvSpPr>
          <p:cNvPr id="5" name="TextBox 4">
            <a:extLst>
              <a:ext uri="{FF2B5EF4-FFF2-40B4-BE49-F238E27FC236}">
                <a16:creationId xmlns:a16="http://schemas.microsoft.com/office/drawing/2014/main" id="{F66E3EF1-A72C-380C-809C-03F5FBA0389F}"/>
              </a:ext>
            </a:extLst>
          </p:cNvPr>
          <p:cNvSpPr txBox="1"/>
          <p:nvPr/>
        </p:nvSpPr>
        <p:spPr>
          <a:xfrm>
            <a:off x="4294647" y="4566153"/>
            <a:ext cx="2988068" cy="1077218"/>
          </a:xfrm>
          <a:prstGeom prst="rect">
            <a:avLst/>
          </a:prstGeom>
          <a:noFill/>
          <a:ln w="57150">
            <a:noFill/>
            <a:miter lim="800000"/>
          </a:ln>
        </p:spPr>
        <p:txBody>
          <a:bodyPr wrap="square">
            <a:spAutoFit/>
          </a:bodyPr>
          <a:lstStyle/>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Are services &amp; applications working?</a:t>
            </a: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Triage &amp; troubleshoot with baseline historical data</a:t>
            </a:r>
            <a:endParaRPr lang="en-US" sz="1600" dirty="0">
              <a:latin typeface="+mj-lt"/>
              <a:ea typeface="Lato Light"/>
              <a:cs typeface="Lato Light"/>
            </a:endParaRPr>
          </a:p>
        </p:txBody>
      </p:sp>
      <p:sp>
        <p:nvSpPr>
          <p:cNvPr id="7" name="TextBox 6">
            <a:extLst>
              <a:ext uri="{FF2B5EF4-FFF2-40B4-BE49-F238E27FC236}">
                <a16:creationId xmlns:a16="http://schemas.microsoft.com/office/drawing/2014/main" id="{DF5F57E2-BEAE-2698-CE74-1C4511F58F04}"/>
              </a:ext>
            </a:extLst>
          </p:cNvPr>
          <p:cNvSpPr txBox="1"/>
          <p:nvPr/>
        </p:nvSpPr>
        <p:spPr>
          <a:xfrm>
            <a:off x="8492017" y="4570021"/>
            <a:ext cx="2651332" cy="1077218"/>
          </a:xfrm>
          <a:prstGeom prst="rect">
            <a:avLst/>
          </a:prstGeom>
          <a:noFill/>
          <a:ln w="57150">
            <a:noFill/>
            <a:miter lim="800000"/>
          </a:ln>
        </p:spPr>
        <p:txBody>
          <a:bodyPr wrap="square">
            <a:spAutoFit/>
          </a:bodyPr>
          <a:lstStyle/>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Real-time proactive alerts </a:t>
            </a:r>
            <a:endParaRPr lang="en-US" sz="1600" dirty="0">
              <a:latin typeface="+mj-lt"/>
              <a:ea typeface="Lato Light"/>
              <a:cs typeface="Lato Light"/>
            </a:endParaRP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Trend and baseline</a:t>
            </a:r>
            <a:endParaRPr lang="en-US" sz="1600" dirty="0">
              <a:latin typeface="+mj-lt"/>
              <a:ea typeface="Lato Light"/>
              <a:cs typeface="Lato Light"/>
            </a:endParaRP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Root cause analytics </a:t>
            </a:r>
            <a:endParaRPr lang="en-US" sz="1600" dirty="0">
              <a:latin typeface="+mj-lt"/>
              <a:ea typeface="Lato Light"/>
              <a:cs typeface="Lato Light"/>
            </a:endParaRP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Integration to your NOC</a:t>
            </a:r>
            <a:endParaRPr lang="en-US" sz="1600" dirty="0">
              <a:latin typeface="+mj-lt"/>
              <a:ea typeface="Lato Light"/>
              <a:cs typeface="Lato Light"/>
            </a:endParaRPr>
          </a:p>
        </p:txBody>
      </p:sp>
      <p:sp>
        <p:nvSpPr>
          <p:cNvPr id="10" name="TextBox 9">
            <a:extLst>
              <a:ext uri="{FF2B5EF4-FFF2-40B4-BE49-F238E27FC236}">
                <a16:creationId xmlns:a16="http://schemas.microsoft.com/office/drawing/2014/main" id="{4C9CAC51-A159-6138-D63A-FA0EE84795DA}"/>
              </a:ext>
            </a:extLst>
          </p:cNvPr>
          <p:cNvSpPr txBox="1"/>
          <p:nvPr/>
        </p:nvSpPr>
        <p:spPr>
          <a:xfrm>
            <a:off x="1243258" y="4573203"/>
            <a:ext cx="2793298" cy="1569660"/>
          </a:xfrm>
          <a:prstGeom prst="rect">
            <a:avLst/>
          </a:prstGeom>
          <a:noFill/>
          <a:ln w="57150">
            <a:noFill/>
            <a:miter lim="800000"/>
          </a:ln>
        </p:spPr>
        <p:txBody>
          <a:bodyPr wrap="square">
            <a:spAutoFit/>
          </a:bodyPr>
          <a:lstStyle/>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Wireless or wired</a:t>
            </a: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LTE optional</a:t>
            </a: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Install near users</a:t>
            </a:r>
            <a:endParaRPr lang="en-US" sz="1600" dirty="0">
              <a:latin typeface="+mj-lt"/>
              <a:ea typeface="Lato Light"/>
              <a:cs typeface="Lato Light"/>
            </a:endParaRP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Logs in and tests applications and services like a user</a:t>
            </a:r>
            <a:endParaRPr lang="en-US" sz="1600" dirty="0">
              <a:latin typeface="+mj-lt"/>
            </a:endParaRPr>
          </a:p>
          <a:p>
            <a:pPr marL="237490" indent="-237490" defTabSz="2438144">
              <a:buSzPct val="100000"/>
              <a:buFont typeface="Arial" panose="020B0604020202020204" pitchFamily="34" charset="0"/>
              <a:buChar char="•"/>
              <a:defRPr sz="3600">
                <a:solidFill>
                  <a:srgbClr val="736F6A"/>
                </a:solidFill>
                <a:latin typeface="Lato Light"/>
                <a:ea typeface="Lato Light"/>
                <a:cs typeface="Lato Light"/>
                <a:sym typeface="Lato Light"/>
              </a:defRPr>
            </a:pPr>
            <a:r>
              <a:rPr lang="en-US" sz="1600" dirty="0">
                <a:latin typeface="+mj-lt"/>
                <a:ea typeface="Lato Light"/>
                <a:cs typeface="Lato Light"/>
                <a:sym typeface="Lato Light"/>
              </a:rPr>
              <a:t>No cable run required</a:t>
            </a:r>
            <a:endParaRPr lang="en-US" sz="1600" dirty="0">
              <a:latin typeface="+mj-lt"/>
              <a:ea typeface="Lato Light"/>
              <a:cs typeface="Lato Light"/>
            </a:endParaRPr>
          </a:p>
        </p:txBody>
      </p:sp>
    </p:spTree>
    <p:extLst>
      <p:ext uri="{BB962C8B-B14F-4D97-AF65-F5344CB8AC3E}">
        <p14:creationId xmlns:p14="http://schemas.microsoft.com/office/powerpoint/2010/main" val="389681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childTnLst>
                                </p:cTn>
                              </p:par>
                            </p:childTnLst>
                          </p:cTn>
                        </p:par>
                        <p:par>
                          <p:cTn id="8" fill="hold">
                            <p:stCondLst>
                              <p:cond delay="1000"/>
                            </p:stCondLst>
                            <p:childTnLst>
                              <p:par>
                                <p:cTn id="9" presetID="1" presetClass="entr" presetSubtype="0" fill="hold" nodeType="afterEffect">
                                  <p:stCondLst>
                                    <p:cond delay="2000"/>
                                  </p:stCondLst>
                                  <p:childTnLst>
                                    <p:set>
                                      <p:cBhvr>
                                        <p:cTn id="10" dur="1" fill="hold">
                                          <p:stCondLst>
                                            <p:cond delay="0"/>
                                          </p:stCondLst>
                                        </p:cTn>
                                        <p:tgtEl>
                                          <p:spTgt spid="34"/>
                                        </p:tgtEl>
                                        <p:attrNameLst>
                                          <p:attrName>style.visibility</p:attrName>
                                        </p:attrNameLst>
                                      </p:cBhvr>
                                      <p:to>
                                        <p:strVal val="visible"/>
                                      </p:to>
                                    </p:set>
                                  </p:childTnLst>
                                </p:cTn>
                              </p:par>
                            </p:childTnLst>
                          </p:cTn>
                        </p:par>
                        <p:par>
                          <p:cTn id="11" fill="hold">
                            <p:stCondLst>
                              <p:cond delay="3000"/>
                            </p:stCondLst>
                            <p:childTnLst>
                              <p:par>
                                <p:cTn id="12" presetID="10" presetClass="exit" presetSubtype="0" fill="hold" nodeType="afterEffect">
                                  <p:stCondLst>
                                    <p:cond delay="0"/>
                                  </p:stCondLst>
                                  <p:childTnLst>
                                    <p:animEffect transition="out" filter="fade">
                                      <p:cBhvr>
                                        <p:cTn id="13" dur="500"/>
                                        <p:tgtEl>
                                          <p:spTgt spid="25"/>
                                        </p:tgtEl>
                                      </p:cBhvr>
                                    </p:animEffect>
                                    <p:set>
                                      <p:cBhvr>
                                        <p:cTn id="14" dur="1" fill="hold">
                                          <p:stCondLst>
                                            <p:cond delay="499"/>
                                          </p:stCondLst>
                                        </p:cTn>
                                        <p:tgtEl>
                                          <p:spTgt spid="25"/>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000"/>
                                        <p:tgtEl>
                                          <p:spTgt spid="40"/>
                                        </p:tgtEl>
                                      </p:cBhvr>
                                    </p:animEffect>
                                    <p:anim calcmode="lin" valueType="num">
                                      <p:cBhvr>
                                        <p:cTn id="18" dur="2000" fill="hold"/>
                                        <p:tgtEl>
                                          <p:spTgt spid="40"/>
                                        </p:tgtEl>
                                        <p:attrNameLst>
                                          <p:attrName>ppt_x</p:attrName>
                                        </p:attrNameLst>
                                      </p:cBhvr>
                                      <p:tavLst>
                                        <p:tav tm="0">
                                          <p:val>
                                            <p:strVal val="#ppt_x"/>
                                          </p:val>
                                        </p:tav>
                                        <p:tav tm="100000">
                                          <p:val>
                                            <p:strVal val="#ppt_x"/>
                                          </p:val>
                                        </p:tav>
                                      </p:tavLst>
                                    </p:anim>
                                    <p:anim calcmode="lin" valueType="num">
                                      <p:cBhvr>
                                        <p:cTn id="19" dur="2000" fill="hold"/>
                                        <p:tgtEl>
                                          <p:spTgt spid="40"/>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5000"/>
                            </p:stCondLst>
                            <p:childTnLst>
                              <p:par>
                                <p:cTn id="26" presetID="42" presetClass="path" presetSubtype="0" accel="50000" decel="50000" fill="hold" nodeType="afterEffect">
                                  <p:stCondLst>
                                    <p:cond delay="0"/>
                                  </p:stCondLst>
                                  <p:childTnLst>
                                    <p:animMotion origin="layout" path="M -0.00053 -0.0029 L 0.20813 0.00443 " pathEditMode="fixed" rAng="0" ptsTypes="AA">
                                      <p:cBhvr>
                                        <p:cTn id="27" dur="1000" fill="hold"/>
                                        <p:tgtEl>
                                          <p:spTgt spid="31"/>
                                        </p:tgtEl>
                                        <p:attrNameLst>
                                          <p:attrName>ppt_x</p:attrName>
                                          <p:attrName>ppt_y</p:attrName>
                                        </p:attrNameLst>
                                      </p:cBhvr>
                                      <p:rCtr x="10428" y="367"/>
                                    </p:animMotion>
                                  </p:childTnLst>
                                </p:cTn>
                              </p:par>
                              <p:par>
                                <p:cTn id="28" presetID="1"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31"/>
                                        </p:tgtEl>
                                        <p:attrNameLst>
                                          <p:attrName>style.visibility</p:attrName>
                                        </p:attrNameLst>
                                      </p:cBhvr>
                                      <p:to>
                                        <p:strVal val="hidden"/>
                                      </p:to>
                                    </p:set>
                                  </p:childTnLst>
                                </p:cTn>
                              </p:par>
                            </p:childTnLst>
                          </p:cTn>
                        </p:par>
                        <p:par>
                          <p:cTn id="32" fill="hold">
                            <p:stCondLst>
                              <p:cond delay="6000"/>
                            </p:stCondLst>
                            <p:childTnLst>
                              <p:par>
                                <p:cTn id="33" presetID="1"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000"/>
                                        <p:tgtEl>
                                          <p:spTgt spid="30"/>
                                        </p:tgtEl>
                                      </p:cBhvr>
                                    </p:animEffect>
                                    <p:anim calcmode="lin" valueType="num">
                                      <p:cBhvr>
                                        <p:cTn id="42" dur="2000" fill="hold"/>
                                        <p:tgtEl>
                                          <p:spTgt spid="30"/>
                                        </p:tgtEl>
                                        <p:attrNameLst>
                                          <p:attrName>ppt_x</p:attrName>
                                        </p:attrNameLst>
                                      </p:cBhvr>
                                      <p:tavLst>
                                        <p:tav tm="0">
                                          <p:val>
                                            <p:strVal val="#ppt_x"/>
                                          </p:val>
                                        </p:tav>
                                        <p:tav tm="100000">
                                          <p:val>
                                            <p:strVal val="#ppt_x"/>
                                          </p:val>
                                        </p:tav>
                                      </p:tavLst>
                                    </p:anim>
                                    <p:anim calcmode="lin" valueType="num">
                                      <p:cBhvr>
                                        <p:cTn id="43" dur="2000" fill="hold"/>
                                        <p:tgtEl>
                                          <p:spTgt spid="30"/>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path" presetSubtype="0" accel="50000" decel="50000" fill="hold" nodeType="afterEffect">
                                  <p:stCondLst>
                                    <p:cond delay="0"/>
                                  </p:stCondLst>
                                  <p:childTnLst>
                                    <p:animMotion origin="layout" path="M -2.22222E-6 -4.32099E-6 L 0.27843 0.00213 " pathEditMode="fixed" rAng="0" ptsTypes="AA">
                                      <p:cBhvr>
                                        <p:cTn id="46" dur="1000" fill="hold"/>
                                        <p:tgtEl>
                                          <p:spTgt spid="32"/>
                                        </p:tgtEl>
                                        <p:attrNameLst>
                                          <p:attrName>ppt_x</p:attrName>
                                          <p:attrName>ppt_y</p:attrName>
                                        </p:attrNameLst>
                                      </p:cBhvr>
                                      <p:rCtr x="13921" y="96"/>
                                    </p:animMotion>
                                  </p:childTnLst>
                                </p:cTn>
                              </p:par>
                              <p:par>
                                <p:cTn id="47" presetID="42"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2000"/>
                                        <p:tgtEl>
                                          <p:spTgt spid="60"/>
                                        </p:tgtEl>
                                      </p:cBhvr>
                                    </p:animEffect>
                                    <p:anim calcmode="lin" valueType="num">
                                      <p:cBhvr>
                                        <p:cTn id="50" dur="2000" fill="hold"/>
                                        <p:tgtEl>
                                          <p:spTgt spid="60"/>
                                        </p:tgtEl>
                                        <p:attrNameLst>
                                          <p:attrName>ppt_x</p:attrName>
                                        </p:attrNameLst>
                                      </p:cBhvr>
                                      <p:tavLst>
                                        <p:tav tm="0">
                                          <p:val>
                                            <p:strVal val="#ppt_x"/>
                                          </p:val>
                                        </p:tav>
                                        <p:tav tm="100000">
                                          <p:val>
                                            <p:strVal val="#ppt_x"/>
                                          </p:val>
                                        </p:tav>
                                      </p:tavLst>
                                    </p:anim>
                                    <p:anim calcmode="lin" valueType="num">
                                      <p:cBhvr>
                                        <p:cTn id="51" dur="2000" fill="hold"/>
                                        <p:tgtEl>
                                          <p:spTgt spid="60"/>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 presetClass="entr" presetSubtype="0"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par>
                          <p:cTn id="55" fill="hold">
                            <p:stCondLst>
                              <p:cond delay="4000"/>
                            </p:stCondLst>
                            <p:childTnLst>
                              <p:par>
                                <p:cTn id="56" presetID="42" presetClass="path" presetSubtype="0" accel="50000" decel="50000" fill="hold" nodeType="afterEffect">
                                  <p:stCondLst>
                                    <p:cond delay="0"/>
                                  </p:stCondLst>
                                  <p:childTnLst>
                                    <p:animMotion origin="layout" path="M -2.22222E-6 -4.32099E-6 L 0.27843 0.00213 " pathEditMode="fixed" rAng="0" ptsTypes="AA">
                                      <p:cBhvr>
                                        <p:cTn id="57" dur="1000" fill="hold"/>
                                        <p:tgtEl>
                                          <p:spTgt spid="61"/>
                                        </p:tgtEl>
                                        <p:attrNameLst>
                                          <p:attrName>ppt_x</p:attrName>
                                          <p:attrName>ppt_y</p:attrName>
                                        </p:attrNameLst>
                                      </p:cBhvr>
                                      <p:rCtr x="13921" y="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2ECD0-9A2C-4C6E-BBC0-8861E36D9842}"/>
              </a:ext>
            </a:extLst>
          </p:cNvPr>
          <p:cNvSpPr>
            <a:spLocks noGrp="1"/>
          </p:cNvSpPr>
          <p:nvPr>
            <p:ph type="title"/>
          </p:nvPr>
        </p:nvSpPr>
        <p:spPr/>
        <p:txBody>
          <a:bodyPr/>
          <a:lstStyle/>
          <a:p>
            <a:r>
              <a:rPr lang="en-US" dirty="0">
                <a:ea typeface="Open Sans Extrabold" panose="020B0906030804020204" pitchFamily="34" charset="0"/>
                <a:cs typeface="Open Sans Extrabold" panose="020B0906030804020204" pitchFamily="34" charset="0"/>
              </a:rPr>
              <a:t>HPE Aruba Networking ClearPass </a:t>
            </a:r>
            <a:r>
              <a:rPr lang="en-US" dirty="0">
                <a:solidFill>
                  <a:schemeClr val="accent5"/>
                </a:solidFill>
                <a:ea typeface="Open Sans Extrabold" panose="020B0906030804020204" pitchFamily="34" charset="0"/>
                <a:cs typeface="Open Sans Extrabold" panose="020B0906030804020204" pitchFamily="34" charset="0"/>
              </a:rPr>
              <a:t>Network Access Control</a:t>
            </a:r>
          </a:p>
        </p:txBody>
      </p:sp>
      <p:sp>
        <p:nvSpPr>
          <p:cNvPr id="3" name="Text Placeholder 2">
            <a:extLst>
              <a:ext uri="{FF2B5EF4-FFF2-40B4-BE49-F238E27FC236}">
                <a16:creationId xmlns:a16="http://schemas.microsoft.com/office/drawing/2014/main" id="{B2284ACA-D2BA-422D-99AC-C120B434C78B}"/>
              </a:ext>
            </a:extLst>
          </p:cNvPr>
          <p:cNvSpPr>
            <a:spLocks noGrp="1"/>
          </p:cNvSpPr>
          <p:nvPr>
            <p:ph type="body" sz="quarter" idx="13"/>
          </p:nvPr>
        </p:nvSpPr>
        <p:spPr>
          <a:xfrm>
            <a:off x="294099" y="746559"/>
            <a:ext cx="10969943" cy="381000"/>
          </a:xfrm>
        </p:spPr>
        <p:txBody>
          <a:bodyPr/>
          <a:lstStyle/>
          <a:p>
            <a:r>
              <a:rPr lang="en-US" dirty="0"/>
              <a:t>End-to-End Visibility, Control, and Automation</a:t>
            </a:r>
          </a:p>
        </p:txBody>
      </p:sp>
      <p:sp>
        <p:nvSpPr>
          <p:cNvPr id="97" name="Rectangle 96">
            <a:extLst>
              <a:ext uri="{FF2B5EF4-FFF2-40B4-BE49-F238E27FC236}">
                <a16:creationId xmlns:a16="http://schemas.microsoft.com/office/drawing/2014/main" id="{CD4A8175-5971-44BB-9A2D-1AF40D900DD0}"/>
              </a:ext>
            </a:extLst>
          </p:cNvPr>
          <p:cNvSpPr/>
          <p:nvPr/>
        </p:nvSpPr>
        <p:spPr>
          <a:xfrm>
            <a:off x="671514" y="4061573"/>
            <a:ext cx="5424486" cy="1482708"/>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endParaRPr>
          </a:p>
        </p:txBody>
      </p:sp>
      <p:sp>
        <p:nvSpPr>
          <p:cNvPr id="98" name="Rectangle 97">
            <a:extLst>
              <a:ext uri="{FF2B5EF4-FFF2-40B4-BE49-F238E27FC236}">
                <a16:creationId xmlns:a16="http://schemas.microsoft.com/office/drawing/2014/main" id="{B6FC1548-37F1-48D4-8F89-C4486113AAC7}"/>
              </a:ext>
            </a:extLst>
          </p:cNvPr>
          <p:cNvSpPr/>
          <p:nvPr/>
        </p:nvSpPr>
        <p:spPr>
          <a:xfrm>
            <a:off x="6096001" y="4061573"/>
            <a:ext cx="5424485" cy="1482708"/>
          </a:xfrm>
          <a:prstGeom prst="rect">
            <a:avLst/>
          </a:prstGeom>
          <a:solidFill>
            <a:schemeClr val="accent5">
              <a:alpha val="8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endParaRPr>
          </a:p>
        </p:txBody>
      </p:sp>
      <p:sp>
        <p:nvSpPr>
          <p:cNvPr id="99" name="Rectangle 98">
            <a:extLst>
              <a:ext uri="{FF2B5EF4-FFF2-40B4-BE49-F238E27FC236}">
                <a16:creationId xmlns:a16="http://schemas.microsoft.com/office/drawing/2014/main" id="{74F1302E-CE8A-4C8F-BD83-7B6E60439F3D}"/>
              </a:ext>
            </a:extLst>
          </p:cNvPr>
          <p:cNvSpPr/>
          <p:nvPr/>
        </p:nvSpPr>
        <p:spPr>
          <a:xfrm>
            <a:off x="671514" y="2540166"/>
            <a:ext cx="5424486" cy="1482708"/>
          </a:xfrm>
          <a:prstGeom prst="rect">
            <a:avLst/>
          </a:prstGeom>
          <a:solidFill>
            <a:schemeClr val="accent5">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endParaRPr>
          </a:p>
        </p:txBody>
      </p:sp>
      <p:sp>
        <p:nvSpPr>
          <p:cNvPr id="100" name="Rectangle 99">
            <a:extLst>
              <a:ext uri="{FF2B5EF4-FFF2-40B4-BE49-F238E27FC236}">
                <a16:creationId xmlns:a16="http://schemas.microsoft.com/office/drawing/2014/main" id="{91EE07FE-3349-43FD-90CB-95C6F8D6BF80}"/>
              </a:ext>
            </a:extLst>
          </p:cNvPr>
          <p:cNvSpPr/>
          <p:nvPr/>
        </p:nvSpPr>
        <p:spPr>
          <a:xfrm>
            <a:off x="6096001" y="2540166"/>
            <a:ext cx="5424485" cy="1482708"/>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endParaRPr>
          </a:p>
        </p:txBody>
      </p:sp>
      <p:graphicFrame>
        <p:nvGraphicFramePr>
          <p:cNvPr id="101" name="Chart 100">
            <a:extLst>
              <a:ext uri="{FF2B5EF4-FFF2-40B4-BE49-F238E27FC236}">
                <a16:creationId xmlns:a16="http://schemas.microsoft.com/office/drawing/2014/main" id="{6ED14177-03E3-47AD-815C-2B266279FFB3}"/>
              </a:ext>
            </a:extLst>
          </p:cNvPr>
          <p:cNvGraphicFramePr/>
          <p:nvPr>
            <p:extLst>
              <p:ext uri="{D42A27DB-BD31-4B8C-83A1-F6EECF244321}">
                <p14:modId xmlns:p14="http://schemas.microsoft.com/office/powerpoint/2010/main" val="2786444136"/>
              </p:ext>
            </p:extLst>
          </p:nvPr>
        </p:nvGraphicFramePr>
        <p:xfrm>
          <a:off x="3470270" y="1966674"/>
          <a:ext cx="5251461" cy="4154680"/>
        </p:xfrm>
        <a:graphic>
          <a:graphicData uri="http://schemas.openxmlformats.org/drawingml/2006/chart">
            <c:chart xmlns:c="http://schemas.openxmlformats.org/drawingml/2006/chart" xmlns:r="http://schemas.openxmlformats.org/officeDocument/2006/relationships" r:id="rId3"/>
          </a:graphicData>
        </a:graphic>
      </p:graphicFrame>
      <p:grpSp>
        <p:nvGrpSpPr>
          <p:cNvPr id="102" name="Group 101">
            <a:extLst>
              <a:ext uri="{FF2B5EF4-FFF2-40B4-BE49-F238E27FC236}">
                <a16:creationId xmlns:a16="http://schemas.microsoft.com/office/drawing/2014/main" id="{DC3CF4A5-84DD-4352-BB55-01B137C475BF}"/>
              </a:ext>
            </a:extLst>
          </p:cNvPr>
          <p:cNvGrpSpPr/>
          <p:nvPr/>
        </p:nvGrpSpPr>
        <p:grpSpPr>
          <a:xfrm>
            <a:off x="6375900" y="2683411"/>
            <a:ext cx="1160126" cy="1013438"/>
            <a:chOff x="6386486" y="2686922"/>
            <a:chExt cx="1160126" cy="1013438"/>
          </a:xfrm>
        </p:grpSpPr>
        <p:sp>
          <p:nvSpPr>
            <p:cNvPr id="103" name="Rectangle 102">
              <a:extLst>
                <a:ext uri="{FF2B5EF4-FFF2-40B4-BE49-F238E27FC236}">
                  <a16:creationId xmlns:a16="http://schemas.microsoft.com/office/drawing/2014/main" id="{793DEC20-B3AB-49D3-A220-5779A4607845}"/>
                </a:ext>
              </a:extLst>
            </p:cNvPr>
            <p:cNvSpPr/>
            <p:nvPr/>
          </p:nvSpPr>
          <p:spPr>
            <a:xfrm>
              <a:off x="6386486" y="3315639"/>
              <a:ext cx="1160126" cy="384721"/>
            </a:xfrm>
            <a:prstGeom prst="rect">
              <a:avLst/>
            </a:prstGeom>
          </p:spPr>
          <p:txBody>
            <a:bodyPr wrap="none" lIns="0" tIns="137160" rIns="0" bIns="0" anchor="ctr" anchorCtr="1">
              <a:spAutoFit/>
            </a:bodyPr>
            <a:lstStyle/>
            <a:p>
              <a:pPr algn="ctr" fontAlgn="base">
                <a:spcBef>
                  <a:spcPct val="0"/>
                </a:spcBef>
                <a:spcAft>
                  <a:spcPct val="0"/>
                </a:spcAft>
              </a:pPr>
              <a:r>
                <a:rPr lang="en-US" sz="1600" b="1">
                  <a:solidFill>
                    <a:srgbClr val="FFFFFF"/>
                  </a:solidFill>
                  <a:latin typeface="+mj-lt"/>
                  <a:ea typeface="Open Sans" panose="020B0606030504020204" pitchFamily="34" charset="0"/>
                  <a:cs typeface="Open Sans" panose="020B0606030504020204" pitchFamily="34" charset="0"/>
                </a:rPr>
                <a:t>Authorization</a:t>
              </a:r>
            </a:p>
          </p:txBody>
        </p:sp>
        <p:pic>
          <p:nvPicPr>
            <p:cNvPr id="104" name="Picture 103">
              <a:extLst>
                <a:ext uri="{FF2B5EF4-FFF2-40B4-BE49-F238E27FC236}">
                  <a16:creationId xmlns:a16="http://schemas.microsoft.com/office/drawing/2014/main" id="{B2AD8A7A-5017-4190-86B5-E3FA1DAB2A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6508" y="2686922"/>
              <a:ext cx="640081" cy="640080"/>
            </a:xfrm>
            <a:prstGeom prst="rect">
              <a:avLst/>
            </a:prstGeom>
          </p:spPr>
        </p:pic>
      </p:grpSp>
      <p:grpSp>
        <p:nvGrpSpPr>
          <p:cNvPr id="105" name="Group 104">
            <a:extLst>
              <a:ext uri="{FF2B5EF4-FFF2-40B4-BE49-F238E27FC236}">
                <a16:creationId xmlns:a16="http://schemas.microsoft.com/office/drawing/2014/main" id="{5169ED46-A06F-4152-88FC-10FF2E993E01}"/>
              </a:ext>
            </a:extLst>
          </p:cNvPr>
          <p:cNvGrpSpPr/>
          <p:nvPr/>
        </p:nvGrpSpPr>
        <p:grpSpPr>
          <a:xfrm>
            <a:off x="6414515" y="4275740"/>
            <a:ext cx="1065549" cy="917770"/>
            <a:chOff x="6276727" y="4304711"/>
            <a:chExt cx="1065549" cy="917770"/>
          </a:xfrm>
        </p:grpSpPr>
        <p:sp>
          <p:nvSpPr>
            <p:cNvPr id="106" name="Rectangle 105">
              <a:extLst>
                <a:ext uri="{FF2B5EF4-FFF2-40B4-BE49-F238E27FC236}">
                  <a16:creationId xmlns:a16="http://schemas.microsoft.com/office/drawing/2014/main" id="{3BD9F2B5-AEF4-413D-9084-B6ECF6CED39B}"/>
                </a:ext>
              </a:extLst>
            </p:cNvPr>
            <p:cNvSpPr/>
            <p:nvPr/>
          </p:nvSpPr>
          <p:spPr>
            <a:xfrm>
              <a:off x="6276727" y="4837760"/>
              <a:ext cx="1065549" cy="384721"/>
            </a:xfrm>
            <a:prstGeom prst="rect">
              <a:avLst/>
            </a:prstGeom>
          </p:spPr>
          <p:txBody>
            <a:bodyPr wrap="none" lIns="0" tIns="137160" rIns="0" bIns="0" anchor="ctr" anchorCtr="1">
              <a:spAutoFit/>
            </a:bodyPr>
            <a:lstStyle/>
            <a:p>
              <a:pPr algn="ctr" fontAlgn="base">
                <a:spcBef>
                  <a:spcPct val="0"/>
                </a:spcBef>
                <a:spcAft>
                  <a:spcPct val="0"/>
                </a:spcAft>
              </a:pPr>
              <a:r>
                <a:rPr lang="en-US" sz="1600" b="1">
                  <a:solidFill>
                    <a:srgbClr val="FFFFFF"/>
                  </a:solidFill>
                  <a:latin typeface="+mj-lt"/>
                  <a:ea typeface="Open Sans" panose="020B0606030504020204" pitchFamily="34" charset="0"/>
                  <a:cs typeface="Open Sans" panose="020B0606030504020204" pitchFamily="34" charset="0"/>
                </a:rPr>
                <a:t>Enforcement</a:t>
              </a:r>
            </a:p>
          </p:txBody>
        </p:sp>
        <p:pic>
          <p:nvPicPr>
            <p:cNvPr id="107" name="Picture 106">
              <a:extLst>
                <a:ext uri="{FF2B5EF4-FFF2-40B4-BE49-F238E27FC236}">
                  <a16:creationId xmlns:a16="http://schemas.microsoft.com/office/drawing/2014/main" id="{573A1AB7-960F-4AD0-922B-78A7D3138D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2743" y="4304711"/>
              <a:ext cx="693519" cy="548640"/>
            </a:xfrm>
            <a:prstGeom prst="rect">
              <a:avLst/>
            </a:prstGeom>
          </p:spPr>
        </p:pic>
      </p:grpSp>
      <p:grpSp>
        <p:nvGrpSpPr>
          <p:cNvPr id="108" name="Group 107">
            <a:extLst>
              <a:ext uri="{FF2B5EF4-FFF2-40B4-BE49-F238E27FC236}">
                <a16:creationId xmlns:a16="http://schemas.microsoft.com/office/drawing/2014/main" id="{7D80FC5D-9AA4-4FED-965F-3AD1945E1920}"/>
              </a:ext>
            </a:extLst>
          </p:cNvPr>
          <p:cNvGrpSpPr/>
          <p:nvPr/>
        </p:nvGrpSpPr>
        <p:grpSpPr>
          <a:xfrm>
            <a:off x="4671691" y="4176404"/>
            <a:ext cx="1247073" cy="1017106"/>
            <a:chOff x="4699367" y="4205375"/>
            <a:chExt cx="1247073" cy="1017106"/>
          </a:xfrm>
        </p:grpSpPr>
        <p:sp>
          <p:nvSpPr>
            <p:cNvPr id="109" name="Rectangle 108">
              <a:extLst>
                <a:ext uri="{FF2B5EF4-FFF2-40B4-BE49-F238E27FC236}">
                  <a16:creationId xmlns:a16="http://schemas.microsoft.com/office/drawing/2014/main" id="{9865F179-56B4-4B5A-A0AA-21799DC1EF1A}"/>
                </a:ext>
              </a:extLst>
            </p:cNvPr>
            <p:cNvSpPr/>
            <p:nvPr/>
          </p:nvSpPr>
          <p:spPr>
            <a:xfrm>
              <a:off x="4699367" y="4837760"/>
              <a:ext cx="1247073" cy="384721"/>
            </a:xfrm>
            <a:prstGeom prst="rect">
              <a:avLst/>
            </a:prstGeom>
          </p:spPr>
          <p:txBody>
            <a:bodyPr wrap="none" lIns="0" tIns="137160" rIns="0" bIns="0" anchor="ctr" anchorCtr="1">
              <a:spAutoFit/>
            </a:bodyPr>
            <a:lstStyle/>
            <a:p>
              <a:pPr algn="ctr" fontAlgn="base">
                <a:spcBef>
                  <a:spcPct val="0"/>
                </a:spcBef>
                <a:spcAft>
                  <a:spcPct val="0"/>
                </a:spcAft>
              </a:pPr>
              <a:r>
                <a:rPr lang="en-US" sz="1600" b="1" dirty="0">
                  <a:solidFill>
                    <a:srgbClr val="FFFFFF"/>
                  </a:solidFill>
                  <a:latin typeface="+mj-lt"/>
                  <a:ea typeface="Open Sans" panose="020B0606030504020204" pitchFamily="34" charset="0"/>
                  <a:cs typeface="Open Sans" panose="020B0606030504020204" pitchFamily="34" charset="0"/>
                </a:rPr>
                <a:t>Authentication</a:t>
              </a:r>
            </a:p>
          </p:txBody>
        </p:sp>
        <p:pic>
          <p:nvPicPr>
            <p:cNvPr id="110" name="Picture 109">
              <a:extLst>
                <a:ext uri="{FF2B5EF4-FFF2-40B4-BE49-F238E27FC236}">
                  <a16:creationId xmlns:a16="http://schemas.microsoft.com/office/drawing/2014/main" id="{67FA9A3D-AE40-4E15-A738-A03F987EA8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9235" y="4205375"/>
              <a:ext cx="547336" cy="640080"/>
            </a:xfrm>
            <a:prstGeom prst="rect">
              <a:avLst/>
            </a:prstGeom>
          </p:spPr>
        </p:pic>
      </p:grpSp>
      <p:grpSp>
        <p:nvGrpSpPr>
          <p:cNvPr id="111" name="Group 110">
            <a:extLst>
              <a:ext uri="{FF2B5EF4-FFF2-40B4-BE49-F238E27FC236}">
                <a16:creationId xmlns:a16="http://schemas.microsoft.com/office/drawing/2014/main" id="{64838289-E0B3-4657-911E-78F970DEB4DA}"/>
              </a:ext>
            </a:extLst>
          </p:cNvPr>
          <p:cNvGrpSpPr/>
          <p:nvPr/>
        </p:nvGrpSpPr>
        <p:grpSpPr>
          <a:xfrm>
            <a:off x="4911224" y="2849890"/>
            <a:ext cx="746999" cy="831620"/>
            <a:chOff x="4909181" y="2778362"/>
            <a:chExt cx="746999" cy="831620"/>
          </a:xfrm>
        </p:grpSpPr>
        <p:sp>
          <p:nvSpPr>
            <p:cNvPr id="112" name="Rectangle 111">
              <a:extLst>
                <a:ext uri="{FF2B5EF4-FFF2-40B4-BE49-F238E27FC236}">
                  <a16:creationId xmlns:a16="http://schemas.microsoft.com/office/drawing/2014/main" id="{F285E477-2C36-40B4-ACFF-AB45E37EDB2B}"/>
                </a:ext>
              </a:extLst>
            </p:cNvPr>
            <p:cNvSpPr/>
            <p:nvPr/>
          </p:nvSpPr>
          <p:spPr>
            <a:xfrm>
              <a:off x="4909181" y="3225261"/>
              <a:ext cx="746999" cy="384721"/>
            </a:xfrm>
            <a:prstGeom prst="rect">
              <a:avLst/>
            </a:prstGeom>
          </p:spPr>
          <p:txBody>
            <a:bodyPr wrap="none" lIns="0" tIns="137160" rIns="0" bIns="0" anchor="ctr" anchorCtr="1">
              <a:spAutoFit/>
            </a:bodyPr>
            <a:lstStyle/>
            <a:p>
              <a:pPr algn="ctr" fontAlgn="base">
                <a:spcBef>
                  <a:spcPct val="0"/>
                </a:spcBef>
                <a:spcAft>
                  <a:spcPct val="0"/>
                </a:spcAft>
              </a:pPr>
              <a:r>
                <a:rPr lang="en-US" sz="1600" b="1" dirty="0">
                  <a:solidFill>
                    <a:srgbClr val="FFFFFF"/>
                  </a:solidFill>
                  <a:latin typeface="+mj-lt"/>
                  <a:ea typeface="Open Sans" panose="020B0606030504020204" pitchFamily="34" charset="0"/>
                  <a:cs typeface="Open Sans" panose="020B0606030504020204" pitchFamily="34" charset="0"/>
                </a:rPr>
                <a:t>Visibility</a:t>
              </a:r>
            </a:p>
          </p:txBody>
        </p:sp>
        <p:pic>
          <p:nvPicPr>
            <p:cNvPr id="113" name="Picture 112">
              <a:extLst>
                <a:ext uri="{FF2B5EF4-FFF2-40B4-BE49-F238E27FC236}">
                  <a16:creationId xmlns:a16="http://schemas.microsoft.com/office/drawing/2014/main" id="{7115902F-B19F-44D6-B54A-CD5BAB6E6D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494" y="2778362"/>
              <a:ext cx="714375" cy="457200"/>
            </a:xfrm>
            <a:prstGeom prst="rect">
              <a:avLst/>
            </a:prstGeom>
          </p:spPr>
        </p:pic>
      </p:grpSp>
      <p:sp>
        <p:nvSpPr>
          <p:cNvPr id="114" name="Rectangle 113">
            <a:extLst>
              <a:ext uri="{FF2B5EF4-FFF2-40B4-BE49-F238E27FC236}">
                <a16:creationId xmlns:a16="http://schemas.microsoft.com/office/drawing/2014/main" id="{4C7B0A9F-46AA-43EE-B145-B382596EE299}"/>
              </a:ext>
            </a:extLst>
          </p:cNvPr>
          <p:cNvSpPr/>
          <p:nvPr/>
        </p:nvSpPr>
        <p:spPr>
          <a:xfrm>
            <a:off x="671513" y="3005322"/>
            <a:ext cx="3806119" cy="552395"/>
          </a:xfrm>
          <a:prstGeom prst="rect">
            <a:avLst/>
          </a:prstGeom>
        </p:spPr>
        <p:txBody>
          <a:bodyPr wrap="square" rIns="274320">
            <a:spAutoFit/>
          </a:bodyPr>
          <a:lstStyle/>
          <a:p>
            <a:pPr algn="ctr" defTabSz="761310" eaLnBrk="0" fontAlgn="base" hangingPunct="0">
              <a:lnSpc>
                <a:spcPct val="70000"/>
              </a:lnSpc>
              <a:spcBef>
                <a:spcPts val="500"/>
              </a:spcBef>
              <a:spcAft>
                <a:spcPts val="500"/>
              </a:spcAft>
            </a:pPr>
            <a:r>
              <a:rPr lang="en-US" sz="1600" b="1" dirty="0">
                <a:solidFill>
                  <a:schemeClr val="bg1"/>
                </a:solidFill>
                <a:ea typeface="Arial" charset="0"/>
                <a:cs typeface="Arial" charset="0"/>
              </a:rPr>
              <a:t>Device Discovery and Profiling</a:t>
            </a:r>
          </a:p>
          <a:p>
            <a:pPr algn="ctr" defTabSz="761310" eaLnBrk="0" fontAlgn="base" hangingPunct="0">
              <a:lnSpc>
                <a:spcPct val="70000"/>
              </a:lnSpc>
              <a:spcBef>
                <a:spcPts val="500"/>
              </a:spcBef>
              <a:spcAft>
                <a:spcPts val="500"/>
              </a:spcAft>
            </a:pPr>
            <a:r>
              <a:rPr lang="en-US" sz="1400" dirty="0">
                <a:solidFill>
                  <a:schemeClr val="bg1"/>
                </a:solidFill>
                <a:ea typeface="Arial" charset="0"/>
                <a:cs typeface="Arial" charset="0"/>
              </a:rPr>
              <a:t>Custom Fingerprinting</a:t>
            </a:r>
          </a:p>
        </p:txBody>
      </p:sp>
      <p:sp>
        <p:nvSpPr>
          <p:cNvPr id="115" name="Rectangle 114">
            <a:extLst>
              <a:ext uri="{FF2B5EF4-FFF2-40B4-BE49-F238E27FC236}">
                <a16:creationId xmlns:a16="http://schemas.microsoft.com/office/drawing/2014/main" id="{9C28B5AF-01EC-46F9-9E6E-F2A09623864F}"/>
              </a:ext>
            </a:extLst>
          </p:cNvPr>
          <p:cNvSpPr/>
          <p:nvPr/>
        </p:nvSpPr>
        <p:spPr>
          <a:xfrm>
            <a:off x="671513" y="4526730"/>
            <a:ext cx="3806119" cy="552395"/>
          </a:xfrm>
          <a:prstGeom prst="rect">
            <a:avLst/>
          </a:prstGeom>
        </p:spPr>
        <p:txBody>
          <a:bodyPr wrap="square" rIns="274320">
            <a:spAutoFit/>
          </a:bodyPr>
          <a:lstStyle/>
          <a:p>
            <a:pPr algn="ctr" defTabSz="761310" eaLnBrk="0" fontAlgn="base" hangingPunct="0">
              <a:lnSpc>
                <a:spcPct val="70000"/>
              </a:lnSpc>
              <a:spcBef>
                <a:spcPts val="500"/>
              </a:spcBef>
              <a:spcAft>
                <a:spcPts val="500"/>
              </a:spcAft>
            </a:pPr>
            <a:r>
              <a:rPr lang="en-US" sz="1600" b="1" dirty="0">
                <a:solidFill>
                  <a:schemeClr val="bg1"/>
                </a:solidFill>
                <a:ea typeface="Arial" charset="0"/>
                <a:cs typeface="Arial" charset="0"/>
              </a:rPr>
              <a:t>One Role, One Network</a:t>
            </a:r>
          </a:p>
          <a:p>
            <a:pPr algn="ctr" defTabSz="761310" eaLnBrk="0" fontAlgn="base" hangingPunct="0">
              <a:lnSpc>
                <a:spcPct val="70000"/>
              </a:lnSpc>
              <a:spcBef>
                <a:spcPts val="500"/>
              </a:spcBef>
              <a:spcAft>
                <a:spcPts val="500"/>
              </a:spcAft>
            </a:pPr>
            <a:r>
              <a:rPr lang="en-US" sz="1400" dirty="0">
                <a:solidFill>
                  <a:schemeClr val="bg1"/>
                </a:solidFill>
                <a:cs typeface="Arial" charset="0"/>
              </a:rPr>
              <a:t>Wired, Wireless and Remote Access</a:t>
            </a:r>
          </a:p>
        </p:txBody>
      </p:sp>
      <p:sp>
        <p:nvSpPr>
          <p:cNvPr id="116" name="Rectangle 115">
            <a:extLst>
              <a:ext uri="{FF2B5EF4-FFF2-40B4-BE49-F238E27FC236}">
                <a16:creationId xmlns:a16="http://schemas.microsoft.com/office/drawing/2014/main" id="{671E4CED-59E2-48FB-8CC8-226AA9B42841}"/>
              </a:ext>
            </a:extLst>
          </p:cNvPr>
          <p:cNvSpPr/>
          <p:nvPr/>
        </p:nvSpPr>
        <p:spPr>
          <a:xfrm>
            <a:off x="7714367" y="3005323"/>
            <a:ext cx="3806119" cy="552395"/>
          </a:xfrm>
          <a:prstGeom prst="rect">
            <a:avLst/>
          </a:prstGeom>
        </p:spPr>
        <p:txBody>
          <a:bodyPr wrap="square" lIns="146304" rIns="0">
            <a:spAutoFit/>
          </a:bodyPr>
          <a:lstStyle/>
          <a:p>
            <a:pPr algn="ctr" defTabSz="761310" eaLnBrk="0" fontAlgn="base" hangingPunct="0">
              <a:lnSpc>
                <a:spcPct val="70000"/>
              </a:lnSpc>
              <a:spcBef>
                <a:spcPts val="500"/>
              </a:spcBef>
              <a:spcAft>
                <a:spcPts val="500"/>
              </a:spcAft>
            </a:pPr>
            <a:r>
              <a:rPr lang="en-US" sz="1600" b="1" dirty="0">
                <a:solidFill>
                  <a:schemeClr val="bg1"/>
                </a:solidFill>
                <a:ea typeface="Arial" charset="0"/>
                <a:cs typeface="Arial" charset="0"/>
              </a:rPr>
              <a:t>Precision Access Privileges</a:t>
            </a:r>
          </a:p>
          <a:p>
            <a:pPr algn="ctr" defTabSz="761310" eaLnBrk="0" fontAlgn="base" hangingPunct="0">
              <a:lnSpc>
                <a:spcPct val="70000"/>
              </a:lnSpc>
              <a:spcBef>
                <a:spcPts val="500"/>
              </a:spcBef>
              <a:spcAft>
                <a:spcPts val="500"/>
              </a:spcAft>
            </a:pPr>
            <a:r>
              <a:rPr lang="en-US" sz="1400" dirty="0">
                <a:solidFill>
                  <a:schemeClr val="bg1"/>
                </a:solidFill>
                <a:cs typeface="Arial" charset="0"/>
              </a:rPr>
              <a:t>Identity and context-based rules</a:t>
            </a:r>
          </a:p>
        </p:txBody>
      </p:sp>
      <p:sp>
        <p:nvSpPr>
          <p:cNvPr id="117" name="Rectangle 116">
            <a:extLst>
              <a:ext uri="{FF2B5EF4-FFF2-40B4-BE49-F238E27FC236}">
                <a16:creationId xmlns:a16="http://schemas.microsoft.com/office/drawing/2014/main" id="{665F7C76-06F2-4E5C-8F88-909706EA27E2}"/>
              </a:ext>
            </a:extLst>
          </p:cNvPr>
          <p:cNvSpPr/>
          <p:nvPr/>
        </p:nvSpPr>
        <p:spPr>
          <a:xfrm>
            <a:off x="7714367" y="4526730"/>
            <a:ext cx="3806119" cy="552395"/>
          </a:xfrm>
          <a:prstGeom prst="rect">
            <a:avLst/>
          </a:prstGeom>
        </p:spPr>
        <p:txBody>
          <a:bodyPr wrap="square" lIns="146304" rIns="0">
            <a:spAutoFit/>
          </a:bodyPr>
          <a:lstStyle/>
          <a:p>
            <a:pPr algn="ctr" defTabSz="761310" eaLnBrk="0" fontAlgn="base" hangingPunct="0">
              <a:lnSpc>
                <a:spcPct val="70000"/>
              </a:lnSpc>
              <a:spcBef>
                <a:spcPts val="500"/>
              </a:spcBef>
              <a:spcAft>
                <a:spcPts val="500"/>
              </a:spcAft>
            </a:pPr>
            <a:r>
              <a:rPr lang="en-US" sz="1600" b="1" dirty="0">
                <a:solidFill>
                  <a:schemeClr val="bg1"/>
                </a:solidFill>
                <a:ea typeface="Arial" charset="0"/>
                <a:cs typeface="Arial" charset="0"/>
              </a:rPr>
              <a:t>Attack Response</a:t>
            </a:r>
          </a:p>
          <a:p>
            <a:pPr algn="ctr" defTabSz="761310" eaLnBrk="0" fontAlgn="base" hangingPunct="0">
              <a:lnSpc>
                <a:spcPct val="70000"/>
              </a:lnSpc>
              <a:spcBef>
                <a:spcPts val="500"/>
              </a:spcBef>
              <a:spcAft>
                <a:spcPts val="500"/>
              </a:spcAft>
            </a:pPr>
            <a:r>
              <a:rPr lang="en-US" sz="1400" dirty="0">
                <a:solidFill>
                  <a:schemeClr val="bg1"/>
                </a:solidFill>
                <a:cs typeface="Arial" charset="0"/>
              </a:rPr>
              <a:t>Event-triggered actions</a:t>
            </a:r>
          </a:p>
        </p:txBody>
      </p:sp>
    </p:spTree>
    <p:extLst>
      <p:ext uri="{BB962C8B-B14F-4D97-AF65-F5344CB8AC3E}">
        <p14:creationId xmlns:p14="http://schemas.microsoft.com/office/powerpoint/2010/main" val="272351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Connector 86">
            <a:extLst>
              <a:ext uri="{FF2B5EF4-FFF2-40B4-BE49-F238E27FC236}">
                <a16:creationId xmlns:a16="http://schemas.microsoft.com/office/drawing/2014/main" id="{705C8ACA-E07D-488F-A714-75CCC9A91EE7}"/>
              </a:ext>
            </a:extLst>
          </p:cNvPr>
          <p:cNvCxnSpPr>
            <a:cxnSpLocks/>
          </p:cNvCxnSpPr>
          <p:nvPr/>
        </p:nvCxnSpPr>
        <p:spPr>
          <a:xfrm flipH="1" flipV="1">
            <a:off x="8379916" y="2757599"/>
            <a:ext cx="1762582" cy="1362022"/>
          </a:xfrm>
          <a:prstGeom prst="line">
            <a:avLst/>
          </a:prstGeom>
          <a:ln w="11747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2CE2025-9968-4B9D-98CD-06A7D6553375}"/>
              </a:ext>
            </a:extLst>
          </p:cNvPr>
          <p:cNvCxnSpPr>
            <a:cxnSpLocks/>
          </p:cNvCxnSpPr>
          <p:nvPr/>
        </p:nvCxnSpPr>
        <p:spPr>
          <a:xfrm flipH="1" flipV="1">
            <a:off x="4910230" y="2822759"/>
            <a:ext cx="2289549" cy="1184786"/>
          </a:xfrm>
          <a:prstGeom prst="line">
            <a:avLst/>
          </a:prstGeom>
          <a:ln w="11747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4DB9AB-D4F4-4E58-ADE9-740A31E389E9}"/>
              </a:ext>
            </a:extLst>
          </p:cNvPr>
          <p:cNvCxnSpPr>
            <a:cxnSpLocks/>
          </p:cNvCxnSpPr>
          <p:nvPr/>
        </p:nvCxnSpPr>
        <p:spPr>
          <a:xfrm flipV="1">
            <a:off x="4815620" y="2915478"/>
            <a:ext cx="0" cy="1244899"/>
          </a:xfrm>
          <a:prstGeom prst="line">
            <a:avLst/>
          </a:prstGeom>
          <a:ln w="11747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B36591C0-784B-4412-B66C-70F68EEC40FE}"/>
              </a:ext>
            </a:extLst>
          </p:cNvPr>
          <p:cNvSpPr>
            <a:spLocks noGrp="1"/>
          </p:cNvSpPr>
          <p:nvPr>
            <p:ph type="title"/>
          </p:nvPr>
        </p:nvSpPr>
        <p:spPr>
          <a:xfrm>
            <a:off x="298307" y="368590"/>
            <a:ext cx="11374578" cy="411480"/>
          </a:xfrm>
        </p:spPr>
        <p:txBody>
          <a:bodyPr/>
          <a:lstStyle/>
          <a:p>
            <a:r>
              <a:rPr lang="en-US" dirty="0">
                <a:ea typeface="Open Sans Extrabold" panose="020B0906030804020204" pitchFamily="34" charset="0"/>
                <a:cs typeface="Open Sans Extrabold" panose="020B0906030804020204" pitchFamily="34" charset="0"/>
              </a:rPr>
              <a:t>HPE Aruba Networking </a:t>
            </a:r>
            <a:r>
              <a:rPr lang="en-US" dirty="0">
                <a:solidFill>
                  <a:schemeClr val="accent5"/>
                </a:solidFill>
                <a:ea typeface="Open Sans Extrabold" panose="020B0906030804020204" pitchFamily="34" charset="0"/>
                <a:cs typeface="Open Sans Extrabold" panose="020B0906030804020204" pitchFamily="34" charset="0"/>
              </a:rPr>
              <a:t>EdgeConnect</a:t>
            </a:r>
          </a:p>
        </p:txBody>
      </p:sp>
      <p:sp>
        <p:nvSpPr>
          <p:cNvPr id="19" name="Text Placeholder 18">
            <a:extLst>
              <a:ext uri="{FF2B5EF4-FFF2-40B4-BE49-F238E27FC236}">
                <a16:creationId xmlns:a16="http://schemas.microsoft.com/office/drawing/2014/main" id="{F6C35FE3-48AF-4575-8B79-78D479F00769}"/>
              </a:ext>
            </a:extLst>
          </p:cNvPr>
          <p:cNvSpPr>
            <a:spLocks noGrp="1"/>
          </p:cNvSpPr>
          <p:nvPr>
            <p:ph type="body" sz="quarter" idx="13"/>
          </p:nvPr>
        </p:nvSpPr>
        <p:spPr>
          <a:xfrm>
            <a:off x="291077" y="750987"/>
            <a:ext cx="11529254" cy="381000"/>
          </a:xfrm>
        </p:spPr>
        <p:txBody>
          <a:bodyPr/>
          <a:lstStyle/>
          <a:p>
            <a:r>
              <a:rPr lang="en-US" dirty="0"/>
              <a:t>Remote Worker to Branch to Enterprise Solutions Integrated to Aruba Framework</a:t>
            </a:r>
          </a:p>
        </p:txBody>
      </p:sp>
      <p:sp>
        <p:nvSpPr>
          <p:cNvPr id="68" name="TextBox 67">
            <a:extLst>
              <a:ext uri="{FF2B5EF4-FFF2-40B4-BE49-F238E27FC236}">
                <a16:creationId xmlns:a16="http://schemas.microsoft.com/office/drawing/2014/main" id="{ADAB9F52-870D-4B27-BAE6-EFD259425B5B}"/>
              </a:ext>
            </a:extLst>
          </p:cNvPr>
          <p:cNvSpPr txBox="1"/>
          <p:nvPr/>
        </p:nvSpPr>
        <p:spPr>
          <a:xfrm>
            <a:off x="901583" y="5445151"/>
            <a:ext cx="2431190" cy="1326917"/>
          </a:xfrm>
          <a:prstGeom prst="rect">
            <a:avLst/>
          </a:prstGeom>
          <a:noFill/>
        </p:spPr>
        <p:txBody>
          <a:bodyPr wrap="square" lIns="0" tIns="0" rIns="0" bIns="0" rtlCol="0">
            <a:noAutofit/>
          </a:bodyPr>
          <a:lstStyle/>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Work from anywhere on laptops, phones or tablets</a:t>
            </a:r>
          </a:p>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Client software for remote access to the corporate network</a:t>
            </a:r>
          </a:p>
          <a:p>
            <a:pPr marL="285750" marR="0" lvl="0" indent="-285750"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tabLst/>
              <a:defRPr/>
            </a:pPr>
            <a:endParaRPr kumimoji="0" lang="en-US" sz="1400"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74" name="Rectangle 73">
            <a:extLst>
              <a:ext uri="{FF2B5EF4-FFF2-40B4-BE49-F238E27FC236}">
                <a16:creationId xmlns:a16="http://schemas.microsoft.com/office/drawing/2014/main" id="{6C1F106B-2754-47C2-9A5E-75EF37EFE2D3}"/>
              </a:ext>
            </a:extLst>
          </p:cNvPr>
          <p:cNvSpPr/>
          <p:nvPr/>
        </p:nvSpPr>
        <p:spPr>
          <a:xfrm>
            <a:off x="974178" y="4639493"/>
            <a:ext cx="2286000" cy="663588"/>
          </a:xfrm>
          <a:prstGeom prst="rect">
            <a:avLst/>
          </a:prstGeom>
          <a:solidFill>
            <a:srgbClr val="00B0F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75" name="TextBox 74">
            <a:extLst>
              <a:ext uri="{FF2B5EF4-FFF2-40B4-BE49-F238E27FC236}">
                <a16:creationId xmlns:a16="http://schemas.microsoft.com/office/drawing/2014/main" id="{56D23EED-0995-40A8-8BD9-51CAE3454363}"/>
              </a:ext>
            </a:extLst>
          </p:cNvPr>
          <p:cNvSpPr txBox="1"/>
          <p:nvPr/>
        </p:nvSpPr>
        <p:spPr>
          <a:xfrm>
            <a:off x="1311304" y="4729187"/>
            <a:ext cx="1611748" cy="54843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EdgeConnect Mobile (VIA)</a:t>
            </a:r>
          </a:p>
        </p:txBody>
      </p:sp>
      <p:grpSp>
        <p:nvGrpSpPr>
          <p:cNvPr id="119" name="Group 118">
            <a:extLst>
              <a:ext uri="{FF2B5EF4-FFF2-40B4-BE49-F238E27FC236}">
                <a16:creationId xmlns:a16="http://schemas.microsoft.com/office/drawing/2014/main" id="{C4C8D1B6-E4FD-4273-AC7E-5AFF24C62756}"/>
              </a:ext>
            </a:extLst>
          </p:cNvPr>
          <p:cNvGrpSpPr/>
          <p:nvPr/>
        </p:nvGrpSpPr>
        <p:grpSpPr>
          <a:xfrm>
            <a:off x="8673815" y="3741306"/>
            <a:ext cx="2744691" cy="3097672"/>
            <a:chOff x="8673815" y="3830294"/>
            <a:chExt cx="2744691" cy="3097672"/>
          </a:xfrm>
        </p:grpSpPr>
        <p:sp>
          <p:nvSpPr>
            <p:cNvPr id="66" name="TextBox 65">
              <a:extLst>
                <a:ext uri="{FF2B5EF4-FFF2-40B4-BE49-F238E27FC236}">
                  <a16:creationId xmlns:a16="http://schemas.microsoft.com/office/drawing/2014/main" id="{B5D7C7CD-405A-4C4A-B6D9-0B2AB4230493}"/>
                </a:ext>
              </a:extLst>
            </p:cNvPr>
            <p:cNvSpPr txBox="1"/>
            <p:nvPr/>
          </p:nvSpPr>
          <p:spPr>
            <a:xfrm>
              <a:off x="8947889" y="5534145"/>
              <a:ext cx="2361027" cy="1393821"/>
            </a:xfrm>
            <a:prstGeom prst="rect">
              <a:avLst/>
            </a:prstGeom>
            <a:noFill/>
          </p:spPr>
          <p:txBody>
            <a:bodyPr wrap="square" lIns="0" tIns="0" rIns="0" bIns="0" rtlCol="0" anchor="t">
              <a:noAutofit/>
            </a:bodyPr>
            <a:lstStyle/>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Advanced SD-WAN with Business Intent Overlays</a:t>
              </a:r>
            </a:p>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Max network and app performance</a:t>
              </a:r>
            </a:p>
          </p:txBody>
        </p:sp>
        <p:sp>
          <p:nvSpPr>
            <p:cNvPr id="70" name="Rectangle 69">
              <a:extLst>
                <a:ext uri="{FF2B5EF4-FFF2-40B4-BE49-F238E27FC236}">
                  <a16:creationId xmlns:a16="http://schemas.microsoft.com/office/drawing/2014/main" id="{CBFE5524-6EA0-45AC-B7FC-81D2E26F19B2}"/>
                </a:ext>
              </a:extLst>
            </p:cNvPr>
            <p:cNvSpPr/>
            <p:nvPr/>
          </p:nvSpPr>
          <p:spPr>
            <a:xfrm>
              <a:off x="8985402" y="4728482"/>
              <a:ext cx="2286000" cy="676579"/>
            </a:xfrm>
            <a:prstGeom prst="rect">
              <a:avLst/>
            </a:prstGeom>
            <a:solidFill>
              <a:schemeClr val="tx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71" name="TextBox 70">
              <a:extLst>
                <a:ext uri="{FF2B5EF4-FFF2-40B4-BE49-F238E27FC236}">
                  <a16:creationId xmlns:a16="http://schemas.microsoft.com/office/drawing/2014/main" id="{A6CCF8FC-1CC8-4787-92EB-106787F6A5C1}"/>
                </a:ext>
              </a:extLst>
            </p:cNvPr>
            <p:cNvSpPr txBox="1"/>
            <p:nvPr/>
          </p:nvSpPr>
          <p:spPr>
            <a:xfrm>
              <a:off x="9150086" y="4820650"/>
              <a:ext cx="1956632" cy="531317"/>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EdgeConnect Enterprise</a:t>
              </a:r>
            </a:p>
          </p:txBody>
        </p:sp>
        <p:pic>
          <p:nvPicPr>
            <p:cNvPr id="77" name="Picture 76">
              <a:extLst>
                <a:ext uri="{FF2B5EF4-FFF2-40B4-BE49-F238E27FC236}">
                  <a16:creationId xmlns:a16="http://schemas.microsoft.com/office/drawing/2014/main" id="{92012336-4C23-459E-887E-657D233AB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380" y="3830294"/>
              <a:ext cx="1076045" cy="792436"/>
            </a:xfrm>
            <a:prstGeom prst="rect">
              <a:avLst/>
            </a:prstGeom>
          </p:spPr>
        </p:pic>
        <p:sp>
          <p:nvSpPr>
            <p:cNvPr id="81" name="Rectangle 80">
              <a:extLst>
                <a:ext uri="{FF2B5EF4-FFF2-40B4-BE49-F238E27FC236}">
                  <a16:creationId xmlns:a16="http://schemas.microsoft.com/office/drawing/2014/main" id="{2833FE76-A475-4743-84F8-3179C232ABC7}"/>
                </a:ext>
              </a:extLst>
            </p:cNvPr>
            <p:cNvSpPr/>
            <p:nvPr/>
          </p:nvSpPr>
          <p:spPr>
            <a:xfrm>
              <a:off x="8673815" y="4648190"/>
              <a:ext cx="2744691" cy="676579"/>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grpSp>
      <p:sp>
        <p:nvSpPr>
          <p:cNvPr id="82" name="TextBox 81">
            <a:extLst>
              <a:ext uri="{FF2B5EF4-FFF2-40B4-BE49-F238E27FC236}">
                <a16:creationId xmlns:a16="http://schemas.microsoft.com/office/drawing/2014/main" id="{4D2D2F57-8123-476F-916F-3A9FD09A2AF6}"/>
              </a:ext>
            </a:extLst>
          </p:cNvPr>
          <p:cNvSpPr txBox="1"/>
          <p:nvPr/>
        </p:nvSpPr>
        <p:spPr>
          <a:xfrm>
            <a:off x="2549651" y="471965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20" name="TextBox 119">
            <a:extLst>
              <a:ext uri="{FF2B5EF4-FFF2-40B4-BE49-F238E27FC236}">
                <a16:creationId xmlns:a16="http://schemas.microsoft.com/office/drawing/2014/main" id="{8724474E-50F1-4A2A-BDF5-C347EBBCCCB8}"/>
              </a:ext>
            </a:extLst>
          </p:cNvPr>
          <p:cNvSpPr txBox="1"/>
          <p:nvPr/>
        </p:nvSpPr>
        <p:spPr>
          <a:xfrm>
            <a:off x="3651006" y="2312580"/>
            <a:ext cx="236258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ea typeface="Open Sans Light" panose="020B0606030504020204" pitchFamily="34" charset="0"/>
                <a:cs typeface="Open Sans Light" panose="020B0606030504020204" pitchFamily="34" charset="0"/>
              </a:rPr>
              <a:t>Gateways</a:t>
            </a:r>
          </a:p>
        </p:txBody>
      </p:sp>
      <p:grpSp>
        <p:nvGrpSpPr>
          <p:cNvPr id="124" name="Group 123">
            <a:extLst>
              <a:ext uri="{FF2B5EF4-FFF2-40B4-BE49-F238E27FC236}">
                <a16:creationId xmlns:a16="http://schemas.microsoft.com/office/drawing/2014/main" id="{07FC7344-4C7F-4E79-A390-785188531B58}"/>
              </a:ext>
            </a:extLst>
          </p:cNvPr>
          <p:cNvGrpSpPr/>
          <p:nvPr/>
        </p:nvGrpSpPr>
        <p:grpSpPr>
          <a:xfrm>
            <a:off x="5810831" y="1603284"/>
            <a:ext cx="3156486" cy="1244738"/>
            <a:chOff x="8456925" y="2462526"/>
            <a:chExt cx="2712150" cy="1017122"/>
          </a:xfrm>
        </p:grpSpPr>
        <p:pic>
          <p:nvPicPr>
            <p:cNvPr id="125" name="Picture 124">
              <a:extLst>
                <a:ext uri="{FF2B5EF4-FFF2-40B4-BE49-F238E27FC236}">
                  <a16:creationId xmlns:a16="http://schemas.microsoft.com/office/drawing/2014/main" id="{6AD02D06-BF42-4B46-AAB8-933BF437B4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5387" y="3027079"/>
              <a:ext cx="395894" cy="378681"/>
            </a:xfrm>
            <a:prstGeom prst="rect">
              <a:avLst/>
            </a:prstGeom>
          </p:spPr>
        </p:pic>
        <p:grpSp>
          <p:nvGrpSpPr>
            <p:cNvPr id="126" name="Group 125">
              <a:extLst>
                <a:ext uri="{FF2B5EF4-FFF2-40B4-BE49-F238E27FC236}">
                  <a16:creationId xmlns:a16="http://schemas.microsoft.com/office/drawing/2014/main" id="{FF618630-D5EB-4D11-87CD-8471C5A1F4A8}"/>
                </a:ext>
              </a:extLst>
            </p:cNvPr>
            <p:cNvGrpSpPr/>
            <p:nvPr/>
          </p:nvGrpSpPr>
          <p:grpSpPr>
            <a:xfrm>
              <a:off x="8456925" y="2464659"/>
              <a:ext cx="1071247" cy="1009148"/>
              <a:chOff x="6132409" y="4661732"/>
              <a:chExt cx="766138" cy="793486"/>
            </a:xfrm>
          </p:grpSpPr>
          <p:sp>
            <p:nvSpPr>
              <p:cNvPr id="132" name="TextBox 131">
                <a:extLst>
                  <a:ext uri="{FF2B5EF4-FFF2-40B4-BE49-F238E27FC236}">
                    <a16:creationId xmlns:a16="http://schemas.microsoft.com/office/drawing/2014/main" id="{C4C9FD58-F8F9-48E2-9F72-86AAED422A27}"/>
                  </a:ext>
                </a:extLst>
              </p:cNvPr>
              <p:cNvSpPr txBox="1"/>
              <p:nvPr/>
            </p:nvSpPr>
            <p:spPr>
              <a:xfrm>
                <a:off x="6132409" y="4661732"/>
                <a:ext cx="766138" cy="27684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ea typeface="Open Sans Light" panose="020B0606030504020204" pitchFamily="34" charset="0"/>
                    <a:cs typeface="Open Sans Light" panose="020B0606030504020204" pitchFamily="34" charset="0"/>
                  </a:rPr>
                  <a:t>Aruba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ea typeface="Open Sans Light" panose="020B0606030504020204" pitchFamily="34" charset="0"/>
                    <a:cs typeface="Open Sans Light" panose="020B0606030504020204" pitchFamily="34" charset="0"/>
                  </a:rPr>
                  <a:t>Central</a:t>
                </a:r>
              </a:p>
            </p:txBody>
          </p:sp>
          <p:pic>
            <p:nvPicPr>
              <p:cNvPr id="133" name="Picture 132">
                <a:extLst>
                  <a:ext uri="{FF2B5EF4-FFF2-40B4-BE49-F238E27FC236}">
                    <a16:creationId xmlns:a16="http://schemas.microsoft.com/office/drawing/2014/main" id="{139FC447-0752-484F-A365-E2CEF6B2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983" y="4989317"/>
                <a:ext cx="464989" cy="465901"/>
              </a:xfrm>
              <a:prstGeom prst="rect">
                <a:avLst/>
              </a:prstGeom>
            </p:spPr>
          </p:pic>
        </p:grpSp>
        <p:grpSp>
          <p:nvGrpSpPr>
            <p:cNvPr id="127" name="Group 126">
              <a:extLst>
                <a:ext uri="{FF2B5EF4-FFF2-40B4-BE49-F238E27FC236}">
                  <a16:creationId xmlns:a16="http://schemas.microsoft.com/office/drawing/2014/main" id="{AC52F8BD-C90C-4424-AFC1-18CFBEC98B24}"/>
                </a:ext>
              </a:extLst>
            </p:cNvPr>
            <p:cNvGrpSpPr/>
            <p:nvPr/>
          </p:nvGrpSpPr>
          <p:grpSpPr>
            <a:xfrm>
              <a:off x="9666158" y="2462526"/>
              <a:ext cx="1502917" cy="1017122"/>
              <a:chOff x="7064248" y="2491356"/>
              <a:chExt cx="1502917" cy="1017122"/>
            </a:xfrm>
          </p:grpSpPr>
          <p:pic>
            <p:nvPicPr>
              <p:cNvPr id="130" name="Picture 129">
                <a:extLst>
                  <a:ext uri="{FF2B5EF4-FFF2-40B4-BE49-F238E27FC236}">
                    <a16:creationId xmlns:a16="http://schemas.microsoft.com/office/drawing/2014/main" id="{27D10F92-A9C4-4176-AD1B-1453862358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396"/>
              <a:stretch/>
            </p:blipFill>
            <p:spPr>
              <a:xfrm>
                <a:off x="7519602" y="2904273"/>
                <a:ext cx="650168" cy="604205"/>
              </a:xfrm>
              <a:prstGeom prst="rect">
                <a:avLst/>
              </a:prstGeom>
            </p:spPr>
          </p:pic>
          <p:sp>
            <p:nvSpPr>
              <p:cNvPr id="131" name="TextBox 130">
                <a:extLst>
                  <a:ext uri="{FF2B5EF4-FFF2-40B4-BE49-F238E27FC236}">
                    <a16:creationId xmlns:a16="http://schemas.microsoft.com/office/drawing/2014/main" id="{7FF81146-713A-4448-A5C1-6BBA8FBB9304}"/>
                  </a:ext>
                </a:extLst>
              </p:cNvPr>
              <p:cNvSpPr txBox="1"/>
              <p:nvPr/>
            </p:nvSpPr>
            <p:spPr>
              <a:xfrm>
                <a:off x="7064248" y="2491356"/>
                <a:ext cx="1502917" cy="35209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ea typeface="Open Sans Light" panose="020B0606030504020204" pitchFamily="34" charset="0"/>
                    <a:cs typeface="Open Sans Light" panose="020B0606030504020204" pitchFamily="34" charset="0"/>
                  </a:rPr>
                  <a:t>Aruba Enterprise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ea typeface="Open Sans Light" panose="020B0606030504020204" pitchFamily="34" charset="0"/>
                    <a:cs typeface="Open Sans Light" panose="020B0606030504020204" pitchFamily="34" charset="0"/>
                  </a:rPr>
                  <a:t>Orchestrator</a:t>
                </a:r>
              </a:p>
            </p:txBody>
          </p:sp>
        </p:grpSp>
        <p:cxnSp>
          <p:nvCxnSpPr>
            <p:cNvPr id="128" name="Straight Arrow Connector 127">
              <a:extLst>
                <a:ext uri="{FF2B5EF4-FFF2-40B4-BE49-F238E27FC236}">
                  <a16:creationId xmlns:a16="http://schemas.microsoft.com/office/drawing/2014/main" id="{9EA474D8-BAD2-4108-A43B-0624859BF387}"/>
                </a:ext>
              </a:extLst>
            </p:cNvPr>
            <p:cNvCxnSpPr>
              <a:cxnSpLocks/>
              <a:stCxn id="125" idx="1"/>
            </p:cNvCxnSpPr>
            <p:nvPr/>
          </p:nvCxnSpPr>
          <p:spPr>
            <a:xfrm flipH="1">
              <a:off x="9353957" y="3216420"/>
              <a:ext cx="181430" cy="0"/>
            </a:xfrm>
            <a:prstGeom prst="straightConnector1">
              <a:avLst/>
            </a:prstGeom>
            <a:ln w="1905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C09149B2-A105-426B-9043-F45DD68D0A79}"/>
                </a:ext>
              </a:extLst>
            </p:cNvPr>
            <p:cNvCxnSpPr>
              <a:cxnSpLocks/>
            </p:cNvCxnSpPr>
            <p:nvPr/>
          </p:nvCxnSpPr>
          <p:spPr>
            <a:xfrm flipH="1">
              <a:off x="9888863" y="3219729"/>
              <a:ext cx="181430" cy="0"/>
            </a:xfrm>
            <a:prstGeom prst="straightConnector1">
              <a:avLst/>
            </a:prstGeom>
            <a:ln w="19050">
              <a:solidFill>
                <a:schemeClr val="accent4"/>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17D09B93-DE0B-434D-B6A1-B66C8DB3BBA2}"/>
              </a:ext>
            </a:extLst>
          </p:cNvPr>
          <p:cNvGrpSpPr/>
          <p:nvPr/>
        </p:nvGrpSpPr>
        <p:grpSpPr>
          <a:xfrm>
            <a:off x="3586917" y="3363440"/>
            <a:ext cx="2431190" cy="3644678"/>
            <a:chOff x="3586917" y="3452428"/>
            <a:chExt cx="2431190" cy="3644678"/>
          </a:xfrm>
        </p:grpSpPr>
        <p:sp>
          <p:nvSpPr>
            <p:cNvPr id="65" name="TextBox 64">
              <a:extLst>
                <a:ext uri="{FF2B5EF4-FFF2-40B4-BE49-F238E27FC236}">
                  <a16:creationId xmlns:a16="http://schemas.microsoft.com/office/drawing/2014/main" id="{A4AC847F-03E2-42C8-9A0F-568FE3DBB256}"/>
                </a:ext>
              </a:extLst>
            </p:cNvPr>
            <p:cNvSpPr txBox="1"/>
            <p:nvPr/>
          </p:nvSpPr>
          <p:spPr>
            <a:xfrm>
              <a:off x="3666110" y="4731110"/>
              <a:ext cx="2286000" cy="671665"/>
            </a:xfrm>
            <a:prstGeom prst="rect">
              <a:avLst/>
            </a:prstGeom>
            <a:solidFill>
              <a:srgbClr val="FF9526"/>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Open Sans" panose="020B0606030504020204" pitchFamily="34" charset="0"/>
                <a:cs typeface="Open Sans" panose="020B0606030504020204" pitchFamily="34" charset="0"/>
              </a:endParaRPr>
            </a:p>
          </p:txBody>
        </p:sp>
        <p:sp>
          <p:nvSpPr>
            <p:cNvPr id="69" name="TextBox 68">
              <a:extLst>
                <a:ext uri="{FF2B5EF4-FFF2-40B4-BE49-F238E27FC236}">
                  <a16:creationId xmlns:a16="http://schemas.microsoft.com/office/drawing/2014/main" id="{7E6C0C52-4509-41B4-9C7F-D0F7DB62A3F0}"/>
                </a:ext>
              </a:extLst>
            </p:cNvPr>
            <p:cNvSpPr txBox="1"/>
            <p:nvPr/>
          </p:nvSpPr>
          <p:spPr>
            <a:xfrm>
              <a:off x="3586917" y="5536774"/>
              <a:ext cx="2431190" cy="1560332"/>
            </a:xfrm>
            <a:prstGeom prst="rect">
              <a:avLst/>
            </a:prstGeom>
            <a:noFill/>
          </p:spPr>
          <p:txBody>
            <a:bodyPr wrap="square" lIns="0" tIns="0" rIns="0" bIns="0" rtlCol="0">
              <a:noAutofit/>
            </a:bodyPr>
            <a:lstStyle/>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Small office / work from home “branch of one”</a:t>
              </a:r>
            </a:p>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SD-WAN features including cloud-delivered security</a:t>
              </a:r>
            </a:p>
            <a:p>
              <a:pPr marL="285750" marR="0" lvl="0" indent="-285750"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tabLst/>
                <a:defRPr/>
              </a:pPr>
              <a:endParaRPr kumimoji="0" lang="en-US" sz="1400"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76" name="TextBox 75">
              <a:extLst>
                <a:ext uri="{FF2B5EF4-FFF2-40B4-BE49-F238E27FC236}">
                  <a16:creationId xmlns:a16="http://schemas.microsoft.com/office/drawing/2014/main" id="{3841B698-7AE4-437A-930F-976043501F8E}"/>
                </a:ext>
              </a:extLst>
            </p:cNvPr>
            <p:cNvSpPr txBox="1"/>
            <p:nvPr/>
          </p:nvSpPr>
          <p:spPr>
            <a:xfrm>
              <a:off x="3881928" y="4829966"/>
              <a:ext cx="1854364" cy="5335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ea typeface="Open Sans" panose="020B0606030504020204" pitchFamily="34" charset="0"/>
                  <a:cs typeface="Open Sans" panose="020B0606030504020204" pitchFamily="34" charset="0"/>
                </a:rPr>
                <a:t>EdgeConnect Microbranch</a:t>
              </a:r>
            </a:p>
          </p:txBody>
        </p:sp>
        <p:pic>
          <p:nvPicPr>
            <p:cNvPr id="146" name="Picture 145">
              <a:extLst>
                <a:ext uri="{FF2B5EF4-FFF2-40B4-BE49-F238E27FC236}">
                  <a16:creationId xmlns:a16="http://schemas.microsoft.com/office/drawing/2014/main" id="{B5FC69CF-54A9-496C-9284-16162066D656}"/>
                </a:ext>
              </a:extLst>
            </p:cNvPr>
            <p:cNvPicPr>
              <a:picLocks noChangeAspect="1"/>
            </p:cNvPicPr>
            <p:nvPr/>
          </p:nvPicPr>
          <p:blipFill>
            <a:blip r:embed="rId7"/>
            <a:stretch>
              <a:fillRect/>
            </a:stretch>
          </p:blipFill>
          <p:spPr>
            <a:xfrm>
              <a:off x="4132995" y="3452428"/>
              <a:ext cx="1343549" cy="1302977"/>
            </a:xfrm>
            <a:prstGeom prst="rect">
              <a:avLst/>
            </a:prstGeom>
          </p:spPr>
        </p:pic>
      </p:grpSp>
      <p:grpSp>
        <p:nvGrpSpPr>
          <p:cNvPr id="173" name="Group 172">
            <a:extLst>
              <a:ext uri="{FF2B5EF4-FFF2-40B4-BE49-F238E27FC236}">
                <a16:creationId xmlns:a16="http://schemas.microsoft.com/office/drawing/2014/main" id="{869F03F6-FBB3-4754-A863-BDFDBFA150F7}"/>
              </a:ext>
            </a:extLst>
          </p:cNvPr>
          <p:cNvGrpSpPr/>
          <p:nvPr/>
        </p:nvGrpSpPr>
        <p:grpSpPr>
          <a:xfrm>
            <a:off x="6272251" y="3541036"/>
            <a:ext cx="2431190" cy="3384148"/>
            <a:chOff x="6272251" y="3630024"/>
            <a:chExt cx="2431190" cy="3384148"/>
          </a:xfrm>
        </p:grpSpPr>
        <p:sp>
          <p:nvSpPr>
            <p:cNvPr id="67" name="TextBox 66">
              <a:extLst>
                <a:ext uri="{FF2B5EF4-FFF2-40B4-BE49-F238E27FC236}">
                  <a16:creationId xmlns:a16="http://schemas.microsoft.com/office/drawing/2014/main" id="{59A91A79-1DA2-4330-B476-AC1342CEB15C}"/>
                </a:ext>
              </a:extLst>
            </p:cNvPr>
            <p:cNvSpPr txBox="1"/>
            <p:nvPr/>
          </p:nvSpPr>
          <p:spPr>
            <a:xfrm>
              <a:off x="6272251" y="5524564"/>
              <a:ext cx="2431190" cy="1489608"/>
            </a:xfrm>
            <a:prstGeom prst="rect">
              <a:avLst/>
            </a:prstGeom>
            <a:noFill/>
          </p:spPr>
          <p:txBody>
            <a:bodyPr wrap="square" lIns="0" tIns="0" rIns="0" bIns="0" rtlCol="0">
              <a:noAutofit/>
            </a:bodyPr>
            <a:lstStyle/>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Maximum integration and management of Wi-Fi, Wired, </a:t>
              </a:r>
              <a:r>
                <a:rPr lang="en-US" sz="1400" dirty="0">
                  <a:solidFill>
                    <a:schemeClr val="accent1"/>
                  </a:solidFill>
                  <a:ea typeface="Open Sans" panose="020B0606030504020204" pitchFamily="34" charset="0"/>
                  <a:cs typeface="Open Sans" panose="020B0606030504020204" pitchFamily="34" charset="0"/>
                </a:rPr>
                <a:t>S</a:t>
              </a:r>
              <a:r>
                <a:rPr kumimoji="0" lang="en-US" sz="1400" i="0" u="none" strike="noStrike" kern="1200" cap="none" spc="0" normalizeH="0" baseline="0" noProof="0" dirty="0" err="1">
                  <a:ln>
                    <a:noFill/>
                  </a:ln>
                  <a:solidFill>
                    <a:schemeClr val="accent1"/>
                  </a:solidFill>
                  <a:effectLst/>
                  <a:uLnTx/>
                  <a:uFillTx/>
                  <a:ea typeface="Open Sans" panose="020B0606030504020204" pitchFamily="34" charset="0"/>
                  <a:cs typeface="Open Sans" panose="020B0606030504020204" pitchFamily="34" charset="0"/>
                </a:rPr>
                <a:t>ecurity</a:t>
              </a: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 &amp; SD-WAN</a:t>
              </a:r>
            </a:p>
            <a:p>
              <a:pPr marL="179388" marR="0" lvl="0" indent="-179388" algn="l" defTabSz="914400" rtl="0" eaLnBrk="1" fontAlgn="auto" latinLnBrk="0" hangingPunct="1">
                <a:lnSpc>
                  <a:spcPct val="90000"/>
                </a:lnSpc>
                <a:spcBef>
                  <a:spcPts val="0"/>
                </a:spcBef>
                <a:spcAft>
                  <a:spcPts val="0"/>
                </a:spcAft>
                <a:buClr>
                  <a:schemeClr val="accent1"/>
                </a:buClr>
                <a:buSzPct val="110000"/>
                <a:buFont typeface="Arial" panose="020B0604020202020204" pitchFamily="34" charset="0"/>
                <a:buChar char="•"/>
                <a:defRPr/>
              </a:pPr>
              <a:r>
                <a:rPr kumimoji="0" lang="en-US" sz="1400" i="0" u="none" strike="noStrike" kern="1200" cap="none" spc="0" normalizeH="0" baseline="0" noProof="0" dirty="0">
                  <a:ln>
                    <a:noFill/>
                  </a:ln>
                  <a:solidFill>
                    <a:schemeClr val="accent1"/>
                  </a:solidFill>
                  <a:effectLst/>
                  <a:uLnTx/>
                  <a:uFillTx/>
                  <a:ea typeface="Open Sans" panose="020B0606030504020204" pitchFamily="34" charset="0"/>
                  <a:cs typeface="Open Sans" panose="020B0606030504020204" pitchFamily="34" charset="0"/>
                </a:rPr>
                <a:t>Optional Onboard LTE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endParaRPr>
            </a:p>
          </p:txBody>
        </p:sp>
        <p:sp>
          <p:nvSpPr>
            <p:cNvPr id="72" name="Rectangle 71">
              <a:extLst>
                <a:ext uri="{FF2B5EF4-FFF2-40B4-BE49-F238E27FC236}">
                  <a16:creationId xmlns:a16="http://schemas.microsoft.com/office/drawing/2014/main" id="{45FC4D9F-A40C-4489-A3BE-3EC27D9FD1C4}"/>
                </a:ext>
              </a:extLst>
            </p:cNvPr>
            <p:cNvSpPr/>
            <p:nvPr/>
          </p:nvSpPr>
          <p:spPr>
            <a:xfrm>
              <a:off x="6344846" y="4718901"/>
              <a:ext cx="2286000" cy="671665"/>
            </a:xfrm>
            <a:prstGeom prst="rect">
              <a:avLst/>
            </a:prstGeom>
            <a:solidFill>
              <a:srgbClr val="80828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ea typeface="+mn-ea"/>
                <a:cs typeface="+mn-cs"/>
              </a:endParaRPr>
            </a:p>
          </p:txBody>
        </p:sp>
        <p:sp>
          <p:nvSpPr>
            <p:cNvPr id="73" name="TextBox 72">
              <a:extLst>
                <a:ext uri="{FF2B5EF4-FFF2-40B4-BE49-F238E27FC236}">
                  <a16:creationId xmlns:a16="http://schemas.microsoft.com/office/drawing/2014/main" id="{FBC751C1-3272-4E54-A69C-B9F8A373F20B}"/>
                </a:ext>
              </a:extLst>
            </p:cNvPr>
            <p:cNvSpPr txBox="1"/>
            <p:nvPr/>
          </p:nvSpPr>
          <p:spPr>
            <a:xfrm>
              <a:off x="6706261" y="4815200"/>
              <a:ext cx="1563171" cy="558693"/>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ea typeface="Open Sans"/>
                  <a:cs typeface="Open Sans"/>
                </a:rPr>
                <a:t>EdgeConnect</a:t>
              </a:r>
              <a:r>
                <a:rPr kumimoji="0" lang="en-US" sz="1800" b="1" i="0" u="none" strike="noStrike" kern="1200" cap="none" spc="0" normalizeH="0" baseline="0" noProof="0" dirty="0">
                  <a:ln>
                    <a:noFill/>
                  </a:ln>
                  <a:solidFill>
                    <a:srgbClr val="FFFFFF"/>
                  </a:solidFill>
                  <a:effectLst/>
                  <a:uLnTx/>
                  <a:uFillTx/>
                  <a:ea typeface="Open Sans"/>
                  <a:cs typeface="Open Sans"/>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ea typeface="Open Sans"/>
                  <a:cs typeface="Open Sans"/>
                </a:rPr>
                <a:t>SD-Branch</a:t>
              </a:r>
            </a:p>
          </p:txBody>
        </p:sp>
        <p:pic>
          <p:nvPicPr>
            <p:cNvPr id="148" name="Picture 2">
              <a:extLst>
                <a:ext uri="{FF2B5EF4-FFF2-40B4-BE49-F238E27FC236}">
                  <a16:creationId xmlns:a16="http://schemas.microsoft.com/office/drawing/2014/main" id="{88DD6D80-9B0B-4EBD-B9C3-0821AFA51F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6693" y="3630024"/>
              <a:ext cx="1737664" cy="851796"/>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Picture 169">
            <a:extLst>
              <a:ext uri="{FF2B5EF4-FFF2-40B4-BE49-F238E27FC236}">
                <a16:creationId xmlns:a16="http://schemas.microsoft.com/office/drawing/2014/main" id="{CB55E236-566F-447D-A48C-04E762D2AFF7}"/>
              </a:ext>
            </a:extLst>
          </p:cNvPr>
          <p:cNvPicPr>
            <a:picLocks noChangeAspect="1"/>
          </p:cNvPicPr>
          <p:nvPr/>
        </p:nvPicPr>
        <p:blipFill>
          <a:blip r:embed="rId9"/>
          <a:stretch>
            <a:fillRect/>
          </a:stretch>
        </p:blipFill>
        <p:spPr>
          <a:xfrm>
            <a:off x="1543839" y="3469333"/>
            <a:ext cx="1151317" cy="1137812"/>
          </a:xfrm>
          <a:prstGeom prst="rect">
            <a:avLst/>
          </a:prstGeom>
        </p:spPr>
      </p:pic>
      <p:cxnSp>
        <p:nvCxnSpPr>
          <p:cNvPr id="84" name="Straight Connector 83">
            <a:extLst>
              <a:ext uri="{FF2B5EF4-FFF2-40B4-BE49-F238E27FC236}">
                <a16:creationId xmlns:a16="http://schemas.microsoft.com/office/drawing/2014/main" id="{53BC149F-632E-4D2A-966B-FDAE6A81F48B}"/>
              </a:ext>
            </a:extLst>
          </p:cNvPr>
          <p:cNvCxnSpPr>
            <a:cxnSpLocks/>
          </p:cNvCxnSpPr>
          <p:nvPr/>
        </p:nvCxnSpPr>
        <p:spPr>
          <a:xfrm flipV="1">
            <a:off x="2578294" y="2812818"/>
            <a:ext cx="2337471" cy="926169"/>
          </a:xfrm>
          <a:prstGeom prst="line">
            <a:avLst/>
          </a:prstGeom>
          <a:ln w="11747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p:spPr>
        <p:style>
          <a:lnRef idx="1">
            <a:schemeClr val="accent1"/>
          </a:lnRef>
          <a:fillRef idx="0">
            <a:schemeClr val="accent1"/>
          </a:fillRef>
          <a:effectRef idx="0">
            <a:schemeClr val="accent1"/>
          </a:effectRef>
          <a:fontRef idx="minor">
            <a:schemeClr val="tx1"/>
          </a:fontRef>
        </p:style>
      </p:cxnSp>
      <p:pic>
        <p:nvPicPr>
          <p:cNvPr id="149" name="Picture 2">
            <a:extLst>
              <a:ext uri="{FF2B5EF4-FFF2-40B4-BE49-F238E27FC236}">
                <a16:creationId xmlns:a16="http://schemas.microsoft.com/office/drawing/2014/main" id="{36DDFADC-C5CA-4C40-B51A-792D32A49D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7902" y="2446579"/>
            <a:ext cx="1396182" cy="6844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A594197-33B5-492B-83BD-59AB33D22643}"/>
              </a:ext>
            </a:extLst>
          </p:cNvPr>
          <p:cNvGrpSpPr/>
          <p:nvPr/>
        </p:nvGrpSpPr>
        <p:grpSpPr>
          <a:xfrm>
            <a:off x="4104735" y="1416073"/>
            <a:ext cx="1610989" cy="878102"/>
            <a:chOff x="200425" y="1632785"/>
            <a:chExt cx="1545218" cy="865842"/>
          </a:xfrm>
          <a:solidFill>
            <a:schemeClr val="accent5">
              <a:lumMod val="20000"/>
              <a:lumOff val="80000"/>
            </a:schemeClr>
          </a:solidFill>
        </p:grpSpPr>
        <p:sp>
          <p:nvSpPr>
            <p:cNvPr id="47" name="Cloud 46">
              <a:extLst>
                <a:ext uri="{FF2B5EF4-FFF2-40B4-BE49-F238E27FC236}">
                  <a16:creationId xmlns:a16="http://schemas.microsoft.com/office/drawing/2014/main" id="{A02499D5-B4D2-4A9E-99DF-0A2C8972A478}"/>
                </a:ext>
              </a:extLst>
            </p:cNvPr>
            <p:cNvSpPr/>
            <p:nvPr/>
          </p:nvSpPr>
          <p:spPr>
            <a:xfrm>
              <a:off x="200425" y="1632785"/>
              <a:ext cx="1545218" cy="865842"/>
            </a:xfrm>
            <a:prstGeom prst="cloud">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defTabSz="608860"/>
              <a:r>
                <a:rPr lang="en-US" sz="900" b="1" dirty="0">
                  <a:solidFill>
                    <a:schemeClr val="tx1"/>
                  </a:solidFill>
                </a:rPr>
                <a:t>Campus</a:t>
              </a:r>
            </a:p>
            <a:p>
              <a:pPr algn="ctr" defTabSz="608860"/>
              <a:r>
                <a:rPr lang="en-US" sz="900" b="1" dirty="0">
                  <a:solidFill>
                    <a:schemeClr val="tx1"/>
                  </a:solidFill>
                </a:rPr>
                <a:t>Wired &amp; Wireless</a:t>
              </a:r>
            </a:p>
          </p:txBody>
        </p:sp>
        <p:grpSp>
          <p:nvGrpSpPr>
            <p:cNvPr id="38" name="Group 37">
              <a:extLst>
                <a:ext uri="{FF2B5EF4-FFF2-40B4-BE49-F238E27FC236}">
                  <a16:creationId xmlns:a16="http://schemas.microsoft.com/office/drawing/2014/main" id="{EFA99894-F42F-4078-8341-6EAD0373A563}"/>
                </a:ext>
              </a:extLst>
            </p:cNvPr>
            <p:cNvGrpSpPr/>
            <p:nvPr/>
          </p:nvGrpSpPr>
          <p:grpSpPr>
            <a:xfrm>
              <a:off x="386080" y="1736980"/>
              <a:ext cx="1157759" cy="398844"/>
              <a:chOff x="4485894" y="4995431"/>
              <a:chExt cx="1742485" cy="579863"/>
            </a:xfrm>
            <a:grpFill/>
          </p:grpSpPr>
          <p:pic>
            <p:nvPicPr>
              <p:cNvPr id="43" name="Picture 42">
                <a:extLst>
                  <a:ext uri="{FF2B5EF4-FFF2-40B4-BE49-F238E27FC236}">
                    <a16:creationId xmlns:a16="http://schemas.microsoft.com/office/drawing/2014/main" id="{73EB8862-8989-44B6-845A-39913BA6BD1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7728" y="5211723"/>
                <a:ext cx="290651" cy="291220"/>
              </a:xfrm>
              <a:prstGeom prst="rect">
                <a:avLst/>
              </a:prstGeom>
              <a:noFill/>
            </p:spPr>
          </p:pic>
          <p:pic>
            <p:nvPicPr>
              <p:cNvPr id="44" name="Picture 43">
                <a:extLst>
                  <a:ext uri="{FF2B5EF4-FFF2-40B4-BE49-F238E27FC236}">
                    <a16:creationId xmlns:a16="http://schemas.microsoft.com/office/drawing/2014/main" id="{F62A5B53-633D-4EBF-9382-47404B6CB1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62720" y="5094414"/>
                <a:ext cx="290651" cy="291220"/>
              </a:xfrm>
              <a:prstGeom prst="rect">
                <a:avLst/>
              </a:prstGeom>
              <a:noFill/>
            </p:spPr>
          </p:pic>
          <p:pic>
            <p:nvPicPr>
              <p:cNvPr id="45" name="Picture 44">
                <a:extLst>
                  <a:ext uri="{FF2B5EF4-FFF2-40B4-BE49-F238E27FC236}">
                    <a16:creationId xmlns:a16="http://schemas.microsoft.com/office/drawing/2014/main" id="{572CA5B1-662E-43CD-A2D3-00300F536F1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0995" y="4995431"/>
                <a:ext cx="1083673" cy="393789"/>
              </a:xfrm>
              <a:prstGeom prst="rect">
                <a:avLst/>
              </a:prstGeom>
              <a:noFill/>
            </p:spPr>
          </p:pic>
          <p:pic>
            <p:nvPicPr>
              <p:cNvPr id="46" name="Picture 45">
                <a:extLst>
                  <a:ext uri="{FF2B5EF4-FFF2-40B4-BE49-F238E27FC236}">
                    <a16:creationId xmlns:a16="http://schemas.microsoft.com/office/drawing/2014/main" id="{3DD78419-2DBD-4A20-A5B6-DB7BF0884C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85894" y="5181505"/>
                <a:ext cx="1083673" cy="393789"/>
              </a:xfrm>
              <a:prstGeom prst="rect">
                <a:avLst/>
              </a:prstGeom>
              <a:noFill/>
            </p:spPr>
          </p:pic>
        </p:grpSp>
      </p:grpSp>
      <p:grpSp>
        <p:nvGrpSpPr>
          <p:cNvPr id="5" name="Group 4">
            <a:extLst>
              <a:ext uri="{FF2B5EF4-FFF2-40B4-BE49-F238E27FC236}">
                <a16:creationId xmlns:a16="http://schemas.microsoft.com/office/drawing/2014/main" id="{F77DF673-70FB-4944-9D71-348D87CD863D}"/>
              </a:ext>
            </a:extLst>
          </p:cNvPr>
          <p:cNvGrpSpPr/>
          <p:nvPr/>
        </p:nvGrpSpPr>
        <p:grpSpPr>
          <a:xfrm>
            <a:off x="5309842" y="2518441"/>
            <a:ext cx="655694" cy="6150"/>
            <a:chOff x="5370967" y="2323204"/>
            <a:chExt cx="655694" cy="6150"/>
          </a:xfrm>
        </p:grpSpPr>
        <p:cxnSp>
          <p:nvCxnSpPr>
            <p:cNvPr id="49" name="Straight Arrow Connector 48">
              <a:extLst>
                <a:ext uri="{FF2B5EF4-FFF2-40B4-BE49-F238E27FC236}">
                  <a16:creationId xmlns:a16="http://schemas.microsoft.com/office/drawing/2014/main" id="{934F4C09-C1F6-46DE-8541-6DE19064CC8F}"/>
                </a:ext>
              </a:extLst>
            </p:cNvPr>
            <p:cNvCxnSpPr>
              <a:cxnSpLocks/>
            </p:cNvCxnSpPr>
            <p:nvPr/>
          </p:nvCxnSpPr>
          <p:spPr>
            <a:xfrm flipH="1">
              <a:off x="5370967" y="2326970"/>
              <a:ext cx="365325" cy="0"/>
            </a:xfrm>
            <a:prstGeom prst="straightConnector1">
              <a:avLst/>
            </a:prstGeom>
            <a:ln w="1905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0608F79-F5FA-418D-9D70-DFE8817207AA}"/>
                </a:ext>
              </a:extLst>
            </p:cNvPr>
            <p:cNvCxnSpPr>
              <a:cxnSpLocks/>
            </p:cNvCxnSpPr>
            <p:nvPr/>
          </p:nvCxnSpPr>
          <p:spPr>
            <a:xfrm flipH="1">
              <a:off x="5736292" y="2323204"/>
              <a:ext cx="290369" cy="6150"/>
            </a:xfrm>
            <a:prstGeom prst="straightConnector1">
              <a:avLst/>
            </a:prstGeom>
            <a:ln w="19050">
              <a:solidFill>
                <a:schemeClr val="accent4"/>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B9C6F853-3DC2-497C-9D20-7CFE6EBFECC5}"/>
              </a:ext>
            </a:extLst>
          </p:cNvPr>
          <p:cNvGrpSpPr/>
          <p:nvPr/>
        </p:nvGrpSpPr>
        <p:grpSpPr>
          <a:xfrm>
            <a:off x="6766889" y="4163977"/>
            <a:ext cx="1437272" cy="481588"/>
            <a:chOff x="4485894" y="4995431"/>
            <a:chExt cx="1742485" cy="579863"/>
          </a:xfrm>
        </p:grpSpPr>
        <p:pic>
          <p:nvPicPr>
            <p:cNvPr id="59" name="Picture 58">
              <a:extLst>
                <a:ext uri="{FF2B5EF4-FFF2-40B4-BE49-F238E27FC236}">
                  <a16:creationId xmlns:a16="http://schemas.microsoft.com/office/drawing/2014/main" id="{5208CD0D-9479-4BCB-AF1D-0E848AC6B71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7728" y="5211723"/>
              <a:ext cx="290651" cy="291220"/>
            </a:xfrm>
            <a:prstGeom prst="rect">
              <a:avLst/>
            </a:prstGeom>
          </p:spPr>
        </p:pic>
        <p:pic>
          <p:nvPicPr>
            <p:cNvPr id="60" name="Picture 59">
              <a:extLst>
                <a:ext uri="{FF2B5EF4-FFF2-40B4-BE49-F238E27FC236}">
                  <a16:creationId xmlns:a16="http://schemas.microsoft.com/office/drawing/2014/main" id="{6577CEDA-D02D-4C8D-9F6B-7B66DE0026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62720" y="5094414"/>
              <a:ext cx="290651" cy="291220"/>
            </a:xfrm>
            <a:prstGeom prst="rect">
              <a:avLst/>
            </a:prstGeom>
          </p:spPr>
        </p:pic>
        <p:pic>
          <p:nvPicPr>
            <p:cNvPr id="61" name="Picture 60">
              <a:extLst>
                <a:ext uri="{FF2B5EF4-FFF2-40B4-BE49-F238E27FC236}">
                  <a16:creationId xmlns:a16="http://schemas.microsoft.com/office/drawing/2014/main" id="{54F19343-69B9-4872-A2FA-0027645D32A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0995" y="4995431"/>
              <a:ext cx="1083673" cy="393789"/>
            </a:xfrm>
            <a:prstGeom prst="rect">
              <a:avLst/>
            </a:prstGeom>
          </p:spPr>
        </p:pic>
        <p:pic>
          <p:nvPicPr>
            <p:cNvPr id="62" name="Picture 61">
              <a:extLst>
                <a:ext uri="{FF2B5EF4-FFF2-40B4-BE49-F238E27FC236}">
                  <a16:creationId xmlns:a16="http://schemas.microsoft.com/office/drawing/2014/main" id="{6E6E8AE5-0A77-41DB-93C1-AE70BA0B1F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85894" y="5181505"/>
              <a:ext cx="1083673" cy="393789"/>
            </a:xfrm>
            <a:prstGeom prst="rect">
              <a:avLst/>
            </a:prstGeom>
          </p:spPr>
        </p:pic>
      </p:grpSp>
    </p:spTree>
    <p:extLst>
      <p:ext uri="{BB962C8B-B14F-4D97-AF65-F5344CB8AC3E}">
        <p14:creationId xmlns:p14="http://schemas.microsoft.com/office/powerpoint/2010/main" val="402697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EE5EDB-1365-E318-28A3-BA7A6471252C}"/>
              </a:ext>
            </a:extLst>
          </p:cNvPr>
          <p:cNvSpPr>
            <a:spLocks noGrp="1"/>
          </p:cNvSpPr>
          <p:nvPr>
            <p:ph type="body" sz="quarter" idx="13"/>
          </p:nvPr>
        </p:nvSpPr>
        <p:spPr/>
        <p:txBody>
          <a:bodyPr/>
          <a:lstStyle/>
          <a:p>
            <a:r>
              <a:rPr lang="en-US" dirty="0"/>
              <a:t>HPE Integration of Axis</a:t>
            </a:r>
          </a:p>
        </p:txBody>
      </p:sp>
      <p:sp>
        <p:nvSpPr>
          <p:cNvPr id="3" name="Title 2">
            <a:extLst>
              <a:ext uri="{FF2B5EF4-FFF2-40B4-BE49-F238E27FC236}">
                <a16:creationId xmlns:a16="http://schemas.microsoft.com/office/drawing/2014/main" id="{BB59AA66-63BD-6F64-93C0-C12B779CFD91}"/>
              </a:ext>
            </a:extLst>
          </p:cNvPr>
          <p:cNvSpPr>
            <a:spLocks noGrp="1"/>
          </p:cNvSpPr>
          <p:nvPr>
            <p:ph type="title"/>
          </p:nvPr>
        </p:nvSpPr>
        <p:spPr/>
        <p:txBody>
          <a:bodyPr/>
          <a:lstStyle/>
          <a:p>
            <a:r>
              <a:rPr lang="en-US" dirty="0"/>
              <a:t>A New Model:  SSE – Secure Service Edge</a:t>
            </a:r>
          </a:p>
        </p:txBody>
      </p:sp>
      <p:sp>
        <p:nvSpPr>
          <p:cNvPr id="4" name="Footer Placeholder 3">
            <a:extLst>
              <a:ext uri="{FF2B5EF4-FFF2-40B4-BE49-F238E27FC236}">
                <a16:creationId xmlns:a16="http://schemas.microsoft.com/office/drawing/2014/main" id="{41DEFB17-4F35-EB71-6B38-E6D585B1715B}"/>
              </a:ext>
            </a:extLst>
          </p:cNvPr>
          <p:cNvSpPr>
            <a:spLocks noGrp="1"/>
          </p:cNvSpPr>
          <p:nvPr>
            <p:ph type="ftr" sz="quarter" idx="14"/>
          </p:nvPr>
        </p:nvSpPr>
        <p:spPr/>
        <p:txBody>
          <a:bodyPr/>
          <a:lstStyle/>
          <a:p>
            <a:r>
              <a:rPr lang="en-US"/>
              <a:t>Confidential | Authorized </a:t>
            </a:r>
            <a:endParaRPr lang="en-US" dirty="0"/>
          </a:p>
        </p:txBody>
      </p:sp>
      <p:sp>
        <p:nvSpPr>
          <p:cNvPr id="5" name="Slide Number Placeholder 4">
            <a:extLst>
              <a:ext uri="{FF2B5EF4-FFF2-40B4-BE49-F238E27FC236}">
                <a16:creationId xmlns:a16="http://schemas.microsoft.com/office/drawing/2014/main" id="{CFC9C93F-B0E5-4275-7B74-07C14045A889}"/>
              </a:ext>
            </a:extLst>
          </p:cNvPr>
          <p:cNvSpPr>
            <a:spLocks noGrp="1"/>
          </p:cNvSpPr>
          <p:nvPr>
            <p:ph type="sldNum" sz="quarter" idx="15"/>
          </p:nvPr>
        </p:nvSpPr>
        <p:spPr/>
        <p:txBody>
          <a:bodyPr/>
          <a:lstStyle/>
          <a:p>
            <a:pPr defTabSz="1088421"/>
            <a:fld id="{104FC826-72BB-4AF1-BA01-A94F7396A7DC}" type="slidenum">
              <a:rPr lang="en-US" smtClean="0"/>
              <a:pPr defTabSz="1088421"/>
              <a:t>13</a:t>
            </a:fld>
            <a:endParaRPr lang="en-US" dirty="0"/>
          </a:p>
        </p:txBody>
      </p:sp>
      <p:pic>
        <p:nvPicPr>
          <p:cNvPr id="7" name="Picture 6">
            <a:extLst>
              <a:ext uri="{FF2B5EF4-FFF2-40B4-BE49-F238E27FC236}">
                <a16:creationId xmlns:a16="http://schemas.microsoft.com/office/drawing/2014/main" id="{0821F8AD-C595-C530-BEAA-FFEEEE1B5533}"/>
              </a:ext>
            </a:extLst>
          </p:cNvPr>
          <p:cNvPicPr>
            <a:picLocks noChangeAspect="1"/>
          </p:cNvPicPr>
          <p:nvPr/>
        </p:nvPicPr>
        <p:blipFill>
          <a:blip r:embed="rId3"/>
          <a:stretch>
            <a:fillRect/>
          </a:stretch>
        </p:blipFill>
        <p:spPr>
          <a:xfrm>
            <a:off x="370054" y="1282137"/>
            <a:ext cx="11413959" cy="4871531"/>
          </a:xfrm>
          <a:prstGeom prst="rect">
            <a:avLst/>
          </a:prstGeom>
        </p:spPr>
      </p:pic>
      <p:sp>
        <p:nvSpPr>
          <p:cNvPr id="6" name="Rectangle 5">
            <a:extLst>
              <a:ext uri="{FF2B5EF4-FFF2-40B4-BE49-F238E27FC236}">
                <a16:creationId xmlns:a16="http://schemas.microsoft.com/office/drawing/2014/main" id="{E889C615-5EC0-D483-2DEE-E157BAB7D2EF}"/>
              </a:ext>
            </a:extLst>
          </p:cNvPr>
          <p:cNvSpPr/>
          <p:nvPr/>
        </p:nvSpPr>
        <p:spPr bwMode="ltGray">
          <a:xfrm>
            <a:off x="0" y="6719388"/>
            <a:ext cx="641555" cy="138612"/>
          </a:xfrm>
          <a:prstGeom prst="rect">
            <a:avLst/>
          </a:prstGeom>
          <a:solidFill>
            <a:schemeClr val="accent2">
              <a:lumMod val="40000"/>
              <a:lumOff val="60000"/>
              <a:alpha val="81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rgbClr val="808285"/>
                </a:solidFill>
              </a:rPr>
              <a:t>2023-12-xx</a:t>
            </a:r>
          </a:p>
        </p:txBody>
      </p:sp>
    </p:spTree>
    <p:extLst>
      <p:ext uri="{BB962C8B-B14F-4D97-AF65-F5344CB8AC3E}">
        <p14:creationId xmlns:p14="http://schemas.microsoft.com/office/powerpoint/2010/main" val="85943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1D16B-6E29-9748-B57A-8E7EB9FF573B}"/>
              </a:ext>
            </a:extLst>
          </p:cNvPr>
          <p:cNvPicPr>
            <a:picLocks noChangeAspect="1"/>
          </p:cNvPicPr>
          <p:nvPr/>
        </p:nvPicPr>
        <p:blipFill>
          <a:blip r:embed="rId3"/>
          <a:stretch>
            <a:fillRect/>
          </a:stretch>
        </p:blipFill>
        <p:spPr>
          <a:xfrm>
            <a:off x="1887683" y="1428284"/>
            <a:ext cx="7908631" cy="4350572"/>
          </a:xfrm>
          <a:prstGeom prst="rect">
            <a:avLst/>
          </a:prstGeom>
        </p:spPr>
      </p:pic>
      <p:grpSp>
        <p:nvGrpSpPr>
          <p:cNvPr id="8" name="Group 7">
            <a:extLst>
              <a:ext uri="{FF2B5EF4-FFF2-40B4-BE49-F238E27FC236}">
                <a16:creationId xmlns:a16="http://schemas.microsoft.com/office/drawing/2014/main" id="{216E8193-9E7B-4D4E-A120-6C5C674285FF}"/>
              </a:ext>
            </a:extLst>
          </p:cNvPr>
          <p:cNvGrpSpPr/>
          <p:nvPr/>
        </p:nvGrpSpPr>
        <p:grpSpPr>
          <a:xfrm>
            <a:off x="9100173" y="1884673"/>
            <a:ext cx="1842498" cy="1880870"/>
            <a:chOff x="4379501" y="1908225"/>
            <a:chExt cx="2041988" cy="1702904"/>
          </a:xfrm>
        </p:grpSpPr>
        <p:grpSp>
          <p:nvGrpSpPr>
            <p:cNvPr id="9" name="Group 8">
              <a:extLst>
                <a:ext uri="{FF2B5EF4-FFF2-40B4-BE49-F238E27FC236}">
                  <a16:creationId xmlns:a16="http://schemas.microsoft.com/office/drawing/2014/main" id="{099B5364-2ABF-434A-BBF7-D0F78F1915B4}"/>
                </a:ext>
              </a:extLst>
            </p:cNvPr>
            <p:cNvGrpSpPr/>
            <p:nvPr/>
          </p:nvGrpSpPr>
          <p:grpSpPr>
            <a:xfrm>
              <a:off x="4379501" y="1908225"/>
              <a:ext cx="2041988" cy="1702904"/>
              <a:chOff x="5879976" y="1745186"/>
              <a:chExt cx="5303125" cy="4422512"/>
            </a:xfrm>
          </p:grpSpPr>
          <p:pic>
            <p:nvPicPr>
              <p:cNvPr id="11" name="HP_1FH49AA_01.png" descr="HP_1FH49AA_01.png">
                <a:extLst>
                  <a:ext uri="{FF2B5EF4-FFF2-40B4-BE49-F238E27FC236}">
                    <a16:creationId xmlns:a16="http://schemas.microsoft.com/office/drawing/2014/main" id="{6B3A6555-EACF-4C29-96C2-AD55F8863C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9976" y="1745186"/>
                <a:ext cx="5303125" cy="4422512"/>
              </a:xfrm>
              <a:prstGeom prst="rect">
                <a:avLst/>
              </a:prstGeom>
              <a:ln w="3175" cap="flat">
                <a:noFill/>
                <a:miter lim="400000"/>
              </a:ln>
              <a:effectLst/>
            </p:spPr>
          </p:pic>
          <p:sp>
            <p:nvSpPr>
              <p:cNvPr id="12" name="Rectangle">
                <a:extLst>
                  <a:ext uri="{FF2B5EF4-FFF2-40B4-BE49-F238E27FC236}">
                    <a16:creationId xmlns:a16="http://schemas.microsoft.com/office/drawing/2014/main" id="{57881023-A3B7-4C8D-873D-88B76ED02CE8}"/>
                  </a:ext>
                </a:extLst>
              </p:cNvPr>
              <p:cNvSpPr/>
              <p:nvPr/>
            </p:nvSpPr>
            <p:spPr>
              <a:xfrm>
                <a:off x="5980700" y="1863320"/>
                <a:ext cx="5128196" cy="3140179"/>
              </a:xfrm>
              <a:prstGeom prst="rect">
                <a:avLst/>
              </a:prstGeom>
              <a:solidFill>
                <a:srgbClr val="FFFFFF"/>
              </a:solidFill>
              <a:ln w="3175" cap="flat">
                <a:noFill/>
                <a:miter lim="400000"/>
              </a:ln>
              <a:effectLst/>
            </p:spPr>
            <p:txBody>
              <a:bodyPr wrap="square" lIns="13547" tIns="13547" rIns="13547" bIns="13547" numCol="1" anchor="ctr">
                <a:noAutofit/>
              </a:bodyPr>
              <a:lstStyle/>
              <a:p>
                <a:pPr>
                  <a:defRPr sz="3200" b="0">
                    <a:solidFill>
                      <a:srgbClr val="000000"/>
                    </a:solidFill>
                    <a:latin typeface="+mn-lt"/>
                    <a:ea typeface="+mn-ea"/>
                    <a:cs typeface="+mn-cs"/>
                    <a:sym typeface="Helvetica Neue Medium"/>
                  </a:defRPr>
                </a:pPr>
                <a:endParaRPr sz="1138">
                  <a:solidFill>
                    <a:srgbClr val="000000"/>
                  </a:solidFill>
                  <a:sym typeface="Helvetica Neue Medium"/>
                </a:endParaRPr>
              </a:p>
            </p:txBody>
          </p:sp>
        </p:grpSp>
        <p:pic>
          <p:nvPicPr>
            <p:cNvPr id="10" name="Image" descr="Image">
              <a:extLst>
                <a:ext uri="{FF2B5EF4-FFF2-40B4-BE49-F238E27FC236}">
                  <a16:creationId xmlns:a16="http://schemas.microsoft.com/office/drawing/2014/main" id="{B30F54B3-303A-462B-9487-62540744F2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1642" y="1984467"/>
              <a:ext cx="1896294" cy="1095008"/>
            </a:xfrm>
            <a:prstGeom prst="rect">
              <a:avLst/>
            </a:prstGeom>
            <a:ln w="3175" cap="flat">
              <a:noFill/>
              <a:miter lim="400000"/>
            </a:ln>
            <a:effectLst/>
          </p:spPr>
        </p:pic>
      </p:grpSp>
      <p:sp>
        <p:nvSpPr>
          <p:cNvPr id="15" name="Title 14">
            <a:extLst>
              <a:ext uri="{FF2B5EF4-FFF2-40B4-BE49-F238E27FC236}">
                <a16:creationId xmlns:a16="http://schemas.microsoft.com/office/drawing/2014/main" id="{B36591C0-784B-4412-B66C-70F68EEC40FE}"/>
              </a:ext>
            </a:extLst>
          </p:cNvPr>
          <p:cNvSpPr>
            <a:spLocks noGrp="1"/>
          </p:cNvSpPr>
          <p:nvPr>
            <p:ph type="title"/>
          </p:nvPr>
        </p:nvSpPr>
        <p:spPr>
          <a:xfrm>
            <a:off x="281746" y="411394"/>
            <a:ext cx="11374578" cy="411480"/>
          </a:xfrm>
        </p:spPr>
        <p:txBody>
          <a:bodyPr/>
          <a:lstStyle/>
          <a:p>
            <a:r>
              <a:rPr lang="en-US" dirty="0">
                <a:ea typeface="Open Sans Extrabold" panose="020B0906030804020204" pitchFamily="34" charset="0"/>
                <a:cs typeface="Open Sans Extrabold" panose="020B0906030804020204" pitchFamily="34" charset="0"/>
              </a:rPr>
              <a:t>HPE Aruba Networking ESP – Edge Services Platform</a:t>
            </a:r>
          </a:p>
        </p:txBody>
      </p:sp>
      <p:sp>
        <p:nvSpPr>
          <p:cNvPr id="19" name="Text Placeholder 18">
            <a:extLst>
              <a:ext uri="{FF2B5EF4-FFF2-40B4-BE49-F238E27FC236}">
                <a16:creationId xmlns:a16="http://schemas.microsoft.com/office/drawing/2014/main" id="{F6C35FE3-48AF-4575-8B79-78D479F00769}"/>
              </a:ext>
            </a:extLst>
          </p:cNvPr>
          <p:cNvSpPr>
            <a:spLocks noGrp="1"/>
          </p:cNvSpPr>
          <p:nvPr>
            <p:ph type="body" sz="quarter" idx="13"/>
          </p:nvPr>
        </p:nvSpPr>
        <p:spPr>
          <a:xfrm>
            <a:off x="275387" y="773185"/>
            <a:ext cx="11529254" cy="381000"/>
          </a:xfrm>
        </p:spPr>
        <p:txBody>
          <a:bodyPr/>
          <a:lstStyle/>
          <a:p>
            <a:r>
              <a:rPr lang="en-US" dirty="0"/>
              <a:t>Redefining the Edge Networking Stack</a:t>
            </a:r>
          </a:p>
        </p:txBody>
      </p:sp>
      <p:sp>
        <p:nvSpPr>
          <p:cNvPr id="17" name="Rectangle 16">
            <a:extLst>
              <a:ext uri="{FF2B5EF4-FFF2-40B4-BE49-F238E27FC236}">
                <a16:creationId xmlns:a16="http://schemas.microsoft.com/office/drawing/2014/main" id="{3A3F8714-C553-47AD-875E-4734C3A8DA99}"/>
              </a:ext>
            </a:extLst>
          </p:cNvPr>
          <p:cNvSpPr/>
          <p:nvPr/>
        </p:nvSpPr>
        <p:spPr>
          <a:xfrm>
            <a:off x="0" y="5831926"/>
            <a:ext cx="12192000" cy="557623"/>
          </a:xfrm>
          <a:prstGeom prst="rect">
            <a:avLst/>
          </a:prstGeom>
        </p:spPr>
        <p:txBody>
          <a:bodyPr wrap="square" anchor="ctr" anchorCtr="1">
            <a:noAutofit/>
          </a:bodyPr>
          <a:lstStyle/>
          <a:p>
            <a:pPr lvl="0" algn="ctr" defTabSz="286563" hangingPunct="0">
              <a:lnSpc>
                <a:spcPct val="80000"/>
              </a:lnSpc>
              <a:defRPr/>
            </a:pPr>
            <a:r>
              <a:rPr lang="en-US" sz="2400" b="1" kern="0" dirty="0">
                <a:solidFill>
                  <a:schemeClr val="accent1"/>
                </a:solidFill>
                <a:latin typeface="+mj-lt"/>
                <a:ea typeface="Open Sans Extrabold" panose="020B0606030504020204" pitchFamily="34" charset="0"/>
                <a:cs typeface="Open Sans Extrabold" panose="020B0606030504020204" pitchFamily="34" charset="0"/>
                <a:sym typeface="Helvetica Neue"/>
              </a:rPr>
              <a:t>One Platform from Edge to Core Driven By Aruba Central</a:t>
            </a:r>
          </a:p>
        </p:txBody>
      </p:sp>
    </p:spTree>
    <p:extLst>
      <p:ext uri="{BB962C8B-B14F-4D97-AF65-F5344CB8AC3E}">
        <p14:creationId xmlns:p14="http://schemas.microsoft.com/office/powerpoint/2010/main" val="405483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36591C0-784B-4412-B66C-70F68EEC40FE}"/>
              </a:ext>
            </a:extLst>
          </p:cNvPr>
          <p:cNvSpPr>
            <a:spLocks noGrp="1"/>
          </p:cNvSpPr>
          <p:nvPr>
            <p:ph type="title"/>
          </p:nvPr>
        </p:nvSpPr>
        <p:spPr>
          <a:xfrm>
            <a:off x="319070" y="401929"/>
            <a:ext cx="11374578" cy="411480"/>
          </a:xfrm>
        </p:spPr>
        <p:txBody>
          <a:bodyPr/>
          <a:lstStyle/>
          <a:p>
            <a:r>
              <a:rPr lang="en-US" dirty="0">
                <a:ea typeface="Open Sans Extrabold" panose="020B0906030804020204" pitchFamily="34" charset="0"/>
                <a:cs typeface="Open Sans Extrabold" panose="020B0906030804020204" pitchFamily="34" charset="0"/>
              </a:rPr>
              <a:t>HPE Aruba Networking Instant On</a:t>
            </a:r>
          </a:p>
        </p:txBody>
      </p:sp>
      <p:sp>
        <p:nvSpPr>
          <p:cNvPr id="19" name="Text Placeholder 18">
            <a:extLst>
              <a:ext uri="{FF2B5EF4-FFF2-40B4-BE49-F238E27FC236}">
                <a16:creationId xmlns:a16="http://schemas.microsoft.com/office/drawing/2014/main" id="{F6C35FE3-48AF-4575-8B79-78D479F00769}"/>
              </a:ext>
            </a:extLst>
          </p:cNvPr>
          <p:cNvSpPr>
            <a:spLocks noGrp="1"/>
          </p:cNvSpPr>
          <p:nvPr>
            <p:ph type="body" sz="quarter" idx="13"/>
          </p:nvPr>
        </p:nvSpPr>
        <p:spPr>
          <a:xfrm>
            <a:off x="319070" y="769649"/>
            <a:ext cx="11529254" cy="381000"/>
          </a:xfrm>
        </p:spPr>
        <p:txBody>
          <a:bodyPr/>
          <a:lstStyle/>
          <a:p>
            <a:r>
              <a:rPr lang="en-US" dirty="0"/>
              <a:t>Small Business Solution with No Licensing or Subscription Costs</a:t>
            </a:r>
          </a:p>
        </p:txBody>
      </p:sp>
      <p:pic>
        <p:nvPicPr>
          <p:cNvPr id="14" name="Picture 13">
            <a:extLst>
              <a:ext uri="{FF2B5EF4-FFF2-40B4-BE49-F238E27FC236}">
                <a16:creationId xmlns:a16="http://schemas.microsoft.com/office/drawing/2014/main" id="{A5196BF8-C374-46DE-93E5-B02EA0435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0413" y="1812694"/>
            <a:ext cx="2924886" cy="1735385"/>
          </a:xfrm>
          <a:prstGeom prst="rect">
            <a:avLst/>
          </a:prstGeom>
        </p:spPr>
      </p:pic>
      <p:cxnSp>
        <p:nvCxnSpPr>
          <p:cNvPr id="23" name="Straight Connector 22">
            <a:extLst>
              <a:ext uri="{FF2B5EF4-FFF2-40B4-BE49-F238E27FC236}">
                <a16:creationId xmlns:a16="http://schemas.microsoft.com/office/drawing/2014/main" id="{721B86C3-4490-4F08-8564-EC3AB710EC5C}"/>
              </a:ext>
            </a:extLst>
          </p:cNvPr>
          <p:cNvCxnSpPr>
            <a:cxnSpLocks/>
          </p:cNvCxnSpPr>
          <p:nvPr/>
        </p:nvCxnSpPr>
        <p:spPr>
          <a:xfrm flipH="1">
            <a:off x="4690897" y="1844856"/>
            <a:ext cx="29456" cy="2594394"/>
          </a:xfrm>
          <a:prstGeom prst="line">
            <a:avLst/>
          </a:prstGeom>
          <a:ln w="19050">
            <a:solidFill>
              <a:srgbClr val="F8F8F9"/>
            </a:solidFill>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B9647545-2F39-4ADC-8EFD-35AC0489D4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50586" y="4952556"/>
            <a:ext cx="638087" cy="753495"/>
          </a:xfrm>
          <a:prstGeom prst="rect">
            <a:avLst/>
          </a:prstGeom>
        </p:spPr>
      </p:pic>
      <p:sp>
        <p:nvSpPr>
          <p:cNvPr id="28" name="object 40">
            <a:extLst>
              <a:ext uri="{FF2B5EF4-FFF2-40B4-BE49-F238E27FC236}">
                <a16:creationId xmlns:a16="http://schemas.microsoft.com/office/drawing/2014/main" id="{1291EEFE-8972-4D7C-B531-AB7BC0DCEF75}"/>
              </a:ext>
            </a:extLst>
          </p:cNvPr>
          <p:cNvSpPr/>
          <p:nvPr/>
        </p:nvSpPr>
        <p:spPr>
          <a:xfrm>
            <a:off x="3396526" y="5720673"/>
            <a:ext cx="974253" cy="591527"/>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AP17</a:t>
            </a:r>
            <a:endParaRPr lang="en-US" sz="1400" b="1" spc="15" dirty="0">
              <a:ea typeface="Open Sans" panose="020B0606030504020204" pitchFamily="34" charset="0"/>
              <a:cs typeface="Open Sans" panose="020B0606030504020204" pitchFamily="34" charset="0"/>
            </a:endParaRP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Outdoor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(2x2:2)</a:t>
            </a:r>
            <a:endPar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42AD9D4C-814E-4ECA-9ECC-D5F15BC6FAA8}"/>
              </a:ext>
            </a:extLst>
          </p:cNvPr>
          <p:cNvCxnSpPr>
            <a:cxnSpLocks/>
          </p:cNvCxnSpPr>
          <p:nvPr/>
        </p:nvCxnSpPr>
        <p:spPr>
          <a:xfrm>
            <a:off x="6591836" y="1790585"/>
            <a:ext cx="0" cy="2594394"/>
          </a:xfrm>
          <a:prstGeom prst="line">
            <a:avLst/>
          </a:prstGeom>
          <a:ln w="19050">
            <a:solidFill>
              <a:srgbClr val="FFF5F5"/>
            </a:solidFill>
          </a:ln>
        </p:spPr>
        <p:style>
          <a:lnRef idx="2">
            <a:schemeClr val="accent1"/>
          </a:lnRef>
          <a:fillRef idx="0">
            <a:schemeClr val="accent1"/>
          </a:fillRef>
          <a:effectRef idx="1">
            <a:schemeClr val="accent1"/>
          </a:effectRef>
          <a:fontRef idx="minor">
            <a:schemeClr val="tx1"/>
          </a:fontRef>
        </p:style>
      </p:cxnSp>
      <p:sp>
        <p:nvSpPr>
          <p:cNvPr id="30" name="Content Placeholder 4">
            <a:extLst>
              <a:ext uri="{FF2B5EF4-FFF2-40B4-BE49-F238E27FC236}">
                <a16:creationId xmlns:a16="http://schemas.microsoft.com/office/drawing/2014/main" id="{D7C6C113-E43B-4D38-B336-146114745232}"/>
              </a:ext>
            </a:extLst>
          </p:cNvPr>
          <p:cNvSpPr txBox="1">
            <a:spLocks/>
          </p:cNvSpPr>
          <p:nvPr/>
        </p:nvSpPr>
        <p:spPr>
          <a:xfrm>
            <a:off x="4556620" y="4523685"/>
            <a:ext cx="3745180" cy="2011075"/>
          </a:xfrm>
          <a:prstGeom prst="rect">
            <a:avLst/>
          </a:prstGeom>
        </p:spPr>
        <p:txBody>
          <a:bodyPr>
            <a:normAutofit fontScale="92500" lnSpcReduction="20000"/>
          </a:bodyPr>
          <a:lstStyle>
            <a:lvl1pPr marL="182880" indent="-182880" algn="l" defTabSz="914400" rtl="0" eaLnBrk="1" latinLnBrk="0" hangingPunct="1">
              <a:lnSpc>
                <a:spcPct val="90000"/>
              </a:lnSpc>
              <a:spcBef>
                <a:spcPts val="1200"/>
              </a:spcBef>
              <a:buFont typeface="Arial" panose="020B0604020202020204" pitchFamily="34" charset="0"/>
              <a:buChar char="–"/>
              <a:defRPr sz="1800" b="0" i="0" kern="1200">
                <a:solidFill>
                  <a:schemeClr val="bg1"/>
                </a:solidFill>
                <a:latin typeface="+mj-lt"/>
                <a:ea typeface="Open Sans Light" panose="020B0306030504020204" pitchFamily="34" charset="0"/>
                <a:cs typeface="Open Sans Light" panose="020B0306030504020204" pitchFamily="34" charset="0"/>
              </a:defRPr>
            </a:lvl1pPr>
            <a:lvl2pPr marL="411480" indent="-182880" algn="l" defTabSz="914400" rtl="0" eaLnBrk="1" latinLnBrk="0" hangingPunct="1">
              <a:lnSpc>
                <a:spcPct val="90000"/>
              </a:lnSpc>
              <a:spcBef>
                <a:spcPts val="800"/>
              </a:spcBef>
              <a:buFont typeface="Arial" panose="020B0604020202020204" pitchFamily="34" charset="0"/>
              <a:buChar char="–"/>
              <a:defRPr sz="1600" b="0" i="0" kern="1200">
                <a:solidFill>
                  <a:schemeClr val="bg1"/>
                </a:solidFill>
                <a:latin typeface="+mj-lt"/>
                <a:ea typeface="Open Sans Light" panose="020B0306030504020204" pitchFamily="34" charset="0"/>
                <a:cs typeface="Open Sans Light" panose="020B0306030504020204" pitchFamily="34" charset="0"/>
              </a:defRPr>
            </a:lvl2pPr>
            <a:lvl3pPr marL="548640" indent="-137160" algn="l" defTabSz="914400" rtl="0" eaLnBrk="1" latinLnBrk="0" hangingPunct="1">
              <a:lnSpc>
                <a:spcPct val="90000"/>
              </a:lnSpc>
              <a:spcBef>
                <a:spcPts val="600"/>
              </a:spcBef>
              <a:buFont typeface="Arial" panose="020B0604020202020204" pitchFamily="34" charset="0"/>
              <a:buChar char="–"/>
              <a:defRPr sz="1400" b="0" i="0" kern="1200">
                <a:solidFill>
                  <a:schemeClr val="bg1"/>
                </a:solidFill>
                <a:latin typeface="+mj-lt"/>
                <a:ea typeface="Open Sans Light" panose="020B0306030504020204" pitchFamily="34" charset="0"/>
                <a:cs typeface="Open Sans Light" panose="020B0306030504020204" pitchFamily="34" charset="0"/>
              </a:defRPr>
            </a:lvl3pPr>
            <a:lvl4pPr marL="731520" indent="-137160" algn="l" defTabSz="914400" rtl="0" eaLnBrk="1" latinLnBrk="0" hangingPunct="1">
              <a:lnSpc>
                <a:spcPct val="90000"/>
              </a:lnSpc>
              <a:spcBef>
                <a:spcPts val="600"/>
              </a:spcBef>
              <a:buFont typeface="Arial" panose="020B0604020202020204" pitchFamily="34" charset="0"/>
              <a:buChar char="–"/>
              <a:defRPr sz="1200" b="0" i="0" kern="1200">
                <a:solidFill>
                  <a:schemeClr val="bg1"/>
                </a:solidFill>
                <a:latin typeface="+mj-lt"/>
                <a:ea typeface="Open Sans Light" panose="020B0306030504020204" pitchFamily="34" charset="0"/>
                <a:cs typeface="Open Sans Light" panose="020B0306030504020204" pitchFamily="34" charset="0"/>
              </a:defRPr>
            </a:lvl4pPr>
            <a:lvl5pPr marL="868680" indent="-137160" algn="l" defTabSz="914400" rtl="0" eaLnBrk="1" latinLnBrk="0" hangingPunct="1">
              <a:lnSpc>
                <a:spcPct val="90000"/>
              </a:lnSpc>
              <a:spcBef>
                <a:spcPts val="600"/>
              </a:spcBef>
              <a:buFont typeface="Arial" panose="020B0604020202020204" pitchFamily="34" charset="0"/>
              <a:buChar char="–"/>
              <a:defRPr sz="1200" b="0" i="0" kern="1200">
                <a:solidFill>
                  <a:schemeClr val="bg1"/>
                </a:solidFill>
                <a:latin typeface="+mj-lt"/>
                <a:ea typeface="Open Sans Light" panose="020B0306030504020204" pitchFamily="34" charset="0"/>
                <a:cs typeface="Open Sans Light" panose="020B0306030504020204" pitchFamily="34" charset="0"/>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400" b="1" dirty="0">
                <a:solidFill>
                  <a:srgbClr val="FF7600"/>
                </a:solidFill>
                <a:latin typeface="+mn-lt"/>
                <a:ea typeface="Open Sans" panose="020B0606030504020204" pitchFamily="34" charset="0"/>
                <a:cs typeface="Open Sans" panose="020B0606030504020204" pitchFamily="34" charset="0"/>
              </a:rPr>
              <a:t>Simple</a:t>
            </a:r>
          </a:p>
          <a:p>
            <a:pPr marL="0" indent="0" algn="ctr">
              <a:buNone/>
            </a:pPr>
            <a:r>
              <a:rPr lang="en-US" sz="2400" b="1" dirty="0">
                <a:solidFill>
                  <a:srgbClr val="FF7600"/>
                </a:solidFill>
                <a:latin typeface="+mn-lt"/>
                <a:ea typeface="Open Sans" panose="020B0606030504020204" pitchFamily="34" charset="0"/>
                <a:cs typeface="Open Sans" panose="020B0606030504020204" pitchFamily="34" charset="0"/>
              </a:rPr>
              <a:t>Built-in security</a:t>
            </a:r>
          </a:p>
          <a:p>
            <a:pPr marL="0" indent="0" algn="ctr">
              <a:buNone/>
            </a:pPr>
            <a:r>
              <a:rPr lang="en-US" sz="2400" b="1" dirty="0">
                <a:solidFill>
                  <a:srgbClr val="FF7600"/>
                </a:solidFill>
                <a:latin typeface="+mn-lt"/>
                <a:ea typeface="Open Sans" panose="020B0606030504020204" pitchFamily="34" charset="0"/>
                <a:cs typeface="Open Sans" panose="020B0606030504020204" pitchFamily="34" charset="0"/>
              </a:rPr>
              <a:t>Extraordinary performance</a:t>
            </a:r>
          </a:p>
          <a:p>
            <a:pPr marL="0" indent="0" algn="ctr">
              <a:buNone/>
            </a:pPr>
            <a:r>
              <a:rPr lang="en-US" sz="2400" b="1" dirty="0">
                <a:solidFill>
                  <a:srgbClr val="FF7600"/>
                </a:solidFill>
                <a:latin typeface="+mn-lt"/>
                <a:ea typeface="Open Sans" panose="020B0606030504020204" pitchFamily="34" charset="0"/>
                <a:cs typeface="Open Sans" panose="020B0606030504020204" pitchFamily="34" charset="0"/>
              </a:rPr>
              <a:t>No hidden fees</a:t>
            </a:r>
          </a:p>
          <a:p>
            <a:pPr marL="0" indent="0" algn="ctr">
              <a:buNone/>
            </a:pPr>
            <a:r>
              <a:rPr lang="en-US" sz="2400" b="1" dirty="0">
                <a:solidFill>
                  <a:srgbClr val="FF7600"/>
                </a:solidFill>
                <a:latin typeface="+mn-lt"/>
                <a:ea typeface="Open Sans" panose="020B0606030504020204" pitchFamily="34" charset="0"/>
                <a:cs typeface="Open Sans" panose="020B0606030504020204" pitchFamily="34" charset="0"/>
              </a:rPr>
              <a:t>Trusted vendor</a:t>
            </a:r>
            <a:endParaRPr lang="en-US" sz="2800" b="1" dirty="0">
              <a:solidFill>
                <a:srgbClr val="FF7600"/>
              </a:solidFill>
              <a:latin typeface="+mn-lt"/>
            </a:endParaRPr>
          </a:p>
          <a:p>
            <a:pPr marL="228600" lvl="1" indent="0" algn="ctr">
              <a:buNone/>
            </a:pPr>
            <a:endParaRPr lang="en-US" sz="2400" b="1" dirty="0">
              <a:solidFill>
                <a:srgbClr val="FF7600"/>
              </a:solidFill>
              <a:latin typeface="+mn-lt"/>
            </a:endParaRPr>
          </a:p>
          <a:p>
            <a:pPr marL="228600" lvl="1" indent="0" algn="ctr">
              <a:buNone/>
            </a:pPr>
            <a:endParaRPr lang="en-US" sz="2400" b="1" dirty="0">
              <a:solidFill>
                <a:srgbClr val="FF7600"/>
              </a:solidFill>
              <a:latin typeface="+mn-lt"/>
            </a:endParaRPr>
          </a:p>
          <a:p>
            <a:pPr marL="228600" lvl="1" indent="0" algn="ctr">
              <a:buNone/>
            </a:pPr>
            <a:endParaRPr lang="en-US" sz="2400" b="1" dirty="0">
              <a:solidFill>
                <a:srgbClr val="FF7600"/>
              </a:solidFill>
              <a:latin typeface="+mn-lt"/>
            </a:endParaRPr>
          </a:p>
          <a:p>
            <a:pPr marL="0" indent="0" algn="ctr">
              <a:buNone/>
            </a:pPr>
            <a:endParaRPr lang="en-US" sz="2800" b="1" dirty="0">
              <a:solidFill>
                <a:srgbClr val="FF7600"/>
              </a:solidFill>
              <a:latin typeface="+mn-lt"/>
            </a:endParaRPr>
          </a:p>
        </p:txBody>
      </p:sp>
      <p:sp>
        <p:nvSpPr>
          <p:cNvPr id="25" name="object 40">
            <a:extLst>
              <a:ext uri="{FF2B5EF4-FFF2-40B4-BE49-F238E27FC236}">
                <a16:creationId xmlns:a16="http://schemas.microsoft.com/office/drawing/2014/main" id="{8DDF31AE-125D-40D8-941B-EFBE6D18540F}"/>
              </a:ext>
            </a:extLst>
          </p:cNvPr>
          <p:cNvSpPr/>
          <p:nvPr/>
        </p:nvSpPr>
        <p:spPr>
          <a:xfrm>
            <a:off x="2459155" y="5720673"/>
            <a:ext cx="1111495" cy="591526"/>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AP11D</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Desk/Wall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(2x2:2)</a:t>
            </a:r>
            <a:endPar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endParaRPr>
          </a:p>
        </p:txBody>
      </p:sp>
      <p:pic>
        <p:nvPicPr>
          <p:cNvPr id="32" name="Picture 31">
            <a:extLst>
              <a:ext uri="{FF2B5EF4-FFF2-40B4-BE49-F238E27FC236}">
                <a16:creationId xmlns:a16="http://schemas.microsoft.com/office/drawing/2014/main" id="{57CE7A66-0F98-41A9-A7E4-653AFEDE3C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4957" y="4950577"/>
            <a:ext cx="414644" cy="772200"/>
          </a:xfrm>
          <a:prstGeom prst="rect">
            <a:avLst/>
          </a:prstGeom>
        </p:spPr>
      </p:pic>
      <p:sp>
        <p:nvSpPr>
          <p:cNvPr id="16" name="object 40">
            <a:extLst>
              <a:ext uri="{FF2B5EF4-FFF2-40B4-BE49-F238E27FC236}">
                <a16:creationId xmlns:a16="http://schemas.microsoft.com/office/drawing/2014/main" id="{B64A241D-8AB1-4893-9C19-E81BB409736C}"/>
              </a:ext>
            </a:extLst>
          </p:cNvPr>
          <p:cNvSpPr/>
          <p:nvPr/>
        </p:nvSpPr>
        <p:spPr>
          <a:xfrm>
            <a:off x="33043" y="5798372"/>
            <a:ext cx="857208" cy="436129"/>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AP11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t>
            </a: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2x2:2)</a:t>
            </a:r>
            <a:endPar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D0CC7897-128F-4F12-9E5B-8195AF28BE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379" y="5076071"/>
            <a:ext cx="554017" cy="580205"/>
          </a:xfrm>
          <a:prstGeom prst="roundRect">
            <a:avLst/>
          </a:prstGeom>
        </p:spPr>
      </p:pic>
      <p:sp>
        <p:nvSpPr>
          <p:cNvPr id="20" name="object 40">
            <a:extLst>
              <a:ext uri="{FF2B5EF4-FFF2-40B4-BE49-F238E27FC236}">
                <a16:creationId xmlns:a16="http://schemas.microsoft.com/office/drawing/2014/main" id="{E1055B33-16BE-4B7F-A0FD-F227303D9975}"/>
              </a:ext>
            </a:extLst>
          </p:cNvPr>
          <p:cNvSpPr/>
          <p:nvPr/>
        </p:nvSpPr>
        <p:spPr>
          <a:xfrm>
            <a:off x="904437" y="5798372"/>
            <a:ext cx="760284" cy="436128"/>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AP12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t>
            </a: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3x3:3)</a:t>
            </a:r>
            <a:endPar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3FE8919B-354A-4193-9EE7-F26D226332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1779" y="5028241"/>
            <a:ext cx="644899" cy="675864"/>
          </a:xfrm>
          <a:prstGeom prst="roundRect">
            <a:avLst/>
          </a:prstGeom>
        </p:spPr>
      </p:pic>
      <p:sp>
        <p:nvSpPr>
          <p:cNvPr id="21" name="object 40">
            <a:extLst>
              <a:ext uri="{FF2B5EF4-FFF2-40B4-BE49-F238E27FC236}">
                <a16:creationId xmlns:a16="http://schemas.microsoft.com/office/drawing/2014/main" id="{FCF39D62-076F-4805-8183-CE9CADD589A0}"/>
              </a:ext>
            </a:extLst>
          </p:cNvPr>
          <p:cNvSpPr/>
          <p:nvPr/>
        </p:nvSpPr>
        <p:spPr>
          <a:xfrm>
            <a:off x="1730524" y="5766620"/>
            <a:ext cx="760284" cy="499632"/>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AP15 (</a:t>
            </a: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4x4:4)</a:t>
            </a:r>
            <a:endPar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endParaRPr>
          </a:p>
        </p:txBody>
      </p:sp>
      <p:pic>
        <p:nvPicPr>
          <p:cNvPr id="35" name="Picture 34">
            <a:extLst>
              <a:ext uri="{FF2B5EF4-FFF2-40B4-BE49-F238E27FC236}">
                <a16:creationId xmlns:a16="http://schemas.microsoft.com/office/drawing/2014/main" id="{739E28E1-3F1A-4C88-A833-3A440C0D3DB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60817" y="4983316"/>
            <a:ext cx="736967" cy="765715"/>
          </a:xfrm>
          <a:prstGeom prst="roundRect">
            <a:avLst>
              <a:gd name="adj" fmla="val 22895"/>
            </a:avLst>
          </a:prstGeom>
        </p:spPr>
      </p:pic>
      <p:sp>
        <p:nvSpPr>
          <p:cNvPr id="42" name="TextBox 41">
            <a:extLst>
              <a:ext uri="{FF2B5EF4-FFF2-40B4-BE49-F238E27FC236}">
                <a16:creationId xmlns:a16="http://schemas.microsoft.com/office/drawing/2014/main" id="{DA949D4C-83C6-4583-9978-99C84D71916E}"/>
              </a:ext>
            </a:extLst>
          </p:cNvPr>
          <p:cNvSpPr txBox="1"/>
          <p:nvPr/>
        </p:nvSpPr>
        <p:spPr>
          <a:xfrm>
            <a:off x="5137104" y="4133453"/>
            <a:ext cx="1030457" cy="236686"/>
          </a:xfrm>
          <a:prstGeom prst="rect">
            <a:avLst/>
          </a:prstGeom>
          <a:noFill/>
        </p:spPr>
        <p:txBody>
          <a:bodyPr wrap="square" lIns="0" tIns="0" rIns="0" bIns="0" rtlCol="0">
            <a:noAutofit/>
          </a:bodyPr>
          <a:lstStyle/>
          <a:p>
            <a:pPr algn="ctr" defTabSz="761970" fontAlgn="base">
              <a:lnSpc>
                <a:spcPct val="90000"/>
              </a:lnSpc>
              <a:spcBef>
                <a:spcPct val="0"/>
              </a:spcBef>
              <a:spcAft>
                <a:spcPct val="0"/>
              </a:spcAft>
            </a:pPr>
            <a:endParaRPr lang="en-GB" sz="1600">
              <a:ea typeface="Open Sans Semibold" panose="020B0706030804020204" pitchFamily="34" charset="0"/>
              <a:cs typeface="Open Sans Semibold" panose="020B0706030804020204" pitchFamily="34" charset="0"/>
            </a:endParaRPr>
          </a:p>
        </p:txBody>
      </p:sp>
      <p:sp>
        <p:nvSpPr>
          <p:cNvPr id="43" name="TextBox 42">
            <a:extLst>
              <a:ext uri="{FF2B5EF4-FFF2-40B4-BE49-F238E27FC236}">
                <a16:creationId xmlns:a16="http://schemas.microsoft.com/office/drawing/2014/main" id="{A7196136-7C20-4EC9-B497-B26CC284D503}"/>
              </a:ext>
            </a:extLst>
          </p:cNvPr>
          <p:cNvSpPr txBox="1"/>
          <p:nvPr/>
        </p:nvSpPr>
        <p:spPr>
          <a:xfrm>
            <a:off x="6954458" y="4148293"/>
            <a:ext cx="1030457" cy="236686"/>
          </a:xfrm>
          <a:prstGeom prst="rect">
            <a:avLst/>
          </a:prstGeom>
          <a:noFill/>
        </p:spPr>
        <p:txBody>
          <a:bodyPr wrap="square" lIns="0" tIns="0" rIns="0" bIns="0" rtlCol="0">
            <a:noAutofit/>
          </a:bodyPr>
          <a:lstStyle/>
          <a:p>
            <a:pPr algn="ctr" defTabSz="761970" fontAlgn="base">
              <a:lnSpc>
                <a:spcPct val="90000"/>
              </a:lnSpc>
              <a:spcBef>
                <a:spcPct val="0"/>
              </a:spcBef>
              <a:spcAft>
                <a:spcPct val="0"/>
              </a:spcAft>
            </a:pPr>
            <a:endParaRPr lang="en-GB" sz="1600">
              <a:ea typeface="Open Sans Semibold" panose="020B0706030804020204" pitchFamily="34" charset="0"/>
              <a:cs typeface="Open Sans Semibold" panose="020B0706030804020204" pitchFamily="34" charset="0"/>
            </a:endParaRPr>
          </a:p>
        </p:txBody>
      </p:sp>
      <p:pic>
        <p:nvPicPr>
          <p:cNvPr id="45" name="Picture 44">
            <a:extLst>
              <a:ext uri="{FF2B5EF4-FFF2-40B4-BE49-F238E27FC236}">
                <a16:creationId xmlns:a16="http://schemas.microsoft.com/office/drawing/2014/main" id="{7C29ABCD-1626-4CD9-A841-66B3435C2D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617" y="1844525"/>
            <a:ext cx="1037857" cy="477961"/>
          </a:xfrm>
          <a:prstGeom prst="rect">
            <a:avLst/>
          </a:prstGeom>
        </p:spPr>
      </p:pic>
      <p:sp>
        <p:nvSpPr>
          <p:cNvPr id="38" name="object 40">
            <a:extLst>
              <a:ext uri="{FF2B5EF4-FFF2-40B4-BE49-F238E27FC236}">
                <a16:creationId xmlns:a16="http://schemas.microsoft.com/office/drawing/2014/main" id="{FF94BB0C-F2F7-4F5F-A60D-209887B16CF4}"/>
              </a:ext>
            </a:extLst>
          </p:cNvPr>
          <p:cNvSpPr/>
          <p:nvPr/>
        </p:nvSpPr>
        <p:spPr>
          <a:xfrm>
            <a:off x="986744" y="3960348"/>
            <a:ext cx="1216833" cy="563887"/>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AP22</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lang="en-US" sz="1400" b="1" spc="15" dirty="0">
                <a:ea typeface="Open Sans" panose="020B0606030504020204" pitchFamily="34" charset="0"/>
                <a:cs typeface="Open Sans" panose="020B0606030504020204" pitchFamily="34" charset="0"/>
              </a:rPr>
              <a:t>Mid Density</a:t>
            </a: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t>
            </a:r>
            <a:r>
              <a:rPr lang="en-US" sz="1400" b="1" dirty="0">
                <a:ea typeface="Open Sans" panose="020B0606030504020204" pitchFamily="34" charset="0"/>
                <a:cs typeface="Open Sans" panose="020B0606030504020204" pitchFamily="34" charset="0"/>
              </a:rPr>
              <a:t>2</a:t>
            </a: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x2:2)</a:t>
            </a:r>
          </a:p>
        </p:txBody>
      </p:sp>
      <p:pic>
        <p:nvPicPr>
          <p:cNvPr id="39" name="Picture 38">
            <a:extLst>
              <a:ext uri="{FF2B5EF4-FFF2-40B4-BE49-F238E27FC236}">
                <a16:creationId xmlns:a16="http://schemas.microsoft.com/office/drawing/2014/main" id="{47F9FE12-6C13-4DED-AACF-4C02A7319A77}"/>
              </a:ext>
            </a:extLst>
          </p:cNvPr>
          <p:cNvPicPr/>
          <p:nvPr/>
        </p:nvPicPr>
        <p:blipFill>
          <a:blip r:embed="rId10" cstate="print">
            <a:extLst>
              <a:ext uri="{28A0092B-C50C-407E-A947-70E740481C1C}">
                <a14:useLocalDpi xmlns:a14="http://schemas.microsoft.com/office/drawing/2010/main"/>
              </a:ext>
            </a:extLst>
          </a:blip>
          <a:stretch>
            <a:fillRect/>
          </a:stretch>
        </p:blipFill>
        <p:spPr>
          <a:xfrm>
            <a:off x="1134750" y="3003354"/>
            <a:ext cx="923316" cy="1027748"/>
          </a:xfrm>
          <a:prstGeom prst="rect">
            <a:avLst/>
          </a:prstGeom>
        </p:spPr>
      </p:pic>
      <p:sp>
        <p:nvSpPr>
          <p:cNvPr id="47" name="object 40">
            <a:extLst>
              <a:ext uri="{FF2B5EF4-FFF2-40B4-BE49-F238E27FC236}">
                <a16:creationId xmlns:a16="http://schemas.microsoft.com/office/drawing/2014/main" id="{C140268C-29DA-4F15-B59C-B10746832470}"/>
              </a:ext>
            </a:extLst>
          </p:cNvPr>
          <p:cNvSpPr/>
          <p:nvPr/>
        </p:nvSpPr>
        <p:spPr>
          <a:xfrm>
            <a:off x="1989701" y="3951553"/>
            <a:ext cx="1216833" cy="581476"/>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AP25</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lang="en-US" sz="1400" b="1" spc="15" dirty="0">
                <a:ea typeface="Open Sans" panose="020B0606030504020204" pitchFamily="34" charset="0"/>
                <a:cs typeface="Open Sans" panose="020B0606030504020204" pitchFamily="34" charset="0"/>
              </a:rPr>
              <a:t>High Density</a:t>
            </a: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t>
            </a: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4x4:4)</a:t>
            </a:r>
          </a:p>
        </p:txBody>
      </p:sp>
      <p:pic>
        <p:nvPicPr>
          <p:cNvPr id="48" name="Picture 47">
            <a:extLst>
              <a:ext uri="{FF2B5EF4-FFF2-40B4-BE49-F238E27FC236}">
                <a16:creationId xmlns:a16="http://schemas.microsoft.com/office/drawing/2014/main" id="{079B1547-380F-448B-A43E-92C9E68C5C26}"/>
              </a:ext>
            </a:extLst>
          </p:cNvPr>
          <p:cNvPicPr/>
          <p:nvPr/>
        </p:nvPicPr>
        <p:blipFill>
          <a:blip r:embed="rId10" cstate="print">
            <a:extLst>
              <a:ext uri="{28A0092B-C50C-407E-A947-70E740481C1C}">
                <a14:useLocalDpi xmlns:a14="http://schemas.microsoft.com/office/drawing/2010/main"/>
              </a:ext>
            </a:extLst>
          </a:blip>
          <a:stretch>
            <a:fillRect/>
          </a:stretch>
        </p:blipFill>
        <p:spPr>
          <a:xfrm>
            <a:off x="2056575" y="2940032"/>
            <a:ext cx="1080749" cy="1154393"/>
          </a:xfrm>
          <a:prstGeom prst="rect">
            <a:avLst/>
          </a:prstGeom>
        </p:spPr>
      </p:pic>
      <p:sp>
        <p:nvSpPr>
          <p:cNvPr id="50" name="TextBox 49">
            <a:extLst>
              <a:ext uri="{FF2B5EF4-FFF2-40B4-BE49-F238E27FC236}">
                <a16:creationId xmlns:a16="http://schemas.microsoft.com/office/drawing/2014/main" id="{61C8731D-D6B9-4C58-B29B-79D6676FE2BB}"/>
              </a:ext>
            </a:extLst>
          </p:cNvPr>
          <p:cNvSpPr txBox="1"/>
          <p:nvPr/>
        </p:nvSpPr>
        <p:spPr>
          <a:xfrm>
            <a:off x="1038357" y="2770363"/>
            <a:ext cx="2198549" cy="402660"/>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2000" dirty="0">
                <a:solidFill>
                  <a:srgbClr val="FF7600"/>
                </a:solidFill>
              </a:rPr>
              <a:t>WiFi 6 Indoor</a:t>
            </a:r>
            <a:r>
              <a:rPr lang="en-US" sz="2000" b="0" dirty="0">
                <a:solidFill>
                  <a:srgbClr val="FF7600"/>
                </a:solidFill>
              </a:rPr>
              <a:t> </a:t>
            </a:r>
          </a:p>
        </p:txBody>
      </p:sp>
      <p:sp>
        <p:nvSpPr>
          <p:cNvPr id="51" name="TextBox 50">
            <a:extLst>
              <a:ext uri="{FF2B5EF4-FFF2-40B4-BE49-F238E27FC236}">
                <a16:creationId xmlns:a16="http://schemas.microsoft.com/office/drawing/2014/main" id="{B49064F8-A938-4FCD-9CA6-5779F6569B33}"/>
              </a:ext>
            </a:extLst>
          </p:cNvPr>
          <p:cNvSpPr txBox="1"/>
          <p:nvPr/>
        </p:nvSpPr>
        <p:spPr>
          <a:xfrm>
            <a:off x="864655" y="1223446"/>
            <a:ext cx="2545952" cy="402660"/>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2000" dirty="0">
                <a:solidFill>
                  <a:srgbClr val="FF7600"/>
                </a:solidFill>
              </a:rPr>
              <a:t>WiFi 6E 6 Ghz</a:t>
            </a:r>
            <a:r>
              <a:rPr lang="en-US" sz="2000" b="0" dirty="0">
                <a:solidFill>
                  <a:srgbClr val="FF7600"/>
                </a:solidFill>
              </a:rPr>
              <a:t> </a:t>
            </a:r>
            <a:r>
              <a:rPr lang="en-US" sz="2000" dirty="0">
                <a:solidFill>
                  <a:srgbClr val="FF7600"/>
                </a:solidFill>
              </a:rPr>
              <a:t>Indoor</a:t>
            </a:r>
          </a:p>
        </p:txBody>
      </p:sp>
      <p:sp>
        <p:nvSpPr>
          <p:cNvPr id="52" name="TextBox 51">
            <a:extLst>
              <a:ext uri="{FF2B5EF4-FFF2-40B4-BE49-F238E27FC236}">
                <a16:creationId xmlns:a16="http://schemas.microsoft.com/office/drawing/2014/main" id="{C5ED961A-D6F6-46DA-A4A2-11979EEC6A82}"/>
              </a:ext>
            </a:extLst>
          </p:cNvPr>
          <p:cNvSpPr txBox="1"/>
          <p:nvPr/>
        </p:nvSpPr>
        <p:spPr>
          <a:xfrm>
            <a:off x="119492" y="4591403"/>
            <a:ext cx="4036279" cy="402660"/>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2000" dirty="0">
                <a:solidFill>
                  <a:srgbClr val="FF7600"/>
                </a:solidFill>
              </a:rPr>
              <a:t> Wi-Fi 5 Indoor / Outdoor </a:t>
            </a:r>
            <a:r>
              <a:rPr lang="en-US" sz="2000">
                <a:solidFill>
                  <a:srgbClr val="FF7600"/>
                </a:solidFill>
              </a:rPr>
              <a:t>/ Desktop</a:t>
            </a:r>
            <a:endParaRPr lang="en-US" sz="2000" b="0" dirty="0">
              <a:solidFill>
                <a:srgbClr val="FF7600"/>
              </a:solidFill>
            </a:endParaRPr>
          </a:p>
        </p:txBody>
      </p:sp>
      <p:sp>
        <p:nvSpPr>
          <p:cNvPr id="57" name="Content Placeholder 2">
            <a:extLst>
              <a:ext uri="{FF2B5EF4-FFF2-40B4-BE49-F238E27FC236}">
                <a16:creationId xmlns:a16="http://schemas.microsoft.com/office/drawing/2014/main" id="{C18CD73B-F646-4B10-B24C-84F00FB4ED89}"/>
              </a:ext>
            </a:extLst>
          </p:cNvPr>
          <p:cNvSpPr txBox="1">
            <a:spLocks/>
          </p:cNvSpPr>
          <p:nvPr/>
        </p:nvSpPr>
        <p:spPr>
          <a:xfrm>
            <a:off x="8903581" y="3734667"/>
            <a:ext cx="3082253" cy="2900602"/>
          </a:xfrm>
          <a:prstGeom prst="rect">
            <a:avLst/>
          </a:prstGeom>
        </p:spPr>
        <p:txBody>
          <a:bodyPr>
            <a:normAutofit lnSpcReduction="10000"/>
          </a:bodyPr>
          <a:lstStyle>
            <a:lvl1pPr marL="182880" indent="-182880" algn="l" defTabSz="914400" rtl="0" eaLnBrk="1" latinLnBrk="0" hangingPunct="1">
              <a:lnSpc>
                <a:spcPct val="90000"/>
              </a:lnSpc>
              <a:spcBef>
                <a:spcPts val="1200"/>
              </a:spcBef>
              <a:buFont typeface="Arial" panose="020B0604020202020204" pitchFamily="34" charset="0"/>
              <a:buChar char="–"/>
              <a:defRPr sz="1800" b="0" i="0" kern="1200">
                <a:solidFill>
                  <a:schemeClr val="tx1"/>
                </a:solidFill>
                <a:latin typeface="+mj-lt"/>
                <a:ea typeface="Open Sans Light" panose="020B0306030504020204" pitchFamily="34" charset="0"/>
                <a:cs typeface="Open Sans Light" panose="020B0306030504020204" pitchFamily="34" charset="0"/>
              </a:defRPr>
            </a:lvl1pPr>
            <a:lvl2pPr marL="411480" indent="-182880" algn="l" defTabSz="914400" rtl="0" eaLnBrk="1" latinLnBrk="0" hangingPunct="1">
              <a:lnSpc>
                <a:spcPct val="90000"/>
              </a:lnSpc>
              <a:spcBef>
                <a:spcPts val="800"/>
              </a:spcBef>
              <a:buFont typeface="Arial" panose="020B0604020202020204" pitchFamily="34" charset="0"/>
              <a:buChar char="–"/>
              <a:defRPr sz="1600" b="0" i="0" kern="1200">
                <a:solidFill>
                  <a:schemeClr val="tx1"/>
                </a:solidFill>
                <a:latin typeface="+mj-lt"/>
                <a:ea typeface="Open Sans Light" panose="020B0306030504020204" pitchFamily="34" charset="0"/>
                <a:cs typeface="Open Sans Light" panose="020B0306030504020204" pitchFamily="34" charset="0"/>
              </a:defRPr>
            </a:lvl2pPr>
            <a:lvl3pPr marL="548640" indent="-137160" algn="l" defTabSz="914400" rtl="0" eaLnBrk="1" latinLnBrk="0" hangingPunct="1">
              <a:lnSpc>
                <a:spcPct val="90000"/>
              </a:lnSpc>
              <a:spcBef>
                <a:spcPts val="600"/>
              </a:spcBef>
              <a:buFont typeface="Arial" panose="020B0604020202020204" pitchFamily="34" charset="0"/>
              <a:buChar char="–"/>
              <a:defRPr sz="1400" b="0" i="0" kern="1200">
                <a:solidFill>
                  <a:schemeClr val="tx1"/>
                </a:solidFill>
                <a:latin typeface="+mj-lt"/>
                <a:ea typeface="Open Sans Light" panose="020B0306030504020204" pitchFamily="34" charset="0"/>
                <a:cs typeface="Open Sans Light" panose="020B0306030504020204" pitchFamily="34" charset="0"/>
              </a:defRPr>
            </a:lvl3pPr>
            <a:lvl4pPr marL="73152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4pPr>
            <a:lvl5pPr marL="86868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spcBef>
                <a:spcPts val="400"/>
              </a:spcBef>
              <a:buNone/>
            </a:pPr>
            <a:r>
              <a:rPr lang="en-US" sz="1600" dirty="0">
                <a:latin typeface="+mn-lt"/>
              </a:rPr>
              <a:t>Instant On 1960</a:t>
            </a:r>
          </a:p>
          <a:p>
            <a:pPr lvl="1">
              <a:spcBef>
                <a:spcPts val="400"/>
              </a:spcBef>
              <a:buFont typeface="Arial" panose="020B0604020202020204" pitchFamily="34" charset="0"/>
              <a:buChar char="•"/>
            </a:pPr>
            <a:r>
              <a:rPr lang="en-US" sz="1400" dirty="0">
                <a:latin typeface="+mn-lt"/>
              </a:rPr>
              <a:t>Stackable to 4 units</a:t>
            </a:r>
          </a:p>
          <a:p>
            <a:pPr lvl="1">
              <a:spcBef>
                <a:spcPts val="400"/>
              </a:spcBef>
              <a:buFont typeface="Arial" panose="020B0604020202020204" pitchFamily="34" charset="0"/>
              <a:buChar char="•"/>
            </a:pPr>
            <a:r>
              <a:rPr lang="en-US" sz="1400" dirty="0">
                <a:latin typeface="+mn-lt"/>
              </a:rPr>
              <a:t>PoE Class 6 to 60W (802.3bt)</a:t>
            </a:r>
          </a:p>
          <a:p>
            <a:pPr lvl="1">
              <a:spcBef>
                <a:spcPts val="400"/>
              </a:spcBef>
              <a:buFont typeface="Arial" panose="020B0604020202020204" pitchFamily="34" charset="0"/>
              <a:buChar char="•"/>
            </a:pPr>
            <a:r>
              <a:rPr lang="en-US" sz="1400" dirty="0">
                <a:latin typeface="+mn-lt"/>
              </a:rPr>
              <a:t>SmartRate 2.5G</a:t>
            </a:r>
          </a:p>
          <a:p>
            <a:pPr marL="0" indent="0">
              <a:spcBef>
                <a:spcPts val="400"/>
              </a:spcBef>
              <a:buNone/>
            </a:pPr>
            <a:r>
              <a:rPr lang="en-US" sz="1600" dirty="0">
                <a:latin typeface="+mn-lt"/>
              </a:rPr>
              <a:t>Instant On 1930</a:t>
            </a:r>
          </a:p>
          <a:p>
            <a:pPr lvl="1">
              <a:spcBef>
                <a:spcPts val="400"/>
              </a:spcBef>
              <a:buFont typeface="Arial" panose="020B0604020202020204" pitchFamily="34" charset="0"/>
              <a:buChar char="•"/>
            </a:pPr>
            <a:r>
              <a:rPr lang="en-US" sz="1400" dirty="0">
                <a:latin typeface="+mn-lt"/>
              </a:rPr>
              <a:t>More L2 + static routing features</a:t>
            </a:r>
          </a:p>
          <a:p>
            <a:pPr marL="0" indent="0">
              <a:spcBef>
                <a:spcPts val="400"/>
              </a:spcBef>
              <a:buNone/>
            </a:pPr>
            <a:r>
              <a:rPr lang="en-US" sz="1600" dirty="0">
                <a:latin typeface="+mn-lt"/>
              </a:rPr>
              <a:t>Instant On 1830</a:t>
            </a:r>
          </a:p>
          <a:p>
            <a:pPr lvl="1">
              <a:spcBef>
                <a:spcPts val="400"/>
              </a:spcBef>
              <a:buFont typeface="Arial" panose="020B0604020202020204" pitchFamily="34" charset="0"/>
              <a:buChar char="•"/>
            </a:pPr>
            <a:r>
              <a:rPr lang="en-US" sz="1400" dirty="0">
                <a:latin typeface="+mn-lt"/>
              </a:rPr>
              <a:t>L2 + static routing</a:t>
            </a:r>
          </a:p>
          <a:p>
            <a:pPr lvl="1">
              <a:spcBef>
                <a:spcPts val="400"/>
              </a:spcBef>
              <a:buFont typeface="Arial" panose="020B0604020202020204" pitchFamily="34" charset="0"/>
              <a:buChar char="•"/>
            </a:pPr>
            <a:r>
              <a:rPr lang="en-US" sz="1400" dirty="0">
                <a:latin typeface="+mn-lt"/>
              </a:rPr>
              <a:t>PoE+ 30W (802.3at)</a:t>
            </a:r>
          </a:p>
          <a:p>
            <a:pPr lvl="1">
              <a:spcBef>
                <a:spcPts val="400"/>
              </a:spcBef>
              <a:buFont typeface="Arial" panose="020B0604020202020204" pitchFamily="34" charset="0"/>
              <a:buChar char="•"/>
            </a:pPr>
            <a:r>
              <a:rPr lang="en-US" sz="1400" dirty="0">
                <a:latin typeface="+mn-lt"/>
              </a:rPr>
              <a:t>Fully managed</a:t>
            </a:r>
          </a:p>
          <a:p>
            <a:pPr marL="0" indent="0">
              <a:spcBef>
                <a:spcPts val="400"/>
              </a:spcBef>
              <a:buNone/>
            </a:pPr>
            <a:r>
              <a:rPr lang="en-US" sz="1600" dirty="0">
                <a:latin typeface="+mn-lt"/>
              </a:rPr>
              <a:t>Instant On 1430</a:t>
            </a:r>
          </a:p>
          <a:p>
            <a:pPr lvl="1">
              <a:spcBef>
                <a:spcPts val="400"/>
              </a:spcBef>
              <a:buFont typeface="Arial" panose="020B0604020202020204" pitchFamily="34" charset="0"/>
              <a:buChar char="•"/>
            </a:pPr>
            <a:r>
              <a:rPr lang="en-US" sz="1400" dirty="0">
                <a:latin typeface="+mn-lt"/>
              </a:rPr>
              <a:t>SoHo, Unmanaged</a:t>
            </a:r>
          </a:p>
        </p:txBody>
      </p:sp>
      <p:sp>
        <p:nvSpPr>
          <p:cNvPr id="58" name="TextBox 57">
            <a:extLst>
              <a:ext uri="{FF2B5EF4-FFF2-40B4-BE49-F238E27FC236}">
                <a16:creationId xmlns:a16="http://schemas.microsoft.com/office/drawing/2014/main" id="{989ED2B1-94C4-41D7-828E-C492A3BA63FE}"/>
              </a:ext>
            </a:extLst>
          </p:cNvPr>
          <p:cNvSpPr txBox="1"/>
          <p:nvPr/>
        </p:nvSpPr>
        <p:spPr>
          <a:xfrm>
            <a:off x="8903581" y="1223446"/>
            <a:ext cx="2198549" cy="402660"/>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2000" dirty="0">
                <a:solidFill>
                  <a:srgbClr val="FF7600"/>
                </a:solidFill>
              </a:rPr>
              <a:t>Switching</a:t>
            </a:r>
            <a:endParaRPr lang="en-US" sz="2000" b="0" dirty="0">
              <a:solidFill>
                <a:srgbClr val="FF7600"/>
              </a:solidFill>
            </a:endParaRPr>
          </a:p>
        </p:txBody>
      </p:sp>
      <p:sp>
        <p:nvSpPr>
          <p:cNvPr id="59" name="TextBox 58">
            <a:extLst>
              <a:ext uri="{FF2B5EF4-FFF2-40B4-BE49-F238E27FC236}">
                <a16:creationId xmlns:a16="http://schemas.microsoft.com/office/drawing/2014/main" id="{00DC8C18-E5CA-4CFD-9DF1-D2CCB755FD68}"/>
              </a:ext>
            </a:extLst>
          </p:cNvPr>
          <p:cNvSpPr txBox="1"/>
          <p:nvPr/>
        </p:nvSpPr>
        <p:spPr>
          <a:xfrm>
            <a:off x="4522813" y="1223446"/>
            <a:ext cx="3745177" cy="402660"/>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2000" dirty="0">
                <a:solidFill>
                  <a:srgbClr val="FF7600"/>
                </a:solidFill>
              </a:rPr>
              <a:t>Instant On Portal &amp; Mobile App</a:t>
            </a:r>
            <a:endParaRPr lang="en-US" sz="2000" b="0" dirty="0">
              <a:solidFill>
                <a:srgbClr val="FF7600"/>
              </a:solidFill>
            </a:endParaRPr>
          </a:p>
        </p:txBody>
      </p:sp>
      <p:pic>
        <p:nvPicPr>
          <p:cNvPr id="61" name="Picture 60">
            <a:extLst>
              <a:ext uri="{FF2B5EF4-FFF2-40B4-BE49-F238E27FC236}">
                <a16:creationId xmlns:a16="http://schemas.microsoft.com/office/drawing/2014/main" id="{B2963EF0-9709-4069-8DAC-ADDE4CCE2420}"/>
              </a:ext>
            </a:extLst>
          </p:cNvPr>
          <p:cNvPicPr>
            <a:picLocks noChangeAspect="1"/>
          </p:cNvPicPr>
          <p:nvPr/>
        </p:nvPicPr>
        <p:blipFill>
          <a:blip r:embed="rId11"/>
          <a:stretch>
            <a:fillRect/>
          </a:stretch>
        </p:blipFill>
        <p:spPr>
          <a:xfrm>
            <a:off x="4786905" y="1744407"/>
            <a:ext cx="3455559" cy="2497884"/>
          </a:xfrm>
          <a:prstGeom prst="rect">
            <a:avLst/>
          </a:prstGeom>
        </p:spPr>
      </p:pic>
      <p:pic>
        <p:nvPicPr>
          <p:cNvPr id="67" name="Picture 66">
            <a:extLst>
              <a:ext uri="{FF2B5EF4-FFF2-40B4-BE49-F238E27FC236}">
                <a16:creationId xmlns:a16="http://schemas.microsoft.com/office/drawing/2014/main" id="{3C7884F6-453F-4436-BF0E-21F7F8C9B19F}"/>
              </a:ext>
            </a:extLst>
          </p:cNvPr>
          <p:cNvPicPr>
            <a:picLocks noChangeAspect="1"/>
          </p:cNvPicPr>
          <p:nvPr/>
        </p:nvPicPr>
        <p:blipFill>
          <a:blip r:embed="rId12"/>
          <a:stretch>
            <a:fillRect/>
          </a:stretch>
        </p:blipFill>
        <p:spPr>
          <a:xfrm>
            <a:off x="4344261" y="3024540"/>
            <a:ext cx="772287" cy="1499145"/>
          </a:xfrm>
          <a:prstGeom prst="rect">
            <a:avLst/>
          </a:prstGeom>
        </p:spPr>
      </p:pic>
      <p:pic>
        <p:nvPicPr>
          <p:cNvPr id="9" name="Picture 8">
            <a:extLst>
              <a:ext uri="{FF2B5EF4-FFF2-40B4-BE49-F238E27FC236}">
                <a16:creationId xmlns:a16="http://schemas.microsoft.com/office/drawing/2014/main" id="{8BC54E3D-BB2C-79A5-9F87-06BD62649532}"/>
              </a:ext>
            </a:extLst>
          </p:cNvPr>
          <p:cNvPicPr>
            <a:picLocks noChangeAspect="1"/>
          </p:cNvPicPr>
          <p:nvPr/>
        </p:nvPicPr>
        <p:blipFill>
          <a:blip r:embed="rId13"/>
          <a:stretch>
            <a:fillRect/>
          </a:stretch>
        </p:blipFill>
        <p:spPr>
          <a:xfrm>
            <a:off x="3406559" y="3068991"/>
            <a:ext cx="478120" cy="896475"/>
          </a:xfrm>
          <a:prstGeom prst="rect">
            <a:avLst/>
          </a:prstGeom>
        </p:spPr>
      </p:pic>
      <p:sp>
        <p:nvSpPr>
          <p:cNvPr id="10" name="object 40">
            <a:extLst>
              <a:ext uri="{FF2B5EF4-FFF2-40B4-BE49-F238E27FC236}">
                <a16:creationId xmlns:a16="http://schemas.microsoft.com/office/drawing/2014/main" id="{7A126B44-EF3A-CC1E-E33D-A90F36597C08}"/>
              </a:ext>
            </a:extLst>
          </p:cNvPr>
          <p:cNvSpPr/>
          <p:nvPr/>
        </p:nvSpPr>
        <p:spPr>
          <a:xfrm>
            <a:off x="3074745" y="3975801"/>
            <a:ext cx="1076865" cy="532980"/>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AP22D</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Desk/Wall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(2x2:2)</a:t>
            </a:r>
            <a:endPar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02E6D3E-2005-F820-27A7-52CEC0C0A740}"/>
              </a:ext>
            </a:extLst>
          </p:cNvPr>
          <p:cNvPicPr>
            <a:picLocks noChangeAspect="1"/>
          </p:cNvPicPr>
          <p:nvPr/>
        </p:nvPicPr>
        <p:blipFill>
          <a:blip r:embed="rId14"/>
          <a:stretch>
            <a:fillRect/>
          </a:stretch>
        </p:blipFill>
        <p:spPr>
          <a:xfrm>
            <a:off x="275822" y="3201304"/>
            <a:ext cx="624445" cy="631849"/>
          </a:xfrm>
          <a:prstGeom prst="rect">
            <a:avLst/>
          </a:prstGeom>
        </p:spPr>
      </p:pic>
      <p:pic>
        <p:nvPicPr>
          <p:cNvPr id="13" name="Picture 12">
            <a:extLst>
              <a:ext uri="{FF2B5EF4-FFF2-40B4-BE49-F238E27FC236}">
                <a16:creationId xmlns:a16="http://schemas.microsoft.com/office/drawing/2014/main" id="{CC214576-8980-BF04-2A9A-24665C089D13}"/>
              </a:ext>
            </a:extLst>
          </p:cNvPr>
          <p:cNvPicPr>
            <a:picLocks noChangeAspect="1"/>
          </p:cNvPicPr>
          <p:nvPr/>
        </p:nvPicPr>
        <p:blipFill>
          <a:blip r:embed="rId15"/>
          <a:stretch>
            <a:fillRect/>
          </a:stretch>
        </p:blipFill>
        <p:spPr>
          <a:xfrm>
            <a:off x="1852583" y="1606166"/>
            <a:ext cx="719772" cy="730975"/>
          </a:xfrm>
          <a:prstGeom prst="rect">
            <a:avLst/>
          </a:prstGeom>
        </p:spPr>
      </p:pic>
      <p:sp>
        <p:nvSpPr>
          <p:cNvPr id="17" name="object 40">
            <a:extLst>
              <a:ext uri="{FF2B5EF4-FFF2-40B4-BE49-F238E27FC236}">
                <a16:creationId xmlns:a16="http://schemas.microsoft.com/office/drawing/2014/main" id="{6DA21CBE-FE32-E91D-F2C6-DE6B51E45F57}"/>
              </a:ext>
            </a:extLst>
          </p:cNvPr>
          <p:cNvSpPr/>
          <p:nvPr/>
        </p:nvSpPr>
        <p:spPr>
          <a:xfrm>
            <a:off x="-16213" y="3951553"/>
            <a:ext cx="1216833" cy="581476"/>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AP21</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Low Density</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t>
            </a:r>
            <a:r>
              <a:rPr lang="en-US" sz="1400" b="1" dirty="0">
                <a:ea typeface="Open Sans" panose="020B0606030504020204" pitchFamily="34" charset="0"/>
                <a:cs typeface="Open Sans" panose="020B0606030504020204" pitchFamily="34" charset="0"/>
              </a:rPr>
              <a:t>2</a:t>
            </a: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x2:2)</a:t>
            </a:r>
          </a:p>
        </p:txBody>
      </p:sp>
      <p:sp>
        <p:nvSpPr>
          <p:cNvPr id="18" name="object 40">
            <a:extLst>
              <a:ext uri="{FF2B5EF4-FFF2-40B4-BE49-F238E27FC236}">
                <a16:creationId xmlns:a16="http://schemas.microsoft.com/office/drawing/2014/main" id="{590D42D5-3AE2-A777-857F-925DC6CEABB9}"/>
              </a:ext>
            </a:extLst>
          </p:cNvPr>
          <p:cNvSpPr/>
          <p:nvPr/>
        </p:nvSpPr>
        <p:spPr>
          <a:xfrm>
            <a:off x="1589265" y="2319950"/>
            <a:ext cx="1216833" cy="563887"/>
          </a:xfrm>
          <a:prstGeom prst="rect">
            <a:avLst/>
          </a:prstGeom>
          <a:noFill/>
        </p:spPr>
        <p:txBody>
          <a:bodyPr wrap="square" lIns="0" tIns="0" rIns="0" bIns="0" rtlCol="0" anchor="ctr"/>
          <a:lstStyle/>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AP32 </a:t>
            </a:r>
          </a:p>
          <a:p>
            <a:pPr marL="52705" marR="5080" lvl="0" indent="-4064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5" normalizeH="0" baseline="0" noProof="0" dirty="0">
                <a:ln>
                  <a:noFill/>
                </a:ln>
                <a:effectLst/>
                <a:uLnTx/>
                <a:uFillTx/>
                <a:ea typeface="Open Sans" panose="020B0606030504020204" pitchFamily="34" charset="0"/>
                <a:cs typeface="Open Sans" panose="020B0606030504020204" pitchFamily="34" charset="0"/>
              </a:rPr>
              <a:t>(</a:t>
            </a:r>
            <a:r>
              <a:rPr lang="en-US" sz="1400" b="1" dirty="0">
                <a:ea typeface="Open Sans" panose="020B0606030504020204" pitchFamily="34" charset="0"/>
                <a:cs typeface="Open Sans" panose="020B0606030504020204" pitchFamily="34" charset="0"/>
              </a:rPr>
              <a:t>2</a:t>
            </a:r>
            <a:r>
              <a:rPr kumimoji="0" lang="en-US" sz="1400" b="1" i="0" u="none" strike="noStrike" kern="1200" cap="none" spc="0" normalizeH="0" baseline="0" noProof="0" dirty="0">
                <a:ln>
                  <a:noFill/>
                </a:ln>
                <a:effectLst/>
                <a:uLnTx/>
                <a:uFillTx/>
                <a:ea typeface="Open Sans" panose="020B0606030504020204" pitchFamily="34" charset="0"/>
                <a:cs typeface="Open Sans" panose="020B0606030504020204" pitchFamily="34" charset="0"/>
              </a:rPr>
              <a:t>x2:2)</a:t>
            </a:r>
          </a:p>
        </p:txBody>
      </p:sp>
      <p:pic>
        <p:nvPicPr>
          <p:cNvPr id="24" name="Picture 23">
            <a:extLst>
              <a:ext uri="{FF2B5EF4-FFF2-40B4-BE49-F238E27FC236}">
                <a16:creationId xmlns:a16="http://schemas.microsoft.com/office/drawing/2014/main" id="{4D48CDA4-9B32-A1EA-7396-96B30B94819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00747" y="1590126"/>
            <a:ext cx="476320" cy="476320"/>
          </a:xfrm>
          <a:prstGeom prst="rect">
            <a:avLst/>
          </a:prstGeom>
        </p:spPr>
      </p:pic>
      <p:pic>
        <p:nvPicPr>
          <p:cNvPr id="26" name="Picture 25">
            <a:extLst>
              <a:ext uri="{FF2B5EF4-FFF2-40B4-BE49-F238E27FC236}">
                <a16:creationId xmlns:a16="http://schemas.microsoft.com/office/drawing/2014/main" id="{63EE67A9-56A3-3D1D-732E-04B6A449E0C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06457" y="2806583"/>
            <a:ext cx="476320" cy="476320"/>
          </a:xfrm>
          <a:prstGeom prst="rect">
            <a:avLst/>
          </a:prstGeom>
        </p:spPr>
      </p:pic>
      <p:pic>
        <p:nvPicPr>
          <p:cNvPr id="31" name="Picture 30">
            <a:extLst>
              <a:ext uri="{FF2B5EF4-FFF2-40B4-BE49-F238E27FC236}">
                <a16:creationId xmlns:a16="http://schemas.microsoft.com/office/drawing/2014/main" id="{5F8BAFA6-557B-4628-CA97-C20D0ACEC83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8775" y="2971970"/>
            <a:ext cx="476320" cy="476320"/>
          </a:xfrm>
          <a:prstGeom prst="rect">
            <a:avLst/>
          </a:prstGeom>
        </p:spPr>
      </p:pic>
      <p:sp>
        <p:nvSpPr>
          <p:cNvPr id="36" name="Rectangle 35">
            <a:extLst>
              <a:ext uri="{FF2B5EF4-FFF2-40B4-BE49-F238E27FC236}">
                <a16:creationId xmlns:a16="http://schemas.microsoft.com/office/drawing/2014/main" id="{5F1C3DA8-64E8-265C-261B-AAFCD645C37B}"/>
              </a:ext>
            </a:extLst>
          </p:cNvPr>
          <p:cNvSpPr/>
          <p:nvPr/>
        </p:nvSpPr>
        <p:spPr bwMode="ltGray">
          <a:xfrm>
            <a:off x="0" y="6719388"/>
            <a:ext cx="641555" cy="138612"/>
          </a:xfrm>
          <a:prstGeom prst="rect">
            <a:avLst/>
          </a:prstGeom>
          <a:solidFill>
            <a:schemeClr val="accent2">
              <a:lumMod val="40000"/>
              <a:lumOff val="60000"/>
              <a:alpha val="81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rgbClr val="808285"/>
                </a:solidFill>
              </a:rPr>
              <a:t>2024-02-06</a:t>
            </a:r>
          </a:p>
        </p:txBody>
      </p:sp>
    </p:spTree>
    <p:extLst>
      <p:ext uri="{BB962C8B-B14F-4D97-AF65-F5344CB8AC3E}">
        <p14:creationId xmlns:p14="http://schemas.microsoft.com/office/powerpoint/2010/main" val="233040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F0C0D1AF-807E-92CB-3DD2-AF494B235D8D}"/>
              </a:ext>
            </a:extLst>
          </p:cNvPr>
          <p:cNvSpPr>
            <a:spLocks noGrp="1"/>
          </p:cNvSpPr>
          <p:nvPr>
            <p:ph type="body" sz="quarter" idx="13"/>
          </p:nvPr>
        </p:nvSpPr>
        <p:spPr>
          <a:xfrm>
            <a:off x="281746" y="771238"/>
            <a:ext cx="11493803" cy="381000"/>
          </a:xfrm>
        </p:spPr>
        <p:txBody>
          <a:bodyPr/>
          <a:lstStyle/>
          <a:p>
            <a:r>
              <a:rPr lang="en-US" dirty="0"/>
              <a:t>Easy to Start Today…	…Advanced Solutions for Tomorrow</a:t>
            </a:r>
          </a:p>
        </p:txBody>
      </p:sp>
      <p:sp>
        <p:nvSpPr>
          <p:cNvPr id="23" name="Title 22">
            <a:extLst>
              <a:ext uri="{FF2B5EF4-FFF2-40B4-BE49-F238E27FC236}">
                <a16:creationId xmlns:a16="http://schemas.microsoft.com/office/drawing/2014/main" id="{DC580A5D-A5F9-D9C2-004B-6D3BD6C3795E}"/>
              </a:ext>
            </a:extLst>
          </p:cNvPr>
          <p:cNvSpPr>
            <a:spLocks noGrp="1"/>
          </p:cNvSpPr>
          <p:nvPr>
            <p:ph type="title"/>
          </p:nvPr>
        </p:nvSpPr>
        <p:spPr/>
        <p:txBody>
          <a:bodyPr/>
          <a:lstStyle/>
          <a:p>
            <a:r>
              <a:rPr lang="en-US" dirty="0"/>
              <a:t>Straightforward to Sophisticated</a:t>
            </a:r>
          </a:p>
        </p:txBody>
      </p:sp>
      <p:sp>
        <p:nvSpPr>
          <p:cNvPr id="27" name="Rectangle 26">
            <a:extLst>
              <a:ext uri="{FF2B5EF4-FFF2-40B4-BE49-F238E27FC236}">
                <a16:creationId xmlns:a16="http://schemas.microsoft.com/office/drawing/2014/main" id="{36030534-2F8E-45B4-72E7-B3FEA2B9CB86}"/>
              </a:ext>
            </a:extLst>
          </p:cNvPr>
          <p:cNvSpPr/>
          <p:nvPr/>
        </p:nvSpPr>
        <p:spPr>
          <a:xfrm>
            <a:off x="897914" y="3406020"/>
            <a:ext cx="4461533" cy="83835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B1DC56A6-2166-F5D6-EF71-46D8AF844D81}"/>
              </a:ext>
            </a:extLst>
          </p:cNvPr>
          <p:cNvSpPr/>
          <p:nvPr/>
        </p:nvSpPr>
        <p:spPr>
          <a:xfrm>
            <a:off x="910345" y="4625764"/>
            <a:ext cx="4469429" cy="838355"/>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9A3A3FB-F4C6-A802-03D7-BB270CB4ED05}"/>
              </a:ext>
            </a:extLst>
          </p:cNvPr>
          <p:cNvSpPr/>
          <p:nvPr/>
        </p:nvSpPr>
        <p:spPr>
          <a:xfrm>
            <a:off x="897914" y="2186276"/>
            <a:ext cx="4461532" cy="838355"/>
          </a:xfrm>
          <a:prstGeom prst="rect">
            <a:avLst/>
          </a:prstGeom>
          <a:solidFill>
            <a:srgbClr val="FF9526"/>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2247C8A4-7728-35AE-53C5-1ED5AB34FAD3}"/>
              </a:ext>
            </a:extLst>
          </p:cNvPr>
          <p:cNvSpPr txBox="1"/>
          <p:nvPr/>
        </p:nvSpPr>
        <p:spPr>
          <a:xfrm>
            <a:off x="1011963" y="4689293"/>
            <a:ext cx="4107602" cy="664797"/>
          </a:xfrm>
          <a:prstGeom prst="rect">
            <a:avLst/>
          </a:prstGeom>
          <a:noFill/>
        </p:spPr>
        <p:txBody>
          <a:bodyPr wrap="square" lIns="0" tIns="0" rIns="0" bIns="0" rtlCol="0">
            <a:spAutoFit/>
          </a:bodyPr>
          <a:lstStyle/>
          <a:p>
            <a:pPr marL="233363" marR="0" lvl="0" indent="-23336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2400">
                <a:solidFill>
                  <a:srgbClr val="FFFFFF"/>
                </a:solidFill>
              </a:rPr>
              <a:t>Easy to own: Simple &amp; economical licensing </a:t>
            </a:r>
            <a:endParaRPr kumimoji="0" lang="en-US" sz="2400" b="0" i="0" u="none" strike="noStrike" kern="1200" cap="none" spc="0" normalizeH="0" baseline="0" noProof="0">
              <a:ln>
                <a:noFill/>
              </a:ln>
              <a:solidFill>
                <a:srgbClr val="FFFFFF"/>
              </a:solidFill>
              <a:effectLst/>
              <a:uLnTx/>
              <a:uFillTx/>
              <a:ea typeface="+mn-ea"/>
              <a:cs typeface="+mn-cs"/>
            </a:endParaRPr>
          </a:p>
        </p:txBody>
      </p:sp>
      <p:sp>
        <p:nvSpPr>
          <p:cNvPr id="31" name="TextBox 30">
            <a:extLst>
              <a:ext uri="{FF2B5EF4-FFF2-40B4-BE49-F238E27FC236}">
                <a16:creationId xmlns:a16="http://schemas.microsoft.com/office/drawing/2014/main" id="{1DAEB165-A894-759A-1B1B-A4B4467D325C}"/>
              </a:ext>
            </a:extLst>
          </p:cNvPr>
          <p:cNvSpPr txBox="1"/>
          <p:nvPr/>
        </p:nvSpPr>
        <p:spPr>
          <a:xfrm>
            <a:off x="1011963" y="3490809"/>
            <a:ext cx="4107602" cy="664797"/>
          </a:xfrm>
          <a:prstGeom prst="rect">
            <a:avLst/>
          </a:prstGeom>
          <a:noFill/>
        </p:spPr>
        <p:txBody>
          <a:bodyPr wrap="square" lIns="0" tIns="0" rIns="0" bIns="0" rtlCol="0">
            <a:spAutoFit/>
          </a:bodyPr>
          <a:lstStyle/>
          <a:p>
            <a:pPr marL="233363" marR="0" lvl="0" indent="-23336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ea typeface="+mn-ea"/>
                <a:cs typeface="+mn-cs"/>
              </a:rPr>
              <a:t>Better software for better customer experience</a:t>
            </a:r>
          </a:p>
        </p:txBody>
      </p:sp>
      <p:sp>
        <p:nvSpPr>
          <p:cNvPr id="32" name="TextBox 31">
            <a:extLst>
              <a:ext uri="{FF2B5EF4-FFF2-40B4-BE49-F238E27FC236}">
                <a16:creationId xmlns:a16="http://schemas.microsoft.com/office/drawing/2014/main" id="{9772192A-C841-8B13-3A7F-7227669032B1}"/>
              </a:ext>
            </a:extLst>
          </p:cNvPr>
          <p:cNvSpPr txBox="1"/>
          <p:nvPr/>
        </p:nvSpPr>
        <p:spPr>
          <a:xfrm>
            <a:off x="1011963" y="2230770"/>
            <a:ext cx="4190609" cy="738664"/>
          </a:xfrm>
          <a:prstGeom prst="rect">
            <a:avLst/>
          </a:prstGeom>
          <a:noFill/>
        </p:spPr>
        <p:txBody>
          <a:bodyPr wrap="square" lIns="0" tIns="0" rIns="0" bIns="0" rtlCol="0">
            <a:spAutoFit/>
          </a:bodyPr>
          <a:lstStyle/>
          <a:p>
            <a:pPr marL="227013" marR="0" lvl="0" indent="-227013" defTabSz="6088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chemeClr val="bg1"/>
                </a:solidFill>
                <a:effectLst/>
                <a:uLnTx/>
                <a:uFillTx/>
                <a:ea typeface="+mn-ea"/>
                <a:cs typeface="Arial" panose="020B0604020202020204" pitchFamily="34" charset="0"/>
              </a:rPr>
              <a:t>The leader of wireless technology and standards</a:t>
            </a:r>
          </a:p>
        </p:txBody>
      </p:sp>
      <p:sp>
        <p:nvSpPr>
          <p:cNvPr id="33" name="TextBox 32">
            <a:extLst>
              <a:ext uri="{FF2B5EF4-FFF2-40B4-BE49-F238E27FC236}">
                <a16:creationId xmlns:a16="http://schemas.microsoft.com/office/drawing/2014/main" id="{A2D02372-4C43-FD3F-D690-686C60E76B50}"/>
              </a:ext>
            </a:extLst>
          </p:cNvPr>
          <p:cNvSpPr txBox="1"/>
          <p:nvPr/>
        </p:nvSpPr>
        <p:spPr>
          <a:xfrm>
            <a:off x="7975924" y="2331903"/>
            <a:ext cx="3413812" cy="646331"/>
          </a:xfrm>
          <a:prstGeom prst="rect">
            <a:avLst/>
          </a:prstGeom>
          <a:noFill/>
        </p:spPr>
        <p:txBody>
          <a:bodyPr wrap="square" lIns="0" tIns="0" rIns="0" bIns="0" rtlCol="0" anchor="b" anchorCtr="1">
            <a:noAutofit/>
          </a:bodyPr>
          <a:lstStyle>
            <a:defPPr marL="0" marR="0" indent="0" algn="l" defTabSz="380939" rtl="0" fontAlgn="auto" latinLnBrk="1" hangingPunct="0">
              <a:lnSpc>
                <a:spcPct val="100000"/>
              </a:lnSpc>
              <a:spcBef>
                <a:spcPts val="0"/>
              </a:spcBef>
              <a:spcAft>
                <a:spcPts val="0"/>
              </a:spcAft>
              <a:buClrTx/>
              <a:buSzTx/>
              <a:buFontTx/>
              <a:buNone/>
              <a:tabLst/>
              <a:defRPr kumimoji="0" sz="750" b="0" i="0" u="none" strike="noStrike" cap="none" spc="0" normalizeH="0" baseline="0">
                <a:ln>
                  <a:noFill/>
                </a:ln>
                <a:solidFill>
                  <a:srgbClr val="000000"/>
                </a:solidFill>
                <a:effectLst/>
                <a:uFillTx/>
              </a:defRPr>
            </a:defPPr>
            <a:lvl1pPr defTabSz="1097303" hangingPunct="1">
              <a:lnSpc>
                <a:spcPct val="80000"/>
              </a:lnSpc>
              <a:spcBef>
                <a:spcPts val="600"/>
              </a:spcBef>
              <a:spcAft>
                <a:spcPts val="600"/>
              </a:spcAft>
              <a:defRPr sz="2000" kern="1200">
                <a:solidFill>
                  <a:srgbClr val="FF8300"/>
                </a:solidFill>
                <a:latin typeface="Arial Black" panose="020B0604020202020204" pitchFamily="34" charset="0"/>
                <a:ea typeface="Helvetica Neue Medium"/>
                <a:cs typeface="Arial Black" panose="020B0604020202020204" pitchFamily="34" charset="0"/>
              </a:defRPr>
            </a:lvl1pPr>
          </a:lstStyle>
          <a:p>
            <a:pPr marL="0" marR="0" lvl="0" indent="0" algn="ctr" defTabSz="608845"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tx1"/>
                </a:solidFill>
                <a:effectLst/>
                <a:uLnTx/>
                <a:uFillTx/>
                <a:latin typeface="+mj-lt"/>
                <a:ea typeface="+mn-ea"/>
                <a:cs typeface="Arial" panose="020B0604020202020204" pitchFamily="34" charset="0"/>
              </a:rPr>
              <a:t>Single architecture top to bottom AOS, CX, Central</a:t>
            </a:r>
          </a:p>
        </p:txBody>
      </p:sp>
      <p:sp>
        <p:nvSpPr>
          <p:cNvPr id="34" name="TextBox 33">
            <a:extLst>
              <a:ext uri="{FF2B5EF4-FFF2-40B4-BE49-F238E27FC236}">
                <a16:creationId xmlns:a16="http://schemas.microsoft.com/office/drawing/2014/main" id="{3B275CCE-BF7F-D788-251F-3D377E74BF53}"/>
              </a:ext>
            </a:extLst>
          </p:cNvPr>
          <p:cNvSpPr txBox="1"/>
          <p:nvPr/>
        </p:nvSpPr>
        <p:spPr>
          <a:xfrm>
            <a:off x="7785166" y="4686750"/>
            <a:ext cx="3816423" cy="684433"/>
          </a:xfrm>
          <a:prstGeom prst="rect">
            <a:avLst/>
          </a:prstGeom>
          <a:noFill/>
        </p:spPr>
        <p:txBody>
          <a:bodyPr wrap="square" lIns="0" tIns="0" rIns="0" bIns="0" rtlCol="0" anchor="b" anchorCtr="1">
            <a:noAutofit/>
          </a:bodyPr>
          <a:lstStyle>
            <a:defPPr marL="0" marR="0" indent="0" algn="l" defTabSz="380939" rtl="0" fontAlgn="auto" latinLnBrk="1" hangingPunct="0">
              <a:lnSpc>
                <a:spcPct val="100000"/>
              </a:lnSpc>
              <a:spcBef>
                <a:spcPts val="0"/>
              </a:spcBef>
              <a:spcAft>
                <a:spcPts val="0"/>
              </a:spcAft>
              <a:buClrTx/>
              <a:buSzTx/>
              <a:buFontTx/>
              <a:buNone/>
              <a:tabLst/>
              <a:defRPr kumimoji="0" sz="750" b="0" i="0" u="none" strike="noStrike" cap="none" spc="0" normalizeH="0" baseline="0">
                <a:ln>
                  <a:noFill/>
                </a:ln>
                <a:solidFill>
                  <a:srgbClr val="000000"/>
                </a:solidFill>
                <a:effectLst/>
                <a:uFillTx/>
              </a:defRPr>
            </a:defPPr>
            <a:lvl1pPr defTabSz="1097303" hangingPunct="1">
              <a:lnSpc>
                <a:spcPct val="80000"/>
              </a:lnSpc>
              <a:spcBef>
                <a:spcPts val="600"/>
              </a:spcBef>
              <a:spcAft>
                <a:spcPts val="600"/>
              </a:spcAft>
              <a:defRPr sz="2000" kern="1200">
                <a:solidFill>
                  <a:srgbClr val="FF8300"/>
                </a:solidFill>
                <a:latin typeface="Arial Black" panose="020B0604020202020204" pitchFamily="34" charset="0"/>
                <a:ea typeface="Helvetica Neue Medium"/>
                <a:cs typeface="Arial Black" panose="020B0604020202020204" pitchFamily="34" charset="0"/>
              </a:defRPr>
            </a:lvl1pPr>
          </a:lstStyle>
          <a:p>
            <a:pPr marL="0" marR="0" lvl="0" indent="0" algn="ctr" defTabSz="608845" rtl="0" eaLnBrk="1" fontAlgn="auto" latinLnBrk="0" hangingPunct="1">
              <a:lnSpc>
                <a:spcPct val="100000"/>
              </a:lnSpc>
              <a:spcBef>
                <a:spcPts val="0"/>
              </a:spcBef>
              <a:spcAft>
                <a:spcPts val="0"/>
              </a:spcAft>
              <a:buClrTx/>
              <a:buSzTx/>
              <a:buFontTx/>
              <a:buNone/>
              <a:tabLst/>
              <a:defRPr/>
            </a:pPr>
            <a:r>
              <a:rPr lang="en-US" sz="2400" b="1" i="1" dirty="0">
                <a:solidFill>
                  <a:schemeClr val="tx1"/>
                </a:solidFill>
                <a:latin typeface="+mj-lt"/>
                <a:ea typeface="+mn-ea"/>
                <a:cs typeface="Arial" panose="020B0604020202020204" pitchFamily="34" charset="0"/>
              </a:rPr>
              <a:t>Advanced solutions as your  opportunities grow</a:t>
            </a:r>
          </a:p>
        </p:txBody>
      </p:sp>
      <p:sp>
        <p:nvSpPr>
          <p:cNvPr id="35" name="TextBox 34">
            <a:extLst>
              <a:ext uri="{FF2B5EF4-FFF2-40B4-BE49-F238E27FC236}">
                <a16:creationId xmlns:a16="http://schemas.microsoft.com/office/drawing/2014/main" id="{E263695E-AB10-5B3B-5B98-8B5F2E9E65EA}"/>
              </a:ext>
            </a:extLst>
          </p:cNvPr>
          <p:cNvSpPr txBox="1"/>
          <p:nvPr/>
        </p:nvSpPr>
        <p:spPr>
          <a:xfrm>
            <a:off x="7902428" y="3437867"/>
            <a:ext cx="3560804" cy="775527"/>
          </a:xfrm>
          <a:prstGeom prst="rect">
            <a:avLst/>
          </a:prstGeom>
          <a:noFill/>
        </p:spPr>
        <p:txBody>
          <a:bodyPr wrap="square" lIns="0" tIns="0" rIns="0" bIns="0" rtlCol="0" anchor="b" anchorCtr="1">
            <a:noAutofit/>
          </a:bodyPr>
          <a:lstStyle>
            <a:defPPr marL="0" marR="0" indent="0" algn="l" defTabSz="380939" rtl="0" fontAlgn="auto" latinLnBrk="1" hangingPunct="0">
              <a:lnSpc>
                <a:spcPct val="100000"/>
              </a:lnSpc>
              <a:spcBef>
                <a:spcPts val="0"/>
              </a:spcBef>
              <a:spcAft>
                <a:spcPts val="0"/>
              </a:spcAft>
              <a:buClrTx/>
              <a:buSzTx/>
              <a:buFontTx/>
              <a:buNone/>
              <a:tabLst/>
              <a:defRPr kumimoji="0" sz="750" b="0" i="0" u="none" strike="noStrike" cap="none" spc="0" normalizeH="0" baseline="0">
                <a:ln>
                  <a:noFill/>
                </a:ln>
                <a:solidFill>
                  <a:srgbClr val="000000"/>
                </a:solidFill>
                <a:effectLst/>
                <a:uFillTx/>
              </a:defRPr>
            </a:defPPr>
            <a:lvl1pPr defTabSz="1097303" hangingPunct="1">
              <a:lnSpc>
                <a:spcPct val="80000"/>
              </a:lnSpc>
              <a:spcBef>
                <a:spcPts val="600"/>
              </a:spcBef>
              <a:spcAft>
                <a:spcPts val="600"/>
              </a:spcAft>
              <a:defRPr sz="2000" kern="1200">
                <a:solidFill>
                  <a:srgbClr val="FF8300"/>
                </a:solidFill>
                <a:latin typeface="Arial Black" panose="020B0604020202020204" pitchFamily="34" charset="0"/>
                <a:ea typeface="Helvetica Neue Medium"/>
                <a:cs typeface="Arial Black" panose="020B0604020202020204" pitchFamily="34" charset="0"/>
              </a:defRPr>
            </a:lvl1pPr>
          </a:lstStyle>
          <a:p>
            <a:pPr marL="0" marR="0" lvl="0" indent="0" algn="ctr" defTabSz="608845"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chemeClr val="tx1"/>
                </a:solidFill>
                <a:effectLst/>
                <a:uLnTx/>
                <a:uFillTx/>
                <a:latin typeface="+mj-lt"/>
                <a:ea typeface="+mn-ea"/>
                <a:cs typeface="Arial" panose="020B0604020202020204" pitchFamily="34" charset="0"/>
              </a:rPr>
              <a:t>Superior AI from industry’s deepest experience pool</a:t>
            </a:r>
          </a:p>
        </p:txBody>
      </p:sp>
      <p:grpSp>
        <p:nvGrpSpPr>
          <p:cNvPr id="36" name="Group 35">
            <a:extLst>
              <a:ext uri="{FF2B5EF4-FFF2-40B4-BE49-F238E27FC236}">
                <a16:creationId xmlns:a16="http://schemas.microsoft.com/office/drawing/2014/main" id="{218A3597-84FD-5B16-63DD-CF9C09EAD173}"/>
              </a:ext>
            </a:extLst>
          </p:cNvPr>
          <p:cNvGrpSpPr/>
          <p:nvPr/>
        </p:nvGrpSpPr>
        <p:grpSpPr>
          <a:xfrm>
            <a:off x="6434047" y="2124106"/>
            <a:ext cx="1389302" cy="992442"/>
            <a:chOff x="4351433" y="2306285"/>
            <a:chExt cx="2450741" cy="1783588"/>
          </a:xfrm>
        </p:grpSpPr>
        <p:pic>
          <p:nvPicPr>
            <p:cNvPr id="37" name="Picture 36">
              <a:extLst>
                <a:ext uri="{FF2B5EF4-FFF2-40B4-BE49-F238E27FC236}">
                  <a16:creationId xmlns:a16="http://schemas.microsoft.com/office/drawing/2014/main" id="{66AD8064-0632-FCBD-36FF-F8087A4596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916" b="27831"/>
            <a:stretch/>
          </p:blipFill>
          <p:spPr>
            <a:xfrm>
              <a:off x="4542194" y="2466018"/>
              <a:ext cx="2106196" cy="1516749"/>
            </a:xfrm>
            <a:prstGeom prst="rect">
              <a:avLst/>
            </a:prstGeom>
          </p:spPr>
        </p:pic>
        <p:pic>
          <p:nvPicPr>
            <p:cNvPr id="38" name="Picture 37">
              <a:extLst>
                <a:ext uri="{FF2B5EF4-FFF2-40B4-BE49-F238E27FC236}">
                  <a16:creationId xmlns:a16="http://schemas.microsoft.com/office/drawing/2014/main" id="{7C69D964-151D-1113-59B5-3B2F3EEB8BA4}"/>
                </a:ext>
              </a:extLst>
            </p:cNvPr>
            <p:cNvPicPr>
              <a:picLocks noChangeAspect="1"/>
            </p:cNvPicPr>
            <p:nvPr/>
          </p:nvPicPr>
          <p:blipFill>
            <a:blip r:embed="rId4"/>
            <a:stretch>
              <a:fillRect/>
            </a:stretch>
          </p:blipFill>
          <p:spPr>
            <a:xfrm>
              <a:off x="6197194" y="3184366"/>
              <a:ext cx="604980" cy="430209"/>
            </a:xfrm>
            <a:prstGeom prst="rect">
              <a:avLst/>
            </a:prstGeom>
            <a:noFill/>
          </p:spPr>
        </p:pic>
        <p:grpSp>
          <p:nvGrpSpPr>
            <p:cNvPr id="39" name="Group 38">
              <a:extLst>
                <a:ext uri="{FF2B5EF4-FFF2-40B4-BE49-F238E27FC236}">
                  <a16:creationId xmlns:a16="http://schemas.microsoft.com/office/drawing/2014/main" id="{0EB2B2D9-744E-E8B6-2127-AED47B422D85}"/>
                </a:ext>
              </a:extLst>
            </p:cNvPr>
            <p:cNvGrpSpPr/>
            <p:nvPr/>
          </p:nvGrpSpPr>
          <p:grpSpPr>
            <a:xfrm>
              <a:off x="5119285" y="3599621"/>
              <a:ext cx="1473205" cy="490252"/>
              <a:chOff x="4485894" y="4995431"/>
              <a:chExt cx="1742485" cy="579863"/>
            </a:xfrm>
          </p:grpSpPr>
          <p:pic>
            <p:nvPicPr>
              <p:cNvPr id="47" name="Picture 46">
                <a:extLst>
                  <a:ext uri="{FF2B5EF4-FFF2-40B4-BE49-F238E27FC236}">
                    <a16:creationId xmlns:a16="http://schemas.microsoft.com/office/drawing/2014/main" id="{D02F0F37-F260-A9B5-FEC0-365C670F7B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7728" y="5211723"/>
                <a:ext cx="290651" cy="291220"/>
              </a:xfrm>
              <a:prstGeom prst="rect">
                <a:avLst/>
              </a:prstGeom>
            </p:spPr>
          </p:pic>
          <p:pic>
            <p:nvPicPr>
              <p:cNvPr id="48" name="Picture 47">
                <a:extLst>
                  <a:ext uri="{FF2B5EF4-FFF2-40B4-BE49-F238E27FC236}">
                    <a16:creationId xmlns:a16="http://schemas.microsoft.com/office/drawing/2014/main" id="{BC8055A1-93EE-B1F8-9985-A864C73D95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2720" y="5094414"/>
                <a:ext cx="290651" cy="291220"/>
              </a:xfrm>
              <a:prstGeom prst="rect">
                <a:avLst/>
              </a:prstGeom>
            </p:spPr>
          </p:pic>
          <p:pic>
            <p:nvPicPr>
              <p:cNvPr id="49" name="Picture 48">
                <a:extLst>
                  <a:ext uri="{FF2B5EF4-FFF2-40B4-BE49-F238E27FC236}">
                    <a16:creationId xmlns:a16="http://schemas.microsoft.com/office/drawing/2014/main" id="{8EC5C545-2F8B-DBFB-DD46-4AA488F41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0995" y="4995431"/>
                <a:ext cx="1083673" cy="393789"/>
              </a:xfrm>
              <a:prstGeom prst="rect">
                <a:avLst/>
              </a:prstGeom>
            </p:spPr>
          </p:pic>
          <p:pic>
            <p:nvPicPr>
              <p:cNvPr id="50" name="Picture 49">
                <a:extLst>
                  <a:ext uri="{FF2B5EF4-FFF2-40B4-BE49-F238E27FC236}">
                    <a16:creationId xmlns:a16="http://schemas.microsoft.com/office/drawing/2014/main" id="{01263FD0-3E77-BE1F-82DB-4627445E49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5894" y="5181505"/>
                <a:ext cx="1083673" cy="393789"/>
              </a:xfrm>
              <a:prstGeom prst="rect">
                <a:avLst/>
              </a:prstGeom>
            </p:spPr>
          </p:pic>
        </p:grpSp>
        <p:pic>
          <p:nvPicPr>
            <p:cNvPr id="40" name="Picture 39">
              <a:extLst>
                <a:ext uri="{FF2B5EF4-FFF2-40B4-BE49-F238E27FC236}">
                  <a16:creationId xmlns:a16="http://schemas.microsoft.com/office/drawing/2014/main" id="{4CBF63AF-62F6-893B-77FE-9D19D158B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1204" y="2948301"/>
              <a:ext cx="650168" cy="591480"/>
            </a:xfrm>
            <a:prstGeom prst="rect">
              <a:avLst/>
            </a:prstGeom>
          </p:spPr>
        </p:pic>
        <p:grpSp>
          <p:nvGrpSpPr>
            <p:cNvPr id="41" name="Group 40">
              <a:extLst>
                <a:ext uri="{FF2B5EF4-FFF2-40B4-BE49-F238E27FC236}">
                  <a16:creationId xmlns:a16="http://schemas.microsoft.com/office/drawing/2014/main" id="{EE51C234-21EC-1071-7571-DD592E6352DF}"/>
                </a:ext>
              </a:extLst>
            </p:cNvPr>
            <p:cNvGrpSpPr/>
            <p:nvPr/>
          </p:nvGrpSpPr>
          <p:grpSpPr>
            <a:xfrm>
              <a:off x="4351433" y="3176922"/>
              <a:ext cx="855987" cy="591480"/>
              <a:chOff x="1420876" y="4811390"/>
              <a:chExt cx="659871" cy="449044"/>
            </a:xfrm>
          </p:grpSpPr>
          <p:pic>
            <p:nvPicPr>
              <p:cNvPr id="43" name="Picture 42">
                <a:extLst>
                  <a:ext uri="{FF2B5EF4-FFF2-40B4-BE49-F238E27FC236}">
                    <a16:creationId xmlns:a16="http://schemas.microsoft.com/office/drawing/2014/main" id="{34DC10D9-E002-648B-2085-AE63DBA3A8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430" b="18243"/>
              <a:stretch/>
            </p:blipFill>
            <p:spPr>
              <a:xfrm>
                <a:off x="1420876" y="4811390"/>
                <a:ext cx="659871" cy="449044"/>
              </a:xfrm>
              <a:prstGeom prst="rect">
                <a:avLst/>
              </a:prstGeom>
            </p:spPr>
          </p:pic>
          <p:grpSp>
            <p:nvGrpSpPr>
              <p:cNvPr id="44" name="Group 43">
                <a:extLst>
                  <a:ext uri="{FF2B5EF4-FFF2-40B4-BE49-F238E27FC236}">
                    <a16:creationId xmlns:a16="http://schemas.microsoft.com/office/drawing/2014/main" id="{F23A9B6A-7CD3-99F1-252D-2FB32C6F28AD}"/>
                  </a:ext>
                </a:extLst>
              </p:cNvPr>
              <p:cNvGrpSpPr/>
              <p:nvPr/>
            </p:nvGrpSpPr>
            <p:grpSpPr>
              <a:xfrm>
                <a:off x="1608455" y="4886350"/>
                <a:ext cx="298464" cy="216624"/>
                <a:chOff x="758804" y="4904141"/>
                <a:chExt cx="438429" cy="318210"/>
              </a:xfrm>
            </p:grpSpPr>
            <p:pic>
              <p:nvPicPr>
                <p:cNvPr id="45" name="Picture 44">
                  <a:extLst>
                    <a:ext uri="{FF2B5EF4-FFF2-40B4-BE49-F238E27FC236}">
                      <a16:creationId xmlns:a16="http://schemas.microsoft.com/office/drawing/2014/main" id="{C34E5F8F-A24A-091D-D3E9-7B4FEA82D5D9}"/>
                    </a:ext>
                  </a:extLst>
                </p:cNvPr>
                <p:cNvPicPr>
                  <a:picLocks noChangeAspect="1"/>
                </p:cNvPicPr>
                <p:nvPr/>
              </p:nvPicPr>
              <p:blipFill>
                <a:blip r:embed="rId9" cstate="print">
                  <a:extLst>
                    <a:ext uri="{28A0092B-C50C-407E-A947-70E740481C1C}">
                      <a14:useLocalDpi xmlns:a14="http://schemas.microsoft.com/office/drawing/2010/main" val="0"/>
                    </a:ext>
                  </a:extLst>
                </a:blip>
                <a:srcRect t="13745" b="13745"/>
                <a:stretch/>
              </p:blipFill>
              <p:spPr>
                <a:xfrm>
                  <a:off x="758804" y="4904141"/>
                  <a:ext cx="438429" cy="318210"/>
                </a:xfrm>
                <a:prstGeom prst="rect">
                  <a:avLst/>
                </a:prstGeom>
              </p:spPr>
            </p:pic>
            <p:sp>
              <p:nvSpPr>
                <p:cNvPr id="46" name="Rectangle 45">
                  <a:extLst>
                    <a:ext uri="{FF2B5EF4-FFF2-40B4-BE49-F238E27FC236}">
                      <a16:creationId xmlns:a16="http://schemas.microsoft.com/office/drawing/2014/main" id="{7276D895-88EE-3E2D-793D-8DF2F34F304B}"/>
                    </a:ext>
                  </a:extLst>
                </p:cNvPr>
                <p:cNvSpPr/>
                <p:nvPr/>
              </p:nvSpPr>
              <p:spPr>
                <a:xfrm>
                  <a:off x="777797" y="4915551"/>
                  <a:ext cx="166281" cy="47081"/>
                </a:xfrm>
                <a:prstGeom prst="rect">
                  <a:avLst/>
                </a:prstGeom>
                <a:solidFill>
                  <a:srgbClr val="FF8300"/>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8300"/>
                    </a:solidFill>
                    <a:effectLst/>
                    <a:uLnTx/>
                    <a:uFillTx/>
                    <a:latin typeface="Arial"/>
                    <a:ea typeface="+mn-ea"/>
                    <a:cs typeface="+mn-cs"/>
                  </a:endParaRPr>
                </a:p>
              </p:txBody>
            </p:sp>
          </p:grpSp>
        </p:grpSp>
        <p:pic>
          <p:nvPicPr>
            <p:cNvPr id="42" name="Picture 41">
              <a:extLst>
                <a:ext uri="{FF2B5EF4-FFF2-40B4-BE49-F238E27FC236}">
                  <a16:creationId xmlns:a16="http://schemas.microsoft.com/office/drawing/2014/main" id="{E793B783-1852-DD70-2FD3-D0FC81B138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29427" y="2306285"/>
              <a:ext cx="560921" cy="511194"/>
            </a:xfrm>
            <a:prstGeom prst="rect">
              <a:avLst/>
            </a:prstGeom>
          </p:spPr>
        </p:pic>
      </p:grpSp>
      <p:pic>
        <p:nvPicPr>
          <p:cNvPr id="51" name="Picture 2">
            <a:extLst>
              <a:ext uri="{FF2B5EF4-FFF2-40B4-BE49-F238E27FC236}">
                <a16:creationId xmlns:a16="http://schemas.microsoft.com/office/drawing/2014/main" id="{6499F4AA-7742-521F-06AF-D35E182964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3116" y="3431762"/>
            <a:ext cx="11620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a:extLst>
              <a:ext uri="{FF2B5EF4-FFF2-40B4-BE49-F238E27FC236}">
                <a16:creationId xmlns:a16="http://schemas.microsoft.com/office/drawing/2014/main" id="{9DB1C95F-4298-D5B9-40F8-F72CED252A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6660" y="4543191"/>
            <a:ext cx="971550" cy="971550"/>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le 42">
            <a:extLst>
              <a:ext uri="{FF2B5EF4-FFF2-40B4-BE49-F238E27FC236}">
                <a16:creationId xmlns:a16="http://schemas.microsoft.com/office/drawing/2014/main" id="{2E4B3CDF-0B5B-19D4-B87F-ECD372D87C7D}"/>
              </a:ext>
            </a:extLst>
          </p:cNvPr>
          <p:cNvSpPr/>
          <p:nvPr/>
        </p:nvSpPr>
        <p:spPr>
          <a:xfrm flipV="1">
            <a:off x="6259767" y="1697025"/>
            <a:ext cx="5580620" cy="4297680"/>
          </a:xfrm>
          <a:prstGeom prst="roundRect">
            <a:avLst/>
          </a:prstGeom>
          <a:noFill/>
          <a:ln w="57150" cap="flat">
            <a:solidFill>
              <a:schemeClr val="tx1"/>
            </a:solidFill>
            <a:miter lim="400000"/>
          </a:ln>
          <a:effectLst/>
          <a:sp3d/>
        </p:spPr>
        <p:txBody>
          <a:bodyPr rot="0" spcFirstLastPara="1" vertOverflow="overflow" horzOverflow="overflow" vert="horz" wrap="square" lIns="31750" tIns="31750" rIns="31750" bIns="31750" numCol="1" spcCol="38100" rtlCol="0" anchor="ctr">
            <a:spAutoFit/>
          </a:bodyPr>
          <a:lstStyle/>
          <a:p>
            <a:pPr marL="0" marR="0" lvl="0" indent="0" algn="ctr" defTabSz="687889"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a:ln>
                <a:noFill/>
              </a:ln>
              <a:solidFill>
                <a:srgbClr val="FFFFFF"/>
              </a:solidFill>
              <a:effectLst/>
              <a:uLnTx/>
              <a:uFillTx/>
              <a:latin typeface="Arial"/>
              <a:ea typeface="Helvetica Neue Medium"/>
              <a:cs typeface="Helvetica Neue Medium"/>
              <a:sym typeface="Helvetica Neue Medium"/>
            </a:endParaRPr>
          </a:p>
        </p:txBody>
      </p:sp>
      <p:sp>
        <p:nvSpPr>
          <p:cNvPr id="54" name="Rounded Rectangle 42">
            <a:extLst>
              <a:ext uri="{FF2B5EF4-FFF2-40B4-BE49-F238E27FC236}">
                <a16:creationId xmlns:a16="http://schemas.microsoft.com/office/drawing/2014/main" id="{AD8D4BB0-AE1B-744E-3E0A-F78E427054DE}"/>
              </a:ext>
            </a:extLst>
          </p:cNvPr>
          <p:cNvSpPr/>
          <p:nvPr/>
        </p:nvSpPr>
        <p:spPr>
          <a:xfrm flipV="1">
            <a:off x="334144" y="1697025"/>
            <a:ext cx="5580620" cy="4297680"/>
          </a:xfrm>
          <a:prstGeom prst="roundRect">
            <a:avLst/>
          </a:prstGeom>
          <a:noFill/>
          <a:ln w="57150" cap="flat">
            <a:solidFill>
              <a:schemeClr val="tx1"/>
            </a:solidFill>
            <a:miter lim="400000"/>
          </a:ln>
          <a:effectLst/>
          <a:sp3d/>
        </p:spPr>
        <p:txBody>
          <a:bodyPr rot="0" spcFirstLastPara="1" vertOverflow="overflow" horzOverflow="overflow" vert="horz" wrap="square" lIns="31750" tIns="31750" rIns="31750" bIns="31750" numCol="1" spcCol="38100" rtlCol="0" anchor="ctr">
            <a:spAutoFit/>
          </a:bodyPr>
          <a:lstStyle/>
          <a:p>
            <a:pPr marL="0" marR="0" lvl="0" indent="0" algn="ctr" defTabSz="687889"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a:ln>
                <a:noFill/>
              </a:ln>
              <a:solidFill>
                <a:srgbClr val="FFFFFF"/>
              </a:solidFill>
              <a:effectLst/>
              <a:uLnTx/>
              <a:uFillTx/>
              <a:latin typeface="Arial"/>
              <a:ea typeface="Helvetica Neue Medium"/>
              <a:cs typeface="Helvetica Neue Medium"/>
              <a:sym typeface="Helvetica Neue Medium"/>
            </a:endParaRPr>
          </a:p>
        </p:txBody>
      </p:sp>
    </p:spTree>
    <p:extLst>
      <p:ext uri="{BB962C8B-B14F-4D97-AF65-F5344CB8AC3E}">
        <p14:creationId xmlns:p14="http://schemas.microsoft.com/office/powerpoint/2010/main" val="58070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F0C0D1AF-807E-92CB-3DD2-AF494B235D8D}"/>
              </a:ext>
            </a:extLst>
          </p:cNvPr>
          <p:cNvSpPr>
            <a:spLocks noGrp="1"/>
          </p:cNvSpPr>
          <p:nvPr>
            <p:ph type="body" sz="quarter" idx="13"/>
          </p:nvPr>
        </p:nvSpPr>
        <p:spPr>
          <a:xfrm>
            <a:off x="281746" y="771238"/>
            <a:ext cx="11493803" cy="381000"/>
          </a:xfrm>
        </p:spPr>
        <p:txBody>
          <a:bodyPr/>
          <a:lstStyle/>
          <a:p>
            <a:r>
              <a:rPr lang="en-US" i="1" dirty="0"/>
              <a:t>Placeholder…</a:t>
            </a:r>
          </a:p>
        </p:txBody>
      </p:sp>
      <p:sp>
        <p:nvSpPr>
          <p:cNvPr id="23" name="Title 22">
            <a:extLst>
              <a:ext uri="{FF2B5EF4-FFF2-40B4-BE49-F238E27FC236}">
                <a16:creationId xmlns:a16="http://schemas.microsoft.com/office/drawing/2014/main" id="{DC580A5D-A5F9-D9C2-004B-6D3BD6C3795E}"/>
              </a:ext>
            </a:extLst>
          </p:cNvPr>
          <p:cNvSpPr>
            <a:spLocks noGrp="1"/>
          </p:cNvSpPr>
          <p:nvPr>
            <p:ph type="title"/>
          </p:nvPr>
        </p:nvSpPr>
        <p:spPr/>
        <p:txBody>
          <a:bodyPr/>
          <a:lstStyle/>
          <a:p>
            <a:r>
              <a:rPr lang="en-US" dirty="0"/>
              <a:t>Please Add Latest Promo Slides After This Slide</a:t>
            </a:r>
          </a:p>
        </p:txBody>
      </p:sp>
      <p:sp>
        <p:nvSpPr>
          <p:cNvPr id="27" name="Rectangle 26">
            <a:extLst>
              <a:ext uri="{FF2B5EF4-FFF2-40B4-BE49-F238E27FC236}">
                <a16:creationId xmlns:a16="http://schemas.microsoft.com/office/drawing/2014/main" id="{36030534-2F8E-45B4-72E7-B3FEA2B9CB86}"/>
              </a:ext>
            </a:extLst>
          </p:cNvPr>
          <p:cNvSpPr/>
          <p:nvPr/>
        </p:nvSpPr>
        <p:spPr>
          <a:xfrm>
            <a:off x="897914" y="3406020"/>
            <a:ext cx="10463506" cy="83835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B1DC56A6-2166-F5D6-EF71-46D8AF844D81}"/>
              </a:ext>
            </a:extLst>
          </p:cNvPr>
          <p:cNvSpPr/>
          <p:nvPr/>
        </p:nvSpPr>
        <p:spPr>
          <a:xfrm>
            <a:off x="910345" y="4625764"/>
            <a:ext cx="10482024" cy="838355"/>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9A3A3FB-F4C6-A802-03D7-BB270CB4ED05}"/>
              </a:ext>
            </a:extLst>
          </p:cNvPr>
          <p:cNvSpPr/>
          <p:nvPr/>
        </p:nvSpPr>
        <p:spPr>
          <a:xfrm>
            <a:off x="897914" y="2186276"/>
            <a:ext cx="10463504" cy="838355"/>
          </a:xfrm>
          <a:prstGeom prst="rect">
            <a:avLst/>
          </a:prstGeom>
          <a:solidFill>
            <a:srgbClr val="FF9526"/>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2247C8A4-7728-35AE-53C5-1ED5AB34FAD3}"/>
              </a:ext>
            </a:extLst>
          </p:cNvPr>
          <p:cNvSpPr txBox="1"/>
          <p:nvPr/>
        </p:nvSpPr>
        <p:spPr>
          <a:xfrm>
            <a:off x="1011963" y="4689293"/>
            <a:ext cx="4107602" cy="369332"/>
          </a:xfrm>
          <a:prstGeom prst="rect">
            <a:avLst/>
          </a:prstGeom>
          <a:noFill/>
        </p:spPr>
        <p:txBody>
          <a:bodyPr wrap="square" lIns="0" tIns="0" rIns="0" bIns="0" rtlCol="0">
            <a:spAutoFit/>
          </a:bodyPr>
          <a:lstStyle/>
          <a:p>
            <a:pPr marL="227013" marR="0" lvl="0" indent="-227013" defTabSz="6088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a:ln>
                  <a:noFill/>
                </a:ln>
                <a:solidFill>
                  <a:schemeClr val="bg1"/>
                </a:solidFill>
                <a:effectLst/>
                <a:uLnTx/>
                <a:uFillTx/>
                <a:ea typeface="+mn-ea"/>
                <a:cs typeface="Arial" panose="020B0604020202020204" pitchFamily="34" charset="0"/>
              </a:rPr>
              <a:t>Good Deals</a:t>
            </a:r>
            <a:endParaRPr kumimoji="0" lang="en-US" sz="2400" u="none" strike="noStrike" kern="1200" cap="none" spc="0" normalizeH="0" baseline="0" noProof="0" dirty="0">
              <a:ln>
                <a:noFill/>
              </a:ln>
              <a:solidFill>
                <a:schemeClr val="bg1"/>
              </a:solidFill>
              <a:effectLst/>
              <a:uLnTx/>
              <a:uFillTx/>
              <a:ea typeface="+mn-ea"/>
              <a:cs typeface="Arial" panose="020B0604020202020204" pitchFamily="34" charset="0"/>
            </a:endParaRPr>
          </a:p>
        </p:txBody>
      </p:sp>
      <p:sp>
        <p:nvSpPr>
          <p:cNvPr id="31" name="TextBox 30">
            <a:extLst>
              <a:ext uri="{FF2B5EF4-FFF2-40B4-BE49-F238E27FC236}">
                <a16:creationId xmlns:a16="http://schemas.microsoft.com/office/drawing/2014/main" id="{1DAEB165-A894-759A-1B1B-A4B4467D325C}"/>
              </a:ext>
            </a:extLst>
          </p:cNvPr>
          <p:cNvSpPr txBox="1"/>
          <p:nvPr/>
        </p:nvSpPr>
        <p:spPr>
          <a:xfrm>
            <a:off x="1011963" y="3490809"/>
            <a:ext cx="4107602" cy="664797"/>
          </a:xfrm>
          <a:prstGeom prst="rect">
            <a:avLst/>
          </a:prstGeom>
          <a:noFill/>
        </p:spPr>
        <p:txBody>
          <a:bodyPr wrap="square" lIns="0" tIns="0" rIns="0" bIns="0" rtlCol="0">
            <a:spAutoFit/>
          </a:bodyPr>
          <a:lstStyle/>
          <a:p>
            <a:pPr marL="233363" indent="-233363">
              <a:lnSpc>
                <a:spcPct val="90000"/>
              </a:lnSpc>
              <a:buFont typeface="Arial" panose="020B0604020202020204" pitchFamily="34" charset="0"/>
              <a:buChar char="•"/>
              <a:defRPr/>
            </a:pPr>
            <a:r>
              <a:rPr kumimoji="0" lang="en-US" sz="2400" u="none" strike="noStrike" kern="1200" cap="none" spc="0" normalizeH="0" baseline="0" noProof="0" dirty="0">
                <a:ln>
                  <a:noFill/>
                </a:ln>
                <a:solidFill>
                  <a:schemeClr val="bg1"/>
                </a:solidFill>
                <a:effectLst/>
                <a:uLnTx/>
                <a:uFillTx/>
                <a:ea typeface="+mn-ea"/>
                <a:cs typeface="Arial" panose="020B0604020202020204" pitchFamily="34" charset="0"/>
              </a:rPr>
              <a:t>Good Deals</a:t>
            </a:r>
          </a:p>
          <a:p>
            <a:pPr marL="233363" marR="0" lvl="0" indent="-233363"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ea typeface="+mn-ea"/>
              <a:cs typeface="+mn-cs"/>
            </a:endParaRPr>
          </a:p>
        </p:txBody>
      </p:sp>
      <p:sp>
        <p:nvSpPr>
          <p:cNvPr id="32" name="TextBox 31">
            <a:extLst>
              <a:ext uri="{FF2B5EF4-FFF2-40B4-BE49-F238E27FC236}">
                <a16:creationId xmlns:a16="http://schemas.microsoft.com/office/drawing/2014/main" id="{9772192A-C841-8B13-3A7F-7227669032B1}"/>
              </a:ext>
            </a:extLst>
          </p:cNvPr>
          <p:cNvSpPr txBox="1"/>
          <p:nvPr/>
        </p:nvSpPr>
        <p:spPr>
          <a:xfrm>
            <a:off x="1011963" y="2230770"/>
            <a:ext cx="4190609" cy="369332"/>
          </a:xfrm>
          <a:prstGeom prst="rect">
            <a:avLst/>
          </a:prstGeom>
          <a:noFill/>
        </p:spPr>
        <p:txBody>
          <a:bodyPr wrap="square" lIns="0" tIns="0" rIns="0" bIns="0" rtlCol="0">
            <a:spAutoFit/>
          </a:bodyPr>
          <a:lstStyle/>
          <a:p>
            <a:pPr marL="227013" marR="0" lvl="0" indent="-227013" defTabSz="6088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chemeClr val="bg1"/>
                </a:solidFill>
                <a:effectLst/>
                <a:uLnTx/>
                <a:uFillTx/>
                <a:ea typeface="+mn-ea"/>
                <a:cs typeface="Arial" panose="020B0604020202020204" pitchFamily="34" charset="0"/>
              </a:rPr>
              <a:t>Good Deals</a:t>
            </a:r>
          </a:p>
        </p:txBody>
      </p:sp>
      <p:sp>
        <p:nvSpPr>
          <p:cNvPr id="54" name="Rounded Rectangle 42">
            <a:extLst>
              <a:ext uri="{FF2B5EF4-FFF2-40B4-BE49-F238E27FC236}">
                <a16:creationId xmlns:a16="http://schemas.microsoft.com/office/drawing/2014/main" id="{AD8D4BB0-AE1B-744E-3E0A-F78E427054DE}"/>
              </a:ext>
            </a:extLst>
          </p:cNvPr>
          <p:cNvSpPr/>
          <p:nvPr/>
        </p:nvSpPr>
        <p:spPr>
          <a:xfrm flipV="1">
            <a:off x="334144" y="1697025"/>
            <a:ext cx="11493802" cy="4297680"/>
          </a:xfrm>
          <a:prstGeom prst="roundRect">
            <a:avLst/>
          </a:prstGeom>
          <a:noFill/>
          <a:ln w="57150" cap="flat">
            <a:solidFill>
              <a:schemeClr val="tx1"/>
            </a:solidFill>
            <a:miter lim="400000"/>
          </a:ln>
          <a:effectLst/>
          <a:sp3d/>
        </p:spPr>
        <p:txBody>
          <a:bodyPr rot="0" spcFirstLastPara="1" vertOverflow="overflow" horzOverflow="overflow" vert="horz" wrap="square" lIns="31750" tIns="31750" rIns="31750" bIns="31750" numCol="1" spcCol="38100" rtlCol="0" anchor="ctr">
            <a:spAutoFit/>
          </a:bodyPr>
          <a:lstStyle/>
          <a:p>
            <a:pPr marL="0" marR="0" lvl="0" indent="0" algn="ctr" defTabSz="687889"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a:ln>
                <a:noFill/>
              </a:ln>
              <a:solidFill>
                <a:srgbClr val="FFFFFF"/>
              </a:solidFill>
              <a:effectLst/>
              <a:uLnTx/>
              <a:uFillTx/>
              <a:latin typeface="Arial"/>
              <a:ea typeface="Helvetica Neue Medium"/>
              <a:cs typeface="Helvetica Neue Medium"/>
              <a:sym typeface="Helvetica Neue Medium"/>
            </a:endParaRPr>
          </a:p>
        </p:txBody>
      </p:sp>
    </p:spTree>
    <p:extLst>
      <p:ext uri="{BB962C8B-B14F-4D97-AF65-F5344CB8AC3E}">
        <p14:creationId xmlns:p14="http://schemas.microsoft.com/office/powerpoint/2010/main" val="355994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36591C0-784B-4412-B66C-70F68EEC40FE}"/>
              </a:ext>
            </a:extLst>
          </p:cNvPr>
          <p:cNvSpPr>
            <a:spLocks noGrp="1"/>
          </p:cNvSpPr>
          <p:nvPr>
            <p:ph type="title"/>
          </p:nvPr>
        </p:nvSpPr>
        <p:spPr>
          <a:xfrm>
            <a:off x="281746" y="411394"/>
            <a:ext cx="11374578" cy="411480"/>
          </a:xfrm>
        </p:spPr>
        <p:txBody>
          <a:bodyPr/>
          <a:lstStyle/>
          <a:p>
            <a:r>
              <a:rPr lang="en-US" dirty="0">
                <a:ea typeface="Open Sans Extrabold" panose="020B0906030804020204" pitchFamily="34" charset="0"/>
                <a:cs typeface="Open Sans Extrabold" panose="020B0906030804020204" pitchFamily="34" charset="0"/>
              </a:rPr>
              <a:t>HPE Aruba CX 6x000</a:t>
            </a:r>
          </a:p>
        </p:txBody>
      </p:sp>
      <p:sp>
        <p:nvSpPr>
          <p:cNvPr id="19" name="Text Placeholder 18">
            <a:extLst>
              <a:ext uri="{FF2B5EF4-FFF2-40B4-BE49-F238E27FC236}">
                <a16:creationId xmlns:a16="http://schemas.microsoft.com/office/drawing/2014/main" id="{F6C35FE3-48AF-4575-8B79-78D479F00769}"/>
              </a:ext>
            </a:extLst>
          </p:cNvPr>
          <p:cNvSpPr>
            <a:spLocks noGrp="1"/>
          </p:cNvSpPr>
          <p:nvPr>
            <p:ph type="body" sz="quarter" idx="13"/>
          </p:nvPr>
        </p:nvSpPr>
        <p:spPr>
          <a:xfrm>
            <a:off x="275387" y="773185"/>
            <a:ext cx="11529254" cy="381000"/>
          </a:xfrm>
        </p:spPr>
        <p:txBody>
          <a:bodyPr/>
          <a:lstStyle/>
          <a:p>
            <a:r>
              <a:rPr lang="en-US" dirty="0"/>
              <a:t>Comparison</a:t>
            </a:r>
          </a:p>
        </p:txBody>
      </p:sp>
      <p:sp>
        <p:nvSpPr>
          <p:cNvPr id="17" name="Rectangle 16">
            <a:extLst>
              <a:ext uri="{FF2B5EF4-FFF2-40B4-BE49-F238E27FC236}">
                <a16:creationId xmlns:a16="http://schemas.microsoft.com/office/drawing/2014/main" id="{3A3F8714-C553-47AD-875E-4734C3A8DA99}"/>
              </a:ext>
            </a:extLst>
          </p:cNvPr>
          <p:cNvSpPr/>
          <p:nvPr/>
        </p:nvSpPr>
        <p:spPr>
          <a:xfrm>
            <a:off x="8904447" y="5797685"/>
            <a:ext cx="2751877" cy="381000"/>
          </a:xfrm>
          <a:prstGeom prst="rect">
            <a:avLst/>
          </a:prstGeom>
        </p:spPr>
        <p:txBody>
          <a:bodyPr wrap="square" anchor="ctr" anchorCtr="1">
            <a:noAutofit/>
          </a:bodyPr>
          <a:lstStyle/>
          <a:p>
            <a:pPr lvl="0" defTabSz="286563" hangingPunct="0">
              <a:lnSpc>
                <a:spcPct val="80000"/>
              </a:lnSpc>
              <a:defRPr/>
            </a:pPr>
            <a:r>
              <a:rPr lang="en-US" sz="1050" b="1" kern="0" dirty="0">
                <a:solidFill>
                  <a:schemeClr val="accent1"/>
                </a:solidFill>
                <a:latin typeface="+mj-lt"/>
                <a:ea typeface="Open Sans Extrabold" panose="020B0606030504020204" pitchFamily="34" charset="0"/>
                <a:cs typeface="Open Sans Extrabold" panose="020B0606030504020204" pitchFamily="34" charset="0"/>
                <a:sym typeface="Helvetica Neue"/>
              </a:rPr>
              <a:t>CX 6200 supports SmartRate to 5G</a:t>
            </a:r>
          </a:p>
          <a:p>
            <a:pPr lvl="0" defTabSz="286563" hangingPunct="0">
              <a:lnSpc>
                <a:spcPct val="80000"/>
              </a:lnSpc>
              <a:defRPr/>
            </a:pPr>
            <a:r>
              <a:rPr lang="en-US" sz="1050" b="1" kern="0" dirty="0">
                <a:solidFill>
                  <a:schemeClr val="accent1"/>
                </a:solidFill>
                <a:latin typeface="+mj-lt"/>
                <a:ea typeface="Open Sans Extrabold" panose="020B0606030504020204" pitchFamily="34" charset="0"/>
                <a:cs typeface="Open Sans Extrabold" panose="020B0606030504020204" pitchFamily="34" charset="0"/>
                <a:sym typeface="Helvetica Neue"/>
              </a:rPr>
              <a:t>CX 6300 supports SmartRate to 10G</a:t>
            </a:r>
          </a:p>
          <a:p>
            <a:pPr lvl="0" defTabSz="286563" hangingPunct="0">
              <a:lnSpc>
                <a:spcPct val="80000"/>
              </a:lnSpc>
              <a:defRPr/>
            </a:pPr>
            <a:endParaRPr lang="en-US" sz="1050" b="1" kern="0" dirty="0">
              <a:solidFill>
                <a:schemeClr val="accent1"/>
              </a:solidFill>
              <a:latin typeface="+mj-lt"/>
              <a:ea typeface="Open Sans Extrabold" panose="020B0606030504020204" pitchFamily="34" charset="0"/>
              <a:cs typeface="Open Sans Extrabold" panose="020B0606030504020204" pitchFamily="34" charset="0"/>
              <a:sym typeface="Helvetica Neue"/>
            </a:endParaRPr>
          </a:p>
        </p:txBody>
      </p:sp>
      <p:pic>
        <p:nvPicPr>
          <p:cNvPr id="3" name="Picture 2">
            <a:extLst>
              <a:ext uri="{FF2B5EF4-FFF2-40B4-BE49-F238E27FC236}">
                <a16:creationId xmlns:a16="http://schemas.microsoft.com/office/drawing/2014/main" id="{A4A2AEE0-9611-3AAC-AE76-12088221B19F}"/>
              </a:ext>
            </a:extLst>
          </p:cNvPr>
          <p:cNvPicPr>
            <a:picLocks noChangeAspect="1"/>
          </p:cNvPicPr>
          <p:nvPr/>
        </p:nvPicPr>
        <p:blipFill>
          <a:blip r:embed="rId3"/>
          <a:stretch>
            <a:fillRect/>
          </a:stretch>
        </p:blipFill>
        <p:spPr>
          <a:xfrm>
            <a:off x="3444741" y="138441"/>
            <a:ext cx="5794344" cy="6592367"/>
          </a:xfrm>
          <a:prstGeom prst="rect">
            <a:avLst/>
          </a:prstGeom>
        </p:spPr>
      </p:pic>
    </p:spTree>
    <p:extLst>
      <p:ext uri="{BB962C8B-B14F-4D97-AF65-F5344CB8AC3E}">
        <p14:creationId xmlns:p14="http://schemas.microsoft.com/office/powerpoint/2010/main" val="39697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E94DB59-2993-41B8-AA2D-A95E6BF6DDA3}"/>
              </a:ext>
            </a:extLst>
          </p:cNvPr>
          <p:cNvSpPr>
            <a:spLocks noGrp="1"/>
          </p:cNvSpPr>
          <p:nvPr>
            <p:ph type="body" sz="quarter" idx="13"/>
          </p:nvPr>
        </p:nvSpPr>
        <p:spPr>
          <a:xfrm>
            <a:off x="293442" y="4666128"/>
            <a:ext cx="11517557" cy="917807"/>
          </a:xfrm>
        </p:spPr>
        <p:txBody>
          <a:bodyPr/>
          <a:lstStyle/>
          <a:p>
            <a:pPr algn="r"/>
            <a:r>
              <a:rPr lang="es-CO" dirty="0"/>
              <a:t>Antonio Perez</a:t>
            </a:r>
          </a:p>
          <a:p>
            <a:pPr algn="r"/>
            <a:r>
              <a:rPr lang="es-CO" dirty="0">
                <a:hlinkClick r:id="rId3"/>
              </a:rPr>
              <a:t>gm@3av.us</a:t>
            </a:r>
            <a:endParaRPr lang="es-CO" dirty="0"/>
          </a:p>
          <a:p>
            <a:pPr algn="r"/>
            <a:r>
              <a:rPr lang="es-CO" dirty="0"/>
              <a:t>4073352541</a:t>
            </a:r>
            <a:endParaRPr lang="en-US" dirty="0"/>
          </a:p>
        </p:txBody>
      </p:sp>
      <p:sp>
        <p:nvSpPr>
          <p:cNvPr id="3" name="Title">
            <a:extLst>
              <a:ext uri="{FF2B5EF4-FFF2-40B4-BE49-F238E27FC236}">
                <a16:creationId xmlns:a16="http://schemas.microsoft.com/office/drawing/2014/main" id="{3817C569-99BE-4C61-8DBB-67B2DD76189C}"/>
              </a:ext>
            </a:extLst>
          </p:cNvPr>
          <p:cNvSpPr>
            <a:spLocks noGrp="1"/>
          </p:cNvSpPr>
          <p:nvPr>
            <p:ph type="title"/>
          </p:nvPr>
        </p:nvSpPr>
        <p:spPr>
          <a:xfrm>
            <a:off x="284749" y="521016"/>
            <a:ext cx="6195700" cy="2828660"/>
          </a:xfrm>
        </p:spPr>
        <p:txBody>
          <a:bodyPr/>
          <a:lstStyle/>
          <a:p>
            <a:r>
              <a:rPr lang="en-US" dirty="0"/>
              <a:t>Thank you</a:t>
            </a:r>
          </a:p>
        </p:txBody>
      </p:sp>
      <p:sp>
        <p:nvSpPr>
          <p:cNvPr id="4" name="Footer Placeholder">
            <a:extLst>
              <a:ext uri="{FF2B5EF4-FFF2-40B4-BE49-F238E27FC236}">
                <a16:creationId xmlns:a16="http://schemas.microsoft.com/office/drawing/2014/main" id="{123718AE-1ECF-495D-9D8E-83CBCF47E8AB}"/>
              </a:ext>
            </a:extLst>
          </p:cNvPr>
          <p:cNvSpPr>
            <a:spLocks noGrp="1"/>
          </p:cNvSpPr>
          <p:nvPr>
            <p:ph type="ftr" sz="quarter" idx="3"/>
          </p:nvPr>
        </p:nvSpPr>
        <p:spPr>
          <a:xfrm>
            <a:off x="4374720" y="5923546"/>
            <a:ext cx="7481160" cy="411581"/>
          </a:xfrm>
        </p:spPr>
        <p:txBody>
          <a:bodyPr/>
          <a:lstStyle/>
          <a:p>
            <a:r>
              <a:rPr lang="en-US" dirty="0"/>
              <a:t>Confidential | Authorized </a:t>
            </a:r>
          </a:p>
        </p:txBody>
      </p:sp>
    </p:spTree>
    <p:extLst>
      <p:ext uri="{BB962C8B-B14F-4D97-AF65-F5344CB8AC3E}">
        <p14:creationId xmlns:p14="http://schemas.microsoft.com/office/powerpoint/2010/main" val="14477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tall building in a city&#10;&#10;Description automatically generated">
            <a:extLst>
              <a:ext uri="{FF2B5EF4-FFF2-40B4-BE49-F238E27FC236}">
                <a16:creationId xmlns:a16="http://schemas.microsoft.com/office/drawing/2014/main" id="{71686C8C-A8EC-4957-A73B-051C5B2B6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1028" y="510847"/>
            <a:ext cx="10969943" cy="852364"/>
          </a:xfrm>
        </p:spPr>
        <p:txBody>
          <a:bodyPr/>
          <a:lstStyle/>
          <a:p>
            <a:pPr algn="ctr"/>
            <a:r>
              <a:rPr lang="en-US" b="0" dirty="0">
                <a:solidFill>
                  <a:srgbClr val="FF7600"/>
                </a:solidFill>
                <a:latin typeface="Open Sans Extrabold" panose="020B0906030804020204" pitchFamily="34" charset="0"/>
                <a:ea typeface="Open Sans Extrabold" panose="020B0906030804020204" pitchFamily="34" charset="0"/>
                <a:cs typeface="Open Sans Extrabold" panose="020B0906030804020204" pitchFamily="34" charset="0"/>
              </a:rPr>
              <a:t>Proven over 21 Years</a:t>
            </a:r>
          </a:p>
        </p:txBody>
      </p:sp>
      <p:sp>
        <p:nvSpPr>
          <p:cNvPr id="22" name="Title 7">
            <a:extLst>
              <a:ext uri="{FF2B5EF4-FFF2-40B4-BE49-F238E27FC236}">
                <a16:creationId xmlns:a16="http://schemas.microsoft.com/office/drawing/2014/main" id="{E419FB6A-6CA3-49E3-9826-12138C7960AE}"/>
              </a:ext>
            </a:extLst>
          </p:cNvPr>
          <p:cNvSpPr txBox="1">
            <a:spLocks/>
          </p:cNvSpPr>
          <p:nvPr/>
        </p:nvSpPr>
        <p:spPr>
          <a:xfrm>
            <a:off x="95960" y="1542986"/>
            <a:ext cx="3727048" cy="2190116"/>
          </a:xfrm>
          <a:prstGeom prst="rect">
            <a:avLst/>
          </a:prstGeom>
        </p:spPr>
        <p:txBody>
          <a:bodyPr anchor="t"/>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8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17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27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362"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761970">
              <a:lnSpc>
                <a:spcPct val="125000"/>
              </a:lnSpc>
              <a:spcAft>
                <a:spcPts val="0"/>
              </a:spcAft>
            </a:pPr>
            <a:r>
              <a:rPr lang="en-US" sz="1667" kern="0" dirty="0">
                <a:solidFill>
                  <a:srgbClr val="FF7600"/>
                </a:solidFill>
                <a:latin typeface="Open Sans" panose="020B0606030504020204" pitchFamily="34" charset="0"/>
                <a:ea typeface="Open Sans" panose="020B0606030504020204" pitchFamily="34" charset="0"/>
                <a:cs typeface="Open Sans" panose="020B0606030504020204" pitchFamily="34" charset="0"/>
              </a:rPr>
              <a:t>Founded: 2002, IPO: 2007</a:t>
            </a:r>
            <a:br>
              <a:rPr lang="en-US" sz="1667"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667" kern="0" dirty="0">
                <a:latin typeface="Open Sans" panose="020B0606030504020204" pitchFamily="34" charset="0"/>
                <a:ea typeface="Open Sans" panose="020B0606030504020204" pitchFamily="34" charset="0"/>
                <a:cs typeface="Open Sans" panose="020B0606030504020204" pitchFamily="34" charset="0"/>
              </a:rPr>
              <a:t>Part of HPE since May 2015</a:t>
            </a:r>
            <a:br>
              <a:rPr lang="en-US" sz="1667" kern="0" dirty="0">
                <a:solidFill>
                  <a:srgbClr val="F8981E"/>
                </a:solidFill>
                <a:latin typeface="Open Sans" panose="020B0606030504020204" pitchFamily="34" charset="0"/>
                <a:ea typeface="Open Sans" panose="020B0606030504020204" pitchFamily="34" charset="0"/>
                <a:cs typeface="Open Sans" panose="020B0606030504020204" pitchFamily="34" charset="0"/>
              </a:rPr>
            </a:br>
            <a:br>
              <a:rPr lang="en-US" sz="1667"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667" kern="0" dirty="0">
                <a:solidFill>
                  <a:srgbClr val="FF7600"/>
                </a:solidFill>
                <a:latin typeface="Open Sans" panose="020B0606030504020204" pitchFamily="34" charset="0"/>
                <a:ea typeface="Open Sans" panose="020B0606030504020204" pitchFamily="34" charset="0"/>
                <a:cs typeface="Open Sans" panose="020B0606030504020204" pitchFamily="34" charset="0"/>
              </a:rPr>
              <a:t>$3B+ annual revenue run rate</a:t>
            </a:r>
            <a:br>
              <a:rPr lang="en-US" sz="1667"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667" kern="0" dirty="0">
                <a:latin typeface="Open Sans" panose="020B0606030504020204" pitchFamily="34" charset="0"/>
                <a:ea typeface="Open Sans" panose="020B0606030504020204" pitchFamily="34" charset="0"/>
                <a:cs typeface="Open Sans" panose="020B0606030504020204" pitchFamily="34" charset="0"/>
              </a:rPr>
              <a:t>“Biggest Small Company”</a:t>
            </a:r>
            <a:br>
              <a:rPr lang="en-US" sz="1667" kern="0" dirty="0">
                <a:latin typeface="Open Sans" panose="020B0606030504020204" pitchFamily="34" charset="0"/>
                <a:ea typeface="Open Sans" panose="020B0606030504020204" pitchFamily="34" charset="0"/>
                <a:cs typeface="Open Sans" panose="020B0606030504020204" pitchFamily="34" charset="0"/>
              </a:rPr>
            </a:br>
            <a:br>
              <a:rPr lang="en-US" sz="1667"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en-US" sz="1667" kern="0" dirty="0">
              <a:solidFill>
                <a:srgbClr val="F8981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itle 7">
            <a:extLst>
              <a:ext uri="{FF2B5EF4-FFF2-40B4-BE49-F238E27FC236}">
                <a16:creationId xmlns:a16="http://schemas.microsoft.com/office/drawing/2014/main" id="{F14C1D0D-F99B-4875-8F6A-B0D39E9ACC56}"/>
              </a:ext>
            </a:extLst>
          </p:cNvPr>
          <p:cNvSpPr txBox="1">
            <a:spLocks/>
          </p:cNvSpPr>
          <p:nvPr/>
        </p:nvSpPr>
        <p:spPr>
          <a:xfrm>
            <a:off x="7846075" y="1452681"/>
            <a:ext cx="4425434" cy="1645124"/>
          </a:xfrm>
          <a:prstGeom prst="rect">
            <a:avLst/>
          </a:prstGeom>
        </p:spPr>
        <p:txBody>
          <a:bodyPr anchor="t"/>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8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17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27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362"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defTabSz="761970">
              <a:lnSpc>
                <a:spcPct val="125000"/>
              </a:lnSpc>
              <a:spcAft>
                <a:spcPts val="0"/>
              </a:spcAft>
            </a:pPr>
            <a:r>
              <a:rPr lang="en-US" sz="1650" kern="0" dirty="0">
                <a:solidFill>
                  <a:srgbClr val="FF7600"/>
                </a:solidFill>
                <a:ea typeface="ＭＳ Ｐゴシック"/>
              </a:rPr>
              <a:t>High margin business model</a:t>
            </a:r>
            <a:br>
              <a:rPr lang="en-US" sz="1650" kern="0" dirty="0">
                <a:latin typeface="Arial" charset="0"/>
                <a:cs typeface="Arial" charset="0"/>
              </a:rPr>
            </a:br>
            <a:r>
              <a:rPr lang="en-US" sz="1650" kern="0" dirty="0">
                <a:ea typeface="ＭＳ Ｐゴシック"/>
              </a:rPr>
              <a:t>“Customer First, Customer Last”</a:t>
            </a:r>
            <a:br>
              <a:rPr lang="en-US" sz="1650" kern="0" dirty="0">
                <a:latin typeface="Arial" charset="0"/>
                <a:cs typeface="Arial" charset="0"/>
              </a:rPr>
            </a:br>
            <a:br>
              <a:rPr lang="en-US" sz="1650" kern="0" dirty="0">
                <a:latin typeface="Arial" charset="0"/>
                <a:cs typeface="Arial" charset="0"/>
              </a:rPr>
            </a:br>
            <a:r>
              <a:rPr lang="en-US" sz="1650" kern="0" dirty="0">
                <a:solidFill>
                  <a:srgbClr val="FF7600"/>
                </a:solidFill>
                <a:ea typeface="ＭＳ Ｐゴシック"/>
              </a:rPr>
              <a:t>Home of 100K+ Mobility Engineers</a:t>
            </a:r>
            <a:br>
              <a:rPr lang="en-US" sz="1650" kern="0" dirty="0">
                <a:latin typeface="Arial" charset="0"/>
                <a:cs typeface="Arial" charset="0"/>
              </a:rPr>
            </a:br>
            <a:r>
              <a:rPr lang="en-US" sz="1650" kern="0" dirty="0">
                <a:ea typeface="ＭＳ Ｐゴシック"/>
              </a:rPr>
              <a:t>@ Airheads Community</a:t>
            </a:r>
          </a:p>
        </p:txBody>
      </p:sp>
      <p:pic>
        <p:nvPicPr>
          <p:cNvPr id="24" name="Picture 23">
            <a:extLst>
              <a:ext uri="{FF2B5EF4-FFF2-40B4-BE49-F238E27FC236}">
                <a16:creationId xmlns:a16="http://schemas.microsoft.com/office/drawing/2014/main" id="{6C9208C8-00A5-4610-BBBF-4DE05D9E5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845" y="1105647"/>
            <a:ext cx="3778230" cy="1992158"/>
          </a:xfrm>
          <a:prstGeom prst="rect">
            <a:avLst/>
          </a:prstGeom>
        </p:spPr>
      </p:pic>
    </p:spTree>
    <p:extLst>
      <p:ext uri="{BB962C8B-B14F-4D97-AF65-F5344CB8AC3E}">
        <p14:creationId xmlns:p14="http://schemas.microsoft.com/office/powerpoint/2010/main" val="22755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p:txBody>
          <a:bodyPr/>
          <a:lstStyle/>
          <a:p>
            <a:r>
              <a:rPr lang="en-US" sz="2800" dirty="0">
                <a:ea typeface="Open Sans Extrabold" panose="020B0906030804020204" pitchFamily="34" charset="0"/>
                <a:cs typeface="Open Sans Extrabold" panose="020B0906030804020204" pitchFamily="34" charset="0"/>
              </a:rPr>
              <a:t>Analyst Validation Supports a </a:t>
            </a:r>
            <a:r>
              <a:rPr lang="en-US" sz="2800" dirty="0">
                <a:solidFill>
                  <a:srgbClr val="FF8300"/>
                </a:solidFill>
                <a:ea typeface="Open Sans Extrabold" panose="020B0906030804020204" pitchFamily="34" charset="0"/>
                <a:cs typeface="Open Sans Extrabold" panose="020B0906030804020204" pitchFamily="34" charset="0"/>
              </a:rPr>
              <a:t>Powerful Leadership Narrative</a:t>
            </a:r>
          </a:p>
        </p:txBody>
      </p:sp>
      <p:grpSp>
        <p:nvGrpSpPr>
          <p:cNvPr id="5" name="Group 4">
            <a:extLst>
              <a:ext uri="{FF2B5EF4-FFF2-40B4-BE49-F238E27FC236}">
                <a16:creationId xmlns:a16="http://schemas.microsoft.com/office/drawing/2014/main" id="{22747E02-5F64-4ECE-9BC4-2CA82CBD2BD9}"/>
              </a:ext>
            </a:extLst>
          </p:cNvPr>
          <p:cNvGrpSpPr/>
          <p:nvPr/>
        </p:nvGrpSpPr>
        <p:grpSpPr>
          <a:xfrm>
            <a:off x="6304025" y="1472769"/>
            <a:ext cx="2368904" cy="4989214"/>
            <a:chOff x="6266188" y="1472769"/>
            <a:chExt cx="2368904" cy="4989214"/>
          </a:xfrm>
        </p:grpSpPr>
        <p:pic>
          <p:nvPicPr>
            <p:cNvPr id="42" name="Picture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54363" y="1472769"/>
              <a:ext cx="1792554" cy="285579"/>
            </a:xfrm>
            <a:prstGeom prst="rect">
              <a:avLst/>
            </a:prstGeom>
          </p:spPr>
        </p:pic>
        <p:sp>
          <p:nvSpPr>
            <p:cNvPr id="48" name="TextBox 47"/>
            <p:cNvSpPr txBox="1"/>
            <p:nvPr/>
          </p:nvSpPr>
          <p:spPr>
            <a:xfrm>
              <a:off x="6367445" y="2025379"/>
              <a:ext cx="2166390" cy="228600"/>
            </a:xfrm>
            <a:prstGeom prst="rect">
              <a:avLst/>
            </a:prstGeom>
            <a:noFill/>
          </p:spPr>
          <p:txBody>
            <a:bodyPr wrap="square" lIns="0" tIns="0" rIns="0" bIns="0" rtlCol="0" anchor="ctr">
              <a:noAutofit/>
            </a:bodyPr>
            <a:lstStyle/>
            <a:p>
              <a:pPr algn="ctr">
                <a:lnSpc>
                  <a:spcPct val="90000"/>
                </a:lnSpc>
              </a:pPr>
              <a:r>
                <a:rPr lang="en-US" sz="2400" b="1" dirty="0">
                  <a:solidFill>
                    <a:schemeClr val="tx1">
                      <a:lumMod val="75000"/>
                      <a:lumOff val="25000"/>
                    </a:schemeClr>
                  </a:solidFill>
                  <a:latin typeface="+mj-lt"/>
                  <a:ea typeface="Open Sans Extrabold" panose="020B0906030804020204" pitchFamily="34" charset="0"/>
                  <a:cs typeface="Open Sans Extrabold" panose="020B0906030804020204" pitchFamily="34" charset="0"/>
                </a:rPr>
                <a:t>New Wave</a:t>
              </a:r>
            </a:p>
          </p:txBody>
        </p:sp>
        <p:sp>
          <p:nvSpPr>
            <p:cNvPr id="63" name="TextBox 62"/>
            <p:cNvSpPr txBox="1"/>
            <p:nvPr/>
          </p:nvSpPr>
          <p:spPr>
            <a:xfrm>
              <a:off x="6266188" y="5014183"/>
              <a:ext cx="2368903" cy="1447800"/>
            </a:xfrm>
            <a:prstGeom prst="rect">
              <a:avLst/>
            </a:prstGeom>
            <a:noFill/>
          </p:spPr>
          <p:txBody>
            <a:bodyPr wrap="square" lIns="0" tIns="0" rIns="0" bIns="0" rtlCol="0" anchor="ctr">
              <a:noAutofit/>
            </a:bodyPr>
            <a:lstStyle/>
            <a:p>
              <a:pPr algn="ctr">
                <a:lnSpc>
                  <a:spcPct val="90000"/>
                </a:lnSpc>
              </a:pPr>
              <a:r>
                <a:rPr lang="en-US" sz="2400" b="1" dirty="0">
                  <a:latin typeface="+mj-lt"/>
                  <a:ea typeface="Open Sans Extrabold" panose="020B0906030804020204" pitchFamily="34" charset="0"/>
                  <a:cs typeface="Open Sans Extrabold" panose="020B0906030804020204" pitchFamily="34" charset="0"/>
                </a:rPr>
                <a:t>The only vendor in the Leaders Quadrant</a:t>
              </a:r>
            </a:p>
          </p:txBody>
        </p:sp>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6189" y="2554251"/>
              <a:ext cx="2368903" cy="2309868"/>
            </a:xfrm>
            <a:prstGeom prst="rect">
              <a:avLst/>
            </a:prstGeom>
            <a:ln>
              <a:solidFill>
                <a:schemeClr val="tx1">
                  <a:lumMod val="50000"/>
                  <a:lumOff val="50000"/>
                </a:schemeClr>
              </a:solidFill>
            </a:ln>
          </p:spPr>
        </p:pic>
      </p:grpSp>
      <p:grpSp>
        <p:nvGrpSpPr>
          <p:cNvPr id="6" name="Group 5">
            <a:extLst>
              <a:ext uri="{FF2B5EF4-FFF2-40B4-BE49-F238E27FC236}">
                <a16:creationId xmlns:a16="http://schemas.microsoft.com/office/drawing/2014/main" id="{90C355C8-4C24-4B86-8EE9-70BFB213F8F8}"/>
              </a:ext>
            </a:extLst>
          </p:cNvPr>
          <p:cNvGrpSpPr/>
          <p:nvPr/>
        </p:nvGrpSpPr>
        <p:grpSpPr>
          <a:xfrm>
            <a:off x="8984662" y="1000778"/>
            <a:ext cx="2539324" cy="5461205"/>
            <a:chOff x="8984662" y="1000778"/>
            <a:chExt cx="2539324" cy="5461205"/>
          </a:xfrm>
        </p:grpSpPr>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5714" y="1000778"/>
              <a:ext cx="1233391" cy="1233391"/>
            </a:xfrm>
            <a:prstGeom prst="rect">
              <a:avLst/>
            </a:prstGeom>
          </p:spPr>
        </p:pic>
        <p:sp>
          <p:nvSpPr>
            <p:cNvPr id="49" name="TextBox 48"/>
            <p:cNvSpPr txBox="1"/>
            <p:nvPr/>
          </p:nvSpPr>
          <p:spPr>
            <a:xfrm>
              <a:off x="9171129" y="2025379"/>
              <a:ext cx="2166390" cy="228600"/>
            </a:xfrm>
            <a:prstGeom prst="rect">
              <a:avLst/>
            </a:prstGeom>
            <a:noFill/>
          </p:spPr>
          <p:txBody>
            <a:bodyPr wrap="square" lIns="0" tIns="0" rIns="0" bIns="0" rtlCol="0" anchor="ctr">
              <a:noAutofit/>
            </a:bodyPr>
            <a:lstStyle/>
            <a:p>
              <a:pPr algn="ctr">
                <a:lnSpc>
                  <a:spcPct val="90000"/>
                </a:lnSpc>
              </a:pPr>
              <a:r>
                <a:rPr lang="en-US" sz="2400" b="1" dirty="0" err="1">
                  <a:solidFill>
                    <a:srgbClr val="0070C0"/>
                  </a:solidFill>
                  <a:latin typeface="+mj-lt"/>
                  <a:ea typeface="Open Sans Extrabold" panose="020B0906030804020204" pitchFamily="34" charset="0"/>
                  <a:cs typeface="Open Sans Extrabold" panose="020B0906030804020204" pitchFamily="34" charset="0"/>
                </a:rPr>
                <a:t>MarketScape</a:t>
              </a:r>
              <a:endParaRPr lang="en-US" sz="2400" b="1" dirty="0">
                <a:solidFill>
                  <a:srgbClr val="0070C0"/>
                </a:solidFill>
                <a:latin typeface="+mj-lt"/>
                <a:ea typeface="Open Sans Extrabold" panose="020B0906030804020204" pitchFamily="34" charset="0"/>
                <a:cs typeface="Open Sans Extrabold" panose="020B0906030804020204" pitchFamily="34" charset="0"/>
              </a:endParaRPr>
            </a:p>
          </p:txBody>
        </p:sp>
        <p:sp>
          <p:nvSpPr>
            <p:cNvPr id="64" name="TextBox 63"/>
            <p:cNvSpPr txBox="1"/>
            <p:nvPr/>
          </p:nvSpPr>
          <p:spPr>
            <a:xfrm>
              <a:off x="9293265" y="5014183"/>
              <a:ext cx="1922118" cy="1447800"/>
            </a:xfrm>
            <a:prstGeom prst="rect">
              <a:avLst/>
            </a:prstGeom>
            <a:noFill/>
          </p:spPr>
          <p:txBody>
            <a:bodyPr wrap="square" lIns="0" tIns="0" rIns="0" bIns="0" rtlCol="0" anchor="ctr">
              <a:noAutofit/>
            </a:bodyPr>
            <a:lstStyle/>
            <a:p>
              <a:pPr algn="ctr">
                <a:lnSpc>
                  <a:spcPct val="90000"/>
                </a:lnSpc>
              </a:pPr>
              <a:r>
                <a:rPr lang="en-US" sz="2400" b="1" dirty="0">
                  <a:latin typeface="+mj-lt"/>
                  <a:ea typeface="Open Sans Extrabold" panose="020B0906030804020204" pitchFamily="34" charset="0"/>
                  <a:cs typeface="Open Sans Extrabold" panose="020B0906030804020204" pitchFamily="34" charset="0"/>
                </a:rPr>
                <a:t>One of only two Leaders</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4662" y="2554251"/>
              <a:ext cx="2539324" cy="2399918"/>
            </a:xfrm>
            <a:prstGeom prst="rect">
              <a:avLst/>
            </a:prstGeom>
          </p:spPr>
        </p:pic>
      </p:grpSp>
      <p:grpSp>
        <p:nvGrpSpPr>
          <p:cNvPr id="3" name="Group 2">
            <a:extLst>
              <a:ext uri="{FF2B5EF4-FFF2-40B4-BE49-F238E27FC236}">
                <a16:creationId xmlns:a16="http://schemas.microsoft.com/office/drawing/2014/main" id="{856D8143-E447-455A-BCA8-AD8045D013B8}"/>
              </a:ext>
            </a:extLst>
          </p:cNvPr>
          <p:cNvGrpSpPr/>
          <p:nvPr/>
        </p:nvGrpSpPr>
        <p:grpSpPr>
          <a:xfrm>
            <a:off x="461989" y="1431328"/>
            <a:ext cx="2657204" cy="5030655"/>
            <a:chOff x="461989" y="1431328"/>
            <a:chExt cx="2657204" cy="5030655"/>
          </a:xfrm>
        </p:grpSpPr>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85181" y="1431328"/>
              <a:ext cx="1610820" cy="368461"/>
            </a:xfrm>
            <a:prstGeom prst="rect">
              <a:avLst/>
            </a:prstGeom>
          </p:spPr>
        </p:pic>
        <p:sp>
          <p:nvSpPr>
            <p:cNvPr id="45" name="TextBox 44"/>
            <p:cNvSpPr txBox="1"/>
            <p:nvPr/>
          </p:nvSpPr>
          <p:spPr>
            <a:xfrm>
              <a:off x="774773" y="2025379"/>
              <a:ext cx="2064972" cy="228600"/>
            </a:xfrm>
            <a:prstGeom prst="rect">
              <a:avLst/>
            </a:prstGeom>
            <a:noFill/>
          </p:spPr>
          <p:txBody>
            <a:bodyPr wrap="square" lIns="0" tIns="0" rIns="0" bIns="0" rtlCol="0" anchor="ctr">
              <a:noAutofit/>
            </a:bodyPr>
            <a:lstStyle/>
            <a:p>
              <a:pPr algn="ctr">
                <a:lnSpc>
                  <a:spcPct val="90000"/>
                </a:lnSpc>
              </a:pPr>
              <a:r>
                <a:rPr lang="en-US" sz="2400" b="1" dirty="0">
                  <a:solidFill>
                    <a:srgbClr val="89A65C"/>
                  </a:solidFill>
                  <a:latin typeface="+mj-lt"/>
                  <a:ea typeface="Open Sans Extrabold" panose="020B0906030804020204" pitchFamily="34" charset="0"/>
                  <a:cs typeface="Open Sans Extrabold" panose="020B0906030804020204" pitchFamily="34" charset="0"/>
                </a:rPr>
                <a:t>Magic Quadrant</a:t>
              </a:r>
            </a:p>
          </p:txBody>
        </p:sp>
        <p:sp>
          <p:nvSpPr>
            <p:cNvPr id="61" name="TextBox 60"/>
            <p:cNvSpPr txBox="1"/>
            <p:nvPr/>
          </p:nvSpPr>
          <p:spPr>
            <a:xfrm>
              <a:off x="609441" y="5014183"/>
              <a:ext cx="2435417" cy="1447800"/>
            </a:xfrm>
            <a:prstGeom prst="rect">
              <a:avLst/>
            </a:prstGeom>
            <a:noFill/>
          </p:spPr>
          <p:txBody>
            <a:bodyPr wrap="square" lIns="0" tIns="0" rIns="0" bIns="0" rtlCol="0" anchor="ctr">
              <a:noAutofit/>
            </a:bodyPr>
            <a:lstStyle/>
            <a:p>
              <a:pPr algn="ctr">
                <a:lnSpc>
                  <a:spcPct val="90000"/>
                </a:lnSpc>
              </a:pPr>
              <a:r>
                <a:rPr lang="en-US" sz="2400" b="1" dirty="0">
                  <a:latin typeface="+mj-lt"/>
                  <a:ea typeface="Open Sans Extrabold" panose="020B0906030804020204" pitchFamily="34" charset="0"/>
                  <a:cs typeface="Open Sans Extrabold" panose="020B0906030804020204" pitchFamily="34" charset="0"/>
                </a:rPr>
                <a:t>16</a:t>
              </a:r>
              <a:r>
                <a:rPr lang="en-US" sz="2400" b="1" baseline="30000" dirty="0">
                  <a:latin typeface="+mj-lt"/>
                  <a:ea typeface="Open Sans Extrabold" panose="020B0906030804020204" pitchFamily="34" charset="0"/>
                  <a:cs typeface="Open Sans Extrabold" panose="020B0906030804020204" pitchFamily="34" charset="0"/>
                </a:rPr>
                <a:t>th</a:t>
              </a:r>
              <a:r>
                <a:rPr lang="en-US" sz="2400" b="1" dirty="0">
                  <a:latin typeface="+mj-lt"/>
                  <a:ea typeface="Open Sans Extrabold" panose="020B0906030804020204" pitchFamily="34" charset="0"/>
                  <a:cs typeface="Open Sans Extrabold" panose="020B0906030804020204" pitchFamily="34" charset="0"/>
                </a:rPr>
                <a:t> consecutive year as a Leader</a:t>
              </a:r>
            </a:p>
          </p:txBody>
        </p:sp>
        <p:pic>
          <p:nvPicPr>
            <p:cNvPr id="31" name="Picture 30" descr="Timeline&#10;&#10;Description automatically generated">
              <a:extLst>
                <a:ext uri="{FF2B5EF4-FFF2-40B4-BE49-F238E27FC236}">
                  <a16:creationId xmlns:a16="http://schemas.microsoft.com/office/drawing/2014/main" id="{87FB801E-7F37-9C48-9CFD-2312E23014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989" y="2373745"/>
              <a:ext cx="2657204" cy="2763972"/>
            </a:xfrm>
            <a:prstGeom prst="rect">
              <a:avLst/>
            </a:prstGeom>
          </p:spPr>
        </p:pic>
      </p:grpSp>
      <p:sp>
        <p:nvSpPr>
          <p:cNvPr id="14" name="TextBox 13">
            <a:extLst>
              <a:ext uri="{FF2B5EF4-FFF2-40B4-BE49-F238E27FC236}">
                <a16:creationId xmlns:a16="http://schemas.microsoft.com/office/drawing/2014/main" id="{A124E77C-CB81-4C59-B9E7-48861E62272C}"/>
              </a:ext>
            </a:extLst>
          </p:cNvPr>
          <p:cNvSpPr txBox="1"/>
          <p:nvPr/>
        </p:nvSpPr>
        <p:spPr>
          <a:xfrm>
            <a:off x="3460522" y="5014183"/>
            <a:ext cx="2352917" cy="1447800"/>
          </a:xfrm>
          <a:prstGeom prst="rect">
            <a:avLst/>
          </a:prstGeom>
          <a:noFill/>
        </p:spPr>
        <p:txBody>
          <a:bodyPr wrap="square" lIns="0" tIns="0" rIns="0" bIns="0" rtlCol="0" anchor="ctr">
            <a:noAutofit/>
          </a:bodyPr>
          <a:lstStyle/>
          <a:p>
            <a:pPr algn="ctr"/>
            <a:r>
              <a:rPr lang="en-US" sz="2400" b="1" dirty="0">
                <a:latin typeface="+mj-lt"/>
                <a:ea typeface="Open Sans Extrabold"/>
                <a:cs typeface="Open Sans Extrabold"/>
              </a:rPr>
              <a:t>Leading 3 of 5 </a:t>
            </a:r>
            <a:endParaRPr lang="en-US" sz="2400" b="1" dirty="0">
              <a:latin typeface="+mj-lt"/>
            </a:endParaRPr>
          </a:p>
          <a:p>
            <a:pPr algn="ctr"/>
            <a:r>
              <a:rPr lang="en-US" sz="2400" b="1" dirty="0">
                <a:latin typeface="+mj-lt"/>
                <a:ea typeface="Open Sans Extrabold"/>
                <a:cs typeface="Open Sans Extrabold"/>
              </a:rPr>
              <a:t>Use Cases</a:t>
            </a:r>
            <a:endParaRPr lang="en-US" sz="2400" b="1" dirty="0">
              <a:latin typeface="+mj-lt"/>
            </a:endParaRPr>
          </a:p>
        </p:txBody>
      </p:sp>
      <p:sp>
        <p:nvSpPr>
          <p:cNvPr id="15" name="Rectangle 14">
            <a:extLst>
              <a:ext uri="{FF2B5EF4-FFF2-40B4-BE49-F238E27FC236}">
                <a16:creationId xmlns:a16="http://schemas.microsoft.com/office/drawing/2014/main" id="{B5E3DE59-1E43-76AD-DD14-7FAAA10E22A6}"/>
              </a:ext>
            </a:extLst>
          </p:cNvPr>
          <p:cNvSpPr/>
          <p:nvPr/>
        </p:nvSpPr>
        <p:spPr>
          <a:xfrm>
            <a:off x="3344945" y="2547593"/>
            <a:ext cx="2564090" cy="2296997"/>
          </a:xfrm>
          <a:prstGeom prst="rect">
            <a:avLst/>
          </a:prstGeom>
          <a:noFill/>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latin typeface="+mj-lt"/>
            </a:endParaRPr>
          </a:p>
        </p:txBody>
      </p:sp>
      <p:pic>
        <p:nvPicPr>
          <p:cNvPr id="16" name="Picture 9" descr="Table&#10;&#10;Description automatically generated">
            <a:extLst>
              <a:ext uri="{FF2B5EF4-FFF2-40B4-BE49-F238E27FC236}">
                <a16:creationId xmlns:a16="http://schemas.microsoft.com/office/drawing/2014/main" id="{3F3ADBE4-4472-9602-F1D8-3A39A81A2C43}"/>
              </a:ext>
            </a:extLst>
          </p:cNvPr>
          <p:cNvPicPr>
            <a:picLocks noChangeAspect="1"/>
          </p:cNvPicPr>
          <p:nvPr/>
        </p:nvPicPr>
        <p:blipFill>
          <a:blip r:embed="rId8"/>
          <a:stretch>
            <a:fillRect/>
          </a:stretch>
        </p:blipFill>
        <p:spPr>
          <a:xfrm>
            <a:off x="3585328" y="2628354"/>
            <a:ext cx="952107" cy="1027826"/>
          </a:xfrm>
          <a:prstGeom prst="rect">
            <a:avLst/>
          </a:prstGeom>
        </p:spPr>
      </p:pic>
      <p:pic>
        <p:nvPicPr>
          <p:cNvPr id="17" name="Picture 10" descr="Table&#10;&#10;Description automatically generated">
            <a:extLst>
              <a:ext uri="{FF2B5EF4-FFF2-40B4-BE49-F238E27FC236}">
                <a16:creationId xmlns:a16="http://schemas.microsoft.com/office/drawing/2014/main" id="{53CC4C7E-7462-D033-3D37-3487CE664998}"/>
              </a:ext>
            </a:extLst>
          </p:cNvPr>
          <p:cNvPicPr>
            <a:picLocks noChangeAspect="1"/>
          </p:cNvPicPr>
          <p:nvPr/>
        </p:nvPicPr>
        <p:blipFill>
          <a:blip r:embed="rId9"/>
          <a:stretch>
            <a:fillRect/>
          </a:stretch>
        </p:blipFill>
        <p:spPr>
          <a:xfrm>
            <a:off x="4724399" y="2628354"/>
            <a:ext cx="952107" cy="1027826"/>
          </a:xfrm>
          <a:prstGeom prst="rect">
            <a:avLst/>
          </a:prstGeom>
        </p:spPr>
      </p:pic>
      <p:pic>
        <p:nvPicPr>
          <p:cNvPr id="18" name="Picture 11" descr="Table&#10;&#10;Description automatically generated">
            <a:extLst>
              <a:ext uri="{FF2B5EF4-FFF2-40B4-BE49-F238E27FC236}">
                <a16:creationId xmlns:a16="http://schemas.microsoft.com/office/drawing/2014/main" id="{875E24BE-0C94-11A3-1AA7-5B1E7B3F9EE1}"/>
              </a:ext>
            </a:extLst>
          </p:cNvPr>
          <p:cNvPicPr>
            <a:picLocks noChangeAspect="1"/>
          </p:cNvPicPr>
          <p:nvPr/>
        </p:nvPicPr>
        <p:blipFill>
          <a:blip r:embed="rId10"/>
          <a:stretch>
            <a:fillRect/>
          </a:stretch>
        </p:blipFill>
        <p:spPr>
          <a:xfrm>
            <a:off x="4158792" y="3738367"/>
            <a:ext cx="952107" cy="1023100"/>
          </a:xfrm>
          <a:prstGeom prst="rect">
            <a:avLst/>
          </a:prstGeom>
        </p:spPr>
      </p:pic>
      <p:pic>
        <p:nvPicPr>
          <p:cNvPr id="19" name="Picture 18">
            <a:extLst>
              <a:ext uri="{FF2B5EF4-FFF2-40B4-BE49-F238E27FC236}">
                <a16:creationId xmlns:a16="http://schemas.microsoft.com/office/drawing/2014/main" id="{A4A30B6F-44B3-020C-D641-A264492291B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906199" y="1455391"/>
            <a:ext cx="1610820" cy="368461"/>
          </a:xfrm>
          <a:prstGeom prst="rect">
            <a:avLst/>
          </a:prstGeom>
        </p:spPr>
      </p:pic>
      <p:sp>
        <p:nvSpPr>
          <p:cNvPr id="20" name="TextBox 19">
            <a:extLst>
              <a:ext uri="{FF2B5EF4-FFF2-40B4-BE49-F238E27FC236}">
                <a16:creationId xmlns:a16="http://schemas.microsoft.com/office/drawing/2014/main" id="{4D6119A4-4761-C561-9497-C48327DC6952}"/>
              </a:ext>
            </a:extLst>
          </p:cNvPr>
          <p:cNvSpPr txBox="1"/>
          <p:nvPr/>
        </p:nvSpPr>
        <p:spPr>
          <a:xfrm>
            <a:off x="3441946" y="2041421"/>
            <a:ext cx="2363879" cy="208790"/>
          </a:xfrm>
          <a:prstGeom prst="rect">
            <a:avLst/>
          </a:prstGeom>
          <a:noFill/>
        </p:spPr>
        <p:txBody>
          <a:bodyPr wrap="square" lIns="0" tIns="0" rIns="0" bIns="0" rtlCol="0" anchor="ctr">
            <a:noAutofit/>
          </a:bodyPr>
          <a:lstStyle/>
          <a:p>
            <a:pPr algn="ctr">
              <a:lnSpc>
                <a:spcPct val="90000"/>
              </a:lnSpc>
            </a:pPr>
            <a:r>
              <a:rPr lang="en-US" sz="2400" b="1" dirty="0">
                <a:solidFill>
                  <a:srgbClr val="89A65C"/>
                </a:solidFill>
                <a:latin typeface="+mj-lt"/>
                <a:ea typeface="Open Sans Extrabold" panose="020B0906030804020204" pitchFamily="34" charset="0"/>
                <a:cs typeface="Open Sans Extrabold" panose="020B0906030804020204" pitchFamily="34" charset="0"/>
              </a:rPr>
              <a:t>Critical</a:t>
            </a:r>
            <a:r>
              <a:rPr lang="en-US" sz="2000" b="1" dirty="0">
                <a:solidFill>
                  <a:srgbClr val="89A65C"/>
                </a:solidFill>
                <a:latin typeface="+mj-lt"/>
                <a:ea typeface="Open Sans Extrabold" panose="020B0906030804020204" pitchFamily="34" charset="0"/>
                <a:cs typeface="Open Sans Extrabold" panose="020B0906030804020204" pitchFamily="34" charset="0"/>
              </a:rPr>
              <a:t> Capabilities</a:t>
            </a:r>
          </a:p>
        </p:txBody>
      </p:sp>
    </p:spTree>
    <p:extLst>
      <p:ext uri="{BB962C8B-B14F-4D97-AF65-F5344CB8AC3E}">
        <p14:creationId xmlns:p14="http://schemas.microsoft.com/office/powerpoint/2010/main" val="214967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EBCD0-CBF1-49A7-B8DA-D4BA7E7053F9}"/>
              </a:ext>
            </a:extLst>
          </p:cNvPr>
          <p:cNvSpPr>
            <a:spLocks noGrp="1"/>
          </p:cNvSpPr>
          <p:nvPr>
            <p:ph type="title"/>
          </p:nvPr>
        </p:nvSpPr>
        <p:spPr/>
        <p:txBody>
          <a:bodyPr/>
          <a:lstStyle/>
          <a:p>
            <a:r>
              <a:rPr lang="en-US" dirty="0">
                <a:ea typeface="Open Sans Extrabold" panose="020B0906030804020204" pitchFamily="34" charset="0"/>
                <a:cs typeface="Open Sans Extrabold" panose="020B0906030804020204" pitchFamily="34" charset="0"/>
              </a:rPr>
              <a:t>HPE Aruba Networking Solutions </a:t>
            </a:r>
            <a:r>
              <a:rPr lang="en-US" dirty="0">
                <a:solidFill>
                  <a:schemeClr val="accent5"/>
                </a:solidFill>
                <a:ea typeface="Open Sans Extrabold" panose="020B0906030804020204" pitchFamily="34" charset="0"/>
                <a:cs typeface="Open Sans Extrabold" panose="020B0906030804020204" pitchFamily="34" charset="0"/>
              </a:rPr>
              <a:t>At a Glance</a:t>
            </a:r>
          </a:p>
        </p:txBody>
      </p:sp>
      <p:sp>
        <p:nvSpPr>
          <p:cNvPr id="5" name="TextBox 4">
            <a:extLst>
              <a:ext uri="{FF2B5EF4-FFF2-40B4-BE49-F238E27FC236}">
                <a16:creationId xmlns:a16="http://schemas.microsoft.com/office/drawing/2014/main" id="{BB2254F8-6C7A-4FF8-AF59-9C9B937A9ED7}"/>
              </a:ext>
            </a:extLst>
          </p:cNvPr>
          <p:cNvSpPr txBox="1"/>
          <p:nvPr/>
        </p:nvSpPr>
        <p:spPr>
          <a:xfrm>
            <a:off x="474795" y="1209567"/>
            <a:ext cx="2107518" cy="1030596"/>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chemeClr val="accent1"/>
                </a:solidFill>
                <a:latin typeface="+mj-lt"/>
              </a:rPr>
              <a:t>Wireless</a:t>
            </a:r>
          </a:p>
          <a:p>
            <a:r>
              <a:rPr lang="en-US" sz="1800" dirty="0">
                <a:solidFill>
                  <a:schemeClr val="accent1"/>
                </a:solidFill>
                <a:latin typeface="+mj-lt"/>
              </a:rPr>
              <a:t>Indoor / Outdoor</a:t>
            </a:r>
          </a:p>
          <a:p>
            <a:r>
              <a:rPr lang="en-US" sz="1800" dirty="0">
                <a:solidFill>
                  <a:schemeClr val="accent1"/>
                </a:solidFill>
                <a:latin typeface="+mj-lt"/>
              </a:rPr>
              <a:t>Specialty</a:t>
            </a:r>
          </a:p>
        </p:txBody>
      </p:sp>
      <p:sp>
        <p:nvSpPr>
          <p:cNvPr id="6" name="TextBox 5">
            <a:extLst>
              <a:ext uri="{FF2B5EF4-FFF2-40B4-BE49-F238E27FC236}">
                <a16:creationId xmlns:a16="http://schemas.microsoft.com/office/drawing/2014/main" id="{08FD03A6-5E33-4C92-ABF1-D2DE660D7EE3}"/>
              </a:ext>
            </a:extLst>
          </p:cNvPr>
          <p:cNvSpPr txBox="1"/>
          <p:nvPr/>
        </p:nvSpPr>
        <p:spPr>
          <a:xfrm>
            <a:off x="7424784" y="1138722"/>
            <a:ext cx="2102943" cy="802151"/>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chemeClr val="accent1"/>
                </a:solidFill>
                <a:latin typeface="+mj-lt"/>
              </a:rPr>
              <a:t>Wired</a:t>
            </a:r>
          </a:p>
          <a:p>
            <a:r>
              <a:rPr lang="en-US" sz="1800" dirty="0">
                <a:solidFill>
                  <a:schemeClr val="accent1"/>
                </a:solidFill>
                <a:latin typeface="+mj-lt"/>
              </a:rPr>
              <a:t>Edge to Data Center</a:t>
            </a:r>
            <a:endParaRPr lang="en-US" sz="1800" b="0" dirty="0">
              <a:solidFill>
                <a:schemeClr val="accent1"/>
              </a:solidFill>
              <a:latin typeface="+mj-lt"/>
            </a:endParaRPr>
          </a:p>
        </p:txBody>
      </p:sp>
      <p:sp>
        <p:nvSpPr>
          <p:cNvPr id="7" name="TextBox 6">
            <a:extLst>
              <a:ext uri="{FF2B5EF4-FFF2-40B4-BE49-F238E27FC236}">
                <a16:creationId xmlns:a16="http://schemas.microsoft.com/office/drawing/2014/main" id="{AE3C62A4-7694-456F-BED3-28BEDC6C57E2}"/>
              </a:ext>
            </a:extLst>
          </p:cNvPr>
          <p:cNvSpPr txBox="1"/>
          <p:nvPr/>
        </p:nvSpPr>
        <p:spPr>
          <a:xfrm>
            <a:off x="-81987" y="3710299"/>
            <a:ext cx="2379958" cy="763211"/>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chemeClr val="accent1"/>
                </a:solidFill>
                <a:latin typeface="+mj-lt"/>
              </a:rPr>
              <a:t>Gateways</a:t>
            </a:r>
            <a:r>
              <a:rPr lang="en-US" sz="1800" dirty="0">
                <a:solidFill>
                  <a:schemeClr val="accent1"/>
                </a:solidFill>
                <a:latin typeface="+mj-lt"/>
              </a:rPr>
              <a:t> </a:t>
            </a:r>
          </a:p>
          <a:p>
            <a:r>
              <a:rPr lang="en-US" sz="1800" dirty="0">
                <a:solidFill>
                  <a:schemeClr val="accent1"/>
                </a:solidFill>
                <a:latin typeface="+mj-lt"/>
              </a:rPr>
              <a:t>Local &amp; Remote</a:t>
            </a:r>
          </a:p>
          <a:p>
            <a:r>
              <a:rPr lang="en-US" sz="1800" dirty="0">
                <a:solidFill>
                  <a:schemeClr val="accent1"/>
                </a:solidFill>
                <a:latin typeface="+mj-lt"/>
              </a:rPr>
              <a:t>Branch &amp; Teleworker</a:t>
            </a:r>
            <a:endParaRPr lang="en-US" sz="1800" b="0" dirty="0">
              <a:solidFill>
                <a:schemeClr val="accent1"/>
              </a:solidFill>
              <a:latin typeface="+mj-lt"/>
            </a:endParaRPr>
          </a:p>
        </p:txBody>
      </p:sp>
      <p:sp>
        <p:nvSpPr>
          <p:cNvPr id="8" name="TextBox 7">
            <a:extLst>
              <a:ext uri="{FF2B5EF4-FFF2-40B4-BE49-F238E27FC236}">
                <a16:creationId xmlns:a16="http://schemas.microsoft.com/office/drawing/2014/main" id="{7E0AAEF5-F767-4A8E-A97D-C360D06D2DD1}"/>
              </a:ext>
            </a:extLst>
          </p:cNvPr>
          <p:cNvSpPr txBox="1"/>
          <p:nvPr/>
        </p:nvSpPr>
        <p:spPr>
          <a:xfrm>
            <a:off x="6069963" y="4200802"/>
            <a:ext cx="1950929" cy="684300"/>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chemeClr val="accent1"/>
                </a:solidFill>
                <a:latin typeface="+mj-lt"/>
              </a:rPr>
              <a:t>ClearPass</a:t>
            </a:r>
            <a:r>
              <a:rPr lang="en-US" sz="1800" dirty="0">
                <a:solidFill>
                  <a:schemeClr val="accent1"/>
                </a:solidFill>
                <a:latin typeface="+mj-lt"/>
              </a:rPr>
              <a:t> Network Access Control</a:t>
            </a:r>
            <a:endParaRPr lang="en-US" sz="1800" b="0" dirty="0">
              <a:solidFill>
                <a:schemeClr val="accent1"/>
              </a:solidFill>
              <a:latin typeface="+mj-lt"/>
            </a:endParaRPr>
          </a:p>
        </p:txBody>
      </p:sp>
      <p:sp>
        <p:nvSpPr>
          <p:cNvPr id="9" name="TextBox 8">
            <a:extLst>
              <a:ext uri="{FF2B5EF4-FFF2-40B4-BE49-F238E27FC236}">
                <a16:creationId xmlns:a16="http://schemas.microsoft.com/office/drawing/2014/main" id="{ECB4226C-2ECA-4FF3-9522-8ED11406FD66}"/>
              </a:ext>
            </a:extLst>
          </p:cNvPr>
          <p:cNvSpPr txBox="1"/>
          <p:nvPr/>
        </p:nvSpPr>
        <p:spPr>
          <a:xfrm>
            <a:off x="3019194" y="1015050"/>
            <a:ext cx="3452735" cy="496152"/>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2000" u="sng" dirty="0">
                <a:solidFill>
                  <a:schemeClr val="accent1"/>
                </a:solidFill>
                <a:latin typeface="+mj-lt"/>
              </a:rPr>
              <a:t>Aruba Central</a:t>
            </a:r>
          </a:p>
          <a:p>
            <a:r>
              <a:rPr lang="en-US" sz="1800" dirty="0">
                <a:solidFill>
                  <a:schemeClr val="accent1"/>
                </a:solidFill>
                <a:latin typeface="+mj-lt"/>
              </a:rPr>
              <a:t>Cloud Edge Services Platform</a:t>
            </a:r>
            <a:endParaRPr lang="en-US" sz="1800" b="0" dirty="0">
              <a:solidFill>
                <a:schemeClr val="accent1"/>
              </a:solidFill>
              <a:latin typeface="+mj-lt"/>
            </a:endParaRPr>
          </a:p>
        </p:txBody>
      </p:sp>
      <p:sp>
        <p:nvSpPr>
          <p:cNvPr id="10" name="TextBox 9">
            <a:extLst>
              <a:ext uri="{FF2B5EF4-FFF2-40B4-BE49-F238E27FC236}">
                <a16:creationId xmlns:a16="http://schemas.microsoft.com/office/drawing/2014/main" id="{A7F2ED93-6F33-44C0-B592-99BDD50B59A2}"/>
              </a:ext>
            </a:extLst>
          </p:cNvPr>
          <p:cNvSpPr txBox="1"/>
          <p:nvPr/>
        </p:nvSpPr>
        <p:spPr>
          <a:xfrm>
            <a:off x="10036022" y="1352095"/>
            <a:ext cx="2102943" cy="688832"/>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rgbClr val="FF7600"/>
                </a:solidFill>
                <a:latin typeface="+mj-lt"/>
              </a:rPr>
              <a:t>Instant On</a:t>
            </a:r>
          </a:p>
          <a:p>
            <a:r>
              <a:rPr lang="en-US" sz="1800" dirty="0">
                <a:solidFill>
                  <a:srgbClr val="FF7600"/>
                </a:solidFill>
                <a:latin typeface="+mj-lt"/>
              </a:rPr>
              <a:t>SOHO / SMB</a:t>
            </a:r>
          </a:p>
          <a:p>
            <a:r>
              <a:rPr lang="en-US" sz="1800" dirty="0">
                <a:solidFill>
                  <a:srgbClr val="FF7600"/>
                </a:solidFill>
                <a:latin typeface="+mj-lt"/>
              </a:rPr>
              <a:t>Wired &amp; Wireless</a:t>
            </a:r>
          </a:p>
        </p:txBody>
      </p:sp>
      <p:sp>
        <p:nvSpPr>
          <p:cNvPr id="11" name="TextBox 10">
            <a:extLst>
              <a:ext uri="{FF2B5EF4-FFF2-40B4-BE49-F238E27FC236}">
                <a16:creationId xmlns:a16="http://schemas.microsoft.com/office/drawing/2014/main" id="{FBF0A04B-01F7-4408-96E7-4B4D3F46C318}"/>
              </a:ext>
            </a:extLst>
          </p:cNvPr>
          <p:cNvSpPr txBox="1"/>
          <p:nvPr/>
        </p:nvSpPr>
        <p:spPr>
          <a:xfrm>
            <a:off x="8175107" y="3999472"/>
            <a:ext cx="1653444" cy="402660"/>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chemeClr val="accent1"/>
                </a:solidFill>
                <a:latin typeface="+mj-lt"/>
              </a:rPr>
              <a:t>Experience Management</a:t>
            </a:r>
            <a:endParaRPr lang="en-US" sz="1800" b="0" u="sng" dirty="0">
              <a:solidFill>
                <a:schemeClr val="accent1"/>
              </a:solidFill>
              <a:latin typeface="+mj-lt"/>
            </a:endParaRPr>
          </a:p>
        </p:txBody>
      </p:sp>
      <p:grpSp>
        <p:nvGrpSpPr>
          <p:cNvPr id="51" name="Group 50">
            <a:extLst>
              <a:ext uri="{FF2B5EF4-FFF2-40B4-BE49-F238E27FC236}">
                <a16:creationId xmlns:a16="http://schemas.microsoft.com/office/drawing/2014/main" id="{2749B054-6690-4D3D-A686-F3415829E844}"/>
              </a:ext>
            </a:extLst>
          </p:cNvPr>
          <p:cNvGrpSpPr/>
          <p:nvPr/>
        </p:nvGrpSpPr>
        <p:grpSpPr>
          <a:xfrm>
            <a:off x="557862" y="2191107"/>
            <a:ext cx="1941384" cy="1394090"/>
            <a:chOff x="1114461" y="1194319"/>
            <a:chExt cx="2672035" cy="1964455"/>
          </a:xfrm>
        </p:grpSpPr>
        <p:pic>
          <p:nvPicPr>
            <p:cNvPr id="14" name="Picture 13">
              <a:extLst>
                <a:ext uri="{FF2B5EF4-FFF2-40B4-BE49-F238E27FC236}">
                  <a16:creationId xmlns:a16="http://schemas.microsoft.com/office/drawing/2014/main" id="{1531B35E-A61A-4EAC-83F3-4BD5DA5D00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67451" y="1194319"/>
              <a:ext cx="1284455" cy="1304523"/>
            </a:xfrm>
            <a:prstGeom prst="rect">
              <a:avLst/>
            </a:prstGeom>
          </p:spPr>
        </p:pic>
        <p:pic>
          <p:nvPicPr>
            <p:cNvPr id="18" name="Picture 17" descr="Text&#10;&#10;Description automatically generated">
              <a:extLst>
                <a:ext uri="{FF2B5EF4-FFF2-40B4-BE49-F238E27FC236}">
                  <a16:creationId xmlns:a16="http://schemas.microsoft.com/office/drawing/2014/main" id="{ED15EA63-74A9-4FF4-85FF-0B8FFFE3B3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18917" y="1339184"/>
              <a:ext cx="667579" cy="1103731"/>
            </a:xfrm>
            <a:prstGeom prst="rect">
              <a:avLst/>
            </a:prstGeom>
          </p:spPr>
        </p:pic>
        <p:pic>
          <p:nvPicPr>
            <p:cNvPr id="21" name="Picture 20">
              <a:extLst>
                <a:ext uri="{FF2B5EF4-FFF2-40B4-BE49-F238E27FC236}">
                  <a16:creationId xmlns:a16="http://schemas.microsoft.com/office/drawing/2014/main" id="{DB2D96C4-3531-40B3-94EC-1C13E9C0FCE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14461" y="1864656"/>
              <a:ext cx="1297119" cy="1095708"/>
            </a:xfrm>
            <a:prstGeom prst="rect">
              <a:avLst/>
            </a:prstGeom>
          </p:spPr>
        </p:pic>
        <p:pic>
          <p:nvPicPr>
            <p:cNvPr id="24" name="Picture 23">
              <a:extLst>
                <a:ext uri="{FF2B5EF4-FFF2-40B4-BE49-F238E27FC236}">
                  <a16:creationId xmlns:a16="http://schemas.microsoft.com/office/drawing/2014/main" id="{E2C9219E-1B7B-49FF-88FE-1E3AFA2118DA}"/>
                </a:ext>
              </a:extLst>
            </p:cNvPr>
            <p:cNvPicPr>
              <a:picLocks noChangeAspect="1"/>
            </p:cNvPicPr>
            <p:nvPr/>
          </p:nvPicPr>
          <p:blipFill>
            <a:blip r:embed="rId6"/>
            <a:stretch>
              <a:fillRect/>
            </a:stretch>
          </p:blipFill>
          <p:spPr>
            <a:xfrm>
              <a:off x="2211693" y="1801437"/>
              <a:ext cx="1399602" cy="1357337"/>
            </a:xfrm>
            <a:prstGeom prst="rect">
              <a:avLst/>
            </a:prstGeom>
          </p:spPr>
        </p:pic>
      </p:grpSp>
      <p:pic>
        <p:nvPicPr>
          <p:cNvPr id="26" name="Picture 25">
            <a:extLst>
              <a:ext uri="{FF2B5EF4-FFF2-40B4-BE49-F238E27FC236}">
                <a16:creationId xmlns:a16="http://schemas.microsoft.com/office/drawing/2014/main" id="{378C8FD3-CBA5-479E-A575-590A36CB4665}"/>
              </a:ext>
            </a:extLst>
          </p:cNvPr>
          <p:cNvPicPr>
            <a:picLocks noChangeAspect="1"/>
          </p:cNvPicPr>
          <p:nvPr/>
        </p:nvPicPr>
        <p:blipFill>
          <a:blip r:embed="rId7"/>
          <a:stretch>
            <a:fillRect/>
          </a:stretch>
        </p:blipFill>
        <p:spPr>
          <a:xfrm>
            <a:off x="6949913" y="1926149"/>
            <a:ext cx="3052684" cy="1816219"/>
          </a:xfrm>
          <a:prstGeom prst="rect">
            <a:avLst/>
          </a:prstGeom>
        </p:spPr>
      </p:pic>
      <p:grpSp>
        <p:nvGrpSpPr>
          <p:cNvPr id="54" name="Group 53">
            <a:extLst>
              <a:ext uri="{FF2B5EF4-FFF2-40B4-BE49-F238E27FC236}">
                <a16:creationId xmlns:a16="http://schemas.microsoft.com/office/drawing/2014/main" id="{C35AE09E-7198-49B2-9D67-F95FC3EB3E16}"/>
              </a:ext>
            </a:extLst>
          </p:cNvPr>
          <p:cNvGrpSpPr/>
          <p:nvPr/>
        </p:nvGrpSpPr>
        <p:grpSpPr>
          <a:xfrm>
            <a:off x="93923" y="4452698"/>
            <a:ext cx="2028139" cy="1268122"/>
            <a:chOff x="860656" y="3520923"/>
            <a:chExt cx="2361015" cy="1280397"/>
          </a:xfrm>
        </p:grpSpPr>
        <p:pic>
          <p:nvPicPr>
            <p:cNvPr id="27" name="Picture 4">
              <a:extLst>
                <a:ext uri="{FF2B5EF4-FFF2-40B4-BE49-F238E27FC236}">
                  <a16:creationId xmlns:a16="http://schemas.microsoft.com/office/drawing/2014/main" id="{93B2DC37-EBFB-4A4F-BBCC-05B853CBE1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4461" y="3520923"/>
              <a:ext cx="2107210" cy="898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a:extLst>
                <a:ext uri="{FF2B5EF4-FFF2-40B4-BE49-F238E27FC236}">
                  <a16:creationId xmlns:a16="http://schemas.microsoft.com/office/drawing/2014/main" id="{0491F317-78BE-45C1-817B-A5F0B73885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656" y="3930450"/>
              <a:ext cx="2041638" cy="870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6DD3FF43-1718-414C-90BF-F2BA41EB1098}"/>
              </a:ext>
            </a:extLst>
          </p:cNvPr>
          <p:cNvGrpSpPr/>
          <p:nvPr/>
        </p:nvGrpSpPr>
        <p:grpSpPr>
          <a:xfrm>
            <a:off x="8072556" y="4582302"/>
            <a:ext cx="1858547" cy="1566748"/>
            <a:chOff x="2888107" y="4933134"/>
            <a:chExt cx="2689303" cy="2019654"/>
          </a:xfrm>
        </p:grpSpPr>
        <p:pic>
          <p:nvPicPr>
            <p:cNvPr id="38" name="Picture 37">
              <a:extLst>
                <a:ext uri="{FF2B5EF4-FFF2-40B4-BE49-F238E27FC236}">
                  <a16:creationId xmlns:a16="http://schemas.microsoft.com/office/drawing/2014/main" id="{1891DCD1-BBAE-4938-BFC3-4CF45F0AE1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88107" y="4933134"/>
              <a:ext cx="2427161" cy="1602361"/>
            </a:xfrm>
            <a:prstGeom prst="rect">
              <a:avLst/>
            </a:prstGeom>
          </p:spPr>
        </p:pic>
        <p:pic>
          <p:nvPicPr>
            <p:cNvPr id="39" name="Picture 38">
              <a:extLst>
                <a:ext uri="{FF2B5EF4-FFF2-40B4-BE49-F238E27FC236}">
                  <a16:creationId xmlns:a16="http://schemas.microsoft.com/office/drawing/2014/main" id="{377C8F08-C057-4958-9A58-1003896F66C9}"/>
                </a:ext>
              </a:extLst>
            </p:cNvPr>
            <p:cNvPicPr>
              <a:picLocks noChangeAspect="1"/>
            </p:cNvPicPr>
            <p:nvPr/>
          </p:nvPicPr>
          <p:blipFill>
            <a:blip r:embed="rId11"/>
            <a:stretch>
              <a:fillRect/>
            </a:stretch>
          </p:blipFill>
          <p:spPr>
            <a:xfrm rot="2473199">
              <a:off x="4985907" y="5090303"/>
              <a:ext cx="591503" cy="1862485"/>
            </a:xfrm>
            <a:prstGeom prst="rect">
              <a:avLst/>
            </a:prstGeom>
          </p:spPr>
        </p:pic>
      </p:grpSp>
      <p:grpSp>
        <p:nvGrpSpPr>
          <p:cNvPr id="52" name="Group 51">
            <a:extLst>
              <a:ext uri="{FF2B5EF4-FFF2-40B4-BE49-F238E27FC236}">
                <a16:creationId xmlns:a16="http://schemas.microsoft.com/office/drawing/2014/main" id="{F970E014-F98D-4605-B93A-D751C71088BC}"/>
              </a:ext>
            </a:extLst>
          </p:cNvPr>
          <p:cNvGrpSpPr/>
          <p:nvPr/>
        </p:nvGrpSpPr>
        <p:grpSpPr>
          <a:xfrm>
            <a:off x="3258546" y="1716180"/>
            <a:ext cx="2974030" cy="1902380"/>
            <a:chOff x="4223440" y="2388436"/>
            <a:chExt cx="3158582" cy="2031328"/>
          </a:xfrm>
        </p:grpSpPr>
        <p:pic>
          <p:nvPicPr>
            <p:cNvPr id="37" name="Picture 36">
              <a:extLst>
                <a:ext uri="{FF2B5EF4-FFF2-40B4-BE49-F238E27FC236}">
                  <a16:creationId xmlns:a16="http://schemas.microsoft.com/office/drawing/2014/main" id="{F242EBDD-22C3-4AB3-8ACB-8BE12853EAAF}"/>
                </a:ext>
              </a:extLst>
            </p:cNvPr>
            <p:cNvPicPr>
              <a:picLocks noChangeAspect="1"/>
            </p:cNvPicPr>
            <p:nvPr/>
          </p:nvPicPr>
          <p:blipFill>
            <a:blip r:embed="rId12"/>
            <a:stretch>
              <a:fillRect/>
            </a:stretch>
          </p:blipFill>
          <p:spPr>
            <a:xfrm>
              <a:off x="4700806" y="2388436"/>
              <a:ext cx="1800689" cy="1501862"/>
            </a:xfrm>
            <a:prstGeom prst="rect">
              <a:avLst/>
            </a:prstGeom>
          </p:spPr>
        </p:pic>
        <p:grpSp>
          <p:nvGrpSpPr>
            <p:cNvPr id="30" name="Group 29">
              <a:extLst>
                <a:ext uri="{FF2B5EF4-FFF2-40B4-BE49-F238E27FC236}">
                  <a16:creationId xmlns:a16="http://schemas.microsoft.com/office/drawing/2014/main" id="{E640474F-F4ED-40CD-ADF8-75B706049B25}"/>
                </a:ext>
              </a:extLst>
            </p:cNvPr>
            <p:cNvGrpSpPr/>
            <p:nvPr/>
          </p:nvGrpSpPr>
          <p:grpSpPr>
            <a:xfrm>
              <a:off x="5478121" y="2447369"/>
              <a:ext cx="1903901" cy="1716425"/>
              <a:chOff x="7470538" y="2513302"/>
              <a:chExt cx="3552004" cy="3227250"/>
            </a:xfrm>
          </p:grpSpPr>
          <p:grpSp>
            <p:nvGrpSpPr>
              <p:cNvPr id="31" name="Group 30">
                <a:extLst>
                  <a:ext uri="{FF2B5EF4-FFF2-40B4-BE49-F238E27FC236}">
                    <a16:creationId xmlns:a16="http://schemas.microsoft.com/office/drawing/2014/main" id="{E98EAB70-5739-42B3-B6D7-5E03CEC4D8E7}"/>
                  </a:ext>
                </a:extLst>
              </p:cNvPr>
              <p:cNvGrpSpPr>
                <a:grpSpLocks noChangeAspect="1"/>
              </p:cNvGrpSpPr>
              <p:nvPr/>
            </p:nvGrpSpPr>
            <p:grpSpPr>
              <a:xfrm>
                <a:off x="7470538" y="2819314"/>
                <a:ext cx="3552004" cy="2921238"/>
                <a:chOff x="5569366" y="1144552"/>
                <a:chExt cx="5888344" cy="4290328"/>
              </a:xfrm>
            </p:grpSpPr>
            <p:grpSp>
              <p:nvGrpSpPr>
                <p:cNvPr id="33" name="Group">
                  <a:extLst>
                    <a:ext uri="{FF2B5EF4-FFF2-40B4-BE49-F238E27FC236}">
                      <a16:creationId xmlns:a16="http://schemas.microsoft.com/office/drawing/2014/main" id="{6D852CD8-4902-47CD-8282-F50A79340BB4}"/>
                    </a:ext>
                  </a:extLst>
                </p:cNvPr>
                <p:cNvGrpSpPr/>
                <p:nvPr/>
              </p:nvGrpSpPr>
              <p:grpSpPr>
                <a:xfrm>
                  <a:off x="5569366" y="1144552"/>
                  <a:ext cx="5888344" cy="4290328"/>
                  <a:chOff x="0" y="0"/>
                  <a:chExt cx="10027226" cy="8362148"/>
                </a:xfrm>
              </p:grpSpPr>
              <p:pic>
                <p:nvPicPr>
                  <p:cNvPr id="35" name="HP_1FH49AA_01.png" descr="HP_1FH49AA_01.png">
                    <a:extLst>
                      <a:ext uri="{FF2B5EF4-FFF2-40B4-BE49-F238E27FC236}">
                        <a16:creationId xmlns:a16="http://schemas.microsoft.com/office/drawing/2014/main" id="{939C76C7-39A8-4C2B-A734-AE5D8B67D30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0"/>
                    <a:ext cx="10027226" cy="8362148"/>
                  </a:xfrm>
                  <a:prstGeom prst="rect">
                    <a:avLst/>
                  </a:prstGeom>
                  <a:ln w="3175" cap="flat">
                    <a:noFill/>
                    <a:miter lim="400000"/>
                  </a:ln>
                  <a:effectLst/>
                </p:spPr>
              </p:pic>
              <p:sp>
                <p:nvSpPr>
                  <p:cNvPr id="36" name="Rectangle">
                    <a:extLst>
                      <a:ext uri="{FF2B5EF4-FFF2-40B4-BE49-F238E27FC236}">
                        <a16:creationId xmlns:a16="http://schemas.microsoft.com/office/drawing/2014/main" id="{118EC2BE-19AE-4877-B7EE-6E6CF242103E}"/>
                      </a:ext>
                    </a:extLst>
                  </p:cNvPr>
                  <p:cNvSpPr/>
                  <p:nvPr/>
                </p:nvSpPr>
                <p:spPr>
                  <a:xfrm>
                    <a:off x="135233" y="144643"/>
                    <a:ext cx="9756760" cy="6040671"/>
                  </a:xfrm>
                  <a:prstGeom prst="rect">
                    <a:avLst/>
                  </a:prstGeom>
                  <a:solidFill>
                    <a:srgbClr val="FFFFFF"/>
                  </a:solidFill>
                  <a:ln w="3175" cap="flat">
                    <a:noFill/>
                    <a:miter lim="400000"/>
                  </a:ln>
                  <a:effectLst/>
                </p:spPr>
                <p:txBody>
                  <a:bodyPr wrap="square" lIns="18143" tIns="18143" rIns="18143" bIns="18143" numCol="1" anchor="ctr">
                    <a:noAutofit/>
                  </a:bodyPr>
                  <a:lstStyle/>
                  <a:p>
                    <a:pPr marL="0" marR="0" lvl="0" indent="0" algn="ctr" defTabSz="286552" rtl="0" eaLnBrk="1" fontAlgn="auto" latinLnBrk="0" hangingPunct="0">
                      <a:lnSpc>
                        <a:spcPct val="100000"/>
                      </a:lnSpc>
                      <a:spcBef>
                        <a:spcPts val="0"/>
                      </a:spcBef>
                      <a:spcAft>
                        <a:spcPts val="0"/>
                      </a:spcAft>
                      <a:buClrTx/>
                      <a:buSzTx/>
                      <a:buFontTx/>
                      <a:buNone/>
                      <a:tabLst/>
                      <a:defRPr sz="3000" b="0">
                        <a:solidFill>
                          <a:srgbClr val="000000"/>
                        </a:solidFill>
                        <a:latin typeface="+mn-lt"/>
                        <a:ea typeface="+mn-ea"/>
                        <a:cs typeface="+mn-cs"/>
                        <a:sym typeface="Helvetica Neue Medium"/>
                      </a:defRPr>
                    </a:pPr>
                    <a:endParaRPr kumimoji="0" sz="2800" b="0" i="0" u="none" strike="noStrike" kern="0" cap="none" spc="0" normalizeH="0" baseline="0" noProof="0">
                      <a:ln>
                        <a:noFill/>
                      </a:ln>
                      <a:solidFill>
                        <a:srgbClr val="000000">
                          <a:lumMod val="50000"/>
                          <a:lumOff val="50000"/>
                        </a:srgbClr>
                      </a:solidFill>
                      <a:effectLst/>
                      <a:uLnTx/>
                      <a:uFillTx/>
                      <a:latin typeface="+mj-lt"/>
                      <a:ea typeface="Open Sans" panose="020B0606030504020204" pitchFamily="34" charset="0"/>
                      <a:cs typeface="Open Sans" panose="020B0606030504020204" pitchFamily="34" charset="0"/>
                      <a:sym typeface="Helvetica Neue Medium"/>
                    </a:endParaRPr>
                  </a:p>
                </p:txBody>
              </p:sp>
            </p:grpSp>
            <p:pic>
              <p:nvPicPr>
                <p:cNvPr id="34" name="Picture 33">
                  <a:extLst>
                    <a:ext uri="{FF2B5EF4-FFF2-40B4-BE49-F238E27FC236}">
                      <a16:creationId xmlns:a16="http://schemas.microsoft.com/office/drawing/2014/main" id="{C787EA85-C00F-4640-8ED4-9F1824E988C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77344" y="1281094"/>
                  <a:ext cx="5449285" cy="3010509"/>
                </a:xfrm>
                <a:prstGeom prst="rect">
                  <a:avLst/>
                </a:prstGeom>
              </p:spPr>
            </p:pic>
          </p:grpSp>
          <p:sp>
            <p:nvSpPr>
              <p:cNvPr id="32" name="Rectangle 31">
                <a:extLst>
                  <a:ext uri="{FF2B5EF4-FFF2-40B4-BE49-F238E27FC236}">
                    <a16:creationId xmlns:a16="http://schemas.microsoft.com/office/drawing/2014/main" id="{FD6B0530-259A-4363-B824-595106AC1422}"/>
                  </a:ext>
                </a:extLst>
              </p:cNvPr>
              <p:cNvSpPr/>
              <p:nvPr/>
            </p:nvSpPr>
            <p:spPr>
              <a:xfrm>
                <a:off x="8454193" y="2513302"/>
                <a:ext cx="1570757" cy="741494"/>
              </a:xfrm>
              <a:prstGeom prst="rect">
                <a:avLst/>
              </a:prstGeom>
            </p:spPr>
            <p:txBody>
              <a:bodyPr wrap="square">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srgbClr val="FF5F4B"/>
                  </a:solidFill>
                  <a:effectLst/>
                  <a:uLnTx/>
                  <a:uFillTx/>
                  <a:latin typeface="+mj-lt"/>
                  <a:ea typeface="Open Sans" panose="020B0606030504020204" pitchFamily="34" charset="0"/>
                  <a:cs typeface="Open Sans" panose="020B0606030504020204" pitchFamily="34" charset="0"/>
                  <a:sym typeface="Helvetica Neue"/>
                </a:endParaRPr>
              </a:p>
            </p:txBody>
          </p:sp>
        </p:grpSp>
        <p:grpSp>
          <p:nvGrpSpPr>
            <p:cNvPr id="40" name="Group 39">
              <a:extLst>
                <a:ext uri="{FF2B5EF4-FFF2-40B4-BE49-F238E27FC236}">
                  <a16:creationId xmlns:a16="http://schemas.microsoft.com/office/drawing/2014/main" id="{EBDB9C00-B310-4407-8646-06D7D234F083}"/>
                </a:ext>
              </a:extLst>
            </p:cNvPr>
            <p:cNvGrpSpPr/>
            <p:nvPr/>
          </p:nvGrpSpPr>
          <p:grpSpPr>
            <a:xfrm>
              <a:off x="4223440" y="2817029"/>
              <a:ext cx="1921873" cy="1602735"/>
              <a:chOff x="4379501" y="1908225"/>
              <a:chExt cx="2041988" cy="1702904"/>
            </a:xfrm>
          </p:grpSpPr>
          <p:grpSp>
            <p:nvGrpSpPr>
              <p:cNvPr id="41" name="Group 40">
                <a:extLst>
                  <a:ext uri="{FF2B5EF4-FFF2-40B4-BE49-F238E27FC236}">
                    <a16:creationId xmlns:a16="http://schemas.microsoft.com/office/drawing/2014/main" id="{F9350423-BAFE-4022-85B2-EEAFF900711F}"/>
                  </a:ext>
                </a:extLst>
              </p:cNvPr>
              <p:cNvGrpSpPr/>
              <p:nvPr/>
            </p:nvGrpSpPr>
            <p:grpSpPr>
              <a:xfrm>
                <a:off x="4379501" y="1908225"/>
                <a:ext cx="2041988" cy="1702904"/>
                <a:chOff x="5879976" y="1745186"/>
                <a:chExt cx="5303125" cy="4422512"/>
              </a:xfrm>
            </p:grpSpPr>
            <p:pic>
              <p:nvPicPr>
                <p:cNvPr id="43" name="HP_1FH49AA_01.png" descr="HP_1FH49AA_01.png">
                  <a:extLst>
                    <a:ext uri="{FF2B5EF4-FFF2-40B4-BE49-F238E27FC236}">
                      <a16:creationId xmlns:a16="http://schemas.microsoft.com/office/drawing/2014/main" id="{AB4E69EE-16D8-408E-B844-A0C1A05F7FB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79976" y="1745186"/>
                  <a:ext cx="5303125" cy="4422512"/>
                </a:xfrm>
                <a:prstGeom prst="rect">
                  <a:avLst/>
                </a:prstGeom>
                <a:ln w="3175" cap="flat">
                  <a:noFill/>
                  <a:miter lim="400000"/>
                </a:ln>
                <a:effectLst/>
              </p:spPr>
            </p:pic>
            <p:sp>
              <p:nvSpPr>
                <p:cNvPr id="44" name="Rectangle">
                  <a:extLst>
                    <a:ext uri="{FF2B5EF4-FFF2-40B4-BE49-F238E27FC236}">
                      <a16:creationId xmlns:a16="http://schemas.microsoft.com/office/drawing/2014/main" id="{6D35C9F6-2D6F-4D58-8F94-031315D067C1}"/>
                    </a:ext>
                  </a:extLst>
                </p:cNvPr>
                <p:cNvSpPr/>
                <p:nvPr/>
              </p:nvSpPr>
              <p:spPr>
                <a:xfrm>
                  <a:off x="5980700" y="1863320"/>
                  <a:ext cx="5128196" cy="3140179"/>
                </a:xfrm>
                <a:prstGeom prst="rect">
                  <a:avLst/>
                </a:prstGeom>
                <a:solidFill>
                  <a:srgbClr val="FFFFFF"/>
                </a:solidFill>
                <a:ln w="3175" cap="flat">
                  <a:noFill/>
                  <a:miter lim="400000"/>
                </a:ln>
                <a:effectLst/>
              </p:spPr>
              <p:txBody>
                <a:bodyPr wrap="square" lIns="13547" tIns="13547" rIns="13547" bIns="13547" numCol="1" anchor="ctr">
                  <a:noAutofit/>
                </a:bodyPr>
                <a:lstStyle/>
                <a:p>
                  <a:pPr>
                    <a:defRPr sz="3200" b="0">
                      <a:solidFill>
                        <a:srgbClr val="000000"/>
                      </a:solidFill>
                      <a:latin typeface="+mn-lt"/>
                      <a:ea typeface="+mn-ea"/>
                      <a:cs typeface="+mn-cs"/>
                      <a:sym typeface="Helvetica Neue Medium"/>
                    </a:defRPr>
                  </a:pPr>
                  <a:endParaRPr sz="1200">
                    <a:solidFill>
                      <a:srgbClr val="000000"/>
                    </a:solidFill>
                    <a:latin typeface="+mj-lt"/>
                    <a:sym typeface="Helvetica Neue Medium"/>
                  </a:endParaRPr>
                </a:p>
              </p:txBody>
            </p:sp>
          </p:grpSp>
          <p:pic>
            <p:nvPicPr>
              <p:cNvPr id="42" name="Image" descr="Image">
                <a:extLst>
                  <a:ext uri="{FF2B5EF4-FFF2-40B4-BE49-F238E27FC236}">
                    <a16:creationId xmlns:a16="http://schemas.microsoft.com/office/drawing/2014/main" id="{56201CCB-21C8-411A-A85E-16B557FC157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61642" y="1984467"/>
                <a:ext cx="1896294" cy="1095008"/>
              </a:xfrm>
              <a:prstGeom prst="rect">
                <a:avLst/>
              </a:prstGeom>
              <a:ln w="3175" cap="flat">
                <a:noFill/>
                <a:miter lim="400000"/>
              </a:ln>
              <a:effectLst/>
            </p:spPr>
          </p:pic>
        </p:grpSp>
      </p:grpSp>
      <p:grpSp>
        <p:nvGrpSpPr>
          <p:cNvPr id="53" name="Group 52">
            <a:extLst>
              <a:ext uri="{FF2B5EF4-FFF2-40B4-BE49-F238E27FC236}">
                <a16:creationId xmlns:a16="http://schemas.microsoft.com/office/drawing/2014/main" id="{40F23EE8-B7DC-4146-A05B-BB2CDA3C731F}"/>
              </a:ext>
            </a:extLst>
          </p:cNvPr>
          <p:cNvGrpSpPr/>
          <p:nvPr/>
        </p:nvGrpSpPr>
        <p:grpSpPr>
          <a:xfrm>
            <a:off x="10065260" y="2124059"/>
            <a:ext cx="2044466" cy="1804998"/>
            <a:chOff x="8740847" y="3770070"/>
            <a:chExt cx="3022698" cy="2447196"/>
          </a:xfrm>
        </p:grpSpPr>
        <p:pic>
          <p:nvPicPr>
            <p:cNvPr id="45" name="Picture 44">
              <a:extLst>
                <a:ext uri="{FF2B5EF4-FFF2-40B4-BE49-F238E27FC236}">
                  <a16:creationId xmlns:a16="http://schemas.microsoft.com/office/drawing/2014/main" id="{9C89FC36-D858-4DF4-9619-89570248719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740847" y="3770070"/>
              <a:ext cx="3022698" cy="1793418"/>
            </a:xfrm>
            <a:prstGeom prst="rect">
              <a:avLst/>
            </a:prstGeom>
          </p:spPr>
        </p:pic>
        <p:pic>
          <p:nvPicPr>
            <p:cNvPr id="46" name="Picture 45">
              <a:extLst>
                <a:ext uri="{FF2B5EF4-FFF2-40B4-BE49-F238E27FC236}">
                  <a16:creationId xmlns:a16="http://schemas.microsoft.com/office/drawing/2014/main" id="{21D24FA8-5FCF-4BE2-8F19-6799DBBD8CE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8740847" y="4493560"/>
              <a:ext cx="1187608" cy="1376785"/>
            </a:xfrm>
            <a:prstGeom prst="rect">
              <a:avLst/>
            </a:prstGeom>
          </p:spPr>
        </p:pic>
        <p:pic>
          <p:nvPicPr>
            <p:cNvPr id="49" name="Picture 48">
              <a:extLst>
                <a:ext uri="{FF2B5EF4-FFF2-40B4-BE49-F238E27FC236}">
                  <a16:creationId xmlns:a16="http://schemas.microsoft.com/office/drawing/2014/main" id="{23F76363-08BF-4753-9652-39489220657A}"/>
                </a:ext>
              </a:extLst>
            </p:cNvPr>
            <p:cNvPicPr/>
            <p:nvPr/>
          </p:nvPicPr>
          <p:blipFill>
            <a:blip r:embed="rId19" cstate="print">
              <a:extLst>
                <a:ext uri="{28A0092B-C50C-407E-A947-70E740481C1C}">
                  <a14:useLocalDpi xmlns:a14="http://schemas.microsoft.com/office/drawing/2010/main"/>
                </a:ext>
              </a:extLst>
            </a:blip>
            <a:stretch>
              <a:fillRect/>
            </a:stretch>
          </p:blipFill>
          <p:spPr>
            <a:xfrm>
              <a:off x="9944809" y="4775200"/>
              <a:ext cx="1397695" cy="1442066"/>
            </a:xfrm>
            <a:prstGeom prst="rect">
              <a:avLst/>
            </a:prstGeom>
          </p:spPr>
        </p:pic>
      </p:grpSp>
      <p:sp>
        <p:nvSpPr>
          <p:cNvPr id="47" name="TextBox 46">
            <a:extLst>
              <a:ext uri="{FF2B5EF4-FFF2-40B4-BE49-F238E27FC236}">
                <a16:creationId xmlns:a16="http://schemas.microsoft.com/office/drawing/2014/main" id="{7C5B58F9-34A0-45FA-9F14-FB0E34A9C856}"/>
              </a:ext>
            </a:extLst>
          </p:cNvPr>
          <p:cNvSpPr txBox="1"/>
          <p:nvPr/>
        </p:nvSpPr>
        <p:spPr>
          <a:xfrm>
            <a:off x="2116849" y="4154996"/>
            <a:ext cx="2063957" cy="775912"/>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chemeClr val="accent1"/>
                </a:solidFill>
                <a:latin typeface="+mj-lt"/>
              </a:rPr>
              <a:t>SD-WAN &amp; Remote Branch &amp; VPN</a:t>
            </a:r>
            <a:endParaRPr lang="en-US" sz="1800" dirty="0">
              <a:solidFill>
                <a:schemeClr val="accent1"/>
              </a:solidFill>
              <a:latin typeface="+mj-lt"/>
            </a:endParaRPr>
          </a:p>
        </p:txBody>
      </p:sp>
      <p:pic>
        <p:nvPicPr>
          <p:cNvPr id="48" name="Picture 47">
            <a:extLst>
              <a:ext uri="{FF2B5EF4-FFF2-40B4-BE49-F238E27FC236}">
                <a16:creationId xmlns:a16="http://schemas.microsoft.com/office/drawing/2014/main" id="{38BCF0A2-23BF-4464-AB77-2AA638FBB79A}"/>
              </a:ext>
            </a:extLst>
          </p:cNvPr>
          <p:cNvPicPr>
            <a:picLocks noChangeAspect="1"/>
          </p:cNvPicPr>
          <p:nvPr/>
        </p:nvPicPr>
        <p:blipFill rotWithShape="1">
          <a:blip r:embed="rId20"/>
          <a:srcRect l="10700" r="10896" b="782"/>
          <a:stretch/>
        </p:blipFill>
        <p:spPr>
          <a:xfrm>
            <a:off x="6325729" y="4907128"/>
            <a:ext cx="1439396" cy="1450368"/>
          </a:xfrm>
          <a:prstGeom prst="rect">
            <a:avLst/>
          </a:prstGeom>
        </p:spPr>
      </p:pic>
      <p:grpSp>
        <p:nvGrpSpPr>
          <p:cNvPr id="50" name="Group 49">
            <a:extLst>
              <a:ext uri="{FF2B5EF4-FFF2-40B4-BE49-F238E27FC236}">
                <a16:creationId xmlns:a16="http://schemas.microsoft.com/office/drawing/2014/main" id="{E176F627-4685-4BF5-AE54-FB7B518BF405}"/>
              </a:ext>
            </a:extLst>
          </p:cNvPr>
          <p:cNvGrpSpPr/>
          <p:nvPr/>
        </p:nvGrpSpPr>
        <p:grpSpPr>
          <a:xfrm>
            <a:off x="2311396" y="4907128"/>
            <a:ext cx="1674862" cy="1359358"/>
            <a:chOff x="4351433" y="2306285"/>
            <a:chExt cx="2450741" cy="1783578"/>
          </a:xfrm>
        </p:grpSpPr>
        <p:pic>
          <p:nvPicPr>
            <p:cNvPr id="57" name="Picture 56">
              <a:extLst>
                <a:ext uri="{FF2B5EF4-FFF2-40B4-BE49-F238E27FC236}">
                  <a16:creationId xmlns:a16="http://schemas.microsoft.com/office/drawing/2014/main" id="{334B4F38-7792-4B0B-B1F2-A67852F1B4BE}"/>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t="30916" b="27831"/>
            <a:stretch/>
          </p:blipFill>
          <p:spPr>
            <a:xfrm>
              <a:off x="4542194" y="2466018"/>
              <a:ext cx="2106196" cy="1516749"/>
            </a:xfrm>
            <a:prstGeom prst="rect">
              <a:avLst/>
            </a:prstGeom>
          </p:spPr>
        </p:pic>
        <p:pic>
          <p:nvPicPr>
            <p:cNvPr id="58" name="Picture 57">
              <a:extLst>
                <a:ext uri="{FF2B5EF4-FFF2-40B4-BE49-F238E27FC236}">
                  <a16:creationId xmlns:a16="http://schemas.microsoft.com/office/drawing/2014/main" id="{3B79BD84-CDF5-403C-B1CF-7AEFC582E124}"/>
                </a:ext>
              </a:extLst>
            </p:cNvPr>
            <p:cNvPicPr>
              <a:picLocks noChangeAspect="1"/>
            </p:cNvPicPr>
            <p:nvPr/>
          </p:nvPicPr>
          <p:blipFill>
            <a:blip r:embed="rId22"/>
            <a:stretch>
              <a:fillRect/>
            </a:stretch>
          </p:blipFill>
          <p:spPr>
            <a:xfrm>
              <a:off x="6197194" y="3184366"/>
              <a:ext cx="604980" cy="430209"/>
            </a:xfrm>
            <a:prstGeom prst="rect">
              <a:avLst/>
            </a:prstGeom>
            <a:noFill/>
          </p:spPr>
        </p:pic>
        <p:grpSp>
          <p:nvGrpSpPr>
            <p:cNvPr id="59" name="Group 58">
              <a:extLst>
                <a:ext uri="{FF2B5EF4-FFF2-40B4-BE49-F238E27FC236}">
                  <a16:creationId xmlns:a16="http://schemas.microsoft.com/office/drawing/2014/main" id="{9E543D8B-C6E6-47E5-8DBF-247FFD77301F}"/>
                </a:ext>
              </a:extLst>
            </p:cNvPr>
            <p:cNvGrpSpPr/>
            <p:nvPr/>
          </p:nvGrpSpPr>
          <p:grpSpPr>
            <a:xfrm>
              <a:off x="5119274" y="3599612"/>
              <a:ext cx="1473201" cy="490251"/>
              <a:chOff x="4485894" y="4995431"/>
              <a:chExt cx="1742485" cy="579863"/>
            </a:xfrm>
          </p:grpSpPr>
          <p:pic>
            <p:nvPicPr>
              <p:cNvPr id="67" name="Picture 66">
                <a:extLst>
                  <a:ext uri="{FF2B5EF4-FFF2-40B4-BE49-F238E27FC236}">
                    <a16:creationId xmlns:a16="http://schemas.microsoft.com/office/drawing/2014/main" id="{79F6B1D2-675A-412A-A611-56AF3F30F23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37728" y="5211723"/>
                <a:ext cx="290651" cy="291220"/>
              </a:xfrm>
              <a:prstGeom prst="rect">
                <a:avLst/>
              </a:prstGeom>
            </p:spPr>
          </p:pic>
          <p:pic>
            <p:nvPicPr>
              <p:cNvPr id="68" name="Picture 67">
                <a:extLst>
                  <a:ext uri="{FF2B5EF4-FFF2-40B4-BE49-F238E27FC236}">
                    <a16:creationId xmlns:a16="http://schemas.microsoft.com/office/drawing/2014/main" id="{9A8B0DD5-D83F-4C6E-8554-FF780488C60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662720" y="5094414"/>
                <a:ext cx="290651" cy="291220"/>
              </a:xfrm>
              <a:prstGeom prst="rect">
                <a:avLst/>
              </a:prstGeom>
            </p:spPr>
          </p:pic>
          <p:pic>
            <p:nvPicPr>
              <p:cNvPr id="69" name="Picture 68">
                <a:extLst>
                  <a:ext uri="{FF2B5EF4-FFF2-40B4-BE49-F238E27FC236}">
                    <a16:creationId xmlns:a16="http://schemas.microsoft.com/office/drawing/2014/main" id="{3DEC9B2C-338F-4798-9F2C-6B8BAF4FD50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490995" y="4995431"/>
                <a:ext cx="1083673" cy="393789"/>
              </a:xfrm>
              <a:prstGeom prst="rect">
                <a:avLst/>
              </a:prstGeom>
            </p:spPr>
          </p:pic>
          <p:pic>
            <p:nvPicPr>
              <p:cNvPr id="70" name="Picture 69">
                <a:extLst>
                  <a:ext uri="{FF2B5EF4-FFF2-40B4-BE49-F238E27FC236}">
                    <a16:creationId xmlns:a16="http://schemas.microsoft.com/office/drawing/2014/main" id="{2C14C4A7-D699-4405-8F91-44F552D83AD4}"/>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485894" y="5181505"/>
                <a:ext cx="1083673" cy="393789"/>
              </a:xfrm>
              <a:prstGeom prst="rect">
                <a:avLst/>
              </a:prstGeom>
            </p:spPr>
          </p:pic>
        </p:grpSp>
        <p:pic>
          <p:nvPicPr>
            <p:cNvPr id="60" name="Picture 59">
              <a:extLst>
                <a:ext uri="{FF2B5EF4-FFF2-40B4-BE49-F238E27FC236}">
                  <a16:creationId xmlns:a16="http://schemas.microsoft.com/office/drawing/2014/main" id="{B6CB68AF-6CE0-4528-8DBA-E18A45A3B91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361204" y="2948301"/>
              <a:ext cx="650168" cy="591480"/>
            </a:xfrm>
            <a:prstGeom prst="rect">
              <a:avLst/>
            </a:prstGeom>
          </p:spPr>
        </p:pic>
        <p:grpSp>
          <p:nvGrpSpPr>
            <p:cNvPr id="61" name="Group 60">
              <a:extLst>
                <a:ext uri="{FF2B5EF4-FFF2-40B4-BE49-F238E27FC236}">
                  <a16:creationId xmlns:a16="http://schemas.microsoft.com/office/drawing/2014/main" id="{7DB26794-11D4-4D85-BF39-8C8486749DA7}"/>
                </a:ext>
              </a:extLst>
            </p:cNvPr>
            <p:cNvGrpSpPr/>
            <p:nvPr/>
          </p:nvGrpSpPr>
          <p:grpSpPr>
            <a:xfrm>
              <a:off x="4351433" y="3176922"/>
              <a:ext cx="855987" cy="591480"/>
              <a:chOff x="1420876" y="4811390"/>
              <a:chExt cx="659871" cy="449044"/>
            </a:xfrm>
          </p:grpSpPr>
          <p:pic>
            <p:nvPicPr>
              <p:cNvPr id="63" name="Picture 62">
                <a:extLst>
                  <a:ext uri="{FF2B5EF4-FFF2-40B4-BE49-F238E27FC236}">
                    <a16:creationId xmlns:a16="http://schemas.microsoft.com/office/drawing/2014/main" id="{A8436D39-F85F-4493-830F-97CF9F3FFD38}"/>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14430" b="18243"/>
              <a:stretch/>
            </p:blipFill>
            <p:spPr>
              <a:xfrm>
                <a:off x="1420876" y="4811390"/>
                <a:ext cx="659871" cy="449044"/>
              </a:xfrm>
              <a:prstGeom prst="rect">
                <a:avLst/>
              </a:prstGeom>
            </p:spPr>
          </p:pic>
          <p:grpSp>
            <p:nvGrpSpPr>
              <p:cNvPr id="64" name="Group 63">
                <a:extLst>
                  <a:ext uri="{FF2B5EF4-FFF2-40B4-BE49-F238E27FC236}">
                    <a16:creationId xmlns:a16="http://schemas.microsoft.com/office/drawing/2014/main" id="{A3253844-AF45-47B0-84B7-F16B010A941A}"/>
                  </a:ext>
                </a:extLst>
              </p:cNvPr>
              <p:cNvGrpSpPr/>
              <p:nvPr/>
            </p:nvGrpSpPr>
            <p:grpSpPr>
              <a:xfrm>
                <a:off x="1608455" y="4886350"/>
                <a:ext cx="298464" cy="216624"/>
                <a:chOff x="758804" y="4904141"/>
                <a:chExt cx="438429" cy="318210"/>
              </a:xfrm>
            </p:grpSpPr>
            <p:pic>
              <p:nvPicPr>
                <p:cNvPr id="65" name="Picture 64">
                  <a:extLst>
                    <a:ext uri="{FF2B5EF4-FFF2-40B4-BE49-F238E27FC236}">
                      <a16:creationId xmlns:a16="http://schemas.microsoft.com/office/drawing/2014/main" id="{6225B643-592A-44A2-8B37-9EDBC7585F87}"/>
                    </a:ext>
                  </a:extLst>
                </p:cNvPr>
                <p:cNvPicPr>
                  <a:picLocks noChangeAspect="1"/>
                </p:cNvPicPr>
                <p:nvPr/>
              </p:nvPicPr>
              <p:blipFill>
                <a:blip r:embed="rId27" cstate="print">
                  <a:extLst>
                    <a:ext uri="{28A0092B-C50C-407E-A947-70E740481C1C}">
                      <a14:useLocalDpi xmlns:a14="http://schemas.microsoft.com/office/drawing/2010/main" val="0"/>
                    </a:ext>
                  </a:extLst>
                </a:blip>
                <a:srcRect t="13745" b="13745"/>
                <a:stretch/>
              </p:blipFill>
              <p:spPr>
                <a:xfrm>
                  <a:off x="758804" y="4904141"/>
                  <a:ext cx="438429" cy="318210"/>
                </a:xfrm>
                <a:prstGeom prst="rect">
                  <a:avLst/>
                </a:prstGeom>
              </p:spPr>
            </p:pic>
            <p:sp>
              <p:nvSpPr>
                <p:cNvPr id="66" name="Rectangle 65">
                  <a:extLst>
                    <a:ext uri="{FF2B5EF4-FFF2-40B4-BE49-F238E27FC236}">
                      <a16:creationId xmlns:a16="http://schemas.microsoft.com/office/drawing/2014/main" id="{77E97198-04DD-4509-ADC0-47501C29DA7A}"/>
                    </a:ext>
                  </a:extLst>
                </p:cNvPr>
                <p:cNvSpPr/>
                <p:nvPr/>
              </p:nvSpPr>
              <p:spPr>
                <a:xfrm>
                  <a:off x="777797" y="4915551"/>
                  <a:ext cx="166281" cy="47081"/>
                </a:xfrm>
                <a:prstGeom prst="rect">
                  <a:avLst/>
                </a:prstGeom>
                <a:solidFill>
                  <a:srgbClr val="FF8300"/>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8300"/>
                    </a:solidFill>
                    <a:effectLst/>
                    <a:uLnTx/>
                    <a:uFillTx/>
                    <a:latin typeface="+mj-lt"/>
                    <a:ea typeface="+mn-ea"/>
                    <a:cs typeface="+mn-cs"/>
                  </a:endParaRPr>
                </a:p>
              </p:txBody>
            </p:sp>
          </p:grpSp>
        </p:grpSp>
        <p:pic>
          <p:nvPicPr>
            <p:cNvPr id="62" name="Picture 61">
              <a:extLst>
                <a:ext uri="{FF2B5EF4-FFF2-40B4-BE49-F238E27FC236}">
                  <a16:creationId xmlns:a16="http://schemas.microsoft.com/office/drawing/2014/main" id="{A33CD6E7-66CA-47E5-866E-EA8962EE350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329427" y="2306285"/>
              <a:ext cx="560921" cy="511194"/>
            </a:xfrm>
            <a:prstGeom prst="rect">
              <a:avLst/>
            </a:prstGeom>
          </p:spPr>
        </p:pic>
      </p:grpSp>
      <p:pic>
        <p:nvPicPr>
          <p:cNvPr id="4" name="Picture 3">
            <a:extLst>
              <a:ext uri="{FF2B5EF4-FFF2-40B4-BE49-F238E27FC236}">
                <a16:creationId xmlns:a16="http://schemas.microsoft.com/office/drawing/2014/main" id="{DBC11210-C7AD-3E47-C8DE-0542382F7D39}"/>
              </a:ext>
            </a:extLst>
          </p:cNvPr>
          <p:cNvPicPr>
            <a:picLocks noChangeAspect="1"/>
          </p:cNvPicPr>
          <p:nvPr/>
        </p:nvPicPr>
        <p:blipFill>
          <a:blip r:embed="rId29"/>
          <a:stretch>
            <a:fillRect/>
          </a:stretch>
        </p:blipFill>
        <p:spPr>
          <a:xfrm>
            <a:off x="4287348" y="4708691"/>
            <a:ext cx="1621552" cy="2145439"/>
          </a:xfrm>
          <a:prstGeom prst="rect">
            <a:avLst/>
          </a:prstGeom>
        </p:spPr>
      </p:pic>
      <p:sp>
        <p:nvSpPr>
          <p:cNvPr id="3" name="TextBox 2">
            <a:extLst>
              <a:ext uri="{FF2B5EF4-FFF2-40B4-BE49-F238E27FC236}">
                <a16:creationId xmlns:a16="http://schemas.microsoft.com/office/drawing/2014/main" id="{AA5C85A1-B8CF-DBC7-4610-1A9610AABBB2}"/>
              </a:ext>
            </a:extLst>
          </p:cNvPr>
          <p:cNvSpPr txBox="1"/>
          <p:nvPr/>
        </p:nvSpPr>
        <p:spPr>
          <a:xfrm>
            <a:off x="4061029" y="3945338"/>
            <a:ext cx="2063957" cy="775912"/>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800" u="sng" dirty="0">
                <a:solidFill>
                  <a:schemeClr val="accent1"/>
                </a:solidFill>
                <a:latin typeface="+mj-lt"/>
              </a:rPr>
              <a:t>SASE Cloud Security</a:t>
            </a:r>
            <a:endParaRPr lang="en-US" sz="1800" dirty="0">
              <a:solidFill>
                <a:schemeClr val="accent1"/>
              </a:solidFill>
              <a:latin typeface="+mj-lt"/>
            </a:endParaRPr>
          </a:p>
        </p:txBody>
      </p:sp>
      <p:sp>
        <p:nvSpPr>
          <p:cNvPr id="12" name="Rectangle 11">
            <a:extLst>
              <a:ext uri="{FF2B5EF4-FFF2-40B4-BE49-F238E27FC236}">
                <a16:creationId xmlns:a16="http://schemas.microsoft.com/office/drawing/2014/main" id="{AEAECD07-EA0F-17B5-459B-1161F22099F8}"/>
              </a:ext>
            </a:extLst>
          </p:cNvPr>
          <p:cNvSpPr/>
          <p:nvPr/>
        </p:nvSpPr>
        <p:spPr bwMode="ltGray">
          <a:xfrm>
            <a:off x="0" y="6719388"/>
            <a:ext cx="641555" cy="138612"/>
          </a:xfrm>
          <a:prstGeom prst="rect">
            <a:avLst/>
          </a:prstGeom>
          <a:solidFill>
            <a:schemeClr val="accent2">
              <a:lumMod val="40000"/>
              <a:lumOff val="60000"/>
              <a:alpha val="81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rgbClr val="808285"/>
                </a:solidFill>
              </a:rPr>
              <a:t>2024-01-xx</a:t>
            </a:r>
          </a:p>
        </p:txBody>
      </p:sp>
    </p:spTree>
    <p:extLst>
      <p:ext uri="{BB962C8B-B14F-4D97-AF65-F5344CB8AC3E}">
        <p14:creationId xmlns:p14="http://schemas.microsoft.com/office/powerpoint/2010/main" val="163535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8">
            <a:extLst>
              <a:ext uri="{FF2B5EF4-FFF2-40B4-BE49-F238E27FC236}">
                <a16:creationId xmlns:a16="http://schemas.microsoft.com/office/drawing/2014/main" id="{D3D400D8-C109-C946-B564-FB52882A50F8}"/>
              </a:ext>
            </a:extLst>
          </p:cNvPr>
          <p:cNvSpPr txBox="1"/>
          <p:nvPr/>
        </p:nvSpPr>
        <p:spPr>
          <a:xfrm>
            <a:off x="152448" y="15967"/>
            <a:ext cx="12192000" cy="1645695"/>
          </a:xfrm>
          <a:prstGeom prst="rect">
            <a:avLst/>
          </a:prstGeom>
          <a:ln w="3175">
            <a:miter lim="400000"/>
          </a:ln>
          <a:extLst>
            <a:ext uri="{C572A759-6A51-4108-AA02-DFA0A04FC94B}">
              <ma14:wrappingTextBoxFlag xmlns="" xmlns:ma14="http://schemas.microsoft.com/office/mac/drawingml/2011/main" val="1"/>
            </a:ext>
          </a:extLst>
        </p:spPr>
        <p:txBody>
          <a:bodyPr wrap="square" lIns="0" tIns="63500" rIns="0" bIns="0" anchor="ctr" anchorCtr="1">
            <a:noAutofit/>
          </a:bodyPr>
          <a:lstStyle>
            <a:defPPr>
              <a:defRPr lang="en-US"/>
            </a:defPPr>
            <a:lvl1pPr marL="0" marR="0" lvl="0" indent="0" algn="ctr" defTabSz="936220" eaLnBrk="1" fontAlgn="auto" latinLnBrk="0" hangingPunct="0">
              <a:lnSpc>
                <a:spcPct val="70000"/>
              </a:lnSpc>
              <a:spcBef>
                <a:spcPts val="0"/>
              </a:spcBef>
              <a:spcAft>
                <a:spcPts val="0"/>
              </a:spcAft>
              <a:buClrTx/>
              <a:buSzTx/>
              <a:buFontTx/>
              <a:buNone/>
              <a:tabLst/>
              <a:defRPr kumimoji="0" sz="4000" b="1" u="none" strike="noStrike" kern="0" cap="none" spc="0" normalizeH="0" baseline="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ctr" defTabSz="650101" rtl="0" eaLnBrk="1" fontAlgn="auto" latinLnBrk="0" hangingPunct="0">
              <a:lnSpc>
                <a:spcPct val="8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7600"/>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61A9B258-4CE9-D148-A7DD-1FCA4240A90F}"/>
              </a:ext>
            </a:extLst>
          </p:cNvPr>
          <p:cNvSpPr>
            <a:spLocks noGrp="1"/>
          </p:cNvSpPr>
          <p:nvPr>
            <p:ph type="body" sz="quarter" idx="13"/>
          </p:nvPr>
        </p:nvSpPr>
        <p:spPr>
          <a:xfrm>
            <a:off x="281746" y="761361"/>
            <a:ext cx="11502268" cy="381000"/>
          </a:xfrm>
        </p:spPr>
        <p:txBody>
          <a:bodyPr/>
          <a:lstStyle/>
          <a:p>
            <a:r>
              <a:rPr lang="en-US" dirty="0">
                <a:cs typeface="Arial" panose="020B0604020202020204" pitchFamily="34" charset="0"/>
              </a:rPr>
              <a:t>WiFi 6/6E (802.11ax) with flexible architecture &amp; deployment methodologies</a:t>
            </a:r>
          </a:p>
        </p:txBody>
      </p:sp>
      <p:sp>
        <p:nvSpPr>
          <p:cNvPr id="5" name="Title 4">
            <a:extLst>
              <a:ext uri="{FF2B5EF4-FFF2-40B4-BE49-F238E27FC236}">
                <a16:creationId xmlns:a16="http://schemas.microsoft.com/office/drawing/2014/main" id="{F47917A0-1550-1D49-B7A5-6955F4335856}"/>
              </a:ext>
            </a:extLst>
          </p:cNvPr>
          <p:cNvSpPr>
            <a:spLocks noGrp="1"/>
          </p:cNvSpPr>
          <p:nvPr>
            <p:ph type="title"/>
          </p:nvPr>
        </p:nvSpPr>
        <p:spPr/>
        <p:txBody>
          <a:bodyPr/>
          <a:lstStyle/>
          <a:p>
            <a:r>
              <a:rPr lang="en-US" dirty="0">
                <a:ea typeface="Open Sans Extrabold" panose="020B0906030804020204" pitchFamily="34" charset="0"/>
                <a:cs typeface="Open Sans Extrabold" panose="020B0906030804020204" pitchFamily="34" charset="0"/>
              </a:rPr>
              <a:t>HPE Aruba Networking </a:t>
            </a:r>
            <a:r>
              <a:rPr lang="en-US" dirty="0">
                <a:solidFill>
                  <a:schemeClr val="accent5"/>
                </a:solidFill>
                <a:ea typeface="Open Sans Extrabold" panose="020B0906030804020204" pitchFamily="34" charset="0"/>
                <a:cs typeface="Open Sans Extrabold" panose="020B0906030804020204" pitchFamily="34" charset="0"/>
              </a:rPr>
              <a:t>Access Points</a:t>
            </a:r>
          </a:p>
        </p:txBody>
      </p:sp>
      <p:grpSp>
        <p:nvGrpSpPr>
          <p:cNvPr id="8" name="Group 7">
            <a:extLst>
              <a:ext uri="{FF2B5EF4-FFF2-40B4-BE49-F238E27FC236}">
                <a16:creationId xmlns:a16="http://schemas.microsoft.com/office/drawing/2014/main" id="{0519AFAD-459D-408E-A954-7579555F12ED}"/>
              </a:ext>
            </a:extLst>
          </p:cNvPr>
          <p:cNvGrpSpPr/>
          <p:nvPr/>
        </p:nvGrpSpPr>
        <p:grpSpPr>
          <a:xfrm>
            <a:off x="4531250" y="1457083"/>
            <a:ext cx="1424011" cy="2096484"/>
            <a:chOff x="4510013" y="1867105"/>
            <a:chExt cx="1424011" cy="2096484"/>
          </a:xfrm>
        </p:grpSpPr>
        <p:pic>
          <p:nvPicPr>
            <p:cNvPr id="20" name="Picture 19">
              <a:extLst>
                <a:ext uri="{FF2B5EF4-FFF2-40B4-BE49-F238E27FC236}">
                  <a16:creationId xmlns:a16="http://schemas.microsoft.com/office/drawing/2014/main" id="{CA5ABD77-134E-4154-966E-3139A669FC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0013" y="1867105"/>
              <a:ext cx="1424011" cy="1446259"/>
            </a:xfrm>
            <a:prstGeom prst="rect">
              <a:avLst/>
            </a:prstGeom>
          </p:spPr>
        </p:pic>
        <p:sp>
          <p:nvSpPr>
            <p:cNvPr id="24" name="TextBox 23">
              <a:extLst>
                <a:ext uri="{FF2B5EF4-FFF2-40B4-BE49-F238E27FC236}">
                  <a16:creationId xmlns:a16="http://schemas.microsoft.com/office/drawing/2014/main" id="{ED07FE26-6A90-4033-A36E-B475D8186DF3}"/>
                </a:ext>
              </a:extLst>
            </p:cNvPr>
            <p:cNvSpPr txBox="1"/>
            <p:nvPr/>
          </p:nvSpPr>
          <p:spPr>
            <a:xfrm>
              <a:off x="4510013" y="3269718"/>
              <a:ext cx="1424011" cy="693871"/>
            </a:xfrm>
            <a:prstGeom prst="rect">
              <a:avLst/>
            </a:prstGeom>
            <a:noFill/>
          </p:spPr>
          <p:txBody>
            <a:bodyPr wrap="square" rtlCol="0" anchor="ctr" anchorCtr="1">
              <a:noAutofit/>
            </a:bodyPr>
            <a:lstStyle/>
            <a:p>
              <a:pPr algn="ctr" defTabSz="1219110"/>
              <a:r>
                <a:rPr lang="en-US" sz="1600" b="1" kern="0" dirty="0">
                  <a:cs typeface="Arial" panose="020B0604020202020204" pitchFamily="34" charset="0"/>
                </a:rPr>
                <a:t>550 Series</a:t>
              </a:r>
            </a:p>
            <a:p>
              <a:pPr algn="ctr" defTabSz="1219110"/>
              <a:r>
                <a:rPr lang="en-US" sz="1050" kern="0" dirty="0">
                  <a:cs typeface="Arial" panose="020B0604020202020204" pitchFamily="34" charset="0"/>
                </a:rPr>
                <a:t> </a:t>
              </a:r>
              <a:r>
                <a:rPr lang="en-US" sz="1400" kern="0" dirty="0">
                  <a:cs typeface="Arial" panose="020B0604020202020204" pitchFamily="34" charset="0"/>
                </a:rPr>
                <a:t>Extreme Density</a:t>
              </a:r>
            </a:p>
          </p:txBody>
        </p:sp>
      </p:grpSp>
      <p:grpSp>
        <p:nvGrpSpPr>
          <p:cNvPr id="9" name="Group 8">
            <a:extLst>
              <a:ext uri="{FF2B5EF4-FFF2-40B4-BE49-F238E27FC236}">
                <a16:creationId xmlns:a16="http://schemas.microsoft.com/office/drawing/2014/main" id="{B9D6E03F-6A95-4B9A-872F-5114253C6897}"/>
              </a:ext>
            </a:extLst>
          </p:cNvPr>
          <p:cNvGrpSpPr/>
          <p:nvPr/>
        </p:nvGrpSpPr>
        <p:grpSpPr>
          <a:xfrm>
            <a:off x="3265898" y="1540454"/>
            <a:ext cx="1437879" cy="2013113"/>
            <a:chOff x="3131590" y="2034781"/>
            <a:chExt cx="1437879" cy="2013113"/>
          </a:xfrm>
        </p:grpSpPr>
        <p:sp>
          <p:nvSpPr>
            <p:cNvPr id="23" name="TextBox 22">
              <a:extLst>
                <a:ext uri="{FF2B5EF4-FFF2-40B4-BE49-F238E27FC236}">
                  <a16:creationId xmlns:a16="http://schemas.microsoft.com/office/drawing/2014/main" id="{F8E37ECF-0C02-45D2-A0B5-A24995F510FE}"/>
                </a:ext>
              </a:extLst>
            </p:cNvPr>
            <p:cNvSpPr txBox="1"/>
            <p:nvPr/>
          </p:nvSpPr>
          <p:spPr>
            <a:xfrm>
              <a:off x="3131590" y="3354023"/>
              <a:ext cx="1437879" cy="693871"/>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600" dirty="0"/>
                <a:t>530 Series</a:t>
              </a:r>
            </a:p>
            <a:p>
              <a:r>
                <a:rPr lang="en-US" b="0" dirty="0"/>
                <a:t>Very High Density</a:t>
              </a:r>
            </a:p>
          </p:txBody>
        </p:sp>
        <p:pic>
          <p:nvPicPr>
            <p:cNvPr id="27" name="Picture 26">
              <a:extLst>
                <a:ext uri="{FF2B5EF4-FFF2-40B4-BE49-F238E27FC236}">
                  <a16:creationId xmlns:a16="http://schemas.microsoft.com/office/drawing/2014/main" id="{C34C357A-6F75-4C16-AFAE-E8D8BED7EA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8302" y="2034781"/>
              <a:ext cx="1284455" cy="1304523"/>
            </a:xfrm>
            <a:prstGeom prst="rect">
              <a:avLst/>
            </a:prstGeom>
          </p:spPr>
        </p:pic>
      </p:grpSp>
      <p:grpSp>
        <p:nvGrpSpPr>
          <p:cNvPr id="10" name="Group 9">
            <a:extLst>
              <a:ext uri="{FF2B5EF4-FFF2-40B4-BE49-F238E27FC236}">
                <a16:creationId xmlns:a16="http://schemas.microsoft.com/office/drawing/2014/main" id="{CA71FC6E-054E-4FC4-8290-13BA07BD886A}"/>
              </a:ext>
            </a:extLst>
          </p:cNvPr>
          <p:cNvGrpSpPr/>
          <p:nvPr/>
        </p:nvGrpSpPr>
        <p:grpSpPr>
          <a:xfrm>
            <a:off x="2254620" y="1628306"/>
            <a:ext cx="1159643" cy="1927382"/>
            <a:chOff x="2071367" y="2148573"/>
            <a:chExt cx="1159643" cy="1927382"/>
          </a:xfrm>
        </p:grpSpPr>
        <p:sp>
          <p:nvSpPr>
            <p:cNvPr id="21" name="TextBox 20">
              <a:extLst>
                <a:ext uri="{FF2B5EF4-FFF2-40B4-BE49-F238E27FC236}">
                  <a16:creationId xmlns:a16="http://schemas.microsoft.com/office/drawing/2014/main" id="{17ED202C-1CA1-4F08-9036-0DC44E6BA350}"/>
                </a:ext>
              </a:extLst>
            </p:cNvPr>
            <p:cNvSpPr txBox="1"/>
            <p:nvPr/>
          </p:nvSpPr>
          <p:spPr>
            <a:xfrm>
              <a:off x="2083737" y="3373478"/>
              <a:ext cx="1134903" cy="702477"/>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600" dirty="0"/>
                <a:t>510 Series </a:t>
              </a:r>
            </a:p>
            <a:p>
              <a:r>
                <a:rPr lang="en-US" b="0" dirty="0"/>
                <a:t>High Density</a:t>
              </a:r>
            </a:p>
          </p:txBody>
        </p:sp>
        <p:pic>
          <p:nvPicPr>
            <p:cNvPr id="28" name="Picture 27">
              <a:extLst>
                <a:ext uri="{FF2B5EF4-FFF2-40B4-BE49-F238E27FC236}">
                  <a16:creationId xmlns:a16="http://schemas.microsoft.com/office/drawing/2014/main" id="{D797E9B8-B9B1-4622-8E49-665330DC1A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71367" y="2148573"/>
              <a:ext cx="1159643" cy="1177761"/>
            </a:xfrm>
            <a:prstGeom prst="rect">
              <a:avLst/>
            </a:prstGeom>
          </p:spPr>
        </p:pic>
      </p:grpSp>
      <p:grpSp>
        <p:nvGrpSpPr>
          <p:cNvPr id="11" name="Group 10">
            <a:extLst>
              <a:ext uri="{FF2B5EF4-FFF2-40B4-BE49-F238E27FC236}">
                <a16:creationId xmlns:a16="http://schemas.microsoft.com/office/drawing/2014/main" id="{F6C802E8-9FF5-4B04-A762-E8029A3FB77F}"/>
              </a:ext>
            </a:extLst>
          </p:cNvPr>
          <p:cNvGrpSpPr/>
          <p:nvPr/>
        </p:nvGrpSpPr>
        <p:grpSpPr>
          <a:xfrm>
            <a:off x="1179090" y="1677132"/>
            <a:ext cx="1207233" cy="1878556"/>
            <a:chOff x="921336" y="2080669"/>
            <a:chExt cx="1207233" cy="1878556"/>
          </a:xfrm>
        </p:grpSpPr>
        <p:pic>
          <p:nvPicPr>
            <p:cNvPr id="29" name="Picture 28">
              <a:extLst>
                <a:ext uri="{FF2B5EF4-FFF2-40B4-BE49-F238E27FC236}">
                  <a16:creationId xmlns:a16="http://schemas.microsoft.com/office/drawing/2014/main" id="{3BE700D8-6772-4929-A06B-AE337A51AF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037" y="2080669"/>
              <a:ext cx="1169891" cy="1154875"/>
            </a:xfrm>
            <a:prstGeom prst="rect">
              <a:avLst/>
            </a:prstGeom>
          </p:spPr>
        </p:pic>
        <p:sp>
          <p:nvSpPr>
            <p:cNvPr id="30" name="TextBox 29">
              <a:extLst>
                <a:ext uri="{FF2B5EF4-FFF2-40B4-BE49-F238E27FC236}">
                  <a16:creationId xmlns:a16="http://schemas.microsoft.com/office/drawing/2014/main" id="{7DA5AEFB-CF64-4293-996B-A6DCC6D3F908}"/>
                </a:ext>
              </a:extLst>
            </p:cNvPr>
            <p:cNvSpPr txBox="1"/>
            <p:nvPr/>
          </p:nvSpPr>
          <p:spPr>
            <a:xfrm>
              <a:off x="921336" y="3256748"/>
              <a:ext cx="1207233" cy="702477"/>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600" dirty="0"/>
                <a:t>500 Series </a:t>
              </a:r>
            </a:p>
            <a:p>
              <a:r>
                <a:rPr lang="en-US" b="0" dirty="0"/>
                <a:t>Mid Density</a:t>
              </a:r>
            </a:p>
          </p:txBody>
        </p:sp>
      </p:grpSp>
      <p:grpSp>
        <p:nvGrpSpPr>
          <p:cNvPr id="13" name="Group 12">
            <a:extLst>
              <a:ext uri="{FF2B5EF4-FFF2-40B4-BE49-F238E27FC236}">
                <a16:creationId xmlns:a16="http://schemas.microsoft.com/office/drawing/2014/main" id="{BF690691-AE4D-4863-AC08-72EBD66555A9}"/>
              </a:ext>
            </a:extLst>
          </p:cNvPr>
          <p:cNvGrpSpPr/>
          <p:nvPr/>
        </p:nvGrpSpPr>
        <p:grpSpPr>
          <a:xfrm>
            <a:off x="7747688" y="1669467"/>
            <a:ext cx="1511209" cy="1952613"/>
            <a:chOff x="8087275" y="1860946"/>
            <a:chExt cx="1511209" cy="1952613"/>
          </a:xfrm>
        </p:grpSpPr>
        <p:pic>
          <p:nvPicPr>
            <p:cNvPr id="34" name="Picture 33">
              <a:extLst>
                <a:ext uri="{FF2B5EF4-FFF2-40B4-BE49-F238E27FC236}">
                  <a16:creationId xmlns:a16="http://schemas.microsoft.com/office/drawing/2014/main" id="{6AA26DBE-754A-4151-92F7-D365BD3792E2}"/>
                </a:ext>
              </a:extLst>
            </p:cNvPr>
            <p:cNvPicPr>
              <a:picLocks noChangeAspect="1"/>
            </p:cNvPicPr>
            <p:nvPr/>
          </p:nvPicPr>
          <p:blipFill rotWithShape="1">
            <a:blip r:embed="rId5">
              <a:extLst>
                <a:ext uri="{28A0092B-C50C-407E-A947-70E740481C1C}">
                  <a14:useLocalDpi xmlns:a14="http://schemas.microsoft.com/office/drawing/2010/main"/>
                </a:ext>
              </a:extLst>
            </a:blip>
            <a:srcRect l="25084" r="27214"/>
            <a:stretch/>
          </p:blipFill>
          <p:spPr>
            <a:xfrm>
              <a:off x="8217815" y="1860946"/>
              <a:ext cx="1250128" cy="1248095"/>
            </a:xfrm>
            <a:prstGeom prst="rect">
              <a:avLst/>
            </a:prstGeom>
          </p:spPr>
        </p:pic>
        <p:sp>
          <p:nvSpPr>
            <p:cNvPr id="36" name="TextBox 35">
              <a:extLst>
                <a:ext uri="{FF2B5EF4-FFF2-40B4-BE49-F238E27FC236}">
                  <a16:creationId xmlns:a16="http://schemas.microsoft.com/office/drawing/2014/main" id="{D76927B0-505B-4BCB-BB8E-8CE60CEAE7A1}"/>
                </a:ext>
              </a:extLst>
            </p:cNvPr>
            <p:cNvSpPr txBox="1"/>
            <p:nvPr/>
          </p:nvSpPr>
          <p:spPr>
            <a:xfrm>
              <a:off x="8087275" y="3111082"/>
              <a:ext cx="1511209" cy="702477"/>
            </a:xfrm>
            <a:prstGeom prst="rect">
              <a:avLst/>
            </a:prstGeom>
            <a:noFill/>
          </p:spPr>
          <p:txBody>
            <a:bodyPr wrap="square" rtlCol="0" anchor="t" anchorCtr="1">
              <a:noAutofit/>
            </a:bodyPr>
            <a:lstStyle>
              <a:defPPr>
                <a:defRPr lang="en-US"/>
              </a:defPPr>
              <a:lvl1pPr algn="ctr" defTabSz="914378">
                <a:defRPr sz="1400" b="1" kern="0">
                  <a:cs typeface="Arial" pitchFamily="34" charset="0"/>
                </a:defRPr>
              </a:lvl1pPr>
            </a:lstStyle>
            <a:p>
              <a:r>
                <a:rPr lang="en-US" sz="1600" dirty="0"/>
                <a:t>518 Series </a:t>
              </a:r>
            </a:p>
            <a:p>
              <a:r>
                <a:rPr lang="en-US" b="0" dirty="0"/>
                <a:t>High Density</a:t>
              </a:r>
            </a:p>
            <a:p>
              <a:r>
                <a:rPr lang="en-US" b="0" dirty="0"/>
                <a:t>Ruggedized</a:t>
              </a:r>
            </a:p>
          </p:txBody>
        </p:sp>
      </p:grpSp>
      <p:grpSp>
        <p:nvGrpSpPr>
          <p:cNvPr id="15" name="Group 14">
            <a:extLst>
              <a:ext uri="{FF2B5EF4-FFF2-40B4-BE49-F238E27FC236}">
                <a16:creationId xmlns:a16="http://schemas.microsoft.com/office/drawing/2014/main" id="{F34AEABE-365B-4C35-B318-B881F31098B7}"/>
              </a:ext>
            </a:extLst>
          </p:cNvPr>
          <p:cNvGrpSpPr/>
          <p:nvPr/>
        </p:nvGrpSpPr>
        <p:grpSpPr>
          <a:xfrm>
            <a:off x="10426752" y="1675626"/>
            <a:ext cx="1345762" cy="1946454"/>
            <a:chOff x="10766339" y="1867105"/>
            <a:chExt cx="1345762" cy="1946454"/>
          </a:xfrm>
        </p:grpSpPr>
        <p:pic>
          <p:nvPicPr>
            <p:cNvPr id="37" name="Picture 36">
              <a:extLst>
                <a:ext uri="{FF2B5EF4-FFF2-40B4-BE49-F238E27FC236}">
                  <a16:creationId xmlns:a16="http://schemas.microsoft.com/office/drawing/2014/main" id="{EC9323E2-6DAF-4D1F-89B2-C99DE0ED623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790661" y="1867105"/>
              <a:ext cx="1297119" cy="1095708"/>
            </a:xfrm>
            <a:prstGeom prst="rect">
              <a:avLst/>
            </a:prstGeom>
          </p:spPr>
        </p:pic>
        <p:sp>
          <p:nvSpPr>
            <p:cNvPr id="38" name="TextBox 37">
              <a:extLst>
                <a:ext uri="{FF2B5EF4-FFF2-40B4-BE49-F238E27FC236}">
                  <a16:creationId xmlns:a16="http://schemas.microsoft.com/office/drawing/2014/main" id="{B0D42B62-90CE-43F4-AD35-B80F8C8C3AD2}"/>
                </a:ext>
              </a:extLst>
            </p:cNvPr>
            <p:cNvSpPr txBox="1"/>
            <p:nvPr/>
          </p:nvSpPr>
          <p:spPr>
            <a:xfrm>
              <a:off x="10766339" y="3111082"/>
              <a:ext cx="1345762" cy="702477"/>
            </a:xfrm>
            <a:prstGeom prst="rect">
              <a:avLst/>
            </a:prstGeom>
            <a:noFill/>
          </p:spPr>
          <p:txBody>
            <a:bodyPr wrap="square" rtlCol="0" anchor="t" anchorCtr="1">
              <a:noAutofit/>
            </a:bodyPr>
            <a:lstStyle>
              <a:defPPr>
                <a:defRPr lang="en-US"/>
              </a:defPPr>
              <a:lvl1pPr algn="ctr" defTabSz="914378">
                <a:defRPr sz="1400" b="1" kern="0">
                  <a:cs typeface="Arial" pitchFamily="34" charset="0"/>
                </a:defRPr>
              </a:lvl1pPr>
            </a:lstStyle>
            <a:p>
              <a:r>
                <a:rPr lang="en-US" sz="1600" dirty="0"/>
                <a:t>570/570EX</a:t>
              </a:r>
              <a:br>
                <a:rPr lang="en-US" sz="1600" dirty="0"/>
              </a:br>
              <a:r>
                <a:rPr lang="en-US" sz="1600" dirty="0"/>
                <a:t>580/580EX</a:t>
              </a:r>
            </a:p>
            <a:p>
              <a:r>
                <a:rPr lang="en-US" b="0" dirty="0"/>
                <a:t>Extreme Density Outdoor/HazLoc</a:t>
              </a:r>
            </a:p>
          </p:txBody>
        </p:sp>
      </p:grpSp>
      <p:grpSp>
        <p:nvGrpSpPr>
          <p:cNvPr id="14" name="Group 13">
            <a:extLst>
              <a:ext uri="{FF2B5EF4-FFF2-40B4-BE49-F238E27FC236}">
                <a16:creationId xmlns:a16="http://schemas.microsoft.com/office/drawing/2014/main" id="{8C9C6F27-A3AE-443C-98CD-D1340021137A}"/>
              </a:ext>
            </a:extLst>
          </p:cNvPr>
          <p:cNvGrpSpPr/>
          <p:nvPr/>
        </p:nvGrpSpPr>
        <p:grpSpPr>
          <a:xfrm>
            <a:off x="9067077" y="1855331"/>
            <a:ext cx="1429871" cy="1766749"/>
            <a:chOff x="9401704" y="2046810"/>
            <a:chExt cx="1429871" cy="1766749"/>
          </a:xfrm>
        </p:grpSpPr>
        <p:pic>
          <p:nvPicPr>
            <p:cNvPr id="39" name="Picture 2">
              <a:extLst>
                <a:ext uri="{FF2B5EF4-FFF2-40B4-BE49-F238E27FC236}">
                  <a16:creationId xmlns:a16="http://schemas.microsoft.com/office/drawing/2014/main" id="{94DE26ED-AD09-4B11-818D-3662A3066F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35494" y="2046810"/>
              <a:ext cx="1078184" cy="115217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17E22B8-2469-494C-A0E4-4B8E73BFF6E6}"/>
                </a:ext>
              </a:extLst>
            </p:cNvPr>
            <p:cNvSpPr txBox="1"/>
            <p:nvPr/>
          </p:nvSpPr>
          <p:spPr>
            <a:xfrm>
              <a:off x="9401704" y="3111082"/>
              <a:ext cx="1429871" cy="702477"/>
            </a:xfrm>
            <a:prstGeom prst="rect">
              <a:avLst/>
            </a:prstGeom>
            <a:noFill/>
          </p:spPr>
          <p:txBody>
            <a:bodyPr wrap="square" rtlCol="0" anchor="t" anchorCtr="1">
              <a:noAutofit/>
            </a:bodyPr>
            <a:lstStyle>
              <a:defPPr>
                <a:defRPr lang="en-US"/>
              </a:defPPr>
              <a:lvl1pPr algn="ctr" defTabSz="914378">
                <a:defRPr sz="1400" b="1" kern="0">
                  <a:cs typeface="Arial" pitchFamily="34" charset="0"/>
                </a:defRPr>
              </a:lvl1pPr>
            </a:lstStyle>
            <a:p>
              <a:r>
                <a:rPr lang="en-US" sz="1600" dirty="0"/>
                <a:t>560/560EX</a:t>
              </a:r>
            </a:p>
            <a:p>
              <a:r>
                <a:rPr lang="en-US" b="0" dirty="0"/>
                <a:t>Mid-High Density Outdoor/HazLoc</a:t>
              </a:r>
            </a:p>
          </p:txBody>
        </p:sp>
      </p:grpSp>
      <p:grpSp>
        <p:nvGrpSpPr>
          <p:cNvPr id="3" name="Group 2">
            <a:extLst>
              <a:ext uri="{FF2B5EF4-FFF2-40B4-BE49-F238E27FC236}">
                <a16:creationId xmlns:a16="http://schemas.microsoft.com/office/drawing/2014/main" id="{A6F3A49E-8FC3-4126-A0CD-3B44D79C5E4B}"/>
              </a:ext>
            </a:extLst>
          </p:cNvPr>
          <p:cNvGrpSpPr/>
          <p:nvPr/>
        </p:nvGrpSpPr>
        <p:grpSpPr>
          <a:xfrm>
            <a:off x="2770643" y="4125670"/>
            <a:ext cx="1712072" cy="2099099"/>
            <a:chOff x="4407016" y="4205371"/>
            <a:chExt cx="1712072" cy="2099099"/>
          </a:xfrm>
        </p:grpSpPr>
        <p:pic>
          <p:nvPicPr>
            <p:cNvPr id="42" name="Picture 41">
              <a:extLst>
                <a:ext uri="{FF2B5EF4-FFF2-40B4-BE49-F238E27FC236}">
                  <a16:creationId xmlns:a16="http://schemas.microsoft.com/office/drawing/2014/main" id="{72FDC9B0-B6CD-43C3-8EC9-F4B4BE2A126F}"/>
                </a:ext>
              </a:extLst>
            </p:cNvPr>
            <p:cNvPicPr>
              <a:picLocks noChangeAspect="1"/>
            </p:cNvPicPr>
            <p:nvPr/>
          </p:nvPicPr>
          <p:blipFill>
            <a:blip r:embed="rId8"/>
            <a:stretch>
              <a:fillRect/>
            </a:stretch>
          </p:blipFill>
          <p:spPr>
            <a:xfrm>
              <a:off x="4470711" y="4205371"/>
              <a:ext cx="1575944" cy="1528355"/>
            </a:xfrm>
            <a:prstGeom prst="rect">
              <a:avLst/>
            </a:prstGeom>
          </p:spPr>
        </p:pic>
        <p:sp>
          <p:nvSpPr>
            <p:cNvPr id="45" name="TextBox 44">
              <a:extLst>
                <a:ext uri="{FF2B5EF4-FFF2-40B4-BE49-F238E27FC236}">
                  <a16:creationId xmlns:a16="http://schemas.microsoft.com/office/drawing/2014/main" id="{2630C091-C968-4B19-809D-3B4338830324}"/>
                </a:ext>
              </a:extLst>
            </p:cNvPr>
            <p:cNvSpPr txBox="1"/>
            <p:nvPr/>
          </p:nvSpPr>
          <p:spPr>
            <a:xfrm>
              <a:off x="4407016" y="5610599"/>
              <a:ext cx="1712072" cy="693871"/>
            </a:xfrm>
            <a:prstGeom prst="rect">
              <a:avLst/>
            </a:prstGeom>
            <a:noFill/>
          </p:spPr>
          <p:txBody>
            <a:bodyPr wrap="square" rtlCol="0" anchor="ctr" anchorCtr="1">
              <a:noAutofit/>
            </a:bodyPr>
            <a:lstStyle/>
            <a:p>
              <a:pPr algn="ctr" defTabSz="1219110"/>
              <a:r>
                <a:rPr lang="en-US" sz="1600" b="1" kern="0" dirty="0">
                  <a:cs typeface="Arial" panose="020B0604020202020204" pitchFamily="34" charset="0"/>
                </a:rPr>
                <a:t>650 Series</a:t>
              </a:r>
            </a:p>
            <a:p>
              <a:pPr algn="ctr" defTabSz="1219110"/>
              <a:r>
                <a:rPr lang="en-US" sz="1400" kern="0" dirty="0">
                  <a:cs typeface="Arial" panose="020B0604020202020204" pitchFamily="34" charset="0"/>
                </a:rPr>
                <a:t>High-Extreme Density</a:t>
              </a:r>
            </a:p>
            <a:p>
              <a:pPr algn="ctr" defTabSz="1219110"/>
              <a:r>
                <a:rPr lang="en-US" sz="1400" kern="0" dirty="0">
                  <a:cs typeface="Arial" panose="020B0604020202020204" pitchFamily="34" charset="0"/>
                </a:rPr>
                <a:t>Tri Radio</a:t>
              </a:r>
              <a:endParaRPr lang="en-US" sz="1400" b="1" kern="0" dirty="0">
                <a:cs typeface="Arial" panose="020B0604020202020204" pitchFamily="34" charset="0"/>
              </a:endParaRPr>
            </a:p>
          </p:txBody>
        </p:sp>
      </p:grpSp>
      <p:grpSp>
        <p:nvGrpSpPr>
          <p:cNvPr id="4" name="Group 3">
            <a:extLst>
              <a:ext uri="{FF2B5EF4-FFF2-40B4-BE49-F238E27FC236}">
                <a16:creationId xmlns:a16="http://schemas.microsoft.com/office/drawing/2014/main" id="{9E36FE9E-66CE-41C4-B612-0368B7521417}"/>
              </a:ext>
            </a:extLst>
          </p:cNvPr>
          <p:cNvGrpSpPr/>
          <p:nvPr/>
        </p:nvGrpSpPr>
        <p:grpSpPr>
          <a:xfrm>
            <a:off x="1487373" y="4296688"/>
            <a:ext cx="1437879" cy="1928081"/>
            <a:chOff x="3172119" y="4376389"/>
            <a:chExt cx="1437879" cy="1928081"/>
          </a:xfrm>
        </p:grpSpPr>
        <p:pic>
          <p:nvPicPr>
            <p:cNvPr id="43" name="Picture 42">
              <a:extLst>
                <a:ext uri="{FF2B5EF4-FFF2-40B4-BE49-F238E27FC236}">
                  <a16:creationId xmlns:a16="http://schemas.microsoft.com/office/drawing/2014/main" id="{1506ECB7-24D0-4CEC-A5B5-A60DB0474487}"/>
                </a:ext>
              </a:extLst>
            </p:cNvPr>
            <p:cNvPicPr>
              <a:picLocks noChangeAspect="1"/>
            </p:cNvPicPr>
            <p:nvPr/>
          </p:nvPicPr>
          <p:blipFill>
            <a:blip r:embed="rId8"/>
            <a:stretch>
              <a:fillRect/>
            </a:stretch>
          </p:blipFill>
          <p:spPr>
            <a:xfrm>
              <a:off x="3191257" y="4376389"/>
              <a:ext cx="1399602" cy="1357337"/>
            </a:xfrm>
            <a:prstGeom prst="rect">
              <a:avLst/>
            </a:prstGeom>
          </p:spPr>
        </p:pic>
        <p:sp>
          <p:nvSpPr>
            <p:cNvPr id="46" name="TextBox 45">
              <a:extLst>
                <a:ext uri="{FF2B5EF4-FFF2-40B4-BE49-F238E27FC236}">
                  <a16:creationId xmlns:a16="http://schemas.microsoft.com/office/drawing/2014/main" id="{5BB742F9-D98E-48BF-938D-7E9CEF5A4D0F}"/>
                </a:ext>
              </a:extLst>
            </p:cNvPr>
            <p:cNvSpPr txBox="1"/>
            <p:nvPr/>
          </p:nvSpPr>
          <p:spPr>
            <a:xfrm>
              <a:off x="3172119" y="5610599"/>
              <a:ext cx="1437879" cy="693871"/>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600" dirty="0"/>
                <a:t>630 Series</a:t>
              </a:r>
            </a:p>
            <a:p>
              <a:r>
                <a:rPr lang="en-US" b="0" dirty="0"/>
                <a:t>Mid-High Density</a:t>
              </a:r>
            </a:p>
            <a:p>
              <a:r>
                <a:rPr lang="en-US" b="0" dirty="0"/>
                <a:t>Tri Radio</a:t>
              </a:r>
            </a:p>
          </p:txBody>
        </p:sp>
      </p:grpSp>
      <p:grpSp>
        <p:nvGrpSpPr>
          <p:cNvPr id="7" name="Group 6">
            <a:extLst>
              <a:ext uri="{FF2B5EF4-FFF2-40B4-BE49-F238E27FC236}">
                <a16:creationId xmlns:a16="http://schemas.microsoft.com/office/drawing/2014/main" id="{720A13A9-25C2-4AD3-B403-676124E51CFA}"/>
              </a:ext>
            </a:extLst>
          </p:cNvPr>
          <p:cNvGrpSpPr/>
          <p:nvPr/>
        </p:nvGrpSpPr>
        <p:grpSpPr>
          <a:xfrm>
            <a:off x="156792" y="4465535"/>
            <a:ext cx="1437879" cy="1759234"/>
            <a:chOff x="1859475" y="4545236"/>
            <a:chExt cx="1437879" cy="1759234"/>
          </a:xfrm>
        </p:grpSpPr>
        <p:pic>
          <p:nvPicPr>
            <p:cNvPr id="40" name="Picture 39">
              <a:extLst>
                <a:ext uri="{FF2B5EF4-FFF2-40B4-BE49-F238E27FC236}">
                  <a16:creationId xmlns:a16="http://schemas.microsoft.com/office/drawing/2014/main" id="{07015461-070C-4872-B131-783CB8FDE339}"/>
                </a:ext>
              </a:extLst>
            </p:cNvPr>
            <p:cNvPicPr>
              <a:picLocks noChangeAspect="1"/>
            </p:cNvPicPr>
            <p:nvPr/>
          </p:nvPicPr>
          <p:blipFill>
            <a:blip r:embed="rId8"/>
            <a:stretch>
              <a:fillRect/>
            </a:stretch>
          </p:blipFill>
          <p:spPr>
            <a:xfrm>
              <a:off x="1972754" y="4545236"/>
              <a:ext cx="1225497" cy="1188490"/>
            </a:xfrm>
            <a:prstGeom prst="rect">
              <a:avLst/>
            </a:prstGeom>
          </p:spPr>
        </p:pic>
        <p:sp>
          <p:nvSpPr>
            <p:cNvPr id="44" name="TextBox 43">
              <a:extLst>
                <a:ext uri="{FF2B5EF4-FFF2-40B4-BE49-F238E27FC236}">
                  <a16:creationId xmlns:a16="http://schemas.microsoft.com/office/drawing/2014/main" id="{7EDC2766-414C-48A3-9FAB-BBAEE0A2FB70}"/>
                </a:ext>
              </a:extLst>
            </p:cNvPr>
            <p:cNvSpPr txBox="1"/>
            <p:nvPr/>
          </p:nvSpPr>
          <p:spPr>
            <a:xfrm>
              <a:off x="1859475" y="5610599"/>
              <a:ext cx="1437879" cy="693871"/>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600" dirty="0"/>
                <a:t>610 Series</a:t>
              </a:r>
            </a:p>
            <a:p>
              <a:r>
                <a:rPr lang="en-US" b="0" dirty="0"/>
                <a:t>Mid Density</a:t>
              </a:r>
            </a:p>
            <a:p>
              <a:r>
                <a:rPr lang="en-US" b="0" dirty="0"/>
                <a:t>Dual Radio</a:t>
              </a:r>
            </a:p>
          </p:txBody>
        </p:sp>
      </p:grpSp>
      <p:sp>
        <p:nvSpPr>
          <p:cNvPr id="48" name="TextBox 47">
            <a:extLst>
              <a:ext uri="{FF2B5EF4-FFF2-40B4-BE49-F238E27FC236}">
                <a16:creationId xmlns:a16="http://schemas.microsoft.com/office/drawing/2014/main" id="{2710288C-7D18-482B-B748-CB9DAAE3AAC8}"/>
              </a:ext>
            </a:extLst>
          </p:cNvPr>
          <p:cNvSpPr txBox="1"/>
          <p:nvPr/>
        </p:nvSpPr>
        <p:spPr>
          <a:xfrm>
            <a:off x="440361" y="1256666"/>
            <a:ext cx="3530310" cy="402660"/>
          </a:xfrm>
          <a:prstGeom prst="rect">
            <a:avLst/>
          </a:prstGeom>
          <a:noFill/>
        </p:spPr>
        <p:txBody>
          <a:bodyPr wrap="square" rtlCol="0" anchor="ctr" anchorCtr="0">
            <a:noAutofit/>
          </a:bodyPr>
          <a:lstStyle>
            <a:defPPr>
              <a:defRPr lang="en-US"/>
            </a:defPPr>
            <a:lvl1pPr algn="ctr" defTabSz="914378">
              <a:defRPr sz="1400" b="1" kern="0">
                <a:cs typeface="Arial" pitchFamily="34" charset="0"/>
              </a:defRPr>
            </a:lvl1pPr>
          </a:lstStyle>
          <a:p>
            <a:pPr algn="l"/>
            <a:r>
              <a:rPr lang="en-US" sz="2000" dirty="0">
                <a:solidFill>
                  <a:srgbClr val="FF7600"/>
                </a:solidFill>
                <a:latin typeface="+mj-lt"/>
              </a:rPr>
              <a:t>AP 5xx Indoor Wi-Fi 6</a:t>
            </a:r>
            <a:r>
              <a:rPr lang="en-US" sz="2000" b="0" dirty="0">
                <a:solidFill>
                  <a:srgbClr val="FF7600"/>
                </a:solidFill>
                <a:latin typeface="+mj-lt"/>
              </a:rPr>
              <a:t> </a:t>
            </a:r>
          </a:p>
        </p:txBody>
      </p:sp>
      <p:sp>
        <p:nvSpPr>
          <p:cNvPr id="49" name="TextBox 48">
            <a:extLst>
              <a:ext uri="{FF2B5EF4-FFF2-40B4-BE49-F238E27FC236}">
                <a16:creationId xmlns:a16="http://schemas.microsoft.com/office/drawing/2014/main" id="{E57DB4E6-FB49-46D9-9783-C7660434A6E3}"/>
              </a:ext>
            </a:extLst>
          </p:cNvPr>
          <p:cNvSpPr txBox="1"/>
          <p:nvPr/>
        </p:nvSpPr>
        <p:spPr>
          <a:xfrm>
            <a:off x="7992476" y="1244492"/>
            <a:ext cx="3762034" cy="402660"/>
          </a:xfrm>
          <a:prstGeom prst="rect">
            <a:avLst/>
          </a:prstGeom>
          <a:noFill/>
        </p:spPr>
        <p:txBody>
          <a:bodyPr wrap="square" rtlCol="0" anchor="ctr" anchorCtr="0">
            <a:noAutofit/>
          </a:bodyPr>
          <a:lstStyle>
            <a:defPPr>
              <a:defRPr lang="en-US"/>
            </a:defPPr>
            <a:lvl1pPr algn="ctr" defTabSz="914378">
              <a:defRPr sz="1400" b="1" kern="0">
                <a:cs typeface="Arial" pitchFamily="34" charset="0"/>
              </a:defRPr>
            </a:lvl1pPr>
          </a:lstStyle>
          <a:p>
            <a:pPr algn="r"/>
            <a:r>
              <a:rPr lang="en-US" sz="2000" dirty="0">
                <a:solidFill>
                  <a:srgbClr val="FF7600"/>
                </a:solidFill>
                <a:latin typeface="+mj-lt"/>
              </a:rPr>
              <a:t>5xx Outdoor &amp; Specialty Wi-Fi 6</a:t>
            </a:r>
            <a:r>
              <a:rPr lang="en-US" sz="2000" b="0" dirty="0">
                <a:solidFill>
                  <a:srgbClr val="FF7600"/>
                </a:solidFill>
                <a:latin typeface="+mj-lt"/>
              </a:rPr>
              <a:t> </a:t>
            </a:r>
          </a:p>
        </p:txBody>
      </p:sp>
      <p:pic>
        <p:nvPicPr>
          <p:cNvPr id="52" name="Picture 51">
            <a:extLst>
              <a:ext uri="{FF2B5EF4-FFF2-40B4-BE49-F238E27FC236}">
                <a16:creationId xmlns:a16="http://schemas.microsoft.com/office/drawing/2014/main" id="{B4409473-E5F2-4596-A4EA-B8DC039897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08289" y="317082"/>
            <a:ext cx="1037857" cy="477961"/>
          </a:xfrm>
          <a:prstGeom prst="rect">
            <a:avLst/>
          </a:prstGeom>
        </p:spPr>
      </p:pic>
      <p:grpSp>
        <p:nvGrpSpPr>
          <p:cNvPr id="35" name="Group 34">
            <a:extLst>
              <a:ext uri="{FF2B5EF4-FFF2-40B4-BE49-F238E27FC236}">
                <a16:creationId xmlns:a16="http://schemas.microsoft.com/office/drawing/2014/main" id="{3B880327-40A9-FB35-F37F-9640A820EB19}"/>
              </a:ext>
            </a:extLst>
          </p:cNvPr>
          <p:cNvGrpSpPr/>
          <p:nvPr/>
        </p:nvGrpSpPr>
        <p:grpSpPr>
          <a:xfrm>
            <a:off x="216876" y="1881003"/>
            <a:ext cx="1207233" cy="1674685"/>
            <a:chOff x="-32937" y="2236603"/>
            <a:chExt cx="1207233" cy="1674685"/>
          </a:xfrm>
        </p:grpSpPr>
        <p:sp>
          <p:nvSpPr>
            <p:cNvPr id="19" name="TextBox 18">
              <a:extLst>
                <a:ext uri="{FF2B5EF4-FFF2-40B4-BE49-F238E27FC236}">
                  <a16:creationId xmlns:a16="http://schemas.microsoft.com/office/drawing/2014/main" id="{ACA60787-C7FE-96BE-E3D7-0F2CA8502A5A}"/>
                </a:ext>
              </a:extLst>
            </p:cNvPr>
            <p:cNvSpPr txBox="1"/>
            <p:nvPr/>
          </p:nvSpPr>
          <p:spPr>
            <a:xfrm>
              <a:off x="-32937" y="3208811"/>
              <a:ext cx="1207233" cy="702477"/>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r>
                <a:rPr lang="en-US" sz="1600" dirty="0"/>
                <a:t>503</a:t>
              </a:r>
            </a:p>
            <a:p>
              <a:r>
                <a:rPr lang="en-US" b="0" dirty="0"/>
                <a:t>Entry Level</a:t>
              </a:r>
            </a:p>
          </p:txBody>
        </p:sp>
        <p:pic>
          <p:nvPicPr>
            <p:cNvPr id="33" name="Picture 32">
              <a:extLst>
                <a:ext uri="{FF2B5EF4-FFF2-40B4-BE49-F238E27FC236}">
                  <a16:creationId xmlns:a16="http://schemas.microsoft.com/office/drawing/2014/main" id="{0EEA53F7-0FD2-52B6-A735-E69CB50A86E2}"/>
                </a:ext>
              </a:extLst>
            </p:cNvPr>
            <p:cNvPicPr>
              <a:picLocks noChangeAspect="1"/>
            </p:cNvPicPr>
            <p:nvPr/>
          </p:nvPicPr>
          <p:blipFill>
            <a:blip r:embed="rId10"/>
            <a:stretch>
              <a:fillRect/>
            </a:stretch>
          </p:blipFill>
          <p:spPr>
            <a:xfrm>
              <a:off x="206551" y="2236603"/>
              <a:ext cx="728257" cy="798308"/>
            </a:xfrm>
            <a:prstGeom prst="rect">
              <a:avLst/>
            </a:prstGeom>
          </p:spPr>
        </p:pic>
      </p:grpSp>
      <p:grpSp>
        <p:nvGrpSpPr>
          <p:cNvPr id="51" name="Group 50">
            <a:extLst>
              <a:ext uri="{FF2B5EF4-FFF2-40B4-BE49-F238E27FC236}">
                <a16:creationId xmlns:a16="http://schemas.microsoft.com/office/drawing/2014/main" id="{772C180F-5CD9-1388-056B-5CE1B3A401E8}"/>
              </a:ext>
            </a:extLst>
          </p:cNvPr>
          <p:cNvGrpSpPr/>
          <p:nvPr/>
        </p:nvGrpSpPr>
        <p:grpSpPr>
          <a:xfrm>
            <a:off x="5755118" y="1565404"/>
            <a:ext cx="1654147" cy="2051480"/>
            <a:chOff x="5492847" y="1921004"/>
            <a:chExt cx="1654147" cy="2051480"/>
          </a:xfrm>
        </p:grpSpPr>
        <p:pic>
          <p:nvPicPr>
            <p:cNvPr id="16" name="Picture 15" descr="Text&#10;&#10;Description automatically generated">
              <a:extLst>
                <a:ext uri="{FF2B5EF4-FFF2-40B4-BE49-F238E27FC236}">
                  <a16:creationId xmlns:a16="http://schemas.microsoft.com/office/drawing/2014/main" id="{BDF41308-C850-4BBB-A37D-BCE5D44BAE6C}"/>
                </a:ext>
              </a:extLst>
            </p:cNvPr>
            <p:cNvPicPr>
              <a:picLocks noChangeAspect="1"/>
            </p:cNvPicPr>
            <p:nvPr/>
          </p:nvPicPr>
          <p:blipFill rotWithShape="1">
            <a:blip r:embed="rId11">
              <a:extLst>
                <a:ext uri="{28A0092B-C50C-407E-A947-70E740481C1C}">
                  <a14:useLocalDpi xmlns:a14="http://schemas.microsoft.com/office/drawing/2010/main"/>
                </a:ext>
              </a:extLst>
            </a:blip>
            <a:srcRect l="11090" t="6154" r="12951" b="4954"/>
            <a:stretch/>
          </p:blipFill>
          <p:spPr>
            <a:xfrm>
              <a:off x="6306770" y="1921004"/>
              <a:ext cx="432294" cy="822606"/>
            </a:xfrm>
            <a:prstGeom prst="rect">
              <a:avLst/>
            </a:prstGeom>
          </p:spPr>
        </p:pic>
        <p:pic>
          <p:nvPicPr>
            <p:cNvPr id="31" name="Picture 30">
              <a:extLst>
                <a:ext uri="{FF2B5EF4-FFF2-40B4-BE49-F238E27FC236}">
                  <a16:creationId xmlns:a16="http://schemas.microsoft.com/office/drawing/2014/main" id="{2D8039D4-B74D-4384-A097-32C2DBCCA9A8}"/>
                </a:ext>
              </a:extLst>
            </p:cNvPr>
            <p:cNvPicPr>
              <a:picLocks noChangeAspect="1"/>
            </p:cNvPicPr>
            <p:nvPr/>
          </p:nvPicPr>
          <p:blipFill rotWithShape="1">
            <a:blip r:embed="rId12">
              <a:extLst>
                <a:ext uri="{28A0092B-C50C-407E-A947-70E740481C1C}">
                  <a14:useLocalDpi xmlns:a14="http://schemas.microsoft.com/office/drawing/2010/main"/>
                </a:ext>
              </a:extLst>
            </a:blip>
            <a:srcRect t="12793" b="12176"/>
            <a:stretch/>
          </p:blipFill>
          <p:spPr>
            <a:xfrm>
              <a:off x="5813013" y="1921004"/>
              <a:ext cx="426206" cy="773255"/>
            </a:xfrm>
            <a:prstGeom prst="rect">
              <a:avLst/>
            </a:prstGeom>
          </p:spPr>
        </p:pic>
        <p:sp>
          <p:nvSpPr>
            <p:cNvPr id="32" name="TextBox 31">
              <a:extLst>
                <a:ext uri="{FF2B5EF4-FFF2-40B4-BE49-F238E27FC236}">
                  <a16:creationId xmlns:a16="http://schemas.microsoft.com/office/drawing/2014/main" id="{AF3427BE-C0B5-4E3C-8298-DDB9DA228C73}"/>
                </a:ext>
              </a:extLst>
            </p:cNvPr>
            <p:cNvSpPr txBox="1"/>
            <p:nvPr/>
          </p:nvSpPr>
          <p:spPr>
            <a:xfrm>
              <a:off x="5492847" y="3278613"/>
              <a:ext cx="1654147" cy="693871"/>
            </a:xfrm>
            <a:prstGeom prst="rect">
              <a:avLst/>
            </a:prstGeom>
            <a:noFill/>
          </p:spPr>
          <p:txBody>
            <a:bodyPr wrap="square" rtlCol="0" anchor="t" anchorCtr="1">
              <a:noAutofit/>
            </a:bodyPr>
            <a:lstStyle>
              <a:defPPr>
                <a:defRPr lang="en-US"/>
              </a:defPPr>
              <a:lvl1pPr algn="ctr" defTabSz="914378">
                <a:defRPr sz="1400" b="1" kern="0">
                  <a:cs typeface="Arial" pitchFamily="34" charset="0"/>
                </a:defRPr>
              </a:lvl1pPr>
            </a:lstStyle>
            <a:p>
              <a:r>
                <a:rPr lang="en-US" sz="1600" dirty="0"/>
                <a:t>500H/R Series </a:t>
              </a:r>
            </a:p>
            <a:p>
              <a:r>
                <a:rPr lang="en-US" b="0" dirty="0"/>
                <a:t>Hospitality/Remote</a:t>
              </a:r>
            </a:p>
          </p:txBody>
        </p:sp>
        <p:pic>
          <p:nvPicPr>
            <p:cNvPr id="47" name="Picture 46">
              <a:extLst>
                <a:ext uri="{FF2B5EF4-FFF2-40B4-BE49-F238E27FC236}">
                  <a16:creationId xmlns:a16="http://schemas.microsoft.com/office/drawing/2014/main" id="{7C2FCC7E-C9C6-05C3-8FFD-F834ACCD3104}"/>
                </a:ext>
              </a:extLst>
            </p:cNvPr>
            <p:cNvPicPr>
              <a:picLocks noChangeAspect="1"/>
            </p:cNvPicPr>
            <p:nvPr/>
          </p:nvPicPr>
          <p:blipFill>
            <a:blip r:embed="rId13"/>
            <a:stretch>
              <a:fillRect/>
            </a:stretch>
          </p:blipFill>
          <p:spPr>
            <a:xfrm>
              <a:off x="5868889" y="2731375"/>
              <a:ext cx="859281" cy="477436"/>
            </a:xfrm>
            <a:prstGeom prst="rect">
              <a:avLst/>
            </a:prstGeom>
          </p:spPr>
        </p:pic>
      </p:grpSp>
      <p:sp>
        <p:nvSpPr>
          <p:cNvPr id="53" name="TextBox 52">
            <a:extLst>
              <a:ext uri="{FF2B5EF4-FFF2-40B4-BE49-F238E27FC236}">
                <a16:creationId xmlns:a16="http://schemas.microsoft.com/office/drawing/2014/main" id="{3061C2F9-F884-44E6-AEF5-1CF73823D0B5}"/>
              </a:ext>
            </a:extLst>
          </p:cNvPr>
          <p:cNvSpPr txBox="1"/>
          <p:nvPr/>
        </p:nvSpPr>
        <p:spPr>
          <a:xfrm>
            <a:off x="4251261" y="5530897"/>
            <a:ext cx="1712072" cy="693871"/>
          </a:xfrm>
          <a:prstGeom prst="rect">
            <a:avLst/>
          </a:prstGeom>
          <a:noFill/>
        </p:spPr>
        <p:txBody>
          <a:bodyPr wrap="square" rtlCol="0" anchor="ctr" anchorCtr="1">
            <a:noAutofit/>
          </a:bodyPr>
          <a:lstStyle/>
          <a:p>
            <a:pPr algn="ctr" defTabSz="1219110"/>
            <a:r>
              <a:rPr lang="en-US" sz="1600" b="1" kern="0" dirty="0">
                <a:cs typeface="Arial" panose="020B0604020202020204" pitchFamily="34" charset="0"/>
              </a:rPr>
              <a:t>600H/R Series</a:t>
            </a:r>
          </a:p>
          <a:p>
            <a:pPr algn="ctr" defTabSz="1219110"/>
            <a:r>
              <a:rPr lang="en-US" sz="1400" kern="0" dirty="0">
                <a:cs typeface="Arial" panose="020B0604020202020204" pitchFamily="34" charset="0"/>
              </a:rPr>
              <a:t>Hospitality/Remote</a:t>
            </a:r>
          </a:p>
          <a:p>
            <a:pPr algn="ctr" defTabSz="1219110"/>
            <a:r>
              <a:rPr lang="en-US" sz="1400" kern="0" dirty="0">
                <a:cs typeface="Arial" panose="020B0604020202020204" pitchFamily="34" charset="0"/>
              </a:rPr>
              <a:t>Dual Radio</a:t>
            </a:r>
            <a:endParaRPr lang="en-US" sz="1400" b="1" kern="0" dirty="0">
              <a:cs typeface="Arial" panose="020B0604020202020204" pitchFamily="34" charset="0"/>
            </a:endParaRPr>
          </a:p>
        </p:txBody>
      </p:sp>
      <p:pic>
        <p:nvPicPr>
          <p:cNvPr id="2" name="Picture 1">
            <a:extLst>
              <a:ext uri="{FF2B5EF4-FFF2-40B4-BE49-F238E27FC236}">
                <a16:creationId xmlns:a16="http://schemas.microsoft.com/office/drawing/2014/main" id="{9CA38B15-63A5-C412-7C2C-FB40CF81553A}"/>
              </a:ext>
            </a:extLst>
          </p:cNvPr>
          <p:cNvPicPr>
            <a:picLocks noChangeAspect="1"/>
          </p:cNvPicPr>
          <p:nvPr/>
        </p:nvPicPr>
        <p:blipFill>
          <a:blip r:embed="rId14"/>
          <a:stretch>
            <a:fillRect/>
          </a:stretch>
        </p:blipFill>
        <p:spPr>
          <a:xfrm>
            <a:off x="4295879" y="4629681"/>
            <a:ext cx="1028566" cy="977394"/>
          </a:xfrm>
          <a:prstGeom prst="rect">
            <a:avLst/>
          </a:prstGeom>
        </p:spPr>
      </p:pic>
      <p:pic>
        <p:nvPicPr>
          <p:cNvPr id="18" name="Picture 17">
            <a:extLst>
              <a:ext uri="{FF2B5EF4-FFF2-40B4-BE49-F238E27FC236}">
                <a16:creationId xmlns:a16="http://schemas.microsoft.com/office/drawing/2014/main" id="{71B9D3BF-63A8-A4A8-F453-89958FF0E04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04295" y="2392676"/>
            <a:ext cx="476320" cy="476320"/>
          </a:xfrm>
          <a:prstGeom prst="rect">
            <a:avLst/>
          </a:prstGeom>
        </p:spPr>
      </p:pic>
      <p:pic>
        <p:nvPicPr>
          <p:cNvPr id="26" name="Picture 25">
            <a:extLst>
              <a:ext uri="{FF2B5EF4-FFF2-40B4-BE49-F238E27FC236}">
                <a16:creationId xmlns:a16="http://schemas.microsoft.com/office/drawing/2014/main" id="{8A7D4DBE-408F-2D26-2C9D-DA650DE4A6D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44172" y="2454477"/>
            <a:ext cx="476320" cy="476320"/>
          </a:xfrm>
          <a:prstGeom prst="rect">
            <a:avLst/>
          </a:prstGeom>
        </p:spPr>
      </p:pic>
      <p:pic>
        <p:nvPicPr>
          <p:cNvPr id="56" name="Picture 55">
            <a:extLst>
              <a:ext uri="{FF2B5EF4-FFF2-40B4-BE49-F238E27FC236}">
                <a16:creationId xmlns:a16="http://schemas.microsoft.com/office/drawing/2014/main" id="{B2A9F811-80B9-A1F1-89A9-5EFAA45AD393}"/>
              </a:ext>
            </a:extLst>
          </p:cNvPr>
          <p:cNvPicPr>
            <a:picLocks noChangeAspect="1"/>
          </p:cNvPicPr>
          <p:nvPr/>
        </p:nvPicPr>
        <p:blipFill>
          <a:blip r:embed="rId16"/>
          <a:stretch>
            <a:fillRect/>
          </a:stretch>
        </p:blipFill>
        <p:spPr>
          <a:xfrm>
            <a:off x="5196452" y="4331617"/>
            <a:ext cx="619413" cy="1163173"/>
          </a:xfrm>
          <a:prstGeom prst="rect">
            <a:avLst/>
          </a:prstGeom>
        </p:spPr>
      </p:pic>
      <p:grpSp>
        <p:nvGrpSpPr>
          <p:cNvPr id="62" name="Group 61">
            <a:extLst>
              <a:ext uri="{FF2B5EF4-FFF2-40B4-BE49-F238E27FC236}">
                <a16:creationId xmlns:a16="http://schemas.microsoft.com/office/drawing/2014/main" id="{6E057A55-2CE4-94B2-44D1-386526608B53}"/>
              </a:ext>
            </a:extLst>
          </p:cNvPr>
          <p:cNvGrpSpPr/>
          <p:nvPr/>
        </p:nvGrpSpPr>
        <p:grpSpPr>
          <a:xfrm>
            <a:off x="10285047" y="4310647"/>
            <a:ext cx="1490093" cy="1215477"/>
            <a:chOff x="8741143" y="4432567"/>
            <a:chExt cx="1490093" cy="1215477"/>
          </a:xfrm>
        </p:grpSpPr>
        <p:pic>
          <p:nvPicPr>
            <p:cNvPr id="58" name="Picture 57">
              <a:extLst>
                <a:ext uri="{FF2B5EF4-FFF2-40B4-BE49-F238E27FC236}">
                  <a16:creationId xmlns:a16="http://schemas.microsoft.com/office/drawing/2014/main" id="{7CEC3721-1B07-7EAC-7EF0-26D4826621A9}"/>
                </a:ext>
              </a:extLst>
            </p:cNvPr>
            <p:cNvPicPr>
              <a:picLocks noChangeAspect="1"/>
            </p:cNvPicPr>
            <p:nvPr/>
          </p:nvPicPr>
          <p:blipFill>
            <a:blip r:embed="rId17"/>
            <a:stretch>
              <a:fillRect/>
            </a:stretch>
          </p:blipFill>
          <p:spPr>
            <a:xfrm>
              <a:off x="8741143" y="4432567"/>
              <a:ext cx="898362" cy="1022274"/>
            </a:xfrm>
            <a:prstGeom prst="rect">
              <a:avLst/>
            </a:prstGeom>
          </p:spPr>
        </p:pic>
        <p:pic>
          <p:nvPicPr>
            <p:cNvPr id="60" name="Picture 59">
              <a:extLst>
                <a:ext uri="{FF2B5EF4-FFF2-40B4-BE49-F238E27FC236}">
                  <a16:creationId xmlns:a16="http://schemas.microsoft.com/office/drawing/2014/main" id="{837837EF-E0D1-9286-DF0A-81A93DFC3BF1}"/>
                </a:ext>
              </a:extLst>
            </p:cNvPr>
            <p:cNvPicPr>
              <a:picLocks noChangeAspect="1"/>
            </p:cNvPicPr>
            <p:nvPr/>
          </p:nvPicPr>
          <p:blipFill>
            <a:blip r:embed="rId18"/>
            <a:stretch>
              <a:fillRect/>
            </a:stretch>
          </p:blipFill>
          <p:spPr>
            <a:xfrm>
              <a:off x="9190324" y="5002972"/>
              <a:ext cx="1040912" cy="645072"/>
            </a:xfrm>
            <a:prstGeom prst="rect">
              <a:avLst/>
            </a:prstGeom>
          </p:spPr>
        </p:pic>
      </p:grpSp>
      <p:sp>
        <p:nvSpPr>
          <p:cNvPr id="61" name="TextBox 60">
            <a:extLst>
              <a:ext uri="{FF2B5EF4-FFF2-40B4-BE49-F238E27FC236}">
                <a16:creationId xmlns:a16="http://schemas.microsoft.com/office/drawing/2014/main" id="{920166B6-DFA2-CBE8-F297-66C9A9DB9123}"/>
              </a:ext>
            </a:extLst>
          </p:cNvPr>
          <p:cNvSpPr txBox="1"/>
          <p:nvPr/>
        </p:nvSpPr>
        <p:spPr>
          <a:xfrm>
            <a:off x="7992476" y="3971716"/>
            <a:ext cx="3762034" cy="402660"/>
          </a:xfrm>
          <a:prstGeom prst="rect">
            <a:avLst/>
          </a:prstGeom>
          <a:noFill/>
        </p:spPr>
        <p:txBody>
          <a:bodyPr wrap="square" rtlCol="0" anchor="ctr" anchorCtr="0">
            <a:noAutofit/>
          </a:bodyPr>
          <a:lstStyle>
            <a:defPPr>
              <a:defRPr lang="en-US"/>
            </a:defPPr>
            <a:lvl1pPr algn="ctr" defTabSz="914378">
              <a:defRPr sz="1400" b="1" kern="0">
                <a:cs typeface="Arial" pitchFamily="34" charset="0"/>
              </a:defRPr>
            </a:lvl1pPr>
          </a:lstStyle>
          <a:p>
            <a:pPr algn="r"/>
            <a:r>
              <a:rPr lang="en-US" sz="2000" dirty="0">
                <a:solidFill>
                  <a:srgbClr val="FF7600"/>
                </a:solidFill>
                <a:latin typeface="+mj-lt"/>
              </a:rPr>
              <a:t>6xx Outdoor Wi-Fi 6E 6 Ghz</a:t>
            </a:r>
            <a:r>
              <a:rPr lang="en-US" sz="2000" b="0" dirty="0">
                <a:solidFill>
                  <a:srgbClr val="FF7600"/>
                </a:solidFill>
                <a:latin typeface="+mj-lt"/>
              </a:rPr>
              <a:t> </a:t>
            </a:r>
          </a:p>
        </p:txBody>
      </p:sp>
      <p:sp>
        <p:nvSpPr>
          <p:cNvPr id="63" name="TextBox 62">
            <a:extLst>
              <a:ext uri="{FF2B5EF4-FFF2-40B4-BE49-F238E27FC236}">
                <a16:creationId xmlns:a16="http://schemas.microsoft.com/office/drawing/2014/main" id="{3A4587A5-8664-3822-87A0-E6DC78F7B161}"/>
              </a:ext>
            </a:extLst>
          </p:cNvPr>
          <p:cNvSpPr txBox="1"/>
          <p:nvPr/>
        </p:nvSpPr>
        <p:spPr>
          <a:xfrm>
            <a:off x="10328240" y="5501748"/>
            <a:ext cx="1444273" cy="702477"/>
          </a:xfrm>
          <a:prstGeom prst="rect">
            <a:avLst/>
          </a:prstGeom>
          <a:noFill/>
        </p:spPr>
        <p:txBody>
          <a:bodyPr wrap="square" rtlCol="0" anchor="t" anchorCtr="1">
            <a:noAutofit/>
          </a:bodyPr>
          <a:lstStyle>
            <a:defPPr>
              <a:defRPr lang="en-US"/>
            </a:defPPr>
            <a:lvl1pPr algn="ctr" defTabSz="914378">
              <a:defRPr sz="1400" b="1" kern="0">
                <a:cs typeface="Arial" pitchFamily="34" charset="0"/>
              </a:defRPr>
            </a:lvl1pPr>
          </a:lstStyle>
          <a:p>
            <a:r>
              <a:rPr lang="en-US" sz="1600" dirty="0"/>
              <a:t>670/670EX</a:t>
            </a:r>
          </a:p>
          <a:p>
            <a:r>
              <a:rPr lang="en-US" b="0" dirty="0"/>
              <a:t>Outdoor/Pt-to-Pt</a:t>
            </a:r>
          </a:p>
          <a:p>
            <a:r>
              <a:rPr lang="en-US" b="0" dirty="0"/>
              <a:t>HazLoc</a:t>
            </a:r>
          </a:p>
        </p:txBody>
      </p:sp>
      <p:sp>
        <p:nvSpPr>
          <p:cNvPr id="64" name="TextBox 63">
            <a:extLst>
              <a:ext uri="{FF2B5EF4-FFF2-40B4-BE49-F238E27FC236}">
                <a16:creationId xmlns:a16="http://schemas.microsoft.com/office/drawing/2014/main" id="{2B2502FE-1CAA-9B39-E598-34CDE74F6282}"/>
              </a:ext>
            </a:extLst>
          </p:cNvPr>
          <p:cNvSpPr txBox="1"/>
          <p:nvPr/>
        </p:nvSpPr>
        <p:spPr>
          <a:xfrm>
            <a:off x="440361" y="3928957"/>
            <a:ext cx="3530310" cy="402660"/>
          </a:xfrm>
          <a:prstGeom prst="rect">
            <a:avLst/>
          </a:prstGeom>
          <a:noFill/>
        </p:spPr>
        <p:txBody>
          <a:bodyPr wrap="square" rtlCol="0" anchor="ctr" anchorCtr="0">
            <a:noAutofit/>
          </a:bodyPr>
          <a:lstStyle>
            <a:defPPr>
              <a:defRPr lang="en-US"/>
            </a:defPPr>
            <a:lvl1pPr algn="ctr" defTabSz="914378">
              <a:defRPr sz="1400" b="1" kern="0">
                <a:cs typeface="Arial" pitchFamily="34" charset="0"/>
              </a:defRPr>
            </a:lvl1pPr>
          </a:lstStyle>
          <a:p>
            <a:pPr algn="l"/>
            <a:r>
              <a:rPr lang="en-US" sz="2000" dirty="0">
                <a:solidFill>
                  <a:srgbClr val="FF7600"/>
                </a:solidFill>
                <a:latin typeface="+mj-lt"/>
              </a:rPr>
              <a:t>AP 6xx Indoor Wi-Fi 6E – 6 Ghz</a:t>
            </a:r>
            <a:r>
              <a:rPr lang="en-US" sz="2000" b="0" dirty="0">
                <a:solidFill>
                  <a:srgbClr val="FF7600"/>
                </a:solidFill>
                <a:latin typeface="+mj-lt"/>
              </a:rPr>
              <a:t> </a:t>
            </a:r>
          </a:p>
        </p:txBody>
      </p:sp>
      <p:sp>
        <p:nvSpPr>
          <p:cNvPr id="66" name="Rectangle 65">
            <a:extLst>
              <a:ext uri="{FF2B5EF4-FFF2-40B4-BE49-F238E27FC236}">
                <a16:creationId xmlns:a16="http://schemas.microsoft.com/office/drawing/2014/main" id="{639F1FF7-E908-E466-6A57-8D62C1C1C278}"/>
              </a:ext>
            </a:extLst>
          </p:cNvPr>
          <p:cNvSpPr/>
          <p:nvPr/>
        </p:nvSpPr>
        <p:spPr bwMode="ltGray">
          <a:xfrm>
            <a:off x="6412514" y="5005897"/>
            <a:ext cx="3485232" cy="1629372"/>
          </a:xfrm>
          <a:prstGeom prst="rect">
            <a:avLst/>
          </a:prstGeom>
          <a:solidFill>
            <a:schemeClr val="accent5">
              <a:lumMod val="20000"/>
              <a:lumOff val="80000"/>
              <a:alpha val="81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ctr"/>
          <a:lstStyle/>
          <a:p>
            <a:pPr marL="171450" indent="-171450">
              <a:spcAft>
                <a:spcPts val="400"/>
              </a:spcAft>
              <a:buFont typeface="Arial" panose="020B0604020202020204" pitchFamily="34" charset="0"/>
              <a:buChar char="•"/>
            </a:pPr>
            <a:r>
              <a:rPr lang="en-US" sz="1200" b="0" i="1" dirty="0">
                <a:solidFill>
                  <a:schemeClr val="tx1"/>
                </a:solidFill>
              </a:rPr>
              <a:t>Controller or controller-less “Instant” topologies</a:t>
            </a:r>
          </a:p>
          <a:p>
            <a:pPr marL="171450" indent="-171450">
              <a:spcAft>
                <a:spcPts val="400"/>
              </a:spcAft>
              <a:buFont typeface="Arial" panose="020B0604020202020204" pitchFamily="34" charset="0"/>
              <a:buChar char="•"/>
            </a:pPr>
            <a:r>
              <a:rPr lang="en-US" sz="1200" b="0" i="1" dirty="0">
                <a:solidFill>
                  <a:schemeClr val="tx1"/>
                </a:solidFill>
              </a:rPr>
              <a:t>Internal or external, omni or directional antennas</a:t>
            </a:r>
          </a:p>
          <a:p>
            <a:pPr marL="171450" indent="-171450">
              <a:spcAft>
                <a:spcPts val="400"/>
              </a:spcAft>
              <a:buFont typeface="Arial" panose="020B0604020202020204" pitchFamily="34" charset="0"/>
              <a:buChar char="•"/>
            </a:pPr>
            <a:r>
              <a:rPr lang="en-US" sz="1200" b="0" i="1" dirty="0">
                <a:solidFill>
                  <a:schemeClr val="tx1"/>
                </a:solidFill>
              </a:rPr>
              <a:t>Cabling &amp; power options</a:t>
            </a:r>
          </a:p>
          <a:p>
            <a:pPr marL="171450" indent="-171450">
              <a:spcAft>
                <a:spcPts val="400"/>
              </a:spcAft>
              <a:buFont typeface="Arial" panose="020B0604020202020204" pitchFamily="34" charset="0"/>
              <a:buChar char="•"/>
            </a:pPr>
            <a:r>
              <a:rPr lang="en-US" sz="1200" b="0" i="1" dirty="0">
                <a:solidFill>
                  <a:schemeClr val="tx1"/>
                </a:solidFill>
              </a:rPr>
              <a:t>IoT support with Zigbee, Bluetooth Low Energy</a:t>
            </a:r>
          </a:p>
          <a:p>
            <a:pPr marL="171450" indent="-171450">
              <a:spcAft>
                <a:spcPts val="400"/>
              </a:spcAft>
              <a:buFont typeface="Arial" panose="020B0604020202020204" pitchFamily="34" charset="0"/>
              <a:buChar char="•"/>
            </a:pPr>
            <a:r>
              <a:rPr lang="en-US" sz="1200" b="0" i="1" dirty="0">
                <a:solidFill>
                  <a:schemeClr val="tx1"/>
                </a:solidFill>
              </a:rPr>
              <a:t>Dynamic segmentation &amp; secure guest access</a:t>
            </a:r>
          </a:p>
          <a:p>
            <a:pPr marL="171450" indent="-171450">
              <a:spcAft>
                <a:spcPts val="400"/>
              </a:spcAft>
              <a:buFont typeface="Arial" panose="020B0604020202020204" pitchFamily="34" charset="0"/>
              <a:buChar char="•"/>
            </a:pPr>
            <a:r>
              <a:rPr lang="en-US" sz="1200" b="0" i="1" dirty="0">
                <a:solidFill>
                  <a:schemeClr val="tx1"/>
                </a:solidFill>
              </a:rPr>
              <a:t>All part of Aruba ESP with Aruba Central</a:t>
            </a:r>
          </a:p>
          <a:p>
            <a:pPr marL="171450" indent="-171450">
              <a:buFont typeface="Arial" panose="020B0604020202020204" pitchFamily="34" charset="0"/>
              <a:buChar char="•"/>
            </a:pPr>
            <a:endParaRPr lang="en-US" sz="1100" i="1" dirty="0">
              <a:solidFill>
                <a:schemeClr val="tx1"/>
              </a:solidFill>
            </a:endParaRPr>
          </a:p>
        </p:txBody>
      </p:sp>
      <p:pic>
        <p:nvPicPr>
          <p:cNvPr id="12" name="Picture 11">
            <a:extLst>
              <a:ext uri="{FF2B5EF4-FFF2-40B4-BE49-F238E27FC236}">
                <a16:creationId xmlns:a16="http://schemas.microsoft.com/office/drawing/2014/main" id="{AF304028-BC83-5906-FD23-23797F1E6C7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48125" y="4126283"/>
            <a:ext cx="476320" cy="476320"/>
          </a:xfrm>
          <a:prstGeom prst="rect">
            <a:avLst/>
          </a:prstGeom>
        </p:spPr>
      </p:pic>
      <p:pic>
        <p:nvPicPr>
          <p:cNvPr id="74" name="Picture 73">
            <a:extLst>
              <a:ext uri="{FF2B5EF4-FFF2-40B4-BE49-F238E27FC236}">
                <a16:creationId xmlns:a16="http://schemas.microsoft.com/office/drawing/2014/main" id="{267351C7-9C1C-A169-3732-09382200136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197683" y="4389554"/>
            <a:ext cx="476320" cy="476320"/>
          </a:xfrm>
          <a:prstGeom prst="rect">
            <a:avLst/>
          </a:prstGeom>
        </p:spPr>
      </p:pic>
      <p:sp>
        <p:nvSpPr>
          <p:cNvPr id="75" name="Rectangle 74">
            <a:extLst>
              <a:ext uri="{FF2B5EF4-FFF2-40B4-BE49-F238E27FC236}">
                <a16:creationId xmlns:a16="http://schemas.microsoft.com/office/drawing/2014/main" id="{0DE41529-43D3-6249-9E86-2AF75582771E}"/>
              </a:ext>
            </a:extLst>
          </p:cNvPr>
          <p:cNvSpPr/>
          <p:nvPr/>
        </p:nvSpPr>
        <p:spPr bwMode="ltGray">
          <a:xfrm>
            <a:off x="0" y="6719388"/>
            <a:ext cx="641555" cy="138612"/>
          </a:xfrm>
          <a:prstGeom prst="rect">
            <a:avLst/>
          </a:prstGeom>
          <a:solidFill>
            <a:schemeClr val="accent2">
              <a:lumMod val="40000"/>
              <a:lumOff val="60000"/>
              <a:alpha val="81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rgbClr val="808285"/>
                </a:solidFill>
              </a:rPr>
              <a:t>2024-02-06</a:t>
            </a:r>
          </a:p>
        </p:txBody>
      </p:sp>
    </p:spTree>
    <p:extLst>
      <p:ext uri="{BB962C8B-B14F-4D97-AF65-F5344CB8AC3E}">
        <p14:creationId xmlns:p14="http://schemas.microsoft.com/office/powerpoint/2010/main" val="15753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5215E736-E6D7-8590-0417-46EFC31EFAE5}"/>
              </a:ext>
            </a:extLst>
          </p:cNvPr>
          <p:cNvSpPr/>
          <p:nvPr/>
        </p:nvSpPr>
        <p:spPr>
          <a:xfrm>
            <a:off x="411712" y="1329681"/>
            <a:ext cx="4410381" cy="2217832"/>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4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A1239BBA-EE73-6437-43B3-4A18676D2125}"/>
              </a:ext>
            </a:extLst>
          </p:cNvPr>
          <p:cNvSpPr/>
          <p:nvPr/>
        </p:nvSpPr>
        <p:spPr>
          <a:xfrm>
            <a:off x="5347001" y="2133655"/>
            <a:ext cx="1321196" cy="461665"/>
          </a:xfrm>
          <a:prstGeom prst="rect">
            <a:avLst/>
          </a:prstGeom>
        </p:spPr>
        <p:txBody>
          <a:bodyPr wrap="none">
            <a:spAutoFit/>
          </a:bodyPr>
          <a:lstStyle/>
          <a:p>
            <a:pPr marL="0" marR="0" lvl="0" indent="0" algn="ctr" defTabSz="309543" rtl="0" eaLnBrk="1" fontAlgn="auto" latinLnBrk="0" hangingPunct="0">
              <a:lnSpc>
                <a:spcPct val="100000"/>
              </a:lnSpc>
              <a:spcBef>
                <a:spcPts val="0"/>
              </a:spcBef>
              <a:spcAft>
                <a:spcPts val="0"/>
              </a:spcAft>
              <a:buClrTx/>
              <a:buSzTx/>
              <a:buFontTx/>
              <a:buNone/>
              <a:tabLst/>
              <a:defRPr/>
            </a:pPr>
            <a:r>
              <a:rPr kumimoji="0" lang="en-IE" sz="1200" b="1" i="0" u="none" strike="noStrike" kern="0" cap="none" spc="0" normalizeH="0" baseline="0" noProof="0" dirty="0">
                <a:ln>
                  <a:noFill/>
                </a:ln>
                <a:solidFill>
                  <a:srgbClr val="F48121"/>
                </a:solidFill>
                <a:effectLst/>
                <a:uLnTx/>
                <a:uFillTx/>
                <a:latin typeface="+mj-lt"/>
                <a:ea typeface="+mn-ea"/>
                <a:cs typeface="Arial" panose="020B0604020202020204" pitchFamily="34" charset="0"/>
                <a:sym typeface="Helvetica Neue"/>
              </a:rPr>
              <a:t>CERTIFIED Wi-Fi 6</a:t>
            </a:r>
          </a:p>
          <a:p>
            <a:pPr marL="0" marR="0" lvl="0" indent="0" algn="ctr" defTabSz="309543" rtl="0" eaLnBrk="1" fontAlgn="auto" latinLnBrk="0" hangingPunct="0">
              <a:lnSpc>
                <a:spcPct val="100000"/>
              </a:lnSpc>
              <a:spcBef>
                <a:spcPts val="0"/>
              </a:spcBef>
              <a:spcAft>
                <a:spcPts val="0"/>
              </a:spcAft>
              <a:buClrTx/>
              <a:buSzTx/>
              <a:buFontTx/>
              <a:buNone/>
              <a:tabLst/>
              <a:defRPr/>
            </a:pPr>
            <a:r>
              <a:rPr kumimoji="0" lang="en-IE" sz="1200" b="1" i="0" u="none" strike="noStrike" kern="0" cap="none" spc="0" normalizeH="0" baseline="0" noProof="0" dirty="0">
                <a:ln>
                  <a:noFill/>
                </a:ln>
                <a:solidFill>
                  <a:srgbClr val="F48121"/>
                </a:solidFill>
                <a:effectLst/>
                <a:uLnTx/>
                <a:uFillTx/>
                <a:latin typeface="+mj-lt"/>
                <a:ea typeface="+mn-ea"/>
                <a:cs typeface="Arial" panose="020B0604020202020204" pitchFamily="34" charset="0"/>
                <a:sym typeface="Helvetica Neue"/>
              </a:rPr>
              <a:t>SOLUTION</a:t>
            </a:r>
            <a:endParaRPr kumimoji="0" lang="en-US" sz="1200" b="1" i="0" u="none" strike="noStrike" kern="0" cap="none" spc="0" normalizeH="0" baseline="0" noProof="0" dirty="0">
              <a:ln>
                <a:noFill/>
              </a:ln>
              <a:solidFill>
                <a:srgbClr val="F48121"/>
              </a:solidFill>
              <a:effectLst/>
              <a:uLnTx/>
              <a:uFillTx/>
              <a:latin typeface="+mj-lt"/>
              <a:ea typeface="+mn-ea"/>
              <a:cs typeface="Arial" panose="020B0604020202020204" pitchFamily="34" charset="0"/>
              <a:sym typeface="Helvetica Neue"/>
            </a:endParaRPr>
          </a:p>
        </p:txBody>
      </p:sp>
      <p:sp>
        <p:nvSpPr>
          <p:cNvPr id="42" name="Rounded Rectangle 41">
            <a:extLst>
              <a:ext uri="{FF2B5EF4-FFF2-40B4-BE49-F238E27FC236}">
                <a16:creationId xmlns:a16="http://schemas.microsoft.com/office/drawing/2014/main" id="{0BBAF39E-7725-2B50-AC32-C34B2B12ED8B}"/>
              </a:ext>
            </a:extLst>
          </p:cNvPr>
          <p:cNvSpPr/>
          <p:nvPr/>
        </p:nvSpPr>
        <p:spPr>
          <a:xfrm>
            <a:off x="7297465" y="1329681"/>
            <a:ext cx="4410381" cy="2217832"/>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4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Rounded Rectangle 52">
            <a:extLst>
              <a:ext uri="{FF2B5EF4-FFF2-40B4-BE49-F238E27FC236}">
                <a16:creationId xmlns:a16="http://schemas.microsoft.com/office/drawing/2014/main" id="{D54EE4BF-6DA7-0F62-CC8E-B1DE83433FFA}"/>
              </a:ext>
            </a:extLst>
          </p:cNvPr>
          <p:cNvSpPr/>
          <p:nvPr/>
        </p:nvSpPr>
        <p:spPr>
          <a:xfrm>
            <a:off x="411712" y="3937981"/>
            <a:ext cx="4410381" cy="2217832"/>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4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 name="Rounded Rectangle 61">
            <a:extLst>
              <a:ext uri="{FF2B5EF4-FFF2-40B4-BE49-F238E27FC236}">
                <a16:creationId xmlns:a16="http://schemas.microsoft.com/office/drawing/2014/main" id="{B908954C-E803-B8BE-431C-DF4DCB5D89BB}"/>
              </a:ext>
            </a:extLst>
          </p:cNvPr>
          <p:cNvSpPr/>
          <p:nvPr/>
        </p:nvSpPr>
        <p:spPr>
          <a:xfrm>
            <a:off x="7297465" y="3979421"/>
            <a:ext cx="4410381" cy="2134953"/>
          </a:xfrm>
          <a:prstGeom prst="roundRect">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4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 name="Rectangle 68">
            <a:extLst>
              <a:ext uri="{FF2B5EF4-FFF2-40B4-BE49-F238E27FC236}">
                <a16:creationId xmlns:a16="http://schemas.microsoft.com/office/drawing/2014/main" id="{9C651A93-BDA7-5FCD-453C-E423E8907DB3}"/>
              </a:ext>
            </a:extLst>
          </p:cNvPr>
          <p:cNvSpPr/>
          <p:nvPr/>
        </p:nvSpPr>
        <p:spPr>
          <a:xfrm>
            <a:off x="5437167" y="4183593"/>
            <a:ext cx="1252267" cy="461665"/>
          </a:xfrm>
          <a:prstGeom prst="rect">
            <a:avLst/>
          </a:prstGeom>
        </p:spPr>
        <p:txBody>
          <a:bodyPr wrap="none">
            <a:spAutoFit/>
          </a:bodyPr>
          <a:lstStyle/>
          <a:p>
            <a:pPr marL="0" marR="0" lvl="0" indent="0" algn="ctr" defTabSz="309543"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D2A45">
                    <a:lumMod val="90000"/>
                    <a:lumOff val="10000"/>
                  </a:srgbClr>
                </a:solidFill>
                <a:effectLst/>
                <a:uLnTx/>
                <a:uFillTx/>
                <a:latin typeface="+mj-lt"/>
                <a:ea typeface="+mn-ea"/>
                <a:cs typeface="Arial" panose="020B0604020202020204" pitchFamily="34" charset="0"/>
              </a:rPr>
              <a:t>CONNECT FROM </a:t>
            </a:r>
          </a:p>
          <a:p>
            <a:pPr marL="0" marR="0" lvl="0" indent="0" algn="ctr" defTabSz="309543"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D2A45">
                    <a:lumMod val="90000"/>
                    <a:lumOff val="10000"/>
                  </a:srgbClr>
                </a:solidFill>
                <a:effectLst/>
                <a:uLnTx/>
                <a:uFillTx/>
                <a:latin typeface="+mj-lt"/>
                <a:ea typeface="+mn-ea"/>
                <a:cs typeface="Arial" panose="020B0604020202020204" pitchFamily="34" charset="0"/>
              </a:rPr>
              <a:t>ANYWHERE</a:t>
            </a:r>
          </a:p>
        </p:txBody>
      </p:sp>
      <p:pic>
        <p:nvPicPr>
          <p:cNvPr id="71" name="Picture 11" descr="Picture 11">
            <a:extLst>
              <a:ext uri="{FF2B5EF4-FFF2-40B4-BE49-F238E27FC236}">
                <a16:creationId xmlns:a16="http://schemas.microsoft.com/office/drawing/2014/main" id="{3D009541-45A2-C708-482F-259924AFA5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96554" y="2524404"/>
            <a:ext cx="1933495" cy="1568703"/>
          </a:xfrm>
          <a:prstGeom prst="rect">
            <a:avLst/>
          </a:prstGeom>
          <a:ln w="3175">
            <a:miter lim="400000"/>
          </a:ln>
        </p:spPr>
      </p:pic>
      <p:sp>
        <p:nvSpPr>
          <p:cNvPr id="76" name="TextBox 75">
            <a:extLst>
              <a:ext uri="{FF2B5EF4-FFF2-40B4-BE49-F238E27FC236}">
                <a16:creationId xmlns:a16="http://schemas.microsoft.com/office/drawing/2014/main" id="{D089CAED-1A0A-4CA6-842A-56AB9C396214}"/>
              </a:ext>
            </a:extLst>
          </p:cNvPr>
          <p:cNvSpPr txBox="1"/>
          <p:nvPr/>
        </p:nvSpPr>
        <p:spPr>
          <a:xfrm>
            <a:off x="178594" y="944013"/>
            <a:ext cx="4917960" cy="400110"/>
          </a:xfrm>
          <a:prstGeom prst="rect">
            <a:avLst/>
          </a:prstGeom>
          <a:noFill/>
        </p:spPr>
        <p:txBody>
          <a:bodyPr wrap="square">
            <a:spAutoFit/>
          </a:bodyPr>
          <a:lstStyle/>
          <a:p>
            <a:pPr algn="ctr"/>
            <a:r>
              <a:rPr lang="en-US" sz="2000" b="1" dirty="0">
                <a:solidFill>
                  <a:schemeClr val="accent1"/>
                </a:solidFill>
                <a:latin typeface="+mj-lt"/>
                <a:ea typeface="Open Sans Extrabold" panose="020B0906030804020204" pitchFamily="34" charset="0"/>
                <a:cs typeface="Open Sans Extrabold" panose="020B0906030804020204" pitchFamily="34" charset="0"/>
              </a:rPr>
              <a:t>ClientMatch &amp; ARM </a:t>
            </a:r>
            <a:r>
              <a:rPr lang="en-US" sz="1600" b="1" dirty="0">
                <a:solidFill>
                  <a:schemeClr val="accent1"/>
                </a:solidFill>
                <a:latin typeface="+mj-lt"/>
                <a:ea typeface="Open Sans Extrabold" panose="020B0906030804020204" pitchFamily="34" charset="0"/>
                <a:cs typeface="Open Sans Extrabold" panose="020B0906030804020204" pitchFamily="34" charset="0"/>
              </a:rPr>
              <a:t>(Adaptive Radio Management)</a:t>
            </a:r>
            <a:endParaRPr lang="en-US" sz="2000" b="1" dirty="0">
              <a:solidFill>
                <a:schemeClr val="accent1"/>
              </a:solidFill>
              <a:latin typeface="+mj-lt"/>
              <a:ea typeface="Open Sans Extrabold" panose="020B0906030804020204" pitchFamily="34" charset="0"/>
              <a:cs typeface="Open Sans Extrabold" panose="020B0906030804020204" pitchFamily="34" charset="0"/>
            </a:endParaRPr>
          </a:p>
        </p:txBody>
      </p:sp>
      <p:sp>
        <p:nvSpPr>
          <p:cNvPr id="77" name="TextBox 76">
            <a:extLst>
              <a:ext uri="{FF2B5EF4-FFF2-40B4-BE49-F238E27FC236}">
                <a16:creationId xmlns:a16="http://schemas.microsoft.com/office/drawing/2014/main" id="{4900665E-3680-4E8E-B95B-9952D6A7A6AD}"/>
              </a:ext>
            </a:extLst>
          </p:cNvPr>
          <p:cNvSpPr txBox="1"/>
          <p:nvPr/>
        </p:nvSpPr>
        <p:spPr>
          <a:xfrm>
            <a:off x="7326857" y="944013"/>
            <a:ext cx="4351597" cy="400110"/>
          </a:xfrm>
          <a:prstGeom prst="rect">
            <a:avLst/>
          </a:prstGeom>
          <a:noFill/>
        </p:spPr>
        <p:txBody>
          <a:bodyPr wrap="square">
            <a:spAutoFit/>
          </a:bodyPr>
          <a:lstStyle/>
          <a:p>
            <a:pPr algn="ctr"/>
            <a:r>
              <a:rPr lang="en-US" sz="2000" b="1" dirty="0">
                <a:solidFill>
                  <a:schemeClr val="accent1"/>
                </a:solidFill>
                <a:latin typeface="+mj-lt"/>
                <a:ea typeface="Open Sans Extrabold" panose="020B0906030804020204" pitchFamily="34" charset="0"/>
                <a:cs typeface="Open Sans Extrabold" panose="020B0906030804020204" pitchFamily="34" charset="0"/>
              </a:rPr>
              <a:t>Intelligent Traffic Control with </a:t>
            </a:r>
            <a:r>
              <a:rPr lang="en-US" sz="2000" b="1" dirty="0" err="1">
                <a:solidFill>
                  <a:schemeClr val="accent1"/>
                </a:solidFill>
                <a:latin typeface="+mj-lt"/>
                <a:ea typeface="Open Sans Extrabold" panose="020B0906030804020204" pitchFamily="34" charset="0"/>
                <a:cs typeface="Open Sans Extrabold" panose="020B0906030804020204" pitchFamily="34" charset="0"/>
              </a:rPr>
              <a:t>AppRF</a:t>
            </a:r>
            <a:endParaRPr lang="en-GB" sz="2000" b="1" dirty="0">
              <a:solidFill>
                <a:schemeClr val="accent1"/>
              </a:solidFill>
              <a:latin typeface="+mj-lt"/>
            </a:endParaRPr>
          </a:p>
        </p:txBody>
      </p:sp>
      <p:sp>
        <p:nvSpPr>
          <p:cNvPr id="78" name="TextBox 77">
            <a:extLst>
              <a:ext uri="{FF2B5EF4-FFF2-40B4-BE49-F238E27FC236}">
                <a16:creationId xmlns:a16="http://schemas.microsoft.com/office/drawing/2014/main" id="{2F43314B-7C8A-4EF3-8F92-3BF4A0A8FFA3}"/>
              </a:ext>
            </a:extLst>
          </p:cNvPr>
          <p:cNvSpPr txBox="1"/>
          <p:nvPr/>
        </p:nvSpPr>
        <p:spPr>
          <a:xfrm>
            <a:off x="1925279" y="3558824"/>
            <a:ext cx="1383246" cy="400110"/>
          </a:xfrm>
          <a:prstGeom prst="rect">
            <a:avLst/>
          </a:prstGeom>
          <a:noFill/>
        </p:spPr>
        <p:txBody>
          <a:bodyPr wrap="square">
            <a:spAutoFit/>
          </a:bodyPr>
          <a:lstStyle/>
          <a:p>
            <a:pPr algn="ctr"/>
            <a:r>
              <a:rPr lang="en-US" sz="2000" b="1" dirty="0">
                <a:solidFill>
                  <a:schemeClr val="accent1"/>
                </a:solidFill>
                <a:latin typeface="+mj-lt"/>
                <a:ea typeface="Open Sans Extrabold" panose="020B0906030804020204" pitchFamily="34" charset="0"/>
                <a:cs typeface="Open Sans Extrabold" panose="020B0906030804020204" pitchFamily="34" charset="0"/>
              </a:rPr>
              <a:t>Air Match</a:t>
            </a:r>
          </a:p>
        </p:txBody>
      </p:sp>
      <p:sp>
        <p:nvSpPr>
          <p:cNvPr id="79" name="TextBox 78">
            <a:extLst>
              <a:ext uri="{FF2B5EF4-FFF2-40B4-BE49-F238E27FC236}">
                <a16:creationId xmlns:a16="http://schemas.microsoft.com/office/drawing/2014/main" id="{2B27AF36-A2D4-4A7E-81F2-E27F364A013F}"/>
              </a:ext>
            </a:extLst>
          </p:cNvPr>
          <p:cNvSpPr txBox="1"/>
          <p:nvPr/>
        </p:nvSpPr>
        <p:spPr>
          <a:xfrm>
            <a:off x="7660575" y="3603428"/>
            <a:ext cx="3684160" cy="400110"/>
          </a:xfrm>
          <a:prstGeom prst="rect">
            <a:avLst/>
          </a:prstGeom>
          <a:noFill/>
        </p:spPr>
        <p:txBody>
          <a:bodyPr wrap="square">
            <a:spAutoFit/>
          </a:bodyPr>
          <a:lstStyle/>
          <a:p>
            <a:pPr algn="ctr"/>
            <a:r>
              <a:rPr lang="en-US" sz="2000" b="1" dirty="0">
                <a:solidFill>
                  <a:schemeClr val="accent1"/>
                </a:solidFill>
                <a:latin typeface="+mj-lt"/>
                <a:ea typeface="Open Sans Extrabold" panose="020B0906030804020204" pitchFamily="34" charset="0"/>
                <a:cs typeface="Open Sans Extrabold" panose="020B0906030804020204" pitchFamily="34" charset="0"/>
              </a:rPr>
              <a:t>UTB </a:t>
            </a:r>
            <a:r>
              <a:rPr lang="en-US" sz="1600" b="1" dirty="0">
                <a:solidFill>
                  <a:schemeClr val="accent1"/>
                </a:solidFill>
                <a:latin typeface="+mj-lt"/>
                <a:ea typeface="Open Sans Extrabold" panose="020B0906030804020204" pitchFamily="34" charset="0"/>
                <a:cs typeface="Open Sans Extrabold" panose="020B0906030804020204" pitchFamily="34" charset="0"/>
              </a:rPr>
              <a:t>(Ultra-Tri-Band)</a:t>
            </a:r>
            <a:r>
              <a:rPr lang="en-US" sz="2000" b="1" dirty="0">
                <a:solidFill>
                  <a:schemeClr val="accent1"/>
                </a:solidFill>
                <a:latin typeface="+mj-lt"/>
                <a:ea typeface="Open Sans Extrabold" panose="020B0906030804020204" pitchFamily="34" charset="0"/>
                <a:cs typeface="Open Sans Extrabold" panose="020B0906030804020204" pitchFamily="34" charset="0"/>
              </a:rPr>
              <a:t> Filtering</a:t>
            </a:r>
          </a:p>
        </p:txBody>
      </p:sp>
      <p:sp>
        <p:nvSpPr>
          <p:cNvPr id="81" name="TextBox 80">
            <a:extLst>
              <a:ext uri="{FF2B5EF4-FFF2-40B4-BE49-F238E27FC236}">
                <a16:creationId xmlns:a16="http://schemas.microsoft.com/office/drawing/2014/main" id="{173C3B09-3B8D-4ED4-886C-E3E9195B0E58}"/>
              </a:ext>
            </a:extLst>
          </p:cNvPr>
          <p:cNvSpPr txBox="1"/>
          <p:nvPr/>
        </p:nvSpPr>
        <p:spPr>
          <a:xfrm>
            <a:off x="436911" y="1471852"/>
            <a:ext cx="4359983" cy="920765"/>
          </a:xfrm>
          <a:prstGeom prst="rect">
            <a:avLst/>
          </a:prstGeom>
          <a:noFill/>
        </p:spPr>
        <p:txBody>
          <a:bodyPr wrap="square">
            <a:spAutoFit/>
          </a:bodyPr>
          <a:lstStyle/>
          <a:p>
            <a:pPr marL="0" marR="0" lvl="0" indent="0" algn="ctr" defTabSz="761970" rtl="0" eaLnBrk="1" fontAlgn="base" latinLnBrk="0" hangingPunct="1">
              <a:lnSpc>
                <a:spcPct val="100000"/>
              </a:lnSpc>
              <a:spcBef>
                <a:spcPts val="417"/>
              </a:spcBef>
              <a:spcAft>
                <a:spcPts val="417"/>
              </a:spcAft>
              <a:buClrTx/>
              <a:buSzTx/>
              <a:buFontTx/>
              <a:buNone/>
              <a:tabLst/>
              <a:defRPr/>
            </a:pPr>
            <a:r>
              <a:rPr kumimoji="0" lang="en-US" sz="1600" b="1" i="0" u="none" strike="noStrike" kern="0" cap="none" spc="0" normalizeH="0" baseline="0" noProof="0" dirty="0">
                <a:ln>
                  <a:noFill/>
                </a:ln>
                <a:solidFill>
                  <a:schemeClr val="bg2"/>
                </a:solidFill>
                <a:effectLst/>
                <a:uLnTx/>
                <a:uFillTx/>
                <a:ea typeface="Open Sans" panose="020B0606030504020204" pitchFamily="34" charset="0"/>
                <a:cs typeface="Open Sans" panose="020B0606030504020204" pitchFamily="34" charset="0"/>
              </a:rPr>
              <a:t>Predictable network-wide Wi-Fi performance</a:t>
            </a:r>
          </a:p>
          <a:p>
            <a:pPr marL="0" marR="0" lvl="0" indent="0" algn="ctr" defTabSz="1625185" rtl="0" eaLnBrk="1" fontAlgn="base" latinLnBrk="0" hangingPunct="1">
              <a:lnSpc>
                <a:spcPct val="100000"/>
              </a:lnSpc>
              <a:spcBef>
                <a:spcPts val="347"/>
              </a:spcBef>
              <a:spcAft>
                <a:spcPts val="347"/>
              </a:spcAft>
              <a:buClrTx/>
              <a:buSzTx/>
              <a:buFontTx/>
              <a:buNone/>
              <a:tabLst/>
              <a:defRPr/>
            </a:pPr>
            <a:r>
              <a:rPr lang="en-US" sz="1600" kern="0" dirty="0">
                <a:solidFill>
                  <a:schemeClr val="bg2"/>
                </a:solidFill>
                <a:ea typeface="Open Sans" panose="020B0606030504020204" pitchFamily="34" charset="0"/>
                <a:cs typeface="Open Sans" panose="020B0606030504020204" pitchFamily="34" charset="0"/>
              </a:rPr>
              <a:t>Intelligently steers devices to the best AP.</a:t>
            </a:r>
            <a:br>
              <a:rPr lang="en-US" sz="1600" kern="0" dirty="0">
                <a:solidFill>
                  <a:schemeClr val="bg2"/>
                </a:solidFill>
                <a:ea typeface="Open Sans" panose="020B0606030504020204" pitchFamily="34" charset="0"/>
                <a:cs typeface="Open Sans" panose="020B0606030504020204" pitchFamily="34" charset="0"/>
              </a:rPr>
            </a:br>
            <a:r>
              <a:rPr lang="en-US" sz="1600" kern="0" dirty="0">
                <a:solidFill>
                  <a:schemeClr val="bg2"/>
                </a:solidFill>
                <a:ea typeface="Open Sans" panose="020B0606030504020204" pitchFamily="34" charset="0"/>
                <a:cs typeface="Open Sans" panose="020B0606030504020204" pitchFamily="34" charset="0"/>
              </a:rPr>
              <a:t>Reduces “Sticky” Client issues.</a:t>
            </a:r>
          </a:p>
        </p:txBody>
      </p:sp>
      <p:grpSp>
        <p:nvGrpSpPr>
          <p:cNvPr id="2" name="Group 1">
            <a:extLst>
              <a:ext uri="{FF2B5EF4-FFF2-40B4-BE49-F238E27FC236}">
                <a16:creationId xmlns:a16="http://schemas.microsoft.com/office/drawing/2014/main" id="{5EE09A5D-6115-4B89-BE1B-DDB0226F8DAE}"/>
              </a:ext>
            </a:extLst>
          </p:cNvPr>
          <p:cNvGrpSpPr/>
          <p:nvPr/>
        </p:nvGrpSpPr>
        <p:grpSpPr>
          <a:xfrm>
            <a:off x="8274087" y="2193857"/>
            <a:ext cx="3242157" cy="1383088"/>
            <a:chOff x="8796757" y="2384583"/>
            <a:chExt cx="3004785" cy="1285623"/>
          </a:xfrm>
        </p:grpSpPr>
        <p:pic>
          <p:nvPicPr>
            <p:cNvPr id="107" name="Picture 2" descr="Image result for skype">
              <a:extLst>
                <a:ext uri="{FF2B5EF4-FFF2-40B4-BE49-F238E27FC236}">
                  <a16:creationId xmlns:a16="http://schemas.microsoft.com/office/drawing/2014/main" id="{400A883A-F844-416A-8896-CE2C196A166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38083" y="3243470"/>
              <a:ext cx="640105" cy="42673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C31F98FE-4468-4A97-8031-277E797A77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97148" y="2592528"/>
              <a:ext cx="832879" cy="549940"/>
            </a:xfrm>
            <a:prstGeom prst="rect">
              <a:avLst/>
            </a:prstGeom>
            <a:ln>
              <a:solidFill>
                <a:schemeClr val="accent1"/>
              </a:solidFill>
            </a:ln>
          </p:spPr>
        </p:pic>
        <p:grpSp>
          <p:nvGrpSpPr>
            <p:cNvPr id="83" name="Group 82">
              <a:extLst>
                <a:ext uri="{FF2B5EF4-FFF2-40B4-BE49-F238E27FC236}">
                  <a16:creationId xmlns:a16="http://schemas.microsoft.com/office/drawing/2014/main" id="{E4B03945-7A85-4C78-B9CC-E4B7CFFD0B37}"/>
                </a:ext>
              </a:extLst>
            </p:cNvPr>
            <p:cNvGrpSpPr/>
            <p:nvPr/>
          </p:nvGrpSpPr>
          <p:grpSpPr>
            <a:xfrm>
              <a:off x="8796757" y="2675084"/>
              <a:ext cx="1225918" cy="690514"/>
              <a:chOff x="1848886" y="3130546"/>
              <a:chExt cx="4141750" cy="2446365"/>
            </a:xfrm>
          </p:grpSpPr>
          <p:grpSp>
            <p:nvGrpSpPr>
              <p:cNvPr id="84" name="Group 83">
                <a:extLst>
                  <a:ext uri="{FF2B5EF4-FFF2-40B4-BE49-F238E27FC236}">
                    <a16:creationId xmlns:a16="http://schemas.microsoft.com/office/drawing/2014/main" id="{8BF35F5A-F084-46D3-AC9A-6E13FB4AD16F}"/>
                  </a:ext>
                </a:extLst>
              </p:cNvPr>
              <p:cNvGrpSpPr/>
              <p:nvPr/>
            </p:nvGrpSpPr>
            <p:grpSpPr>
              <a:xfrm>
                <a:off x="1848886" y="3425143"/>
                <a:ext cx="4141750" cy="1027100"/>
                <a:chOff x="979485" y="2828039"/>
                <a:chExt cx="3451457" cy="855916"/>
              </a:xfrm>
            </p:grpSpPr>
            <p:grpSp>
              <p:nvGrpSpPr>
                <p:cNvPr id="90" name="Group 89">
                  <a:extLst>
                    <a:ext uri="{FF2B5EF4-FFF2-40B4-BE49-F238E27FC236}">
                      <a16:creationId xmlns:a16="http://schemas.microsoft.com/office/drawing/2014/main" id="{034CE0D3-683D-4F73-8B74-CA19CF78072B}"/>
                    </a:ext>
                  </a:extLst>
                </p:cNvPr>
                <p:cNvGrpSpPr/>
                <p:nvPr/>
              </p:nvGrpSpPr>
              <p:grpSpPr>
                <a:xfrm rot="5400000">
                  <a:off x="1507852" y="2299674"/>
                  <a:ext cx="855914" cy="1912648"/>
                  <a:chOff x="3381445" y="1508750"/>
                  <a:chExt cx="1113745" cy="2035465"/>
                </a:xfrm>
              </p:grpSpPr>
              <p:sp>
                <p:nvSpPr>
                  <p:cNvPr id="99" name="Block Arc 98">
                    <a:extLst>
                      <a:ext uri="{FF2B5EF4-FFF2-40B4-BE49-F238E27FC236}">
                        <a16:creationId xmlns:a16="http://schemas.microsoft.com/office/drawing/2014/main" id="{70F4F587-57A8-4C0A-978D-D019B1515E4B}"/>
                      </a:ext>
                    </a:extLst>
                  </p:cNvPr>
                  <p:cNvSpPr/>
                  <p:nvPr/>
                </p:nvSpPr>
                <p:spPr bwMode="auto">
                  <a:xfrm>
                    <a:off x="3381445" y="150875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00" name="Block Arc 99">
                    <a:extLst>
                      <a:ext uri="{FF2B5EF4-FFF2-40B4-BE49-F238E27FC236}">
                        <a16:creationId xmlns:a16="http://schemas.microsoft.com/office/drawing/2014/main" id="{14552610-D7AC-4C62-B687-75173E67A91F}"/>
                      </a:ext>
                    </a:extLst>
                  </p:cNvPr>
                  <p:cNvSpPr/>
                  <p:nvPr/>
                </p:nvSpPr>
                <p:spPr bwMode="auto">
                  <a:xfrm>
                    <a:off x="3381445" y="173918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01" name="Block Arc 100">
                    <a:extLst>
                      <a:ext uri="{FF2B5EF4-FFF2-40B4-BE49-F238E27FC236}">
                        <a16:creationId xmlns:a16="http://schemas.microsoft.com/office/drawing/2014/main" id="{969CDF77-19DE-4B96-8B58-8B676CD96D90}"/>
                      </a:ext>
                    </a:extLst>
                  </p:cNvPr>
                  <p:cNvSpPr/>
                  <p:nvPr/>
                </p:nvSpPr>
                <p:spPr bwMode="auto">
                  <a:xfrm>
                    <a:off x="3381445" y="196961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02" name="Block Arc 101">
                    <a:extLst>
                      <a:ext uri="{FF2B5EF4-FFF2-40B4-BE49-F238E27FC236}">
                        <a16:creationId xmlns:a16="http://schemas.microsoft.com/office/drawing/2014/main" id="{6FB92052-5F6F-4341-BB27-DEA971782497}"/>
                      </a:ext>
                    </a:extLst>
                  </p:cNvPr>
                  <p:cNvSpPr/>
                  <p:nvPr/>
                </p:nvSpPr>
                <p:spPr bwMode="auto">
                  <a:xfrm>
                    <a:off x="3381445" y="220004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03" name="Block Arc 102">
                    <a:extLst>
                      <a:ext uri="{FF2B5EF4-FFF2-40B4-BE49-F238E27FC236}">
                        <a16:creationId xmlns:a16="http://schemas.microsoft.com/office/drawing/2014/main" id="{6793AFA6-B97C-481D-A221-827D3B137BBB}"/>
                      </a:ext>
                    </a:extLst>
                  </p:cNvPr>
                  <p:cNvSpPr/>
                  <p:nvPr/>
                </p:nvSpPr>
                <p:spPr bwMode="auto">
                  <a:xfrm>
                    <a:off x="3381445" y="243047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04" name="Block Arc 103">
                    <a:extLst>
                      <a:ext uri="{FF2B5EF4-FFF2-40B4-BE49-F238E27FC236}">
                        <a16:creationId xmlns:a16="http://schemas.microsoft.com/office/drawing/2014/main" id="{0A7C3039-DE85-4AB5-9B15-8761132C7BFA}"/>
                      </a:ext>
                    </a:extLst>
                  </p:cNvPr>
                  <p:cNvSpPr/>
                  <p:nvPr/>
                </p:nvSpPr>
                <p:spPr bwMode="auto">
                  <a:xfrm>
                    <a:off x="3381445" y="266090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105" name="Block Arc 104">
                    <a:extLst>
                      <a:ext uri="{FF2B5EF4-FFF2-40B4-BE49-F238E27FC236}">
                        <a16:creationId xmlns:a16="http://schemas.microsoft.com/office/drawing/2014/main" id="{9D16DFFE-7350-4281-B227-73F3DD29144C}"/>
                      </a:ext>
                    </a:extLst>
                  </p:cNvPr>
                  <p:cNvSpPr/>
                  <p:nvPr/>
                </p:nvSpPr>
                <p:spPr bwMode="auto">
                  <a:xfrm>
                    <a:off x="3381445" y="289133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grpSp>
            <p:grpSp>
              <p:nvGrpSpPr>
                <p:cNvPr id="91" name="Group 90">
                  <a:extLst>
                    <a:ext uri="{FF2B5EF4-FFF2-40B4-BE49-F238E27FC236}">
                      <a16:creationId xmlns:a16="http://schemas.microsoft.com/office/drawing/2014/main" id="{C3BC1A3C-0C7B-49D5-B4C5-2AC98B27728A}"/>
                    </a:ext>
                  </a:extLst>
                </p:cNvPr>
                <p:cNvGrpSpPr/>
                <p:nvPr/>
              </p:nvGrpSpPr>
              <p:grpSpPr>
                <a:xfrm rot="5400000">
                  <a:off x="3051503" y="2304516"/>
                  <a:ext cx="855916" cy="1902962"/>
                  <a:chOff x="3381444" y="1519058"/>
                  <a:chExt cx="1113748" cy="2025157"/>
                </a:xfrm>
              </p:grpSpPr>
              <p:sp>
                <p:nvSpPr>
                  <p:cNvPr id="92" name="Block Arc 91">
                    <a:extLst>
                      <a:ext uri="{FF2B5EF4-FFF2-40B4-BE49-F238E27FC236}">
                        <a16:creationId xmlns:a16="http://schemas.microsoft.com/office/drawing/2014/main" id="{74012B45-6C46-4FC5-A740-CB8042253AF2}"/>
                      </a:ext>
                    </a:extLst>
                  </p:cNvPr>
                  <p:cNvSpPr/>
                  <p:nvPr/>
                </p:nvSpPr>
                <p:spPr bwMode="auto">
                  <a:xfrm>
                    <a:off x="3381444" y="1519058"/>
                    <a:ext cx="1113745" cy="642578"/>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93" name="Block Arc 92">
                    <a:extLst>
                      <a:ext uri="{FF2B5EF4-FFF2-40B4-BE49-F238E27FC236}">
                        <a16:creationId xmlns:a16="http://schemas.microsoft.com/office/drawing/2014/main" id="{4B7406A9-D54A-4295-B3F8-5BD48096E7C4}"/>
                      </a:ext>
                    </a:extLst>
                  </p:cNvPr>
                  <p:cNvSpPr/>
                  <p:nvPr/>
                </p:nvSpPr>
                <p:spPr bwMode="auto">
                  <a:xfrm>
                    <a:off x="3381447" y="173918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
                <p:nvSpPr>
                  <p:cNvPr id="94" name="Block Arc 93">
                    <a:extLst>
                      <a:ext uri="{FF2B5EF4-FFF2-40B4-BE49-F238E27FC236}">
                        <a16:creationId xmlns:a16="http://schemas.microsoft.com/office/drawing/2014/main" id="{3F453787-DCC1-49E2-AF49-F33CC5A19EB1}"/>
                      </a:ext>
                    </a:extLst>
                  </p:cNvPr>
                  <p:cNvSpPr/>
                  <p:nvPr/>
                </p:nvSpPr>
                <p:spPr bwMode="auto">
                  <a:xfrm>
                    <a:off x="3381445" y="196961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chemeClr val="accent5"/>
                      </a:solidFill>
                      <a:effectLst/>
                      <a:uLnTx/>
                      <a:uFillTx/>
                      <a:latin typeface="Arial"/>
                      <a:ea typeface="ＭＳ Ｐゴシック" pitchFamily="34" charset="-128"/>
                      <a:cs typeface="+mn-cs"/>
                    </a:endParaRPr>
                  </a:p>
                </p:txBody>
              </p:sp>
              <p:sp>
                <p:nvSpPr>
                  <p:cNvPr id="95" name="Block Arc 94">
                    <a:extLst>
                      <a:ext uri="{FF2B5EF4-FFF2-40B4-BE49-F238E27FC236}">
                        <a16:creationId xmlns:a16="http://schemas.microsoft.com/office/drawing/2014/main" id="{B5E8D3A4-E9F0-40B8-8485-D815627D06DD}"/>
                      </a:ext>
                    </a:extLst>
                  </p:cNvPr>
                  <p:cNvSpPr/>
                  <p:nvPr/>
                </p:nvSpPr>
                <p:spPr bwMode="auto">
                  <a:xfrm>
                    <a:off x="3381445" y="220004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96" name="Block Arc 95">
                    <a:extLst>
                      <a:ext uri="{FF2B5EF4-FFF2-40B4-BE49-F238E27FC236}">
                        <a16:creationId xmlns:a16="http://schemas.microsoft.com/office/drawing/2014/main" id="{CCE7798B-B0DA-4497-B005-E2643ED17483}"/>
                      </a:ext>
                    </a:extLst>
                  </p:cNvPr>
                  <p:cNvSpPr/>
                  <p:nvPr/>
                </p:nvSpPr>
                <p:spPr bwMode="auto">
                  <a:xfrm>
                    <a:off x="3381445" y="243047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97" name="Block Arc 96">
                    <a:extLst>
                      <a:ext uri="{FF2B5EF4-FFF2-40B4-BE49-F238E27FC236}">
                        <a16:creationId xmlns:a16="http://schemas.microsoft.com/office/drawing/2014/main" id="{BA9B33FC-135A-4FFC-9A3C-5890E3C46EA0}"/>
                      </a:ext>
                    </a:extLst>
                  </p:cNvPr>
                  <p:cNvSpPr/>
                  <p:nvPr/>
                </p:nvSpPr>
                <p:spPr bwMode="auto">
                  <a:xfrm>
                    <a:off x="3381445" y="266090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sp>
                <p:nvSpPr>
                  <p:cNvPr id="98" name="Block Arc 97">
                    <a:extLst>
                      <a:ext uri="{FF2B5EF4-FFF2-40B4-BE49-F238E27FC236}">
                        <a16:creationId xmlns:a16="http://schemas.microsoft.com/office/drawing/2014/main" id="{92320F44-2E2D-423F-BF00-F228D20D5E2E}"/>
                      </a:ext>
                    </a:extLst>
                  </p:cNvPr>
                  <p:cNvSpPr/>
                  <p:nvPr/>
                </p:nvSpPr>
                <p:spPr bwMode="auto">
                  <a:xfrm>
                    <a:off x="3381445" y="2891330"/>
                    <a:ext cx="1113745" cy="652885"/>
                  </a:xfrm>
                  <a:prstGeom prst="blockArc">
                    <a:avLst>
                      <a:gd name="adj1" fmla="val 10799996"/>
                      <a:gd name="adj2" fmla="val 21444332"/>
                      <a:gd name="adj3" fmla="val 12949"/>
                    </a:avLst>
                  </a:prstGeom>
                  <a:solidFill>
                    <a:schemeClr val="accent5"/>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76200" tIns="38100" rIns="76200" bIns="38100" numCol="1" rtlCol="0" anchor="t" anchorCtr="0" compatLnSpc="1">
                    <a:prstTxWarp prst="textNoShape">
                      <a:avLst/>
                    </a:prstTxWarp>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2417" b="0" i="0" u="none" strike="noStrike" kern="1200" cap="none" spc="0" normalizeH="0" baseline="0" noProof="0">
                      <a:ln>
                        <a:noFill/>
                      </a:ln>
                      <a:solidFill>
                        <a:srgbClr val="000000"/>
                      </a:solidFill>
                      <a:effectLst/>
                      <a:uLnTx/>
                      <a:uFillTx/>
                      <a:latin typeface="Arial"/>
                      <a:ea typeface="ＭＳ Ｐゴシック" pitchFamily="34" charset="-128"/>
                      <a:cs typeface="+mn-cs"/>
                    </a:endParaRPr>
                  </a:p>
                </p:txBody>
              </p:sp>
            </p:grpSp>
          </p:grpSp>
          <p:grpSp>
            <p:nvGrpSpPr>
              <p:cNvPr id="85" name="Group 84">
                <a:extLst>
                  <a:ext uri="{FF2B5EF4-FFF2-40B4-BE49-F238E27FC236}">
                    <a16:creationId xmlns:a16="http://schemas.microsoft.com/office/drawing/2014/main" id="{063F1A16-863F-4972-BEC4-EA4D9BA54463}"/>
                  </a:ext>
                </a:extLst>
              </p:cNvPr>
              <p:cNvGrpSpPr/>
              <p:nvPr/>
            </p:nvGrpSpPr>
            <p:grpSpPr>
              <a:xfrm>
                <a:off x="2970747" y="3130546"/>
                <a:ext cx="2446366" cy="2446365"/>
                <a:chOff x="2970747" y="3130546"/>
                <a:chExt cx="2446366" cy="2446365"/>
              </a:xfrm>
            </p:grpSpPr>
            <p:sp>
              <p:nvSpPr>
                <p:cNvPr id="86" name="Oval 85">
                  <a:extLst>
                    <a:ext uri="{FF2B5EF4-FFF2-40B4-BE49-F238E27FC236}">
                      <a16:creationId xmlns:a16="http://schemas.microsoft.com/office/drawing/2014/main" id="{F4DE400A-7A79-47A0-BAB2-3C289B4F248E}"/>
                    </a:ext>
                  </a:extLst>
                </p:cNvPr>
                <p:cNvSpPr/>
                <p:nvPr/>
              </p:nvSpPr>
              <p:spPr>
                <a:xfrm>
                  <a:off x="3116573" y="3236395"/>
                  <a:ext cx="1405485" cy="1405487"/>
                </a:xfrm>
                <a:prstGeom prst="ellipse">
                  <a:avLst/>
                </a:prstGeom>
                <a:gradFill>
                  <a:gsLst>
                    <a:gs pos="0">
                      <a:schemeClr val="accent1">
                        <a:tint val="100000"/>
                        <a:shade val="100000"/>
                        <a:satMod val="130000"/>
                        <a:alpha val="14000"/>
                      </a:schemeClr>
                    </a:gs>
                    <a:gs pos="100000">
                      <a:schemeClr val="accent1">
                        <a:tint val="50000"/>
                        <a:shade val="100000"/>
                        <a:satMod val="35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167" b="0" i="0" u="none" strike="noStrike" kern="1200" cap="none" spc="0" normalizeH="0" baseline="0" noProof="0">
                    <a:ln>
                      <a:noFill/>
                    </a:ln>
                    <a:solidFill>
                      <a:srgbClr val="FFFFFF"/>
                    </a:solidFill>
                    <a:effectLst/>
                    <a:uLnTx/>
                    <a:uFillTx/>
                    <a:latin typeface="Arial"/>
                    <a:ea typeface="+mn-ea"/>
                    <a:cs typeface="+mn-cs"/>
                  </a:endParaRPr>
                </a:p>
              </p:txBody>
            </p:sp>
            <p:pic>
              <p:nvPicPr>
                <p:cNvPr id="88" name="Picture 87">
                  <a:extLst>
                    <a:ext uri="{FF2B5EF4-FFF2-40B4-BE49-F238E27FC236}">
                      <a16:creationId xmlns:a16="http://schemas.microsoft.com/office/drawing/2014/main" id="{D344C7B1-9815-4399-A175-CCBCD832A3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0747" y="3130546"/>
                  <a:ext cx="2446366" cy="2446365"/>
                </a:xfrm>
                <a:prstGeom prst="rect">
                  <a:avLst/>
                </a:prstGeom>
              </p:spPr>
            </p:pic>
          </p:grpSp>
        </p:grpSp>
        <p:pic>
          <p:nvPicPr>
            <p:cNvPr id="106" name="Picture 4" descr="Image result for salesforce logo">
              <a:extLst>
                <a:ext uri="{FF2B5EF4-FFF2-40B4-BE49-F238E27FC236}">
                  <a16:creationId xmlns:a16="http://schemas.microsoft.com/office/drawing/2014/main" id="{1BB10A4B-BF9E-4BDA-8AFD-4F12157AF79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64952" y="3301364"/>
              <a:ext cx="438465" cy="30692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descr="Image result for instagram logo">
              <a:extLst>
                <a:ext uri="{FF2B5EF4-FFF2-40B4-BE49-F238E27FC236}">
                  <a16:creationId xmlns:a16="http://schemas.microsoft.com/office/drawing/2014/main" id="{8E3B17DB-5CC5-4659-86FE-FCDD3F0627D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848542" y="3330255"/>
              <a:ext cx="262545" cy="262545"/>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108">
              <a:extLst>
                <a:ext uri="{FF2B5EF4-FFF2-40B4-BE49-F238E27FC236}">
                  <a16:creationId xmlns:a16="http://schemas.microsoft.com/office/drawing/2014/main" id="{A25F9027-A02E-47E5-B9BA-96D3081F6E0A}"/>
                </a:ext>
              </a:extLst>
            </p:cNvPr>
            <p:cNvSpPr/>
            <p:nvPr/>
          </p:nvSpPr>
          <p:spPr>
            <a:xfrm>
              <a:off x="9500580" y="2384583"/>
              <a:ext cx="2300962" cy="307777"/>
            </a:xfrm>
            <a:prstGeom prst="rect">
              <a:avLst/>
            </a:prstGeom>
          </p:spPr>
          <p:txBody>
            <a:bodyPr wrap="square">
              <a:spAutoFit/>
            </a:bodyPr>
            <a:lstStyle/>
            <a:p>
              <a:pPr marL="0" marR="0" lvl="0" indent="0" algn="ctr" defTabSz="761970" rtl="0" eaLnBrk="1" fontAlgn="base" latinLnBrk="0" hangingPunct="1">
                <a:lnSpc>
                  <a:spcPct val="100000"/>
                </a:lnSpc>
                <a:spcBef>
                  <a:spcPct val="0"/>
                </a:spcBef>
                <a:spcAft>
                  <a:spcPct val="0"/>
                </a:spcAft>
                <a:buClr>
                  <a:srgbClr val="EB8E03"/>
                </a:buClr>
                <a:buSzTx/>
                <a:buFontTx/>
                <a:buNone/>
                <a:tabLst/>
                <a:defRPr/>
              </a:pPr>
              <a:r>
                <a:rPr kumimoji="0" lang="en-US" sz="14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High priority real-time</a:t>
              </a:r>
            </a:p>
          </p:txBody>
        </p:sp>
        <p:pic>
          <p:nvPicPr>
            <p:cNvPr id="110" name="Picture 109" descr="A screenshot of a computer screen&#10;&#10;Description automatically generated">
              <a:extLst>
                <a:ext uri="{FF2B5EF4-FFF2-40B4-BE49-F238E27FC236}">
                  <a16:creationId xmlns:a16="http://schemas.microsoft.com/office/drawing/2014/main" id="{23E47840-DC29-4ADE-B0F9-8BA5ED0CED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5145" y="2528029"/>
              <a:ext cx="1119421" cy="663761"/>
            </a:xfrm>
            <a:prstGeom prst="rect">
              <a:avLst/>
            </a:prstGeom>
          </p:spPr>
        </p:pic>
      </p:grpSp>
      <p:grpSp>
        <p:nvGrpSpPr>
          <p:cNvPr id="4" name="Group 3">
            <a:extLst>
              <a:ext uri="{FF2B5EF4-FFF2-40B4-BE49-F238E27FC236}">
                <a16:creationId xmlns:a16="http://schemas.microsoft.com/office/drawing/2014/main" id="{09D05EA5-369A-4F3B-AB29-5F5ABD7F831B}"/>
              </a:ext>
            </a:extLst>
          </p:cNvPr>
          <p:cNvGrpSpPr/>
          <p:nvPr/>
        </p:nvGrpSpPr>
        <p:grpSpPr>
          <a:xfrm>
            <a:off x="1414086" y="2289857"/>
            <a:ext cx="2302913" cy="1214998"/>
            <a:chOff x="1464303" y="2552909"/>
            <a:chExt cx="1621713" cy="934058"/>
          </a:xfrm>
        </p:grpSpPr>
        <p:pic>
          <p:nvPicPr>
            <p:cNvPr id="118" name="Picture 117">
              <a:extLst>
                <a:ext uri="{FF2B5EF4-FFF2-40B4-BE49-F238E27FC236}">
                  <a16:creationId xmlns:a16="http://schemas.microsoft.com/office/drawing/2014/main" id="{6CBDCEAB-210B-4C63-9F2A-0278B630A1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92368" y="2748020"/>
              <a:ext cx="293648" cy="587297"/>
            </a:xfrm>
            <a:prstGeom prst="rect">
              <a:avLst/>
            </a:prstGeom>
          </p:spPr>
        </p:pic>
        <p:sp>
          <p:nvSpPr>
            <p:cNvPr id="121" name="Trapezoid 120">
              <a:extLst>
                <a:ext uri="{FF2B5EF4-FFF2-40B4-BE49-F238E27FC236}">
                  <a16:creationId xmlns:a16="http://schemas.microsoft.com/office/drawing/2014/main" id="{AF35724D-B76C-4344-ADD1-061166F4DBCE}"/>
                </a:ext>
              </a:extLst>
            </p:cNvPr>
            <p:cNvSpPr/>
            <p:nvPr/>
          </p:nvSpPr>
          <p:spPr>
            <a:xfrm rot="16200000">
              <a:off x="1977205" y="2758350"/>
              <a:ext cx="934058" cy="523175"/>
            </a:xfrm>
            <a:prstGeom prst="trapezoid">
              <a:avLst>
                <a:gd name="adj" fmla="val 132312"/>
              </a:avLst>
            </a:prstGeom>
            <a:gradFill flip="none" rotWithShape="1">
              <a:gsLst>
                <a:gs pos="0">
                  <a:schemeClr val="bg1">
                    <a:alpha val="0"/>
                  </a:schemeClr>
                </a:gs>
                <a:gs pos="54000">
                  <a:schemeClr val="accent1">
                    <a:lumMod val="20000"/>
                    <a:lumOff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15934"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FFFFFF"/>
                </a:solidFill>
                <a:effectLst/>
                <a:uLnTx/>
                <a:uFillTx/>
                <a:latin typeface="Arial"/>
                <a:ea typeface="+mn-ea"/>
                <a:cs typeface="+mn-cs"/>
              </a:endParaRPr>
            </a:p>
          </p:txBody>
        </p:sp>
        <p:pic>
          <p:nvPicPr>
            <p:cNvPr id="122" name="Picture 121">
              <a:extLst>
                <a:ext uri="{FF2B5EF4-FFF2-40B4-BE49-F238E27FC236}">
                  <a16:creationId xmlns:a16="http://schemas.microsoft.com/office/drawing/2014/main" id="{65AE5461-DB3C-40A3-833C-EB074C88BDC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464303" y="2723250"/>
              <a:ext cx="648806" cy="658942"/>
            </a:xfrm>
            <a:prstGeom prst="rect">
              <a:avLst/>
            </a:prstGeom>
          </p:spPr>
        </p:pic>
      </p:grpSp>
      <p:sp>
        <p:nvSpPr>
          <p:cNvPr id="125" name="TextBox 124">
            <a:extLst>
              <a:ext uri="{FF2B5EF4-FFF2-40B4-BE49-F238E27FC236}">
                <a16:creationId xmlns:a16="http://schemas.microsoft.com/office/drawing/2014/main" id="{B188125B-5AFA-48A2-839E-2256AD9736DD}"/>
              </a:ext>
            </a:extLst>
          </p:cNvPr>
          <p:cNvSpPr txBox="1"/>
          <p:nvPr/>
        </p:nvSpPr>
        <p:spPr>
          <a:xfrm>
            <a:off x="7289436" y="1478264"/>
            <a:ext cx="4426439" cy="907941"/>
          </a:xfrm>
          <a:prstGeom prst="rect">
            <a:avLst/>
          </a:prstGeom>
          <a:noFill/>
        </p:spPr>
        <p:txBody>
          <a:bodyPr wrap="square">
            <a:spAutoFit/>
          </a:bodyPr>
          <a:lstStyle/>
          <a:p>
            <a:pPr marL="45720" marR="0" lvl="0" indent="-36576" algn="ctr"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kumimoji="0" lang="en-US" sz="1600" b="1" i="0" u="none" strike="noStrike" kern="1200" cap="none" spc="0" normalizeH="0" baseline="0" noProof="0" dirty="0">
                <a:ln>
                  <a:noFill/>
                </a:ln>
                <a:solidFill>
                  <a:schemeClr val="bg2"/>
                </a:solidFill>
                <a:effectLst/>
                <a:uLnTx/>
                <a:uFillTx/>
                <a:ea typeface="Open Sans" panose="020B0606030504020204" pitchFamily="34" charset="0"/>
                <a:cs typeface="Open Sans" panose="020B0606030504020204" pitchFamily="34" charset="0"/>
                <a:sym typeface="Zapf Dingbats"/>
              </a:rPr>
              <a:t>Bandwidth can be allocated by app type</a:t>
            </a:r>
            <a:endParaRPr lang="en-US" sz="1600" kern="0" dirty="0">
              <a:solidFill>
                <a:schemeClr val="bg2"/>
              </a:solidFill>
              <a:ea typeface="Open Sans" panose="020B0606030504020204" pitchFamily="34" charset="0"/>
              <a:cs typeface="Open Sans" panose="020B0606030504020204" pitchFamily="34" charset="0"/>
            </a:endParaRPr>
          </a:p>
          <a:p>
            <a:pPr marL="45720" marR="0" lvl="0" indent="-36576" algn="ctr"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600" kern="0" dirty="0">
                <a:solidFill>
                  <a:schemeClr val="bg2"/>
                </a:solidFill>
                <a:ea typeface="Open Sans" panose="020B0606030504020204" pitchFamily="34" charset="0"/>
                <a:cs typeface="Open Sans" panose="020B0606030504020204" pitchFamily="34" charset="0"/>
              </a:rPr>
              <a:t>Allows configuration of application and application category policies within a given user role.</a:t>
            </a:r>
          </a:p>
        </p:txBody>
      </p:sp>
      <p:sp>
        <p:nvSpPr>
          <p:cNvPr id="126" name="TextBox 125">
            <a:extLst>
              <a:ext uri="{FF2B5EF4-FFF2-40B4-BE49-F238E27FC236}">
                <a16:creationId xmlns:a16="http://schemas.microsoft.com/office/drawing/2014/main" id="{63C363F3-D792-4773-8DC5-42C4484A0013}"/>
              </a:ext>
            </a:extLst>
          </p:cNvPr>
          <p:cNvSpPr txBox="1"/>
          <p:nvPr/>
        </p:nvSpPr>
        <p:spPr>
          <a:xfrm>
            <a:off x="411712" y="4032447"/>
            <a:ext cx="4410381" cy="907941"/>
          </a:xfrm>
          <a:prstGeom prst="rect">
            <a:avLst/>
          </a:prstGeom>
          <a:noFill/>
        </p:spPr>
        <p:txBody>
          <a:bodyPr wrap="square">
            <a:spAutoFit/>
          </a:bodyPr>
          <a:lstStyle/>
          <a:p>
            <a:pPr algn="ctr" defTabSz="1625185" fontAlgn="base">
              <a:spcBef>
                <a:spcPts val="347"/>
              </a:spcBef>
              <a:spcAft>
                <a:spcPts val="347"/>
              </a:spcAft>
              <a:defRPr/>
            </a:pPr>
            <a:r>
              <a:rPr kumimoji="0" lang="en-US" sz="1600" b="1" i="0" u="none" strike="noStrike" kern="1200" cap="none" spc="0" normalizeH="0" baseline="0" noProof="0" dirty="0">
                <a:ln>
                  <a:noFill/>
                </a:ln>
                <a:solidFill>
                  <a:schemeClr val="bg2"/>
                </a:solidFill>
                <a:effectLst/>
                <a:uLnTx/>
                <a:uFillTx/>
                <a:ea typeface="Open Sans" panose="020B0606030504020204" pitchFamily="34" charset="0"/>
                <a:cs typeface="Open Sans" panose="020B0606030504020204" pitchFamily="34" charset="0"/>
                <a:sym typeface="Zapf Dingbats"/>
              </a:rPr>
              <a:t>Automated real-time RF management</a:t>
            </a:r>
            <a:endParaRPr lang="en-US" sz="1600" kern="0" dirty="0">
              <a:solidFill>
                <a:schemeClr val="bg2"/>
              </a:solidFill>
              <a:ea typeface="Open Sans" panose="020B0606030504020204" pitchFamily="34" charset="0"/>
              <a:cs typeface="Open Sans" panose="020B0606030504020204" pitchFamily="34" charset="0"/>
            </a:endParaRPr>
          </a:p>
          <a:p>
            <a:pPr algn="ctr" defTabSz="1625185" fontAlgn="base">
              <a:spcBef>
                <a:spcPts val="347"/>
              </a:spcBef>
              <a:spcAft>
                <a:spcPts val="347"/>
              </a:spcAft>
              <a:defRPr/>
            </a:pPr>
            <a:r>
              <a:rPr lang="en-US" sz="1600" kern="0" dirty="0">
                <a:solidFill>
                  <a:schemeClr val="bg2"/>
                </a:solidFill>
                <a:ea typeface="Open Sans" panose="020B0606030504020204" pitchFamily="34" charset="0"/>
                <a:cs typeface="Open Sans" panose="020B0606030504020204" pitchFamily="34" charset="0"/>
              </a:rPr>
              <a:t>Real-time channel &amp; power assignment to support changing device density and enhanced roaming.</a:t>
            </a:r>
          </a:p>
        </p:txBody>
      </p:sp>
      <p:sp>
        <p:nvSpPr>
          <p:cNvPr id="128" name="TextBox 127">
            <a:extLst>
              <a:ext uri="{FF2B5EF4-FFF2-40B4-BE49-F238E27FC236}">
                <a16:creationId xmlns:a16="http://schemas.microsoft.com/office/drawing/2014/main" id="{A97BDA72-5104-4EB0-95EA-6AB65D85FA43}"/>
              </a:ext>
            </a:extLst>
          </p:cNvPr>
          <p:cNvSpPr txBox="1"/>
          <p:nvPr/>
        </p:nvSpPr>
        <p:spPr>
          <a:xfrm>
            <a:off x="7297465" y="4080633"/>
            <a:ext cx="4410381" cy="797141"/>
          </a:xfrm>
          <a:prstGeom prst="rect">
            <a:avLst/>
          </a:prstGeom>
          <a:noFill/>
        </p:spPr>
        <p:txBody>
          <a:bodyPr wrap="square">
            <a:spAutoFit/>
          </a:bodyPr>
          <a:lstStyle/>
          <a:p>
            <a:pPr algn="ctr">
              <a:lnSpc>
                <a:spcPct val="85000"/>
              </a:lnSpc>
              <a:spcBef>
                <a:spcPts val="333"/>
              </a:spcBef>
              <a:spcAft>
                <a:spcPts val="333"/>
              </a:spcAft>
              <a:defRPr/>
            </a:pPr>
            <a:r>
              <a:rPr lang="en-US" sz="1600" b="1" dirty="0">
                <a:solidFill>
                  <a:schemeClr val="bg2"/>
                </a:solidFill>
                <a:ea typeface="Open Sans" panose="020B0606030504020204" pitchFamily="34" charset="0"/>
                <a:cs typeface="Open Sans" panose="020B0606030504020204" pitchFamily="34" charset="0"/>
                <a:sym typeface="Zapf Dingbats"/>
              </a:rPr>
              <a:t>Dynamic filtering between channels</a:t>
            </a:r>
            <a:endParaRPr lang="en-US" sz="1600" kern="0" dirty="0">
              <a:solidFill>
                <a:schemeClr val="bg2"/>
              </a:solidFill>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85000"/>
              </a:lnSpc>
              <a:spcBef>
                <a:spcPts val="333"/>
              </a:spcBef>
              <a:spcAft>
                <a:spcPts val="333"/>
              </a:spcAft>
              <a:buClrTx/>
              <a:buSzTx/>
              <a:buFontTx/>
              <a:buNone/>
              <a:tabLst/>
              <a:defRPr/>
            </a:pPr>
            <a:r>
              <a:rPr lang="en-US" sz="1600" kern="0" dirty="0">
                <a:solidFill>
                  <a:schemeClr val="bg2"/>
                </a:solidFill>
                <a:ea typeface="Open Sans" panose="020B0606030504020204" pitchFamily="34" charset="0"/>
                <a:cs typeface="Open Sans" panose="020B0606030504020204" pitchFamily="34" charset="0"/>
              </a:rPr>
              <a:t>Enables additional channels when tri-band is in use (2.4GHz + 5GHz + 6GHz)</a:t>
            </a:r>
          </a:p>
        </p:txBody>
      </p:sp>
      <p:pic>
        <p:nvPicPr>
          <p:cNvPr id="130" name="Picture 129">
            <a:extLst>
              <a:ext uri="{FF2B5EF4-FFF2-40B4-BE49-F238E27FC236}">
                <a16:creationId xmlns:a16="http://schemas.microsoft.com/office/drawing/2014/main" id="{E7D2C2DB-1F09-4993-A30D-F1FE5F3DFF93}"/>
              </a:ext>
            </a:extLst>
          </p:cNvPr>
          <p:cNvPicPr>
            <a:picLocks noChangeAspect="1"/>
          </p:cNvPicPr>
          <p:nvPr/>
        </p:nvPicPr>
        <p:blipFill>
          <a:blip r:embed="rId12"/>
          <a:stretch>
            <a:fillRect/>
          </a:stretch>
        </p:blipFill>
        <p:spPr>
          <a:xfrm>
            <a:off x="7899203" y="4855472"/>
            <a:ext cx="3148545" cy="1222014"/>
          </a:xfrm>
          <a:prstGeom prst="rect">
            <a:avLst/>
          </a:prstGeom>
        </p:spPr>
      </p:pic>
      <p:grpSp>
        <p:nvGrpSpPr>
          <p:cNvPr id="3" name="Group 2">
            <a:extLst>
              <a:ext uri="{FF2B5EF4-FFF2-40B4-BE49-F238E27FC236}">
                <a16:creationId xmlns:a16="http://schemas.microsoft.com/office/drawing/2014/main" id="{82B5F845-E80E-40FC-BF1B-197E6F1B5339}"/>
              </a:ext>
            </a:extLst>
          </p:cNvPr>
          <p:cNvGrpSpPr/>
          <p:nvPr/>
        </p:nvGrpSpPr>
        <p:grpSpPr>
          <a:xfrm>
            <a:off x="1061049" y="4942521"/>
            <a:ext cx="3045125" cy="1157267"/>
            <a:chOff x="1289128" y="5388262"/>
            <a:chExt cx="2181788" cy="779557"/>
          </a:xfrm>
        </p:grpSpPr>
        <p:grpSp>
          <p:nvGrpSpPr>
            <p:cNvPr id="131" name="Group 130">
              <a:extLst>
                <a:ext uri="{FF2B5EF4-FFF2-40B4-BE49-F238E27FC236}">
                  <a16:creationId xmlns:a16="http://schemas.microsoft.com/office/drawing/2014/main" id="{670852A6-543A-451B-8EB0-FA03F80CE71F}"/>
                </a:ext>
              </a:extLst>
            </p:cNvPr>
            <p:cNvGrpSpPr>
              <a:grpSpLocks noChangeAspect="1"/>
            </p:cNvGrpSpPr>
            <p:nvPr/>
          </p:nvGrpSpPr>
          <p:grpSpPr>
            <a:xfrm>
              <a:off x="1289128" y="5388262"/>
              <a:ext cx="2181788" cy="779557"/>
              <a:chOff x="1850400" y="2366309"/>
              <a:chExt cx="8491204" cy="3033922"/>
            </a:xfrm>
          </p:grpSpPr>
          <p:sp>
            <p:nvSpPr>
              <p:cNvPr id="132" name="Arc 131">
                <a:extLst>
                  <a:ext uri="{FF2B5EF4-FFF2-40B4-BE49-F238E27FC236}">
                    <a16:creationId xmlns:a16="http://schemas.microsoft.com/office/drawing/2014/main" id="{32A4C1DE-CDB9-4C9C-8CD5-F3C32FC2324E}"/>
                  </a:ext>
                </a:extLst>
              </p:cNvPr>
              <p:cNvSpPr/>
              <p:nvPr/>
            </p:nvSpPr>
            <p:spPr>
              <a:xfrm rot="7200000">
                <a:off x="1874775" y="2366309"/>
                <a:ext cx="2992666" cy="2992666"/>
              </a:xfrm>
              <a:prstGeom prst="arc">
                <a:avLst>
                  <a:gd name="adj1" fmla="val 16200000"/>
                  <a:gd name="adj2" fmla="val 1482365"/>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sp>
            <p:nvSpPr>
              <p:cNvPr id="133" name="Arc 132">
                <a:extLst>
                  <a:ext uri="{FF2B5EF4-FFF2-40B4-BE49-F238E27FC236}">
                    <a16:creationId xmlns:a16="http://schemas.microsoft.com/office/drawing/2014/main" id="{66750669-8FB2-4D82-8C5D-ADC77E228948}"/>
                  </a:ext>
                </a:extLst>
              </p:cNvPr>
              <p:cNvSpPr/>
              <p:nvPr/>
            </p:nvSpPr>
            <p:spPr>
              <a:xfrm rot="14400000">
                <a:off x="1897870" y="2402803"/>
                <a:ext cx="2992666" cy="2992666"/>
              </a:xfrm>
              <a:prstGeom prst="arc">
                <a:avLst>
                  <a:gd name="adj1" fmla="val 16200000"/>
                  <a:gd name="adj2" fmla="val 1482365"/>
                </a:avLst>
              </a:prstGeom>
              <a:ln w="190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sp>
            <p:nvSpPr>
              <p:cNvPr id="134" name="Arc 133">
                <a:extLst>
                  <a:ext uri="{FF2B5EF4-FFF2-40B4-BE49-F238E27FC236}">
                    <a16:creationId xmlns:a16="http://schemas.microsoft.com/office/drawing/2014/main" id="{0BBD89F6-8D7A-4C30-8810-9F652C43EFB1}"/>
                  </a:ext>
                </a:extLst>
              </p:cNvPr>
              <p:cNvSpPr/>
              <p:nvPr/>
            </p:nvSpPr>
            <p:spPr>
              <a:xfrm rot="7200000">
                <a:off x="4588600" y="2366309"/>
                <a:ext cx="2992666" cy="2992666"/>
              </a:xfrm>
              <a:prstGeom prst="arc">
                <a:avLst>
                  <a:gd name="adj1" fmla="val 16200000"/>
                  <a:gd name="adj2" fmla="val 1482365"/>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sp>
            <p:nvSpPr>
              <p:cNvPr id="135" name="Arc 134">
                <a:extLst>
                  <a:ext uri="{FF2B5EF4-FFF2-40B4-BE49-F238E27FC236}">
                    <a16:creationId xmlns:a16="http://schemas.microsoft.com/office/drawing/2014/main" id="{60B39A8A-DAD7-46F3-9DA6-C23EA0FCDA5D}"/>
                  </a:ext>
                </a:extLst>
              </p:cNvPr>
              <p:cNvSpPr/>
              <p:nvPr/>
            </p:nvSpPr>
            <p:spPr>
              <a:xfrm rot="14400000">
                <a:off x="4611695" y="2402803"/>
                <a:ext cx="2992666" cy="2992666"/>
              </a:xfrm>
              <a:prstGeom prst="arc">
                <a:avLst>
                  <a:gd name="adj1" fmla="val 16200000"/>
                  <a:gd name="adj2" fmla="val 1482365"/>
                </a:avLst>
              </a:prstGeom>
              <a:ln w="190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sp>
            <p:nvSpPr>
              <p:cNvPr id="136" name="Arc 135">
                <a:extLst>
                  <a:ext uri="{FF2B5EF4-FFF2-40B4-BE49-F238E27FC236}">
                    <a16:creationId xmlns:a16="http://schemas.microsoft.com/office/drawing/2014/main" id="{7CC177CB-D0AC-444C-96E8-79CABC2BD9EF}"/>
                  </a:ext>
                </a:extLst>
              </p:cNvPr>
              <p:cNvSpPr/>
              <p:nvPr/>
            </p:nvSpPr>
            <p:spPr>
              <a:xfrm rot="7200000">
                <a:off x="7325845" y="2366309"/>
                <a:ext cx="2992666" cy="2992666"/>
              </a:xfrm>
              <a:prstGeom prst="arc">
                <a:avLst>
                  <a:gd name="adj1" fmla="val 16200000"/>
                  <a:gd name="adj2" fmla="val 1482365"/>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sp>
            <p:nvSpPr>
              <p:cNvPr id="137" name="Arc 136">
                <a:extLst>
                  <a:ext uri="{FF2B5EF4-FFF2-40B4-BE49-F238E27FC236}">
                    <a16:creationId xmlns:a16="http://schemas.microsoft.com/office/drawing/2014/main" id="{6C77FE84-A7D3-4CFB-9EF8-D071B0C758FD}"/>
                  </a:ext>
                </a:extLst>
              </p:cNvPr>
              <p:cNvSpPr/>
              <p:nvPr/>
            </p:nvSpPr>
            <p:spPr>
              <a:xfrm rot="14400000">
                <a:off x="7348938" y="2402803"/>
                <a:ext cx="2992666" cy="2992666"/>
              </a:xfrm>
              <a:prstGeom prst="arc">
                <a:avLst>
                  <a:gd name="adj1" fmla="val 16200000"/>
                  <a:gd name="adj2" fmla="val 1482365"/>
                </a:avLst>
              </a:prstGeom>
              <a:ln w="190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grpSp>
            <p:nvGrpSpPr>
              <p:cNvPr id="138" name="Group 137">
                <a:extLst>
                  <a:ext uri="{FF2B5EF4-FFF2-40B4-BE49-F238E27FC236}">
                    <a16:creationId xmlns:a16="http://schemas.microsoft.com/office/drawing/2014/main" id="{3CE6B3EC-9933-407F-93B6-CF7DC5804DC5}"/>
                  </a:ext>
                </a:extLst>
              </p:cNvPr>
              <p:cNvGrpSpPr>
                <a:grpSpLocks noChangeAspect="1"/>
              </p:cNvGrpSpPr>
              <p:nvPr/>
            </p:nvGrpSpPr>
            <p:grpSpPr>
              <a:xfrm rot="13500000" flipH="1">
                <a:off x="3234708" y="3681760"/>
                <a:ext cx="274320" cy="274320"/>
                <a:chOff x="3400348" y="2914970"/>
                <a:chExt cx="914400" cy="914400"/>
              </a:xfrm>
            </p:grpSpPr>
            <p:sp>
              <p:nvSpPr>
                <p:cNvPr id="186" name="Arc 185">
                  <a:extLst>
                    <a:ext uri="{FF2B5EF4-FFF2-40B4-BE49-F238E27FC236}">
                      <a16:creationId xmlns:a16="http://schemas.microsoft.com/office/drawing/2014/main" id="{D36C3AAA-A48A-415D-84DA-00C9353FBC15}"/>
                    </a:ext>
                  </a:extLst>
                </p:cNvPr>
                <p:cNvSpPr/>
                <p:nvPr/>
              </p:nvSpPr>
              <p:spPr>
                <a:xfrm>
                  <a:off x="3400348" y="2914970"/>
                  <a:ext cx="914400" cy="91440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7" name="Arc 186">
                  <a:extLst>
                    <a:ext uri="{FF2B5EF4-FFF2-40B4-BE49-F238E27FC236}">
                      <a16:creationId xmlns:a16="http://schemas.microsoft.com/office/drawing/2014/main" id="{FB579190-FE67-491F-9B87-D6BBC4C3B36D}"/>
                    </a:ext>
                  </a:extLst>
                </p:cNvPr>
                <p:cNvSpPr>
                  <a:spLocks noChangeAspect="1"/>
                </p:cNvSpPr>
                <p:nvPr/>
              </p:nvSpPr>
              <p:spPr>
                <a:xfrm>
                  <a:off x="3583228" y="3097850"/>
                  <a:ext cx="548640" cy="54864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8" name="Arc 187">
                  <a:extLst>
                    <a:ext uri="{FF2B5EF4-FFF2-40B4-BE49-F238E27FC236}">
                      <a16:creationId xmlns:a16="http://schemas.microsoft.com/office/drawing/2014/main" id="{AE3C546A-A133-4679-A3BE-C3CBCEA79D09}"/>
                    </a:ext>
                  </a:extLst>
                </p:cNvPr>
                <p:cNvSpPr>
                  <a:spLocks noChangeAspect="1"/>
                </p:cNvSpPr>
                <p:nvPr/>
              </p:nvSpPr>
              <p:spPr>
                <a:xfrm>
                  <a:off x="3491788" y="3006410"/>
                  <a:ext cx="731520" cy="73152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9" name="Group 138">
                <a:extLst>
                  <a:ext uri="{FF2B5EF4-FFF2-40B4-BE49-F238E27FC236}">
                    <a16:creationId xmlns:a16="http://schemas.microsoft.com/office/drawing/2014/main" id="{862312F0-7700-41D0-9E82-48FDD549E52C}"/>
                  </a:ext>
                </a:extLst>
              </p:cNvPr>
              <p:cNvGrpSpPr>
                <a:grpSpLocks noChangeAspect="1"/>
              </p:cNvGrpSpPr>
              <p:nvPr/>
            </p:nvGrpSpPr>
            <p:grpSpPr>
              <a:xfrm rot="10800000" flipH="1">
                <a:off x="3456475" y="3620474"/>
                <a:ext cx="274320" cy="274320"/>
                <a:chOff x="3400348" y="2914970"/>
                <a:chExt cx="914400" cy="914400"/>
              </a:xfrm>
            </p:grpSpPr>
            <p:sp>
              <p:nvSpPr>
                <p:cNvPr id="183" name="Arc 182">
                  <a:extLst>
                    <a:ext uri="{FF2B5EF4-FFF2-40B4-BE49-F238E27FC236}">
                      <a16:creationId xmlns:a16="http://schemas.microsoft.com/office/drawing/2014/main" id="{1F8E37DA-F447-454C-AD7C-12D67F2AD24B}"/>
                    </a:ext>
                  </a:extLst>
                </p:cNvPr>
                <p:cNvSpPr/>
                <p:nvPr/>
              </p:nvSpPr>
              <p:spPr>
                <a:xfrm>
                  <a:off x="3400348" y="2914970"/>
                  <a:ext cx="914400" cy="91440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4" name="Arc 183">
                  <a:extLst>
                    <a:ext uri="{FF2B5EF4-FFF2-40B4-BE49-F238E27FC236}">
                      <a16:creationId xmlns:a16="http://schemas.microsoft.com/office/drawing/2014/main" id="{09144C63-5751-4E85-A3C2-95EE6261513A}"/>
                    </a:ext>
                  </a:extLst>
                </p:cNvPr>
                <p:cNvSpPr>
                  <a:spLocks noChangeAspect="1"/>
                </p:cNvSpPr>
                <p:nvPr/>
              </p:nvSpPr>
              <p:spPr>
                <a:xfrm>
                  <a:off x="3583228" y="3097850"/>
                  <a:ext cx="548640" cy="54864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5" name="Arc 184">
                  <a:extLst>
                    <a:ext uri="{FF2B5EF4-FFF2-40B4-BE49-F238E27FC236}">
                      <a16:creationId xmlns:a16="http://schemas.microsoft.com/office/drawing/2014/main" id="{E9B714D2-801D-4A4D-9F86-F58CF06D290B}"/>
                    </a:ext>
                  </a:extLst>
                </p:cNvPr>
                <p:cNvSpPr>
                  <a:spLocks noChangeAspect="1"/>
                </p:cNvSpPr>
                <p:nvPr/>
              </p:nvSpPr>
              <p:spPr>
                <a:xfrm>
                  <a:off x="3491788" y="3006410"/>
                  <a:ext cx="731520" cy="73152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0" name="Group 139">
                <a:extLst>
                  <a:ext uri="{FF2B5EF4-FFF2-40B4-BE49-F238E27FC236}">
                    <a16:creationId xmlns:a16="http://schemas.microsoft.com/office/drawing/2014/main" id="{C96029FD-76DF-4296-97D1-3B3533A6C7C5}"/>
                  </a:ext>
                </a:extLst>
              </p:cNvPr>
              <p:cNvGrpSpPr>
                <a:grpSpLocks noChangeAspect="1"/>
              </p:cNvGrpSpPr>
              <p:nvPr/>
            </p:nvGrpSpPr>
            <p:grpSpPr>
              <a:xfrm rot="10800000">
                <a:off x="3014023" y="3620474"/>
                <a:ext cx="274320" cy="274320"/>
                <a:chOff x="3400348" y="2914970"/>
                <a:chExt cx="914400" cy="914400"/>
              </a:xfrm>
            </p:grpSpPr>
            <p:sp>
              <p:nvSpPr>
                <p:cNvPr id="180" name="Arc 179">
                  <a:extLst>
                    <a:ext uri="{FF2B5EF4-FFF2-40B4-BE49-F238E27FC236}">
                      <a16:creationId xmlns:a16="http://schemas.microsoft.com/office/drawing/2014/main" id="{F1138355-00D3-4D4A-B628-D2289F338111}"/>
                    </a:ext>
                  </a:extLst>
                </p:cNvPr>
                <p:cNvSpPr/>
                <p:nvPr/>
              </p:nvSpPr>
              <p:spPr>
                <a:xfrm>
                  <a:off x="3400348" y="2914970"/>
                  <a:ext cx="914400" cy="91440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1" name="Arc 180">
                  <a:extLst>
                    <a:ext uri="{FF2B5EF4-FFF2-40B4-BE49-F238E27FC236}">
                      <a16:creationId xmlns:a16="http://schemas.microsoft.com/office/drawing/2014/main" id="{736C0D14-463C-4D98-BEAB-7000647756B3}"/>
                    </a:ext>
                  </a:extLst>
                </p:cNvPr>
                <p:cNvSpPr>
                  <a:spLocks noChangeAspect="1"/>
                </p:cNvSpPr>
                <p:nvPr/>
              </p:nvSpPr>
              <p:spPr>
                <a:xfrm>
                  <a:off x="3583228" y="3097850"/>
                  <a:ext cx="548640" cy="54864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2" name="Arc 181">
                  <a:extLst>
                    <a:ext uri="{FF2B5EF4-FFF2-40B4-BE49-F238E27FC236}">
                      <a16:creationId xmlns:a16="http://schemas.microsoft.com/office/drawing/2014/main" id="{3AF3190F-C8C8-4F03-9F27-18761981B4D9}"/>
                    </a:ext>
                  </a:extLst>
                </p:cNvPr>
                <p:cNvSpPr>
                  <a:spLocks noChangeAspect="1"/>
                </p:cNvSpPr>
                <p:nvPr/>
              </p:nvSpPr>
              <p:spPr>
                <a:xfrm>
                  <a:off x="3491788" y="3006410"/>
                  <a:ext cx="731520" cy="73152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44" name="Arc 143">
                <a:extLst>
                  <a:ext uri="{FF2B5EF4-FFF2-40B4-BE49-F238E27FC236}">
                    <a16:creationId xmlns:a16="http://schemas.microsoft.com/office/drawing/2014/main" id="{15F6439D-6EE3-474F-9CA7-604124907533}"/>
                  </a:ext>
                </a:extLst>
              </p:cNvPr>
              <p:cNvSpPr/>
              <p:nvPr/>
            </p:nvSpPr>
            <p:spPr>
              <a:xfrm>
                <a:off x="1850400" y="2407565"/>
                <a:ext cx="2992666" cy="2992666"/>
              </a:xfrm>
              <a:prstGeom prst="arc">
                <a:avLst>
                  <a:gd name="adj1" fmla="val 16200000"/>
                  <a:gd name="adj2" fmla="val 1482365"/>
                </a:avLst>
              </a:prstGeom>
              <a:ln w="19050">
                <a:solidFill>
                  <a:srgbClr val="B6C17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grpSp>
            <p:nvGrpSpPr>
              <p:cNvPr id="145" name="Group 144">
                <a:extLst>
                  <a:ext uri="{FF2B5EF4-FFF2-40B4-BE49-F238E27FC236}">
                    <a16:creationId xmlns:a16="http://schemas.microsoft.com/office/drawing/2014/main" id="{4AEBB80B-B54E-4F2E-A13A-C00D16FB308E}"/>
                  </a:ext>
                </a:extLst>
              </p:cNvPr>
              <p:cNvGrpSpPr>
                <a:grpSpLocks noChangeAspect="1"/>
              </p:cNvGrpSpPr>
              <p:nvPr/>
            </p:nvGrpSpPr>
            <p:grpSpPr>
              <a:xfrm rot="13500000" flipH="1">
                <a:off x="5948533" y="3681760"/>
                <a:ext cx="274320" cy="274320"/>
                <a:chOff x="3400348" y="2914970"/>
                <a:chExt cx="914400" cy="914400"/>
              </a:xfrm>
            </p:grpSpPr>
            <p:sp>
              <p:nvSpPr>
                <p:cNvPr id="177" name="Arc 176">
                  <a:extLst>
                    <a:ext uri="{FF2B5EF4-FFF2-40B4-BE49-F238E27FC236}">
                      <a16:creationId xmlns:a16="http://schemas.microsoft.com/office/drawing/2014/main" id="{54A96260-38CA-4944-BCA6-B0F5EEFC350C}"/>
                    </a:ext>
                  </a:extLst>
                </p:cNvPr>
                <p:cNvSpPr/>
                <p:nvPr/>
              </p:nvSpPr>
              <p:spPr>
                <a:xfrm>
                  <a:off x="3400348" y="2914970"/>
                  <a:ext cx="914400" cy="91440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8" name="Arc 177">
                  <a:extLst>
                    <a:ext uri="{FF2B5EF4-FFF2-40B4-BE49-F238E27FC236}">
                      <a16:creationId xmlns:a16="http://schemas.microsoft.com/office/drawing/2014/main" id="{97738762-E441-482F-908A-3E779CF9C2F5}"/>
                    </a:ext>
                  </a:extLst>
                </p:cNvPr>
                <p:cNvSpPr>
                  <a:spLocks noChangeAspect="1"/>
                </p:cNvSpPr>
                <p:nvPr/>
              </p:nvSpPr>
              <p:spPr>
                <a:xfrm>
                  <a:off x="3583228" y="3097850"/>
                  <a:ext cx="548640" cy="54864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9" name="Arc 178">
                  <a:extLst>
                    <a:ext uri="{FF2B5EF4-FFF2-40B4-BE49-F238E27FC236}">
                      <a16:creationId xmlns:a16="http://schemas.microsoft.com/office/drawing/2014/main" id="{4319E0A9-DA74-47ED-AA8B-2FDFA3C1D5AC}"/>
                    </a:ext>
                  </a:extLst>
                </p:cNvPr>
                <p:cNvSpPr>
                  <a:spLocks noChangeAspect="1"/>
                </p:cNvSpPr>
                <p:nvPr/>
              </p:nvSpPr>
              <p:spPr>
                <a:xfrm>
                  <a:off x="3491788" y="3006410"/>
                  <a:ext cx="731520" cy="73152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6" name="Group 145">
                <a:extLst>
                  <a:ext uri="{FF2B5EF4-FFF2-40B4-BE49-F238E27FC236}">
                    <a16:creationId xmlns:a16="http://schemas.microsoft.com/office/drawing/2014/main" id="{8A30E11D-6544-44F5-9DC1-BC680DE57B48}"/>
                  </a:ext>
                </a:extLst>
              </p:cNvPr>
              <p:cNvGrpSpPr>
                <a:grpSpLocks noChangeAspect="1"/>
              </p:cNvGrpSpPr>
              <p:nvPr/>
            </p:nvGrpSpPr>
            <p:grpSpPr>
              <a:xfrm rot="10800000" flipH="1">
                <a:off x="6170300" y="3620474"/>
                <a:ext cx="274320" cy="274320"/>
                <a:chOff x="3400348" y="2914970"/>
                <a:chExt cx="914400" cy="914400"/>
              </a:xfrm>
            </p:grpSpPr>
            <p:sp>
              <p:nvSpPr>
                <p:cNvPr id="174" name="Arc 173">
                  <a:extLst>
                    <a:ext uri="{FF2B5EF4-FFF2-40B4-BE49-F238E27FC236}">
                      <a16:creationId xmlns:a16="http://schemas.microsoft.com/office/drawing/2014/main" id="{4FAD73CC-BEFA-499B-B8AE-52C3977357A5}"/>
                    </a:ext>
                  </a:extLst>
                </p:cNvPr>
                <p:cNvSpPr/>
                <p:nvPr/>
              </p:nvSpPr>
              <p:spPr>
                <a:xfrm>
                  <a:off x="3400348" y="2914970"/>
                  <a:ext cx="914400" cy="91440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5" name="Arc 174">
                  <a:extLst>
                    <a:ext uri="{FF2B5EF4-FFF2-40B4-BE49-F238E27FC236}">
                      <a16:creationId xmlns:a16="http://schemas.microsoft.com/office/drawing/2014/main" id="{43043D1E-D0C9-4823-AAEF-21D25F42457E}"/>
                    </a:ext>
                  </a:extLst>
                </p:cNvPr>
                <p:cNvSpPr>
                  <a:spLocks noChangeAspect="1"/>
                </p:cNvSpPr>
                <p:nvPr/>
              </p:nvSpPr>
              <p:spPr>
                <a:xfrm>
                  <a:off x="3583228" y="3097850"/>
                  <a:ext cx="548640" cy="54864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6" name="Arc 175">
                  <a:extLst>
                    <a:ext uri="{FF2B5EF4-FFF2-40B4-BE49-F238E27FC236}">
                      <a16:creationId xmlns:a16="http://schemas.microsoft.com/office/drawing/2014/main" id="{A3A630FD-9DD8-4224-A058-8B2E043A7C85}"/>
                    </a:ext>
                  </a:extLst>
                </p:cNvPr>
                <p:cNvSpPr>
                  <a:spLocks noChangeAspect="1"/>
                </p:cNvSpPr>
                <p:nvPr/>
              </p:nvSpPr>
              <p:spPr>
                <a:xfrm>
                  <a:off x="3491788" y="3006410"/>
                  <a:ext cx="731520" cy="73152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47" name="Group 146">
                <a:extLst>
                  <a:ext uri="{FF2B5EF4-FFF2-40B4-BE49-F238E27FC236}">
                    <a16:creationId xmlns:a16="http://schemas.microsoft.com/office/drawing/2014/main" id="{DD6EA9CE-D17F-4469-9D07-7F2F1B5CE5C2}"/>
                  </a:ext>
                </a:extLst>
              </p:cNvPr>
              <p:cNvGrpSpPr>
                <a:grpSpLocks noChangeAspect="1"/>
              </p:cNvGrpSpPr>
              <p:nvPr/>
            </p:nvGrpSpPr>
            <p:grpSpPr>
              <a:xfrm rot="10800000">
                <a:off x="5727848" y="3620474"/>
                <a:ext cx="274320" cy="274320"/>
                <a:chOff x="3400348" y="2914970"/>
                <a:chExt cx="914400" cy="914400"/>
              </a:xfrm>
            </p:grpSpPr>
            <p:sp>
              <p:nvSpPr>
                <p:cNvPr id="171" name="Arc 170">
                  <a:extLst>
                    <a:ext uri="{FF2B5EF4-FFF2-40B4-BE49-F238E27FC236}">
                      <a16:creationId xmlns:a16="http://schemas.microsoft.com/office/drawing/2014/main" id="{D8BB08D6-E111-400D-92DA-45365AC395D7}"/>
                    </a:ext>
                  </a:extLst>
                </p:cNvPr>
                <p:cNvSpPr/>
                <p:nvPr/>
              </p:nvSpPr>
              <p:spPr>
                <a:xfrm>
                  <a:off x="3400348" y="2914970"/>
                  <a:ext cx="914400" cy="91440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2" name="Arc 171">
                  <a:extLst>
                    <a:ext uri="{FF2B5EF4-FFF2-40B4-BE49-F238E27FC236}">
                      <a16:creationId xmlns:a16="http://schemas.microsoft.com/office/drawing/2014/main" id="{C8CF5691-DF4B-496B-B025-DF6970BE8CF1}"/>
                    </a:ext>
                  </a:extLst>
                </p:cNvPr>
                <p:cNvSpPr>
                  <a:spLocks noChangeAspect="1"/>
                </p:cNvSpPr>
                <p:nvPr/>
              </p:nvSpPr>
              <p:spPr>
                <a:xfrm>
                  <a:off x="3583228" y="3097850"/>
                  <a:ext cx="548640" cy="54864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3" name="Arc 172">
                  <a:extLst>
                    <a:ext uri="{FF2B5EF4-FFF2-40B4-BE49-F238E27FC236}">
                      <a16:creationId xmlns:a16="http://schemas.microsoft.com/office/drawing/2014/main" id="{46A4EF8F-CAA9-4094-A49A-653015D0C655}"/>
                    </a:ext>
                  </a:extLst>
                </p:cNvPr>
                <p:cNvSpPr>
                  <a:spLocks noChangeAspect="1"/>
                </p:cNvSpPr>
                <p:nvPr/>
              </p:nvSpPr>
              <p:spPr>
                <a:xfrm>
                  <a:off x="3491788" y="3006410"/>
                  <a:ext cx="731520" cy="73152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48" name="Arc 147">
                <a:extLst>
                  <a:ext uri="{FF2B5EF4-FFF2-40B4-BE49-F238E27FC236}">
                    <a16:creationId xmlns:a16="http://schemas.microsoft.com/office/drawing/2014/main" id="{F75D0591-676F-45A8-B9AE-E7B36F0F178F}"/>
                  </a:ext>
                </a:extLst>
              </p:cNvPr>
              <p:cNvSpPr/>
              <p:nvPr/>
            </p:nvSpPr>
            <p:spPr>
              <a:xfrm>
                <a:off x="4564225" y="2407565"/>
                <a:ext cx="2992666" cy="2992666"/>
              </a:xfrm>
              <a:prstGeom prst="arc">
                <a:avLst>
                  <a:gd name="adj1" fmla="val 16200000"/>
                  <a:gd name="adj2" fmla="val 1482365"/>
                </a:avLst>
              </a:prstGeom>
              <a:ln w="19050">
                <a:solidFill>
                  <a:srgbClr val="B6C17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grpSp>
            <p:nvGrpSpPr>
              <p:cNvPr id="149" name="Group 148">
                <a:extLst>
                  <a:ext uri="{FF2B5EF4-FFF2-40B4-BE49-F238E27FC236}">
                    <a16:creationId xmlns:a16="http://schemas.microsoft.com/office/drawing/2014/main" id="{5C7DE547-0DB5-4EAC-89A4-E3226625255F}"/>
                  </a:ext>
                </a:extLst>
              </p:cNvPr>
              <p:cNvGrpSpPr>
                <a:grpSpLocks noChangeAspect="1"/>
              </p:cNvGrpSpPr>
              <p:nvPr/>
            </p:nvGrpSpPr>
            <p:grpSpPr>
              <a:xfrm rot="13500000" flipH="1">
                <a:off x="8685777" y="3681760"/>
                <a:ext cx="274320" cy="274320"/>
                <a:chOff x="3400348" y="2914970"/>
                <a:chExt cx="914400" cy="914400"/>
              </a:xfrm>
            </p:grpSpPr>
            <p:sp>
              <p:nvSpPr>
                <p:cNvPr id="168" name="Arc 167">
                  <a:extLst>
                    <a:ext uri="{FF2B5EF4-FFF2-40B4-BE49-F238E27FC236}">
                      <a16:creationId xmlns:a16="http://schemas.microsoft.com/office/drawing/2014/main" id="{E6B59E2E-B54D-4ADD-B7A4-66478F140059}"/>
                    </a:ext>
                  </a:extLst>
                </p:cNvPr>
                <p:cNvSpPr/>
                <p:nvPr/>
              </p:nvSpPr>
              <p:spPr>
                <a:xfrm>
                  <a:off x="3400348" y="2914970"/>
                  <a:ext cx="914400" cy="91440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9" name="Arc 168">
                  <a:extLst>
                    <a:ext uri="{FF2B5EF4-FFF2-40B4-BE49-F238E27FC236}">
                      <a16:creationId xmlns:a16="http://schemas.microsoft.com/office/drawing/2014/main" id="{5B7A2C79-1E0D-41D7-B4FF-B1855E4EDB95}"/>
                    </a:ext>
                  </a:extLst>
                </p:cNvPr>
                <p:cNvSpPr>
                  <a:spLocks noChangeAspect="1"/>
                </p:cNvSpPr>
                <p:nvPr/>
              </p:nvSpPr>
              <p:spPr>
                <a:xfrm>
                  <a:off x="3583228" y="3097850"/>
                  <a:ext cx="548640" cy="54864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0" name="Arc 169">
                  <a:extLst>
                    <a:ext uri="{FF2B5EF4-FFF2-40B4-BE49-F238E27FC236}">
                      <a16:creationId xmlns:a16="http://schemas.microsoft.com/office/drawing/2014/main" id="{13B7AC8C-6B12-4252-A102-2152644ABF79}"/>
                    </a:ext>
                  </a:extLst>
                </p:cNvPr>
                <p:cNvSpPr>
                  <a:spLocks noChangeAspect="1"/>
                </p:cNvSpPr>
                <p:nvPr/>
              </p:nvSpPr>
              <p:spPr>
                <a:xfrm>
                  <a:off x="3491788" y="3006410"/>
                  <a:ext cx="731520" cy="731520"/>
                </a:xfrm>
                <a:prstGeom prst="arc">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0" name="Group 149">
                <a:extLst>
                  <a:ext uri="{FF2B5EF4-FFF2-40B4-BE49-F238E27FC236}">
                    <a16:creationId xmlns:a16="http://schemas.microsoft.com/office/drawing/2014/main" id="{FE8BDDF3-1020-4E04-BE0E-28A67928D56A}"/>
                  </a:ext>
                </a:extLst>
              </p:cNvPr>
              <p:cNvGrpSpPr>
                <a:grpSpLocks noChangeAspect="1"/>
              </p:cNvGrpSpPr>
              <p:nvPr/>
            </p:nvGrpSpPr>
            <p:grpSpPr>
              <a:xfrm rot="10800000" flipH="1">
                <a:off x="8907543" y="3620474"/>
                <a:ext cx="274320" cy="274320"/>
                <a:chOff x="3400348" y="2914970"/>
                <a:chExt cx="914400" cy="914400"/>
              </a:xfrm>
            </p:grpSpPr>
            <p:sp>
              <p:nvSpPr>
                <p:cNvPr id="165" name="Arc 164">
                  <a:extLst>
                    <a:ext uri="{FF2B5EF4-FFF2-40B4-BE49-F238E27FC236}">
                      <a16:creationId xmlns:a16="http://schemas.microsoft.com/office/drawing/2014/main" id="{38324968-BE97-454F-A55C-532FFDFFFA5B}"/>
                    </a:ext>
                  </a:extLst>
                </p:cNvPr>
                <p:cNvSpPr/>
                <p:nvPr/>
              </p:nvSpPr>
              <p:spPr>
                <a:xfrm>
                  <a:off x="3400348" y="2914970"/>
                  <a:ext cx="914400" cy="91440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6" name="Arc 165">
                  <a:extLst>
                    <a:ext uri="{FF2B5EF4-FFF2-40B4-BE49-F238E27FC236}">
                      <a16:creationId xmlns:a16="http://schemas.microsoft.com/office/drawing/2014/main" id="{C6642B46-EFAC-4779-82F2-1C23742A61C4}"/>
                    </a:ext>
                  </a:extLst>
                </p:cNvPr>
                <p:cNvSpPr>
                  <a:spLocks noChangeAspect="1"/>
                </p:cNvSpPr>
                <p:nvPr/>
              </p:nvSpPr>
              <p:spPr>
                <a:xfrm>
                  <a:off x="3583228" y="3097850"/>
                  <a:ext cx="548640" cy="54864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7" name="Arc 166">
                  <a:extLst>
                    <a:ext uri="{FF2B5EF4-FFF2-40B4-BE49-F238E27FC236}">
                      <a16:creationId xmlns:a16="http://schemas.microsoft.com/office/drawing/2014/main" id="{EEECD849-85AB-4BCD-8D59-8FEC12006DDC}"/>
                    </a:ext>
                  </a:extLst>
                </p:cNvPr>
                <p:cNvSpPr>
                  <a:spLocks noChangeAspect="1"/>
                </p:cNvSpPr>
                <p:nvPr/>
              </p:nvSpPr>
              <p:spPr>
                <a:xfrm>
                  <a:off x="3491788" y="3006410"/>
                  <a:ext cx="731520" cy="731520"/>
                </a:xfrm>
                <a:prstGeom prst="arc">
                  <a:avLst/>
                </a:prstGeom>
                <a:ln w="12700">
                  <a:solidFill>
                    <a:srgbClr val="B6C17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1" name="Group 150">
                <a:extLst>
                  <a:ext uri="{FF2B5EF4-FFF2-40B4-BE49-F238E27FC236}">
                    <a16:creationId xmlns:a16="http://schemas.microsoft.com/office/drawing/2014/main" id="{CAA8C495-A1F9-4E32-9E7E-1339A0ACE94E}"/>
                  </a:ext>
                </a:extLst>
              </p:cNvPr>
              <p:cNvGrpSpPr>
                <a:grpSpLocks noChangeAspect="1"/>
              </p:cNvGrpSpPr>
              <p:nvPr/>
            </p:nvGrpSpPr>
            <p:grpSpPr>
              <a:xfrm rot="10800000">
                <a:off x="8465092" y="3620474"/>
                <a:ext cx="274320" cy="274320"/>
                <a:chOff x="3400348" y="2914970"/>
                <a:chExt cx="914400" cy="914400"/>
              </a:xfrm>
            </p:grpSpPr>
            <p:sp>
              <p:nvSpPr>
                <p:cNvPr id="162" name="Arc 161">
                  <a:extLst>
                    <a:ext uri="{FF2B5EF4-FFF2-40B4-BE49-F238E27FC236}">
                      <a16:creationId xmlns:a16="http://schemas.microsoft.com/office/drawing/2014/main" id="{80135862-D1A5-4FEC-8F95-AF81D6830A01}"/>
                    </a:ext>
                  </a:extLst>
                </p:cNvPr>
                <p:cNvSpPr/>
                <p:nvPr/>
              </p:nvSpPr>
              <p:spPr>
                <a:xfrm>
                  <a:off x="3400348" y="2914970"/>
                  <a:ext cx="914400" cy="91440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3" name="Arc 162">
                  <a:extLst>
                    <a:ext uri="{FF2B5EF4-FFF2-40B4-BE49-F238E27FC236}">
                      <a16:creationId xmlns:a16="http://schemas.microsoft.com/office/drawing/2014/main" id="{7EA9D580-8DC1-4B1C-B394-330EF6904946}"/>
                    </a:ext>
                  </a:extLst>
                </p:cNvPr>
                <p:cNvSpPr>
                  <a:spLocks noChangeAspect="1"/>
                </p:cNvSpPr>
                <p:nvPr/>
              </p:nvSpPr>
              <p:spPr>
                <a:xfrm>
                  <a:off x="3583228" y="3097850"/>
                  <a:ext cx="548640" cy="54864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4" name="Arc 163">
                  <a:extLst>
                    <a:ext uri="{FF2B5EF4-FFF2-40B4-BE49-F238E27FC236}">
                      <a16:creationId xmlns:a16="http://schemas.microsoft.com/office/drawing/2014/main" id="{586C5977-171D-4B76-8525-4261A89EAB22}"/>
                    </a:ext>
                  </a:extLst>
                </p:cNvPr>
                <p:cNvSpPr>
                  <a:spLocks noChangeAspect="1"/>
                </p:cNvSpPr>
                <p:nvPr/>
              </p:nvSpPr>
              <p:spPr>
                <a:xfrm>
                  <a:off x="3491788" y="3006410"/>
                  <a:ext cx="731520" cy="731520"/>
                </a:xfrm>
                <a:prstGeom prst="arc">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52" name="Arc 151">
                <a:extLst>
                  <a:ext uri="{FF2B5EF4-FFF2-40B4-BE49-F238E27FC236}">
                    <a16:creationId xmlns:a16="http://schemas.microsoft.com/office/drawing/2014/main" id="{E38A4250-11B1-47A9-B836-7DD1292C5C3F}"/>
                  </a:ext>
                </a:extLst>
              </p:cNvPr>
              <p:cNvSpPr/>
              <p:nvPr/>
            </p:nvSpPr>
            <p:spPr>
              <a:xfrm>
                <a:off x="7301468" y="2407565"/>
                <a:ext cx="2992666" cy="2992666"/>
              </a:xfrm>
              <a:prstGeom prst="arc">
                <a:avLst>
                  <a:gd name="adj1" fmla="val 16200000"/>
                  <a:gd name="adj2" fmla="val 1482365"/>
                </a:avLst>
              </a:prstGeom>
              <a:ln w="19050">
                <a:solidFill>
                  <a:srgbClr val="B6C17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327"/>
                <a:endParaRPr lang="en-US" sz="2160">
                  <a:solidFill>
                    <a:srgbClr val="000000"/>
                  </a:solidFill>
                  <a:latin typeface="Open Sans" panose="020B0606030504020204" pitchFamily="34" charset="0"/>
                </a:endParaRPr>
              </a:p>
            </p:txBody>
          </p:sp>
          <p:pic>
            <p:nvPicPr>
              <p:cNvPr id="159" name="Picture 1" descr="page1image1762328032">
                <a:extLst>
                  <a:ext uri="{FF2B5EF4-FFF2-40B4-BE49-F238E27FC236}">
                    <a16:creationId xmlns:a16="http://schemas.microsoft.com/office/drawing/2014/main" id="{A0406016-E337-470A-95A1-CA3FA4DC107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538214" y="3105297"/>
                <a:ext cx="591377" cy="616409"/>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1" descr="page1image1762328032">
                <a:extLst>
                  <a:ext uri="{FF2B5EF4-FFF2-40B4-BE49-F238E27FC236}">
                    <a16:creationId xmlns:a16="http://schemas.microsoft.com/office/drawing/2014/main" id="{76C83BF1-3B60-4011-BFF4-D5A80E9DF8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822338" y="3105297"/>
                <a:ext cx="591377" cy="616409"/>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 descr="page1image1762328032">
                <a:extLst>
                  <a:ext uri="{FF2B5EF4-FFF2-40B4-BE49-F238E27FC236}">
                    <a16:creationId xmlns:a16="http://schemas.microsoft.com/office/drawing/2014/main" id="{0030702F-4158-441D-968C-4B96C717156B}"/>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092040" y="3105297"/>
                <a:ext cx="591377" cy="616409"/>
              </a:xfrm>
              <a:prstGeom prst="rect">
                <a:avLst/>
              </a:prstGeom>
              <a:noFill/>
              <a:extLst>
                <a:ext uri="{909E8E84-426E-40DD-AFC4-6F175D3DCCD1}">
                  <a14:hiddenFill xmlns:a14="http://schemas.microsoft.com/office/drawing/2010/main">
                    <a:solidFill>
                      <a:srgbClr val="FFFFFF"/>
                    </a:solidFill>
                  </a14:hiddenFill>
                </a:ext>
              </a:extLst>
            </p:spPr>
          </p:pic>
        </p:grpSp>
        <p:sp>
          <p:nvSpPr>
            <p:cNvPr id="192" name="TextBox 191">
              <a:extLst>
                <a:ext uri="{FF2B5EF4-FFF2-40B4-BE49-F238E27FC236}">
                  <a16:creationId xmlns:a16="http://schemas.microsoft.com/office/drawing/2014/main" id="{D3E93714-25B8-43D0-9BAC-A67198B74FB6}"/>
                </a:ext>
              </a:extLst>
            </p:cNvPr>
            <p:cNvSpPr txBox="1"/>
            <p:nvPr/>
          </p:nvSpPr>
          <p:spPr>
            <a:xfrm>
              <a:off x="2841091" y="5718491"/>
              <a:ext cx="522297" cy="255919"/>
            </a:xfrm>
            <a:prstGeom prst="rect">
              <a:avLst/>
            </a:prstGeom>
            <a:noFill/>
            <a:ln w="57150">
              <a:noFill/>
              <a:miter lim="800000"/>
            </a:ln>
          </p:spPr>
          <p:txBody>
            <a:bodyPr wrap="none" lIns="182880" tIns="182880" rIns="182880" bIns="182880" rtlCol="0" anchor="t">
              <a:noAutofit/>
            </a:bodyPr>
            <a:lstStyle/>
            <a:p>
              <a:pPr algn="ctr" defTabSz="914327">
                <a:lnSpc>
                  <a:spcPct val="90000"/>
                </a:lnSpc>
                <a:spcBef>
                  <a:spcPts val="400"/>
                </a:spcBef>
              </a:pPr>
              <a:r>
                <a:rPr lang="en-US" sz="600" b="1">
                  <a:solidFill>
                    <a:srgbClr val="FF7600"/>
                  </a:solidFill>
                  <a:latin typeface="Open Sans"/>
                  <a:ea typeface="Open Sans"/>
                  <a:cs typeface="Open Sans"/>
                </a:rPr>
                <a:t>5 GHz</a:t>
              </a:r>
            </a:p>
            <a:p>
              <a:pPr algn="ctr" defTabSz="914327">
                <a:lnSpc>
                  <a:spcPct val="90000"/>
                </a:lnSpc>
                <a:spcBef>
                  <a:spcPts val="400"/>
                </a:spcBef>
              </a:pPr>
              <a:r>
                <a:rPr lang="en-US" sz="600" b="1">
                  <a:solidFill>
                    <a:srgbClr val="FF7600"/>
                  </a:solidFill>
                  <a:latin typeface="Open Sans"/>
                  <a:ea typeface="Open Sans"/>
                  <a:cs typeface="Open Sans"/>
                </a:rPr>
                <a:t>40/80 MHz</a:t>
              </a:r>
            </a:p>
          </p:txBody>
        </p:sp>
        <p:sp>
          <p:nvSpPr>
            <p:cNvPr id="193" name="TextBox 192">
              <a:extLst>
                <a:ext uri="{FF2B5EF4-FFF2-40B4-BE49-F238E27FC236}">
                  <a16:creationId xmlns:a16="http://schemas.microsoft.com/office/drawing/2014/main" id="{8421AD9B-5FCE-4CE5-82EC-EB5C21062974}"/>
                </a:ext>
              </a:extLst>
            </p:cNvPr>
            <p:cNvSpPr txBox="1"/>
            <p:nvPr/>
          </p:nvSpPr>
          <p:spPr>
            <a:xfrm>
              <a:off x="2125538" y="5708188"/>
              <a:ext cx="522297" cy="255919"/>
            </a:xfrm>
            <a:prstGeom prst="rect">
              <a:avLst/>
            </a:prstGeom>
            <a:noFill/>
            <a:ln w="57150">
              <a:noFill/>
              <a:miter lim="800000"/>
            </a:ln>
          </p:spPr>
          <p:txBody>
            <a:bodyPr wrap="none" lIns="182880" tIns="182880" rIns="182880" bIns="182880" rtlCol="0" anchor="t">
              <a:noAutofit/>
            </a:bodyPr>
            <a:lstStyle/>
            <a:p>
              <a:pPr algn="ctr" defTabSz="914327">
                <a:lnSpc>
                  <a:spcPct val="90000"/>
                </a:lnSpc>
                <a:spcBef>
                  <a:spcPts val="400"/>
                </a:spcBef>
              </a:pPr>
              <a:r>
                <a:rPr lang="en-US" sz="600" b="1">
                  <a:solidFill>
                    <a:srgbClr val="FF7600"/>
                  </a:solidFill>
                  <a:latin typeface="Open Sans"/>
                  <a:ea typeface="Open Sans"/>
                  <a:cs typeface="Open Sans"/>
                </a:rPr>
                <a:t>5 GHz</a:t>
              </a:r>
            </a:p>
            <a:p>
              <a:pPr algn="ctr" defTabSz="914327">
                <a:lnSpc>
                  <a:spcPct val="90000"/>
                </a:lnSpc>
                <a:spcBef>
                  <a:spcPts val="400"/>
                </a:spcBef>
              </a:pPr>
              <a:r>
                <a:rPr lang="en-US" sz="600" b="1">
                  <a:solidFill>
                    <a:srgbClr val="FF7600"/>
                  </a:solidFill>
                  <a:latin typeface="Open Sans"/>
                  <a:ea typeface="Open Sans"/>
                  <a:cs typeface="Open Sans"/>
                </a:rPr>
                <a:t>40/80 MHz</a:t>
              </a:r>
            </a:p>
          </p:txBody>
        </p:sp>
        <p:sp>
          <p:nvSpPr>
            <p:cNvPr id="194" name="TextBox 193">
              <a:extLst>
                <a:ext uri="{FF2B5EF4-FFF2-40B4-BE49-F238E27FC236}">
                  <a16:creationId xmlns:a16="http://schemas.microsoft.com/office/drawing/2014/main" id="{E61EFA96-FF0E-4B33-AE78-7028E0A227B2}"/>
                </a:ext>
              </a:extLst>
            </p:cNvPr>
            <p:cNvSpPr txBox="1"/>
            <p:nvPr/>
          </p:nvSpPr>
          <p:spPr>
            <a:xfrm>
              <a:off x="1428676" y="5731356"/>
              <a:ext cx="522297" cy="255919"/>
            </a:xfrm>
            <a:prstGeom prst="rect">
              <a:avLst/>
            </a:prstGeom>
            <a:noFill/>
            <a:ln w="57150">
              <a:noFill/>
              <a:miter lim="800000"/>
            </a:ln>
          </p:spPr>
          <p:txBody>
            <a:bodyPr wrap="none" lIns="182880" tIns="182880" rIns="182880" bIns="182880" rtlCol="0" anchor="t">
              <a:noAutofit/>
            </a:bodyPr>
            <a:lstStyle/>
            <a:p>
              <a:pPr algn="ctr" defTabSz="914327">
                <a:lnSpc>
                  <a:spcPct val="90000"/>
                </a:lnSpc>
                <a:spcBef>
                  <a:spcPts val="400"/>
                </a:spcBef>
              </a:pPr>
              <a:r>
                <a:rPr lang="en-US" sz="600" b="1">
                  <a:solidFill>
                    <a:srgbClr val="FF7600"/>
                  </a:solidFill>
                  <a:latin typeface="Open Sans"/>
                  <a:ea typeface="Open Sans"/>
                  <a:cs typeface="Open Sans"/>
                </a:rPr>
                <a:t>5 GHz</a:t>
              </a:r>
            </a:p>
            <a:p>
              <a:pPr algn="ctr" defTabSz="914327">
                <a:lnSpc>
                  <a:spcPct val="90000"/>
                </a:lnSpc>
                <a:spcBef>
                  <a:spcPts val="400"/>
                </a:spcBef>
              </a:pPr>
              <a:r>
                <a:rPr lang="en-US" sz="600" b="1">
                  <a:solidFill>
                    <a:srgbClr val="FF7600"/>
                  </a:solidFill>
                  <a:latin typeface="Open Sans"/>
                  <a:ea typeface="Open Sans"/>
                  <a:cs typeface="Open Sans"/>
                </a:rPr>
                <a:t>40/80 MHz</a:t>
              </a:r>
            </a:p>
          </p:txBody>
        </p:sp>
      </p:grpSp>
      <p:pic>
        <p:nvPicPr>
          <p:cNvPr id="197" name="Picture 2" descr="Image result for wifi 6 icon">
            <a:extLst>
              <a:ext uri="{FF2B5EF4-FFF2-40B4-BE49-F238E27FC236}">
                <a16:creationId xmlns:a16="http://schemas.microsoft.com/office/drawing/2014/main" id="{9710A8C4-0D20-42CC-9064-47438420CCA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89324" y="1603178"/>
            <a:ext cx="523153" cy="530477"/>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0" descr="Remote access - Free computer icons">
            <a:extLst>
              <a:ext uri="{FF2B5EF4-FFF2-40B4-BE49-F238E27FC236}">
                <a16:creationId xmlns:a16="http://schemas.microsoft.com/office/drawing/2014/main" id="{0432AF68-9CBA-4CDE-ACE9-7F5784400CE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23735" y="4589253"/>
            <a:ext cx="587851" cy="5878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B9BF363-7B78-DA2F-5066-7FD14FFB28EA}"/>
              </a:ext>
            </a:extLst>
          </p:cNvPr>
          <p:cNvSpPr>
            <a:spLocks noGrp="1"/>
          </p:cNvSpPr>
          <p:nvPr>
            <p:ph type="title"/>
          </p:nvPr>
        </p:nvSpPr>
        <p:spPr/>
        <p:txBody>
          <a:bodyPr/>
          <a:lstStyle/>
          <a:p>
            <a:r>
              <a:rPr lang="en-US" dirty="0"/>
              <a:t>A Better </a:t>
            </a:r>
            <a:r>
              <a:rPr lang="en-US" dirty="0">
                <a:solidFill>
                  <a:schemeClr val="accent5"/>
                </a:solidFill>
              </a:rPr>
              <a:t>Wireless Experience</a:t>
            </a:r>
          </a:p>
        </p:txBody>
      </p:sp>
    </p:spTree>
    <p:extLst>
      <p:ext uri="{BB962C8B-B14F-4D97-AF65-F5344CB8AC3E}">
        <p14:creationId xmlns:p14="http://schemas.microsoft.com/office/powerpoint/2010/main" val="4155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42" grpId="0" animBg="1"/>
      <p:bldP spid="53" grpId="0" animBg="1"/>
      <p:bldP spid="62" grpId="0" animBg="1"/>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447DD9-309A-26CF-D00B-19EC9C64273B}"/>
              </a:ext>
            </a:extLst>
          </p:cNvPr>
          <p:cNvPicPr>
            <a:picLocks noChangeAspect="1"/>
          </p:cNvPicPr>
          <p:nvPr/>
        </p:nvPicPr>
        <p:blipFill>
          <a:blip r:embed="rId3"/>
          <a:stretch>
            <a:fillRect/>
          </a:stretch>
        </p:blipFill>
        <p:spPr>
          <a:xfrm>
            <a:off x="1357703" y="5612611"/>
            <a:ext cx="1599376" cy="288347"/>
          </a:xfrm>
          <a:prstGeom prst="rect">
            <a:avLst/>
          </a:prstGeom>
        </p:spPr>
      </p:pic>
      <p:sp>
        <p:nvSpPr>
          <p:cNvPr id="6" name="Text Placeholder 5">
            <a:extLst>
              <a:ext uri="{FF2B5EF4-FFF2-40B4-BE49-F238E27FC236}">
                <a16:creationId xmlns:a16="http://schemas.microsoft.com/office/drawing/2014/main" id="{61A9B258-4CE9-D148-A7DD-1FCA4240A90F}"/>
              </a:ext>
            </a:extLst>
          </p:cNvPr>
          <p:cNvSpPr>
            <a:spLocks noGrp="1"/>
          </p:cNvSpPr>
          <p:nvPr>
            <p:ph type="body" sz="quarter" idx="13"/>
          </p:nvPr>
        </p:nvSpPr>
        <p:spPr>
          <a:xfrm>
            <a:off x="281746" y="734670"/>
            <a:ext cx="11502268" cy="381000"/>
          </a:xfrm>
        </p:spPr>
        <p:txBody>
          <a:bodyPr/>
          <a:lstStyle/>
          <a:p>
            <a:r>
              <a:rPr lang="en-US" dirty="0">
                <a:cs typeface="Arial" panose="020B0604020202020204" pitchFamily="34" charset="0"/>
              </a:rPr>
              <a:t>Flexible Architecture &amp; Deployment Methodologies</a:t>
            </a:r>
          </a:p>
        </p:txBody>
      </p:sp>
      <p:sp>
        <p:nvSpPr>
          <p:cNvPr id="5" name="Title 4">
            <a:extLst>
              <a:ext uri="{FF2B5EF4-FFF2-40B4-BE49-F238E27FC236}">
                <a16:creationId xmlns:a16="http://schemas.microsoft.com/office/drawing/2014/main" id="{F47917A0-1550-1D49-B7A5-6955F4335856}"/>
              </a:ext>
            </a:extLst>
          </p:cNvPr>
          <p:cNvSpPr>
            <a:spLocks noGrp="1"/>
          </p:cNvSpPr>
          <p:nvPr>
            <p:ph type="title"/>
          </p:nvPr>
        </p:nvSpPr>
        <p:spPr/>
        <p:txBody>
          <a:bodyPr/>
          <a:lstStyle/>
          <a:p>
            <a:r>
              <a:rPr lang="en-US" dirty="0">
                <a:ea typeface="Open Sans Extrabold" panose="020B0906030804020204" pitchFamily="34" charset="0"/>
                <a:cs typeface="Open Sans Extrabold" panose="020B0906030804020204" pitchFamily="34" charset="0"/>
              </a:rPr>
              <a:t>HPE Aruba Networking </a:t>
            </a:r>
            <a:r>
              <a:rPr lang="en-US" dirty="0">
                <a:solidFill>
                  <a:schemeClr val="accent5"/>
                </a:solidFill>
                <a:ea typeface="Open Sans Extrabold" panose="020B0906030804020204" pitchFamily="34" charset="0"/>
                <a:cs typeface="Open Sans Extrabold" panose="020B0906030804020204" pitchFamily="34" charset="0"/>
              </a:rPr>
              <a:t>WLAN Gateways</a:t>
            </a:r>
          </a:p>
        </p:txBody>
      </p:sp>
      <p:pic>
        <p:nvPicPr>
          <p:cNvPr id="47" name="Picture 2">
            <a:extLst>
              <a:ext uri="{FF2B5EF4-FFF2-40B4-BE49-F238E27FC236}">
                <a16:creationId xmlns:a16="http://schemas.microsoft.com/office/drawing/2014/main" id="{8841B99C-BB5B-432B-A86B-12A11B210B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6716" y="5198004"/>
            <a:ext cx="1435535" cy="70369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C6C20AC3-F1ED-45C8-AA86-19DB8C5DCB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4180" y="5204416"/>
            <a:ext cx="1636301" cy="802108"/>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24EDE24F-D4AD-49A3-9E4F-A15B84A1D5DA}"/>
              </a:ext>
            </a:extLst>
          </p:cNvPr>
          <p:cNvSpPr txBox="1"/>
          <p:nvPr/>
        </p:nvSpPr>
        <p:spPr>
          <a:xfrm>
            <a:off x="1411039" y="5894066"/>
            <a:ext cx="1486889" cy="480255"/>
          </a:xfrm>
          <a:prstGeom prst="rect">
            <a:avLst/>
          </a:prstGeom>
          <a:noFill/>
        </p:spPr>
        <p:txBody>
          <a:bodyPr wrap="square" rtlCol="0" anchor="ctr" anchorCtr="1">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accent1"/>
                </a:solidFill>
                <a:effectLst/>
                <a:uLnTx/>
                <a:uFillTx/>
                <a:ea typeface="+mn-ea"/>
                <a:cs typeface="Arial" panose="020B0604020202020204" pitchFamily="34" charset="0"/>
              </a:rPr>
              <a:t>9000–9100-9200 Series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accent1"/>
                </a:solidFill>
                <a:effectLst/>
                <a:uLnTx/>
                <a:uFillTx/>
                <a:ea typeface="+mn-ea"/>
                <a:cs typeface="Arial" panose="020B0604020202020204" pitchFamily="34" charset="0"/>
              </a:rPr>
              <a:t> Next Generation Gateways</a:t>
            </a:r>
          </a:p>
        </p:txBody>
      </p:sp>
      <p:sp>
        <p:nvSpPr>
          <p:cNvPr id="54" name="TextBox 53">
            <a:extLst>
              <a:ext uri="{FF2B5EF4-FFF2-40B4-BE49-F238E27FC236}">
                <a16:creationId xmlns:a16="http://schemas.microsoft.com/office/drawing/2014/main" id="{DB4C3998-0595-497D-AE06-194DF90F055B}"/>
              </a:ext>
            </a:extLst>
          </p:cNvPr>
          <p:cNvSpPr txBox="1"/>
          <p:nvPr/>
        </p:nvSpPr>
        <p:spPr>
          <a:xfrm>
            <a:off x="6344459" y="6025764"/>
            <a:ext cx="1393809" cy="548349"/>
          </a:xfrm>
          <a:prstGeom prst="rect">
            <a:avLst/>
          </a:prstGeom>
          <a:noFill/>
        </p:spPr>
        <p:txBody>
          <a:bodyPr wrap="square" rtlCol="0" anchor="ctr" anchorCtr="1">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accent1"/>
                </a:solidFill>
                <a:effectLst/>
                <a:uLnTx/>
                <a:uFillTx/>
                <a:ea typeface="+mn-ea"/>
                <a:cs typeface="Arial" panose="020B0604020202020204" pitchFamily="34" charset="0"/>
              </a:rPr>
              <a:t>Mobility Conductor </a:t>
            </a:r>
            <a:r>
              <a:rPr kumimoji="0" lang="en-US" sz="1050" b="1" i="0" u="none" strike="noStrike" kern="0" cap="none" spc="0" normalizeH="0" baseline="0" noProof="0" dirty="0" err="1">
                <a:ln>
                  <a:noFill/>
                </a:ln>
                <a:solidFill>
                  <a:schemeClr val="accent1"/>
                </a:solidFill>
                <a:effectLst/>
                <a:uLnTx/>
                <a:uFillTx/>
                <a:ea typeface="+mn-ea"/>
                <a:cs typeface="Arial" panose="020B0604020202020204" pitchFamily="34" charset="0"/>
              </a:rPr>
              <a:t>vMobility</a:t>
            </a:r>
            <a:r>
              <a:rPr kumimoji="0" lang="en-US" sz="1050" b="1" i="0" u="none" strike="noStrike" kern="0" cap="none" spc="0" normalizeH="0" baseline="0" noProof="0" dirty="0">
                <a:ln>
                  <a:noFill/>
                </a:ln>
                <a:solidFill>
                  <a:schemeClr val="accent1"/>
                </a:solidFill>
                <a:effectLst/>
                <a:uLnTx/>
                <a:uFillTx/>
                <a:ea typeface="+mn-ea"/>
                <a:cs typeface="Arial" panose="020B0604020202020204" pitchFamily="34" charset="0"/>
              </a:rPr>
              <a:t> Member </a:t>
            </a:r>
            <a:r>
              <a:rPr kumimoji="0" lang="en-US" sz="1050" b="1" i="0" u="none" strike="noStrike" kern="0" cap="none" spc="0" normalizeH="0" baseline="0" noProof="0" dirty="0" err="1">
                <a:ln>
                  <a:noFill/>
                </a:ln>
                <a:solidFill>
                  <a:schemeClr val="accent1"/>
                </a:solidFill>
                <a:effectLst/>
                <a:uLnTx/>
                <a:uFillTx/>
                <a:ea typeface="+mn-ea"/>
                <a:cs typeface="Arial" panose="020B0604020202020204" pitchFamily="34" charset="0"/>
              </a:rPr>
              <a:t>vGateway</a:t>
            </a:r>
            <a:endParaRPr kumimoji="0" lang="en-US" sz="1050" b="0" i="0" u="none" strike="noStrike" kern="0" cap="none" spc="0" normalizeH="0" baseline="0" noProof="0" dirty="0">
              <a:ln>
                <a:noFill/>
              </a:ln>
              <a:solidFill>
                <a:schemeClr val="accent1"/>
              </a:solidFill>
              <a:effectLst/>
              <a:uLnTx/>
              <a:uFillTx/>
              <a:ea typeface="+mn-ea"/>
              <a:cs typeface="Arial" panose="020B0604020202020204" pitchFamily="34" charset="0"/>
            </a:endParaRPr>
          </a:p>
        </p:txBody>
      </p:sp>
      <p:sp>
        <p:nvSpPr>
          <p:cNvPr id="56" name="TextBox 55">
            <a:extLst>
              <a:ext uri="{FF2B5EF4-FFF2-40B4-BE49-F238E27FC236}">
                <a16:creationId xmlns:a16="http://schemas.microsoft.com/office/drawing/2014/main" id="{194DB254-8F3C-449A-9635-7CE00CD7413C}"/>
              </a:ext>
            </a:extLst>
          </p:cNvPr>
          <p:cNvSpPr txBox="1"/>
          <p:nvPr/>
        </p:nvSpPr>
        <p:spPr>
          <a:xfrm>
            <a:off x="4282175" y="1340205"/>
            <a:ext cx="2213388" cy="355676"/>
          </a:xfrm>
          <a:prstGeom prst="rect">
            <a:avLst/>
          </a:prstGeom>
          <a:noFill/>
        </p:spPr>
        <p:txBody>
          <a:bodyPr wrap="square"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58595D"/>
                </a:solidFill>
                <a:effectLst/>
                <a:uLnTx/>
                <a:uFillTx/>
                <a:latin typeface="+mj-lt"/>
                <a:ea typeface="+mn-ea"/>
                <a:cs typeface="+mn-cs"/>
              </a:rPr>
              <a:t>Instant AP Cluster</a:t>
            </a:r>
          </a:p>
        </p:txBody>
      </p:sp>
      <p:pic>
        <p:nvPicPr>
          <p:cNvPr id="57" name="Picture 56">
            <a:extLst>
              <a:ext uri="{FF2B5EF4-FFF2-40B4-BE49-F238E27FC236}">
                <a16:creationId xmlns:a16="http://schemas.microsoft.com/office/drawing/2014/main" id="{CBDCA605-29DA-4726-AB03-AE011C97909C}"/>
              </a:ext>
            </a:extLst>
          </p:cNvPr>
          <p:cNvPicPr>
            <a:picLocks noChangeAspect="1"/>
          </p:cNvPicPr>
          <p:nvPr/>
        </p:nvPicPr>
        <p:blipFill>
          <a:blip r:embed="rId6"/>
          <a:stretch>
            <a:fillRect/>
          </a:stretch>
        </p:blipFill>
        <p:spPr>
          <a:xfrm>
            <a:off x="6502971" y="5249618"/>
            <a:ext cx="1058267" cy="746529"/>
          </a:xfrm>
          <a:prstGeom prst="rect">
            <a:avLst/>
          </a:prstGeom>
        </p:spPr>
      </p:pic>
      <p:grpSp>
        <p:nvGrpSpPr>
          <p:cNvPr id="58" name="Group 57">
            <a:extLst>
              <a:ext uri="{FF2B5EF4-FFF2-40B4-BE49-F238E27FC236}">
                <a16:creationId xmlns:a16="http://schemas.microsoft.com/office/drawing/2014/main" id="{4C5673E7-F637-4045-A355-DE31F9185970}"/>
              </a:ext>
            </a:extLst>
          </p:cNvPr>
          <p:cNvGrpSpPr/>
          <p:nvPr/>
        </p:nvGrpSpPr>
        <p:grpSpPr>
          <a:xfrm>
            <a:off x="8657581" y="2661661"/>
            <a:ext cx="1702172" cy="1488090"/>
            <a:chOff x="4223440" y="2388436"/>
            <a:chExt cx="3158580" cy="2031328"/>
          </a:xfrm>
        </p:grpSpPr>
        <p:pic>
          <p:nvPicPr>
            <p:cNvPr id="59" name="Picture 58">
              <a:extLst>
                <a:ext uri="{FF2B5EF4-FFF2-40B4-BE49-F238E27FC236}">
                  <a16:creationId xmlns:a16="http://schemas.microsoft.com/office/drawing/2014/main" id="{96DFF058-0F19-40BB-AA97-16F6F33390AA}"/>
                </a:ext>
              </a:extLst>
            </p:cNvPr>
            <p:cNvPicPr>
              <a:picLocks noChangeAspect="1"/>
            </p:cNvPicPr>
            <p:nvPr/>
          </p:nvPicPr>
          <p:blipFill>
            <a:blip r:embed="rId7"/>
            <a:stretch>
              <a:fillRect/>
            </a:stretch>
          </p:blipFill>
          <p:spPr>
            <a:xfrm>
              <a:off x="4700806" y="2388436"/>
              <a:ext cx="1800689" cy="1501862"/>
            </a:xfrm>
            <a:prstGeom prst="rect">
              <a:avLst/>
            </a:prstGeom>
          </p:spPr>
        </p:pic>
        <p:grpSp>
          <p:nvGrpSpPr>
            <p:cNvPr id="60" name="Group 59">
              <a:extLst>
                <a:ext uri="{FF2B5EF4-FFF2-40B4-BE49-F238E27FC236}">
                  <a16:creationId xmlns:a16="http://schemas.microsoft.com/office/drawing/2014/main" id="{BE34217B-AA4D-42EC-8C77-8D37464CF2FB}"/>
                </a:ext>
              </a:extLst>
            </p:cNvPr>
            <p:cNvGrpSpPr/>
            <p:nvPr/>
          </p:nvGrpSpPr>
          <p:grpSpPr>
            <a:xfrm>
              <a:off x="5478120" y="2447369"/>
              <a:ext cx="1903900" cy="1716424"/>
              <a:chOff x="7470538" y="2513302"/>
              <a:chExt cx="3552003" cy="3227249"/>
            </a:xfrm>
          </p:grpSpPr>
          <p:grpSp>
            <p:nvGrpSpPr>
              <p:cNvPr id="66" name="Group 65">
                <a:extLst>
                  <a:ext uri="{FF2B5EF4-FFF2-40B4-BE49-F238E27FC236}">
                    <a16:creationId xmlns:a16="http://schemas.microsoft.com/office/drawing/2014/main" id="{A35FF09C-2795-43EE-8F53-D0EC5240AD94}"/>
                  </a:ext>
                </a:extLst>
              </p:cNvPr>
              <p:cNvGrpSpPr>
                <a:grpSpLocks noChangeAspect="1"/>
              </p:cNvGrpSpPr>
              <p:nvPr/>
            </p:nvGrpSpPr>
            <p:grpSpPr>
              <a:xfrm>
                <a:off x="7470538" y="2819314"/>
                <a:ext cx="3552003" cy="2921237"/>
                <a:chOff x="5569366" y="1144552"/>
                <a:chExt cx="5888343" cy="4290327"/>
              </a:xfrm>
            </p:grpSpPr>
            <p:grpSp>
              <p:nvGrpSpPr>
                <p:cNvPr id="68" name="Group">
                  <a:extLst>
                    <a:ext uri="{FF2B5EF4-FFF2-40B4-BE49-F238E27FC236}">
                      <a16:creationId xmlns:a16="http://schemas.microsoft.com/office/drawing/2014/main" id="{990AC9E2-8C89-4A5A-98FB-3E4B8FF46871}"/>
                    </a:ext>
                  </a:extLst>
                </p:cNvPr>
                <p:cNvGrpSpPr/>
                <p:nvPr/>
              </p:nvGrpSpPr>
              <p:grpSpPr>
                <a:xfrm>
                  <a:off x="5569366" y="1144552"/>
                  <a:ext cx="5888343" cy="4290327"/>
                  <a:chOff x="0" y="0"/>
                  <a:chExt cx="10027225" cy="8362147"/>
                </a:xfrm>
              </p:grpSpPr>
              <p:pic>
                <p:nvPicPr>
                  <p:cNvPr id="70" name="HP_1FH49AA_01.png" descr="HP_1FH49AA_01.png">
                    <a:extLst>
                      <a:ext uri="{FF2B5EF4-FFF2-40B4-BE49-F238E27FC236}">
                        <a16:creationId xmlns:a16="http://schemas.microsoft.com/office/drawing/2014/main" id="{7974D733-32EC-4477-A269-B4BEA626B12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0027226" cy="8362148"/>
                  </a:xfrm>
                  <a:prstGeom prst="rect">
                    <a:avLst/>
                  </a:prstGeom>
                  <a:ln w="3175" cap="flat">
                    <a:noFill/>
                    <a:miter lim="400000"/>
                  </a:ln>
                  <a:effectLst/>
                </p:spPr>
              </p:pic>
              <p:sp>
                <p:nvSpPr>
                  <p:cNvPr id="71" name="Rectangle">
                    <a:extLst>
                      <a:ext uri="{FF2B5EF4-FFF2-40B4-BE49-F238E27FC236}">
                        <a16:creationId xmlns:a16="http://schemas.microsoft.com/office/drawing/2014/main" id="{9E9FE06A-5D7C-4434-A54D-4F0900C9D3B9}"/>
                      </a:ext>
                    </a:extLst>
                  </p:cNvPr>
                  <p:cNvSpPr/>
                  <p:nvPr/>
                </p:nvSpPr>
                <p:spPr>
                  <a:xfrm>
                    <a:off x="135233" y="144643"/>
                    <a:ext cx="9756760" cy="6040671"/>
                  </a:xfrm>
                  <a:prstGeom prst="rect">
                    <a:avLst/>
                  </a:prstGeom>
                  <a:solidFill>
                    <a:srgbClr val="FFFFFF"/>
                  </a:solidFill>
                  <a:ln w="3175" cap="flat">
                    <a:noFill/>
                    <a:miter lim="400000"/>
                  </a:ln>
                  <a:effectLst/>
                </p:spPr>
                <p:txBody>
                  <a:bodyPr wrap="square" lIns="18143" tIns="18143" rIns="18143" bIns="18143" numCol="1" anchor="ctr">
                    <a:noAutofit/>
                  </a:bodyPr>
                  <a:lstStyle/>
                  <a:p>
                    <a:pPr marL="0" marR="0" lvl="0" indent="0" algn="ctr" defTabSz="286552" rtl="0" eaLnBrk="1" fontAlgn="auto" latinLnBrk="0" hangingPunct="0">
                      <a:lnSpc>
                        <a:spcPct val="100000"/>
                      </a:lnSpc>
                      <a:spcBef>
                        <a:spcPts val="0"/>
                      </a:spcBef>
                      <a:spcAft>
                        <a:spcPts val="0"/>
                      </a:spcAft>
                      <a:buClrTx/>
                      <a:buSzTx/>
                      <a:buFontTx/>
                      <a:buNone/>
                      <a:tabLst/>
                      <a:defRPr sz="3000" b="0">
                        <a:solidFill>
                          <a:srgbClr val="000000"/>
                        </a:solidFill>
                        <a:latin typeface="+mn-lt"/>
                        <a:ea typeface="+mn-ea"/>
                        <a:cs typeface="+mn-cs"/>
                        <a:sym typeface="Helvetica Neue Medium"/>
                      </a:defRPr>
                    </a:pPr>
                    <a:endParaRPr kumimoji="0" sz="2500" b="0" i="0" u="none" strike="noStrike" kern="0" cap="none" spc="0" normalizeH="0" baseline="0" noProof="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Medium"/>
                    </a:endParaRPr>
                  </a:p>
                </p:txBody>
              </p:sp>
            </p:grpSp>
            <p:pic>
              <p:nvPicPr>
                <p:cNvPr id="69" name="Picture 68">
                  <a:extLst>
                    <a:ext uri="{FF2B5EF4-FFF2-40B4-BE49-F238E27FC236}">
                      <a16:creationId xmlns:a16="http://schemas.microsoft.com/office/drawing/2014/main" id="{DD3DEDEA-72A6-451E-8620-17E6090166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7344" y="1281094"/>
                  <a:ext cx="5449285" cy="3010509"/>
                </a:xfrm>
                <a:prstGeom prst="rect">
                  <a:avLst/>
                </a:prstGeom>
              </p:spPr>
            </p:pic>
          </p:grpSp>
          <p:sp>
            <p:nvSpPr>
              <p:cNvPr id="67" name="Rectangle 66">
                <a:extLst>
                  <a:ext uri="{FF2B5EF4-FFF2-40B4-BE49-F238E27FC236}">
                    <a16:creationId xmlns:a16="http://schemas.microsoft.com/office/drawing/2014/main" id="{5CA061A0-F7CE-4302-B24B-1BF3AD8EF462}"/>
                  </a:ext>
                </a:extLst>
              </p:cNvPr>
              <p:cNvSpPr/>
              <p:nvPr/>
            </p:nvSpPr>
            <p:spPr>
              <a:xfrm>
                <a:off x="8454193" y="2513302"/>
                <a:ext cx="1570757" cy="338554"/>
              </a:xfrm>
              <a:prstGeom prst="rect">
                <a:avLst/>
              </a:prstGeom>
            </p:spPr>
            <p:txBody>
              <a:bodyPr wrap="square">
                <a:spAutoFit/>
              </a:bodyPr>
              <a:lstStyle/>
              <a:p>
                <a:pPr marL="0" marR="0" lvl="0" indent="0" algn="ctr" defTabSz="914268"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5F4B"/>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a:endParaRPr>
              </a:p>
            </p:txBody>
          </p:sp>
        </p:grpSp>
        <p:grpSp>
          <p:nvGrpSpPr>
            <p:cNvPr id="61" name="Group 60">
              <a:extLst>
                <a:ext uri="{FF2B5EF4-FFF2-40B4-BE49-F238E27FC236}">
                  <a16:creationId xmlns:a16="http://schemas.microsoft.com/office/drawing/2014/main" id="{03F4C9AA-C974-4232-A88E-EF7E22B99B18}"/>
                </a:ext>
              </a:extLst>
            </p:cNvPr>
            <p:cNvGrpSpPr/>
            <p:nvPr/>
          </p:nvGrpSpPr>
          <p:grpSpPr>
            <a:xfrm>
              <a:off x="4223440" y="2817029"/>
              <a:ext cx="1921873" cy="1602735"/>
              <a:chOff x="4379501" y="1908225"/>
              <a:chExt cx="2041988" cy="1702904"/>
            </a:xfrm>
          </p:grpSpPr>
          <p:grpSp>
            <p:nvGrpSpPr>
              <p:cNvPr id="62" name="Group 61">
                <a:extLst>
                  <a:ext uri="{FF2B5EF4-FFF2-40B4-BE49-F238E27FC236}">
                    <a16:creationId xmlns:a16="http://schemas.microsoft.com/office/drawing/2014/main" id="{672557D3-C793-4508-AB49-97B8B7890221}"/>
                  </a:ext>
                </a:extLst>
              </p:cNvPr>
              <p:cNvGrpSpPr/>
              <p:nvPr/>
            </p:nvGrpSpPr>
            <p:grpSpPr>
              <a:xfrm>
                <a:off x="4379501" y="1908225"/>
                <a:ext cx="2041988" cy="1702904"/>
                <a:chOff x="5879976" y="1745186"/>
                <a:chExt cx="5303125" cy="4422512"/>
              </a:xfrm>
            </p:grpSpPr>
            <p:pic>
              <p:nvPicPr>
                <p:cNvPr id="64" name="HP_1FH49AA_01.png" descr="HP_1FH49AA_01.png">
                  <a:extLst>
                    <a:ext uri="{FF2B5EF4-FFF2-40B4-BE49-F238E27FC236}">
                      <a16:creationId xmlns:a16="http://schemas.microsoft.com/office/drawing/2014/main" id="{4FC9449C-C746-4194-BFF3-1AB0137F3AB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79976" y="1745186"/>
                  <a:ext cx="5303125" cy="4422512"/>
                </a:xfrm>
                <a:prstGeom prst="rect">
                  <a:avLst/>
                </a:prstGeom>
                <a:ln w="3175" cap="flat">
                  <a:noFill/>
                  <a:miter lim="400000"/>
                </a:ln>
                <a:effectLst/>
              </p:spPr>
            </p:pic>
            <p:sp>
              <p:nvSpPr>
                <p:cNvPr id="65" name="Rectangle">
                  <a:extLst>
                    <a:ext uri="{FF2B5EF4-FFF2-40B4-BE49-F238E27FC236}">
                      <a16:creationId xmlns:a16="http://schemas.microsoft.com/office/drawing/2014/main" id="{6055E6AD-2362-408C-80FB-BD5F65843855}"/>
                    </a:ext>
                  </a:extLst>
                </p:cNvPr>
                <p:cNvSpPr/>
                <p:nvPr/>
              </p:nvSpPr>
              <p:spPr>
                <a:xfrm>
                  <a:off x="5980700" y="1863320"/>
                  <a:ext cx="5128196" cy="3140179"/>
                </a:xfrm>
                <a:prstGeom prst="rect">
                  <a:avLst/>
                </a:prstGeom>
                <a:solidFill>
                  <a:srgbClr val="FFFFFF"/>
                </a:solidFill>
                <a:ln w="3175" cap="flat">
                  <a:noFill/>
                  <a:miter lim="400000"/>
                </a:ln>
                <a:effectLst/>
              </p:spPr>
              <p:txBody>
                <a:bodyPr wrap="square" lIns="13547" tIns="13547" rIns="13547" bIns="1354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000000"/>
                      </a:solidFill>
                      <a:latin typeface="+mn-lt"/>
                      <a:ea typeface="+mn-ea"/>
                      <a:cs typeface="+mn-cs"/>
                      <a:sym typeface="Helvetica Neue Medium"/>
                    </a:defRPr>
                  </a:pPr>
                  <a:endParaRPr kumimoji="0" sz="1138" b="0" i="0" u="none" strike="noStrike" kern="1200" cap="none" spc="0" normalizeH="0" baseline="0" noProof="0">
                    <a:ln>
                      <a:noFill/>
                    </a:ln>
                    <a:solidFill>
                      <a:srgbClr val="000000"/>
                    </a:solidFill>
                    <a:effectLst/>
                    <a:uLnTx/>
                    <a:uFillTx/>
                    <a:latin typeface="Arial"/>
                    <a:ea typeface="+mn-ea"/>
                    <a:cs typeface="+mn-cs"/>
                    <a:sym typeface="Helvetica Neue Medium"/>
                  </a:endParaRPr>
                </a:p>
              </p:txBody>
            </p:sp>
          </p:grpSp>
          <p:pic>
            <p:nvPicPr>
              <p:cNvPr id="63" name="Image" descr="Image">
                <a:extLst>
                  <a:ext uri="{FF2B5EF4-FFF2-40B4-BE49-F238E27FC236}">
                    <a16:creationId xmlns:a16="http://schemas.microsoft.com/office/drawing/2014/main" id="{DD84279D-FD3F-4A85-87BF-C679491F6FB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61642" y="1984467"/>
                <a:ext cx="1896294" cy="1095008"/>
              </a:xfrm>
              <a:prstGeom prst="rect">
                <a:avLst/>
              </a:prstGeom>
              <a:ln w="3175" cap="flat">
                <a:noFill/>
                <a:miter lim="400000"/>
              </a:ln>
              <a:effectLst/>
            </p:spPr>
          </p:pic>
        </p:grpSp>
      </p:grpSp>
      <p:pic>
        <p:nvPicPr>
          <p:cNvPr id="72" name="Picture 71">
            <a:extLst>
              <a:ext uri="{FF2B5EF4-FFF2-40B4-BE49-F238E27FC236}">
                <a16:creationId xmlns:a16="http://schemas.microsoft.com/office/drawing/2014/main" id="{AD9E9FDF-091A-4C73-A25B-2693B9F9968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13200" b="13734"/>
          <a:stretch/>
        </p:blipFill>
        <p:spPr>
          <a:xfrm>
            <a:off x="684252" y="2647408"/>
            <a:ext cx="1486890" cy="1070779"/>
          </a:xfrm>
          <a:prstGeom prst="rect">
            <a:avLst/>
          </a:prstGeom>
        </p:spPr>
      </p:pic>
      <p:grpSp>
        <p:nvGrpSpPr>
          <p:cNvPr id="73" name="Group 72">
            <a:extLst>
              <a:ext uri="{FF2B5EF4-FFF2-40B4-BE49-F238E27FC236}">
                <a16:creationId xmlns:a16="http://schemas.microsoft.com/office/drawing/2014/main" id="{05A7C6C3-D2AB-4954-A763-96FB808CD5C6}"/>
              </a:ext>
            </a:extLst>
          </p:cNvPr>
          <p:cNvGrpSpPr/>
          <p:nvPr/>
        </p:nvGrpSpPr>
        <p:grpSpPr>
          <a:xfrm>
            <a:off x="9812527" y="3088808"/>
            <a:ext cx="1266224" cy="888229"/>
            <a:chOff x="8468597" y="2024338"/>
            <a:chExt cx="1827678" cy="1316736"/>
          </a:xfrm>
        </p:grpSpPr>
        <p:grpSp>
          <p:nvGrpSpPr>
            <p:cNvPr id="74" name="Group 73">
              <a:extLst>
                <a:ext uri="{FF2B5EF4-FFF2-40B4-BE49-F238E27FC236}">
                  <a16:creationId xmlns:a16="http://schemas.microsoft.com/office/drawing/2014/main" id="{CFCE8B9A-5BDE-4C40-96D5-46DC9158C621}"/>
                </a:ext>
              </a:extLst>
            </p:cNvPr>
            <p:cNvGrpSpPr/>
            <p:nvPr/>
          </p:nvGrpSpPr>
          <p:grpSpPr>
            <a:xfrm>
              <a:off x="8468597" y="2024338"/>
              <a:ext cx="1827678" cy="1316736"/>
              <a:chOff x="818299" y="1440180"/>
              <a:chExt cx="1827678" cy="1316736"/>
            </a:xfrm>
          </p:grpSpPr>
          <p:pic>
            <p:nvPicPr>
              <p:cNvPr id="76" name="Picture 75">
                <a:extLst>
                  <a:ext uri="{FF2B5EF4-FFF2-40B4-BE49-F238E27FC236}">
                    <a16:creationId xmlns:a16="http://schemas.microsoft.com/office/drawing/2014/main" id="{AD200406-6569-46CA-A6E9-533B7185637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8299" y="1440180"/>
                <a:ext cx="1827678" cy="1316736"/>
              </a:xfrm>
              <a:prstGeom prst="rect">
                <a:avLst/>
              </a:prstGeom>
              <a:solidFill>
                <a:schemeClr val="bg1"/>
              </a:solidFill>
            </p:spPr>
          </p:pic>
          <p:sp>
            <p:nvSpPr>
              <p:cNvPr id="77" name="TextBox 76">
                <a:extLst>
                  <a:ext uri="{FF2B5EF4-FFF2-40B4-BE49-F238E27FC236}">
                    <a16:creationId xmlns:a16="http://schemas.microsoft.com/office/drawing/2014/main" id="{DDC5E8D5-B5A3-4EF9-A69A-223E50DEBC64}"/>
                  </a:ext>
                </a:extLst>
              </p:cNvPr>
              <p:cNvSpPr txBox="1"/>
              <p:nvPr/>
            </p:nvSpPr>
            <p:spPr>
              <a:xfrm>
                <a:off x="931359" y="1759442"/>
                <a:ext cx="1634880" cy="919364"/>
              </a:xfrm>
              <a:prstGeom prst="rect">
                <a:avLst/>
              </a:prstGeom>
              <a:solidFill>
                <a:schemeClr val="bg1"/>
              </a:solidFill>
            </p:spPr>
            <p:txBody>
              <a:bodyPr wrap="square" lIns="0" tIns="0" rIns="0" bIns="0" rtlCol="0">
                <a:noAutofit/>
              </a:bodyPr>
              <a:lstStyle/>
              <a:p>
                <a:pPr marL="0" marR="0" lvl="0" indent="0" algn="ctr" defTabSz="914327"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67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a:extLst>
                  <a:ext uri="{FF2B5EF4-FFF2-40B4-BE49-F238E27FC236}">
                    <a16:creationId xmlns:a16="http://schemas.microsoft.com/office/drawing/2014/main" id="{DF929313-8F99-4290-A7A1-C91E30611B67}"/>
                  </a:ext>
                </a:extLst>
              </p:cNvPr>
              <p:cNvSpPr txBox="1"/>
              <p:nvPr/>
            </p:nvSpPr>
            <p:spPr>
              <a:xfrm>
                <a:off x="1000334" y="2332866"/>
                <a:ext cx="1496927" cy="262382"/>
              </a:xfrm>
              <a:prstGeom prst="rect">
                <a:avLst/>
              </a:prstGeom>
              <a:noFill/>
            </p:spPr>
            <p:txBody>
              <a:bodyPr wrap="square" lIns="0" tIns="0" rIns="0" bIns="0" rtlCol="0" anchor="ctr">
                <a:noAutofit/>
              </a:bodyPr>
              <a:lstStyle/>
              <a:p>
                <a:pPr marL="0" marR="0" lvl="0" indent="0" algn="ctr" defTabSz="914304"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8265"/>
                    </a:solidFill>
                    <a:effectLst/>
                    <a:uLnTx/>
                    <a:uFillTx/>
                    <a:latin typeface="Open Sans" panose="020B0606030504020204" pitchFamily="34" charset="0"/>
                    <a:ea typeface="Open Sans" panose="020B0606030504020204" pitchFamily="34" charset="0"/>
                    <a:cs typeface="Open Sans" panose="020B0606030504020204" pitchFamily="34" charset="0"/>
                  </a:rPr>
                  <a:t>ARUBAOS 10</a:t>
                </a:r>
              </a:p>
            </p:txBody>
          </p:sp>
          <p:pic>
            <p:nvPicPr>
              <p:cNvPr id="79" name="Picture 78">
                <a:extLst>
                  <a:ext uri="{FF2B5EF4-FFF2-40B4-BE49-F238E27FC236}">
                    <a16:creationId xmlns:a16="http://schemas.microsoft.com/office/drawing/2014/main" id="{56AF844A-C9B7-4A46-80CB-931196BC73B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5702" t="25325" r="6514" b="38511"/>
              <a:stretch/>
            </p:blipFill>
            <p:spPr>
              <a:xfrm>
                <a:off x="1367566" y="1919308"/>
                <a:ext cx="774771" cy="229900"/>
              </a:xfrm>
              <a:prstGeom prst="rect">
                <a:avLst/>
              </a:prstGeom>
            </p:spPr>
          </p:pic>
          <p:pic>
            <p:nvPicPr>
              <p:cNvPr id="80" name="Picture 79">
                <a:extLst>
                  <a:ext uri="{FF2B5EF4-FFF2-40B4-BE49-F238E27FC236}">
                    <a16:creationId xmlns:a16="http://schemas.microsoft.com/office/drawing/2014/main" id="{45B81DDF-E164-46A9-B29A-47A825DB41F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8739" t="23756" r="30203" b="37704"/>
              <a:stretch/>
            </p:blipFill>
            <p:spPr>
              <a:xfrm>
                <a:off x="931359" y="1826108"/>
                <a:ext cx="556448" cy="376294"/>
              </a:xfrm>
              <a:prstGeom prst="rect">
                <a:avLst/>
              </a:prstGeom>
            </p:spPr>
          </p:pic>
        </p:grpSp>
        <p:pic>
          <p:nvPicPr>
            <p:cNvPr id="75" name="Picture 74">
              <a:extLst>
                <a:ext uri="{FF2B5EF4-FFF2-40B4-BE49-F238E27FC236}">
                  <a16:creationId xmlns:a16="http://schemas.microsoft.com/office/drawing/2014/main" id="{AF86AB12-6236-47EF-9183-5BD2D1672816}"/>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34405" t="22631" r="36016" b="37520"/>
            <a:stretch/>
          </p:blipFill>
          <p:spPr>
            <a:xfrm>
              <a:off x="9736362" y="2425274"/>
              <a:ext cx="387778" cy="376294"/>
            </a:xfrm>
            <a:prstGeom prst="rect">
              <a:avLst/>
            </a:prstGeom>
          </p:spPr>
        </p:pic>
      </p:grpSp>
      <p:sp>
        <p:nvSpPr>
          <p:cNvPr id="81" name="TextBox 80">
            <a:extLst>
              <a:ext uri="{FF2B5EF4-FFF2-40B4-BE49-F238E27FC236}">
                <a16:creationId xmlns:a16="http://schemas.microsoft.com/office/drawing/2014/main" id="{558F932C-D3A2-4B82-80C0-12C9C3D18C4D}"/>
              </a:ext>
            </a:extLst>
          </p:cNvPr>
          <p:cNvSpPr txBox="1"/>
          <p:nvPr/>
        </p:nvSpPr>
        <p:spPr>
          <a:xfrm>
            <a:off x="3207439" y="5897196"/>
            <a:ext cx="1238523" cy="473995"/>
          </a:xfrm>
          <a:prstGeom prst="rect">
            <a:avLst/>
          </a:prstGeom>
          <a:noFill/>
        </p:spPr>
        <p:txBody>
          <a:bodyPr wrap="square" rtlCol="0" anchor="ctr" anchorCtr="1">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accent1"/>
                </a:solidFill>
                <a:effectLst/>
                <a:uLnTx/>
                <a:uFillTx/>
                <a:ea typeface="+mn-ea"/>
                <a:cs typeface="Arial" panose="020B0604020202020204" pitchFamily="34" charset="0"/>
              </a:rPr>
              <a:t>7000 Series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accent1"/>
                </a:solidFill>
                <a:effectLst/>
                <a:uLnTx/>
                <a:uFillTx/>
                <a:ea typeface="+mn-ea"/>
                <a:cs typeface="Arial" panose="020B0604020202020204" pitchFamily="34" charset="0"/>
              </a:rPr>
              <a:t> </a:t>
            </a:r>
            <a:r>
              <a:rPr kumimoji="0" lang="en-US" sz="1050" b="0" i="0" u="none" strike="noStrike" kern="0" cap="none" spc="0" normalizeH="0" baseline="0" noProof="0">
                <a:ln>
                  <a:noFill/>
                </a:ln>
                <a:solidFill>
                  <a:schemeClr val="accent1"/>
                </a:solidFill>
                <a:effectLst/>
                <a:uLnTx/>
                <a:uFillTx/>
                <a:ea typeface="+mn-ea"/>
                <a:cs typeface="Arial" panose="020B0604020202020204" pitchFamily="34" charset="0"/>
              </a:rPr>
              <a:t>Small Branch</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accent1"/>
                </a:solidFill>
                <a:effectLst/>
                <a:uLnTx/>
                <a:uFillTx/>
                <a:ea typeface="+mn-ea"/>
                <a:cs typeface="Arial" panose="020B0604020202020204" pitchFamily="34" charset="0"/>
              </a:rPr>
              <a:t>Gateways</a:t>
            </a:r>
          </a:p>
        </p:txBody>
      </p:sp>
      <p:pic>
        <p:nvPicPr>
          <p:cNvPr id="82" name="Picture 4">
            <a:extLst>
              <a:ext uri="{FF2B5EF4-FFF2-40B4-BE49-F238E27FC236}">
                <a16:creationId xmlns:a16="http://schemas.microsoft.com/office/drawing/2014/main" id="{BDC4C54B-C79E-48ED-996C-30A68717EDA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20221" y="5304260"/>
            <a:ext cx="1420250" cy="696201"/>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2DCA6B6A-650B-4C42-8B18-D0326D3AD5B9}"/>
              </a:ext>
            </a:extLst>
          </p:cNvPr>
          <p:cNvSpPr txBox="1"/>
          <p:nvPr/>
        </p:nvSpPr>
        <p:spPr>
          <a:xfrm>
            <a:off x="4695023" y="5882226"/>
            <a:ext cx="1670647" cy="503935"/>
          </a:xfrm>
          <a:prstGeom prst="rect">
            <a:avLst/>
          </a:prstGeom>
          <a:noFill/>
        </p:spPr>
        <p:txBody>
          <a:bodyPr wrap="square" rtlCol="0" anchor="ctr" anchorCtr="1">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accent1"/>
                </a:solidFill>
                <a:effectLst/>
                <a:uLnTx/>
                <a:uFillTx/>
                <a:ea typeface="+mn-ea"/>
                <a:cs typeface="Arial" panose="020B0604020202020204" pitchFamily="34" charset="0"/>
              </a:rPr>
              <a:t>7200 Series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accent1"/>
                </a:solidFill>
                <a:effectLst/>
                <a:uLnTx/>
                <a:uFillTx/>
                <a:ea typeface="+mn-ea"/>
                <a:cs typeface="Arial" panose="020B0604020202020204" pitchFamily="34" charset="0"/>
              </a:rPr>
              <a:t> Large Campus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chemeClr val="accent1"/>
                </a:solidFill>
                <a:effectLst/>
                <a:uLnTx/>
                <a:uFillTx/>
                <a:ea typeface="+mn-ea"/>
                <a:cs typeface="Arial" panose="020B0604020202020204" pitchFamily="34" charset="0"/>
              </a:rPr>
              <a:t>Gateways</a:t>
            </a:r>
          </a:p>
        </p:txBody>
      </p:sp>
      <p:grpSp>
        <p:nvGrpSpPr>
          <p:cNvPr id="84" name="Group 83">
            <a:extLst>
              <a:ext uri="{FF2B5EF4-FFF2-40B4-BE49-F238E27FC236}">
                <a16:creationId xmlns:a16="http://schemas.microsoft.com/office/drawing/2014/main" id="{11F62147-2DC3-472A-A7F9-EB225E94B125}"/>
              </a:ext>
            </a:extLst>
          </p:cNvPr>
          <p:cNvGrpSpPr/>
          <p:nvPr/>
        </p:nvGrpSpPr>
        <p:grpSpPr>
          <a:xfrm>
            <a:off x="2454398" y="1404722"/>
            <a:ext cx="1344731" cy="1062335"/>
            <a:chOff x="3352994" y="2398971"/>
            <a:chExt cx="1855595" cy="1346783"/>
          </a:xfrm>
        </p:grpSpPr>
        <p:pic>
          <p:nvPicPr>
            <p:cNvPr id="85" name="Picture 84">
              <a:extLst>
                <a:ext uri="{FF2B5EF4-FFF2-40B4-BE49-F238E27FC236}">
                  <a16:creationId xmlns:a16="http://schemas.microsoft.com/office/drawing/2014/main" id="{E5928595-C39D-4D7C-BE01-FBF80535A2FD}"/>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13994" b="14465"/>
            <a:stretch/>
          </p:blipFill>
          <p:spPr>
            <a:xfrm>
              <a:off x="3352994" y="2398971"/>
              <a:ext cx="1855595" cy="1346783"/>
            </a:xfrm>
            <a:prstGeom prst="rect">
              <a:avLst/>
            </a:prstGeom>
          </p:spPr>
        </p:pic>
        <p:sp>
          <p:nvSpPr>
            <p:cNvPr id="86" name="TextBox 85">
              <a:extLst>
                <a:ext uri="{FF2B5EF4-FFF2-40B4-BE49-F238E27FC236}">
                  <a16:creationId xmlns:a16="http://schemas.microsoft.com/office/drawing/2014/main" id="{FC1AAB0B-4F3F-46B7-B65E-4A25B2CC7827}"/>
                </a:ext>
              </a:extLst>
            </p:cNvPr>
            <p:cNvSpPr txBox="1"/>
            <p:nvPr/>
          </p:nvSpPr>
          <p:spPr>
            <a:xfrm>
              <a:off x="3442379" y="2420237"/>
              <a:ext cx="838412" cy="237018"/>
            </a:xfrm>
            <a:prstGeom prst="rect">
              <a:avLst/>
            </a:prstGeom>
            <a:solidFill>
              <a:srgbClr val="FF4405"/>
            </a:solidFill>
          </p:spPr>
          <p:txBody>
            <a:bodyPr wrap="none" lIns="0" tIns="0" rIns="0" bIns="0" rtlCol="0" anchor="b">
              <a:noAutofit/>
            </a:bodyPr>
            <a:lstStyle/>
            <a:p>
              <a:pPr marL="0" marR="0" lvl="0" indent="0" algn="l" defTabSz="914327"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Helvetica Neue Medium"/>
                  <a:cs typeface="Helvetica Neue Medium"/>
                </a:rPr>
                <a:t>INSTANT</a:t>
              </a:r>
            </a:p>
          </p:txBody>
        </p:sp>
        <p:pic>
          <p:nvPicPr>
            <p:cNvPr id="87" name="Picture 86">
              <a:extLst>
                <a:ext uri="{FF2B5EF4-FFF2-40B4-BE49-F238E27FC236}">
                  <a16:creationId xmlns:a16="http://schemas.microsoft.com/office/drawing/2014/main" id="{5FF00F2A-A55C-4B2E-9672-49186D7B303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4553" t="21574" r="26270" b="37520"/>
            <a:stretch/>
          </p:blipFill>
          <p:spPr>
            <a:xfrm>
              <a:off x="3519377" y="2678224"/>
              <a:ext cx="1561079" cy="935519"/>
            </a:xfrm>
            <a:prstGeom prst="rect">
              <a:avLst/>
            </a:prstGeom>
            <a:solidFill>
              <a:schemeClr val="bg1"/>
            </a:solidFill>
          </p:spPr>
        </p:pic>
      </p:grpSp>
      <p:cxnSp>
        <p:nvCxnSpPr>
          <p:cNvPr id="88" name="Straight Connector 87">
            <a:extLst>
              <a:ext uri="{FF2B5EF4-FFF2-40B4-BE49-F238E27FC236}">
                <a16:creationId xmlns:a16="http://schemas.microsoft.com/office/drawing/2014/main" id="{18129AFF-1D44-48EF-A127-5F3B0FF06C9E}"/>
              </a:ext>
            </a:extLst>
          </p:cNvPr>
          <p:cNvCxnSpPr>
            <a:cxnSpLocks/>
          </p:cNvCxnSpPr>
          <p:nvPr/>
        </p:nvCxnSpPr>
        <p:spPr>
          <a:xfrm>
            <a:off x="6744185" y="2311320"/>
            <a:ext cx="1079257" cy="851492"/>
          </a:xfrm>
          <a:prstGeom prst="line">
            <a:avLst/>
          </a:prstGeom>
          <a:ln w="117475">
            <a:gradFill>
              <a:gsLst>
                <a:gs pos="0">
                  <a:schemeClr val="accent1">
                    <a:lumMod val="5000"/>
                    <a:lumOff val="95000"/>
                  </a:schemeClr>
                </a:gs>
                <a:gs pos="38000">
                  <a:schemeClr val="accent1">
                    <a:lumMod val="45000"/>
                    <a:lumOff val="55000"/>
                  </a:schemeClr>
                </a:gs>
                <a:gs pos="83000">
                  <a:schemeClr val="accent1"/>
                </a:gs>
                <a:gs pos="99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A7C42DE9-5D67-4255-AD4A-0A3A0ABD1170}"/>
              </a:ext>
            </a:extLst>
          </p:cNvPr>
          <p:cNvGrpSpPr/>
          <p:nvPr/>
        </p:nvGrpSpPr>
        <p:grpSpPr>
          <a:xfrm>
            <a:off x="2452807" y="2633853"/>
            <a:ext cx="1501243" cy="1116316"/>
            <a:chOff x="55315" y="2470478"/>
            <a:chExt cx="2477451" cy="1747740"/>
          </a:xfrm>
        </p:grpSpPr>
        <p:sp>
          <p:nvSpPr>
            <p:cNvPr id="90" name="Cloud 89">
              <a:extLst>
                <a:ext uri="{FF2B5EF4-FFF2-40B4-BE49-F238E27FC236}">
                  <a16:creationId xmlns:a16="http://schemas.microsoft.com/office/drawing/2014/main" id="{39D6C3FF-B2B3-4406-9FF0-87EFE636FFAE}"/>
                </a:ext>
              </a:extLst>
            </p:cNvPr>
            <p:cNvSpPr/>
            <p:nvPr/>
          </p:nvSpPr>
          <p:spPr>
            <a:xfrm>
              <a:off x="55315" y="2470478"/>
              <a:ext cx="2477451" cy="1747740"/>
            </a:xfrm>
            <a:prstGeom prst="cloud">
              <a:avLst/>
            </a:pr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pic>
          <p:nvPicPr>
            <p:cNvPr id="91" name="Picture 90">
              <a:extLst>
                <a:ext uri="{FF2B5EF4-FFF2-40B4-BE49-F238E27FC236}">
                  <a16:creationId xmlns:a16="http://schemas.microsoft.com/office/drawing/2014/main" id="{57CD4BDF-9E8B-4EBF-8E66-4D7BEE169D5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11533" y="2616621"/>
              <a:ext cx="855257" cy="868619"/>
            </a:xfrm>
            <a:prstGeom prst="rect">
              <a:avLst/>
            </a:prstGeom>
          </p:spPr>
        </p:pic>
        <p:pic>
          <p:nvPicPr>
            <p:cNvPr id="92" name="Picture 91">
              <a:extLst>
                <a:ext uri="{FF2B5EF4-FFF2-40B4-BE49-F238E27FC236}">
                  <a16:creationId xmlns:a16="http://schemas.microsoft.com/office/drawing/2014/main" id="{9E086CCE-2700-4848-A255-4208BD544B4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32492" y="3264854"/>
              <a:ext cx="855257" cy="868619"/>
            </a:xfrm>
            <a:prstGeom prst="rect">
              <a:avLst/>
            </a:prstGeom>
          </p:spPr>
        </p:pic>
        <p:pic>
          <p:nvPicPr>
            <p:cNvPr id="93" name="Picture 92">
              <a:extLst>
                <a:ext uri="{FF2B5EF4-FFF2-40B4-BE49-F238E27FC236}">
                  <a16:creationId xmlns:a16="http://schemas.microsoft.com/office/drawing/2014/main" id="{B5AEDABB-084F-4B55-B6AB-8663CF8EB5F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378569" y="2523185"/>
              <a:ext cx="855257" cy="868619"/>
            </a:xfrm>
            <a:prstGeom prst="rect">
              <a:avLst/>
            </a:prstGeom>
          </p:spPr>
        </p:pic>
      </p:grpSp>
      <p:sp>
        <p:nvSpPr>
          <p:cNvPr id="94" name="TextBox 93">
            <a:extLst>
              <a:ext uri="{FF2B5EF4-FFF2-40B4-BE49-F238E27FC236}">
                <a16:creationId xmlns:a16="http://schemas.microsoft.com/office/drawing/2014/main" id="{82C105B8-469C-48E3-8BB1-C6CA2A2D27E2}"/>
              </a:ext>
            </a:extLst>
          </p:cNvPr>
          <p:cNvSpPr txBox="1"/>
          <p:nvPr/>
        </p:nvSpPr>
        <p:spPr>
          <a:xfrm>
            <a:off x="8961441" y="1804533"/>
            <a:ext cx="1702171" cy="683073"/>
          </a:xfrm>
          <a:prstGeom prst="rect">
            <a:avLst/>
          </a:prstGeom>
          <a:noFill/>
        </p:spPr>
        <p:txBody>
          <a:bodyPr wrap="square" rtlCol="0" anchor="ctr" anchorCtr="1">
            <a:noAutofit/>
          </a:bodyPr>
          <a:lstStyle>
            <a:defPPr>
              <a:defRPr lang="en-US"/>
            </a:defPPr>
            <a:lvl1pPr algn="ctr" defTabSz="914378">
              <a:defRPr sz="1400" b="1" kern="0">
                <a:cs typeface="Arial"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58595D"/>
                </a:solidFill>
                <a:effectLst/>
                <a:uLnTx/>
                <a:uFillTx/>
                <a:latin typeface="+mj-lt"/>
                <a:ea typeface="+mn-ea"/>
                <a:cs typeface="Arial" pitchFamily="34" charset="0"/>
              </a:rPr>
              <a:t>AOS10</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80746E"/>
                </a:solidFill>
                <a:effectLst/>
                <a:uLnTx/>
                <a:uFillTx/>
                <a:latin typeface="+mj-lt"/>
                <a:ea typeface="Open Sans" panose="020B0606030504020204" pitchFamily="34" charset="0"/>
                <a:cs typeface="Open Sans" panose="020B0606030504020204" pitchFamily="34" charset="0"/>
              </a:rPr>
              <a:t>Aruba Central</a:t>
            </a:r>
          </a:p>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80746E"/>
              </a:solidFill>
              <a:effectLst/>
              <a:uLnTx/>
              <a:uFillTx/>
              <a:latin typeface="+mj-lt"/>
              <a:ea typeface="Open Sans" panose="020B0606030504020204" pitchFamily="34" charset="0"/>
              <a:cs typeface="Open Sans" panose="020B0606030504020204" pitchFamily="34" charset="0"/>
            </a:endParaRPr>
          </a:p>
        </p:txBody>
      </p:sp>
      <p:sp>
        <p:nvSpPr>
          <p:cNvPr id="95" name="TextBox 94">
            <a:extLst>
              <a:ext uri="{FF2B5EF4-FFF2-40B4-BE49-F238E27FC236}">
                <a16:creationId xmlns:a16="http://schemas.microsoft.com/office/drawing/2014/main" id="{6630CDF0-291B-4838-8C39-EA2FAB288086}"/>
              </a:ext>
            </a:extLst>
          </p:cNvPr>
          <p:cNvSpPr txBox="1"/>
          <p:nvPr/>
        </p:nvSpPr>
        <p:spPr>
          <a:xfrm>
            <a:off x="4075284" y="3676352"/>
            <a:ext cx="2627171" cy="227710"/>
          </a:xfrm>
          <a:prstGeom prst="rect">
            <a:avLst/>
          </a:prstGeom>
          <a:noFill/>
        </p:spPr>
        <p:txBody>
          <a:bodyPr wrap="square"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58595D"/>
                </a:solidFill>
                <a:effectLst/>
                <a:uLnTx/>
                <a:uFillTx/>
                <a:latin typeface="+mj-lt"/>
                <a:ea typeface="+mn-ea"/>
                <a:cs typeface="+mn-cs"/>
              </a:rPr>
              <a:t>WLAN Gateway </a:t>
            </a:r>
            <a:br>
              <a:rPr kumimoji="0" lang="en-US" b="1" i="0" u="none" strike="noStrike" kern="1200" cap="none" spc="0" normalizeH="0" baseline="0" noProof="0" dirty="0">
                <a:ln>
                  <a:noFill/>
                </a:ln>
                <a:solidFill>
                  <a:srgbClr val="58595D"/>
                </a:solidFill>
                <a:effectLst/>
                <a:uLnTx/>
                <a:uFillTx/>
                <a:latin typeface="+mj-lt"/>
                <a:ea typeface="+mn-ea"/>
                <a:cs typeface="+mn-cs"/>
              </a:rPr>
            </a:br>
            <a:r>
              <a:rPr kumimoji="0" lang="en-US" b="1" i="0" u="none" strike="noStrike" kern="1200" cap="none" spc="0" normalizeH="0" baseline="0" noProof="0" dirty="0">
                <a:ln>
                  <a:noFill/>
                </a:ln>
                <a:solidFill>
                  <a:srgbClr val="58595D"/>
                </a:solidFill>
                <a:effectLst/>
                <a:uLnTx/>
                <a:uFillTx/>
                <a:latin typeface="+mj-lt"/>
                <a:ea typeface="+mn-ea"/>
                <a:cs typeface="+mn-cs"/>
              </a:rPr>
              <a:t>On-Prem Managed APs</a:t>
            </a:r>
            <a:br>
              <a:rPr kumimoji="0" lang="en-US" sz="1400" b="1" i="0" u="none" strike="noStrike" kern="1200" cap="none" spc="0" normalizeH="0" baseline="0" noProof="0" dirty="0">
                <a:ln>
                  <a:noFill/>
                </a:ln>
                <a:solidFill>
                  <a:srgbClr val="58595D"/>
                </a:solidFill>
                <a:effectLst/>
                <a:uLnTx/>
                <a:uFillTx/>
                <a:latin typeface="+mj-lt"/>
                <a:ea typeface="+mn-ea"/>
                <a:cs typeface="+mn-cs"/>
              </a:rPr>
            </a:br>
            <a:br>
              <a:rPr kumimoji="0" lang="en-US" sz="1400" b="1" i="0" u="none" strike="noStrike" kern="1200" cap="none" spc="0" normalizeH="0" baseline="0" noProof="0" dirty="0">
                <a:ln>
                  <a:noFill/>
                </a:ln>
                <a:solidFill>
                  <a:srgbClr val="58595D"/>
                </a:solidFill>
                <a:effectLst/>
                <a:uLnTx/>
                <a:uFillTx/>
                <a:latin typeface="+mj-lt"/>
                <a:ea typeface="+mn-ea"/>
                <a:cs typeface="+mn-cs"/>
              </a:rPr>
            </a:br>
            <a:endParaRPr kumimoji="0" lang="en-US" sz="1400" b="1" i="0" u="none" strike="noStrike" kern="1200" cap="none" spc="0" normalizeH="0" baseline="0" noProof="0" dirty="0">
              <a:ln>
                <a:noFill/>
              </a:ln>
              <a:solidFill>
                <a:srgbClr val="58595D"/>
              </a:solidFill>
              <a:effectLst/>
              <a:uLnTx/>
              <a:uFillTx/>
              <a:latin typeface="+mj-lt"/>
              <a:ea typeface="+mn-ea"/>
              <a:cs typeface="+mn-cs"/>
            </a:endParaRPr>
          </a:p>
        </p:txBody>
      </p:sp>
      <p:cxnSp>
        <p:nvCxnSpPr>
          <p:cNvPr id="96" name="Straight Connector 95">
            <a:extLst>
              <a:ext uri="{FF2B5EF4-FFF2-40B4-BE49-F238E27FC236}">
                <a16:creationId xmlns:a16="http://schemas.microsoft.com/office/drawing/2014/main" id="{5707DC17-9D34-4E91-940A-11A4FFEA54EF}"/>
              </a:ext>
            </a:extLst>
          </p:cNvPr>
          <p:cNvCxnSpPr>
            <a:cxnSpLocks/>
          </p:cNvCxnSpPr>
          <p:nvPr/>
        </p:nvCxnSpPr>
        <p:spPr>
          <a:xfrm flipV="1">
            <a:off x="6881946" y="3144471"/>
            <a:ext cx="946758" cy="916288"/>
          </a:xfrm>
          <a:prstGeom prst="line">
            <a:avLst/>
          </a:prstGeom>
          <a:ln w="117475">
            <a:gradFill>
              <a:gsLst>
                <a:gs pos="0">
                  <a:schemeClr val="accent1">
                    <a:lumMod val="5000"/>
                    <a:lumOff val="95000"/>
                  </a:schemeClr>
                </a:gs>
                <a:gs pos="45000">
                  <a:schemeClr val="accent1">
                    <a:lumMod val="45000"/>
                    <a:lumOff val="55000"/>
                  </a:schemeClr>
                </a:gs>
                <a:gs pos="83000">
                  <a:schemeClr val="accent1"/>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3F9BB54B-80FF-4DA8-BB9F-047F52DDEBCF}"/>
              </a:ext>
            </a:extLst>
          </p:cNvPr>
          <p:cNvGrpSpPr/>
          <p:nvPr/>
        </p:nvGrpSpPr>
        <p:grpSpPr>
          <a:xfrm>
            <a:off x="2465793" y="3900325"/>
            <a:ext cx="1319204" cy="1039453"/>
            <a:chOff x="2993074" y="4091986"/>
            <a:chExt cx="935131" cy="782657"/>
          </a:xfrm>
        </p:grpSpPr>
        <p:pic>
          <p:nvPicPr>
            <p:cNvPr id="98" name="Picture 97">
              <a:extLst>
                <a:ext uri="{FF2B5EF4-FFF2-40B4-BE49-F238E27FC236}">
                  <a16:creationId xmlns:a16="http://schemas.microsoft.com/office/drawing/2014/main" id="{3015BDB9-9ABE-4B39-97A1-1BD5AA196443}"/>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10457" b="12495"/>
            <a:stretch/>
          </p:blipFill>
          <p:spPr>
            <a:xfrm>
              <a:off x="2993074" y="4091986"/>
              <a:ext cx="935131" cy="782657"/>
            </a:xfrm>
            <a:prstGeom prst="rect">
              <a:avLst/>
            </a:prstGeom>
          </p:spPr>
        </p:pic>
        <p:sp>
          <p:nvSpPr>
            <p:cNvPr id="99" name="TextBox 98">
              <a:extLst>
                <a:ext uri="{FF2B5EF4-FFF2-40B4-BE49-F238E27FC236}">
                  <a16:creationId xmlns:a16="http://schemas.microsoft.com/office/drawing/2014/main" id="{B06FD2D9-9B8A-4D0A-85EA-ADF6F1E7987E}"/>
                </a:ext>
              </a:extLst>
            </p:cNvPr>
            <p:cNvSpPr txBox="1"/>
            <p:nvPr/>
          </p:nvSpPr>
          <p:spPr>
            <a:xfrm>
              <a:off x="3013897" y="4159448"/>
              <a:ext cx="664779" cy="106650"/>
            </a:xfrm>
            <a:prstGeom prst="rect">
              <a:avLst/>
            </a:prstGeom>
            <a:solidFill>
              <a:srgbClr val="FF8303"/>
            </a:solidFill>
          </p:spPr>
          <p:txBody>
            <a:bodyPr wrap="none" lIns="0" tIns="0" rIns="0" bIns="0" rtlCol="0">
              <a:noAutofit/>
            </a:bodyPr>
            <a:lstStyle/>
            <a:p>
              <a:pPr marL="0" marR="0" lvl="0" indent="0" algn="l" defTabSz="914327"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GATEWAY</a:t>
              </a:r>
            </a:p>
          </p:txBody>
        </p:sp>
        <p:pic>
          <p:nvPicPr>
            <p:cNvPr id="100" name="Picture 99">
              <a:extLst>
                <a:ext uri="{FF2B5EF4-FFF2-40B4-BE49-F238E27FC236}">
                  <a16:creationId xmlns:a16="http://schemas.microsoft.com/office/drawing/2014/main" id="{BEAB2E3E-54B5-46E2-A4E9-A9BAB6D88195}"/>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l="14823" t="32900" r="13326" b="19915"/>
            <a:stretch/>
          </p:blipFill>
          <p:spPr>
            <a:xfrm>
              <a:off x="3073861" y="4304060"/>
              <a:ext cx="753782" cy="494481"/>
            </a:xfrm>
            <a:prstGeom prst="rect">
              <a:avLst/>
            </a:prstGeom>
            <a:solidFill>
              <a:schemeClr val="bg1"/>
            </a:solidFill>
          </p:spPr>
        </p:pic>
      </p:grpSp>
      <p:cxnSp>
        <p:nvCxnSpPr>
          <p:cNvPr id="101" name="Straight Connector 100">
            <a:extLst>
              <a:ext uri="{FF2B5EF4-FFF2-40B4-BE49-F238E27FC236}">
                <a16:creationId xmlns:a16="http://schemas.microsoft.com/office/drawing/2014/main" id="{81FEC425-7848-4A70-A85C-DC1E3CB06F23}"/>
              </a:ext>
            </a:extLst>
          </p:cNvPr>
          <p:cNvCxnSpPr>
            <a:cxnSpLocks/>
          </p:cNvCxnSpPr>
          <p:nvPr/>
        </p:nvCxnSpPr>
        <p:spPr>
          <a:xfrm>
            <a:off x="5422993" y="3146247"/>
            <a:ext cx="2400449" cy="16565"/>
          </a:xfrm>
          <a:prstGeom prst="line">
            <a:avLst/>
          </a:prstGeom>
          <a:ln w="117475">
            <a:gradFill flip="none" rotWithShape="1">
              <a:gsLst>
                <a:gs pos="0">
                  <a:schemeClr val="accent1">
                    <a:lumMod val="5000"/>
                    <a:lumOff val="95000"/>
                  </a:schemeClr>
                </a:gs>
                <a:gs pos="33000">
                  <a:schemeClr val="accent1">
                    <a:lumMod val="45000"/>
                    <a:lumOff val="55000"/>
                  </a:schemeClr>
                </a:gs>
                <a:gs pos="83000">
                  <a:schemeClr val="accent1"/>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858FEF7-1FC9-4976-AB8C-674C16B9C295}"/>
              </a:ext>
            </a:extLst>
          </p:cNvPr>
          <p:cNvCxnSpPr>
            <a:cxnSpLocks/>
          </p:cNvCxnSpPr>
          <p:nvPr/>
        </p:nvCxnSpPr>
        <p:spPr>
          <a:xfrm flipV="1">
            <a:off x="7770047" y="3134590"/>
            <a:ext cx="409227" cy="1"/>
          </a:xfrm>
          <a:prstGeom prst="straightConnector1">
            <a:avLst/>
          </a:prstGeom>
          <a:ln w="1174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B1A0D9DE-44C6-4F92-9F57-9EAC59157990}"/>
              </a:ext>
            </a:extLst>
          </p:cNvPr>
          <p:cNvSpPr txBox="1"/>
          <p:nvPr/>
        </p:nvSpPr>
        <p:spPr>
          <a:xfrm>
            <a:off x="1357702" y="6320873"/>
            <a:ext cx="1593562"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accent1"/>
                </a:solidFill>
                <a:effectLst/>
                <a:uLnTx/>
                <a:uFillTx/>
                <a:ea typeface="+mn-ea"/>
                <a:cs typeface="Arial" panose="020B0604020202020204" pitchFamily="34" charset="0"/>
              </a:rPr>
              <a:t>WLAN | UTM | SD-WAN</a:t>
            </a:r>
            <a:endParaRPr kumimoji="0" lang="en-GB" sz="1050" b="0" i="0" u="none" strike="noStrike" kern="1200" cap="none" spc="0" normalizeH="0" baseline="0" noProof="0">
              <a:ln>
                <a:noFill/>
              </a:ln>
              <a:solidFill>
                <a:schemeClr val="accent1"/>
              </a:solidFill>
              <a:effectLst/>
              <a:uLnTx/>
              <a:uFillTx/>
              <a:ea typeface="+mn-ea"/>
              <a:cs typeface="+mn-cs"/>
            </a:endParaRPr>
          </a:p>
        </p:txBody>
      </p:sp>
      <p:sp>
        <p:nvSpPr>
          <p:cNvPr id="104" name="TextBox 103">
            <a:extLst>
              <a:ext uri="{FF2B5EF4-FFF2-40B4-BE49-F238E27FC236}">
                <a16:creationId xmlns:a16="http://schemas.microsoft.com/office/drawing/2014/main" id="{0F729082-2DD6-4343-877D-EB3E1DB206CB}"/>
              </a:ext>
            </a:extLst>
          </p:cNvPr>
          <p:cNvSpPr txBox="1"/>
          <p:nvPr/>
        </p:nvSpPr>
        <p:spPr>
          <a:xfrm>
            <a:off x="3029919" y="6320873"/>
            <a:ext cx="1593562"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accent1"/>
                </a:solidFill>
                <a:effectLst/>
                <a:uLnTx/>
                <a:uFillTx/>
                <a:ea typeface="+mn-ea"/>
                <a:cs typeface="Arial" panose="020B0604020202020204" pitchFamily="34" charset="0"/>
              </a:rPr>
              <a:t>WLAN | LAN | IDS-IPS</a:t>
            </a:r>
            <a:endParaRPr kumimoji="0" lang="en-GB" sz="1050" b="0" i="0" u="none" strike="noStrike" kern="1200" cap="none" spc="0" normalizeH="0" baseline="0" noProof="0">
              <a:ln>
                <a:noFill/>
              </a:ln>
              <a:solidFill>
                <a:schemeClr val="accent1"/>
              </a:solidFill>
              <a:effectLst/>
              <a:uLnTx/>
              <a:uFillTx/>
              <a:ea typeface="+mn-ea"/>
              <a:cs typeface="+mn-cs"/>
            </a:endParaRPr>
          </a:p>
        </p:txBody>
      </p:sp>
      <p:sp>
        <p:nvSpPr>
          <p:cNvPr id="105" name="TextBox 104">
            <a:extLst>
              <a:ext uri="{FF2B5EF4-FFF2-40B4-BE49-F238E27FC236}">
                <a16:creationId xmlns:a16="http://schemas.microsoft.com/office/drawing/2014/main" id="{34D2C0A0-6AC0-47D9-A7A4-F456B7939010}"/>
              </a:ext>
            </a:extLst>
          </p:cNvPr>
          <p:cNvSpPr txBox="1"/>
          <p:nvPr/>
        </p:nvSpPr>
        <p:spPr>
          <a:xfrm>
            <a:off x="4682919" y="6320873"/>
            <a:ext cx="1694854"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accent1"/>
                </a:solidFill>
                <a:effectLst/>
                <a:uLnTx/>
                <a:uFillTx/>
                <a:ea typeface="+mn-ea"/>
                <a:cs typeface="Arial" panose="020B0604020202020204" pitchFamily="34" charset="0"/>
              </a:rPr>
              <a:t>WLAN | NGFW | SD-WAN</a:t>
            </a:r>
            <a:endParaRPr kumimoji="0" lang="en-GB" sz="1050" b="0" i="0" u="none" strike="noStrike" kern="1200" cap="none" spc="0" normalizeH="0" baseline="0" noProof="0">
              <a:ln>
                <a:noFill/>
              </a:ln>
              <a:solidFill>
                <a:schemeClr val="accent1"/>
              </a:solidFill>
              <a:effectLst/>
              <a:uLnTx/>
              <a:uFillTx/>
              <a:ea typeface="+mn-ea"/>
              <a:cs typeface="+mn-cs"/>
            </a:endParaRPr>
          </a:p>
        </p:txBody>
      </p:sp>
      <p:sp>
        <p:nvSpPr>
          <p:cNvPr id="106" name="TextBox 105">
            <a:extLst>
              <a:ext uri="{FF2B5EF4-FFF2-40B4-BE49-F238E27FC236}">
                <a16:creationId xmlns:a16="http://schemas.microsoft.com/office/drawing/2014/main" id="{CC24A027-91B5-490A-9717-4B8D1739E468}"/>
              </a:ext>
            </a:extLst>
          </p:cNvPr>
          <p:cNvSpPr txBox="1"/>
          <p:nvPr/>
        </p:nvSpPr>
        <p:spPr>
          <a:xfrm>
            <a:off x="4357915" y="3886941"/>
            <a:ext cx="2061909" cy="1061322"/>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8303"/>
                </a:solidFill>
                <a:effectLst/>
                <a:uLnTx/>
                <a:uFillTx/>
                <a:ea typeface="+mn-ea"/>
                <a:cs typeface="+mn-cs"/>
              </a:rPr>
              <a:t>Roaming </a:t>
            </a:r>
            <a:r>
              <a:rPr lang="en-US" sz="1400" dirty="0">
                <a:solidFill>
                  <a:srgbClr val="FF8303"/>
                </a:solidFill>
              </a:rPr>
              <a:t>enhancements</a:t>
            </a:r>
            <a:br>
              <a:rPr kumimoji="0" lang="en-US" sz="1400" b="0" i="0" u="none" strike="noStrike" kern="1200" cap="none" spc="0" normalizeH="0" baseline="0" noProof="0" dirty="0">
                <a:ln>
                  <a:noFill/>
                </a:ln>
                <a:solidFill>
                  <a:srgbClr val="FF8303"/>
                </a:solidFill>
                <a:effectLst/>
                <a:uLnTx/>
                <a:uFillTx/>
                <a:ea typeface="+mn-ea"/>
                <a:cs typeface="+mn-cs"/>
              </a:rPr>
            </a:br>
            <a:r>
              <a:rPr kumimoji="0" lang="en-US" sz="1400" b="0" i="0" u="none" strike="noStrike" kern="1200" cap="none" spc="0" normalizeH="0" baseline="0" noProof="0" dirty="0">
                <a:ln>
                  <a:noFill/>
                </a:ln>
                <a:solidFill>
                  <a:srgbClr val="FF8303"/>
                </a:solidFill>
                <a:effectLst/>
                <a:uLnTx/>
                <a:uFillTx/>
                <a:ea typeface="+mn-ea"/>
                <a:cs typeface="+mn-cs"/>
              </a:rPr>
              <a:t>Dynamic segmentation</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400" dirty="0">
                <a:solidFill>
                  <a:srgbClr val="FF8303"/>
                </a:solidFill>
              </a:rPr>
              <a:t>Wired &amp; Wireless Policy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8303"/>
                </a:solidFill>
                <a:effectLst/>
                <a:uLnTx/>
                <a:uFillTx/>
                <a:ea typeface="+mn-ea"/>
                <a:cs typeface="+mn-cs"/>
              </a:rPr>
              <a:t>Layer 3 Roaming / Multi-Zone</a:t>
            </a:r>
            <a:br>
              <a:rPr kumimoji="0" lang="en-US" sz="1400" b="0" i="0" u="none" strike="noStrike" kern="1200" cap="none" spc="0" normalizeH="0" baseline="0" noProof="0" dirty="0">
                <a:ln>
                  <a:noFill/>
                </a:ln>
                <a:solidFill>
                  <a:srgbClr val="FF8303"/>
                </a:solidFill>
                <a:effectLst/>
                <a:uLnTx/>
                <a:uFillTx/>
                <a:ea typeface="+mn-ea"/>
                <a:cs typeface="+mn-cs"/>
              </a:rPr>
            </a:br>
            <a:r>
              <a:rPr kumimoji="0" lang="en-US" sz="1400" b="0" i="0" u="none" strike="noStrike" kern="1200" cap="none" spc="0" normalizeH="0" baseline="0" noProof="0" dirty="0">
                <a:ln>
                  <a:noFill/>
                </a:ln>
                <a:solidFill>
                  <a:srgbClr val="FF8303"/>
                </a:solidFill>
                <a:effectLst/>
                <a:uLnTx/>
                <a:uFillTx/>
                <a:ea typeface="+mn-ea"/>
                <a:cs typeface="+mn-cs"/>
              </a:rPr>
              <a:t>SD-WAN</a:t>
            </a:r>
            <a:br>
              <a:rPr kumimoji="0" lang="en-US" sz="1400" b="0" i="0" u="none" strike="noStrike" kern="1200" cap="none" spc="0" normalizeH="0" baseline="0" noProof="0" dirty="0">
                <a:ln>
                  <a:noFill/>
                </a:ln>
                <a:solidFill>
                  <a:srgbClr val="FF8303"/>
                </a:solidFill>
                <a:effectLst/>
                <a:uLnTx/>
                <a:uFillTx/>
                <a:ea typeface="+mn-ea"/>
                <a:cs typeface="+mn-cs"/>
              </a:rPr>
            </a:br>
            <a:r>
              <a:rPr kumimoji="0" lang="en-US" sz="1400" b="0" i="0" u="none" strike="noStrike" kern="1200" cap="none" spc="0" normalizeH="0" baseline="0" noProof="0" dirty="0">
                <a:ln>
                  <a:noFill/>
                </a:ln>
                <a:solidFill>
                  <a:srgbClr val="FF8303"/>
                </a:solidFill>
                <a:effectLst/>
                <a:uLnTx/>
                <a:uFillTx/>
                <a:ea typeface="+mn-ea"/>
                <a:cs typeface="+mn-cs"/>
              </a:rPr>
              <a:t>Remote APs &amp; VPN</a:t>
            </a:r>
            <a:br>
              <a:rPr kumimoji="0" lang="en-US" sz="1400" b="0" i="0" u="none" strike="noStrike" kern="1200" cap="none" spc="0" normalizeH="0" baseline="0" noProof="0" dirty="0">
                <a:ln>
                  <a:noFill/>
                </a:ln>
                <a:solidFill>
                  <a:srgbClr val="FF8303"/>
                </a:solidFill>
                <a:effectLst/>
                <a:uLnTx/>
                <a:uFillTx/>
                <a:ea typeface="+mn-ea"/>
                <a:cs typeface="+mn-cs"/>
              </a:rPr>
            </a:br>
            <a:r>
              <a:rPr kumimoji="0" lang="en-US" sz="1400" b="0" i="0" u="none" strike="noStrike" kern="1200" cap="none" spc="0" normalizeH="0" baseline="0" noProof="0" dirty="0">
                <a:ln>
                  <a:noFill/>
                </a:ln>
                <a:solidFill>
                  <a:srgbClr val="FF8303"/>
                </a:solidFill>
                <a:effectLst/>
                <a:uLnTx/>
                <a:uFillTx/>
                <a:ea typeface="+mn-ea"/>
                <a:cs typeface="+mn-cs"/>
              </a:rPr>
              <a:t>Radius proxy</a:t>
            </a:r>
            <a:endParaRPr kumimoji="0" lang="en-GB" sz="1400" b="0" i="0" u="none" strike="noStrike" kern="1200" cap="none" spc="0" normalizeH="0" baseline="0" noProof="0" dirty="0">
              <a:ln>
                <a:noFill/>
              </a:ln>
              <a:solidFill>
                <a:srgbClr val="FF8303"/>
              </a:solidFill>
              <a:effectLst/>
              <a:uLnTx/>
              <a:uFillTx/>
              <a:ea typeface="+mn-ea"/>
              <a:cs typeface="+mn-cs"/>
            </a:endParaRPr>
          </a:p>
        </p:txBody>
      </p:sp>
      <p:sp>
        <p:nvSpPr>
          <p:cNvPr id="107" name="TextBox 106">
            <a:extLst>
              <a:ext uri="{FF2B5EF4-FFF2-40B4-BE49-F238E27FC236}">
                <a16:creationId xmlns:a16="http://schemas.microsoft.com/office/drawing/2014/main" id="{14DB40BB-88C4-4255-946D-DE850BE3C20B}"/>
              </a:ext>
            </a:extLst>
          </p:cNvPr>
          <p:cNvSpPr txBox="1"/>
          <p:nvPr/>
        </p:nvSpPr>
        <p:spPr>
          <a:xfrm>
            <a:off x="4306594" y="1679165"/>
            <a:ext cx="2164550" cy="674255"/>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8303"/>
                </a:solidFill>
                <a:effectLst/>
                <a:uLnTx/>
                <a:uFillTx/>
                <a:ea typeface="+mn-ea"/>
                <a:cs typeface="+mn-cs"/>
              </a:rPr>
              <a:t>No gateway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8303"/>
                </a:solidFill>
                <a:effectLst/>
                <a:uLnTx/>
                <a:uFillTx/>
                <a:ea typeface="+mn-ea"/>
                <a:cs typeface="+mn-cs"/>
              </a:rPr>
              <a:t>Cluster 128 APs</a:t>
            </a:r>
            <a:br>
              <a:rPr kumimoji="0" lang="en-US" sz="1400" b="0" i="0" u="none" strike="noStrike" kern="1200" cap="none" spc="0" normalizeH="0" baseline="0" noProof="0" dirty="0">
                <a:ln>
                  <a:noFill/>
                </a:ln>
                <a:solidFill>
                  <a:srgbClr val="FF8303"/>
                </a:solidFill>
                <a:effectLst/>
                <a:uLnTx/>
                <a:uFillTx/>
                <a:ea typeface="+mn-ea"/>
                <a:cs typeface="+mn-cs"/>
              </a:rPr>
            </a:br>
            <a:r>
              <a:rPr kumimoji="0" lang="en-US" sz="1400" b="0" i="0" u="none" strike="noStrike" kern="1200" cap="none" spc="0" normalizeH="0" baseline="0" noProof="0" dirty="0">
                <a:ln>
                  <a:noFill/>
                </a:ln>
                <a:solidFill>
                  <a:srgbClr val="FF8303"/>
                </a:solidFill>
                <a:effectLst/>
                <a:uLnTx/>
                <a:uFillTx/>
                <a:ea typeface="+mn-ea"/>
                <a:cs typeface="+mn-cs"/>
              </a:rPr>
              <a:t>GUI interface</a:t>
            </a:r>
            <a:br>
              <a:rPr kumimoji="0" lang="en-US" sz="1400" b="0" i="0" u="none" strike="noStrike" kern="1200" cap="none" spc="0" normalizeH="0" baseline="0" noProof="0" dirty="0">
                <a:ln>
                  <a:noFill/>
                </a:ln>
                <a:solidFill>
                  <a:srgbClr val="FF8303"/>
                </a:solidFill>
                <a:effectLst/>
                <a:uLnTx/>
                <a:uFillTx/>
                <a:ea typeface="+mn-ea"/>
                <a:cs typeface="+mn-cs"/>
              </a:rPr>
            </a:br>
            <a:r>
              <a:rPr kumimoji="0" lang="en-US" sz="1400" b="0" i="0" u="none" strike="noStrike" kern="1200" cap="none" spc="0" normalizeH="0" baseline="0" noProof="0" dirty="0">
                <a:ln>
                  <a:noFill/>
                </a:ln>
                <a:solidFill>
                  <a:srgbClr val="FF8303"/>
                </a:solidFill>
                <a:effectLst/>
                <a:uLnTx/>
                <a:uFillTx/>
                <a:ea typeface="+mn-ea"/>
                <a:cs typeface="+mn-cs"/>
              </a:rPr>
              <a:t>Virtual controller auto-election</a:t>
            </a:r>
            <a:br>
              <a:rPr kumimoji="0" lang="en-US" sz="1400" b="0" i="0" u="none" strike="noStrike" kern="1200" cap="none" spc="0" normalizeH="0" baseline="0" noProof="0" dirty="0">
                <a:ln>
                  <a:noFill/>
                </a:ln>
                <a:solidFill>
                  <a:srgbClr val="FF8303"/>
                </a:solidFill>
                <a:effectLst/>
                <a:uLnTx/>
                <a:uFillTx/>
                <a:ea typeface="+mn-ea"/>
                <a:cs typeface="+mn-cs"/>
              </a:rPr>
            </a:br>
            <a:endParaRPr kumimoji="0" lang="en-GB" sz="1400" b="0" i="0" u="none" strike="noStrike" kern="1200" cap="none" spc="0" normalizeH="0" baseline="0" noProof="0" dirty="0">
              <a:ln>
                <a:noFill/>
              </a:ln>
              <a:solidFill>
                <a:srgbClr val="FF8303"/>
              </a:solidFill>
              <a:effectLst/>
              <a:uLnTx/>
              <a:uFillTx/>
              <a:ea typeface="+mn-ea"/>
              <a:cs typeface="+mn-cs"/>
            </a:endParaRPr>
          </a:p>
        </p:txBody>
      </p:sp>
      <p:sp>
        <p:nvSpPr>
          <p:cNvPr id="108" name="TextBox 107">
            <a:extLst>
              <a:ext uri="{FF2B5EF4-FFF2-40B4-BE49-F238E27FC236}">
                <a16:creationId xmlns:a16="http://schemas.microsoft.com/office/drawing/2014/main" id="{80681F27-A86A-422B-BE2A-3E8ADE1753D2}"/>
              </a:ext>
            </a:extLst>
          </p:cNvPr>
          <p:cNvSpPr txBox="1"/>
          <p:nvPr/>
        </p:nvSpPr>
        <p:spPr>
          <a:xfrm>
            <a:off x="8494881" y="4217321"/>
            <a:ext cx="2699698" cy="1187832"/>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8303"/>
                </a:solidFill>
                <a:effectLst/>
                <a:uLnTx/>
                <a:uFillTx/>
                <a:ea typeface="+mn-ea"/>
                <a:cs typeface="+mn-cs"/>
              </a:rPr>
              <a:t>Auto clustering</a:t>
            </a:r>
            <a:br>
              <a:rPr kumimoji="0" lang="en-US" sz="1600" b="0" i="0" u="none" strike="noStrike" kern="1200" cap="none" spc="0" normalizeH="0" baseline="0" noProof="0" dirty="0">
                <a:ln>
                  <a:noFill/>
                </a:ln>
                <a:solidFill>
                  <a:srgbClr val="FF8303"/>
                </a:solidFill>
                <a:effectLst/>
                <a:uLnTx/>
                <a:uFillTx/>
                <a:ea typeface="+mn-ea"/>
                <a:cs typeface="+mn-cs"/>
              </a:rPr>
            </a:br>
            <a:r>
              <a:rPr kumimoji="0" lang="en-US" sz="1600" b="0" i="0" u="none" strike="noStrike" kern="1200" cap="none" spc="0" normalizeH="0" baseline="0" noProof="0" dirty="0">
                <a:ln>
                  <a:noFill/>
                </a:ln>
                <a:solidFill>
                  <a:srgbClr val="FF8303"/>
                </a:solidFill>
                <a:effectLst/>
                <a:uLnTx/>
                <a:uFillTx/>
                <a:ea typeface="+mn-ea"/>
                <a:cs typeface="+mn-cs"/>
              </a:rPr>
              <a:t>Scalability and reliability</a:t>
            </a:r>
            <a:br>
              <a:rPr kumimoji="0" lang="en-US" sz="1600" b="0" i="0" u="none" strike="noStrike" kern="1200" cap="none" spc="0" normalizeH="0" baseline="0" noProof="0" dirty="0">
                <a:ln>
                  <a:noFill/>
                </a:ln>
                <a:solidFill>
                  <a:srgbClr val="FF8303"/>
                </a:solidFill>
                <a:effectLst/>
                <a:uLnTx/>
                <a:uFillTx/>
                <a:ea typeface="+mn-ea"/>
                <a:cs typeface="+mn-cs"/>
              </a:rPr>
            </a:br>
            <a:r>
              <a:rPr kumimoji="0" lang="en-US" sz="1600" b="0" i="0" u="none" strike="noStrike" kern="1200" cap="none" spc="0" normalizeH="0" baseline="0" noProof="0" dirty="0">
                <a:ln>
                  <a:noFill/>
                </a:ln>
                <a:solidFill>
                  <a:srgbClr val="FF8303"/>
                </a:solidFill>
                <a:effectLst/>
                <a:uLnTx/>
                <a:uFillTx/>
                <a:ea typeface="+mn-ea"/>
                <a:cs typeface="+mn-cs"/>
              </a:rPr>
              <a:t>Simple </a:t>
            </a:r>
            <a:r>
              <a:rPr lang="en-US" sz="1600" dirty="0">
                <a:solidFill>
                  <a:srgbClr val="FF8303"/>
                </a:solidFill>
              </a:rPr>
              <a:t>management </a:t>
            </a:r>
            <a:r>
              <a:rPr kumimoji="0" lang="en-US" sz="1600" b="0" i="0" u="none" strike="noStrike" kern="1200" cap="none" spc="0" normalizeH="0" baseline="0" noProof="0" dirty="0">
                <a:ln>
                  <a:noFill/>
                </a:ln>
                <a:solidFill>
                  <a:srgbClr val="FF8303"/>
                </a:solidFill>
                <a:effectLst/>
                <a:uLnTx/>
                <a:uFillTx/>
                <a:ea typeface="+mn-ea"/>
                <a:cs typeface="+mn-cs"/>
              </a:rPr>
              <a:t>and configuration</a:t>
            </a:r>
            <a:br>
              <a:rPr kumimoji="0" lang="en-US" sz="1600" b="0" i="0" u="none" strike="noStrike" kern="1200" cap="none" spc="0" normalizeH="0" baseline="0" noProof="0" dirty="0">
                <a:ln>
                  <a:noFill/>
                </a:ln>
                <a:solidFill>
                  <a:srgbClr val="FF8303"/>
                </a:solidFill>
                <a:effectLst/>
                <a:uLnTx/>
                <a:uFillTx/>
                <a:ea typeface="+mn-ea"/>
                <a:cs typeface="+mn-cs"/>
              </a:rPr>
            </a:br>
            <a:r>
              <a:rPr kumimoji="0" lang="en-US" sz="1600" b="0" i="0" u="none" strike="noStrike" kern="1200" cap="none" spc="0" normalizeH="0" baseline="0" noProof="0" dirty="0">
                <a:ln>
                  <a:noFill/>
                </a:ln>
                <a:solidFill>
                  <a:srgbClr val="FF8303"/>
                </a:solidFill>
                <a:effectLst/>
                <a:uLnTx/>
                <a:uFillTx/>
                <a:ea typeface="+mn-ea"/>
                <a:cs typeface="+mn-cs"/>
              </a:rPr>
              <a:t>Centralized licensing</a:t>
            </a:r>
            <a:br>
              <a:rPr kumimoji="0" lang="en-US" sz="1600" b="0" i="0" u="none" strike="noStrike" kern="1200" cap="none" spc="0" normalizeH="0" baseline="0" noProof="0" dirty="0">
                <a:ln>
                  <a:noFill/>
                </a:ln>
                <a:solidFill>
                  <a:srgbClr val="FF8303"/>
                </a:solidFill>
                <a:effectLst/>
                <a:uLnTx/>
                <a:uFillTx/>
                <a:ea typeface="+mn-ea"/>
                <a:cs typeface="+mn-cs"/>
              </a:rPr>
            </a:br>
            <a:r>
              <a:rPr kumimoji="0" lang="en-US" sz="1600" b="0" i="0" u="none" strike="noStrike" kern="1200" cap="none" spc="0" normalizeH="0" baseline="0" noProof="0" dirty="0">
                <a:ln>
                  <a:noFill/>
                </a:ln>
                <a:solidFill>
                  <a:srgbClr val="FF8303"/>
                </a:solidFill>
                <a:effectLst/>
                <a:uLnTx/>
                <a:uFillTx/>
                <a:ea typeface="+mn-ea"/>
                <a:cs typeface="+mn-cs"/>
              </a:rPr>
              <a:t>Flexible deployment</a:t>
            </a:r>
            <a:br>
              <a:rPr kumimoji="0" lang="en-US" sz="1600" b="0" i="0" u="none" strike="noStrike" kern="1200" cap="none" spc="0" normalizeH="0" baseline="0" noProof="0" dirty="0">
                <a:ln>
                  <a:noFill/>
                </a:ln>
                <a:solidFill>
                  <a:srgbClr val="FF8303"/>
                </a:solidFill>
                <a:effectLst/>
                <a:uLnTx/>
                <a:uFillTx/>
                <a:ea typeface="+mn-ea"/>
                <a:cs typeface="+mn-cs"/>
              </a:rPr>
            </a:br>
            <a:r>
              <a:rPr kumimoji="0" lang="en-US" sz="1600" b="0" i="0" u="none" strike="noStrike" kern="1200" cap="none" spc="0" normalizeH="0" baseline="0" noProof="0" dirty="0">
                <a:ln>
                  <a:noFill/>
                </a:ln>
                <a:solidFill>
                  <a:srgbClr val="FF8303"/>
                </a:solidFill>
                <a:effectLst/>
                <a:uLnTx/>
                <a:uFillTx/>
                <a:ea typeface="+mn-ea"/>
                <a:cs typeface="+mn-cs"/>
              </a:rPr>
              <a:t>Built-In security</a:t>
            </a:r>
            <a:endParaRPr kumimoji="0" lang="en-GB" sz="1600" b="0" i="0" u="none" strike="noStrike" kern="1200" cap="none" spc="0" normalizeH="0" baseline="0" noProof="0" dirty="0">
              <a:ln>
                <a:noFill/>
              </a:ln>
              <a:solidFill>
                <a:srgbClr val="FF8303"/>
              </a:solidFill>
              <a:effectLst/>
              <a:uLnTx/>
              <a:uFillTx/>
              <a:ea typeface="+mn-ea"/>
              <a:cs typeface="+mn-cs"/>
            </a:endParaRPr>
          </a:p>
        </p:txBody>
      </p:sp>
      <p:sp>
        <p:nvSpPr>
          <p:cNvPr id="109" name="Oval 108">
            <a:extLst>
              <a:ext uri="{FF2B5EF4-FFF2-40B4-BE49-F238E27FC236}">
                <a16:creationId xmlns:a16="http://schemas.microsoft.com/office/drawing/2014/main" id="{9B047FD9-869F-4C8D-BD2D-4F272C5E977A}"/>
              </a:ext>
            </a:extLst>
          </p:cNvPr>
          <p:cNvSpPr/>
          <p:nvPr/>
        </p:nvSpPr>
        <p:spPr>
          <a:xfrm>
            <a:off x="8277675" y="1239572"/>
            <a:ext cx="3110960" cy="4760148"/>
          </a:xfrm>
          <a:prstGeom prst="ellipse">
            <a:avLst/>
          </a:prstGeom>
          <a:noFill/>
          <a:ln w="3175">
            <a:solidFill>
              <a:schemeClr val="accent1">
                <a:lumMod val="40000"/>
                <a:lumOff val="60000"/>
              </a:schemeClr>
            </a:solidFill>
            <a:prstDash val="solid"/>
            <a:extLst>
              <a:ext uri="{C807C97D-BFC1-408E-A445-0C87EB9F89A2}">
                <ask:lineSketchStyleProps xmlns:ask="http://schemas.microsoft.com/office/drawing/2018/sketchyshapes">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FF0000"/>
              </a:solidFill>
              <a:effectLst/>
              <a:uLnTx/>
              <a:uFillTx/>
              <a:latin typeface="Arial"/>
              <a:ea typeface="+mn-ea"/>
              <a:cs typeface="+mn-cs"/>
            </a:endParaRPr>
          </a:p>
        </p:txBody>
      </p:sp>
      <p:sp>
        <p:nvSpPr>
          <p:cNvPr id="110" name="Cloud 109">
            <a:extLst>
              <a:ext uri="{FF2B5EF4-FFF2-40B4-BE49-F238E27FC236}">
                <a16:creationId xmlns:a16="http://schemas.microsoft.com/office/drawing/2014/main" id="{B141B2FF-FD49-4867-8ECA-6065E9D6C091}"/>
              </a:ext>
            </a:extLst>
          </p:cNvPr>
          <p:cNvSpPr/>
          <p:nvPr/>
        </p:nvSpPr>
        <p:spPr>
          <a:xfrm rot="20574153">
            <a:off x="840722" y="1602119"/>
            <a:ext cx="1024577" cy="545812"/>
          </a:xfrm>
          <a:prstGeom prst="cloud">
            <a:avLst/>
          </a:prstGeom>
          <a:solidFill>
            <a:schemeClr val="accent5">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8860"/>
            <a:r>
              <a:rPr lang="en-US" sz="1050" b="1" dirty="0">
                <a:solidFill>
                  <a:schemeClr val="bg2"/>
                </a:solidFill>
              </a:rPr>
              <a:t>Do I need a gateway?</a:t>
            </a:r>
          </a:p>
        </p:txBody>
      </p:sp>
      <p:sp>
        <p:nvSpPr>
          <p:cNvPr id="111" name="TextBox 110">
            <a:extLst>
              <a:ext uri="{FF2B5EF4-FFF2-40B4-BE49-F238E27FC236}">
                <a16:creationId xmlns:a16="http://schemas.microsoft.com/office/drawing/2014/main" id="{FAD39370-AEC4-45FB-B718-659EE71D40CE}"/>
              </a:ext>
            </a:extLst>
          </p:cNvPr>
          <p:cNvSpPr txBox="1"/>
          <p:nvPr/>
        </p:nvSpPr>
        <p:spPr>
          <a:xfrm>
            <a:off x="2039702" y="6659754"/>
            <a:ext cx="3356823" cy="205929"/>
          </a:xfrm>
          <a:prstGeom prst="rect">
            <a:avLst/>
          </a:prstGeom>
          <a:noFill/>
        </p:spPr>
        <p:txBody>
          <a:bodyPr wrap="square" rtlCol="0" anchor="ctr" anchorCtr="1">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ea typeface="+mn-ea"/>
                <a:cs typeface="Arial" panose="020B0604020202020204" pitchFamily="34" charset="0"/>
              </a:rPr>
              <a:t>* “WLAN Gateway” is a controller with more capabilities</a:t>
            </a:r>
            <a:endParaRPr kumimoji="0" lang="en-US" sz="1000" b="0" i="0" u="none" strike="noStrike" kern="0" cap="none" spc="0" normalizeH="0" baseline="0" noProof="0">
              <a:ln>
                <a:noFill/>
              </a:ln>
              <a:solidFill>
                <a:srgbClr val="000000"/>
              </a:solidFill>
              <a:effectLst/>
              <a:uLnTx/>
              <a:uFillTx/>
              <a:ea typeface="+mn-ea"/>
              <a:cs typeface="Arial" panose="020B0604020202020204" pitchFamily="34" charset="0"/>
            </a:endParaRPr>
          </a:p>
        </p:txBody>
      </p:sp>
      <p:sp>
        <p:nvSpPr>
          <p:cNvPr id="112" name="Rectangle 111">
            <a:extLst>
              <a:ext uri="{FF2B5EF4-FFF2-40B4-BE49-F238E27FC236}">
                <a16:creationId xmlns:a16="http://schemas.microsoft.com/office/drawing/2014/main" id="{41D89183-7E77-4590-B634-EAE04DF5030C}"/>
              </a:ext>
            </a:extLst>
          </p:cNvPr>
          <p:cNvSpPr/>
          <p:nvPr/>
        </p:nvSpPr>
        <p:spPr>
          <a:xfrm>
            <a:off x="1156277" y="3443030"/>
            <a:ext cx="449112" cy="1600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endParaRPr>
          </a:p>
        </p:txBody>
      </p:sp>
      <p:sp>
        <p:nvSpPr>
          <p:cNvPr id="113" name="Rectangle 112">
            <a:extLst>
              <a:ext uri="{FF2B5EF4-FFF2-40B4-BE49-F238E27FC236}">
                <a16:creationId xmlns:a16="http://schemas.microsoft.com/office/drawing/2014/main" id="{62A87F0D-1BEC-43C6-BE4B-56A57939BFB1}"/>
              </a:ext>
            </a:extLst>
          </p:cNvPr>
          <p:cNvSpPr/>
          <p:nvPr/>
        </p:nvSpPr>
        <p:spPr>
          <a:xfrm>
            <a:off x="2691077" y="4676335"/>
            <a:ext cx="763130" cy="151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endParaRPr>
          </a:p>
        </p:txBody>
      </p:sp>
      <p:sp>
        <p:nvSpPr>
          <p:cNvPr id="114" name="TextBox 113">
            <a:extLst>
              <a:ext uri="{FF2B5EF4-FFF2-40B4-BE49-F238E27FC236}">
                <a16:creationId xmlns:a16="http://schemas.microsoft.com/office/drawing/2014/main" id="{C9D295ED-2895-41C3-AEAA-21CAF1E71E32}"/>
              </a:ext>
            </a:extLst>
          </p:cNvPr>
          <p:cNvSpPr txBox="1"/>
          <p:nvPr/>
        </p:nvSpPr>
        <p:spPr>
          <a:xfrm>
            <a:off x="6273371" y="6674340"/>
            <a:ext cx="4142131" cy="179458"/>
          </a:xfrm>
          <a:prstGeom prst="rect">
            <a:avLst/>
          </a:prstGeom>
          <a:noFill/>
        </p:spPr>
        <p:txBody>
          <a:bodyPr wrap="square" lIns="0" tIns="0" rIns="0" bIns="0" rtlCol="0" anchor="ctr" anchorCtr="1">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8303"/>
                </a:solidFill>
                <a:effectLst/>
                <a:uLnTx/>
                <a:uFillTx/>
                <a:ea typeface="+mn-ea"/>
                <a:cs typeface="+mn-cs"/>
              </a:rPr>
              <a:t>Certain features require additional licenses; refer to configuration guides</a:t>
            </a:r>
            <a:endParaRPr kumimoji="0" lang="en-GB" sz="1000" b="1" i="0" u="none" strike="noStrike" kern="1200" cap="none" spc="0" normalizeH="0" baseline="0" noProof="0">
              <a:ln>
                <a:noFill/>
              </a:ln>
              <a:solidFill>
                <a:srgbClr val="FF8303"/>
              </a:solidFill>
              <a:effectLst/>
              <a:uLnTx/>
              <a:uFillTx/>
              <a:ea typeface="+mn-ea"/>
              <a:cs typeface="+mn-cs"/>
            </a:endParaRPr>
          </a:p>
        </p:txBody>
      </p:sp>
      <p:sp>
        <p:nvSpPr>
          <p:cNvPr id="4" name="Cloud 3">
            <a:extLst>
              <a:ext uri="{FF2B5EF4-FFF2-40B4-BE49-F238E27FC236}">
                <a16:creationId xmlns:a16="http://schemas.microsoft.com/office/drawing/2014/main" id="{B07839F1-4804-638C-F971-2DAAF46BFA2E}"/>
              </a:ext>
            </a:extLst>
          </p:cNvPr>
          <p:cNvSpPr/>
          <p:nvPr/>
        </p:nvSpPr>
        <p:spPr>
          <a:xfrm rot="595897">
            <a:off x="10554560" y="2367750"/>
            <a:ext cx="1501206" cy="660543"/>
          </a:xfrm>
          <a:prstGeom prst="cloud">
            <a:avLst/>
          </a:prstGeom>
          <a:solidFill>
            <a:schemeClr val="accent1">
              <a:lumMod val="40000"/>
              <a:lumOff val="60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8860"/>
            <a:r>
              <a:rPr lang="en-US" sz="1050" b="1" dirty="0">
                <a:solidFill>
                  <a:srgbClr val="0070C0"/>
                </a:solidFill>
              </a:rPr>
              <a:t>Central manages and acts as  the controller</a:t>
            </a:r>
          </a:p>
        </p:txBody>
      </p:sp>
      <p:sp>
        <p:nvSpPr>
          <p:cNvPr id="3" name="Rectangle 2">
            <a:extLst>
              <a:ext uri="{FF2B5EF4-FFF2-40B4-BE49-F238E27FC236}">
                <a16:creationId xmlns:a16="http://schemas.microsoft.com/office/drawing/2014/main" id="{BD7ECE38-1D1B-0A5B-10D3-BB252B8FBC5D}"/>
              </a:ext>
            </a:extLst>
          </p:cNvPr>
          <p:cNvSpPr/>
          <p:nvPr/>
        </p:nvSpPr>
        <p:spPr bwMode="ltGray">
          <a:xfrm>
            <a:off x="0" y="6719388"/>
            <a:ext cx="641555" cy="138612"/>
          </a:xfrm>
          <a:prstGeom prst="rect">
            <a:avLst/>
          </a:prstGeom>
          <a:solidFill>
            <a:schemeClr val="accent2">
              <a:lumMod val="40000"/>
              <a:lumOff val="60000"/>
              <a:alpha val="81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rgbClr val="808285"/>
                </a:solidFill>
              </a:rPr>
              <a:t>2023-12-xx</a:t>
            </a:r>
          </a:p>
        </p:txBody>
      </p:sp>
    </p:spTree>
    <p:extLst>
      <p:ext uri="{BB962C8B-B14F-4D97-AF65-F5344CB8AC3E}">
        <p14:creationId xmlns:p14="http://schemas.microsoft.com/office/powerpoint/2010/main" val="178638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C4431ED-196E-4D0A-B6B0-20FBA2437C93}"/>
              </a:ext>
            </a:extLst>
          </p:cNvPr>
          <p:cNvSpPr/>
          <p:nvPr/>
        </p:nvSpPr>
        <p:spPr bwMode="ltGray">
          <a:xfrm>
            <a:off x="4734833" y="1285325"/>
            <a:ext cx="384717" cy="165745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F5FA">
                    <a:lumMod val="20000"/>
                    <a:lumOff val="80000"/>
                  </a:srgbClr>
                </a:solidFill>
                <a:effectLst/>
                <a:uLnTx/>
                <a:uFillTx/>
                <a:latin typeface="+mj-lt"/>
                <a:ea typeface="+mn-ea"/>
                <a:cs typeface="+mn-cs"/>
              </a:rPr>
              <a:t>Data Center</a:t>
            </a:r>
          </a:p>
        </p:txBody>
      </p:sp>
      <p:sp>
        <p:nvSpPr>
          <p:cNvPr id="4" name="Rectangle 3">
            <a:extLst>
              <a:ext uri="{FF2B5EF4-FFF2-40B4-BE49-F238E27FC236}">
                <a16:creationId xmlns:a16="http://schemas.microsoft.com/office/drawing/2014/main" id="{E4E9C6B5-F118-4D68-AA63-20F2B06C5D39}"/>
              </a:ext>
            </a:extLst>
          </p:cNvPr>
          <p:cNvSpPr/>
          <p:nvPr/>
        </p:nvSpPr>
        <p:spPr bwMode="ltGray">
          <a:xfrm>
            <a:off x="4415400" y="1286423"/>
            <a:ext cx="417860" cy="4938397"/>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281"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8300"/>
                </a:solidFill>
                <a:effectLst/>
                <a:uLnTx/>
                <a:uFillTx/>
                <a:latin typeface="+mj-lt"/>
                <a:ea typeface="+mn-ea"/>
                <a:cs typeface="+mn-cs"/>
              </a:rPr>
              <a:t>        Access       Aggregation         Core</a:t>
            </a:r>
          </a:p>
        </p:txBody>
      </p:sp>
      <p:grpSp>
        <p:nvGrpSpPr>
          <p:cNvPr id="26" name="Group 25">
            <a:extLst>
              <a:ext uri="{FF2B5EF4-FFF2-40B4-BE49-F238E27FC236}">
                <a16:creationId xmlns:a16="http://schemas.microsoft.com/office/drawing/2014/main" id="{442197F2-5BAF-4C95-9FFB-678CC579B3E8}"/>
              </a:ext>
            </a:extLst>
          </p:cNvPr>
          <p:cNvGrpSpPr/>
          <p:nvPr/>
        </p:nvGrpSpPr>
        <p:grpSpPr>
          <a:xfrm>
            <a:off x="8363517" y="4363577"/>
            <a:ext cx="1646125" cy="1245175"/>
            <a:chOff x="7664881" y="4350827"/>
            <a:chExt cx="1685973" cy="1275320"/>
          </a:xfrm>
        </p:grpSpPr>
        <p:pic>
          <p:nvPicPr>
            <p:cNvPr id="5" name="Picture 4">
              <a:extLst>
                <a:ext uri="{FF2B5EF4-FFF2-40B4-BE49-F238E27FC236}">
                  <a16:creationId xmlns:a16="http://schemas.microsoft.com/office/drawing/2014/main" id="{B154837E-C403-4187-B93C-C6B0D8490BB0}"/>
                </a:ext>
              </a:extLst>
            </p:cNvPr>
            <p:cNvPicPr>
              <a:picLocks noChangeAspect="1"/>
            </p:cNvPicPr>
            <p:nvPr/>
          </p:nvPicPr>
          <p:blipFill>
            <a:blip r:embed="rId3"/>
            <a:stretch>
              <a:fillRect/>
            </a:stretch>
          </p:blipFill>
          <p:spPr>
            <a:xfrm>
              <a:off x="7880725" y="4350827"/>
              <a:ext cx="1254284" cy="936793"/>
            </a:xfrm>
            <a:prstGeom prst="rect">
              <a:avLst/>
            </a:prstGeom>
          </p:spPr>
        </p:pic>
        <p:sp>
          <p:nvSpPr>
            <p:cNvPr id="8" name="TextBox 7">
              <a:extLst>
                <a:ext uri="{FF2B5EF4-FFF2-40B4-BE49-F238E27FC236}">
                  <a16:creationId xmlns:a16="http://schemas.microsoft.com/office/drawing/2014/main" id="{88ABE260-02D3-4098-AC65-9A3AFEF1C9C9}"/>
                </a:ext>
              </a:extLst>
            </p:cNvPr>
            <p:cNvSpPr txBox="1"/>
            <p:nvPr/>
          </p:nvSpPr>
          <p:spPr>
            <a:xfrm>
              <a:off x="7664881" y="5403751"/>
              <a:ext cx="1685973" cy="222396"/>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6200</a:t>
              </a:r>
            </a:p>
            <a:p>
              <a:pPr marL="0" marR="0" lvl="0" indent="0" algn="ctr" defTabSz="914281" rtl="0" eaLnBrk="1" fontAlgn="auto" latinLnBrk="0" hangingPunct="1">
                <a:lnSpc>
                  <a:spcPct val="90000"/>
                </a:lnSpc>
                <a:spcBef>
                  <a:spcPts val="0"/>
                </a:spcBef>
                <a:spcAft>
                  <a:spcPts val="0"/>
                </a:spcAft>
                <a:buClrTx/>
                <a:buSzTx/>
                <a:buFontTx/>
                <a:buNone/>
                <a:tabLst/>
                <a:defRPr/>
              </a:pPr>
              <a:r>
                <a:rPr lang="en-US" sz="1100" b="1" dirty="0">
                  <a:solidFill>
                    <a:srgbClr val="FF7600"/>
                  </a:solidFill>
                  <a:latin typeface="+mj-lt"/>
                </a:rPr>
                <a:t>L3, VSF Stacking</a:t>
              </a:r>
            </a:p>
            <a:p>
              <a:pPr marL="0" marR="0" lvl="0" indent="0" algn="ctr" defTabSz="914281" rtl="0" eaLnBrk="1" fontAlgn="auto" latinLnBrk="0" hangingPunct="1">
                <a:lnSpc>
                  <a:spcPct val="90000"/>
                </a:lnSpc>
                <a:spcBef>
                  <a:spcPts val="0"/>
                </a:spcBef>
                <a:spcAft>
                  <a:spcPts val="0"/>
                </a:spcAft>
                <a:buClrTx/>
                <a:buSzTx/>
                <a:buFontTx/>
                <a:buNone/>
                <a:tabLst/>
                <a:defRPr/>
              </a:pPr>
              <a:r>
                <a:rPr lang="en-US" sz="1100" b="1" dirty="0">
                  <a:solidFill>
                    <a:srgbClr val="FF7600"/>
                  </a:solidFill>
                  <a:latin typeface="+mj-lt"/>
                </a:rPr>
                <a:t>Uplink Options</a:t>
              </a:r>
            </a:p>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7600"/>
                  </a:solidFill>
                  <a:effectLst/>
                  <a:uLnTx/>
                  <a:uFillTx/>
                  <a:latin typeface="+mj-lt"/>
                  <a:ea typeface="+mn-ea"/>
                  <a:cs typeface="+mn-cs"/>
                </a:rPr>
                <a:t>SmartRate5, Redundant</a:t>
              </a:r>
            </a:p>
          </p:txBody>
        </p:sp>
      </p:grpSp>
      <p:grpSp>
        <p:nvGrpSpPr>
          <p:cNvPr id="23" name="Group 22">
            <a:extLst>
              <a:ext uri="{FF2B5EF4-FFF2-40B4-BE49-F238E27FC236}">
                <a16:creationId xmlns:a16="http://schemas.microsoft.com/office/drawing/2014/main" id="{ADAC4168-0E10-4249-B119-9F732195FD60}"/>
              </a:ext>
            </a:extLst>
          </p:cNvPr>
          <p:cNvGrpSpPr/>
          <p:nvPr/>
        </p:nvGrpSpPr>
        <p:grpSpPr>
          <a:xfrm>
            <a:off x="6728127" y="4783623"/>
            <a:ext cx="1501759" cy="1153895"/>
            <a:chOff x="6887434" y="4690824"/>
            <a:chExt cx="1540524" cy="1183675"/>
          </a:xfrm>
        </p:grpSpPr>
        <p:pic>
          <p:nvPicPr>
            <p:cNvPr id="6" name="Picture 5">
              <a:extLst>
                <a:ext uri="{FF2B5EF4-FFF2-40B4-BE49-F238E27FC236}">
                  <a16:creationId xmlns:a16="http://schemas.microsoft.com/office/drawing/2014/main" id="{8B130786-4800-4561-9899-A58F06C0EF28}"/>
                </a:ext>
              </a:extLst>
            </p:cNvPr>
            <p:cNvPicPr>
              <a:picLocks noChangeAspect="1"/>
            </p:cNvPicPr>
            <p:nvPr/>
          </p:nvPicPr>
          <p:blipFill>
            <a:blip r:embed="rId4"/>
            <a:stretch>
              <a:fillRect/>
            </a:stretch>
          </p:blipFill>
          <p:spPr>
            <a:xfrm>
              <a:off x="7069840" y="4690824"/>
              <a:ext cx="1175712" cy="660846"/>
            </a:xfrm>
            <a:prstGeom prst="rect">
              <a:avLst/>
            </a:prstGeom>
          </p:spPr>
        </p:pic>
        <p:sp>
          <p:nvSpPr>
            <p:cNvPr id="9" name="TextBox 8">
              <a:extLst>
                <a:ext uri="{FF2B5EF4-FFF2-40B4-BE49-F238E27FC236}">
                  <a16:creationId xmlns:a16="http://schemas.microsoft.com/office/drawing/2014/main" id="{19FE59EB-3FF8-4813-9CDB-722B72349280}"/>
                </a:ext>
              </a:extLst>
            </p:cNvPr>
            <p:cNvSpPr txBox="1"/>
            <p:nvPr/>
          </p:nvSpPr>
          <p:spPr>
            <a:xfrm>
              <a:off x="6887434" y="5655415"/>
              <a:ext cx="1540524" cy="219084"/>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6100</a:t>
              </a:r>
            </a:p>
            <a:p>
              <a:pPr algn="ctr" defTabSz="914281">
                <a:lnSpc>
                  <a:spcPct val="90000"/>
                </a:lnSpc>
                <a:defRPr/>
              </a:pPr>
              <a:r>
                <a:rPr lang="en-US" sz="1100" b="1" dirty="0">
                  <a:solidFill>
                    <a:srgbClr val="FF7600"/>
                  </a:solidFill>
                  <a:latin typeface="+mj-lt"/>
                </a:rPr>
                <a:t>High Speed Uplinks</a:t>
              </a:r>
              <a:endParaRPr lang="en-US" sz="1400" b="1" dirty="0">
                <a:solidFill>
                  <a:srgbClr val="000000"/>
                </a:solidFill>
                <a:latin typeface="+mj-lt"/>
              </a:endParaRPr>
            </a:p>
            <a:p>
              <a:pPr algn="ctr" defTabSz="914281">
                <a:lnSpc>
                  <a:spcPct val="90000"/>
                </a:lnSpc>
                <a:defRPr/>
              </a:pPr>
              <a:endParaRPr lang="en-US" sz="1400" b="1" dirty="0">
                <a:solidFill>
                  <a:srgbClr val="000000"/>
                </a:solidFill>
                <a:latin typeface="+mj-lt"/>
              </a:endParaRPr>
            </a:p>
            <a:p>
              <a:pPr algn="ctr" defTabSz="914281">
                <a:lnSpc>
                  <a:spcPct val="90000"/>
                </a:lnSpc>
                <a:defRPr/>
              </a:pPr>
              <a:endParaRPr lang="en-US" sz="1100" b="1" dirty="0">
                <a:solidFill>
                  <a:srgbClr val="FF7600"/>
                </a:solidFill>
                <a:latin typeface="+mj-lt"/>
              </a:endParaRPr>
            </a:p>
          </p:txBody>
        </p:sp>
      </p:grpSp>
      <p:grpSp>
        <p:nvGrpSpPr>
          <p:cNvPr id="24" name="Group 23">
            <a:extLst>
              <a:ext uri="{FF2B5EF4-FFF2-40B4-BE49-F238E27FC236}">
                <a16:creationId xmlns:a16="http://schemas.microsoft.com/office/drawing/2014/main" id="{68F52B06-09EB-4330-9AB8-787535D04833}"/>
              </a:ext>
            </a:extLst>
          </p:cNvPr>
          <p:cNvGrpSpPr/>
          <p:nvPr/>
        </p:nvGrpSpPr>
        <p:grpSpPr>
          <a:xfrm>
            <a:off x="4993997" y="5044916"/>
            <a:ext cx="1573393" cy="953688"/>
            <a:chOff x="5544968" y="4886053"/>
            <a:chExt cx="1540524" cy="933768"/>
          </a:xfrm>
        </p:grpSpPr>
        <p:pic>
          <p:nvPicPr>
            <p:cNvPr id="7" name="Picture 6">
              <a:extLst>
                <a:ext uri="{FF2B5EF4-FFF2-40B4-BE49-F238E27FC236}">
                  <a16:creationId xmlns:a16="http://schemas.microsoft.com/office/drawing/2014/main" id="{5C8E08C8-0699-48C3-BD81-7E2682406F24}"/>
                </a:ext>
              </a:extLst>
            </p:cNvPr>
            <p:cNvPicPr>
              <a:picLocks noChangeAspect="1"/>
            </p:cNvPicPr>
            <p:nvPr/>
          </p:nvPicPr>
          <p:blipFill>
            <a:blip r:embed="rId4"/>
            <a:stretch>
              <a:fillRect/>
            </a:stretch>
          </p:blipFill>
          <p:spPr>
            <a:xfrm>
              <a:off x="5772465" y="4886053"/>
              <a:ext cx="1099705" cy="618124"/>
            </a:xfrm>
            <a:prstGeom prst="rect">
              <a:avLst/>
            </a:prstGeom>
          </p:spPr>
        </p:pic>
        <p:sp>
          <p:nvSpPr>
            <p:cNvPr id="10" name="TextBox 9">
              <a:extLst>
                <a:ext uri="{FF2B5EF4-FFF2-40B4-BE49-F238E27FC236}">
                  <a16:creationId xmlns:a16="http://schemas.microsoft.com/office/drawing/2014/main" id="{260A0E6F-26ED-41C6-9501-C9AD3486BA66}"/>
                </a:ext>
              </a:extLst>
            </p:cNvPr>
            <p:cNvSpPr txBox="1"/>
            <p:nvPr/>
          </p:nvSpPr>
          <p:spPr>
            <a:xfrm>
              <a:off x="5544968" y="5600737"/>
              <a:ext cx="1540524" cy="219084"/>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6000</a:t>
              </a:r>
            </a:p>
            <a:p>
              <a:pPr algn="ctr" defTabSz="914281">
                <a:lnSpc>
                  <a:spcPct val="90000"/>
                </a:lnSpc>
                <a:defRPr/>
              </a:pPr>
              <a:r>
                <a:rPr lang="en-US" sz="1100" b="1" dirty="0">
                  <a:solidFill>
                    <a:srgbClr val="FF7600"/>
                  </a:solidFill>
                  <a:latin typeface="+mj-lt"/>
                </a:rPr>
                <a:t>Economical Access</a:t>
              </a:r>
              <a:endParaRPr kumimoji="0" lang="en-US" sz="1100" b="1" i="0" u="none" strike="noStrike" kern="1200" cap="none" spc="0" normalizeH="0" baseline="0" noProof="0" dirty="0">
                <a:ln>
                  <a:noFill/>
                </a:ln>
                <a:solidFill>
                  <a:srgbClr val="000000"/>
                </a:solidFill>
                <a:effectLst/>
                <a:uLnTx/>
                <a:uFillTx/>
                <a:latin typeface="+mj-lt"/>
                <a:ea typeface="+mn-ea"/>
                <a:cs typeface="+mn-cs"/>
              </a:endParaRPr>
            </a:p>
          </p:txBody>
        </p:sp>
      </p:grpSp>
      <p:grpSp>
        <p:nvGrpSpPr>
          <p:cNvPr id="27" name="Group 26">
            <a:extLst>
              <a:ext uri="{FF2B5EF4-FFF2-40B4-BE49-F238E27FC236}">
                <a16:creationId xmlns:a16="http://schemas.microsoft.com/office/drawing/2014/main" id="{569009F6-F543-4D65-AD4D-149759C95E0F}"/>
              </a:ext>
            </a:extLst>
          </p:cNvPr>
          <p:cNvGrpSpPr/>
          <p:nvPr/>
        </p:nvGrpSpPr>
        <p:grpSpPr>
          <a:xfrm>
            <a:off x="7551644" y="2758174"/>
            <a:ext cx="2214749" cy="1501719"/>
            <a:chOff x="6918976" y="2602465"/>
            <a:chExt cx="2300247" cy="1625759"/>
          </a:xfrm>
        </p:grpSpPr>
        <p:sp>
          <p:nvSpPr>
            <p:cNvPr id="11" name="TextBox 10">
              <a:extLst>
                <a:ext uri="{FF2B5EF4-FFF2-40B4-BE49-F238E27FC236}">
                  <a16:creationId xmlns:a16="http://schemas.microsoft.com/office/drawing/2014/main" id="{F09D6DB2-5273-4C1E-8484-B91466949DF4}"/>
                </a:ext>
              </a:extLst>
            </p:cNvPr>
            <p:cNvSpPr txBox="1"/>
            <p:nvPr/>
          </p:nvSpPr>
          <p:spPr>
            <a:xfrm>
              <a:off x="7141903" y="3975693"/>
              <a:ext cx="1846539" cy="252531"/>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6400</a:t>
              </a:r>
            </a:p>
            <a:p>
              <a:pPr marL="0" marR="0" lvl="0" indent="0" algn="ctr" defTabSz="914281" rtl="0" eaLnBrk="1" fontAlgn="auto" latinLnBrk="0" hangingPunct="1">
                <a:lnSpc>
                  <a:spcPct val="90000"/>
                </a:lnSpc>
                <a:spcBef>
                  <a:spcPts val="0"/>
                </a:spcBef>
                <a:spcAft>
                  <a:spcPts val="0"/>
                </a:spcAft>
                <a:buClrTx/>
                <a:buSzTx/>
                <a:buFontTx/>
                <a:buNone/>
                <a:tabLst/>
                <a:defRPr/>
              </a:pPr>
              <a:r>
                <a:rPr lang="en-US" sz="1100" b="1" dirty="0">
                  <a:solidFill>
                    <a:srgbClr val="FF7600"/>
                  </a:solidFill>
                  <a:latin typeface="+mj-lt"/>
                </a:rPr>
                <a:t>VSX Redundancy, 100G+</a:t>
              </a:r>
              <a:endParaRPr kumimoji="0" lang="en-US" sz="1100" b="1" i="0" u="none" strike="noStrike" kern="1200" cap="none" spc="0" normalizeH="0" baseline="0" noProof="0" dirty="0">
                <a:ln>
                  <a:noFill/>
                </a:ln>
                <a:solidFill>
                  <a:srgbClr val="FF7600"/>
                </a:solidFill>
                <a:effectLst/>
                <a:uLnTx/>
                <a:uFillTx/>
                <a:latin typeface="+mj-lt"/>
                <a:ea typeface="+mn-ea"/>
                <a:cs typeface="+mn-cs"/>
              </a:endParaRPr>
            </a:p>
          </p:txBody>
        </p:sp>
        <p:pic>
          <p:nvPicPr>
            <p:cNvPr id="12" name="Picture 11" descr="A close up of electronics&#10;&#10;Description automatically generated">
              <a:extLst>
                <a:ext uri="{FF2B5EF4-FFF2-40B4-BE49-F238E27FC236}">
                  <a16:creationId xmlns:a16="http://schemas.microsoft.com/office/drawing/2014/main" id="{EBBA8205-78D9-4FFA-9026-77091B336A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8976" y="2602465"/>
              <a:ext cx="2300247" cy="1412946"/>
            </a:xfrm>
            <a:prstGeom prst="rect">
              <a:avLst/>
            </a:prstGeom>
          </p:spPr>
        </p:pic>
      </p:grpSp>
      <p:grpSp>
        <p:nvGrpSpPr>
          <p:cNvPr id="29" name="Group 28">
            <a:extLst>
              <a:ext uri="{FF2B5EF4-FFF2-40B4-BE49-F238E27FC236}">
                <a16:creationId xmlns:a16="http://schemas.microsoft.com/office/drawing/2014/main" id="{FA4E022F-AEBD-4AA3-8E85-CED56BBD0A40}"/>
              </a:ext>
            </a:extLst>
          </p:cNvPr>
          <p:cNvGrpSpPr/>
          <p:nvPr/>
        </p:nvGrpSpPr>
        <p:grpSpPr>
          <a:xfrm>
            <a:off x="6351822" y="1743808"/>
            <a:ext cx="1508781" cy="1116566"/>
            <a:chOff x="6138205" y="1439629"/>
            <a:chExt cx="1630060" cy="1206318"/>
          </a:xfrm>
        </p:grpSpPr>
        <p:sp>
          <p:nvSpPr>
            <p:cNvPr id="13" name="TextBox 12">
              <a:extLst>
                <a:ext uri="{FF2B5EF4-FFF2-40B4-BE49-F238E27FC236}">
                  <a16:creationId xmlns:a16="http://schemas.microsoft.com/office/drawing/2014/main" id="{0CF7FF3D-7CFD-4497-80A3-3079A27C42B6}"/>
                </a:ext>
              </a:extLst>
            </p:cNvPr>
            <p:cNvSpPr txBox="1"/>
            <p:nvPr/>
          </p:nvSpPr>
          <p:spPr>
            <a:xfrm>
              <a:off x="6138205" y="2424260"/>
              <a:ext cx="1630060" cy="221687"/>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8300</a:t>
              </a:r>
            </a:p>
            <a:p>
              <a:pPr marL="0" marR="0" lvl="0" indent="0" algn="ctr" defTabSz="914281" rtl="0" eaLnBrk="1" fontAlgn="auto" latinLnBrk="0" hangingPunct="1">
                <a:lnSpc>
                  <a:spcPct val="90000"/>
                </a:lnSpc>
                <a:spcBef>
                  <a:spcPts val="0"/>
                </a:spcBef>
                <a:spcAft>
                  <a:spcPts val="0"/>
                </a:spcAft>
                <a:buClrTx/>
                <a:buSzTx/>
                <a:buFontTx/>
                <a:buNone/>
                <a:tabLst/>
                <a:defRPr/>
              </a:pPr>
              <a:r>
                <a:rPr lang="en-US" sz="1100" b="1" dirty="0">
                  <a:solidFill>
                    <a:srgbClr val="FF7600"/>
                  </a:solidFill>
                  <a:latin typeface="+mj-lt"/>
                </a:rPr>
                <a:t>25G Top of Rack</a:t>
              </a:r>
              <a:endParaRPr kumimoji="0" lang="en-US" sz="1100" b="1" i="0" u="none" strike="noStrike" kern="1200" cap="none" spc="0" normalizeH="0" baseline="0" noProof="0" dirty="0">
                <a:ln>
                  <a:noFill/>
                </a:ln>
                <a:solidFill>
                  <a:srgbClr val="FF7600"/>
                </a:solidFill>
                <a:effectLst/>
                <a:uLnTx/>
                <a:uFillTx/>
                <a:latin typeface="+mj-lt"/>
                <a:ea typeface="+mn-ea"/>
                <a:cs typeface="+mn-cs"/>
              </a:endParaRPr>
            </a:p>
          </p:txBody>
        </p:sp>
        <p:grpSp>
          <p:nvGrpSpPr>
            <p:cNvPr id="3" name="Group 2">
              <a:extLst>
                <a:ext uri="{FF2B5EF4-FFF2-40B4-BE49-F238E27FC236}">
                  <a16:creationId xmlns:a16="http://schemas.microsoft.com/office/drawing/2014/main" id="{CD61354D-6DF5-455C-9A28-412BAC5A9C93}"/>
                </a:ext>
              </a:extLst>
            </p:cNvPr>
            <p:cNvGrpSpPr/>
            <p:nvPr/>
          </p:nvGrpSpPr>
          <p:grpSpPr>
            <a:xfrm>
              <a:off x="6267797" y="1439629"/>
              <a:ext cx="1359325" cy="949055"/>
              <a:chOff x="9201760" y="2194215"/>
              <a:chExt cx="1359325" cy="949055"/>
            </a:xfrm>
          </p:grpSpPr>
          <p:pic>
            <p:nvPicPr>
              <p:cNvPr id="14" name="Picture 13">
                <a:extLst>
                  <a:ext uri="{FF2B5EF4-FFF2-40B4-BE49-F238E27FC236}">
                    <a16:creationId xmlns:a16="http://schemas.microsoft.com/office/drawing/2014/main" id="{F4430EB2-558E-4360-967E-FD3B7DFDFFDC}"/>
                  </a:ext>
                </a:extLst>
              </p:cNvPr>
              <p:cNvPicPr>
                <a:picLocks noChangeAspect="1"/>
              </p:cNvPicPr>
              <p:nvPr/>
            </p:nvPicPr>
            <p:blipFill>
              <a:blip r:embed="rId6"/>
              <a:stretch>
                <a:fillRect/>
              </a:stretch>
            </p:blipFill>
            <p:spPr>
              <a:xfrm>
                <a:off x="9269693" y="2557388"/>
                <a:ext cx="1223459" cy="585882"/>
              </a:xfrm>
              <a:prstGeom prst="rect">
                <a:avLst/>
              </a:prstGeom>
            </p:spPr>
          </p:pic>
          <p:pic>
            <p:nvPicPr>
              <p:cNvPr id="15" name="Picture 14">
                <a:extLst>
                  <a:ext uri="{FF2B5EF4-FFF2-40B4-BE49-F238E27FC236}">
                    <a16:creationId xmlns:a16="http://schemas.microsoft.com/office/drawing/2014/main" id="{68AA187B-63BA-4E5F-843E-91AD51141D48}"/>
                  </a:ext>
                </a:extLst>
              </p:cNvPr>
              <p:cNvPicPr>
                <a:picLocks noChangeAspect="1"/>
              </p:cNvPicPr>
              <p:nvPr/>
            </p:nvPicPr>
            <p:blipFill>
              <a:blip r:embed="rId7"/>
              <a:stretch>
                <a:fillRect/>
              </a:stretch>
            </p:blipFill>
            <p:spPr>
              <a:xfrm>
                <a:off x="9201760" y="2194215"/>
                <a:ext cx="1359325" cy="687592"/>
              </a:xfrm>
              <a:prstGeom prst="rect">
                <a:avLst/>
              </a:prstGeom>
            </p:spPr>
          </p:pic>
        </p:grpSp>
      </p:grpSp>
      <p:grpSp>
        <p:nvGrpSpPr>
          <p:cNvPr id="43" name="Group 42">
            <a:extLst>
              <a:ext uri="{FF2B5EF4-FFF2-40B4-BE49-F238E27FC236}">
                <a16:creationId xmlns:a16="http://schemas.microsoft.com/office/drawing/2014/main" id="{EE33E71D-AC13-4A44-828D-164440BC110A}"/>
              </a:ext>
            </a:extLst>
          </p:cNvPr>
          <p:cNvGrpSpPr/>
          <p:nvPr/>
        </p:nvGrpSpPr>
        <p:grpSpPr>
          <a:xfrm>
            <a:off x="7266201" y="1106044"/>
            <a:ext cx="2159145" cy="1464730"/>
            <a:chOff x="7369177" y="815172"/>
            <a:chExt cx="2332701" cy="1582468"/>
          </a:xfrm>
        </p:grpSpPr>
        <p:pic>
          <p:nvPicPr>
            <p:cNvPr id="17" name="Picture 16" descr="A close up of a computer&#10;&#10;Description automatically generated">
              <a:extLst>
                <a:ext uri="{FF2B5EF4-FFF2-40B4-BE49-F238E27FC236}">
                  <a16:creationId xmlns:a16="http://schemas.microsoft.com/office/drawing/2014/main" id="{F49B109A-5B8B-4FD6-A0EA-CCB0E1B5A7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9177" y="815172"/>
              <a:ext cx="2332701" cy="1556654"/>
            </a:xfrm>
            <a:prstGeom prst="rect">
              <a:avLst/>
            </a:prstGeom>
          </p:spPr>
        </p:pic>
        <p:sp>
          <p:nvSpPr>
            <p:cNvPr id="18" name="TextBox 17">
              <a:extLst>
                <a:ext uri="{FF2B5EF4-FFF2-40B4-BE49-F238E27FC236}">
                  <a16:creationId xmlns:a16="http://schemas.microsoft.com/office/drawing/2014/main" id="{25D97D6A-2D1B-4011-B9F4-B67E19D92B92}"/>
                </a:ext>
              </a:extLst>
            </p:cNvPr>
            <p:cNvSpPr txBox="1"/>
            <p:nvPr/>
          </p:nvSpPr>
          <p:spPr>
            <a:xfrm>
              <a:off x="7720895" y="2157036"/>
              <a:ext cx="1629265" cy="240604"/>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8400</a:t>
              </a:r>
            </a:p>
            <a:p>
              <a:pPr marL="0" marR="0" lvl="0" indent="0" algn="ctr" defTabSz="914281" rtl="0" eaLnBrk="1" fontAlgn="auto" latinLnBrk="0" hangingPunct="1">
                <a:lnSpc>
                  <a:spcPct val="90000"/>
                </a:lnSpc>
                <a:spcBef>
                  <a:spcPts val="0"/>
                </a:spcBef>
                <a:spcAft>
                  <a:spcPts val="0"/>
                </a:spcAft>
                <a:buClrTx/>
                <a:buSzTx/>
                <a:buFontTx/>
                <a:buNone/>
                <a:tabLst/>
                <a:defRPr/>
              </a:pPr>
              <a:r>
                <a:rPr lang="en-US" sz="1100" b="1" dirty="0">
                  <a:solidFill>
                    <a:srgbClr val="FF7600"/>
                  </a:solidFill>
                  <a:latin typeface="+mj-lt"/>
                </a:rPr>
                <a:t>Data Center</a:t>
              </a:r>
              <a:endParaRPr kumimoji="0" lang="en-US" sz="1100" b="1" i="0" u="none" strike="noStrike" kern="1200" cap="none" spc="0" normalizeH="0" baseline="0" noProof="0" dirty="0">
                <a:ln>
                  <a:noFill/>
                </a:ln>
                <a:solidFill>
                  <a:srgbClr val="FF7600"/>
                </a:solidFill>
                <a:effectLst/>
                <a:uLnTx/>
                <a:uFillTx/>
                <a:latin typeface="+mj-lt"/>
                <a:ea typeface="+mn-ea"/>
                <a:cs typeface="+mn-cs"/>
              </a:endParaRPr>
            </a:p>
          </p:txBody>
        </p:sp>
      </p:grpSp>
      <p:grpSp>
        <p:nvGrpSpPr>
          <p:cNvPr id="32" name="Group 31">
            <a:extLst>
              <a:ext uri="{FF2B5EF4-FFF2-40B4-BE49-F238E27FC236}">
                <a16:creationId xmlns:a16="http://schemas.microsoft.com/office/drawing/2014/main" id="{193A4A84-15C9-4A19-A832-5AB8E4D130F3}"/>
              </a:ext>
            </a:extLst>
          </p:cNvPr>
          <p:cNvGrpSpPr/>
          <p:nvPr/>
        </p:nvGrpSpPr>
        <p:grpSpPr>
          <a:xfrm>
            <a:off x="10476268" y="1252425"/>
            <a:ext cx="1576072" cy="906473"/>
            <a:chOff x="10275898" y="630538"/>
            <a:chExt cx="1702760" cy="979337"/>
          </a:xfrm>
        </p:grpSpPr>
        <p:pic>
          <p:nvPicPr>
            <p:cNvPr id="19" name="Picture 18">
              <a:extLst>
                <a:ext uri="{FF2B5EF4-FFF2-40B4-BE49-F238E27FC236}">
                  <a16:creationId xmlns:a16="http://schemas.microsoft.com/office/drawing/2014/main" id="{2146B7F7-24B1-4859-9FA3-B172BDF6E5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5773" y="630538"/>
              <a:ext cx="1603004" cy="585981"/>
            </a:xfrm>
            <a:prstGeom prst="rect">
              <a:avLst/>
            </a:prstGeom>
          </p:spPr>
        </p:pic>
        <p:sp>
          <p:nvSpPr>
            <p:cNvPr id="20" name="Rectangle 19">
              <a:extLst>
                <a:ext uri="{FF2B5EF4-FFF2-40B4-BE49-F238E27FC236}">
                  <a16:creationId xmlns:a16="http://schemas.microsoft.com/office/drawing/2014/main" id="{74C4833F-F978-4819-A2B5-4D7BA70B58C9}"/>
                </a:ext>
              </a:extLst>
            </p:cNvPr>
            <p:cNvSpPr/>
            <p:nvPr/>
          </p:nvSpPr>
          <p:spPr>
            <a:xfrm>
              <a:off x="10275898" y="1094475"/>
              <a:ext cx="1702760" cy="515400"/>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j-lt"/>
                  <a:ea typeface="HP Simplified" charset="0"/>
                  <a:cs typeface="HP Simplified" charset="0"/>
                </a:rPr>
                <a:t>CX 10000</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1" dirty="0">
                  <a:solidFill>
                    <a:srgbClr val="FF7600"/>
                  </a:solidFill>
                  <a:latin typeface="+mj-lt"/>
                  <a:ea typeface="HP Simplified" charset="0"/>
                  <a:cs typeface="HP Simplified" charset="0"/>
                </a:rPr>
                <a:t>Integrated Services TOR</a:t>
              </a:r>
              <a:endParaRPr kumimoji="0" lang="en-US" sz="900" b="1" i="0" u="none" strike="noStrike" kern="1200" cap="none" spc="0" normalizeH="0" baseline="0" noProof="0" dirty="0">
                <a:ln>
                  <a:noFill/>
                </a:ln>
                <a:solidFill>
                  <a:srgbClr val="FF7600"/>
                </a:solidFill>
                <a:effectLst/>
                <a:uLnTx/>
                <a:uFillTx/>
                <a:latin typeface="+mj-lt"/>
                <a:ea typeface="HP Simplified" charset="0"/>
                <a:cs typeface="HP Simplified" charset="0"/>
              </a:endParaRPr>
            </a:p>
          </p:txBody>
        </p:sp>
      </p:grpSp>
      <p:grpSp>
        <p:nvGrpSpPr>
          <p:cNvPr id="30" name="Group 29">
            <a:extLst>
              <a:ext uri="{FF2B5EF4-FFF2-40B4-BE49-F238E27FC236}">
                <a16:creationId xmlns:a16="http://schemas.microsoft.com/office/drawing/2014/main" id="{86B67BB5-D955-49A9-84E5-F29D7CD3EE39}"/>
              </a:ext>
            </a:extLst>
          </p:cNvPr>
          <p:cNvGrpSpPr/>
          <p:nvPr/>
        </p:nvGrpSpPr>
        <p:grpSpPr>
          <a:xfrm>
            <a:off x="8938725" y="1515835"/>
            <a:ext cx="1554019" cy="696254"/>
            <a:chOff x="9350160" y="1433461"/>
            <a:chExt cx="1678934" cy="752220"/>
          </a:xfrm>
        </p:grpSpPr>
        <p:pic>
          <p:nvPicPr>
            <p:cNvPr id="21" name="Picture 20">
              <a:extLst>
                <a:ext uri="{FF2B5EF4-FFF2-40B4-BE49-F238E27FC236}">
                  <a16:creationId xmlns:a16="http://schemas.microsoft.com/office/drawing/2014/main" id="{13C2E853-4256-432C-8299-E79F527D160A}"/>
                </a:ext>
              </a:extLst>
            </p:cNvPr>
            <p:cNvPicPr>
              <a:picLocks noChangeAspect="1"/>
            </p:cNvPicPr>
            <p:nvPr/>
          </p:nvPicPr>
          <p:blipFill>
            <a:blip r:embed="rId10"/>
            <a:stretch>
              <a:fillRect/>
            </a:stretch>
          </p:blipFill>
          <p:spPr>
            <a:xfrm>
              <a:off x="9350160" y="1433461"/>
              <a:ext cx="1678934" cy="529847"/>
            </a:xfrm>
            <a:prstGeom prst="rect">
              <a:avLst/>
            </a:prstGeom>
          </p:spPr>
        </p:pic>
        <p:sp>
          <p:nvSpPr>
            <p:cNvPr id="22" name="TextBox 21">
              <a:extLst>
                <a:ext uri="{FF2B5EF4-FFF2-40B4-BE49-F238E27FC236}">
                  <a16:creationId xmlns:a16="http://schemas.microsoft.com/office/drawing/2014/main" id="{EFD90B2E-FD78-4685-BE0B-07716A67D941}"/>
                </a:ext>
              </a:extLst>
            </p:cNvPr>
            <p:cNvSpPr txBox="1"/>
            <p:nvPr/>
          </p:nvSpPr>
          <p:spPr>
            <a:xfrm>
              <a:off x="9388916" y="1963832"/>
              <a:ext cx="1601423" cy="221849"/>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9300</a:t>
              </a:r>
            </a:p>
            <a:p>
              <a:pPr marL="0" marR="0" lvl="0" indent="0" algn="ctr" defTabSz="914281" rtl="0" eaLnBrk="1" fontAlgn="auto" latinLnBrk="0" hangingPunct="1">
                <a:lnSpc>
                  <a:spcPct val="90000"/>
                </a:lnSpc>
                <a:spcBef>
                  <a:spcPts val="0"/>
                </a:spcBef>
                <a:spcAft>
                  <a:spcPts val="0"/>
                </a:spcAft>
                <a:buClrTx/>
                <a:buSzTx/>
                <a:buFontTx/>
                <a:buNone/>
                <a:tabLst/>
                <a:defRPr/>
              </a:pPr>
              <a:r>
                <a:rPr lang="en-US" sz="1100" b="1" dirty="0">
                  <a:solidFill>
                    <a:srgbClr val="FF7600"/>
                  </a:solidFill>
                  <a:latin typeface="+mj-lt"/>
                </a:rPr>
                <a:t>400G Spine &amp; TOR</a:t>
              </a:r>
              <a:endParaRPr kumimoji="0" lang="en-US" sz="1100" b="1" i="0" u="none" strike="noStrike" kern="1200" cap="none" spc="0" normalizeH="0" baseline="0" noProof="0" dirty="0">
                <a:ln>
                  <a:noFill/>
                </a:ln>
                <a:solidFill>
                  <a:srgbClr val="FF7600"/>
                </a:solidFill>
                <a:effectLst/>
                <a:uLnTx/>
                <a:uFillTx/>
                <a:latin typeface="+mj-lt"/>
                <a:ea typeface="+mn-ea"/>
                <a:cs typeface="+mn-cs"/>
              </a:endParaRPr>
            </a:p>
          </p:txBody>
        </p:sp>
      </p:grpSp>
      <p:grpSp>
        <p:nvGrpSpPr>
          <p:cNvPr id="28" name="Group 27">
            <a:extLst>
              <a:ext uri="{FF2B5EF4-FFF2-40B4-BE49-F238E27FC236}">
                <a16:creationId xmlns:a16="http://schemas.microsoft.com/office/drawing/2014/main" id="{9072B501-793B-4B09-AAAF-17ECD0E38E8E}"/>
              </a:ext>
            </a:extLst>
          </p:cNvPr>
          <p:cNvGrpSpPr/>
          <p:nvPr/>
        </p:nvGrpSpPr>
        <p:grpSpPr>
          <a:xfrm>
            <a:off x="5648375" y="3422518"/>
            <a:ext cx="1630060" cy="1174657"/>
            <a:chOff x="5615622" y="3404471"/>
            <a:chExt cx="1630060" cy="1174657"/>
          </a:xfrm>
        </p:grpSpPr>
        <p:pic>
          <p:nvPicPr>
            <p:cNvPr id="46" name="Picture 45">
              <a:extLst>
                <a:ext uri="{FF2B5EF4-FFF2-40B4-BE49-F238E27FC236}">
                  <a16:creationId xmlns:a16="http://schemas.microsoft.com/office/drawing/2014/main" id="{A33B6BF2-1A6C-4E76-B968-4836DD9C7482}"/>
                </a:ext>
              </a:extLst>
            </p:cNvPr>
            <p:cNvPicPr>
              <a:picLocks noChangeAspect="1"/>
            </p:cNvPicPr>
            <p:nvPr/>
          </p:nvPicPr>
          <p:blipFill>
            <a:blip r:embed="rId11"/>
            <a:stretch>
              <a:fillRect/>
            </a:stretch>
          </p:blipFill>
          <p:spPr>
            <a:xfrm>
              <a:off x="5902015" y="3404471"/>
              <a:ext cx="1057275" cy="781050"/>
            </a:xfrm>
            <a:prstGeom prst="rect">
              <a:avLst/>
            </a:prstGeom>
          </p:spPr>
        </p:pic>
        <p:sp>
          <p:nvSpPr>
            <p:cNvPr id="47" name="TextBox 46">
              <a:extLst>
                <a:ext uri="{FF2B5EF4-FFF2-40B4-BE49-F238E27FC236}">
                  <a16:creationId xmlns:a16="http://schemas.microsoft.com/office/drawing/2014/main" id="{4D8F7C82-CDB9-4A48-A210-2F29DB893C43}"/>
                </a:ext>
              </a:extLst>
            </p:cNvPr>
            <p:cNvSpPr txBox="1"/>
            <p:nvPr/>
          </p:nvSpPr>
          <p:spPr>
            <a:xfrm>
              <a:off x="5615622" y="4348795"/>
              <a:ext cx="1630060" cy="230333"/>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6300</a:t>
              </a:r>
            </a:p>
            <a:p>
              <a:pPr algn="ctr" defTabSz="914281">
                <a:lnSpc>
                  <a:spcPct val="90000"/>
                </a:lnSpc>
                <a:defRPr/>
              </a:pPr>
              <a:r>
                <a:rPr lang="en-US" sz="1100" b="1" dirty="0">
                  <a:solidFill>
                    <a:srgbClr val="FF7600"/>
                  </a:solidFill>
                  <a:latin typeface="+mj-lt"/>
                </a:rPr>
                <a:t>SmartRate10, 50G,</a:t>
              </a:r>
              <a:endParaRPr lang="en-US" sz="1100" b="1" dirty="0">
                <a:solidFill>
                  <a:srgbClr val="FF7600"/>
                </a:solidFill>
                <a:latin typeface="+mj-lt"/>
                <a:cs typeface="Arial"/>
              </a:endParaRPr>
            </a:p>
            <a:p>
              <a:pPr algn="ctr" defTabSz="914281">
                <a:lnSpc>
                  <a:spcPct val="90000"/>
                </a:lnSpc>
                <a:defRPr/>
              </a:pPr>
              <a:r>
                <a:rPr lang="en-US" sz="1100" b="1" dirty="0">
                  <a:solidFill>
                    <a:srgbClr val="FF7600"/>
                  </a:solidFill>
                  <a:latin typeface="+mj-lt"/>
                </a:rPr>
                <a:t> Fiber Aggregation</a:t>
              </a:r>
              <a:endParaRPr lang="en-US" sz="1100" b="1" i="0" u="none" strike="noStrike" kern="1200" cap="none" spc="0" normalizeH="0" baseline="0" noProof="0" dirty="0">
                <a:ln>
                  <a:noFill/>
                </a:ln>
                <a:solidFill>
                  <a:srgbClr val="FF7600"/>
                </a:solidFill>
                <a:effectLst/>
                <a:uLnTx/>
                <a:uFillTx/>
                <a:latin typeface="+mj-lt"/>
                <a:cs typeface="Arial"/>
              </a:endParaRPr>
            </a:p>
          </p:txBody>
        </p:sp>
      </p:grpSp>
      <p:sp>
        <p:nvSpPr>
          <p:cNvPr id="52" name="Pentagon 23">
            <a:extLst>
              <a:ext uri="{FF2B5EF4-FFF2-40B4-BE49-F238E27FC236}">
                <a16:creationId xmlns:a16="http://schemas.microsoft.com/office/drawing/2014/main" id="{659FC0BE-8DC2-406C-87FF-43A425F7C492}"/>
              </a:ext>
            </a:extLst>
          </p:cNvPr>
          <p:cNvSpPr/>
          <p:nvPr/>
        </p:nvSpPr>
        <p:spPr bwMode="ltGray">
          <a:xfrm>
            <a:off x="4415401" y="6163803"/>
            <a:ext cx="7610022" cy="366801"/>
          </a:xfrm>
          <a:prstGeom prst="homePlate">
            <a:avLst/>
          </a:prstGeom>
          <a:solidFill>
            <a:schemeClr val="accent1"/>
          </a:solidFill>
          <a:ln w="19050" cap="flat" cmpd="sng" algn="ctr">
            <a:noFill/>
            <a:prstDash val="solid"/>
            <a:miter lim="800000"/>
          </a:ln>
          <a:effectLst/>
        </p:spPr>
        <p:txBody>
          <a:bodyPr rtlCol="0" anchor="ctr"/>
          <a:lstStyle/>
          <a:p>
            <a:pPr marL="0" marR="0" lvl="0" indent="0" algn="ctr" defTabSz="761832" rtl="0" eaLnBrk="1" fontAlgn="auto" latinLnBrk="0" hangingPunct="1">
              <a:lnSpc>
                <a:spcPct val="8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mj-lt"/>
                <a:ea typeface="Helvetica Neue Medium"/>
                <a:cs typeface="Helvetica Neue Medium"/>
              </a:rPr>
              <a:t>End-to-End Portfolio for the Enterprise</a:t>
            </a:r>
          </a:p>
        </p:txBody>
      </p:sp>
      <p:sp>
        <p:nvSpPr>
          <p:cNvPr id="54" name="TextBox 53">
            <a:extLst>
              <a:ext uri="{FF2B5EF4-FFF2-40B4-BE49-F238E27FC236}">
                <a16:creationId xmlns:a16="http://schemas.microsoft.com/office/drawing/2014/main" id="{BA68578B-AF71-46BD-8B57-B274BA377AD4}"/>
              </a:ext>
            </a:extLst>
          </p:cNvPr>
          <p:cNvSpPr txBox="1"/>
          <p:nvPr/>
        </p:nvSpPr>
        <p:spPr>
          <a:xfrm>
            <a:off x="765658" y="244918"/>
            <a:ext cx="329377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Why Aruba CX?</a:t>
            </a:r>
          </a:p>
        </p:txBody>
      </p:sp>
      <p:sp>
        <p:nvSpPr>
          <p:cNvPr id="58" name="Rectangle 57">
            <a:extLst>
              <a:ext uri="{FF2B5EF4-FFF2-40B4-BE49-F238E27FC236}">
                <a16:creationId xmlns:a16="http://schemas.microsoft.com/office/drawing/2014/main" id="{2B161705-BEBD-4CF6-8B20-71DFA151B03C}"/>
              </a:ext>
            </a:extLst>
          </p:cNvPr>
          <p:cNvSpPr/>
          <p:nvPr/>
        </p:nvSpPr>
        <p:spPr>
          <a:xfrm>
            <a:off x="349694" y="1381767"/>
            <a:ext cx="3851763" cy="8202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R="0" lvl="0" algn="l" defTabSz="914400" rtl="0" eaLnBrk="1" fontAlgn="auto" latinLnBrk="0" hangingPunct="1">
              <a:lnSpc>
                <a:spcPct val="100000"/>
              </a:lnSpc>
              <a:spcBef>
                <a:spcPts val="0"/>
              </a:spcBef>
              <a:spcAft>
                <a:spcPts val="600"/>
              </a:spcAft>
              <a:buClr>
                <a:schemeClr val="bg1"/>
              </a:buClr>
              <a:buSzTx/>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End-to-end </a:t>
            </a:r>
            <a:r>
              <a:rPr kumimoji="0" lang="en-US" sz="1600" b="1" i="0" u="none" strike="noStrike" kern="1200" cap="none" spc="0" normalizeH="0" baseline="0" noProof="0" dirty="0">
                <a:ln>
                  <a:noFill/>
                </a:ln>
                <a:solidFill>
                  <a:schemeClr val="bg1"/>
                </a:solidFill>
                <a:effectLst/>
                <a:uLnTx/>
                <a:uFillTx/>
                <a:latin typeface="+mj-lt"/>
                <a:ea typeface="+mn-ea"/>
                <a:cs typeface="+mn-cs"/>
              </a:rPr>
              <a:t>single operating system</a:t>
            </a:r>
            <a:r>
              <a:rPr kumimoji="0" lang="en-US" sz="1600" b="0" i="0" u="none" strike="noStrike" kern="1200" cap="none" spc="0" normalizeH="0" baseline="0" noProof="0" dirty="0">
                <a:ln>
                  <a:noFill/>
                </a:ln>
                <a:solidFill>
                  <a:schemeClr val="bg1"/>
                </a:solidFill>
                <a:effectLst/>
                <a:uLnTx/>
                <a:uFillTx/>
                <a:latin typeface="+mj-lt"/>
                <a:ea typeface="+mn-ea"/>
                <a:cs typeface="+mn-cs"/>
              </a:rPr>
              <a:t> from access to core to data center</a:t>
            </a:r>
          </a:p>
        </p:txBody>
      </p:sp>
      <p:sp>
        <p:nvSpPr>
          <p:cNvPr id="59" name="Rectangle 58">
            <a:extLst>
              <a:ext uri="{FF2B5EF4-FFF2-40B4-BE49-F238E27FC236}">
                <a16:creationId xmlns:a16="http://schemas.microsoft.com/office/drawing/2014/main" id="{B4E4A943-D620-49B0-8985-DA303CAB64D4}"/>
              </a:ext>
            </a:extLst>
          </p:cNvPr>
          <p:cNvSpPr/>
          <p:nvPr/>
        </p:nvSpPr>
        <p:spPr>
          <a:xfrm>
            <a:off x="349694" y="2377850"/>
            <a:ext cx="3851763" cy="8202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R="0" lvl="0" algn="l" defTabSz="914400" rtl="0" eaLnBrk="1" fontAlgn="auto" latinLnBrk="0" hangingPunct="1">
              <a:lnSpc>
                <a:spcPct val="100000"/>
              </a:lnSpc>
              <a:spcBef>
                <a:spcPts val="0"/>
              </a:spcBef>
              <a:spcAft>
                <a:spcPts val="600"/>
              </a:spcAft>
              <a:buClr>
                <a:schemeClr val="bg1"/>
              </a:buClr>
              <a:buSzTx/>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No complex licensing</a:t>
            </a:r>
            <a:r>
              <a:rPr kumimoji="0" lang="en-US" sz="1600" b="0" i="0" u="none" strike="noStrike" kern="1200" cap="none" spc="0" normalizeH="0" baseline="0" noProof="0" dirty="0">
                <a:ln>
                  <a:noFill/>
                </a:ln>
                <a:solidFill>
                  <a:schemeClr val="bg1"/>
                </a:solidFill>
                <a:effectLst/>
                <a:uLnTx/>
                <a:uFillTx/>
                <a:latin typeface="+mj-lt"/>
                <a:ea typeface="+mn-ea"/>
                <a:cs typeface="+mn-cs"/>
              </a:rPr>
              <a:t>; all typical features enabled out-of-the-box</a:t>
            </a:r>
          </a:p>
        </p:txBody>
      </p:sp>
      <p:sp>
        <p:nvSpPr>
          <p:cNvPr id="60" name="Rectangle 59">
            <a:extLst>
              <a:ext uri="{FF2B5EF4-FFF2-40B4-BE49-F238E27FC236}">
                <a16:creationId xmlns:a16="http://schemas.microsoft.com/office/drawing/2014/main" id="{5BC07F10-5321-4A4A-9315-A52E08B09E71}"/>
              </a:ext>
            </a:extLst>
          </p:cNvPr>
          <p:cNvSpPr/>
          <p:nvPr/>
        </p:nvSpPr>
        <p:spPr>
          <a:xfrm>
            <a:off x="335286" y="5302514"/>
            <a:ext cx="3851763" cy="8202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R="0" lvl="0" algn="l" defTabSz="914400" rtl="0" eaLnBrk="1" fontAlgn="auto" latinLnBrk="0" hangingPunct="1">
              <a:lnSpc>
                <a:spcPct val="100000"/>
              </a:lnSpc>
              <a:spcBef>
                <a:spcPts val="0"/>
              </a:spcBef>
              <a:spcAft>
                <a:spcPts val="600"/>
              </a:spcAft>
              <a:buClr>
                <a:schemeClr val="bg1"/>
              </a:buClr>
              <a:buSzTx/>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Aruba CX full programmability provides </a:t>
            </a:r>
            <a:r>
              <a:rPr kumimoji="0" lang="en-US" sz="1600" b="1" i="0" u="none" strike="noStrike" kern="1200" cap="none" spc="0" normalizeH="0" baseline="0" noProof="0" dirty="0">
                <a:ln>
                  <a:noFill/>
                </a:ln>
                <a:solidFill>
                  <a:schemeClr val="bg1"/>
                </a:solidFill>
                <a:effectLst/>
                <a:uLnTx/>
                <a:uFillTx/>
                <a:latin typeface="+mj-lt"/>
                <a:ea typeface="+mn-ea"/>
                <a:cs typeface="+mn-cs"/>
              </a:rPr>
              <a:t>limitless integration opportunities</a:t>
            </a:r>
          </a:p>
        </p:txBody>
      </p:sp>
      <p:sp>
        <p:nvSpPr>
          <p:cNvPr id="33" name="Rectangle 32">
            <a:extLst>
              <a:ext uri="{FF2B5EF4-FFF2-40B4-BE49-F238E27FC236}">
                <a16:creationId xmlns:a16="http://schemas.microsoft.com/office/drawing/2014/main" id="{F97E8B16-B859-4DC0-A7AD-EB74157A5157}"/>
              </a:ext>
            </a:extLst>
          </p:cNvPr>
          <p:cNvSpPr/>
          <p:nvPr/>
        </p:nvSpPr>
        <p:spPr>
          <a:xfrm>
            <a:off x="342202" y="4339561"/>
            <a:ext cx="3851763" cy="8202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R="0" lvl="0" algn="l" defTabSz="914400" rtl="0" eaLnBrk="1" fontAlgn="auto" latinLnBrk="0" hangingPunct="1">
              <a:lnSpc>
                <a:spcPct val="100000"/>
              </a:lnSpc>
              <a:spcBef>
                <a:spcPts val="0"/>
              </a:spcBef>
              <a:spcAft>
                <a:spcPts val="600"/>
              </a:spcAft>
              <a:buClr>
                <a:schemeClr val="bg1"/>
              </a:buClr>
              <a:buSzTx/>
              <a:tabLst/>
              <a:defRPr/>
            </a:pPr>
            <a:r>
              <a:rPr kumimoji="0" lang="en-US" sz="1600" i="0" u="none" strike="noStrike" kern="1200" cap="none" spc="0" normalizeH="0" baseline="0" noProof="0" dirty="0">
                <a:ln>
                  <a:noFill/>
                </a:ln>
                <a:solidFill>
                  <a:schemeClr val="bg1"/>
                </a:solidFill>
                <a:effectLst/>
                <a:uLnTx/>
                <a:uFillTx/>
                <a:latin typeface="+mj-lt"/>
                <a:ea typeface="+mn-ea"/>
                <a:cs typeface="+mn-cs"/>
              </a:rPr>
              <a:t>Unified wired &amp; wireless </a:t>
            </a:r>
            <a:r>
              <a:rPr kumimoji="0" lang="en-US" sz="1600" b="1" i="0" u="none" strike="noStrike" kern="1200" cap="none" spc="0" normalizeH="0" baseline="0" noProof="0" dirty="0">
                <a:ln>
                  <a:noFill/>
                </a:ln>
                <a:solidFill>
                  <a:schemeClr val="bg1"/>
                </a:solidFill>
                <a:effectLst/>
                <a:uLnTx/>
                <a:uFillTx/>
                <a:latin typeface="+mj-lt"/>
                <a:ea typeface="+mn-ea"/>
                <a:cs typeface="+mn-cs"/>
              </a:rPr>
              <a:t>Dynamic Segmentation</a:t>
            </a:r>
            <a:r>
              <a:rPr kumimoji="0" lang="en-US" sz="1600" i="0" u="none" strike="noStrike" kern="1200" cap="none" spc="0" normalizeH="0" baseline="0" noProof="0" dirty="0">
                <a:ln>
                  <a:noFill/>
                </a:ln>
                <a:solidFill>
                  <a:schemeClr val="bg1"/>
                </a:solidFill>
                <a:effectLst/>
                <a:uLnTx/>
                <a:uFillTx/>
                <a:latin typeface="+mj-lt"/>
                <a:ea typeface="+mn-ea"/>
                <a:cs typeface="+mn-cs"/>
              </a:rPr>
              <a:t> for a secure environment</a:t>
            </a:r>
          </a:p>
        </p:txBody>
      </p:sp>
      <p:sp>
        <p:nvSpPr>
          <p:cNvPr id="34" name="Rectangle 33">
            <a:extLst>
              <a:ext uri="{FF2B5EF4-FFF2-40B4-BE49-F238E27FC236}">
                <a16:creationId xmlns:a16="http://schemas.microsoft.com/office/drawing/2014/main" id="{666AF14B-1EAC-4326-9AD6-62019DE6DE18}"/>
              </a:ext>
            </a:extLst>
          </p:cNvPr>
          <p:cNvSpPr/>
          <p:nvPr/>
        </p:nvSpPr>
        <p:spPr>
          <a:xfrm>
            <a:off x="342203" y="3343478"/>
            <a:ext cx="3851763" cy="8202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R="0" lvl="0" algn="l" defTabSz="914400" rtl="0" eaLnBrk="1" fontAlgn="auto" latinLnBrk="0" hangingPunct="1">
              <a:lnSpc>
                <a:spcPct val="100000"/>
              </a:lnSpc>
              <a:spcBef>
                <a:spcPts val="0"/>
              </a:spcBef>
              <a:spcAft>
                <a:spcPts val="600"/>
              </a:spcAft>
              <a:buClr>
                <a:schemeClr val="bg1"/>
              </a:buClr>
              <a:buSzTx/>
              <a:tabLst/>
              <a:defRPr/>
            </a:pPr>
            <a:r>
              <a:rPr kumimoji="0" lang="en-US" sz="1600" i="0" u="none" strike="noStrike" kern="1200" cap="none" spc="0" normalizeH="0" baseline="0" noProof="0" dirty="0">
                <a:ln>
                  <a:noFill/>
                </a:ln>
                <a:solidFill>
                  <a:schemeClr val="bg1"/>
                </a:solidFill>
                <a:effectLst/>
                <a:uLnTx/>
                <a:uFillTx/>
                <a:latin typeface="+mj-lt"/>
                <a:ea typeface="+mn-ea"/>
                <a:cs typeface="+mn-cs"/>
              </a:rPr>
              <a:t>Aruba </a:t>
            </a:r>
            <a:r>
              <a:rPr kumimoji="0" lang="en-US" sz="1600" b="1" i="0" u="none" strike="noStrike" kern="1200" cap="none" spc="0" normalizeH="0" baseline="0" noProof="0" dirty="0">
                <a:ln>
                  <a:noFill/>
                </a:ln>
                <a:solidFill>
                  <a:schemeClr val="bg1"/>
                </a:solidFill>
                <a:effectLst/>
                <a:uLnTx/>
                <a:uFillTx/>
                <a:latin typeface="+mj-lt"/>
                <a:ea typeface="+mn-ea"/>
                <a:cs typeface="+mn-cs"/>
              </a:rPr>
              <a:t>Network Analytic Engine </a:t>
            </a:r>
            <a:r>
              <a:rPr kumimoji="0" lang="en-US" sz="1600" i="0" u="none" strike="noStrike" kern="1200" cap="none" spc="0" normalizeH="0" baseline="0" noProof="0" dirty="0">
                <a:ln>
                  <a:noFill/>
                </a:ln>
                <a:solidFill>
                  <a:schemeClr val="bg1"/>
                </a:solidFill>
                <a:effectLst/>
                <a:uLnTx/>
                <a:uFillTx/>
                <a:latin typeface="+mj-lt"/>
                <a:ea typeface="+mn-ea"/>
                <a:cs typeface="+mn-cs"/>
              </a:rPr>
              <a:t>provides 24/7 analytics</a:t>
            </a:r>
          </a:p>
        </p:txBody>
      </p:sp>
      <p:sp>
        <p:nvSpPr>
          <p:cNvPr id="37" name="TextBox 36">
            <a:extLst>
              <a:ext uri="{FF2B5EF4-FFF2-40B4-BE49-F238E27FC236}">
                <a16:creationId xmlns:a16="http://schemas.microsoft.com/office/drawing/2014/main" id="{3A7FEDB8-CC9F-482C-9638-A53BF705BD8E}"/>
              </a:ext>
            </a:extLst>
          </p:cNvPr>
          <p:cNvSpPr txBox="1"/>
          <p:nvPr/>
        </p:nvSpPr>
        <p:spPr>
          <a:xfrm>
            <a:off x="1388843" y="6302145"/>
            <a:ext cx="2982119" cy="263819"/>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j-lt"/>
                <a:ea typeface="+mn-ea"/>
                <a:cs typeface="+mn-cs"/>
              </a:rPr>
              <a:t>..and a limited lifetime warranty</a:t>
            </a:r>
          </a:p>
        </p:txBody>
      </p:sp>
      <p:grpSp>
        <p:nvGrpSpPr>
          <p:cNvPr id="38" name="Group 37">
            <a:extLst>
              <a:ext uri="{FF2B5EF4-FFF2-40B4-BE49-F238E27FC236}">
                <a16:creationId xmlns:a16="http://schemas.microsoft.com/office/drawing/2014/main" id="{9D63DB6E-D1B3-45F9-B397-E46C458C4170}"/>
              </a:ext>
            </a:extLst>
          </p:cNvPr>
          <p:cNvGrpSpPr/>
          <p:nvPr/>
        </p:nvGrpSpPr>
        <p:grpSpPr>
          <a:xfrm>
            <a:off x="10254411" y="3892433"/>
            <a:ext cx="1680626" cy="860022"/>
            <a:chOff x="9220180" y="2084607"/>
            <a:chExt cx="1837175" cy="934589"/>
          </a:xfrm>
        </p:grpSpPr>
        <p:pic>
          <p:nvPicPr>
            <p:cNvPr id="39" name="Picture 38" descr="Graphical user interface&#10;&#10;Description automatically generated">
              <a:extLst>
                <a:ext uri="{FF2B5EF4-FFF2-40B4-BE49-F238E27FC236}">
                  <a16:creationId xmlns:a16="http://schemas.microsoft.com/office/drawing/2014/main" id="{F36382AD-DEE5-4CCB-8A83-CE1AEAF0DB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0180" y="2084607"/>
              <a:ext cx="1837175" cy="710374"/>
            </a:xfrm>
            <a:prstGeom prst="rect">
              <a:avLst/>
            </a:prstGeom>
          </p:spPr>
        </p:pic>
        <p:sp>
          <p:nvSpPr>
            <p:cNvPr id="42" name="TextBox 41">
              <a:extLst>
                <a:ext uri="{FF2B5EF4-FFF2-40B4-BE49-F238E27FC236}">
                  <a16:creationId xmlns:a16="http://schemas.microsoft.com/office/drawing/2014/main" id="{FBFBDA4E-8919-448C-9AD6-139300B4180B}"/>
                </a:ext>
              </a:extLst>
            </p:cNvPr>
            <p:cNvSpPr txBox="1"/>
            <p:nvPr/>
          </p:nvSpPr>
          <p:spPr>
            <a:xfrm>
              <a:off x="9653028" y="2742841"/>
              <a:ext cx="971480" cy="276355"/>
            </a:xfrm>
            <a:prstGeom prst="rect">
              <a:avLst/>
            </a:prstGeom>
            <a:noFill/>
          </p:spPr>
          <p:txBody>
            <a:bodyPr wrap="square" lIns="0" tIns="0" rIns="0" bIns="0"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4100i</a:t>
              </a:r>
              <a:endParaRPr kumimoji="0" lang="en-US" sz="1800" b="1" i="0" u="none" strike="noStrike" kern="1200" cap="none" spc="0" normalizeH="0" baseline="0" noProof="0" dirty="0">
                <a:ln>
                  <a:noFill/>
                </a:ln>
                <a:solidFill>
                  <a:prstClr val="black"/>
                </a:solidFill>
                <a:effectLst/>
                <a:uLnTx/>
                <a:uFillTx/>
                <a:latin typeface="+mj-lt"/>
                <a:ea typeface="HP Simplified" charset="0"/>
                <a:cs typeface="HP Simplified"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1" dirty="0">
                  <a:solidFill>
                    <a:srgbClr val="FF7600"/>
                  </a:solidFill>
                  <a:latin typeface="+mj-lt"/>
                  <a:ea typeface="HP Simplified" charset="0"/>
                  <a:cs typeface="HP Simplified" charset="0"/>
                </a:rPr>
                <a:t>Ruggedized</a:t>
              </a:r>
              <a:endParaRPr kumimoji="0" lang="en-US" sz="1050" b="1" i="0" u="none" strike="noStrike" kern="1200" cap="none" spc="0" normalizeH="0" baseline="0" noProof="0" dirty="0">
                <a:ln>
                  <a:noFill/>
                </a:ln>
                <a:solidFill>
                  <a:srgbClr val="FF7600"/>
                </a:solidFill>
                <a:effectLst/>
                <a:uLnTx/>
                <a:uFillTx/>
                <a:latin typeface="+mj-lt"/>
                <a:ea typeface="HP Simplified" charset="0"/>
                <a:cs typeface="HP Simplified" charset="0"/>
              </a:endParaRPr>
            </a:p>
          </p:txBody>
        </p:sp>
      </p:grpSp>
      <p:sp>
        <p:nvSpPr>
          <p:cNvPr id="45" name="Text Placeholder 44">
            <a:extLst>
              <a:ext uri="{FF2B5EF4-FFF2-40B4-BE49-F238E27FC236}">
                <a16:creationId xmlns:a16="http://schemas.microsoft.com/office/drawing/2014/main" id="{791BFD97-58A5-0D8E-B879-99DA2D2CB56E}"/>
              </a:ext>
            </a:extLst>
          </p:cNvPr>
          <p:cNvSpPr>
            <a:spLocks noGrp="1"/>
          </p:cNvSpPr>
          <p:nvPr>
            <p:ph type="body" sz="quarter" idx="13"/>
          </p:nvPr>
        </p:nvSpPr>
        <p:spPr>
          <a:xfrm>
            <a:off x="303862" y="725721"/>
            <a:ext cx="11493803" cy="381000"/>
          </a:xfrm>
        </p:spPr>
        <p:txBody>
          <a:bodyPr/>
          <a:lstStyle/>
          <a:p>
            <a:r>
              <a:rPr lang="en-US" dirty="0"/>
              <a:t>AOS-CX Single Architecture, Single Solution Edge to Core to Data Center</a:t>
            </a:r>
          </a:p>
        </p:txBody>
      </p:sp>
      <p:sp>
        <p:nvSpPr>
          <p:cNvPr id="44" name="Title 43">
            <a:extLst>
              <a:ext uri="{FF2B5EF4-FFF2-40B4-BE49-F238E27FC236}">
                <a16:creationId xmlns:a16="http://schemas.microsoft.com/office/drawing/2014/main" id="{98F44A17-70D9-493D-74B5-18856F036DB1}"/>
              </a:ext>
            </a:extLst>
          </p:cNvPr>
          <p:cNvSpPr>
            <a:spLocks noGrp="1"/>
          </p:cNvSpPr>
          <p:nvPr>
            <p:ph type="title"/>
          </p:nvPr>
        </p:nvSpPr>
        <p:spPr/>
        <p:txBody>
          <a:bodyPr/>
          <a:lstStyle/>
          <a:p>
            <a:r>
              <a:rPr lang="en-US" dirty="0">
                <a:ea typeface="Open Sans Extrabold" panose="020B0906030804020204" pitchFamily="34" charset="0"/>
                <a:cs typeface="Open Sans Extrabold" panose="020B0906030804020204" pitchFamily="34" charset="0"/>
              </a:rPr>
              <a:t>HPE Aruba Networking</a:t>
            </a:r>
            <a:r>
              <a:rPr lang="en-US" dirty="0"/>
              <a:t> </a:t>
            </a:r>
            <a:r>
              <a:rPr lang="en-US" dirty="0">
                <a:solidFill>
                  <a:schemeClr val="accent5"/>
                </a:solidFill>
              </a:rPr>
              <a:t>CX Switching</a:t>
            </a:r>
          </a:p>
        </p:txBody>
      </p:sp>
      <p:grpSp>
        <p:nvGrpSpPr>
          <p:cNvPr id="2" name="Group 1">
            <a:extLst>
              <a:ext uri="{FF2B5EF4-FFF2-40B4-BE49-F238E27FC236}">
                <a16:creationId xmlns:a16="http://schemas.microsoft.com/office/drawing/2014/main" id="{C73F852D-A2F8-973E-9774-DD3DA006A7E1}"/>
              </a:ext>
            </a:extLst>
          </p:cNvPr>
          <p:cNvGrpSpPr/>
          <p:nvPr/>
        </p:nvGrpSpPr>
        <p:grpSpPr>
          <a:xfrm>
            <a:off x="5049668" y="2284389"/>
            <a:ext cx="1508781" cy="780413"/>
            <a:chOff x="6138205" y="1802803"/>
            <a:chExt cx="1630060" cy="843144"/>
          </a:xfrm>
        </p:grpSpPr>
        <p:sp>
          <p:nvSpPr>
            <p:cNvPr id="25" name="TextBox 24">
              <a:extLst>
                <a:ext uri="{FF2B5EF4-FFF2-40B4-BE49-F238E27FC236}">
                  <a16:creationId xmlns:a16="http://schemas.microsoft.com/office/drawing/2014/main" id="{13BF4D2A-60E3-942F-21D8-2088ACDE6A26}"/>
                </a:ext>
              </a:extLst>
            </p:cNvPr>
            <p:cNvSpPr txBox="1"/>
            <p:nvPr/>
          </p:nvSpPr>
          <p:spPr>
            <a:xfrm>
              <a:off x="6138205" y="2424260"/>
              <a:ext cx="1630060" cy="221687"/>
            </a:xfrm>
            <a:prstGeom prst="rect">
              <a:avLst/>
            </a:prstGeom>
            <a:noFill/>
          </p:spPr>
          <p:txBody>
            <a:bodyPr wrap="square" lIns="0" tIns="0" rIns="0" bIns="0" rtlCol="0" anchor="ctr">
              <a:noAutofit/>
            </a:bodyPr>
            <a:lstStyle/>
            <a:p>
              <a:pPr marL="0" marR="0" lvl="0" indent="0" algn="ctr" defTabSz="914281"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j-lt"/>
                  <a:ea typeface="+mn-ea"/>
                  <a:cs typeface="+mn-cs"/>
                </a:rPr>
                <a:t>CX 8100</a:t>
              </a:r>
            </a:p>
            <a:p>
              <a:pPr marL="0" marR="0" lvl="0" indent="0" algn="ctr" defTabSz="914281" rtl="0" eaLnBrk="1" fontAlgn="auto" latinLnBrk="0" hangingPunct="1">
                <a:lnSpc>
                  <a:spcPct val="90000"/>
                </a:lnSpc>
                <a:spcBef>
                  <a:spcPts val="0"/>
                </a:spcBef>
                <a:spcAft>
                  <a:spcPts val="0"/>
                </a:spcAft>
                <a:buClrTx/>
                <a:buSzTx/>
                <a:buFontTx/>
                <a:buNone/>
                <a:tabLst/>
                <a:defRPr/>
              </a:pPr>
              <a:r>
                <a:rPr lang="en-US" sz="1100" b="1" dirty="0">
                  <a:solidFill>
                    <a:srgbClr val="FF7600"/>
                  </a:solidFill>
                  <a:latin typeface="+mj-lt"/>
                </a:rPr>
                <a:t>10G Top of Rack</a:t>
              </a:r>
              <a:endParaRPr kumimoji="0" lang="en-US" sz="1100" b="1" i="0" u="none" strike="noStrike" kern="1200" cap="none" spc="0" normalizeH="0" baseline="0" noProof="0" dirty="0">
                <a:ln>
                  <a:noFill/>
                </a:ln>
                <a:solidFill>
                  <a:srgbClr val="FF7600"/>
                </a:solidFill>
                <a:effectLst/>
                <a:uLnTx/>
                <a:uFillTx/>
                <a:latin typeface="+mj-lt"/>
                <a:ea typeface="+mn-ea"/>
                <a:cs typeface="+mn-cs"/>
              </a:endParaRPr>
            </a:p>
          </p:txBody>
        </p:sp>
        <p:pic>
          <p:nvPicPr>
            <p:cNvPr id="35" name="Picture 34">
              <a:extLst>
                <a:ext uri="{FF2B5EF4-FFF2-40B4-BE49-F238E27FC236}">
                  <a16:creationId xmlns:a16="http://schemas.microsoft.com/office/drawing/2014/main" id="{10C41B7E-6E7D-4EF9-1877-8951CEF625C7}"/>
                </a:ext>
              </a:extLst>
            </p:cNvPr>
            <p:cNvPicPr>
              <a:picLocks noChangeAspect="1"/>
            </p:cNvPicPr>
            <p:nvPr/>
          </p:nvPicPr>
          <p:blipFill>
            <a:blip r:embed="rId6"/>
            <a:stretch>
              <a:fillRect/>
            </a:stretch>
          </p:blipFill>
          <p:spPr>
            <a:xfrm>
              <a:off x="6335730" y="1802803"/>
              <a:ext cx="1223459" cy="585883"/>
            </a:xfrm>
            <a:prstGeom prst="rect">
              <a:avLst/>
            </a:prstGeom>
          </p:spPr>
        </p:pic>
      </p:grpSp>
    </p:spTree>
    <p:extLst>
      <p:ext uri="{BB962C8B-B14F-4D97-AF65-F5344CB8AC3E}">
        <p14:creationId xmlns:p14="http://schemas.microsoft.com/office/powerpoint/2010/main" val="230297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FBFB-C065-9D43-BE02-76264E3EE1BD}"/>
              </a:ext>
            </a:extLst>
          </p:cNvPr>
          <p:cNvSpPr>
            <a:spLocks noGrp="1"/>
          </p:cNvSpPr>
          <p:nvPr>
            <p:ph type="title"/>
          </p:nvPr>
        </p:nvSpPr>
        <p:spPr/>
        <p:txBody>
          <a:bodyPr/>
          <a:lstStyle/>
          <a:p>
            <a:r>
              <a:rPr lang="en-US" dirty="0">
                <a:ea typeface="Open Sans Extrabold" panose="020B0906030804020204" pitchFamily="34" charset="0"/>
                <a:cs typeface="Open Sans Extrabold" panose="020B0906030804020204" pitchFamily="34" charset="0"/>
              </a:rPr>
              <a:t>HPE Aruba Networking </a:t>
            </a:r>
            <a:r>
              <a:rPr lang="en-US" dirty="0">
                <a:solidFill>
                  <a:schemeClr val="accent5"/>
                </a:solidFill>
                <a:ea typeface="Open Sans Extrabold" panose="020B0906030804020204" pitchFamily="34" charset="0"/>
                <a:cs typeface="Open Sans Extrabold" panose="020B0906030804020204" pitchFamily="34" charset="0"/>
              </a:rPr>
              <a:t>Central</a:t>
            </a:r>
          </a:p>
        </p:txBody>
      </p:sp>
      <p:sp>
        <p:nvSpPr>
          <p:cNvPr id="3" name="Text Placeholder 2">
            <a:extLst>
              <a:ext uri="{FF2B5EF4-FFF2-40B4-BE49-F238E27FC236}">
                <a16:creationId xmlns:a16="http://schemas.microsoft.com/office/drawing/2014/main" id="{ABC5AAE7-81FB-BA40-ADB4-1A8C01AA181C}"/>
              </a:ext>
            </a:extLst>
          </p:cNvPr>
          <p:cNvSpPr>
            <a:spLocks noGrp="1"/>
          </p:cNvSpPr>
          <p:nvPr>
            <p:ph type="body" sz="quarter" idx="13"/>
          </p:nvPr>
        </p:nvSpPr>
        <p:spPr/>
        <p:txBody>
          <a:bodyPr/>
          <a:lstStyle/>
          <a:p>
            <a:r>
              <a:rPr lang="en-US" dirty="0"/>
              <a:t>Break down siloes with unified management and AI-powered operations</a:t>
            </a:r>
          </a:p>
        </p:txBody>
      </p:sp>
      <p:sp>
        <p:nvSpPr>
          <p:cNvPr id="62" name="TextBox 61">
            <a:extLst>
              <a:ext uri="{FF2B5EF4-FFF2-40B4-BE49-F238E27FC236}">
                <a16:creationId xmlns:a16="http://schemas.microsoft.com/office/drawing/2014/main" id="{C2D13FDB-AC55-284A-8A06-B4D93B4EE726}"/>
              </a:ext>
            </a:extLst>
          </p:cNvPr>
          <p:cNvSpPr txBox="1"/>
          <p:nvPr/>
        </p:nvSpPr>
        <p:spPr>
          <a:xfrm>
            <a:off x="1868643" y="1728502"/>
            <a:ext cx="2166183" cy="639905"/>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600"/>
                </a:solidFill>
                <a:effectLst/>
                <a:uLnTx/>
                <a:uFillTx/>
                <a:latin typeface="+mj-lt"/>
                <a:ea typeface="+mn-ea"/>
                <a:cs typeface="Arial" panose="020B0604020202020204" pitchFamily="34" charset="0"/>
              </a:rPr>
              <a:t>Cloud-native Single Pane of Glass</a:t>
            </a:r>
          </a:p>
        </p:txBody>
      </p:sp>
      <p:grpSp>
        <p:nvGrpSpPr>
          <p:cNvPr id="64" name="Group 63">
            <a:extLst>
              <a:ext uri="{FF2B5EF4-FFF2-40B4-BE49-F238E27FC236}">
                <a16:creationId xmlns:a16="http://schemas.microsoft.com/office/drawing/2014/main" id="{49F9E9A3-D033-0140-A285-A4E9EFD13EE3}"/>
              </a:ext>
            </a:extLst>
          </p:cNvPr>
          <p:cNvGrpSpPr/>
          <p:nvPr/>
        </p:nvGrpSpPr>
        <p:grpSpPr>
          <a:xfrm>
            <a:off x="1030370" y="2323582"/>
            <a:ext cx="3935022" cy="656994"/>
            <a:chOff x="5146139" y="1418611"/>
            <a:chExt cx="4512318" cy="753379"/>
          </a:xfrm>
        </p:grpSpPr>
        <p:grpSp>
          <p:nvGrpSpPr>
            <p:cNvPr id="65" name="Group 64">
              <a:extLst>
                <a:ext uri="{FF2B5EF4-FFF2-40B4-BE49-F238E27FC236}">
                  <a16:creationId xmlns:a16="http://schemas.microsoft.com/office/drawing/2014/main" id="{B43A9AFF-884A-3546-914C-EC4A1948A189}"/>
                </a:ext>
              </a:extLst>
            </p:cNvPr>
            <p:cNvGrpSpPr/>
            <p:nvPr/>
          </p:nvGrpSpPr>
          <p:grpSpPr>
            <a:xfrm>
              <a:off x="5146139" y="1450965"/>
              <a:ext cx="4512318" cy="721025"/>
              <a:chOff x="5285137" y="1477378"/>
              <a:chExt cx="4881370" cy="779994"/>
            </a:xfrm>
          </p:grpSpPr>
          <p:pic>
            <p:nvPicPr>
              <p:cNvPr id="68" name="Picture 67">
                <a:extLst>
                  <a:ext uri="{FF2B5EF4-FFF2-40B4-BE49-F238E27FC236}">
                    <a16:creationId xmlns:a16="http://schemas.microsoft.com/office/drawing/2014/main" id="{74F51264-0E94-5F40-A629-4BDC37666B16}"/>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739914" y="1498105"/>
                <a:ext cx="387488" cy="417761"/>
              </a:xfrm>
              <a:prstGeom prst="rect">
                <a:avLst/>
              </a:prstGeom>
              <a:effectLst/>
            </p:spPr>
          </p:pic>
          <p:sp>
            <p:nvSpPr>
              <p:cNvPr id="69" name="TextBox 68">
                <a:extLst>
                  <a:ext uri="{FF2B5EF4-FFF2-40B4-BE49-F238E27FC236}">
                    <a16:creationId xmlns:a16="http://schemas.microsoft.com/office/drawing/2014/main" id="{0AF4A22E-F019-9B41-B47A-F8425C86156C}"/>
                  </a:ext>
                </a:extLst>
              </p:cNvPr>
              <p:cNvSpPr txBox="1"/>
              <p:nvPr/>
            </p:nvSpPr>
            <p:spPr>
              <a:xfrm>
                <a:off x="5285137" y="1947755"/>
                <a:ext cx="1297043" cy="286347"/>
              </a:xfrm>
              <a:prstGeom prst="rect">
                <a:avLst/>
              </a:prstGeom>
              <a:noFill/>
            </p:spPr>
            <p:txBody>
              <a:bodyPr wrap="square" rtlCol="0" anchor="ctr" anchorCtr="1">
                <a:spAutoFit/>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D2A45"/>
                    </a:solidFill>
                    <a:effectLst/>
                    <a:uLnTx/>
                    <a:uFillTx/>
                    <a:latin typeface="+mj-lt"/>
                    <a:ea typeface="Open Sans" panose="020B0606030504020204" pitchFamily="34" charset="0"/>
                    <a:cs typeface="Arial" panose="020B0604020202020204" pitchFamily="34" charset="0"/>
                  </a:rPr>
                  <a:t>REMOTE</a:t>
                </a:r>
              </a:p>
            </p:txBody>
          </p:sp>
          <p:pic>
            <p:nvPicPr>
              <p:cNvPr id="70" name="noun_building_1881014.png">
                <a:extLst>
                  <a:ext uri="{FF2B5EF4-FFF2-40B4-BE49-F238E27FC236}">
                    <a16:creationId xmlns:a16="http://schemas.microsoft.com/office/drawing/2014/main" id="{773BC8A9-C461-5A4C-B9A3-D79A47BA241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07976" y="1480814"/>
                <a:ext cx="392570" cy="452966"/>
              </a:xfrm>
              <a:prstGeom prst="rect">
                <a:avLst/>
              </a:prstGeom>
              <a:ln w="3175">
                <a:miter lim="400000"/>
              </a:ln>
              <a:effectLst/>
            </p:spPr>
          </p:pic>
          <p:sp>
            <p:nvSpPr>
              <p:cNvPr id="71" name="TextBox 70">
                <a:extLst>
                  <a:ext uri="{FF2B5EF4-FFF2-40B4-BE49-F238E27FC236}">
                    <a16:creationId xmlns:a16="http://schemas.microsoft.com/office/drawing/2014/main" id="{23F59676-3CEE-0C46-811C-E3239123D32B}"/>
                  </a:ext>
                </a:extLst>
              </p:cNvPr>
              <p:cNvSpPr txBox="1"/>
              <p:nvPr/>
            </p:nvSpPr>
            <p:spPr>
              <a:xfrm>
                <a:off x="5955628" y="1947757"/>
                <a:ext cx="1460671" cy="286347"/>
              </a:xfrm>
              <a:prstGeom prst="rect">
                <a:avLst/>
              </a:prstGeom>
              <a:noFill/>
            </p:spPr>
            <p:txBody>
              <a:bodyPr wrap="square" rtlCol="0" anchor="ctr" anchorCtr="1">
                <a:spAutoFit/>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BRANCH</a:t>
                </a:r>
              </a:p>
            </p:txBody>
          </p:sp>
          <p:pic>
            <p:nvPicPr>
              <p:cNvPr id="72" name="noun_buildings_174491.png">
                <a:extLst>
                  <a:ext uri="{FF2B5EF4-FFF2-40B4-BE49-F238E27FC236}">
                    <a16:creationId xmlns:a16="http://schemas.microsoft.com/office/drawing/2014/main" id="{2CEF7D2F-06DD-0B44-B276-E0CFDA568856}"/>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93867" y="1488896"/>
                <a:ext cx="603955" cy="452966"/>
              </a:xfrm>
              <a:prstGeom prst="rect">
                <a:avLst/>
              </a:prstGeom>
              <a:ln w="3175">
                <a:miter lim="400000"/>
              </a:ln>
              <a:effectLst/>
            </p:spPr>
          </p:pic>
          <p:sp>
            <p:nvSpPr>
              <p:cNvPr id="73" name="TextBox 72">
                <a:extLst>
                  <a:ext uri="{FF2B5EF4-FFF2-40B4-BE49-F238E27FC236}">
                    <a16:creationId xmlns:a16="http://schemas.microsoft.com/office/drawing/2014/main" id="{3C7F6CE4-94CC-5C47-86B4-9DE6A56D5FE4}"/>
                  </a:ext>
                </a:extLst>
              </p:cNvPr>
              <p:cNvSpPr txBox="1"/>
              <p:nvPr/>
            </p:nvSpPr>
            <p:spPr>
              <a:xfrm>
                <a:off x="7788072" y="1971025"/>
                <a:ext cx="1080664" cy="286347"/>
              </a:xfrm>
              <a:prstGeom prst="rect">
                <a:avLst/>
              </a:prstGeom>
              <a:noFill/>
            </p:spPr>
            <p:txBody>
              <a:bodyPr wrap="square" rtlCol="0" anchor="ctr" anchorCtr="1">
                <a:spAutoFit/>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CAMPUS</a:t>
                </a:r>
              </a:p>
            </p:txBody>
          </p:sp>
          <p:sp>
            <p:nvSpPr>
              <p:cNvPr id="74" name="TextBox 73">
                <a:extLst>
                  <a:ext uri="{FF2B5EF4-FFF2-40B4-BE49-F238E27FC236}">
                    <a16:creationId xmlns:a16="http://schemas.microsoft.com/office/drawing/2014/main" id="{5ABD8312-31D8-E843-B10B-7ED8E0304932}"/>
                  </a:ext>
                </a:extLst>
              </p:cNvPr>
              <p:cNvSpPr txBox="1"/>
              <p:nvPr/>
            </p:nvSpPr>
            <p:spPr>
              <a:xfrm>
                <a:off x="8588021" y="1940783"/>
                <a:ext cx="1578486" cy="286346"/>
              </a:xfrm>
              <a:prstGeom prst="rect">
                <a:avLst/>
              </a:prstGeom>
              <a:noFill/>
            </p:spPr>
            <p:txBody>
              <a:bodyPr wrap="square" rtlCol="0" anchor="ctr" anchorCtr="1">
                <a:spAutoFit/>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DATA CENTER</a:t>
                </a:r>
              </a:p>
            </p:txBody>
          </p:sp>
          <p:pic>
            <p:nvPicPr>
              <p:cNvPr id="75" name="Picture 74">
                <a:extLst>
                  <a:ext uri="{FF2B5EF4-FFF2-40B4-BE49-F238E27FC236}">
                    <a16:creationId xmlns:a16="http://schemas.microsoft.com/office/drawing/2014/main" id="{6B6B6FFE-95EB-FF43-9CB1-2B389F53CD31}"/>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990167" y="1477378"/>
                <a:ext cx="656381" cy="448623"/>
              </a:xfrm>
              <a:prstGeom prst="rect">
                <a:avLst/>
              </a:prstGeom>
              <a:effectLst/>
            </p:spPr>
          </p:pic>
        </p:grpSp>
        <p:pic>
          <p:nvPicPr>
            <p:cNvPr id="66" name="Picture 65">
              <a:extLst>
                <a:ext uri="{FF2B5EF4-FFF2-40B4-BE49-F238E27FC236}">
                  <a16:creationId xmlns:a16="http://schemas.microsoft.com/office/drawing/2014/main" id="{A3E00A24-142D-7F48-B004-6DAA7B24906A}"/>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821492" y="1418611"/>
              <a:ext cx="754976" cy="450549"/>
            </a:xfrm>
            <a:prstGeom prst="rect">
              <a:avLst/>
            </a:prstGeom>
          </p:spPr>
        </p:pic>
        <p:sp>
          <p:nvSpPr>
            <p:cNvPr id="67" name="TextBox 66">
              <a:extLst>
                <a:ext uri="{FF2B5EF4-FFF2-40B4-BE49-F238E27FC236}">
                  <a16:creationId xmlns:a16="http://schemas.microsoft.com/office/drawing/2014/main" id="{DBC614C6-385A-B54F-9535-975B23233CD9}"/>
                </a:ext>
              </a:extLst>
            </p:cNvPr>
            <p:cNvSpPr txBox="1"/>
            <p:nvPr/>
          </p:nvSpPr>
          <p:spPr>
            <a:xfrm>
              <a:off x="6723056" y="1902758"/>
              <a:ext cx="924494" cy="264696"/>
            </a:xfrm>
            <a:prstGeom prst="rect">
              <a:avLst/>
            </a:prstGeom>
            <a:noFill/>
          </p:spPr>
          <p:txBody>
            <a:bodyPr wrap="square" rtlCol="0" anchor="ctr" anchorCtr="1">
              <a:spAutoFit/>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CLOUD</a:t>
              </a:r>
            </a:p>
          </p:txBody>
        </p:sp>
      </p:grpSp>
      <p:cxnSp>
        <p:nvCxnSpPr>
          <p:cNvPr id="77" name="Straight Connector 76">
            <a:extLst>
              <a:ext uri="{FF2B5EF4-FFF2-40B4-BE49-F238E27FC236}">
                <a16:creationId xmlns:a16="http://schemas.microsoft.com/office/drawing/2014/main" id="{CF0DF334-C08F-5F45-BA80-0F760E671B17}"/>
              </a:ext>
            </a:extLst>
          </p:cNvPr>
          <p:cNvCxnSpPr>
            <a:cxnSpLocks/>
          </p:cNvCxnSpPr>
          <p:nvPr/>
        </p:nvCxnSpPr>
        <p:spPr>
          <a:xfrm>
            <a:off x="7120294" y="2666814"/>
            <a:ext cx="381796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88" name="Triangle 87">
            <a:extLst>
              <a:ext uri="{FF2B5EF4-FFF2-40B4-BE49-F238E27FC236}">
                <a16:creationId xmlns:a16="http://schemas.microsoft.com/office/drawing/2014/main" id="{FBA921D3-36D2-CA45-8097-1D0F374DCFCB}"/>
              </a:ext>
            </a:extLst>
          </p:cNvPr>
          <p:cNvSpPr/>
          <p:nvPr/>
        </p:nvSpPr>
        <p:spPr>
          <a:xfrm rot="5400000">
            <a:off x="4260464" y="3379410"/>
            <a:ext cx="3373092" cy="942682"/>
          </a:xfrm>
          <a:prstGeom prst="triangle">
            <a:avLst>
              <a:gd name="adj" fmla="val 50935"/>
            </a:avLst>
          </a:prstGeom>
          <a:solidFill>
            <a:schemeClr val="accent5"/>
          </a:solidFill>
          <a:ln w="3175" cap="flat">
            <a:solidFill>
              <a:schemeClr val="accent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750" tIns="31750" rIns="31750" bIns="31750" numCol="1" spcCol="38100" rtlCol="0" anchor="ctr">
            <a:spAutoFit/>
          </a:bodyPr>
          <a:lstStyle/>
          <a:p>
            <a:pPr marL="0" marR="0" lvl="0" indent="0" algn="ctr" defTabSz="687862" rtl="0" eaLnBrk="1" fontAlgn="auto" latinLnBrk="0" hangingPunct="0">
              <a:lnSpc>
                <a:spcPct val="100000"/>
              </a:lnSpc>
              <a:spcBef>
                <a:spcPts val="0"/>
              </a:spcBef>
              <a:spcAft>
                <a:spcPts val="0"/>
              </a:spcAft>
              <a:buClrTx/>
              <a:buSzTx/>
              <a:buFontTx/>
              <a:buNone/>
              <a:tabLst/>
              <a:defRPr/>
            </a:pPr>
            <a:endParaRPr kumimoji="0" lang="en-US" sz="2667" b="1" i="0" u="none" strike="noStrike" kern="1200" cap="none" spc="0" normalizeH="0" baseline="0" noProof="0">
              <a:ln>
                <a:noFill/>
              </a:ln>
              <a:solidFill>
                <a:srgbClr val="FFFFFF"/>
              </a:solidFill>
              <a:effectLst/>
              <a:uLnTx/>
              <a:uFillTx/>
              <a:latin typeface="+mj-lt"/>
              <a:ea typeface="Open Sans Extrabold" panose="020B0606030504020204" pitchFamily="34" charset="0"/>
              <a:cs typeface="Open Sans Extrabold" panose="020B0606030504020204" pitchFamily="34" charset="0"/>
              <a:sym typeface="Helvetica Neue Medium"/>
            </a:endParaRPr>
          </a:p>
        </p:txBody>
      </p:sp>
      <p:grpSp>
        <p:nvGrpSpPr>
          <p:cNvPr id="4" name="Group 3">
            <a:extLst>
              <a:ext uri="{FF2B5EF4-FFF2-40B4-BE49-F238E27FC236}">
                <a16:creationId xmlns:a16="http://schemas.microsoft.com/office/drawing/2014/main" id="{6A8DD404-6A61-4786-8A0C-8B828E4F6988}"/>
              </a:ext>
            </a:extLst>
          </p:cNvPr>
          <p:cNvGrpSpPr/>
          <p:nvPr/>
        </p:nvGrpSpPr>
        <p:grpSpPr>
          <a:xfrm>
            <a:off x="7103301" y="5147135"/>
            <a:ext cx="3936043" cy="979923"/>
            <a:chOff x="6988150" y="1745747"/>
            <a:chExt cx="3936043" cy="979923"/>
          </a:xfrm>
        </p:grpSpPr>
        <p:pic>
          <p:nvPicPr>
            <p:cNvPr id="84" name="Picture 12">
              <a:extLst>
                <a:ext uri="{FF2B5EF4-FFF2-40B4-BE49-F238E27FC236}">
                  <a16:creationId xmlns:a16="http://schemas.microsoft.com/office/drawing/2014/main" id="{F71D8DAE-79C8-BD4F-8B17-C77B96A97B6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06581" y="2272447"/>
              <a:ext cx="944021" cy="39572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a:extLst>
                <a:ext uri="{FF2B5EF4-FFF2-40B4-BE49-F238E27FC236}">
                  <a16:creationId xmlns:a16="http://schemas.microsoft.com/office/drawing/2014/main" id="{9164D2EB-6372-8242-82B5-64EB6D6A917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88150" y="2191165"/>
              <a:ext cx="408813" cy="46213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0">
              <a:extLst>
                <a:ext uri="{FF2B5EF4-FFF2-40B4-BE49-F238E27FC236}">
                  <a16:creationId xmlns:a16="http://schemas.microsoft.com/office/drawing/2014/main" id="{65179614-D824-924A-9F02-D11E4391729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84079" y="2187997"/>
              <a:ext cx="408813" cy="462136"/>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A26BF874-0530-B348-B535-007BDC4B1A40}"/>
                </a:ext>
              </a:extLst>
            </p:cNvPr>
            <p:cNvSpPr txBox="1"/>
            <p:nvPr/>
          </p:nvSpPr>
          <p:spPr>
            <a:xfrm>
              <a:off x="7070954" y="1745747"/>
              <a:ext cx="3853239" cy="639905"/>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600"/>
                  </a:solidFill>
                  <a:effectLst/>
                  <a:uLnTx/>
                  <a:uFillTx/>
                  <a:latin typeface="+mj-lt"/>
                  <a:ea typeface="+mn-ea"/>
                  <a:cs typeface="Arial" panose="020B0604020202020204" pitchFamily="34" charset="0"/>
                </a:rPr>
                <a:t>Unified Infrastructure Management</a:t>
              </a:r>
            </a:p>
          </p:txBody>
        </p:sp>
        <p:sp>
          <p:nvSpPr>
            <p:cNvPr id="89" name="TextBox 88">
              <a:extLst>
                <a:ext uri="{FF2B5EF4-FFF2-40B4-BE49-F238E27FC236}">
                  <a16:creationId xmlns:a16="http://schemas.microsoft.com/office/drawing/2014/main" id="{D928302B-899E-ED4B-976E-FEE8F40E7535}"/>
                </a:ext>
              </a:extLst>
            </p:cNvPr>
            <p:cNvSpPr txBox="1"/>
            <p:nvPr/>
          </p:nvSpPr>
          <p:spPr>
            <a:xfrm>
              <a:off x="6988599" y="2031877"/>
              <a:ext cx="719877" cy="3810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2A45"/>
                  </a:solidFill>
                  <a:effectLst/>
                  <a:uLnTx/>
                  <a:uFillTx/>
                  <a:latin typeface="+mj-lt"/>
                  <a:ea typeface="+mn-ea"/>
                  <a:cs typeface="Arial" panose="020B0604020202020204" pitchFamily="34" charset="0"/>
                </a:rPr>
                <a:t>APs</a:t>
              </a:r>
            </a:p>
          </p:txBody>
        </p:sp>
        <p:sp>
          <p:nvSpPr>
            <p:cNvPr id="90" name="TextBox 89">
              <a:extLst>
                <a:ext uri="{FF2B5EF4-FFF2-40B4-BE49-F238E27FC236}">
                  <a16:creationId xmlns:a16="http://schemas.microsoft.com/office/drawing/2014/main" id="{5C94B02E-99C0-6F40-B432-D8B7E3AE5EC4}"/>
                </a:ext>
              </a:extLst>
            </p:cNvPr>
            <p:cNvSpPr txBox="1"/>
            <p:nvPr/>
          </p:nvSpPr>
          <p:spPr>
            <a:xfrm>
              <a:off x="8035967" y="2069198"/>
              <a:ext cx="719877" cy="21959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2A45"/>
                  </a:solidFill>
                  <a:effectLst/>
                  <a:uLnTx/>
                  <a:uFillTx/>
                  <a:latin typeface="+mj-lt"/>
                  <a:ea typeface="+mn-ea"/>
                  <a:cs typeface="Arial" panose="020B0604020202020204" pitchFamily="34" charset="0"/>
                </a:rPr>
                <a:t>Switches</a:t>
              </a:r>
            </a:p>
          </p:txBody>
        </p:sp>
        <p:pic>
          <p:nvPicPr>
            <p:cNvPr id="91" name="Picture 14">
              <a:extLst>
                <a:ext uri="{FF2B5EF4-FFF2-40B4-BE49-F238E27FC236}">
                  <a16:creationId xmlns:a16="http://schemas.microsoft.com/office/drawing/2014/main" id="{7570E258-23B3-C645-AF6B-C378891EDAB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137172" y="2329946"/>
              <a:ext cx="807277" cy="395724"/>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9F886894-2464-684D-8018-CFD0E81E98B9}"/>
                </a:ext>
              </a:extLst>
            </p:cNvPr>
            <p:cNvSpPr txBox="1"/>
            <p:nvPr/>
          </p:nvSpPr>
          <p:spPr>
            <a:xfrm>
              <a:off x="8929328" y="2002962"/>
              <a:ext cx="1159236" cy="275481"/>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2A45"/>
                  </a:solidFill>
                  <a:effectLst/>
                  <a:uLnTx/>
                  <a:uFillTx/>
                  <a:latin typeface="+mj-lt"/>
                  <a:ea typeface="+mn-ea"/>
                  <a:cs typeface="Arial" panose="020B0604020202020204" pitchFamily="34" charset="0"/>
                </a:rPr>
                <a:t>SD-WAN Gateways</a:t>
              </a:r>
            </a:p>
          </p:txBody>
        </p:sp>
        <p:pic>
          <p:nvPicPr>
            <p:cNvPr id="95" name="Picture 4" descr="Aruba VIA on the Mac App Store">
              <a:extLst>
                <a:ext uri="{FF2B5EF4-FFF2-40B4-BE49-F238E27FC236}">
                  <a16:creationId xmlns:a16="http://schemas.microsoft.com/office/drawing/2014/main" id="{1C1D6897-483D-174D-8B48-10DD4AABEBC7}"/>
                </a:ext>
              </a:extLst>
            </p:cNvPr>
            <p:cNvPicPr>
              <a:picLocks noChangeAspect="1" noChangeArrowheads="1"/>
            </p:cNvPicPr>
            <p:nvPr/>
          </p:nvPicPr>
          <p:blipFill>
            <a:blip r:embed="rId11">
              <a:grayscl/>
              <a:extLst>
                <a:ext uri="{28A0092B-C50C-407E-A947-70E740481C1C}">
                  <a14:useLocalDpi xmlns:a14="http://schemas.microsoft.com/office/drawing/2010/main"/>
                </a:ext>
              </a:extLst>
            </a:blip>
            <a:srcRect/>
            <a:stretch>
              <a:fillRect/>
            </a:stretch>
          </p:blipFill>
          <p:spPr bwMode="auto">
            <a:xfrm>
              <a:off x="10266293" y="2254754"/>
              <a:ext cx="411480" cy="411480"/>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D650411-6C5E-FF47-99A9-99DE9F74BBCF}"/>
                </a:ext>
              </a:extLst>
            </p:cNvPr>
            <p:cNvSpPr txBox="1"/>
            <p:nvPr/>
          </p:nvSpPr>
          <p:spPr>
            <a:xfrm>
              <a:off x="10109712" y="2027911"/>
              <a:ext cx="719877" cy="3810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2A45"/>
                  </a:solidFill>
                  <a:effectLst/>
                  <a:uLnTx/>
                  <a:uFillTx/>
                  <a:latin typeface="+mj-lt"/>
                  <a:ea typeface="+mn-ea"/>
                  <a:cs typeface="Arial" panose="020B0604020202020204" pitchFamily="34" charset="0"/>
                </a:rPr>
                <a:t>VPN</a:t>
              </a:r>
            </a:p>
          </p:txBody>
        </p:sp>
      </p:grpSp>
      <p:cxnSp>
        <p:nvCxnSpPr>
          <p:cNvPr id="101" name="Straight Connector 100">
            <a:extLst>
              <a:ext uri="{FF2B5EF4-FFF2-40B4-BE49-F238E27FC236}">
                <a16:creationId xmlns:a16="http://schemas.microsoft.com/office/drawing/2014/main" id="{7EEAFA87-AD35-394F-AC04-59ADC3CDA1C0}"/>
              </a:ext>
            </a:extLst>
          </p:cNvPr>
          <p:cNvCxnSpPr>
            <a:cxnSpLocks/>
          </p:cNvCxnSpPr>
          <p:nvPr/>
        </p:nvCxnSpPr>
        <p:spPr>
          <a:xfrm>
            <a:off x="7102658" y="3829695"/>
            <a:ext cx="385323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0B4D8F48-7B6D-784F-816C-F1EC97A4F3DC}"/>
              </a:ext>
            </a:extLst>
          </p:cNvPr>
          <p:cNvSpPr txBox="1"/>
          <p:nvPr/>
        </p:nvSpPr>
        <p:spPr>
          <a:xfrm>
            <a:off x="1457794" y="4843292"/>
            <a:ext cx="3054030" cy="32803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600"/>
                </a:solidFill>
                <a:effectLst/>
                <a:uLnTx/>
                <a:uFillTx/>
                <a:latin typeface="+mj-lt"/>
                <a:ea typeface="+mn-ea"/>
                <a:cs typeface="Arial" panose="020B0604020202020204" pitchFamily="34" charset="0"/>
              </a:rPr>
              <a:t>Deployment Flexibility</a:t>
            </a:r>
          </a:p>
        </p:txBody>
      </p:sp>
      <p:grpSp>
        <p:nvGrpSpPr>
          <p:cNvPr id="6" name="Group 5">
            <a:extLst>
              <a:ext uri="{FF2B5EF4-FFF2-40B4-BE49-F238E27FC236}">
                <a16:creationId xmlns:a16="http://schemas.microsoft.com/office/drawing/2014/main" id="{4F957119-92E6-4494-AF52-CD621006EE2E}"/>
              </a:ext>
            </a:extLst>
          </p:cNvPr>
          <p:cNvGrpSpPr/>
          <p:nvPr/>
        </p:nvGrpSpPr>
        <p:grpSpPr>
          <a:xfrm>
            <a:off x="7021824" y="2764626"/>
            <a:ext cx="4099220" cy="958180"/>
            <a:chOff x="7007211" y="2843558"/>
            <a:chExt cx="3970342" cy="958180"/>
          </a:xfrm>
        </p:grpSpPr>
        <p:sp>
          <p:nvSpPr>
            <p:cNvPr id="79" name="TextBox 78">
              <a:extLst>
                <a:ext uri="{FF2B5EF4-FFF2-40B4-BE49-F238E27FC236}">
                  <a16:creationId xmlns:a16="http://schemas.microsoft.com/office/drawing/2014/main" id="{90588838-DA7A-0343-ACC8-52C18842FF2A}"/>
                </a:ext>
              </a:extLst>
            </p:cNvPr>
            <p:cNvSpPr txBox="1"/>
            <p:nvPr/>
          </p:nvSpPr>
          <p:spPr>
            <a:xfrm>
              <a:off x="7007211" y="2843558"/>
              <a:ext cx="3970342" cy="380993"/>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600"/>
                  </a:solidFill>
                  <a:effectLst/>
                  <a:uLnTx/>
                  <a:uFillTx/>
                  <a:latin typeface="+mj-lt"/>
                  <a:ea typeface="+mn-ea"/>
                  <a:cs typeface="Arial" panose="020B0604020202020204" pitchFamily="34" charset="0"/>
                </a:rPr>
                <a:t>AI-Powered Analytics &amp; Automation</a:t>
              </a:r>
            </a:p>
          </p:txBody>
        </p:sp>
        <p:sp>
          <p:nvSpPr>
            <p:cNvPr id="103" name="TextBox 114">
              <a:extLst>
                <a:ext uri="{FF2B5EF4-FFF2-40B4-BE49-F238E27FC236}">
                  <a16:creationId xmlns:a16="http://schemas.microsoft.com/office/drawing/2014/main" id="{EE4A6638-7584-CD4F-B8DC-B19624A69FE6}"/>
                </a:ext>
              </a:extLst>
            </p:cNvPr>
            <p:cNvSpPr txBox="1"/>
            <p:nvPr/>
          </p:nvSpPr>
          <p:spPr>
            <a:xfrm>
              <a:off x="7177393" y="3564923"/>
              <a:ext cx="820307" cy="220061"/>
            </a:xfrm>
            <a:prstGeom prst="rect">
              <a:avLst/>
            </a:prstGeom>
            <a:ln w="3175">
              <a:miter lim="400000"/>
            </a:ln>
            <a:extLst>
              <a:ext uri="{C572A759-6A51-4108-AA02-DFA0A04FC94B}">
                <ma14:wrappingTextBoxFlag xmlns="" xmlns:ma14="http://schemas.microsoft.com/office/mac/drawingml/2011/main" val="1"/>
              </a:ext>
            </a:extLst>
          </p:spPr>
          <p:txBody>
            <a:bodyPr lIns="6597" tIns="6597" rIns="6597" bIns="6597" anchor="ctr" anchorCtr="1"/>
            <a:lstStyle/>
            <a:p>
              <a:pPr marL="0" marR="0" lvl="0" indent="0" algn="ctr" defTabSz="343970" rtl="0" eaLnBrk="1" fontAlgn="auto" latinLnBrk="0" hangingPunct="0">
                <a:lnSpc>
                  <a:spcPct val="100000"/>
                </a:lnSpc>
                <a:spcBef>
                  <a:spcPts val="0"/>
                </a:spcBef>
                <a:spcAft>
                  <a:spcPts val="0"/>
                </a:spcAft>
                <a:buClrTx/>
                <a:buSzTx/>
                <a:buFontTx/>
                <a:buNone/>
                <a:tabLst/>
                <a:defRPr sz="3600" b="0">
                  <a:solidFill>
                    <a:srgbClr val="FFFFFF"/>
                  </a:solidFill>
                  <a:latin typeface="Open Sans"/>
                  <a:ea typeface="Open Sans"/>
                  <a:cs typeface="Open Sans"/>
                  <a:sym typeface="Open Sans"/>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rPr>
                <a:t>Onboarding</a:t>
              </a:r>
              <a:endParaRPr kumimoji="0"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endParaRPr>
            </a:p>
          </p:txBody>
        </p:sp>
        <p:sp>
          <p:nvSpPr>
            <p:cNvPr id="104" name="TextBox 114">
              <a:extLst>
                <a:ext uri="{FF2B5EF4-FFF2-40B4-BE49-F238E27FC236}">
                  <a16:creationId xmlns:a16="http://schemas.microsoft.com/office/drawing/2014/main" id="{1CFFBC11-2A5D-FC4B-AB1F-DD2C76919C5E}"/>
                </a:ext>
              </a:extLst>
            </p:cNvPr>
            <p:cNvSpPr txBox="1"/>
            <p:nvPr/>
          </p:nvSpPr>
          <p:spPr>
            <a:xfrm>
              <a:off x="8094529" y="3564923"/>
              <a:ext cx="820307" cy="220061"/>
            </a:xfrm>
            <a:prstGeom prst="rect">
              <a:avLst/>
            </a:prstGeom>
            <a:ln w="3175">
              <a:miter lim="400000"/>
            </a:ln>
            <a:extLst>
              <a:ext uri="{C572A759-6A51-4108-AA02-DFA0A04FC94B}">
                <ma14:wrappingTextBoxFlag xmlns="" xmlns:ma14="http://schemas.microsoft.com/office/mac/drawingml/2011/main" val="1"/>
              </a:ext>
            </a:extLst>
          </p:spPr>
          <p:txBody>
            <a:bodyPr lIns="6597" tIns="6597" rIns="6597" bIns="6597" anchor="ctr" anchorCtr="1"/>
            <a:lstStyle/>
            <a:p>
              <a:pPr marL="0" marR="0" lvl="0" indent="0" algn="ctr" defTabSz="343970" rtl="0" eaLnBrk="1" fontAlgn="auto" latinLnBrk="0" hangingPunct="0">
                <a:lnSpc>
                  <a:spcPct val="100000"/>
                </a:lnSpc>
                <a:spcBef>
                  <a:spcPts val="0"/>
                </a:spcBef>
                <a:spcAft>
                  <a:spcPts val="0"/>
                </a:spcAft>
                <a:buClrTx/>
                <a:buSzTx/>
                <a:buFontTx/>
                <a:buNone/>
                <a:tabLst/>
                <a:defRPr sz="3600" b="0">
                  <a:solidFill>
                    <a:srgbClr val="FFFFFF"/>
                  </a:solidFill>
                  <a:latin typeface="Open Sans"/>
                  <a:ea typeface="Open Sans"/>
                  <a:cs typeface="Open Sans"/>
                  <a:sym typeface="Open Sans"/>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rPr>
                <a:t>Provisioning</a:t>
              </a:r>
              <a:endParaRPr kumimoji="0"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endParaRPr>
            </a:p>
          </p:txBody>
        </p:sp>
        <p:sp>
          <p:nvSpPr>
            <p:cNvPr id="105" name="TextBox 114">
              <a:extLst>
                <a:ext uri="{FF2B5EF4-FFF2-40B4-BE49-F238E27FC236}">
                  <a16:creationId xmlns:a16="http://schemas.microsoft.com/office/drawing/2014/main" id="{3B543596-FFCF-1344-8A6F-2AAD3A3079AA}"/>
                </a:ext>
              </a:extLst>
            </p:cNvPr>
            <p:cNvSpPr txBox="1"/>
            <p:nvPr/>
          </p:nvSpPr>
          <p:spPr>
            <a:xfrm>
              <a:off x="9020894" y="3564923"/>
              <a:ext cx="879698" cy="220061"/>
            </a:xfrm>
            <a:prstGeom prst="rect">
              <a:avLst/>
            </a:prstGeom>
            <a:ln w="3175">
              <a:miter lim="400000"/>
            </a:ln>
            <a:extLst>
              <a:ext uri="{C572A759-6A51-4108-AA02-DFA0A04FC94B}">
                <ma14:wrappingTextBoxFlag xmlns="" xmlns:ma14="http://schemas.microsoft.com/office/mac/drawingml/2011/main" val="1"/>
              </a:ext>
            </a:extLst>
          </p:spPr>
          <p:txBody>
            <a:bodyPr lIns="6597" tIns="6597" rIns="6597" bIns="6597" anchor="ctr" anchorCtr="1"/>
            <a:lstStyle/>
            <a:p>
              <a:pPr marL="0" marR="0" lvl="0" indent="0" algn="ctr" defTabSz="343970" rtl="0" eaLnBrk="1" fontAlgn="auto" latinLnBrk="0" hangingPunct="0">
                <a:lnSpc>
                  <a:spcPct val="100000"/>
                </a:lnSpc>
                <a:spcBef>
                  <a:spcPts val="0"/>
                </a:spcBef>
                <a:spcAft>
                  <a:spcPts val="0"/>
                </a:spcAft>
                <a:buClrTx/>
                <a:buSzTx/>
                <a:buFontTx/>
                <a:buNone/>
                <a:tabLst/>
                <a:defRPr sz="3600" b="0">
                  <a:solidFill>
                    <a:srgbClr val="FFFFFF"/>
                  </a:solidFill>
                  <a:latin typeface="Open Sans"/>
                  <a:ea typeface="Open Sans"/>
                  <a:cs typeface="Open Sans"/>
                  <a:sym typeface="Open Sans"/>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rPr>
                <a:t>Orchestration</a:t>
              </a:r>
              <a:endParaRPr kumimoji="0"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endParaRPr>
            </a:p>
          </p:txBody>
        </p:sp>
        <p:sp>
          <p:nvSpPr>
            <p:cNvPr id="106" name="TextBox 114">
              <a:extLst>
                <a:ext uri="{FF2B5EF4-FFF2-40B4-BE49-F238E27FC236}">
                  <a16:creationId xmlns:a16="http://schemas.microsoft.com/office/drawing/2014/main" id="{32A6C5FE-1B52-114F-BB8E-BD6C67513275}"/>
                </a:ext>
              </a:extLst>
            </p:cNvPr>
            <p:cNvSpPr txBox="1"/>
            <p:nvPr/>
          </p:nvSpPr>
          <p:spPr>
            <a:xfrm>
              <a:off x="9980385" y="3581677"/>
              <a:ext cx="820307" cy="220061"/>
            </a:xfrm>
            <a:prstGeom prst="rect">
              <a:avLst/>
            </a:prstGeom>
            <a:ln w="3175">
              <a:miter lim="400000"/>
            </a:ln>
            <a:extLst>
              <a:ext uri="{C572A759-6A51-4108-AA02-DFA0A04FC94B}">
                <ma14:wrappingTextBoxFlag xmlns="" xmlns:ma14="http://schemas.microsoft.com/office/mac/drawingml/2011/main" val="1"/>
              </a:ext>
            </a:extLst>
          </p:spPr>
          <p:txBody>
            <a:bodyPr lIns="6597" tIns="6597" rIns="6597" bIns="6597" anchor="ctr" anchorCtr="1"/>
            <a:lstStyle/>
            <a:p>
              <a:pPr marL="0" marR="0" lvl="0" indent="0" algn="ctr" defTabSz="343970" rtl="0" eaLnBrk="1" fontAlgn="auto" latinLnBrk="0" hangingPunct="0">
                <a:lnSpc>
                  <a:spcPct val="100000"/>
                </a:lnSpc>
                <a:spcBef>
                  <a:spcPts val="0"/>
                </a:spcBef>
                <a:spcAft>
                  <a:spcPts val="0"/>
                </a:spcAft>
                <a:buClrTx/>
                <a:buSzTx/>
                <a:buFontTx/>
                <a:buNone/>
                <a:tabLst/>
                <a:defRPr sz="3600" b="0">
                  <a:solidFill>
                    <a:srgbClr val="FFFFFF"/>
                  </a:solidFill>
                  <a:latin typeface="Open Sans"/>
                  <a:ea typeface="Open Sans"/>
                  <a:cs typeface="Open Sans"/>
                  <a:sym typeface="Open Sans"/>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rPr>
                <a:t>Analytics</a:t>
              </a:r>
              <a:endParaRPr kumimoji="0"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sym typeface="Open Sans"/>
              </a:endParaRPr>
            </a:p>
          </p:txBody>
        </p:sp>
        <p:pic>
          <p:nvPicPr>
            <p:cNvPr id="107" name="Picture 106">
              <a:extLst>
                <a:ext uri="{FF2B5EF4-FFF2-40B4-BE49-F238E27FC236}">
                  <a16:creationId xmlns:a16="http://schemas.microsoft.com/office/drawing/2014/main" id="{6786B5FC-2D00-4949-BF1F-F6F2F3A63131}"/>
                </a:ext>
              </a:extLst>
            </p:cNvPr>
            <p:cNvPicPr>
              <a:picLocks noChangeAspect="1"/>
            </p:cNvPicPr>
            <p:nvPr/>
          </p:nvPicPr>
          <p:blipFill>
            <a:blip r:embed="rId12" cstate="screen">
              <a:duotone>
                <a:prstClr val="black"/>
                <a:schemeClr val="tx2">
                  <a:tint val="45000"/>
                  <a:satMod val="400000"/>
                </a:scheme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282785" y="3229036"/>
              <a:ext cx="241888" cy="347810"/>
            </a:xfrm>
            <a:prstGeom prst="rect">
              <a:avLst/>
            </a:prstGeom>
          </p:spPr>
        </p:pic>
        <p:pic>
          <p:nvPicPr>
            <p:cNvPr id="108" name="Picture 107">
              <a:extLst>
                <a:ext uri="{FF2B5EF4-FFF2-40B4-BE49-F238E27FC236}">
                  <a16:creationId xmlns:a16="http://schemas.microsoft.com/office/drawing/2014/main" id="{028D5990-FF99-494A-BB5A-01C8A49EB7A5}"/>
                </a:ext>
              </a:extLst>
            </p:cNvPr>
            <p:cNvPicPr>
              <a:picLocks noChangeAspect="1"/>
            </p:cNvPicPr>
            <p:nvPr/>
          </p:nvPicPr>
          <p:blipFill>
            <a:blip r:embed="rId14" cstate="screen">
              <a:duotone>
                <a:prstClr val="black"/>
                <a:schemeClr val="tx2">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285297" y="3251865"/>
              <a:ext cx="350888" cy="329834"/>
            </a:xfrm>
            <a:prstGeom prst="rect">
              <a:avLst/>
            </a:prstGeom>
          </p:spPr>
        </p:pic>
        <p:pic>
          <p:nvPicPr>
            <p:cNvPr id="109" name="Picture 108">
              <a:extLst>
                <a:ext uri="{FF2B5EF4-FFF2-40B4-BE49-F238E27FC236}">
                  <a16:creationId xmlns:a16="http://schemas.microsoft.com/office/drawing/2014/main" id="{AC3BABC2-202E-A043-AE3F-27255B5819D8}"/>
                </a:ext>
              </a:extLst>
            </p:cNvPr>
            <p:cNvPicPr>
              <a:picLocks noChangeAspect="1"/>
            </p:cNvPicPr>
            <p:nvPr/>
          </p:nvPicPr>
          <p:blipFill>
            <a:blip r:embed="rId16" cstate="screen">
              <a:duotone>
                <a:prstClr val="black"/>
                <a:schemeClr val="tx2">
                  <a:tint val="45000"/>
                  <a:satMod val="400000"/>
                </a:schemeClr>
              </a:duotone>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419162" y="3292809"/>
              <a:ext cx="374484" cy="281722"/>
            </a:xfrm>
            <a:prstGeom prst="rect">
              <a:avLst/>
            </a:prstGeom>
          </p:spPr>
        </p:pic>
        <p:pic>
          <p:nvPicPr>
            <p:cNvPr id="110" name="Picture 109">
              <a:extLst>
                <a:ext uri="{FF2B5EF4-FFF2-40B4-BE49-F238E27FC236}">
                  <a16:creationId xmlns:a16="http://schemas.microsoft.com/office/drawing/2014/main" id="{5008FA85-608A-EE4A-8BDB-FA5097BABF04}"/>
                </a:ext>
              </a:extLst>
            </p:cNvPr>
            <p:cNvPicPr>
              <a:picLocks noChangeAspect="1"/>
            </p:cNvPicPr>
            <p:nvPr/>
          </p:nvPicPr>
          <p:blipFill>
            <a:blip r:embed="rId18" cstate="screen">
              <a:duotone>
                <a:prstClr val="black"/>
                <a:schemeClr val="tx2">
                  <a:tint val="45000"/>
                  <a:satMod val="400000"/>
                </a:schemeClr>
              </a:duotone>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23863" y="3251865"/>
              <a:ext cx="360528" cy="360528"/>
            </a:xfrm>
            <a:prstGeom prst="rect">
              <a:avLst/>
            </a:prstGeom>
          </p:spPr>
        </p:pic>
      </p:grpSp>
      <p:grpSp>
        <p:nvGrpSpPr>
          <p:cNvPr id="13" name="Group 12">
            <a:extLst>
              <a:ext uri="{FF2B5EF4-FFF2-40B4-BE49-F238E27FC236}">
                <a16:creationId xmlns:a16="http://schemas.microsoft.com/office/drawing/2014/main" id="{75488C67-DEB5-4C09-8C1C-82496F58E39F}"/>
              </a:ext>
            </a:extLst>
          </p:cNvPr>
          <p:cNvGrpSpPr/>
          <p:nvPr/>
        </p:nvGrpSpPr>
        <p:grpSpPr>
          <a:xfrm>
            <a:off x="6665062" y="3922391"/>
            <a:ext cx="5063243" cy="1104323"/>
            <a:chOff x="6665062" y="3859871"/>
            <a:chExt cx="5063243" cy="1104323"/>
          </a:xfrm>
        </p:grpSpPr>
        <p:sp>
          <p:nvSpPr>
            <p:cNvPr id="117" name="TextBox 116">
              <a:extLst>
                <a:ext uri="{FF2B5EF4-FFF2-40B4-BE49-F238E27FC236}">
                  <a16:creationId xmlns:a16="http://schemas.microsoft.com/office/drawing/2014/main" id="{69EA618F-BF27-E949-9ABB-DB7C70507A66}"/>
                </a:ext>
              </a:extLst>
            </p:cNvPr>
            <p:cNvSpPr txBox="1"/>
            <p:nvPr/>
          </p:nvSpPr>
          <p:spPr>
            <a:xfrm>
              <a:off x="10200456" y="4527222"/>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Visibility</a:t>
              </a:r>
            </a:p>
          </p:txBody>
        </p:sp>
        <p:sp>
          <p:nvSpPr>
            <p:cNvPr id="118" name="TextBox 117">
              <a:extLst>
                <a:ext uri="{FF2B5EF4-FFF2-40B4-BE49-F238E27FC236}">
                  <a16:creationId xmlns:a16="http://schemas.microsoft.com/office/drawing/2014/main" id="{BEEC7161-0924-0A45-94AB-55518E1A90B4}"/>
                </a:ext>
              </a:extLst>
            </p:cNvPr>
            <p:cNvSpPr txBox="1"/>
            <p:nvPr/>
          </p:nvSpPr>
          <p:spPr>
            <a:xfrm>
              <a:off x="9704772" y="4527222"/>
              <a:ext cx="848722"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Role-Based Policy</a:t>
              </a:r>
            </a:p>
          </p:txBody>
        </p:sp>
        <p:sp>
          <p:nvSpPr>
            <p:cNvPr id="123" name="TextBox 122">
              <a:extLst>
                <a:ext uri="{FF2B5EF4-FFF2-40B4-BE49-F238E27FC236}">
                  <a16:creationId xmlns:a16="http://schemas.microsoft.com/office/drawing/2014/main" id="{9A973661-5365-2442-A455-0669B234AFCF}"/>
                </a:ext>
              </a:extLst>
            </p:cNvPr>
            <p:cNvSpPr txBox="1"/>
            <p:nvPr/>
          </p:nvSpPr>
          <p:spPr>
            <a:xfrm>
              <a:off x="8413577" y="4527222"/>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Continuous</a:t>
              </a:r>
              <a:b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b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Monitoring</a:t>
              </a:r>
            </a:p>
          </p:txBody>
        </p:sp>
        <p:sp>
          <p:nvSpPr>
            <p:cNvPr id="113" name="TextBox 112">
              <a:extLst>
                <a:ext uri="{FF2B5EF4-FFF2-40B4-BE49-F238E27FC236}">
                  <a16:creationId xmlns:a16="http://schemas.microsoft.com/office/drawing/2014/main" id="{0632BDB1-C2E0-2F44-BC4C-26D8DA5F8214}"/>
                </a:ext>
              </a:extLst>
            </p:cNvPr>
            <p:cNvSpPr txBox="1"/>
            <p:nvPr/>
          </p:nvSpPr>
          <p:spPr>
            <a:xfrm>
              <a:off x="8672513" y="474570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j-lt"/>
                <a:ea typeface="+mn-ea"/>
                <a:cs typeface="+mn-cs"/>
              </a:endParaRPr>
            </a:p>
          </p:txBody>
        </p:sp>
        <p:sp>
          <p:nvSpPr>
            <p:cNvPr id="119" name="TextBox 118">
              <a:extLst>
                <a:ext uri="{FF2B5EF4-FFF2-40B4-BE49-F238E27FC236}">
                  <a16:creationId xmlns:a16="http://schemas.microsoft.com/office/drawing/2014/main" id="{EB27621E-E8DE-704E-8D75-F066E510F86A}"/>
                </a:ext>
              </a:extLst>
            </p:cNvPr>
            <p:cNvSpPr txBox="1"/>
            <p:nvPr/>
          </p:nvSpPr>
          <p:spPr>
            <a:xfrm>
              <a:off x="6665062" y="4527222"/>
              <a:ext cx="1148118"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Unified Threat </a:t>
              </a:r>
              <a:b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b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Management</a:t>
              </a:r>
            </a:p>
          </p:txBody>
        </p:sp>
        <p:pic>
          <p:nvPicPr>
            <p:cNvPr id="120" name="Picture 24" descr="creation Icon 2586737">
              <a:extLst>
                <a:ext uri="{FF2B5EF4-FFF2-40B4-BE49-F238E27FC236}">
                  <a16:creationId xmlns:a16="http://schemas.microsoft.com/office/drawing/2014/main" id="{29F348FB-FB51-DD4D-9E44-5B2AF13AB3E7}"/>
                </a:ext>
              </a:extLst>
            </p:cNvPr>
            <p:cNvPicPr>
              <a:picLocks noChangeAspect="1" noChangeArrowheads="1"/>
            </p:cNvPicPr>
            <p:nvPr/>
          </p:nvPicPr>
          <p:blipFill>
            <a:blip r:embed="rId20" cstate="screen">
              <a:duotone>
                <a:prstClr val="black"/>
                <a:schemeClr val="tx2">
                  <a:tint val="45000"/>
                  <a:satMod val="400000"/>
                </a:schemeClr>
              </a:duotone>
              <a:extLst>
                <a:ext uri="{BEBA8EAE-BF5A-486C-A8C5-ECC9F3942E4B}">
                  <a14:imgProps xmlns:a14="http://schemas.microsoft.com/office/drawing/2010/main">
                    <a14:imgLayer r:embed="rId21">
                      <a14:imgEffect>
                        <a14:artisticChalkSketch/>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728128" y="4178613"/>
              <a:ext cx="380106" cy="38010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8" descr="security enforcer Icon 343151">
              <a:extLst>
                <a:ext uri="{FF2B5EF4-FFF2-40B4-BE49-F238E27FC236}">
                  <a16:creationId xmlns:a16="http://schemas.microsoft.com/office/drawing/2014/main" id="{C2BC0626-1909-8E46-8696-AE5A0CEDE38E}"/>
                </a:ext>
              </a:extLst>
            </p:cNvPr>
            <p:cNvPicPr>
              <a:picLocks noChangeAspect="1" noChangeArrowheads="1"/>
            </p:cNvPicPr>
            <p:nvPr/>
          </p:nvPicPr>
          <p:blipFill>
            <a:blip r:embed="rId22" cstate="screen">
              <a:duotone>
                <a:prstClr val="black"/>
                <a:schemeClr val="tx2">
                  <a:tint val="45000"/>
                  <a:satMod val="400000"/>
                </a:schemeClr>
              </a:duotone>
              <a:extLst>
                <a:ext uri="{BEBA8EAE-BF5A-486C-A8C5-ECC9F3942E4B}">
                  <a14:imgProps xmlns:a14="http://schemas.microsoft.com/office/drawing/2010/main">
                    <a14:imgLayer r:embed="rId23">
                      <a14:imgEffect>
                        <a14:artisticChalkSketch/>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991973" y="4194474"/>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30" descr="Automated Solution Icon 2084507">
              <a:extLst>
                <a:ext uri="{FF2B5EF4-FFF2-40B4-BE49-F238E27FC236}">
                  <a16:creationId xmlns:a16="http://schemas.microsoft.com/office/drawing/2014/main" id="{EEB26782-8AA4-A741-AD1C-D4913BB42063}"/>
                </a:ext>
              </a:extLst>
            </p:cNvPr>
            <p:cNvPicPr>
              <a:picLocks noChangeAspect="1" noChangeArrowheads="1"/>
            </p:cNvPicPr>
            <p:nvPr/>
          </p:nvPicPr>
          <p:blipFill>
            <a:blip r:embed="rId24" cstate="screen">
              <a:duotone>
                <a:prstClr val="black"/>
                <a:schemeClr val="tx2">
                  <a:tint val="45000"/>
                  <a:satMod val="400000"/>
                </a:schemeClr>
              </a:duotone>
              <a:extLst>
                <a:ext uri="{BEBA8EAE-BF5A-486C-A8C5-ECC9F3942E4B}">
                  <a14:imgProps xmlns:a14="http://schemas.microsoft.com/office/drawing/2010/main">
                    <a14:imgLayer r:embed="rId25">
                      <a14:imgEffect>
                        <a14:artisticChalkSketch/>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021051" y="4182259"/>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270501A3-00FF-7E4E-B865-59A605B63CED}"/>
                </a:ext>
              </a:extLst>
            </p:cNvPr>
            <p:cNvSpPr txBox="1"/>
            <p:nvPr/>
          </p:nvSpPr>
          <p:spPr>
            <a:xfrm>
              <a:off x="7777769" y="4527222"/>
              <a:ext cx="939521"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Authentication &amp; Profiling</a:t>
              </a:r>
            </a:p>
          </p:txBody>
        </p:sp>
        <p:pic>
          <p:nvPicPr>
            <p:cNvPr id="125" name="Picture 124">
              <a:extLst>
                <a:ext uri="{FF2B5EF4-FFF2-40B4-BE49-F238E27FC236}">
                  <a16:creationId xmlns:a16="http://schemas.microsoft.com/office/drawing/2014/main" id="{064E629A-1045-7846-BB3E-453D62E1CE24}"/>
                </a:ext>
              </a:extLst>
            </p:cNvPr>
            <p:cNvPicPr>
              <a:picLocks noChangeAspect="1"/>
            </p:cNvPicPr>
            <p:nvPr/>
          </p:nvPicPr>
          <p:blipFill>
            <a:blip r:embed="rId26" cstate="screen">
              <a:duotone>
                <a:prstClr val="black"/>
                <a:schemeClr val="tx2">
                  <a:tint val="45000"/>
                  <a:satMod val="400000"/>
                </a:schemeClr>
              </a:duotone>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019947" y="4224992"/>
              <a:ext cx="382953" cy="274320"/>
            </a:xfrm>
            <a:prstGeom prst="rect">
              <a:avLst/>
            </a:prstGeom>
          </p:spPr>
        </p:pic>
        <p:pic>
          <p:nvPicPr>
            <p:cNvPr id="126" name="Picture 125">
              <a:extLst>
                <a:ext uri="{FF2B5EF4-FFF2-40B4-BE49-F238E27FC236}">
                  <a16:creationId xmlns:a16="http://schemas.microsoft.com/office/drawing/2014/main" id="{C4C2A2AF-41BE-614E-9586-C6D293178BB9}"/>
                </a:ext>
              </a:extLst>
            </p:cNvPr>
            <p:cNvPicPr>
              <a:picLocks noChangeAspect="1"/>
            </p:cNvPicPr>
            <p:nvPr/>
          </p:nvPicPr>
          <p:blipFill>
            <a:blip r:embed="rId28" cstate="screen">
              <a:duotone>
                <a:prstClr val="black"/>
                <a:schemeClr val="tx2">
                  <a:tint val="45000"/>
                  <a:satMod val="400000"/>
                </a:schemeClr>
              </a:duotone>
              <a:extLst>
                <a:ext uri="{BEBA8EAE-BF5A-486C-A8C5-ECC9F3942E4B}">
                  <a14:imgProps xmlns:a14="http://schemas.microsoft.com/office/drawing/2010/main">
                    <a14:imgLayer r:embed="rId29">
                      <a14:imgEffect>
                        <a14:artisticChalkSketch/>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104112" y="4158504"/>
              <a:ext cx="274320" cy="274320"/>
            </a:xfrm>
            <a:prstGeom prst="rect">
              <a:avLst/>
            </a:prstGeom>
          </p:spPr>
        </p:pic>
        <p:sp>
          <p:nvSpPr>
            <p:cNvPr id="127" name="TextBox 126">
              <a:extLst>
                <a:ext uri="{FF2B5EF4-FFF2-40B4-BE49-F238E27FC236}">
                  <a16:creationId xmlns:a16="http://schemas.microsoft.com/office/drawing/2014/main" id="{EE34162A-F66D-B44B-BDB7-06BB4AA6CABD}"/>
                </a:ext>
              </a:extLst>
            </p:cNvPr>
            <p:cNvSpPr txBox="1"/>
            <p:nvPr/>
          </p:nvSpPr>
          <p:spPr>
            <a:xfrm>
              <a:off x="7103301" y="3859871"/>
              <a:ext cx="3853239" cy="380993"/>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600"/>
                  </a:solidFill>
                  <a:effectLst/>
                  <a:uLnTx/>
                  <a:uFillTx/>
                  <a:latin typeface="+mj-lt"/>
                  <a:ea typeface="+mn-ea"/>
                  <a:cs typeface="Arial" panose="020B0604020202020204" pitchFamily="34" charset="0"/>
                </a:rPr>
                <a:t>Built-in Security</a:t>
              </a:r>
            </a:p>
          </p:txBody>
        </p:sp>
      </p:grpSp>
      <p:cxnSp>
        <p:nvCxnSpPr>
          <p:cNvPr id="134" name="Straight Connector 133">
            <a:extLst>
              <a:ext uri="{FF2B5EF4-FFF2-40B4-BE49-F238E27FC236}">
                <a16:creationId xmlns:a16="http://schemas.microsoft.com/office/drawing/2014/main" id="{68DD22B2-1787-ED4E-B634-4C01B80DB38A}"/>
              </a:ext>
            </a:extLst>
          </p:cNvPr>
          <p:cNvCxnSpPr>
            <a:cxnSpLocks/>
          </p:cNvCxnSpPr>
          <p:nvPr/>
        </p:nvCxnSpPr>
        <p:spPr>
          <a:xfrm>
            <a:off x="7102658" y="5057462"/>
            <a:ext cx="3853239"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119A718C-3015-1147-A155-759CD497DBD1}"/>
              </a:ext>
            </a:extLst>
          </p:cNvPr>
          <p:cNvSpPr txBox="1"/>
          <p:nvPr/>
        </p:nvSpPr>
        <p:spPr>
          <a:xfrm>
            <a:off x="768635" y="5491778"/>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SaaS</a:t>
            </a:r>
          </a:p>
        </p:txBody>
      </p:sp>
      <p:sp>
        <p:nvSpPr>
          <p:cNvPr id="136" name="TextBox 135">
            <a:extLst>
              <a:ext uri="{FF2B5EF4-FFF2-40B4-BE49-F238E27FC236}">
                <a16:creationId xmlns:a16="http://schemas.microsoft.com/office/drawing/2014/main" id="{9BC0DD40-2A49-9D48-8A9A-C9F3199F71B7}"/>
              </a:ext>
            </a:extLst>
          </p:cNvPr>
          <p:cNvSpPr txBox="1"/>
          <p:nvPr/>
        </p:nvSpPr>
        <p:spPr>
          <a:xfrm>
            <a:off x="1981883" y="5483419"/>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On-Prem</a:t>
            </a:r>
          </a:p>
        </p:txBody>
      </p:sp>
      <p:sp>
        <p:nvSpPr>
          <p:cNvPr id="137" name="TextBox 136">
            <a:extLst>
              <a:ext uri="{FF2B5EF4-FFF2-40B4-BE49-F238E27FC236}">
                <a16:creationId xmlns:a16="http://schemas.microsoft.com/office/drawing/2014/main" id="{2B43B10E-5E52-D746-B4B3-589AA89B468F}"/>
              </a:ext>
            </a:extLst>
          </p:cNvPr>
          <p:cNvSpPr txBox="1"/>
          <p:nvPr/>
        </p:nvSpPr>
        <p:spPr>
          <a:xfrm>
            <a:off x="3411731" y="5481228"/>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Managed Services</a:t>
            </a:r>
          </a:p>
        </p:txBody>
      </p:sp>
      <p:grpSp>
        <p:nvGrpSpPr>
          <p:cNvPr id="142" name="Group 141">
            <a:extLst>
              <a:ext uri="{FF2B5EF4-FFF2-40B4-BE49-F238E27FC236}">
                <a16:creationId xmlns:a16="http://schemas.microsoft.com/office/drawing/2014/main" id="{8DD8BDDD-35CC-EF43-9B18-992E0ACC95E0}"/>
              </a:ext>
            </a:extLst>
          </p:cNvPr>
          <p:cNvGrpSpPr>
            <a:grpSpLocks noChangeAspect="1"/>
          </p:cNvGrpSpPr>
          <p:nvPr/>
        </p:nvGrpSpPr>
        <p:grpSpPr>
          <a:xfrm>
            <a:off x="1386712" y="5187476"/>
            <a:ext cx="365760" cy="365760"/>
            <a:chOff x="1542343" y="2174803"/>
            <a:chExt cx="1331294" cy="1331294"/>
          </a:xfrm>
        </p:grpSpPr>
        <p:sp>
          <p:nvSpPr>
            <p:cNvPr id="138" name="Oval 137">
              <a:extLst>
                <a:ext uri="{FF2B5EF4-FFF2-40B4-BE49-F238E27FC236}">
                  <a16:creationId xmlns:a16="http://schemas.microsoft.com/office/drawing/2014/main" id="{29279FB3-1352-2941-8E93-D632589FEDFB}"/>
                </a:ext>
              </a:extLst>
            </p:cNvPr>
            <p:cNvSpPr/>
            <p:nvPr/>
          </p:nvSpPr>
          <p:spPr>
            <a:xfrm>
              <a:off x="1542343" y="2174803"/>
              <a:ext cx="1331294" cy="1331294"/>
            </a:xfrm>
            <a:prstGeom prst="ellipse">
              <a:avLst/>
            </a:prstGeom>
            <a:solidFill>
              <a:schemeClr val="bg1"/>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mj-lt"/>
                <a:ea typeface="+mn-ea"/>
                <a:cs typeface="+mn-cs"/>
              </a:endParaRPr>
            </a:p>
          </p:txBody>
        </p:sp>
        <p:pic>
          <p:nvPicPr>
            <p:cNvPr id="139" name="Picture 138">
              <a:extLst>
                <a:ext uri="{FF2B5EF4-FFF2-40B4-BE49-F238E27FC236}">
                  <a16:creationId xmlns:a16="http://schemas.microsoft.com/office/drawing/2014/main" id="{9F7B0D63-CAE0-4646-990C-D5D3D5CD1F15}"/>
                </a:ext>
              </a:extLst>
            </p:cNvPr>
            <p:cNvPicPr>
              <a:picLocks noChangeAspect="1"/>
            </p:cNvPicPr>
            <p:nvPr/>
          </p:nvPicPr>
          <p:blipFill>
            <a:blip r:embed="rId30">
              <a:duotone>
                <a:prstClr val="black"/>
                <a:schemeClr val="tx2">
                  <a:tint val="45000"/>
                  <a:satMod val="400000"/>
                </a:schemeClr>
              </a:duotone>
              <a:extLst>
                <a:ext uri="{BEBA8EAE-BF5A-486C-A8C5-ECC9F3942E4B}">
                  <a14:imgProps xmlns:a14="http://schemas.microsoft.com/office/drawing/2010/main">
                    <a14:imgLayer r:embed="rId31">
                      <a14:imgEffect>
                        <a14:brightnessContrast bright="-40000" contrast="-40000"/>
                      </a14:imgEffect>
                    </a14:imgLayer>
                  </a14:imgProps>
                </a:ext>
              </a:extLst>
            </a:blip>
            <a:stretch>
              <a:fillRect/>
            </a:stretch>
          </p:blipFill>
          <p:spPr>
            <a:xfrm>
              <a:off x="1669690" y="2438224"/>
              <a:ext cx="1076600" cy="861280"/>
            </a:xfrm>
            <a:prstGeom prst="rect">
              <a:avLst/>
            </a:prstGeom>
          </p:spPr>
        </p:pic>
      </p:grpSp>
      <p:grpSp>
        <p:nvGrpSpPr>
          <p:cNvPr id="143" name="Group 142">
            <a:extLst>
              <a:ext uri="{FF2B5EF4-FFF2-40B4-BE49-F238E27FC236}">
                <a16:creationId xmlns:a16="http://schemas.microsoft.com/office/drawing/2014/main" id="{424AC2C5-7CC5-2C4B-9778-C138E7FEBCC1}"/>
              </a:ext>
            </a:extLst>
          </p:cNvPr>
          <p:cNvGrpSpPr>
            <a:grpSpLocks noChangeAspect="1"/>
          </p:cNvGrpSpPr>
          <p:nvPr/>
        </p:nvGrpSpPr>
        <p:grpSpPr>
          <a:xfrm>
            <a:off x="3902055" y="5187476"/>
            <a:ext cx="365760" cy="365760"/>
            <a:chOff x="9256386" y="2249739"/>
            <a:chExt cx="1331294" cy="1331294"/>
          </a:xfrm>
        </p:grpSpPr>
        <p:sp>
          <p:nvSpPr>
            <p:cNvPr id="140" name="Oval 139">
              <a:extLst>
                <a:ext uri="{FF2B5EF4-FFF2-40B4-BE49-F238E27FC236}">
                  <a16:creationId xmlns:a16="http://schemas.microsoft.com/office/drawing/2014/main" id="{1DE3F6DD-C2BB-1C40-9D67-BD2391B0878D}"/>
                </a:ext>
              </a:extLst>
            </p:cNvPr>
            <p:cNvSpPr/>
            <p:nvPr/>
          </p:nvSpPr>
          <p:spPr>
            <a:xfrm>
              <a:off x="9256386" y="2249739"/>
              <a:ext cx="1331294" cy="1331294"/>
            </a:xfrm>
            <a:prstGeom prst="ellipse">
              <a:avLst/>
            </a:prstGeom>
            <a:solidFill>
              <a:schemeClr val="bg1"/>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mj-lt"/>
                <a:ea typeface="+mn-ea"/>
                <a:cs typeface="+mn-cs"/>
              </a:endParaRPr>
            </a:p>
          </p:txBody>
        </p:sp>
        <p:pic>
          <p:nvPicPr>
            <p:cNvPr id="141" name="Picture 140">
              <a:extLst>
                <a:ext uri="{FF2B5EF4-FFF2-40B4-BE49-F238E27FC236}">
                  <a16:creationId xmlns:a16="http://schemas.microsoft.com/office/drawing/2014/main" id="{008B68F0-4795-6D42-BBE6-749B9D2E5412}"/>
                </a:ext>
              </a:extLst>
            </p:cNvPr>
            <p:cNvPicPr>
              <a:picLocks noChangeAspect="1"/>
            </p:cNvPicPr>
            <p:nvPr/>
          </p:nvPicPr>
          <p:blipFill>
            <a:blip r:embed="rId32" cstate="print">
              <a:duotone>
                <a:prstClr val="black"/>
                <a:schemeClr val="tx2">
                  <a:tint val="45000"/>
                  <a:satMod val="400000"/>
                </a:schemeClr>
              </a:duotone>
              <a:extLst>
                <a:ext uri="{BEBA8EAE-BF5A-486C-A8C5-ECC9F3942E4B}">
                  <a14:imgProps xmlns:a14="http://schemas.microsoft.com/office/drawing/2010/main">
                    <a14:imgLayer r:embed="rId33">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542325" y="2413403"/>
              <a:ext cx="814496" cy="886101"/>
            </a:xfrm>
            <a:prstGeom prst="rect">
              <a:avLst/>
            </a:prstGeom>
          </p:spPr>
        </p:pic>
      </p:grpSp>
      <p:grpSp>
        <p:nvGrpSpPr>
          <p:cNvPr id="147" name="Group 146">
            <a:extLst>
              <a:ext uri="{FF2B5EF4-FFF2-40B4-BE49-F238E27FC236}">
                <a16:creationId xmlns:a16="http://schemas.microsoft.com/office/drawing/2014/main" id="{8FA5D1AB-DC85-DE41-B3CE-F910BCD2C3CC}"/>
              </a:ext>
            </a:extLst>
          </p:cNvPr>
          <p:cNvGrpSpPr>
            <a:grpSpLocks noChangeAspect="1"/>
          </p:cNvGrpSpPr>
          <p:nvPr/>
        </p:nvGrpSpPr>
        <p:grpSpPr>
          <a:xfrm>
            <a:off x="2587262" y="5187476"/>
            <a:ext cx="365760" cy="365760"/>
            <a:chOff x="8879274" y="5518429"/>
            <a:chExt cx="328034" cy="328034"/>
          </a:xfrm>
        </p:grpSpPr>
        <p:sp>
          <p:nvSpPr>
            <p:cNvPr id="146" name="Oval 145">
              <a:extLst>
                <a:ext uri="{FF2B5EF4-FFF2-40B4-BE49-F238E27FC236}">
                  <a16:creationId xmlns:a16="http://schemas.microsoft.com/office/drawing/2014/main" id="{FC716682-B3CF-5744-ABD4-B05F282B5A70}"/>
                </a:ext>
              </a:extLst>
            </p:cNvPr>
            <p:cNvSpPr/>
            <p:nvPr/>
          </p:nvSpPr>
          <p:spPr>
            <a:xfrm>
              <a:off x="8879274" y="5518429"/>
              <a:ext cx="328034" cy="328034"/>
            </a:xfrm>
            <a:prstGeom prst="ellipse">
              <a:avLst/>
            </a:prstGeom>
            <a:solidFill>
              <a:schemeClr val="bg1"/>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mj-lt"/>
                <a:ea typeface="+mn-ea"/>
                <a:cs typeface="+mn-cs"/>
              </a:endParaRPr>
            </a:p>
          </p:txBody>
        </p:sp>
        <p:pic>
          <p:nvPicPr>
            <p:cNvPr id="145" name="Picture 144">
              <a:extLst>
                <a:ext uri="{FF2B5EF4-FFF2-40B4-BE49-F238E27FC236}">
                  <a16:creationId xmlns:a16="http://schemas.microsoft.com/office/drawing/2014/main" id="{A1A58A10-7E55-2E40-A3B8-DFEA13D45598}"/>
                </a:ext>
              </a:extLst>
            </p:cNvPr>
            <p:cNvPicPr>
              <a:picLocks noChangeAspect="1"/>
            </p:cNvPicPr>
            <p:nvPr/>
          </p:nvPicPr>
          <p:blipFill>
            <a:blip r:embed="rId34"/>
            <a:stretch>
              <a:fillRect/>
            </a:stretch>
          </p:blipFill>
          <p:spPr>
            <a:xfrm>
              <a:off x="8963324" y="5569199"/>
              <a:ext cx="155528" cy="225458"/>
            </a:xfrm>
            <a:prstGeom prst="rect">
              <a:avLst/>
            </a:prstGeom>
          </p:spPr>
        </p:pic>
      </p:grpSp>
      <p:grpSp>
        <p:nvGrpSpPr>
          <p:cNvPr id="11" name="Group 10">
            <a:extLst>
              <a:ext uri="{FF2B5EF4-FFF2-40B4-BE49-F238E27FC236}">
                <a16:creationId xmlns:a16="http://schemas.microsoft.com/office/drawing/2014/main" id="{E048C261-E161-4F6B-860C-DEFD9A217171}"/>
              </a:ext>
            </a:extLst>
          </p:cNvPr>
          <p:cNvGrpSpPr/>
          <p:nvPr/>
        </p:nvGrpSpPr>
        <p:grpSpPr>
          <a:xfrm>
            <a:off x="7113411" y="1692032"/>
            <a:ext cx="3784808" cy="1048114"/>
            <a:chOff x="7104112" y="1760858"/>
            <a:chExt cx="3784808" cy="1048114"/>
          </a:xfrm>
        </p:grpSpPr>
        <p:grpSp>
          <p:nvGrpSpPr>
            <p:cNvPr id="10" name="Group 9">
              <a:extLst>
                <a:ext uri="{FF2B5EF4-FFF2-40B4-BE49-F238E27FC236}">
                  <a16:creationId xmlns:a16="http://schemas.microsoft.com/office/drawing/2014/main" id="{A9B97A5D-5298-4F55-8DD5-FFBCD5340C64}"/>
                </a:ext>
              </a:extLst>
            </p:cNvPr>
            <p:cNvGrpSpPr/>
            <p:nvPr/>
          </p:nvGrpSpPr>
          <p:grpSpPr>
            <a:xfrm>
              <a:off x="7104112" y="1760858"/>
              <a:ext cx="3784808" cy="1048114"/>
              <a:chOff x="7104112" y="5117190"/>
              <a:chExt cx="3784808" cy="1048114"/>
            </a:xfrm>
          </p:grpSpPr>
          <p:sp>
            <p:nvSpPr>
              <p:cNvPr id="76" name="TextBox 75">
                <a:extLst>
                  <a:ext uri="{FF2B5EF4-FFF2-40B4-BE49-F238E27FC236}">
                    <a16:creationId xmlns:a16="http://schemas.microsoft.com/office/drawing/2014/main" id="{3DDA53A3-6884-DA4C-AB7C-BBECBC2AD68B}"/>
                  </a:ext>
                </a:extLst>
              </p:cNvPr>
              <p:cNvSpPr txBox="1"/>
              <p:nvPr/>
            </p:nvSpPr>
            <p:spPr>
              <a:xfrm>
                <a:off x="7104112" y="5117190"/>
                <a:ext cx="3784808" cy="32803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600"/>
                    </a:solidFill>
                    <a:effectLst/>
                    <a:uLnTx/>
                    <a:uFillTx/>
                    <a:latin typeface="+mj-lt"/>
                    <a:ea typeface="+mn-ea"/>
                    <a:cs typeface="Arial" panose="020B0604020202020204" pitchFamily="34" charset="0"/>
                  </a:rPr>
                  <a:t>Extensibility</a:t>
                </a:r>
              </a:p>
            </p:txBody>
          </p:sp>
          <p:pic>
            <p:nvPicPr>
              <p:cNvPr id="1026" name="Picture 2" descr="Micro Services Icon Images, Stock Photos &amp; Vectors | Shutterstock">
                <a:extLst>
                  <a:ext uri="{FF2B5EF4-FFF2-40B4-BE49-F238E27FC236}">
                    <a16:creationId xmlns:a16="http://schemas.microsoft.com/office/drawing/2014/main" id="{D72C61E6-07F1-4341-A004-3D7CDF4C6BB1}"/>
                  </a:ext>
                </a:extLst>
              </p:cNvPr>
              <p:cNvPicPr>
                <a:picLocks noChangeAspect="1" noChangeArrowheads="1"/>
              </p:cNvPicPr>
              <p:nvPr/>
            </p:nvPicPr>
            <p:blipFill rotWithShape="1">
              <a:blip r:embed="rId35">
                <a:duotone>
                  <a:schemeClr val="bg2">
                    <a:shade val="45000"/>
                    <a:satMod val="135000"/>
                  </a:schemeClr>
                  <a:prstClr val="white"/>
                </a:duotone>
                <a:extLst>
                  <a:ext uri="{BEBA8EAE-BF5A-486C-A8C5-ECC9F3942E4B}">
                    <a14:imgProps xmlns:a14="http://schemas.microsoft.com/office/drawing/2010/main">
                      <a14:imgLayer r:embed="rId36">
                        <a14:imgEffect>
                          <a14:brightnessContrast bright="40000" contrast="40000"/>
                        </a14:imgEffect>
                      </a14:imgLayer>
                    </a14:imgProps>
                  </a:ext>
                  <a:ext uri="{28A0092B-C50C-407E-A947-70E740481C1C}">
                    <a14:useLocalDpi xmlns:a14="http://schemas.microsoft.com/office/drawing/2010/main"/>
                  </a:ext>
                </a:extLst>
              </a:blip>
              <a:srcRect l="17469" t="15100" r="17243" b="21427"/>
              <a:stretch/>
            </p:blipFill>
            <p:spPr bwMode="auto">
              <a:xfrm>
                <a:off x="7842509" y="5406252"/>
                <a:ext cx="395754" cy="414355"/>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8F36E88E-A373-6943-A70D-B7B0C272BB07}"/>
                  </a:ext>
                </a:extLst>
              </p:cNvPr>
              <p:cNvSpPr txBox="1"/>
              <p:nvPr/>
            </p:nvSpPr>
            <p:spPr>
              <a:xfrm>
                <a:off x="7264277" y="5719410"/>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Microservices</a:t>
                </a:r>
              </a:p>
            </p:txBody>
          </p:sp>
          <p:pic>
            <p:nvPicPr>
              <p:cNvPr id="5" name="Picture 4">
                <a:extLst>
                  <a:ext uri="{FF2B5EF4-FFF2-40B4-BE49-F238E27FC236}">
                    <a16:creationId xmlns:a16="http://schemas.microsoft.com/office/drawing/2014/main" id="{CE7C0DD2-AEAD-B243-AAB8-0B67ADFD8088}"/>
                  </a:ext>
                </a:extLst>
              </p:cNvPr>
              <p:cNvPicPr>
                <a:picLocks noChangeAspect="1"/>
              </p:cNvPicPr>
              <p:nvPr/>
            </p:nvPicPr>
            <p:blipFill>
              <a:blip r:embed="rId37">
                <a:duotone>
                  <a:schemeClr val="bg2">
                    <a:shade val="45000"/>
                    <a:satMod val="135000"/>
                  </a:schemeClr>
                  <a:prstClr val="white"/>
                </a:duotone>
                <a:extLst>
                  <a:ext uri="{BEBA8EAE-BF5A-486C-A8C5-ECC9F3942E4B}">
                    <a14:imgProps xmlns:a14="http://schemas.microsoft.com/office/drawing/2010/main">
                      <a14:imgLayer r:embed="rId38">
                        <a14:imgEffect>
                          <a14:artisticPaintStrokes/>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9779757" y="5394975"/>
                <a:ext cx="442045" cy="442045"/>
              </a:xfrm>
              <a:prstGeom prst="rect">
                <a:avLst/>
              </a:prstGeom>
            </p:spPr>
          </p:pic>
          <p:pic>
            <p:nvPicPr>
              <p:cNvPr id="7" name="Picture 6">
                <a:extLst>
                  <a:ext uri="{FF2B5EF4-FFF2-40B4-BE49-F238E27FC236}">
                    <a16:creationId xmlns:a16="http://schemas.microsoft.com/office/drawing/2014/main" id="{507B23E7-D4E7-4246-A078-6DB54CB4E18D}"/>
                  </a:ext>
                </a:extLst>
              </p:cNvPr>
              <p:cNvPicPr>
                <a:picLocks noChangeAspect="1"/>
              </p:cNvPicPr>
              <p:nvPr/>
            </p:nvPicPr>
            <p:blipFill rotWithShape="1">
              <a:blip r:embed="rId39">
                <a:extLst>
                  <a:ext uri="{28A0092B-C50C-407E-A947-70E740481C1C}">
                    <a14:useLocalDpi xmlns:a14="http://schemas.microsoft.com/office/drawing/2010/main"/>
                  </a:ext>
                </a:extLst>
              </a:blip>
              <a:srcRect b="11569"/>
              <a:stretch/>
            </p:blipFill>
            <p:spPr>
              <a:xfrm>
                <a:off x="8865767" y="5400299"/>
                <a:ext cx="378730" cy="390902"/>
              </a:xfrm>
              <a:prstGeom prst="rect">
                <a:avLst/>
              </a:prstGeom>
            </p:spPr>
          </p:pic>
          <p:sp>
            <p:nvSpPr>
              <p:cNvPr id="80" name="TextBox 79">
                <a:extLst>
                  <a:ext uri="{FF2B5EF4-FFF2-40B4-BE49-F238E27FC236}">
                    <a16:creationId xmlns:a16="http://schemas.microsoft.com/office/drawing/2014/main" id="{951EA880-43A6-7F45-BD93-B236DB185B84}"/>
                  </a:ext>
                </a:extLst>
              </p:cNvPr>
              <p:cNvSpPr txBox="1"/>
              <p:nvPr/>
            </p:nvSpPr>
            <p:spPr>
              <a:xfrm>
                <a:off x="8292712" y="5728332"/>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dirty="0">
                    <a:ln>
                      <a:noFill/>
                    </a:ln>
                    <a:solidFill>
                      <a:srgbClr val="0D2A45"/>
                    </a:solidFill>
                    <a:effectLst/>
                    <a:uLnTx/>
                    <a:uFillTx/>
                    <a:latin typeface="+mj-lt"/>
                    <a:ea typeface="Open Sans" panose="020B0606030504020204" pitchFamily="34" charset="0"/>
                    <a:cs typeface="Arial" panose="020B0604020202020204" pitchFamily="34" charset="0"/>
                  </a:rPr>
                  <a:t>APIs</a:t>
                </a:r>
              </a:p>
            </p:txBody>
          </p:sp>
        </p:grpSp>
        <p:sp>
          <p:nvSpPr>
            <p:cNvPr id="81" name="TextBox 80">
              <a:extLst>
                <a:ext uri="{FF2B5EF4-FFF2-40B4-BE49-F238E27FC236}">
                  <a16:creationId xmlns:a16="http://schemas.microsoft.com/office/drawing/2014/main" id="{BF9D7E16-BE1E-4045-86CF-4B5BABABAB19}"/>
                </a:ext>
              </a:extLst>
            </p:cNvPr>
            <p:cNvSpPr txBox="1"/>
            <p:nvPr/>
          </p:nvSpPr>
          <p:spPr>
            <a:xfrm>
              <a:off x="9245356" y="2372000"/>
              <a:ext cx="1527849" cy="436972"/>
            </a:xfrm>
            <a:prstGeom prst="rect">
              <a:avLst/>
            </a:prstGeom>
            <a:noFill/>
            <a:ln w="57150">
              <a:noFill/>
              <a:miter lim="800000"/>
            </a:ln>
          </p:spPr>
          <p:txBody>
            <a:bodyPr wrap="square" lIns="0" tIns="0" rIns="0" bIns="0" rtlCol="0" anchor="ctr">
              <a:noAutofit/>
            </a:bodyPr>
            <a:lstStyle/>
            <a:p>
              <a:pPr marL="0" marR="0" lvl="0" indent="0" algn="ctr" defTabSz="761970" rtl="0" eaLnBrk="1" fontAlgn="auto" latinLnBrk="0" hangingPunct="1">
                <a:lnSpc>
                  <a:spcPct val="100000"/>
                </a:lnSpc>
                <a:spcBef>
                  <a:spcPts val="400"/>
                </a:spcBef>
                <a:spcAft>
                  <a:spcPts val="0"/>
                </a:spcAft>
                <a:buClrTx/>
                <a:buSzTx/>
                <a:buFontTx/>
                <a:buNone/>
                <a:tabLst/>
                <a:defRPr/>
              </a:pPr>
              <a:r>
                <a:rPr kumimoji="0" lang="en-US" sz="1100" b="0" i="0" u="none" strike="noStrike" kern="0" cap="none" spc="0" normalizeH="0" baseline="0" noProof="0">
                  <a:ln>
                    <a:noFill/>
                  </a:ln>
                  <a:solidFill>
                    <a:srgbClr val="0D2A45"/>
                  </a:solidFill>
                  <a:effectLst/>
                  <a:uLnTx/>
                  <a:uFillTx/>
                  <a:latin typeface="+mj-lt"/>
                  <a:ea typeface="Open Sans" panose="020B0606030504020204" pitchFamily="34" charset="0"/>
                  <a:cs typeface="Arial" panose="020B0604020202020204" pitchFamily="34" charset="0"/>
                </a:rPr>
                <a:t>Webhooks</a:t>
              </a:r>
            </a:p>
          </p:txBody>
        </p:sp>
      </p:grpSp>
      <p:sp>
        <p:nvSpPr>
          <p:cNvPr id="82" name="Freeform 81">
            <a:extLst>
              <a:ext uri="{FF2B5EF4-FFF2-40B4-BE49-F238E27FC236}">
                <a16:creationId xmlns:a16="http://schemas.microsoft.com/office/drawing/2014/main" id="{A0005450-2DFE-F84D-A9BA-D85C5BE62E11}"/>
              </a:ext>
            </a:extLst>
          </p:cNvPr>
          <p:cNvSpPr/>
          <p:nvPr/>
        </p:nvSpPr>
        <p:spPr>
          <a:xfrm>
            <a:off x="1601635" y="3024550"/>
            <a:ext cx="2557865" cy="1459295"/>
          </a:xfrm>
          <a:custGeom>
            <a:avLst/>
            <a:gdLst>
              <a:gd name="connsiteX0" fmla="*/ 1943927 w 3231240"/>
              <a:gd name="connsiteY0" fmla="*/ 0 h 1843464"/>
              <a:gd name="connsiteX1" fmla="*/ 2681016 w 3231240"/>
              <a:gd name="connsiteY1" fmla="*/ 600744 h 1843464"/>
              <a:gd name="connsiteX2" fmla="*/ 2683887 w 3231240"/>
              <a:gd name="connsiteY2" fmla="*/ 629227 h 1843464"/>
              <a:gd name="connsiteX3" fmla="*/ 2743944 w 3231240"/>
              <a:gd name="connsiteY3" fmla="*/ 635281 h 1843464"/>
              <a:gd name="connsiteX4" fmla="*/ 3231240 w 3231240"/>
              <a:gd name="connsiteY4" fmla="*/ 1233173 h 1843464"/>
              <a:gd name="connsiteX5" fmla="*/ 2743944 w 3231240"/>
              <a:gd name="connsiteY5" fmla="*/ 1831065 h 1843464"/>
              <a:gd name="connsiteX6" fmla="*/ 2640608 w 3231240"/>
              <a:gd name="connsiteY6" fmla="*/ 1841482 h 1843464"/>
              <a:gd name="connsiteX7" fmla="*/ 2640608 w 3231240"/>
              <a:gd name="connsiteY7" fmla="*/ 1843463 h 1843464"/>
              <a:gd name="connsiteX8" fmla="*/ 2620959 w 3231240"/>
              <a:gd name="connsiteY8" fmla="*/ 1843463 h 1843464"/>
              <a:gd name="connsiteX9" fmla="*/ 2620949 w 3231240"/>
              <a:gd name="connsiteY9" fmla="*/ 1843464 h 1843464"/>
              <a:gd name="connsiteX10" fmla="*/ 2620934 w 3231240"/>
              <a:gd name="connsiteY10" fmla="*/ 1843463 h 1843464"/>
              <a:gd name="connsiteX11" fmla="*/ 490445 w 3231240"/>
              <a:gd name="connsiteY11" fmla="*/ 1843463 h 1843464"/>
              <a:gd name="connsiteX12" fmla="*/ 490429 w 3231240"/>
              <a:gd name="connsiteY12" fmla="*/ 1843464 h 1843464"/>
              <a:gd name="connsiteX13" fmla="*/ 490419 w 3231240"/>
              <a:gd name="connsiteY13" fmla="*/ 1843463 h 1843464"/>
              <a:gd name="connsiteX14" fmla="*/ 458492 w 3231240"/>
              <a:gd name="connsiteY14" fmla="*/ 1843463 h 1843464"/>
              <a:gd name="connsiteX15" fmla="*/ 458492 w 3231240"/>
              <a:gd name="connsiteY15" fmla="*/ 1840245 h 1843464"/>
              <a:gd name="connsiteX16" fmla="*/ 391591 w 3231240"/>
              <a:gd name="connsiteY16" fmla="*/ 1833500 h 1843464"/>
              <a:gd name="connsiteX17" fmla="*/ 0 w 3231240"/>
              <a:gd name="connsiteY17" fmla="*/ 1353035 h 1843464"/>
              <a:gd name="connsiteX18" fmla="*/ 490429 w 3231240"/>
              <a:gd name="connsiteY18" fmla="*/ 862606 h 1843464"/>
              <a:gd name="connsiteX19" fmla="*/ 536461 w 3231240"/>
              <a:gd name="connsiteY19" fmla="*/ 867247 h 1843464"/>
              <a:gd name="connsiteX20" fmla="*/ 565548 w 3231240"/>
              <a:gd name="connsiteY20" fmla="*/ 773544 h 1843464"/>
              <a:gd name="connsiteX21" fmla="*/ 1157568 w 3231240"/>
              <a:gd name="connsiteY21" fmla="*/ 381127 h 1843464"/>
              <a:gd name="connsiteX22" fmla="*/ 1286189 w 3231240"/>
              <a:gd name="connsiteY22" fmla="*/ 394093 h 1843464"/>
              <a:gd name="connsiteX23" fmla="*/ 1320047 w 3231240"/>
              <a:gd name="connsiteY23" fmla="*/ 331714 h 1843464"/>
              <a:gd name="connsiteX24" fmla="*/ 1943927 w 3231240"/>
              <a:gd name="connsiteY24" fmla="*/ 0 h 184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1240" h="1843464">
                <a:moveTo>
                  <a:pt x="1943927" y="0"/>
                </a:moveTo>
                <a:cubicBezTo>
                  <a:pt x="2307512" y="0"/>
                  <a:pt x="2610860" y="257900"/>
                  <a:pt x="2681016" y="600744"/>
                </a:cubicBezTo>
                <a:lnTo>
                  <a:pt x="2683887" y="629227"/>
                </a:lnTo>
                <a:lnTo>
                  <a:pt x="2743944" y="635281"/>
                </a:lnTo>
                <a:cubicBezTo>
                  <a:pt x="3022043" y="692188"/>
                  <a:pt x="3231240" y="938251"/>
                  <a:pt x="3231240" y="1233173"/>
                </a:cubicBezTo>
                <a:cubicBezTo>
                  <a:pt x="3231240" y="1528095"/>
                  <a:pt x="3022043" y="1774158"/>
                  <a:pt x="2743944" y="1831065"/>
                </a:cubicBezTo>
                <a:lnTo>
                  <a:pt x="2640608" y="1841482"/>
                </a:lnTo>
                <a:lnTo>
                  <a:pt x="2640608" y="1843463"/>
                </a:lnTo>
                <a:lnTo>
                  <a:pt x="2620959" y="1843463"/>
                </a:lnTo>
                <a:lnTo>
                  <a:pt x="2620949" y="1843464"/>
                </a:lnTo>
                <a:lnTo>
                  <a:pt x="2620934" y="1843463"/>
                </a:lnTo>
                <a:lnTo>
                  <a:pt x="490445" y="1843463"/>
                </a:lnTo>
                <a:lnTo>
                  <a:pt x="490429" y="1843464"/>
                </a:lnTo>
                <a:lnTo>
                  <a:pt x="490419" y="1843463"/>
                </a:lnTo>
                <a:lnTo>
                  <a:pt x="458492" y="1843463"/>
                </a:lnTo>
                <a:lnTo>
                  <a:pt x="458492" y="1840245"/>
                </a:lnTo>
                <a:lnTo>
                  <a:pt x="391591" y="1833500"/>
                </a:lnTo>
                <a:cubicBezTo>
                  <a:pt x="168111" y="1787770"/>
                  <a:pt x="0" y="1590034"/>
                  <a:pt x="0" y="1353035"/>
                </a:cubicBezTo>
                <a:cubicBezTo>
                  <a:pt x="0" y="1082179"/>
                  <a:pt x="219573" y="862606"/>
                  <a:pt x="490429" y="862606"/>
                </a:cubicBezTo>
                <a:lnTo>
                  <a:pt x="536461" y="867247"/>
                </a:lnTo>
                <a:lnTo>
                  <a:pt x="565548" y="773544"/>
                </a:lnTo>
                <a:cubicBezTo>
                  <a:pt x="663086" y="542937"/>
                  <a:pt x="891431" y="381127"/>
                  <a:pt x="1157568" y="381127"/>
                </a:cubicBezTo>
                <a:lnTo>
                  <a:pt x="1286189" y="394093"/>
                </a:lnTo>
                <a:lnTo>
                  <a:pt x="1320047" y="331714"/>
                </a:lnTo>
                <a:cubicBezTo>
                  <a:pt x="1455254" y="131582"/>
                  <a:pt x="1684224" y="0"/>
                  <a:pt x="1943927" y="0"/>
                </a:cubicBezTo>
                <a:close/>
              </a:path>
            </a:pathLst>
          </a:custGeom>
          <a:solidFill>
            <a:schemeClr val="tx2">
              <a:alpha val="75000"/>
            </a:schemeClr>
          </a:solidFill>
          <a:ln w="5715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fromWordArt="0" anchor="ctr" anchorCtr="0" forceAA="0" compatLnSpc="1">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mj-lt"/>
              <a:ea typeface="+mn-ea"/>
              <a:cs typeface="+mn-cs"/>
              <a:sym typeface="Open Sans"/>
            </a:endParaRPr>
          </a:p>
        </p:txBody>
      </p:sp>
      <p:grpSp>
        <p:nvGrpSpPr>
          <p:cNvPr id="83" name="Group 82">
            <a:extLst>
              <a:ext uri="{FF2B5EF4-FFF2-40B4-BE49-F238E27FC236}">
                <a16:creationId xmlns:a16="http://schemas.microsoft.com/office/drawing/2014/main" id="{B6B05C24-633F-BE4A-9B2D-CE61ADF1D071}"/>
              </a:ext>
            </a:extLst>
          </p:cNvPr>
          <p:cNvGrpSpPr/>
          <p:nvPr/>
        </p:nvGrpSpPr>
        <p:grpSpPr>
          <a:xfrm>
            <a:off x="1980436" y="3157801"/>
            <a:ext cx="1921873" cy="1602735"/>
            <a:chOff x="4379501" y="1908225"/>
            <a:chExt cx="2041988" cy="1702904"/>
          </a:xfrm>
        </p:grpSpPr>
        <p:grpSp>
          <p:nvGrpSpPr>
            <p:cNvPr id="93" name="Group 92">
              <a:extLst>
                <a:ext uri="{FF2B5EF4-FFF2-40B4-BE49-F238E27FC236}">
                  <a16:creationId xmlns:a16="http://schemas.microsoft.com/office/drawing/2014/main" id="{847A77F0-BC6D-044B-874A-CA446F6DBE35}"/>
                </a:ext>
              </a:extLst>
            </p:cNvPr>
            <p:cNvGrpSpPr/>
            <p:nvPr/>
          </p:nvGrpSpPr>
          <p:grpSpPr>
            <a:xfrm>
              <a:off x="4379501" y="1908225"/>
              <a:ext cx="2041988" cy="1702904"/>
              <a:chOff x="5879976" y="1745186"/>
              <a:chExt cx="5303125" cy="4422512"/>
            </a:xfrm>
          </p:grpSpPr>
          <p:pic>
            <p:nvPicPr>
              <p:cNvPr id="97" name="HP_1FH49AA_01.png" descr="HP_1FH49AA_01.png">
                <a:extLst>
                  <a:ext uri="{FF2B5EF4-FFF2-40B4-BE49-F238E27FC236}">
                    <a16:creationId xmlns:a16="http://schemas.microsoft.com/office/drawing/2014/main" id="{C2CCEEDF-2126-D443-948D-FC2CD843BAAA}"/>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5879976" y="1745186"/>
                <a:ext cx="5303125" cy="4422512"/>
              </a:xfrm>
              <a:prstGeom prst="rect">
                <a:avLst/>
              </a:prstGeom>
              <a:ln w="3175" cap="flat">
                <a:noFill/>
                <a:miter lim="400000"/>
              </a:ln>
              <a:effectLst/>
            </p:spPr>
          </p:pic>
          <p:sp>
            <p:nvSpPr>
              <p:cNvPr id="98" name="Rectangle">
                <a:extLst>
                  <a:ext uri="{FF2B5EF4-FFF2-40B4-BE49-F238E27FC236}">
                    <a16:creationId xmlns:a16="http://schemas.microsoft.com/office/drawing/2014/main" id="{943CFB47-4BB0-C244-995A-32F2F5D8ACEB}"/>
                  </a:ext>
                </a:extLst>
              </p:cNvPr>
              <p:cNvSpPr/>
              <p:nvPr/>
            </p:nvSpPr>
            <p:spPr>
              <a:xfrm>
                <a:off x="5980700" y="1863320"/>
                <a:ext cx="5128196" cy="3140179"/>
              </a:xfrm>
              <a:prstGeom prst="rect">
                <a:avLst/>
              </a:prstGeom>
              <a:solidFill>
                <a:srgbClr val="FFFFFF"/>
              </a:solidFill>
              <a:ln w="3175" cap="flat">
                <a:noFill/>
                <a:miter lim="400000"/>
              </a:ln>
              <a:effectLst/>
            </p:spPr>
            <p:txBody>
              <a:bodyPr wrap="square" lIns="13547" tIns="13547" rIns="13547" bIns="13547" numCol="1" anchor="ctr">
                <a:noAutofit/>
              </a:bodyPr>
              <a:lstStyle/>
              <a:p>
                <a:pPr>
                  <a:defRPr sz="3200" b="0">
                    <a:solidFill>
                      <a:srgbClr val="000000"/>
                    </a:solidFill>
                    <a:latin typeface="+mn-lt"/>
                    <a:ea typeface="+mn-ea"/>
                    <a:cs typeface="+mn-cs"/>
                    <a:sym typeface="Helvetica Neue Medium"/>
                  </a:defRPr>
                </a:pPr>
                <a:endParaRPr sz="1138">
                  <a:solidFill>
                    <a:srgbClr val="000000"/>
                  </a:solidFill>
                  <a:latin typeface="+mj-lt"/>
                  <a:sym typeface="Helvetica Neue Medium"/>
                </a:endParaRPr>
              </a:p>
            </p:txBody>
          </p:sp>
        </p:grpSp>
        <p:pic>
          <p:nvPicPr>
            <p:cNvPr id="94" name="Image" descr="Image">
              <a:extLst>
                <a:ext uri="{FF2B5EF4-FFF2-40B4-BE49-F238E27FC236}">
                  <a16:creationId xmlns:a16="http://schemas.microsoft.com/office/drawing/2014/main" id="{F386FD3A-7297-E64A-ABF3-11A4D5738489}"/>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4461642" y="1984467"/>
              <a:ext cx="1896294" cy="1095008"/>
            </a:xfrm>
            <a:prstGeom prst="rect">
              <a:avLst/>
            </a:prstGeom>
            <a:ln w="3175" cap="flat">
              <a:noFill/>
              <a:miter lim="400000"/>
            </a:ln>
            <a:effectLst/>
          </p:spPr>
        </p:pic>
      </p:grpSp>
    </p:spTree>
    <p:extLst>
      <p:ext uri="{BB962C8B-B14F-4D97-AF65-F5344CB8AC3E}">
        <p14:creationId xmlns:p14="http://schemas.microsoft.com/office/powerpoint/2010/main" val="5945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2.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10AB6C703E03409681201912016F77" ma:contentTypeVersion="11" ma:contentTypeDescription="Create a new document." ma:contentTypeScope="" ma:versionID="76bf169802bdb3353fd2ea3f3db5b2bf">
  <xsd:schema xmlns:xsd="http://www.w3.org/2001/XMLSchema" xmlns:xs="http://www.w3.org/2001/XMLSchema" xmlns:p="http://schemas.microsoft.com/office/2006/metadata/properties" xmlns:ns2="8f7e38d0-3450-4c31-94ba-1796f6a09afa" xmlns:ns3="8294f4ab-49c2-42a7-88f8-c003b8db23c5" targetNamespace="http://schemas.microsoft.com/office/2006/metadata/properties" ma:root="true" ma:fieldsID="e7832ef757b611954db6ba0770e45455" ns2:_="" ns3:_="">
    <xsd:import namespace="8f7e38d0-3450-4c31-94ba-1796f6a09afa"/>
    <xsd:import namespace="8294f4ab-49c2-42a7-88f8-c003b8db23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7e38d0-3450-4c31-94ba-1796f6a09a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94f4ab-49c2-42a7-88f8-c003b8db23c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383ECB-7BD5-4FAC-BF4F-7CCFA6D239BB}">
  <ds:schemaRefs>
    <ds:schemaRef ds:uri="http://schemas.microsoft.com/sharepoint/v3/contenttype/forms"/>
  </ds:schemaRefs>
</ds:datastoreItem>
</file>

<file path=customXml/itemProps2.xml><?xml version="1.0" encoding="utf-8"?>
<ds:datastoreItem xmlns:ds="http://schemas.openxmlformats.org/officeDocument/2006/customXml" ds:itemID="{9138750F-95D5-465B-9F59-DD5B37D691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7e38d0-3450-4c31-94ba-1796f6a09afa"/>
    <ds:schemaRef ds:uri="8294f4ab-49c2-42a7-88f8-c003b8db23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67CC99-FEA1-46DF-8663-86DCF5D1F56F}">
  <ds:schemaRefs>
    <ds:schemaRef ds:uri="http://purl.org/dc/terms/"/>
    <ds:schemaRef ds:uri="http://purl.org/dc/elements/1.1/"/>
    <ds:schemaRef ds:uri="http://schemas.microsoft.com/office/2006/documentManagement/types"/>
    <ds:schemaRef ds:uri="8f7e38d0-3450-4c31-94ba-1796f6a09afa"/>
    <ds:schemaRef ds:uri="http://schemas.microsoft.com/office/infopath/2007/PartnerControls"/>
    <ds:schemaRef ds:uri="http://schemas.openxmlformats.org/package/2006/metadata/core-properties"/>
    <ds:schemaRef ds:uri="http://schemas.microsoft.com/office/2006/metadata/properties"/>
    <ds:schemaRef ds:uri="8294f4ab-49c2-42a7-88f8-c003b8db23c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hpe-standard-16x9-white-template-1657872101277 (1)</Template>
  <TotalTime>155409</TotalTime>
  <Words>5734</Words>
  <Application>Microsoft Office PowerPoint</Application>
  <PresentationFormat>Widescreen</PresentationFormat>
  <Paragraphs>662</Paragraphs>
  <Slides>19</Slides>
  <Notes>18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Wingdings</vt:lpstr>
      <vt:lpstr>Open Sans Semibold</vt:lpstr>
      <vt:lpstr>Arial,Sans-Serif</vt:lpstr>
      <vt:lpstr>Times New Roman</vt:lpstr>
      <vt:lpstr>MetricHPE</vt:lpstr>
      <vt:lpstr>Open Sans Light</vt:lpstr>
      <vt:lpstr>Symbol</vt:lpstr>
      <vt:lpstr>Open Sans Extrabold</vt:lpstr>
      <vt:lpstr>ＭＳ Ｐゴシック</vt:lpstr>
      <vt:lpstr>Calibri</vt:lpstr>
      <vt:lpstr>Arial</vt:lpstr>
      <vt:lpstr>Symbol,Sans-Serif</vt:lpstr>
      <vt:lpstr>MetricHPE Black</vt:lpstr>
      <vt:lpstr>-apple-system</vt:lpstr>
      <vt:lpstr>Open Sans</vt:lpstr>
      <vt:lpstr>Helvetica Neue Medium</vt:lpstr>
      <vt:lpstr>HPE Standard 16x9 White Template</vt:lpstr>
      <vt:lpstr>HPE Aruba Networking Solutions: An Introduction  ARCHITECT YOUR NETWORK FOR THE FUTURE</vt:lpstr>
      <vt:lpstr>Proven over 21 Years</vt:lpstr>
      <vt:lpstr>Analyst Validation Supports a Powerful Leadership Narrative</vt:lpstr>
      <vt:lpstr>HPE Aruba Networking Solutions At a Glance</vt:lpstr>
      <vt:lpstr>HPE Aruba Networking Access Points</vt:lpstr>
      <vt:lpstr>A Better Wireless Experience</vt:lpstr>
      <vt:lpstr>HPE Aruba Networking WLAN Gateways</vt:lpstr>
      <vt:lpstr>HPE Aruba Networking CX Switching</vt:lpstr>
      <vt:lpstr>HPE Aruba Networking Central</vt:lpstr>
      <vt:lpstr>HPE Aruba Networking UXI – User Experience Insight</vt:lpstr>
      <vt:lpstr>HPE Aruba Networking ClearPass Network Access Control</vt:lpstr>
      <vt:lpstr>HPE Aruba Networking EdgeConnect</vt:lpstr>
      <vt:lpstr>A New Model:  SSE – Secure Service Edge</vt:lpstr>
      <vt:lpstr>HPE Aruba Networking ESP – Edge Services Platform</vt:lpstr>
      <vt:lpstr>HPE Aruba Networking Instant On</vt:lpstr>
      <vt:lpstr>Straightforward to Sophisticated</vt:lpstr>
      <vt:lpstr>Please Add Latest Promo Slides After This Slide</vt:lpstr>
      <vt:lpstr>HPE Aruba CX 6x000</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Aruba Solutions: An Introduction  ARCHITECT YOUR NETWORK FOR THE FUTURE</dc:title>
  <dc:creator>Freymeyer, Courtney</dc:creator>
  <cp:lastModifiedBy>perez_158655</cp:lastModifiedBy>
  <cp:revision>66</cp:revision>
  <cp:lastPrinted>2023-07-10T13:41:23Z</cp:lastPrinted>
  <dcterms:created xsi:type="dcterms:W3CDTF">2023-03-09T18:13:01Z</dcterms:created>
  <dcterms:modified xsi:type="dcterms:W3CDTF">2024-09-19T21:00:42Z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0x0101004910AB6C703E03409681201912016F77</vt:lpwstr>
  </property>
</Properties>
</file>