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62" r:id="rId4"/>
    <p:sldMasterId id="2147483738" r:id="rId5"/>
    <p:sldMasterId id="2147483736" r:id="rId6"/>
    <p:sldMasterId id="2147483879" r:id="rId7"/>
  </p:sldMasterIdLst>
  <p:notesMasterIdLst>
    <p:notesMasterId r:id="rId37"/>
  </p:notesMasterIdLst>
  <p:handoutMasterIdLst>
    <p:handoutMasterId r:id="rId38"/>
  </p:handoutMasterIdLst>
  <p:sldIdLst>
    <p:sldId id="310" r:id="rId8"/>
    <p:sldId id="2383" r:id="rId9"/>
    <p:sldId id="1450" r:id="rId10"/>
    <p:sldId id="1449" r:id="rId11"/>
    <p:sldId id="2374" r:id="rId12"/>
    <p:sldId id="2358" r:id="rId13"/>
    <p:sldId id="1412" r:id="rId14"/>
    <p:sldId id="1423" r:id="rId15"/>
    <p:sldId id="2360" r:id="rId16"/>
    <p:sldId id="2337" r:id="rId17"/>
    <p:sldId id="2381" r:id="rId18"/>
    <p:sldId id="2356" r:id="rId19"/>
    <p:sldId id="2378" r:id="rId20"/>
    <p:sldId id="1386" r:id="rId21"/>
    <p:sldId id="2339" r:id="rId22"/>
    <p:sldId id="2340" r:id="rId23"/>
    <p:sldId id="2336" r:id="rId24"/>
    <p:sldId id="2333" r:id="rId25"/>
    <p:sldId id="2332" r:id="rId26"/>
    <p:sldId id="1437" r:id="rId27"/>
    <p:sldId id="328" r:id="rId28"/>
    <p:sldId id="304" r:id="rId29"/>
    <p:sldId id="2379" r:id="rId30"/>
    <p:sldId id="2368" r:id="rId31"/>
    <p:sldId id="2371" r:id="rId32"/>
    <p:sldId id="2367" r:id="rId33"/>
    <p:sldId id="2366" r:id="rId34"/>
    <p:sldId id="2365" r:id="rId35"/>
    <p:sldId id="1436" r:id="rId36"/>
  </p:sldIdLst>
  <p:sldSz cx="12192000" cy="6858000"/>
  <p:notesSz cx="6858000" cy="2581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B4B607-14D8-46B9-B56B-FF10EB49D4C3}">
          <p14:sldIdLst>
            <p14:sldId id="310"/>
            <p14:sldId id="2383"/>
            <p14:sldId id="1450"/>
            <p14:sldId id="1449"/>
            <p14:sldId id="2374"/>
            <p14:sldId id="2358"/>
            <p14:sldId id="1412"/>
            <p14:sldId id="1423"/>
            <p14:sldId id="2360"/>
            <p14:sldId id="2337"/>
            <p14:sldId id="2381"/>
            <p14:sldId id="2356"/>
            <p14:sldId id="2378"/>
            <p14:sldId id="1386"/>
            <p14:sldId id="2339"/>
            <p14:sldId id="2340"/>
            <p14:sldId id="2336"/>
            <p14:sldId id="2333"/>
            <p14:sldId id="2332"/>
            <p14:sldId id="1437"/>
            <p14:sldId id="328"/>
            <p14:sldId id="304"/>
            <p14:sldId id="2379"/>
            <p14:sldId id="2368"/>
            <p14:sldId id="2371"/>
            <p14:sldId id="2367"/>
            <p14:sldId id="2366"/>
            <p14:sldId id="2365"/>
            <p14:sldId id="14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06060"/>
    <a:srgbClr val="737373"/>
    <a:srgbClr val="8A8A8A"/>
    <a:srgbClr val="9B9B9B"/>
    <a:srgbClr val="A9A9A9"/>
    <a:srgbClr val="B0B0B0"/>
    <a:srgbClr val="C2C2C2"/>
    <a:srgbClr val="D3D3D3"/>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9D68E-04C4-412F-92C3-AF1A3ED4A296}" v="10" dt="2021-05-05T18:14:55.545"/>
    <p1510:client id="{6CDC9CA2-BE90-4655-912B-74480EFB544E}" v="12" dt="2021-05-04T21:40:12.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84351" autoAdjust="0"/>
  </p:normalViewPr>
  <p:slideViewPr>
    <p:cSldViewPr snapToGrid="0" snapToObjects="1">
      <p:cViewPr varScale="1">
        <p:scale>
          <a:sx n="105" d="100"/>
          <a:sy n="105" d="100"/>
        </p:scale>
        <p:origin x="114" y="73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50" d="100"/>
        <a:sy n="150" d="100"/>
      </p:scale>
      <p:origin x="0" y="-108"/>
    </p:cViewPr>
  </p:sorterViewPr>
  <p:notesViewPr>
    <p:cSldViewPr snapToGrid="0" snapToObjects="1">
      <p:cViewPr varScale="1">
        <p:scale>
          <a:sx n="99" d="100"/>
          <a:sy n="99" d="100"/>
        </p:scale>
        <p:origin x="271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20T12:10:28.494" idx="2">
    <p:pos x="4875" y="1794"/>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EA9633-CDF1-4241-B942-D6EA0BEA50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BE9A2CD-E4AC-4363-834E-59115D02EA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24E151-C22A-455A-AA33-1C2EBD5ACF81}" type="datetimeFigureOut">
              <a:rPr lang="en-US" smtClean="0"/>
              <a:t>6/24/2022</a:t>
            </a:fld>
            <a:endParaRPr lang="en-US" dirty="0"/>
          </a:p>
        </p:txBody>
      </p:sp>
      <p:sp>
        <p:nvSpPr>
          <p:cNvPr id="4" name="Footer Placeholder 3">
            <a:extLst>
              <a:ext uri="{FF2B5EF4-FFF2-40B4-BE49-F238E27FC236}">
                <a16:creationId xmlns:a16="http://schemas.microsoft.com/office/drawing/2014/main" id="{54C5B109-29C2-4495-A6ED-798D676ED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BFF17BB-C4E8-4EB1-8ABF-06AE76CED6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BDE328-CCF1-433E-9A8B-0C131D92A570}" type="slidenum">
              <a:rPr lang="en-US" smtClean="0"/>
              <a:t>‹#›</a:t>
            </a:fld>
            <a:endParaRPr lang="en-US" dirty="0"/>
          </a:p>
        </p:txBody>
      </p:sp>
    </p:spTree>
    <p:extLst>
      <p:ext uri="{BB962C8B-B14F-4D97-AF65-F5344CB8AC3E}">
        <p14:creationId xmlns:p14="http://schemas.microsoft.com/office/powerpoint/2010/main" val="3814647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2EDED-60C6-BF4A-A44D-8EA586DF77C8}" type="datetimeFigureOut">
              <a:rPr lang="en-US" smtClean="0"/>
              <a:t>6/24/2022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488B3-E276-524E-BC5C-315372EFD82B}" type="slidenum">
              <a:rPr lang="en-US" smtClean="0"/>
              <a:t>‹#›</a:t>
            </a:fld>
            <a:endParaRPr lang="en-US" dirty="0"/>
          </a:p>
        </p:txBody>
      </p:sp>
    </p:spTree>
    <p:extLst>
      <p:ext uri="{BB962C8B-B14F-4D97-AF65-F5344CB8AC3E}">
        <p14:creationId xmlns:p14="http://schemas.microsoft.com/office/powerpoint/2010/main" val="84732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January, we shared this timeline of all the targeted phishing attacks in 2020.</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time of its their discovery, these attacks have successfully beat Microsoft security filters.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fact, many of tactics, techniques and procedures used in 2020 are still being used very effectively today to bypass Microsoft.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3</a:t>
            </a:fld>
            <a:endParaRPr lang="en-US"/>
          </a:p>
        </p:txBody>
      </p:sp>
    </p:spTree>
    <p:extLst>
      <p:ext uri="{BB962C8B-B14F-4D97-AF65-F5344CB8AC3E}">
        <p14:creationId xmlns:p14="http://schemas.microsoft.com/office/powerpoint/2010/main" val="262799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&lt;CLICK&gt; CAS is API based, and does not require changing MX records, so in our case, we are invisible to attackers</a:t>
            </a:r>
          </a:p>
          <a:p>
            <a:endParaRPr lang="en-US" dirty="0"/>
          </a:p>
          <a:p>
            <a:r>
              <a:rPr lang="en-US" sz="1200" kern="1200" dirty="0">
                <a:solidFill>
                  <a:schemeClr val="tx1"/>
                </a:solidFill>
                <a:effectLst/>
                <a:highlight>
                  <a:srgbClr val="FFFFFF"/>
                </a:highlight>
                <a:latin typeface="+mn-lt"/>
                <a:ea typeface="+mn-ea"/>
                <a:cs typeface="+mn-cs"/>
              </a:rPr>
              <a:t>SonicWall leverages its API access to the full Office 365 Suite in order to protect the environment.  SonicWall employs multiple proprietary and third-party technologies to scan for phishing and malware in multiple ways:</a:t>
            </a:r>
          </a:p>
          <a:p>
            <a:endParaRPr lang="en-US" dirty="0"/>
          </a:p>
          <a:p>
            <a:r>
              <a:rPr lang="en-US" dirty="0"/>
              <a:t>After an Email is processed by EOP and ATP, &lt;CLICK&gt; We grab the message, hold on to it and scan it with multiple layers before releasing it to the inbox. &lt;CLICK&gt;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Inside our system, we use Multiple Threat Emulation Engines, including SonicWall’s Capture ATP, with RTDMI. These are Sandboxing tools to test every attachment to find Malware, both common variants and Never before seen threats&lt;CLICK&gt;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Real Time  threat feeds and URL analysis tools along with </a:t>
            </a:r>
            <a:r>
              <a:rPr lang="en-US" sz="1200" u="none" strike="noStrike" kern="1200" dirty="0">
                <a:solidFill>
                  <a:schemeClr val="tx1"/>
                </a:solidFill>
                <a:effectLst/>
                <a:highlight>
                  <a:srgbClr val="FFFFFF"/>
                </a:highlight>
                <a:latin typeface="+mn-lt"/>
                <a:ea typeface="+mn-ea"/>
                <a:cs typeface="+mn-cs"/>
              </a:rPr>
              <a:t>Natural language, anomaly detection and other algorithms  identifies Phishing Emails </a:t>
            </a:r>
            <a:r>
              <a:rPr lang="en-US"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use a number of anomaly and ML engines.  These engines have been developed to sit in O365 and are tuned to identify attacks that Microsoft misses. Some tuned on EOP misses, others exclusively for ATP misses.  Additionally, there is another layer that is customized on a per-customer basis trained on that specific environment that identifies targeted threats against each specific organization for a customized response. &lt;CLICK&gt;</a:t>
            </a:r>
          </a:p>
          <a:p>
            <a:endParaRPr lang="en-US" dirty="0"/>
          </a:p>
          <a:p>
            <a:endParaRPr lang="en-US" dirty="0"/>
          </a:p>
        </p:txBody>
      </p:sp>
      <p:sp>
        <p:nvSpPr>
          <p:cNvPr id="4" name="Slide Number Placeholder 3"/>
          <p:cNvSpPr>
            <a:spLocks noGrp="1"/>
          </p:cNvSpPr>
          <p:nvPr>
            <p:ph type="sldNum" sz="quarter" idx="5"/>
          </p:nvPr>
        </p:nvSpPr>
        <p:spPr/>
        <p:txBody>
          <a:bodyPr/>
          <a:lstStyle/>
          <a:p>
            <a:fld id="{E944E198-D608-4424-A8AF-E4B17A08A467}" type="slidenum">
              <a:rPr lang="en-US" smtClean="0"/>
              <a:t>12</a:t>
            </a:fld>
            <a:endParaRPr lang="en-US"/>
          </a:p>
        </p:txBody>
      </p:sp>
    </p:spTree>
    <p:extLst>
      <p:ext uri="{BB962C8B-B14F-4D97-AF65-F5344CB8AC3E}">
        <p14:creationId xmlns:p14="http://schemas.microsoft.com/office/powerpoint/2010/main" val="2457268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4E198-D608-4424-A8AF-E4B17A08A467}" type="slidenum">
              <a:rPr lang="en-US" smtClean="0"/>
              <a:t>13</a:t>
            </a:fld>
            <a:endParaRPr lang="en-US"/>
          </a:p>
        </p:txBody>
      </p:sp>
    </p:spTree>
    <p:extLst>
      <p:ext uri="{BB962C8B-B14F-4D97-AF65-F5344CB8AC3E}">
        <p14:creationId xmlns:p14="http://schemas.microsoft.com/office/powerpoint/2010/main" val="1518263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1. CAS is the only solution that is built specifically for cloud-email, leverages the cloud-email API and secures email before it gets to the end-users.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2. CAS is the only API-based email security solution that scans email entirely in-line so the message never reaches the end-users’ inboxes or leaves the organization until it’s cleared by the CAS security stack. </a:t>
            </a:r>
          </a:p>
          <a:p>
            <a:endParaRPr lang="en-US" sz="1200" b="0" i="0" u="none" strike="noStrike" kern="1200" dirty="0">
              <a:solidFill>
                <a:schemeClr val="tx1"/>
              </a:solidFill>
              <a:effectLst/>
              <a:latin typeface="+mn-lt"/>
              <a:ea typeface="+mn-ea"/>
              <a:cs typeface="+mn-cs"/>
            </a:endParaRPr>
          </a:p>
          <a:p>
            <a:pPr marL="0" indent="0">
              <a:buNone/>
            </a:pPr>
            <a:r>
              <a:rPr lang="en-US" sz="1200" b="0" i="0" u="none" strike="noStrike" kern="1200" dirty="0">
                <a:solidFill>
                  <a:schemeClr val="tx1"/>
                </a:solidFill>
                <a:effectLst/>
                <a:latin typeface="+mn-lt"/>
                <a:ea typeface="+mn-ea"/>
                <a:cs typeface="+mn-cs"/>
              </a:rPr>
              <a:t>3. CAS is deeply focused on catching the attacks that the built-in security tools miss. </a:t>
            </a:r>
          </a:p>
          <a:p>
            <a:pPr marL="0" indent="0">
              <a:buNone/>
            </a:pPr>
            <a:endParaRPr lang="en-US" sz="1200" b="0" i="0" u="none" strike="noStrike" kern="1200" dirty="0">
              <a:solidFill>
                <a:schemeClr val="tx1"/>
              </a:solidFill>
              <a:effectLst/>
              <a:latin typeface="+mn-lt"/>
              <a:ea typeface="+mn-ea"/>
              <a:cs typeface="+mn-cs"/>
            </a:endParaRPr>
          </a:p>
          <a:p>
            <a:pPr marL="0" indent="0">
              <a:buNone/>
            </a:pPr>
            <a:r>
              <a:rPr lang="en-US" sz="1200" b="0" i="0" u="none" strike="noStrike" kern="1200" dirty="0">
                <a:solidFill>
                  <a:schemeClr val="tx1"/>
                </a:solidFill>
                <a:effectLst/>
                <a:latin typeface="+mn-lt"/>
                <a:ea typeface="+mn-ea"/>
                <a:cs typeface="+mn-cs"/>
              </a:rPr>
              <a:t>By scanning after all other existing security layers, CAS AI models continuously learns from new hacking methods, uses them for self-incrimination of attacks, and trains the AI specifically on the attacks that actually get through.</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Conventional SEGs lack the specialized algorithms required to effectively secure cloud-based email.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Other API-based email security vendors offer post-delivery protection - meaning that email is scanned after it arrives in the inbox.</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Because these vendors don't offer inline scanning, users protected by their product are vulnerable to threats sitting in their inbox that haven't been scanned yet.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API-based architecture allows CAS to be install in a few minutes, even for the largest organizations with sophisticated infrastructure.</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dirty="0">
                <a:cs typeface="Calibri"/>
              </a:rPr>
              <a:t>Reference:  https://www.avanan.com/blog/how-avanan-catches-phishing-that-others-miss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488B3-E276-524E-BC5C-315372EFD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17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15</a:t>
            </a:fld>
            <a:endParaRPr lang="en-US"/>
          </a:p>
        </p:txBody>
      </p:sp>
    </p:spTree>
    <p:extLst>
      <p:ext uri="{BB962C8B-B14F-4D97-AF65-F5344CB8AC3E}">
        <p14:creationId xmlns:p14="http://schemas.microsoft.com/office/powerpoint/2010/main" val="1080261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16</a:t>
            </a:fld>
            <a:endParaRPr lang="en-US"/>
          </a:p>
        </p:txBody>
      </p:sp>
    </p:spTree>
    <p:extLst>
      <p:ext uri="{BB962C8B-B14F-4D97-AF65-F5344CB8AC3E}">
        <p14:creationId xmlns:p14="http://schemas.microsoft.com/office/powerpoint/2010/main" val="262410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17</a:t>
            </a:fld>
            <a:endParaRPr lang="en-US" dirty="0"/>
          </a:p>
        </p:txBody>
      </p:sp>
    </p:spTree>
    <p:extLst>
      <p:ext uri="{BB962C8B-B14F-4D97-AF65-F5344CB8AC3E}">
        <p14:creationId xmlns:p14="http://schemas.microsoft.com/office/powerpoint/2010/main" val="991119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6488B3-E276-524E-BC5C-315372EFD82B}" type="slidenum">
              <a:rPr lang="en-US" smtClean="0"/>
              <a:t>18</a:t>
            </a:fld>
            <a:endParaRPr lang="en-US"/>
          </a:p>
        </p:txBody>
      </p:sp>
    </p:spTree>
    <p:extLst>
      <p:ext uri="{BB962C8B-B14F-4D97-AF65-F5344CB8AC3E}">
        <p14:creationId xmlns:p14="http://schemas.microsoft.com/office/powerpoint/2010/main" val="68941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19</a:t>
            </a:fld>
            <a:endParaRPr lang="en-US" dirty="0"/>
          </a:p>
        </p:txBody>
      </p:sp>
    </p:spTree>
    <p:extLst>
      <p:ext uri="{BB962C8B-B14F-4D97-AF65-F5344CB8AC3E}">
        <p14:creationId xmlns:p14="http://schemas.microsoft.com/office/powerpoint/2010/main" val="1127983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footnote on licensing clarification</a:t>
            </a:r>
          </a:p>
          <a:p>
            <a:r>
              <a:rPr lang="en-US" sz="1200" b="0" i="1" u="none" strike="noStrike" kern="1200" baseline="0" dirty="0">
                <a:solidFill>
                  <a:schemeClr val="tx1"/>
                </a:solidFill>
                <a:latin typeface="+mn-lt"/>
                <a:ea typeface="+mn-ea"/>
                <a:cs typeface="+mn-cs"/>
              </a:rPr>
              <a:t>1 Both packages include the choice of Office 365(email, OneDrive, and SharePoint) or G Suite (Gmail and Google Drive. Advanced also includes support for</a:t>
            </a:r>
          </a:p>
          <a:p>
            <a:r>
              <a:rPr lang="en-US" sz="1200" b="0" i="1" u="none" strike="noStrike" kern="1200" baseline="0" dirty="0" err="1">
                <a:solidFill>
                  <a:schemeClr val="tx1"/>
                </a:solidFill>
                <a:latin typeface="+mn-lt"/>
                <a:ea typeface="+mn-ea"/>
                <a:cs typeface="+mn-cs"/>
              </a:rPr>
              <a:t>DropBox</a:t>
            </a:r>
            <a:r>
              <a:rPr lang="en-US" sz="1200" b="0" i="1" u="none" strike="noStrike" kern="1200" baseline="0" dirty="0">
                <a:solidFill>
                  <a:schemeClr val="tx1"/>
                </a:solidFill>
                <a:latin typeface="+mn-lt"/>
                <a:ea typeface="+mn-ea"/>
                <a:cs typeface="+mn-cs"/>
              </a:rPr>
              <a:t>, and Box.</a:t>
            </a:r>
          </a:p>
          <a:p>
            <a:r>
              <a:rPr lang="en-US" sz="1200" b="0" i="1" u="none" strike="noStrike" kern="1200" baseline="0" dirty="0">
                <a:solidFill>
                  <a:schemeClr val="tx1"/>
                </a:solidFill>
                <a:latin typeface="+mn-lt"/>
                <a:ea typeface="+mn-ea"/>
                <a:cs typeface="+mn-cs"/>
              </a:rPr>
              <a:t>2SonicWall Capture ATP includes Real-Time Deep Memory Inspection™ (RTDMI™)</a:t>
            </a:r>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20</a:t>
            </a:fld>
            <a:endParaRPr lang="en-US" dirty="0"/>
          </a:p>
        </p:txBody>
      </p:sp>
    </p:spTree>
    <p:extLst>
      <p:ext uri="{BB962C8B-B14F-4D97-AF65-F5344CB8AC3E}">
        <p14:creationId xmlns:p14="http://schemas.microsoft.com/office/powerpoint/2010/main" val="218474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21</a:t>
            </a:fld>
            <a:endParaRPr lang="en-US" dirty="0"/>
          </a:p>
        </p:txBody>
      </p:sp>
    </p:spTree>
    <p:extLst>
      <p:ext uri="{BB962C8B-B14F-4D97-AF65-F5344CB8AC3E}">
        <p14:creationId xmlns:p14="http://schemas.microsoft.com/office/powerpoint/2010/main" val="1343005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b="1" kern="1200" dirty="0">
              <a:solidFill>
                <a:srgbClr val="434343"/>
              </a:solidFill>
              <a:latin typeface="+mn-lt"/>
              <a:ea typeface="Roboto"/>
              <a:cs typeface="+mn-cs"/>
            </a:endParaRPr>
          </a:p>
        </p:txBody>
      </p:sp>
      <p:sp>
        <p:nvSpPr>
          <p:cNvPr id="4" name="Slide Number Placeholder 3"/>
          <p:cNvSpPr>
            <a:spLocks noGrp="1"/>
          </p:cNvSpPr>
          <p:nvPr>
            <p:ph type="sldNum" sz="quarter" idx="5"/>
          </p:nvPr>
        </p:nvSpPr>
        <p:spPr/>
        <p:txBody>
          <a:bodyPr/>
          <a:lstStyle/>
          <a:p>
            <a:fld id="{0C6488B3-E276-524E-BC5C-315372EFD82B}" type="slidenum">
              <a:rPr lang="en-US" smtClean="0"/>
              <a:t>4</a:t>
            </a:fld>
            <a:endParaRPr lang="en-US"/>
          </a:p>
        </p:txBody>
      </p:sp>
    </p:spTree>
    <p:extLst>
      <p:ext uri="{BB962C8B-B14F-4D97-AF65-F5344CB8AC3E}">
        <p14:creationId xmlns:p14="http://schemas.microsoft.com/office/powerpoint/2010/main" val="210905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24</a:t>
            </a:fld>
            <a:endParaRPr lang="en-US" dirty="0"/>
          </a:p>
        </p:txBody>
      </p:sp>
    </p:spTree>
    <p:extLst>
      <p:ext uri="{BB962C8B-B14F-4D97-AF65-F5344CB8AC3E}">
        <p14:creationId xmlns:p14="http://schemas.microsoft.com/office/powerpoint/2010/main" val="2832374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25</a:t>
            </a:fld>
            <a:endParaRPr lang="en-US" dirty="0"/>
          </a:p>
        </p:txBody>
      </p:sp>
    </p:spTree>
    <p:extLst>
      <p:ext uri="{BB962C8B-B14F-4D97-AF65-F5344CB8AC3E}">
        <p14:creationId xmlns:p14="http://schemas.microsoft.com/office/powerpoint/2010/main" val="3078673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26</a:t>
            </a:fld>
            <a:endParaRPr lang="en-US"/>
          </a:p>
        </p:txBody>
      </p:sp>
    </p:spTree>
    <p:extLst>
      <p:ext uri="{BB962C8B-B14F-4D97-AF65-F5344CB8AC3E}">
        <p14:creationId xmlns:p14="http://schemas.microsoft.com/office/powerpoint/2010/main" val="2907780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4E198-D608-4424-A8AF-E4B17A08A467}" type="slidenum">
              <a:rPr lang="en-US" smtClean="0"/>
              <a:t>27</a:t>
            </a:fld>
            <a:endParaRPr lang="en-US"/>
          </a:p>
        </p:txBody>
      </p:sp>
    </p:spTree>
    <p:extLst>
      <p:ext uri="{BB962C8B-B14F-4D97-AF65-F5344CB8AC3E}">
        <p14:creationId xmlns:p14="http://schemas.microsoft.com/office/powerpoint/2010/main" val="1468592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4E198-D608-4424-A8AF-E4B17A08A467}" type="slidenum">
              <a:rPr lang="en-US" smtClean="0"/>
              <a:t>28</a:t>
            </a:fld>
            <a:endParaRPr lang="en-US"/>
          </a:p>
        </p:txBody>
      </p:sp>
    </p:spTree>
    <p:extLst>
      <p:ext uri="{BB962C8B-B14F-4D97-AF65-F5344CB8AC3E}">
        <p14:creationId xmlns:p14="http://schemas.microsoft.com/office/powerpoint/2010/main" val="1580567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29</a:t>
            </a:fld>
            <a:endParaRPr lang="en-US" dirty="0"/>
          </a:p>
        </p:txBody>
      </p:sp>
    </p:spTree>
    <p:extLst>
      <p:ext uri="{BB962C8B-B14F-4D97-AF65-F5344CB8AC3E}">
        <p14:creationId xmlns:p14="http://schemas.microsoft.com/office/powerpoint/2010/main" val="331346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5</a:t>
            </a:fld>
            <a:endParaRPr lang="en-US" dirty="0"/>
          </a:p>
        </p:txBody>
      </p:sp>
    </p:spTree>
    <p:extLst>
      <p:ext uri="{BB962C8B-B14F-4D97-AF65-F5344CB8AC3E}">
        <p14:creationId xmlns:p14="http://schemas.microsoft.com/office/powerpoint/2010/main" val="2456122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6</a:t>
            </a:fld>
            <a:endParaRPr lang="en-US" dirty="0"/>
          </a:p>
        </p:txBody>
      </p:sp>
    </p:spTree>
    <p:extLst>
      <p:ext uri="{BB962C8B-B14F-4D97-AF65-F5344CB8AC3E}">
        <p14:creationId xmlns:p14="http://schemas.microsoft.com/office/powerpoint/2010/main" val="421722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7</a:t>
            </a:fld>
            <a:endParaRPr lang="en-US" dirty="0"/>
          </a:p>
        </p:txBody>
      </p:sp>
    </p:spTree>
    <p:extLst>
      <p:ext uri="{BB962C8B-B14F-4D97-AF65-F5344CB8AC3E}">
        <p14:creationId xmlns:p14="http://schemas.microsoft.com/office/powerpoint/2010/main" val="242473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8</a:t>
            </a:fld>
            <a:endParaRPr lang="en-US" dirty="0"/>
          </a:p>
        </p:txBody>
      </p:sp>
    </p:spTree>
    <p:extLst>
      <p:ext uri="{BB962C8B-B14F-4D97-AF65-F5344CB8AC3E}">
        <p14:creationId xmlns:p14="http://schemas.microsoft.com/office/powerpoint/2010/main" val="256545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When organizations decide that they need additional email security beyond Microsoft's native offerings, they often rely on what they know, adding a 3rd party Message Transfer Agent (MTA) and changing their MX records to redirect the mail flow so that the new device can filter the email.</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This was a common solution in the past, and effective for on-premise Email solutions.  In a cloud-based email solution like Microsoft 365, this solution has a number of weaknesses.</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1- &lt;CLICK&gt; The 3rd party MTA adds in a single point of failure, as well as adds latency to the email delivery.  Additionally, SPF checks fail with Office 365 since Microsoft sees the MTA as the sending server's IP address</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2- &lt;CLICK&gt; Internal Email is not seen by the 3</a:t>
            </a:r>
            <a:r>
              <a:rPr lang="en-US" sz="1200" baseline="30000" dirty="0">
                <a:effectLst/>
                <a:latin typeface="Calibri" panose="020F0502020204030204" pitchFamily="34" charset="0"/>
                <a:ea typeface="Calibri" panose="020F0502020204030204" pitchFamily="34" charset="0"/>
              </a:rPr>
              <a:t>rd</a:t>
            </a:r>
            <a:r>
              <a:rPr lang="en-US" sz="1200" dirty="0">
                <a:effectLst/>
                <a:latin typeface="Calibri" panose="020F0502020204030204" pitchFamily="34" charset="0"/>
                <a:ea typeface="Calibri" panose="020F0502020204030204" pitchFamily="34" charset="0"/>
              </a:rPr>
              <a:t> party protection, allowing for lateral movement of an attack</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3- &lt;CLICK&gt; When looking at 200K domains, about 68% are misconfigured with Direct O365 MX Access still in place, allowing attacks to bypass the MTA solution</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4- &lt;CLICK&gt; Finally, OneDrive and SharePoint are not protected by the MTA solution, requiring another solution and more administrative overhead.</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0C6488B3-E276-524E-BC5C-315372EFD82B}" type="slidenum">
              <a:rPr lang="en-US" smtClean="0"/>
              <a:t>9</a:t>
            </a:fld>
            <a:endParaRPr lang="en-US" dirty="0"/>
          </a:p>
        </p:txBody>
      </p:sp>
    </p:spTree>
    <p:extLst>
      <p:ext uri="{BB962C8B-B14F-4D97-AF65-F5344CB8AC3E}">
        <p14:creationId xmlns:p14="http://schemas.microsoft.com/office/powerpoint/2010/main" val="2698502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10</a:t>
            </a:fld>
            <a:endParaRPr lang="en-US" dirty="0"/>
          </a:p>
        </p:txBody>
      </p:sp>
    </p:spTree>
    <p:extLst>
      <p:ext uri="{BB962C8B-B14F-4D97-AF65-F5344CB8AC3E}">
        <p14:creationId xmlns:p14="http://schemas.microsoft.com/office/powerpoint/2010/main" val="239667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11</a:t>
            </a:fld>
            <a:endParaRPr lang="en-US" dirty="0"/>
          </a:p>
        </p:txBody>
      </p:sp>
    </p:spTree>
    <p:extLst>
      <p:ext uri="{BB962C8B-B14F-4D97-AF65-F5344CB8AC3E}">
        <p14:creationId xmlns:p14="http://schemas.microsoft.com/office/powerpoint/2010/main" val="1846208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www.instagram.com/sonicwall_inc/" TargetMode="External"/><Relationship Id="rId3" Type="http://schemas.openxmlformats.org/officeDocument/2006/relationships/image" Target="../media/image6.png"/><Relationship Id="rId7" Type="http://schemas.openxmlformats.org/officeDocument/2006/relationships/hyperlink" Target="https://twitter.com/SonicWALL" TargetMode="External"/><Relationship Id="rId2" Type="http://schemas.openxmlformats.org/officeDocument/2006/relationships/image" Target="../media/image16.jpg"/><Relationship Id="rId1" Type="http://schemas.openxmlformats.org/officeDocument/2006/relationships/slideMaster" Target="../slideMasters/slideMaster4.xml"/><Relationship Id="rId6" Type="http://schemas.openxmlformats.org/officeDocument/2006/relationships/hyperlink" Target="https://www.linkedin.com/company/sonicwall" TargetMode="External"/><Relationship Id="rId5" Type="http://schemas.openxmlformats.org/officeDocument/2006/relationships/hyperlink" Target="https://www.facebook.com/SonicWall/" TargetMode="External"/><Relationship Id="rId4" Type="http://schemas.openxmlformats.org/officeDocument/2006/relationships/hyperlink" Target="https://www.sonicwall.com/"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Defaul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D4D9C7-07D2-4693-84B4-6C43F43756D1}"/>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6207"/>
            <a:ext cx="10345436" cy="6858000"/>
          </a:xfrm>
          <a:prstGeom prst="rect">
            <a:avLst/>
          </a:prstGeom>
        </p:spPr>
      </p:pic>
      <p:sp>
        <p:nvSpPr>
          <p:cNvPr id="2" name="Title 1"/>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514349" y="1986131"/>
            <a:ext cx="11139247" cy="4101518"/>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3" name="Picture 12">
            <a:extLst>
              <a:ext uri="{FF2B5EF4-FFF2-40B4-BE49-F238E27FC236}">
                <a16:creationId xmlns:a16="http://schemas.microsoft.com/office/drawing/2014/main" id="{BD675439-2FD8-42B5-B6D6-4285B25CAE03}"/>
              </a:ext>
            </a:extLst>
          </p:cNvPr>
          <p:cNvPicPr>
            <a:picLocks noChangeAspect="1"/>
          </p:cNvPicPr>
          <p:nvPr userDrawn="1"/>
        </p:nvPicPr>
        <p:blipFill>
          <a:blip r:embed="rId3"/>
          <a:stretch>
            <a:fillRect/>
          </a:stretch>
        </p:blipFill>
        <p:spPr>
          <a:xfrm>
            <a:off x="447311" y="6311779"/>
            <a:ext cx="1813826" cy="530014"/>
          </a:xfrm>
          <a:prstGeom prst="rect">
            <a:avLst/>
          </a:prstGeom>
        </p:spPr>
      </p:pic>
      <p:pic>
        <p:nvPicPr>
          <p:cNvPr id="17" name="Content Placeholder 7" descr="A close up of a logo&#10;&#10;Description automatically generated">
            <a:extLst>
              <a:ext uri="{FF2B5EF4-FFF2-40B4-BE49-F238E27FC236}">
                <a16:creationId xmlns:a16="http://schemas.microsoft.com/office/drawing/2014/main" id="{F3AD46C1-6977-5B48-ACD8-0E7A77B40743}"/>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583242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 Three Column with Titl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4349" y="2790961"/>
            <a:ext cx="3619500" cy="3305040"/>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4286161" y="2794000"/>
            <a:ext cx="3621024" cy="3302002"/>
          </a:xfrm>
        </p:spPr>
        <p:txBody>
          <a:bodyPr/>
          <a:lstStyle>
            <a:lvl1pPr>
              <a:defRPr sz="2600">
                <a:solidFill>
                  <a:srgbClr val="68696B"/>
                </a:solidFill>
              </a:defRPr>
            </a:lvl1pPr>
            <a:lvl2pPr>
              <a:defRPr>
                <a:solidFill>
                  <a:srgbClr val="68696B"/>
                </a:solidFill>
              </a:defRPr>
            </a:lvl2pPr>
            <a:lvl3pPr>
              <a:defRPr>
                <a:solidFill>
                  <a:srgbClr val="68696B"/>
                </a:solidFill>
              </a:defRPr>
            </a:lvl3pPr>
            <a:lvl4pPr>
              <a:defRPr>
                <a:solidFill>
                  <a:srgbClr val="68696B"/>
                </a:solidFill>
              </a:defRPr>
            </a:lvl4pPr>
            <a:lvl5pPr>
              <a:defRPr>
                <a:solidFill>
                  <a:srgbClr val="68696B"/>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4" hasCustomPrompt="1"/>
          </p:nvPr>
        </p:nvSpPr>
        <p:spPr>
          <a:xfrm>
            <a:off x="8059496" y="2789675"/>
            <a:ext cx="3594100" cy="3306326"/>
          </a:xfrm>
        </p:spPr>
        <p:txBody>
          <a:bodyPr/>
          <a:lstStyle>
            <a:lvl1pPr>
              <a:defRPr sz="2600">
                <a:solidFill>
                  <a:srgbClr val="68696B"/>
                </a:solidFill>
              </a:defRPr>
            </a:lvl1pPr>
            <a:lvl2pPr>
              <a:defRPr>
                <a:solidFill>
                  <a:srgbClr val="68696B"/>
                </a:solidFill>
              </a:defRPr>
            </a:lvl2pPr>
            <a:lvl3pPr>
              <a:defRPr>
                <a:solidFill>
                  <a:srgbClr val="68696B"/>
                </a:solidFill>
              </a:defRPr>
            </a:lvl3pPr>
            <a:lvl4pPr>
              <a:defRPr>
                <a:solidFill>
                  <a:srgbClr val="68696B"/>
                </a:solidFill>
              </a:defRPr>
            </a:lvl4pPr>
            <a:lvl5pPr>
              <a:defRPr>
                <a:solidFill>
                  <a:srgbClr val="68696B"/>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5" hasCustomPrompt="1"/>
          </p:nvPr>
        </p:nvSpPr>
        <p:spPr>
          <a:xfrm>
            <a:off x="514349" y="1739900"/>
            <a:ext cx="3619500" cy="898525"/>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text</a:t>
            </a:r>
          </a:p>
        </p:txBody>
      </p:sp>
      <p:sp>
        <p:nvSpPr>
          <p:cNvPr id="17" name="Text Placeholder 16"/>
          <p:cNvSpPr>
            <a:spLocks noGrp="1"/>
          </p:cNvSpPr>
          <p:nvPr>
            <p:ph type="body" sz="quarter" idx="16" hasCustomPrompt="1"/>
          </p:nvPr>
        </p:nvSpPr>
        <p:spPr>
          <a:xfrm>
            <a:off x="4286129" y="1739900"/>
            <a:ext cx="3621088" cy="898525"/>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b="1" i="0">
                <a:solidFill>
                  <a:srgbClr val="FF6C0C"/>
                </a:solidFill>
                <a:latin typeface="Lato Semibold" charset="0"/>
                <a:ea typeface="Lato Semibold" charset="0"/>
                <a:cs typeface="Lato Semibold" charset="0"/>
              </a:defRPr>
            </a:lvl2pPr>
            <a:lvl3pPr marL="914400" indent="0">
              <a:buFontTx/>
              <a:buNone/>
              <a:defRPr b="1" i="0">
                <a:solidFill>
                  <a:srgbClr val="FF6C0C"/>
                </a:solidFill>
                <a:latin typeface="Lato Semibold" charset="0"/>
                <a:ea typeface="Lato Semibold" charset="0"/>
                <a:cs typeface="Lato Semibold" charset="0"/>
              </a:defRPr>
            </a:lvl3pPr>
            <a:lvl4pPr marL="1371600" indent="0">
              <a:buFontTx/>
              <a:buNone/>
              <a:defRPr b="1" i="0">
                <a:solidFill>
                  <a:srgbClr val="FF6C0C"/>
                </a:solidFill>
                <a:latin typeface="Lato Semibold" charset="0"/>
                <a:ea typeface="Lato Semibold" charset="0"/>
                <a:cs typeface="Lato Semibold" charset="0"/>
              </a:defRPr>
            </a:lvl4pPr>
            <a:lvl5pPr marL="1828800" indent="0">
              <a:buFontTx/>
              <a:buNone/>
              <a:defRPr b="1" i="0">
                <a:solidFill>
                  <a:srgbClr val="FF6C0C"/>
                </a:solidFill>
                <a:latin typeface="Lato Semibold" charset="0"/>
                <a:ea typeface="Lato Semibold" charset="0"/>
                <a:cs typeface="Lato Semibold" charset="0"/>
              </a:defRPr>
            </a:lvl5pPr>
          </a:lstStyle>
          <a:p>
            <a:pPr lvl="0"/>
            <a:r>
              <a:rPr lang="en-US" dirty="0"/>
              <a:t>Click to edit text</a:t>
            </a:r>
          </a:p>
        </p:txBody>
      </p:sp>
      <p:sp>
        <p:nvSpPr>
          <p:cNvPr id="19" name="Text Placeholder 18"/>
          <p:cNvSpPr>
            <a:spLocks noGrp="1"/>
          </p:cNvSpPr>
          <p:nvPr>
            <p:ph type="body" sz="quarter" idx="17" hasCustomPrompt="1"/>
          </p:nvPr>
        </p:nvSpPr>
        <p:spPr>
          <a:xfrm>
            <a:off x="8059496" y="1739900"/>
            <a:ext cx="3594100" cy="898525"/>
          </a:xfrm>
        </p:spPr>
        <p:txBody>
          <a:bodyPr anchor="b"/>
          <a:lstStyle>
            <a:lvl1pPr marL="0" indent="0">
              <a:buFontTx/>
              <a:buNone/>
              <a:defRPr b="0" i="0"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b="1" i="0">
                <a:solidFill>
                  <a:srgbClr val="FF6C0C"/>
                </a:solidFill>
                <a:latin typeface="Lato Semibold" charset="0"/>
                <a:ea typeface="Lato Semibold" charset="0"/>
                <a:cs typeface="Lato Semibold" charset="0"/>
              </a:defRPr>
            </a:lvl2pPr>
            <a:lvl3pPr marL="914400" indent="0">
              <a:buFontTx/>
              <a:buNone/>
              <a:defRPr b="1" i="0">
                <a:solidFill>
                  <a:srgbClr val="FF6C0C"/>
                </a:solidFill>
                <a:latin typeface="Lato Semibold" charset="0"/>
                <a:ea typeface="Lato Semibold" charset="0"/>
                <a:cs typeface="Lato Semibold" charset="0"/>
              </a:defRPr>
            </a:lvl3pPr>
            <a:lvl4pPr marL="1371600" indent="0">
              <a:buFontTx/>
              <a:buNone/>
              <a:defRPr b="1" i="0">
                <a:solidFill>
                  <a:srgbClr val="FF6C0C"/>
                </a:solidFill>
                <a:latin typeface="Lato Semibold" charset="0"/>
                <a:ea typeface="Lato Semibold" charset="0"/>
                <a:cs typeface="Lato Semibold" charset="0"/>
              </a:defRPr>
            </a:lvl4pPr>
            <a:lvl5pPr marL="1828800" indent="0">
              <a:buFontTx/>
              <a:buNone/>
              <a:defRPr b="1" i="0">
                <a:solidFill>
                  <a:srgbClr val="FF6C0C"/>
                </a:solidFill>
                <a:latin typeface="Lato Semibold" charset="0"/>
                <a:ea typeface="Lato Semibold" charset="0"/>
                <a:cs typeface="Lato Semibold" charset="0"/>
              </a:defRPr>
            </a:lvl5pPr>
          </a:lstStyle>
          <a:p>
            <a:pPr lvl="0"/>
            <a:r>
              <a:rPr lang="en-US" dirty="0"/>
              <a:t>Click to edit text</a:t>
            </a:r>
          </a:p>
        </p:txBody>
      </p:sp>
      <p:pic>
        <p:nvPicPr>
          <p:cNvPr id="18" name="Picture 17">
            <a:extLst>
              <a:ext uri="{FF2B5EF4-FFF2-40B4-BE49-F238E27FC236}">
                <a16:creationId xmlns:a16="http://schemas.microsoft.com/office/drawing/2014/main" id="{81B1AC96-3A56-402A-8F98-7C419297E488}"/>
              </a:ext>
            </a:extLst>
          </p:cNvPr>
          <p:cNvPicPr>
            <a:picLocks noChangeAspect="1"/>
          </p:cNvPicPr>
          <p:nvPr userDrawn="1"/>
        </p:nvPicPr>
        <p:blipFill>
          <a:blip r:embed="rId2"/>
          <a:stretch>
            <a:fillRect/>
          </a:stretch>
        </p:blipFill>
        <p:spPr>
          <a:xfrm>
            <a:off x="447311" y="6311779"/>
            <a:ext cx="1813826" cy="530014"/>
          </a:xfrm>
          <a:prstGeom prst="rect">
            <a:avLst/>
          </a:prstGeom>
        </p:spPr>
      </p:pic>
      <p:sp>
        <p:nvSpPr>
          <p:cNvPr id="23" name="Slide Number Placeholder 6">
            <a:extLst>
              <a:ext uri="{FF2B5EF4-FFF2-40B4-BE49-F238E27FC236}">
                <a16:creationId xmlns:a16="http://schemas.microsoft.com/office/drawing/2014/main" id="{F32D50B5-4E60-4497-B087-96FBCAA84C5F}"/>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30" name="Title 1">
            <a:extLst>
              <a:ext uri="{FF2B5EF4-FFF2-40B4-BE49-F238E27FC236}">
                <a16:creationId xmlns:a16="http://schemas.microsoft.com/office/drawing/2014/main" id="{30AD6C51-5A03-4D5F-B812-D5BFA8DA5161}"/>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22" name="Content Placeholder 7" descr="A close up of a logo&#10;&#10;Description automatically generated">
            <a:extLst>
              <a:ext uri="{FF2B5EF4-FFF2-40B4-BE49-F238E27FC236}">
                <a16:creationId xmlns:a16="http://schemas.microsoft.com/office/drawing/2014/main" id="{83462047-3C3B-5247-AB67-47F23F85D8E0}"/>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721400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2/3">
    <p:spTree>
      <p:nvGrpSpPr>
        <p:cNvPr id="1" name=""/>
        <p:cNvGrpSpPr/>
        <p:nvPr/>
      </p:nvGrpSpPr>
      <p:grpSpPr>
        <a:xfrm>
          <a:off x="0" y="0"/>
          <a:ext cx="0" cy="0"/>
          <a:chOff x="0" y="0"/>
          <a:chExt cx="0" cy="0"/>
        </a:xfrm>
      </p:grpSpPr>
      <p:sp>
        <p:nvSpPr>
          <p:cNvPr id="8" name="Rectangle 7"/>
          <p:cNvSpPr/>
          <p:nvPr userDrawn="1"/>
        </p:nvSpPr>
        <p:spPr>
          <a:xfrm flipH="1">
            <a:off x="-1" y="-5089"/>
            <a:ext cx="7387389" cy="6869574"/>
          </a:xfrm>
          <a:prstGeom prst="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D4699B1-590C-4EFE-B00D-A23E701FC153}"/>
              </a:ext>
            </a:extLst>
          </p:cNvPr>
          <p:cNvPicPr>
            <a:picLocks noChangeAspect="1"/>
          </p:cNvPicPr>
          <p:nvPr userDrawn="1"/>
        </p:nvPicPr>
        <p:blipFill rotWithShape="1">
          <a:blip r:embed="rId2">
            <a:alphaModFix amt="80000"/>
          </a:blip>
          <a:srcRect l="10857" r="8738"/>
          <a:stretch/>
        </p:blipFill>
        <p:spPr>
          <a:xfrm>
            <a:off x="-68240" y="-41185"/>
            <a:ext cx="7533564" cy="6760856"/>
          </a:xfrm>
          <a:prstGeom prst="rect">
            <a:avLst/>
          </a:prstGeom>
        </p:spPr>
      </p:pic>
      <p:sp>
        <p:nvSpPr>
          <p:cNvPr id="2" name="Title 1"/>
          <p:cNvSpPr>
            <a:spLocks noGrp="1"/>
          </p:cNvSpPr>
          <p:nvPr>
            <p:ph type="title" hasCustomPrompt="1"/>
          </p:nvPr>
        </p:nvSpPr>
        <p:spPr>
          <a:xfrm>
            <a:off x="433137" y="365126"/>
            <a:ext cx="6509084" cy="1887008"/>
          </a:xfrm>
        </p:spPr>
        <p:txBody>
          <a:bodyPr anchor="t">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6509084" cy="3650135"/>
          </a:xfrm>
        </p:spPr>
        <p:txBody>
          <a:bodyPr/>
          <a:lstStyle>
            <a:lvl1pPr>
              <a:buClr>
                <a:schemeClr val="bg1"/>
              </a:buClr>
              <a:defRPr sz="2600" b="0" i="0">
                <a:solidFill>
                  <a:schemeClr val="bg1"/>
                </a:solidFill>
                <a:latin typeface="+mn-lt"/>
                <a:ea typeface="Lato" charset="0"/>
                <a:cs typeface="Lato" charset="0"/>
              </a:defRPr>
            </a:lvl1pPr>
            <a:lvl2pPr>
              <a:buClr>
                <a:schemeClr val="bg1"/>
              </a:buClr>
              <a:defRPr b="0" i="0">
                <a:solidFill>
                  <a:schemeClr val="bg1"/>
                </a:solidFill>
                <a:latin typeface="+mn-lt"/>
                <a:ea typeface="Lato" charset="0"/>
                <a:cs typeface="Lato" charset="0"/>
              </a:defRPr>
            </a:lvl2pPr>
            <a:lvl3pPr>
              <a:buClr>
                <a:schemeClr val="bg1"/>
              </a:buClr>
              <a:defRPr b="0" i="0">
                <a:solidFill>
                  <a:schemeClr val="bg1"/>
                </a:solidFill>
                <a:latin typeface="+mn-lt"/>
                <a:ea typeface="Lato" charset="0"/>
                <a:cs typeface="Lato" charset="0"/>
              </a:defRPr>
            </a:lvl3pPr>
            <a:lvl4pPr>
              <a:buClr>
                <a:schemeClr val="bg1"/>
              </a:buClr>
              <a:defRPr b="0" i="0">
                <a:solidFill>
                  <a:schemeClr val="bg1"/>
                </a:solidFill>
                <a:latin typeface="+mn-lt"/>
                <a:ea typeface="Lato" charset="0"/>
                <a:cs typeface="Lato" charset="0"/>
              </a:defRPr>
            </a:lvl4pPr>
            <a:lvl5pPr>
              <a:buClr>
                <a:schemeClr val="bg1"/>
              </a:buClr>
              <a:defRPr b="0" i="0">
                <a:solidFill>
                  <a:schemeClr val="bg1"/>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7820526" y="938463"/>
            <a:ext cx="3896812" cy="5200872"/>
          </a:xfrm>
        </p:spPr>
        <p:txBody>
          <a:bodyPr/>
          <a:lstStyle>
            <a:lvl1pPr>
              <a:defRPr>
                <a:solidFill>
                  <a:srgbClr val="68696B"/>
                </a:solidFill>
              </a:defRPr>
            </a:lvl1pPr>
            <a:lvl2pPr>
              <a:defRPr>
                <a:solidFill>
                  <a:srgbClr val="68696B"/>
                </a:solidFill>
              </a:defRPr>
            </a:lvl2pPr>
            <a:lvl3pPr>
              <a:defRPr>
                <a:solidFill>
                  <a:srgbClr val="68696B"/>
                </a:solidFill>
              </a:defRPr>
            </a:lvl3pPr>
            <a:lvl4pPr>
              <a:defRPr>
                <a:solidFill>
                  <a:srgbClr val="68696B"/>
                </a:solidFill>
              </a:defRPr>
            </a:lvl4pPr>
            <a:lvl5pPr>
              <a:defRPr>
                <a:solidFill>
                  <a:srgbClr val="68696B"/>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6">
            <a:extLst>
              <a:ext uri="{FF2B5EF4-FFF2-40B4-BE49-F238E27FC236}">
                <a16:creationId xmlns:a16="http://schemas.microsoft.com/office/drawing/2014/main" id="{5E1167DC-40EB-4669-85AC-7A9BAD30AAD5}"/>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4" name="Picture 13">
            <a:extLst>
              <a:ext uri="{FF2B5EF4-FFF2-40B4-BE49-F238E27FC236}">
                <a16:creationId xmlns:a16="http://schemas.microsoft.com/office/drawing/2014/main" id="{2FBC70E4-1CDB-459C-9A9B-798DB41642D3}"/>
              </a:ext>
            </a:extLst>
          </p:cNvPr>
          <p:cNvPicPr>
            <a:picLocks noChangeAspect="1"/>
          </p:cNvPicPr>
          <p:nvPr userDrawn="1"/>
        </p:nvPicPr>
        <p:blipFill>
          <a:blip r:embed="rId3"/>
          <a:srcRect/>
          <a:stretch/>
        </p:blipFill>
        <p:spPr>
          <a:xfrm>
            <a:off x="447311" y="6311779"/>
            <a:ext cx="1813825" cy="530014"/>
          </a:xfrm>
          <a:prstGeom prst="rect">
            <a:avLst/>
          </a:prstGeom>
        </p:spPr>
      </p:pic>
      <p:pic>
        <p:nvPicPr>
          <p:cNvPr id="9" name="Content Placeholder 7" descr="A close up of a logo&#10;&#10;Description automatically generated">
            <a:extLst>
              <a:ext uri="{FF2B5EF4-FFF2-40B4-BE49-F238E27FC236}">
                <a16:creationId xmlns:a16="http://schemas.microsoft.com/office/drawing/2014/main" id="{39F74CCA-DD69-4839-87FB-873A0478EF7C}"/>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888733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1/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2972965-AC3C-46BD-B394-035C0EC94420}"/>
              </a:ext>
            </a:extLst>
          </p:cNvPr>
          <p:cNvPicPr>
            <a:picLocks noChangeAspect="1"/>
          </p:cNvPicPr>
          <p:nvPr userDrawn="1"/>
        </p:nvPicPr>
        <p:blipFill rotWithShape="1">
          <a:blip r:embed="rId2">
            <a:duotone>
              <a:schemeClr val="bg2">
                <a:shade val="45000"/>
                <a:satMod val="135000"/>
              </a:schemeClr>
              <a:prstClr val="white"/>
            </a:duotone>
            <a:alphaModFix amt="15000"/>
          </a:blip>
          <a:srcRect l="10857" r="8738"/>
          <a:stretch/>
        </p:blipFill>
        <p:spPr>
          <a:xfrm>
            <a:off x="-68240" y="-41185"/>
            <a:ext cx="7533564" cy="6760856"/>
          </a:xfrm>
          <a:prstGeom prst="rect">
            <a:avLst/>
          </a:prstGeom>
        </p:spPr>
      </p:pic>
      <p:sp>
        <p:nvSpPr>
          <p:cNvPr id="8" name="Rectangle 7"/>
          <p:cNvSpPr/>
          <p:nvPr userDrawn="1"/>
        </p:nvSpPr>
        <p:spPr>
          <a:xfrm>
            <a:off x="7567863" y="-5089"/>
            <a:ext cx="4624136" cy="6869574"/>
          </a:xfrm>
          <a:prstGeom prst="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6797842"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6797842"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8001000" y="998621"/>
            <a:ext cx="3716338" cy="514071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9D205D3D-611B-4C5F-A2E3-616DDCF91371}"/>
              </a:ext>
            </a:extLst>
          </p:cNvPr>
          <p:cNvPicPr>
            <a:picLocks noChangeAspect="1"/>
          </p:cNvPicPr>
          <p:nvPr userDrawn="1"/>
        </p:nvPicPr>
        <p:blipFill>
          <a:blip r:embed="rId3"/>
          <a:stretch>
            <a:fillRect/>
          </a:stretch>
        </p:blipFill>
        <p:spPr>
          <a:xfrm>
            <a:off x="447311" y="6311779"/>
            <a:ext cx="1813826" cy="530014"/>
          </a:xfrm>
          <a:prstGeom prst="rect">
            <a:avLst/>
          </a:prstGeom>
        </p:spPr>
      </p:pic>
    </p:spTree>
    <p:extLst>
      <p:ext uri="{BB962C8B-B14F-4D97-AF65-F5344CB8AC3E}">
        <p14:creationId xmlns:p14="http://schemas.microsoft.com/office/powerpoint/2010/main" val="3974907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 1/3">
    <p:spTree>
      <p:nvGrpSpPr>
        <p:cNvPr id="1" name=""/>
        <p:cNvGrpSpPr/>
        <p:nvPr/>
      </p:nvGrpSpPr>
      <p:grpSpPr>
        <a:xfrm>
          <a:off x="0" y="0"/>
          <a:ext cx="0" cy="0"/>
          <a:chOff x="0" y="0"/>
          <a:chExt cx="0" cy="0"/>
        </a:xfrm>
      </p:grpSpPr>
      <p:sp>
        <p:nvSpPr>
          <p:cNvPr id="8" name="Rectangle 7"/>
          <p:cNvSpPr/>
          <p:nvPr userDrawn="1"/>
        </p:nvSpPr>
        <p:spPr>
          <a:xfrm>
            <a:off x="7567863" y="-5089"/>
            <a:ext cx="4624136" cy="6869574"/>
          </a:xfrm>
          <a:prstGeom prst="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6797842"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6797842"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8001000" y="998621"/>
            <a:ext cx="3716338" cy="514071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9D205D3D-611B-4C5F-A2E3-616DDCF91371}"/>
              </a:ext>
            </a:extLst>
          </p:cNvPr>
          <p:cNvPicPr>
            <a:picLocks noChangeAspect="1"/>
          </p:cNvPicPr>
          <p:nvPr userDrawn="1"/>
        </p:nvPicPr>
        <p:blipFill>
          <a:blip r:embed="rId2"/>
          <a:stretch>
            <a:fillRect/>
          </a:stretch>
        </p:blipFill>
        <p:spPr>
          <a:xfrm>
            <a:off x="447311" y="6311779"/>
            <a:ext cx="1813826" cy="530014"/>
          </a:xfrm>
          <a:prstGeom prst="rect">
            <a:avLst/>
          </a:prstGeom>
        </p:spPr>
      </p:pic>
    </p:spTree>
    <p:extLst>
      <p:ext uri="{BB962C8B-B14F-4D97-AF65-F5344CB8AC3E}">
        <p14:creationId xmlns:p14="http://schemas.microsoft.com/office/powerpoint/2010/main" val="4188250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1/2 - Lt Grey">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A144A54-81DA-4486-AD83-EEE8AD9F7D43}"/>
              </a:ext>
            </a:extLst>
          </p:cNvPr>
          <p:cNvPicPr>
            <a:picLocks noChangeAspect="1"/>
          </p:cNvPicPr>
          <p:nvPr userDrawn="1"/>
        </p:nvPicPr>
        <p:blipFill rotWithShape="1">
          <a:blip r:embed="rId2">
            <a:duotone>
              <a:schemeClr val="bg2">
                <a:shade val="45000"/>
                <a:satMod val="135000"/>
              </a:schemeClr>
              <a:prstClr val="white"/>
            </a:duotone>
            <a:alphaModFix amt="15000"/>
          </a:blip>
          <a:srcRect l="10857" r="8738"/>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C7613D0-EA57-4AE7-80D2-DAB797DBBD3F}"/>
              </a:ext>
            </a:extLst>
          </p:cNvPr>
          <p:cNvPicPr>
            <a:picLocks noChangeAspect="1"/>
          </p:cNvPicPr>
          <p:nvPr userDrawn="1"/>
        </p:nvPicPr>
        <p:blipFill>
          <a:blip r:embed="rId3"/>
          <a:stretch>
            <a:fillRect/>
          </a:stretch>
        </p:blipFill>
        <p:spPr>
          <a:xfrm>
            <a:off x="447311" y="6311779"/>
            <a:ext cx="1813826" cy="530014"/>
          </a:xfrm>
          <a:prstGeom prst="rect">
            <a:avLst/>
          </a:prstGeom>
        </p:spPr>
      </p:pic>
      <p:pic>
        <p:nvPicPr>
          <p:cNvPr id="11" name="Content Placeholder 7" descr="A close up of a logo&#10;&#10;Description automatically generated">
            <a:extLst>
              <a:ext uri="{FF2B5EF4-FFF2-40B4-BE49-F238E27FC236}">
                <a16:creationId xmlns:a16="http://schemas.microsoft.com/office/drawing/2014/main" id="{45B5C13B-989B-43F3-84E0-842B2C321617}"/>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259844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 1/2 - Lt Grey">
    <p:spTree>
      <p:nvGrpSpPr>
        <p:cNvPr id="1" name=""/>
        <p:cNvGrpSpPr/>
        <p:nvPr/>
      </p:nvGrpSpPr>
      <p:grpSpPr>
        <a:xfrm>
          <a:off x="0" y="0"/>
          <a:ext cx="0" cy="0"/>
          <a:chOff x="0" y="0"/>
          <a:chExt cx="0" cy="0"/>
        </a:xfrm>
      </p:grpSpPr>
      <p:sp>
        <p:nvSpPr>
          <p:cNvPr id="8" name="Rectangle 7"/>
          <p:cNvSpPr/>
          <p:nvPr userDrawn="1"/>
        </p:nvSpPr>
        <p:spPr>
          <a:xfrm>
            <a:off x="6107501" y="-5089"/>
            <a:ext cx="6084497" cy="686957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C7613D0-EA57-4AE7-80D2-DAB797DBBD3F}"/>
              </a:ext>
            </a:extLst>
          </p:cNvPr>
          <p:cNvPicPr>
            <a:picLocks noChangeAspect="1"/>
          </p:cNvPicPr>
          <p:nvPr userDrawn="1"/>
        </p:nvPicPr>
        <p:blipFill>
          <a:blip r:embed="rId2"/>
          <a:stretch>
            <a:fillRect/>
          </a:stretch>
        </p:blipFill>
        <p:spPr>
          <a:xfrm>
            <a:off x="447311" y="6311779"/>
            <a:ext cx="1813826" cy="530014"/>
          </a:xfrm>
          <a:prstGeom prst="rect">
            <a:avLst/>
          </a:prstGeom>
        </p:spPr>
      </p:pic>
      <p:pic>
        <p:nvPicPr>
          <p:cNvPr id="11" name="Content Placeholder 7" descr="A close up of a logo&#10;&#10;Description automatically generated">
            <a:extLst>
              <a:ext uri="{FF2B5EF4-FFF2-40B4-BE49-F238E27FC236}">
                <a16:creationId xmlns:a16="http://schemas.microsoft.com/office/drawing/2014/main" id="{45B5C13B-989B-43F3-84E0-842B2C321617}"/>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4150428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1/2 - Oran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C08E483-52E2-480E-8A6E-8C0BDA5FCE27}"/>
              </a:ext>
            </a:extLst>
          </p:cNvPr>
          <p:cNvPicPr>
            <a:picLocks noChangeAspect="1"/>
          </p:cNvPicPr>
          <p:nvPr userDrawn="1"/>
        </p:nvPicPr>
        <p:blipFill rotWithShape="1">
          <a:blip r:embed="rId2">
            <a:duotone>
              <a:schemeClr val="bg2">
                <a:shade val="45000"/>
                <a:satMod val="135000"/>
              </a:schemeClr>
              <a:prstClr val="white"/>
            </a:duotone>
            <a:alphaModFix amt="15000"/>
          </a:blip>
          <a:srcRect l="10857" r="8738"/>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589D7B56-AC6B-42D2-95A7-78260391E8EF}"/>
              </a:ext>
            </a:extLst>
          </p:cNvPr>
          <p:cNvPicPr>
            <a:picLocks noChangeAspect="1"/>
          </p:cNvPicPr>
          <p:nvPr userDrawn="1"/>
        </p:nvPicPr>
        <p:blipFill>
          <a:blip r:embed="rId3"/>
          <a:stretch>
            <a:fillRect/>
          </a:stretch>
        </p:blipFill>
        <p:spPr>
          <a:xfrm>
            <a:off x="447311" y="6311779"/>
            <a:ext cx="1813826" cy="530014"/>
          </a:xfrm>
          <a:prstGeom prst="rect">
            <a:avLst/>
          </a:prstGeom>
        </p:spPr>
      </p:pic>
    </p:spTree>
    <p:extLst>
      <p:ext uri="{BB962C8B-B14F-4D97-AF65-F5344CB8AC3E}">
        <p14:creationId xmlns:p14="http://schemas.microsoft.com/office/powerpoint/2010/main" val="344458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 1/2 - Orange">
    <p:spTree>
      <p:nvGrpSpPr>
        <p:cNvPr id="1" name=""/>
        <p:cNvGrpSpPr/>
        <p:nvPr/>
      </p:nvGrpSpPr>
      <p:grpSpPr>
        <a:xfrm>
          <a:off x="0" y="0"/>
          <a:ext cx="0" cy="0"/>
          <a:chOff x="0" y="0"/>
          <a:chExt cx="0" cy="0"/>
        </a:xfrm>
      </p:grpSpPr>
      <p:sp>
        <p:nvSpPr>
          <p:cNvPr id="8" name="Rectangle 7"/>
          <p:cNvSpPr/>
          <p:nvPr userDrawn="1"/>
        </p:nvSpPr>
        <p:spPr>
          <a:xfrm>
            <a:off x="6107501" y="-5089"/>
            <a:ext cx="6084497" cy="6869574"/>
          </a:xfrm>
          <a:prstGeom prst="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589D7B56-AC6B-42D2-95A7-78260391E8EF}"/>
              </a:ext>
            </a:extLst>
          </p:cNvPr>
          <p:cNvPicPr>
            <a:picLocks noChangeAspect="1"/>
          </p:cNvPicPr>
          <p:nvPr userDrawn="1"/>
        </p:nvPicPr>
        <p:blipFill>
          <a:blip r:embed="rId2"/>
          <a:stretch>
            <a:fillRect/>
          </a:stretch>
        </p:blipFill>
        <p:spPr>
          <a:xfrm>
            <a:off x="447311" y="6311779"/>
            <a:ext cx="1813826" cy="530014"/>
          </a:xfrm>
          <a:prstGeom prst="rect">
            <a:avLst/>
          </a:prstGeom>
        </p:spPr>
      </p:pic>
    </p:spTree>
    <p:extLst>
      <p:ext uri="{BB962C8B-B14F-4D97-AF65-F5344CB8AC3E}">
        <p14:creationId xmlns:p14="http://schemas.microsoft.com/office/powerpoint/2010/main" val="3992089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1/2 - Dk Gre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57CC13-410A-4870-8052-AD6EF33F0087}"/>
              </a:ext>
            </a:extLst>
          </p:cNvPr>
          <p:cNvPicPr>
            <a:picLocks noChangeAspect="1"/>
          </p:cNvPicPr>
          <p:nvPr userDrawn="1"/>
        </p:nvPicPr>
        <p:blipFill rotWithShape="1">
          <a:blip r:embed="rId2">
            <a:duotone>
              <a:schemeClr val="bg2">
                <a:shade val="45000"/>
                <a:satMod val="135000"/>
              </a:schemeClr>
              <a:prstClr val="white"/>
            </a:duotone>
            <a:alphaModFix amt="15000"/>
          </a:blip>
          <a:srcRect l="10857" r="8738"/>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0DCF0F7-EBD4-4991-90AA-D360A565D71D}"/>
              </a:ext>
            </a:extLst>
          </p:cNvPr>
          <p:cNvPicPr>
            <a:picLocks noChangeAspect="1"/>
          </p:cNvPicPr>
          <p:nvPr userDrawn="1"/>
        </p:nvPicPr>
        <p:blipFill>
          <a:blip r:embed="rId3"/>
          <a:stretch>
            <a:fillRect/>
          </a:stretch>
        </p:blipFill>
        <p:spPr>
          <a:xfrm>
            <a:off x="447311" y="6311779"/>
            <a:ext cx="1813826" cy="530014"/>
          </a:xfrm>
          <a:prstGeom prst="rect">
            <a:avLst/>
          </a:prstGeom>
        </p:spPr>
      </p:pic>
      <p:pic>
        <p:nvPicPr>
          <p:cNvPr id="11" name="Content Placeholder 7" descr="A close up of a logo&#10;&#10;Description automatically generated">
            <a:extLst>
              <a:ext uri="{FF2B5EF4-FFF2-40B4-BE49-F238E27FC236}">
                <a16:creationId xmlns:a16="http://schemas.microsoft.com/office/drawing/2014/main" id="{38B29B1F-3C45-4179-A9E0-9358F8B09C65}"/>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2424592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 1/2 - Dk Grey">
    <p:spTree>
      <p:nvGrpSpPr>
        <p:cNvPr id="1" name=""/>
        <p:cNvGrpSpPr/>
        <p:nvPr/>
      </p:nvGrpSpPr>
      <p:grpSpPr>
        <a:xfrm>
          <a:off x="0" y="0"/>
          <a:ext cx="0" cy="0"/>
          <a:chOff x="0" y="0"/>
          <a:chExt cx="0" cy="0"/>
        </a:xfrm>
      </p:grpSpPr>
      <p:sp>
        <p:nvSpPr>
          <p:cNvPr id="8" name="Rectangle 7"/>
          <p:cNvSpPr/>
          <p:nvPr userDrawn="1"/>
        </p:nvSpPr>
        <p:spPr>
          <a:xfrm>
            <a:off x="6107501" y="-5089"/>
            <a:ext cx="6084497" cy="6869574"/>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0DCF0F7-EBD4-4991-90AA-D360A565D71D}"/>
              </a:ext>
            </a:extLst>
          </p:cNvPr>
          <p:cNvPicPr>
            <a:picLocks noChangeAspect="1"/>
          </p:cNvPicPr>
          <p:nvPr userDrawn="1"/>
        </p:nvPicPr>
        <p:blipFill>
          <a:blip r:embed="rId2"/>
          <a:stretch>
            <a:fillRect/>
          </a:stretch>
        </p:blipFill>
        <p:spPr>
          <a:xfrm>
            <a:off x="447311" y="6311779"/>
            <a:ext cx="1813826" cy="530014"/>
          </a:xfrm>
          <a:prstGeom prst="rect">
            <a:avLst/>
          </a:prstGeom>
        </p:spPr>
      </p:pic>
      <p:pic>
        <p:nvPicPr>
          <p:cNvPr id="11" name="Content Placeholder 7" descr="A close up of a logo&#10;&#10;Description automatically generated">
            <a:extLst>
              <a:ext uri="{FF2B5EF4-FFF2-40B4-BE49-F238E27FC236}">
                <a16:creationId xmlns:a16="http://schemas.microsoft.com/office/drawing/2014/main" id="{38B29B1F-3C45-4179-A9E0-9358F8B09C65}"/>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69377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Chart/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514349" y="1986131"/>
            <a:ext cx="11139247" cy="4101518"/>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3" name="Picture 12">
            <a:extLst>
              <a:ext uri="{FF2B5EF4-FFF2-40B4-BE49-F238E27FC236}">
                <a16:creationId xmlns:a16="http://schemas.microsoft.com/office/drawing/2014/main" id="{BD675439-2FD8-42B5-B6D6-4285B25CAE03}"/>
              </a:ext>
            </a:extLst>
          </p:cNvPr>
          <p:cNvPicPr>
            <a:picLocks noChangeAspect="1"/>
          </p:cNvPicPr>
          <p:nvPr userDrawn="1"/>
        </p:nvPicPr>
        <p:blipFill>
          <a:blip r:embed="rId2"/>
          <a:stretch>
            <a:fillRect/>
          </a:stretch>
        </p:blipFill>
        <p:spPr>
          <a:xfrm>
            <a:off x="447311" y="6311779"/>
            <a:ext cx="1813826" cy="530014"/>
          </a:xfrm>
          <a:prstGeom prst="rect">
            <a:avLst/>
          </a:prstGeom>
        </p:spPr>
      </p:pic>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833111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1/2 - Blu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120E82-D679-49D1-941E-2CEFE55C0893}"/>
              </a:ext>
            </a:extLst>
          </p:cNvPr>
          <p:cNvPicPr>
            <a:picLocks noChangeAspect="1"/>
          </p:cNvPicPr>
          <p:nvPr userDrawn="1"/>
        </p:nvPicPr>
        <p:blipFill rotWithShape="1">
          <a:blip r:embed="rId2">
            <a:duotone>
              <a:schemeClr val="bg2">
                <a:shade val="45000"/>
                <a:satMod val="135000"/>
              </a:schemeClr>
              <a:prstClr val="white"/>
            </a:duotone>
            <a:alphaModFix amt="15000"/>
          </a:blip>
          <a:srcRect l="10857" r="8738"/>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320DEFE-25EE-43DA-87B4-59486F406B06}"/>
              </a:ext>
            </a:extLst>
          </p:cNvPr>
          <p:cNvPicPr>
            <a:picLocks noChangeAspect="1"/>
          </p:cNvPicPr>
          <p:nvPr userDrawn="1"/>
        </p:nvPicPr>
        <p:blipFill>
          <a:blip r:embed="rId3"/>
          <a:stretch>
            <a:fillRect/>
          </a:stretch>
        </p:blipFill>
        <p:spPr>
          <a:xfrm>
            <a:off x="447311" y="6311779"/>
            <a:ext cx="1813826" cy="530014"/>
          </a:xfrm>
          <a:prstGeom prst="rect">
            <a:avLst/>
          </a:prstGeom>
        </p:spPr>
      </p:pic>
      <p:pic>
        <p:nvPicPr>
          <p:cNvPr id="11" name="Content Placeholder 7" descr="A close up of a logo&#10;&#10;Description automatically generated">
            <a:extLst>
              <a:ext uri="{FF2B5EF4-FFF2-40B4-BE49-F238E27FC236}">
                <a16:creationId xmlns:a16="http://schemas.microsoft.com/office/drawing/2014/main" id="{0411C5AA-CD11-46A7-82D2-80C9C2163C1D}"/>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3568471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 1/2 - Blue">
    <p:spTree>
      <p:nvGrpSpPr>
        <p:cNvPr id="1" name=""/>
        <p:cNvGrpSpPr/>
        <p:nvPr/>
      </p:nvGrpSpPr>
      <p:grpSpPr>
        <a:xfrm>
          <a:off x="0" y="0"/>
          <a:ext cx="0" cy="0"/>
          <a:chOff x="0" y="0"/>
          <a:chExt cx="0" cy="0"/>
        </a:xfrm>
      </p:grpSpPr>
      <p:sp>
        <p:nvSpPr>
          <p:cNvPr id="8" name="Rectangle 7"/>
          <p:cNvSpPr/>
          <p:nvPr userDrawn="1"/>
        </p:nvSpPr>
        <p:spPr>
          <a:xfrm>
            <a:off x="6107501" y="-5089"/>
            <a:ext cx="6084497" cy="6869574"/>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320DEFE-25EE-43DA-87B4-59486F406B06}"/>
              </a:ext>
            </a:extLst>
          </p:cNvPr>
          <p:cNvPicPr>
            <a:picLocks noChangeAspect="1"/>
          </p:cNvPicPr>
          <p:nvPr userDrawn="1"/>
        </p:nvPicPr>
        <p:blipFill>
          <a:blip r:embed="rId2"/>
          <a:stretch>
            <a:fillRect/>
          </a:stretch>
        </p:blipFill>
        <p:spPr>
          <a:xfrm>
            <a:off x="447311" y="6311779"/>
            <a:ext cx="1813826" cy="530014"/>
          </a:xfrm>
          <a:prstGeom prst="rect">
            <a:avLst/>
          </a:prstGeom>
        </p:spPr>
      </p:pic>
      <p:pic>
        <p:nvPicPr>
          <p:cNvPr id="11" name="Content Placeholder 7" descr="A close up of a logo&#10;&#10;Description automatically generated">
            <a:extLst>
              <a:ext uri="{FF2B5EF4-FFF2-40B4-BE49-F238E27FC236}">
                <a16:creationId xmlns:a16="http://schemas.microsoft.com/office/drawing/2014/main" id="{0411C5AA-CD11-46A7-82D2-80C9C2163C1D}"/>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3073416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1/2 - Blac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1A40C3-80C7-454C-8822-E401222B333E}"/>
              </a:ext>
            </a:extLst>
          </p:cNvPr>
          <p:cNvPicPr>
            <a:picLocks noChangeAspect="1"/>
          </p:cNvPicPr>
          <p:nvPr userDrawn="1"/>
        </p:nvPicPr>
        <p:blipFill rotWithShape="1">
          <a:blip r:embed="rId2">
            <a:duotone>
              <a:schemeClr val="bg2">
                <a:shade val="45000"/>
                <a:satMod val="135000"/>
              </a:schemeClr>
              <a:prstClr val="white"/>
            </a:duotone>
            <a:alphaModFix amt="15000"/>
          </a:blip>
          <a:srcRect l="10857" r="8738"/>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A0C61C8E-41BE-4A6D-94F0-7C73FDC28CD2}"/>
              </a:ext>
            </a:extLst>
          </p:cNvPr>
          <p:cNvPicPr>
            <a:picLocks noChangeAspect="1"/>
          </p:cNvPicPr>
          <p:nvPr userDrawn="1"/>
        </p:nvPicPr>
        <p:blipFill>
          <a:blip r:embed="rId3"/>
          <a:stretch>
            <a:fillRect/>
          </a:stretch>
        </p:blipFill>
        <p:spPr>
          <a:xfrm>
            <a:off x="447311" y="6311779"/>
            <a:ext cx="1813826" cy="530014"/>
          </a:xfrm>
          <a:prstGeom prst="rect">
            <a:avLst/>
          </a:prstGeom>
        </p:spPr>
      </p:pic>
      <p:pic>
        <p:nvPicPr>
          <p:cNvPr id="11" name="Content Placeholder 7" descr="A close up of a logo&#10;&#10;Description automatically generated">
            <a:extLst>
              <a:ext uri="{FF2B5EF4-FFF2-40B4-BE49-F238E27FC236}">
                <a16:creationId xmlns:a16="http://schemas.microsoft.com/office/drawing/2014/main" id="{8CFE253C-F5F7-48D3-913C-74A63B410E8C}"/>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96076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 1/2 - Black">
    <p:spTree>
      <p:nvGrpSpPr>
        <p:cNvPr id="1" name=""/>
        <p:cNvGrpSpPr/>
        <p:nvPr/>
      </p:nvGrpSpPr>
      <p:grpSpPr>
        <a:xfrm>
          <a:off x="0" y="0"/>
          <a:ext cx="0" cy="0"/>
          <a:chOff x="0" y="0"/>
          <a:chExt cx="0" cy="0"/>
        </a:xfrm>
      </p:grpSpPr>
      <p:sp>
        <p:nvSpPr>
          <p:cNvPr id="8" name="Rectangle 7"/>
          <p:cNvSpPr/>
          <p:nvPr userDrawn="1"/>
        </p:nvSpPr>
        <p:spPr>
          <a:xfrm>
            <a:off x="6107501" y="-5089"/>
            <a:ext cx="6084497" cy="686957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A0C61C8E-41BE-4A6D-94F0-7C73FDC28CD2}"/>
              </a:ext>
            </a:extLst>
          </p:cNvPr>
          <p:cNvPicPr>
            <a:picLocks noChangeAspect="1"/>
          </p:cNvPicPr>
          <p:nvPr userDrawn="1"/>
        </p:nvPicPr>
        <p:blipFill>
          <a:blip r:embed="rId2"/>
          <a:stretch>
            <a:fillRect/>
          </a:stretch>
        </p:blipFill>
        <p:spPr>
          <a:xfrm>
            <a:off x="447311" y="6311779"/>
            <a:ext cx="1813826" cy="530014"/>
          </a:xfrm>
          <a:prstGeom prst="rect">
            <a:avLst/>
          </a:prstGeom>
        </p:spPr>
      </p:pic>
      <p:pic>
        <p:nvPicPr>
          <p:cNvPr id="11" name="Content Placeholder 7" descr="A close up of a logo&#10;&#10;Description automatically generated">
            <a:extLst>
              <a:ext uri="{FF2B5EF4-FFF2-40B4-BE49-F238E27FC236}">
                <a16:creationId xmlns:a16="http://schemas.microsoft.com/office/drawing/2014/main" id="{8CFE253C-F5F7-48D3-913C-74A63B410E8C}"/>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830663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terio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3642"/>
            <a:ext cx="11430000" cy="907084"/>
          </a:xfrm>
        </p:spPr>
        <p:txBody>
          <a:bodyPr vert="horz" lIns="91440" tIns="45720" rIns="91440" bIns="45720" rtlCol="0" anchor="b" anchorCtr="0">
            <a:normAutofit/>
          </a:bodyPr>
          <a:lstStyle>
            <a:lvl1pPr>
              <a:defRPr lang="en-US" dirty="0">
                <a:solidFill>
                  <a:schemeClr val="tx1"/>
                </a:solidFill>
              </a:defRPr>
            </a:lvl1pPr>
          </a:lstStyle>
          <a:p>
            <a:pPr lvl="0"/>
            <a:r>
              <a:rPr lang="en-US" dirty="0"/>
              <a:t>Title</a:t>
            </a:r>
          </a:p>
        </p:txBody>
      </p:sp>
      <p:sp>
        <p:nvSpPr>
          <p:cNvPr id="12" name="Text Placeholder 11"/>
          <p:cNvSpPr>
            <a:spLocks noGrp="1"/>
          </p:cNvSpPr>
          <p:nvPr>
            <p:ph type="body" sz="quarter" idx="13"/>
          </p:nvPr>
        </p:nvSpPr>
        <p:spPr>
          <a:xfrm>
            <a:off x="381000" y="1872343"/>
            <a:ext cx="11430000" cy="434955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E14391A7-3980-D842-A451-784B95F8301A}"/>
              </a:ext>
            </a:extLst>
          </p:cNvPr>
          <p:cNvCxnSpPr/>
          <p:nvPr userDrawn="1"/>
        </p:nvCxnSpPr>
        <p:spPr>
          <a:xfrm>
            <a:off x="41564" y="-5089"/>
            <a:ext cx="0" cy="6863089"/>
          </a:xfrm>
          <a:prstGeom prst="line">
            <a:avLst/>
          </a:prstGeom>
          <a:ln w="82550">
            <a:solidFill>
              <a:srgbClr val="FF6C0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83FCD-6B8F-694B-86BD-0B150A8E2979}"/>
              </a:ext>
            </a:extLst>
          </p:cNvPr>
          <p:cNvCxnSpPr/>
          <p:nvPr userDrawn="1"/>
        </p:nvCxnSpPr>
        <p:spPr>
          <a:xfrm>
            <a:off x="0" y="-5089"/>
            <a:ext cx="0" cy="6863089"/>
          </a:xfrm>
          <a:prstGeom prst="line">
            <a:avLst/>
          </a:prstGeom>
          <a:ln w="82550">
            <a:solidFill>
              <a:srgbClr val="FF6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79778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1">
    <p:bg>
      <p:bgPr>
        <a:solidFill>
          <a:srgbClr val="DADFE1">
            <a:alpha val="60000"/>
          </a:srgb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1581EB-0149-4A1F-80E3-134A31C6EB3D}"/>
              </a:ext>
            </a:extLst>
          </p:cNvPr>
          <p:cNvPicPr>
            <a:picLocks noChangeAspect="1"/>
          </p:cNvPicPr>
          <p:nvPr userDrawn="1"/>
        </p:nvPicPr>
        <p:blipFill>
          <a:blip r:embed="rId2"/>
          <a:srcRect/>
          <a:stretch/>
        </p:blipFill>
        <p:spPr>
          <a:xfrm>
            <a:off x="1" y="-2381"/>
            <a:ext cx="12191996" cy="6857997"/>
          </a:xfrm>
          <a:prstGeom prst="rect">
            <a:avLst/>
          </a:prstGeom>
        </p:spPr>
      </p:pic>
      <p:sp>
        <p:nvSpPr>
          <p:cNvPr id="2" name="Title 1"/>
          <p:cNvSpPr>
            <a:spLocks noGrp="1"/>
          </p:cNvSpPr>
          <p:nvPr>
            <p:ph type="ctrTitle" hasCustomPrompt="1"/>
          </p:nvPr>
        </p:nvSpPr>
        <p:spPr>
          <a:xfrm>
            <a:off x="5018389" y="3573382"/>
            <a:ext cx="6592085" cy="1308189"/>
          </a:xfrm>
        </p:spPr>
        <p:txBody>
          <a:bodyPr anchor="b">
            <a:normAutofit/>
          </a:bodyPr>
          <a:lstStyle>
            <a:lvl1pPr algn="l">
              <a:defRPr sz="30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a:t>
            </a:r>
            <a:r>
              <a:rPr lang="en-US" dirty="0" err="1"/>
              <a:t>titlE</a:t>
            </a:r>
            <a:endParaRPr lang="en-US" dirty="0"/>
          </a:p>
        </p:txBody>
      </p:sp>
      <p:sp>
        <p:nvSpPr>
          <p:cNvPr id="3" name="Subtitle 2"/>
          <p:cNvSpPr>
            <a:spLocks noGrp="1"/>
          </p:cNvSpPr>
          <p:nvPr>
            <p:ph type="subTitle" idx="1" hasCustomPrompt="1"/>
          </p:nvPr>
        </p:nvSpPr>
        <p:spPr>
          <a:xfrm>
            <a:off x="5018389" y="4921395"/>
            <a:ext cx="6592085" cy="817562"/>
          </a:xfrm>
        </p:spPr>
        <p:txBody>
          <a:bodyPr>
            <a:normAutofit/>
          </a:bodyPr>
          <a:lstStyle>
            <a:lvl1pPr marL="0" indent="0" algn="l">
              <a:buNone/>
              <a:defRPr sz="2400"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Text Placeholder 12"/>
          <p:cNvSpPr>
            <a:spLocks noGrp="1"/>
          </p:cNvSpPr>
          <p:nvPr>
            <p:ph type="body" sz="quarter" idx="13" hasCustomPrompt="1"/>
          </p:nvPr>
        </p:nvSpPr>
        <p:spPr>
          <a:xfrm>
            <a:off x="5018388" y="5763020"/>
            <a:ext cx="6592085" cy="676783"/>
          </a:xfrm>
        </p:spPr>
        <p:txBody>
          <a:bodyPr>
            <a:noAutofit/>
          </a:bodyPr>
          <a:lstStyle>
            <a:lvl1pPr marL="0" indent="0">
              <a:buFontTx/>
              <a:buNone/>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sz="1600">
                <a:latin typeface="Arial" charset="0"/>
                <a:ea typeface="Arial" charset="0"/>
                <a:cs typeface="Arial" charset="0"/>
              </a:defRPr>
            </a:lvl2pPr>
            <a:lvl3pPr marL="914400" indent="0">
              <a:buFontTx/>
              <a:buNone/>
              <a:defRPr sz="1600">
                <a:latin typeface="Arial" charset="0"/>
                <a:ea typeface="Arial" charset="0"/>
                <a:cs typeface="Arial" charset="0"/>
              </a:defRPr>
            </a:lvl3pPr>
            <a:lvl4pPr marL="1371600" indent="0">
              <a:buFontTx/>
              <a:buNone/>
              <a:defRPr sz="1600">
                <a:latin typeface="Arial" charset="0"/>
                <a:ea typeface="Arial" charset="0"/>
                <a:cs typeface="Arial" charset="0"/>
              </a:defRPr>
            </a:lvl4pPr>
            <a:lvl5pPr marL="1828800" indent="0">
              <a:buFontTx/>
              <a:buNone/>
              <a:defRPr sz="1600">
                <a:latin typeface="Arial" charset="0"/>
                <a:ea typeface="Arial" charset="0"/>
                <a:cs typeface="Arial" charset="0"/>
              </a:defRPr>
            </a:lvl5pPr>
          </a:lstStyle>
          <a:p>
            <a:pPr lvl="0"/>
            <a:r>
              <a:rPr lang="en-US" dirty="0"/>
              <a:t>Click to add name, title and/or date</a:t>
            </a:r>
          </a:p>
        </p:txBody>
      </p:sp>
      <p:pic>
        <p:nvPicPr>
          <p:cNvPr id="5" name="Picture 4" descr="A picture containing drawing&#10;&#10;Description automatically generated">
            <a:extLst>
              <a:ext uri="{FF2B5EF4-FFF2-40B4-BE49-F238E27FC236}">
                <a16:creationId xmlns:a16="http://schemas.microsoft.com/office/drawing/2014/main" id="{3AFCD9E8-5FC6-49FE-B7D8-34053F1F9C64}"/>
              </a:ext>
            </a:extLst>
          </p:cNvPr>
          <p:cNvPicPr>
            <a:picLocks noChangeAspect="1"/>
          </p:cNvPicPr>
          <p:nvPr userDrawn="1"/>
        </p:nvPicPr>
        <p:blipFill>
          <a:blip r:embed="rId3"/>
          <a:stretch>
            <a:fillRect/>
          </a:stretch>
        </p:blipFill>
        <p:spPr>
          <a:xfrm>
            <a:off x="4923772" y="2919419"/>
            <a:ext cx="2198924" cy="642543"/>
          </a:xfrm>
          <a:prstGeom prst="rect">
            <a:avLst/>
          </a:prstGeom>
        </p:spPr>
      </p:pic>
    </p:spTree>
    <p:extLst>
      <p:ext uri="{BB962C8B-B14F-4D97-AF65-F5344CB8AC3E}">
        <p14:creationId xmlns:p14="http://schemas.microsoft.com/office/powerpoint/2010/main" val="1682672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2">
    <p:bg>
      <p:bgPr>
        <a:solidFill>
          <a:srgbClr val="DADFE1">
            <a:alpha val="60000"/>
          </a:srgb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F55899-4C41-4F0A-8133-D0773FF696DA}"/>
              </a:ext>
            </a:extLst>
          </p:cNvPr>
          <p:cNvPicPr>
            <a:picLocks noChangeAspect="1"/>
          </p:cNvPicPr>
          <p:nvPr userDrawn="1"/>
        </p:nvPicPr>
        <p:blipFill>
          <a:blip r:embed="rId2"/>
          <a:srcRect/>
          <a:stretch/>
        </p:blipFill>
        <p:spPr>
          <a:xfrm>
            <a:off x="1" y="-2381"/>
            <a:ext cx="12191996" cy="6857997"/>
          </a:xfrm>
          <a:prstGeom prst="rect">
            <a:avLst/>
          </a:prstGeom>
        </p:spPr>
      </p:pic>
      <p:sp>
        <p:nvSpPr>
          <p:cNvPr id="2" name="Title 1"/>
          <p:cNvSpPr>
            <a:spLocks noGrp="1"/>
          </p:cNvSpPr>
          <p:nvPr>
            <p:ph type="ctrTitle" hasCustomPrompt="1"/>
          </p:nvPr>
        </p:nvSpPr>
        <p:spPr>
          <a:xfrm>
            <a:off x="5018389" y="3573382"/>
            <a:ext cx="6592085" cy="1308189"/>
          </a:xfrm>
        </p:spPr>
        <p:txBody>
          <a:bodyPr anchor="b">
            <a:normAutofit/>
          </a:bodyPr>
          <a:lstStyle>
            <a:lvl1pPr algn="l">
              <a:defRPr sz="30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a:t>
            </a:r>
            <a:r>
              <a:rPr lang="en-US" dirty="0" err="1"/>
              <a:t>titlE</a:t>
            </a:r>
            <a:endParaRPr lang="en-US" dirty="0"/>
          </a:p>
        </p:txBody>
      </p:sp>
      <p:sp>
        <p:nvSpPr>
          <p:cNvPr id="3" name="Subtitle 2"/>
          <p:cNvSpPr>
            <a:spLocks noGrp="1"/>
          </p:cNvSpPr>
          <p:nvPr>
            <p:ph type="subTitle" idx="1" hasCustomPrompt="1"/>
          </p:nvPr>
        </p:nvSpPr>
        <p:spPr>
          <a:xfrm>
            <a:off x="5018389" y="4921395"/>
            <a:ext cx="6592085" cy="817562"/>
          </a:xfrm>
        </p:spPr>
        <p:txBody>
          <a:bodyPr>
            <a:normAutofit/>
          </a:bodyPr>
          <a:lstStyle>
            <a:lvl1pPr marL="0" indent="0" algn="l">
              <a:buNone/>
              <a:defRPr sz="2400"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Text Placeholder 12"/>
          <p:cNvSpPr>
            <a:spLocks noGrp="1"/>
          </p:cNvSpPr>
          <p:nvPr>
            <p:ph type="body" sz="quarter" idx="13" hasCustomPrompt="1"/>
          </p:nvPr>
        </p:nvSpPr>
        <p:spPr>
          <a:xfrm>
            <a:off x="5018388" y="5763020"/>
            <a:ext cx="6592085" cy="676783"/>
          </a:xfrm>
        </p:spPr>
        <p:txBody>
          <a:bodyPr>
            <a:noAutofit/>
          </a:bodyPr>
          <a:lstStyle>
            <a:lvl1pPr marL="0" indent="0">
              <a:buFontTx/>
              <a:buNone/>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sz="1600">
                <a:latin typeface="Arial" charset="0"/>
                <a:ea typeface="Arial" charset="0"/>
                <a:cs typeface="Arial" charset="0"/>
              </a:defRPr>
            </a:lvl2pPr>
            <a:lvl3pPr marL="914400" indent="0">
              <a:buFontTx/>
              <a:buNone/>
              <a:defRPr sz="1600">
                <a:latin typeface="Arial" charset="0"/>
                <a:ea typeface="Arial" charset="0"/>
                <a:cs typeface="Arial" charset="0"/>
              </a:defRPr>
            </a:lvl3pPr>
            <a:lvl4pPr marL="1371600" indent="0">
              <a:buFontTx/>
              <a:buNone/>
              <a:defRPr sz="1600">
                <a:latin typeface="Arial" charset="0"/>
                <a:ea typeface="Arial" charset="0"/>
                <a:cs typeface="Arial" charset="0"/>
              </a:defRPr>
            </a:lvl4pPr>
            <a:lvl5pPr marL="1828800" indent="0">
              <a:buFontTx/>
              <a:buNone/>
              <a:defRPr sz="1600">
                <a:latin typeface="Arial" charset="0"/>
                <a:ea typeface="Arial" charset="0"/>
                <a:cs typeface="Arial" charset="0"/>
              </a:defRPr>
            </a:lvl5pPr>
          </a:lstStyle>
          <a:p>
            <a:pPr lvl="0"/>
            <a:r>
              <a:rPr lang="en-US" dirty="0"/>
              <a:t>Click to add name, title and/or date</a:t>
            </a:r>
          </a:p>
        </p:txBody>
      </p:sp>
      <p:pic>
        <p:nvPicPr>
          <p:cNvPr id="5" name="Picture 4" descr="A picture containing drawing&#10;&#10;Description automatically generated">
            <a:extLst>
              <a:ext uri="{FF2B5EF4-FFF2-40B4-BE49-F238E27FC236}">
                <a16:creationId xmlns:a16="http://schemas.microsoft.com/office/drawing/2014/main" id="{3AFCD9E8-5FC6-49FE-B7D8-34053F1F9C64}"/>
              </a:ext>
            </a:extLst>
          </p:cNvPr>
          <p:cNvPicPr>
            <a:picLocks noChangeAspect="1"/>
          </p:cNvPicPr>
          <p:nvPr userDrawn="1"/>
        </p:nvPicPr>
        <p:blipFill>
          <a:blip r:embed="rId3"/>
          <a:stretch>
            <a:fillRect/>
          </a:stretch>
        </p:blipFill>
        <p:spPr>
          <a:xfrm>
            <a:off x="4923772" y="2919419"/>
            <a:ext cx="2198924" cy="642543"/>
          </a:xfrm>
          <a:prstGeom prst="rect">
            <a:avLst/>
          </a:prstGeom>
        </p:spPr>
      </p:pic>
    </p:spTree>
    <p:extLst>
      <p:ext uri="{BB962C8B-B14F-4D97-AF65-F5344CB8AC3E}">
        <p14:creationId xmlns:p14="http://schemas.microsoft.com/office/powerpoint/2010/main" val="640111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3">
    <p:bg>
      <p:bgPr>
        <a:solidFill>
          <a:srgbClr val="DADFE1">
            <a:alpha val="60000"/>
          </a:srgb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13183F-5942-4430-9994-E248D4E55F09}"/>
              </a:ext>
            </a:extLst>
          </p:cNvPr>
          <p:cNvPicPr>
            <a:picLocks noChangeAspect="1"/>
          </p:cNvPicPr>
          <p:nvPr userDrawn="1"/>
        </p:nvPicPr>
        <p:blipFill>
          <a:blip r:embed="rId2"/>
          <a:srcRect/>
          <a:stretch/>
        </p:blipFill>
        <p:spPr>
          <a:xfrm>
            <a:off x="1" y="-2381"/>
            <a:ext cx="12191996" cy="6857997"/>
          </a:xfrm>
          <a:prstGeom prst="rect">
            <a:avLst/>
          </a:prstGeom>
        </p:spPr>
      </p:pic>
      <p:sp>
        <p:nvSpPr>
          <p:cNvPr id="2" name="Title 1"/>
          <p:cNvSpPr>
            <a:spLocks noGrp="1"/>
          </p:cNvSpPr>
          <p:nvPr>
            <p:ph type="ctrTitle" hasCustomPrompt="1"/>
          </p:nvPr>
        </p:nvSpPr>
        <p:spPr>
          <a:xfrm>
            <a:off x="5018389" y="3573382"/>
            <a:ext cx="6592085" cy="1308189"/>
          </a:xfrm>
        </p:spPr>
        <p:txBody>
          <a:bodyPr anchor="b">
            <a:normAutofit/>
          </a:bodyPr>
          <a:lstStyle>
            <a:lvl1pPr algn="l">
              <a:defRPr sz="30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a:t>
            </a:r>
            <a:r>
              <a:rPr lang="en-US" dirty="0" err="1"/>
              <a:t>titlE</a:t>
            </a:r>
            <a:endParaRPr lang="en-US" dirty="0"/>
          </a:p>
        </p:txBody>
      </p:sp>
      <p:sp>
        <p:nvSpPr>
          <p:cNvPr id="3" name="Subtitle 2"/>
          <p:cNvSpPr>
            <a:spLocks noGrp="1"/>
          </p:cNvSpPr>
          <p:nvPr>
            <p:ph type="subTitle" idx="1" hasCustomPrompt="1"/>
          </p:nvPr>
        </p:nvSpPr>
        <p:spPr>
          <a:xfrm>
            <a:off x="5018389" y="4921395"/>
            <a:ext cx="6592085" cy="817562"/>
          </a:xfrm>
        </p:spPr>
        <p:txBody>
          <a:bodyPr>
            <a:normAutofit/>
          </a:bodyPr>
          <a:lstStyle>
            <a:lvl1pPr marL="0" indent="0" algn="l">
              <a:buNone/>
              <a:defRPr sz="2400"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Text Placeholder 12"/>
          <p:cNvSpPr>
            <a:spLocks noGrp="1"/>
          </p:cNvSpPr>
          <p:nvPr>
            <p:ph type="body" sz="quarter" idx="13" hasCustomPrompt="1"/>
          </p:nvPr>
        </p:nvSpPr>
        <p:spPr>
          <a:xfrm>
            <a:off x="5018388" y="5763020"/>
            <a:ext cx="6592085" cy="676783"/>
          </a:xfrm>
        </p:spPr>
        <p:txBody>
          <a:bodyPr>
            <a:noAutofit/>
          </a:bodyPr>
          <a:lstStyle>
            <a:lvl1pPr marL="0" indent="0">
              <a:buFontTx/>
              <a:buNone/>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sz="1600">
                <a:latin typeface="Arial" charset="0"/>
                <a:ea typeface="Arial" charset="0"/>
                <a:cs typeface="Arial" charset="0"/>
              </a:defRPr>
            </a:lvl2pPr>
            <a:lvl3pPr marL="914400" indent="0">
              <a:buFontTx/>
              <a:buNone/>
              <a:defRPr sz="1600">
                <a:latin typeface="Arial" charset="0"/>
                <a:ea typeface="Arial" charset="0"/>
                <a:cs typeface="Arial" charset="0"/>
              </a:defRPr>
            </a:lvl3pPr>
            <a:lvl4pPr marL="1371600" indent="0">
              <a:buFontTx/>
              <a:buNone/>
              <a:defRPr sz="1600">
                <a:latin typeface="Arial" charset="0"/>
                <a:ea typeface="Arial" charset="0"/>
                <a:cs typeface="Arial" charset="0"/>
              </a:defRPr>
            </a:lvl4pPr>
            <a:lvl5pPr marL="1828800" indent="0">
              <a:buFontTx/>
              <a:buNone/>
              <a:defRPr sz="1600">
                <a:latin typeface="Arial" charset="0"/>
                <a:ea typeface="Arial" charset="0"/>
                <a:cs typeface="Arial" charset="0"/>
              </a:defRPr>
            </a:lvl5pPr>
          </a:lstStyle>
          <a:p>
            <a:pPr lvl="0"/>
            <a:r>
              <a:rPr lang="en-US" dirty="0"/>
              <a:t>Click to add name, title and/or date</a:t>
            </a:r>
          </a:p>
        </p:txBody>
      </p:sp>
      <p:pic>
        <p:nvPicPr>
          <p:cNvPr id="5" name="Picture 4" descr="A picture containing drawing&#10;&#10;Description automatically generated">
            <a:extLst>
              <a:ext uri="{FF2B5EF4-FFF2-40B4-BE49-F238E27FC236}">
                <a16:creationId xmlns:a16="http://schemas.microsoft.com/office/drawing/2014/main" id="{3AFCD9E8-5FC6-49FE-B7D8-34053F1F9C64}"/>
              </a:ext>
            </a:extLst>
          </p:cNvPr>
          <p:cNvPicPr>
            <a:picLocks noChangeAspect="1"/>
          </p:cNvPicPr>
          <p:nvPr userDrawn="1"/>
        </p:nvPicPr>
        <p:blipFill>
          <a:blip r:embed="rId3"/>
          <a:stretch>
            <a:fillRect/>
          </a:stretch>
        </p:blipFill>
        <p:spPr>
          <a:xfrm>
            <a:off x="4923772" y="2919419"/>
            <a:ext cx="2198924" cy="642543"/>
          </a:xfrm>
          <a:prstGeom prst="rect">
            <a:avLst/>
          </a:prstGeom>
        </p:spPr>
      </p:pic>
    </p:spTree>
    <p:extLst>
      <p:ext uri="{BB962C8B-B14F-4D97-AF65-F5344CB8AC3E}">
        <p14:creationId xmlns:p14="http://schemas.microsoft.com/office/powerpoint/2010/main" val="1681161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4">
    <p:bg>
      <p:bgPr>
        <a:solidFill>
          <a:srgbClr val="DADFE1">
            <a:alpha val="60000"/>
          </a:srgb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F55899-4C41-4F0A-8133-D0773FF696DA}"/>
              </a:ext>
            </a:extLst>
          </p:cNvPr>
          <p:cNvPicPr>
            <a:picLocks noChangeAspect="1"/>
          </p:cNvPicPr>
          <p:nvPr userDrawn="1"/>
        </p:nvPicPr>
        <p:blipFill>
          <a:blip r:embed="rId2"/>
          <a:srcRect/>
          <a:stretch/>
        </p:blipFill>
        <p:spPr>
          <a:xfrm>
            <a:off x="2" y="-2381"/>
            <a:ext cx="12191994" cy="6857996"/>
          </a:xfrm>
          <a:prstGeom prst="rect">
            <a:avLst/>
          </a:prstGeom>
        </p:spPr>
      </p:pic>
      <p:sp>
        <p:nvSpPr>
          <p:cNvPr id="2" name="Title 1"/>
          <p:cNvSpPr>
            <a:spLocks noGrp="1"/>
          </p:cNvSpPr>
          <p:nvPr>
            <p:ph type="ctrTitle" hasCustomPrompt="1"/>
          </p:nvPr>
        </p:nvSpPr>
        <p:spPr>
          <a:xfrm>
            <a:off x="5018389" y="3573382"/>
            <a:ext cx="6592085" cy="1308189"/>
          </a:xfrm>
        </p:spPr>
        <p:txBody>
          <a:bodyPr anchor="b">
            <a:normAutofit/>
          </a:bodyPr>
          <a:lstStyle>
            <a:lvl1pPr algn="l">
              <a:defRPr sz="30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a:t>
            </a:r>
            <a:r>
              <a:rPr lang="en-US" dirty="0" err="1"/>
              <a:t>titlE</a:t>
            </a:r>
            <a:endParaRPr lang="en-US" dirty="0"/>
          </a:p>
        </p:txBody>
      </p:sp>
      <p:sp>
        <p:nvSpPr>
          <p:cNvPr id="3" name="Subtitle 2"/>
          <p:cNvSpPr>
            <a:spLocks noGrp="1"/>
          </p:cNvSpPr>
          <p:nvPr>
            <p:ph type="subTitle" idx="1" hasCustomPrompt="1"/>
          </p:nvPr>
        </p:nvSpPr>
        <p:spPr>
          <a:xfrm>
            <a:off x="5018389" y="4921395"/>
            <a:ext cx="6592085" cy="817562"/>
          </a:xfrm>
        </p:spPr>
        <p:txBody>
          <a:bodyPr>
            <a:normAutofit/>
          </a:bodyPr>
          <a:lstStyle>
            <a:lvl1pPr marL="0" indent="0" algn="l">
              <a:buNone/>
              <a:defRPr sz="2400"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Text Placeholder 12"/>
          <p:cNvSpPr>
            <a:spLocks noGrp="1"/>
          </p:cNvSpPr>
          <p:nvPr>
            <p:ph type="body" sz="quarter" idx="13" hasCustomPrompt="1"/>
          </p:nvPr>
        </p:nvSpPr>
        <p:spPr>
          <a:xfrm>
            <a:off x="5018388" y="5763020"/>
            <a:ext cx="6592085" cy="676783"/>
          </a:xfrm>
        </p:spPr>
        <p:txBody>
          <a:bodyPr>
            <a:noAutofit/>
          </a:bodyPr>
          <a:lstStyle>
            <a:lvl1pPr marL="0" indent="0">
              <a:buFontTx/>
              <a:buNone/>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sz="1600">
                <a:latin typeface="Arial" charset="0"/>
                <a:ea typeface="Arial" charset="0"/>
                <a:cs typeface="Arial" charset="0"/>
              </a:defRPr>
            </a:lvl2pPr>
            <a:lvl3pPr marL="914400" indent="0">
              <a:buFontTx/>
              <a:buNone/>
              <a:defRPr sz="1600">
                <a:latin typeface="Arial" charset="0"/>
                <a:ea typeface="Arial" charset="0"/>
                <a:cs typeface="Arial" charset="0"/>
              </a:defRPr>
            </a:lvl3pPr>
            <a:lvl4pPr marL="1371600" indent="0">
              <a:buFontTx/>
              <a:buNone/>
              <a:defRPr sz="1600">
                <a:latin typeface="Arial" charset="0"/>
                <a:ea typeface="Arial" charset="0"/>
                <a:cs typeface="Arial" charset="0"/>
              </a:defRPr>
            </a:lvl4pPr>
            <a:lvl5pPr marL="1828800" indent="0">
              <a:buFontTx/>
              <a:buNone/>
              <a:defRPr sz="1600">
                <a:latin typeface="Arial" charset="0"/>
                <a:ea typeface="Arial" charset="0"/>
                <a:cs typeface="Arial" charset="0"/>
              </a:defRPr>
            </a:lvl5pPr>
          </a:lstStyle>
          <a:p>
            <a:pPr lvl="0"/>
            <a:r>
              <a:rPr lang="en-US" dirty="0"/>
              <a:t>Click to add name, title and/or date</a:t>
            </a:r>
          </a:p>
        </p:txBody>
      </p:sp>
      <p:pic>
        <p:nvPicPr>
          <p:cNvPr id="5" name="Picture 4" descr="A picture containing drawing&#10;&#10;Description automatically generated">
            <a:extLst>
              <a:ext uri="{FF2B5EF4-FFF2-40B4-BE49-F238E27FC236}">
                <a16:creationId xmlns:a16="http://schemas.microsoft.com/office/drawing/2014/main" id="{3AFCD9E8-5FC6-49FE-B7D8-34053F1F9C64}"/>
              </a:ext>
            </a:extLst>
          </p:cNvPr>
          <p:cNvPicPr>
            <a:picLocks noChangeAspect="1"/>
          </p:cNvPicPr>
          <p:nvPr userDrawn="1"/>
        </p:nvPicPr>
        <p:blipFill>
          <a:blip r:embed="rId3"/>
          <a:stretch>
            <a:fillRect/>
          </a:stretch>
        </p:blipFill>
        <p:spPr>
          <a:xfrm>
            <a:off x="4923772" y="2919419"/>
            <a:ext cx="2198924" cy="642543"/>
          </a:xfrm>
          <a:prstGeom prst="rect">
            <a:avLst/>
          </a:prstGeom>
        </p:spPr>
      </p:pic>
    </p:spTree>
    <p:extLst>
      <p:ext uri="{BB962C8B-B14F-4D97-AF65-F5344CB8AC3E}">
        <p14:creationId xmlns:p14="http://schemas.microsoft.com/office/powerpoint/2010/main" val="4020419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5">
    <p:bg>
      <p:bgPr>
        <a:solidFill>
          <a:srgbClr val="DADFE1">
            <a:alpha val="6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537DD9-E482-4E2E-82A0-E88FA484D03E}"/>
              </a:ext>
            </a:extLst>
          </p:cNvPr>
          <p:cNvPicPr>
            <a:picLocks noChangeAspect="1"/>
          </p:cNvPicPr>
          <p:nvPr userDrawn="1"/>
        </p:nvPicPr>
        <p:blipFill>
          <a:blip r:embed="rId2"/>
          <a:srcRect/>
          <a:stretch/>
        </p:blipFill>
        <p:spPr>
          <a:xfrm>
            <a:off x="1" y="-2381"/>
            <a:ext cx="12191996" cy="6857997"/>
          </a:xfrm>
          <a:prstGeom prst="rect">
            <a:avLst/>
          </a:prstGeom>
        </p:spPr>
      </p:pic>
      <p:sp>
        <p:nvSpPr>
          <p:cNvPr id="2" name="Title 1"/>
          <p:cNvSpPr>
            <a:spLocks noGrp="1"/>
          </p:cNvSpPr>
          <p:nvPr>
            <p:ph type="ctrTitle" hasCustomPrompt="1"/>
          </p:nvPr>
        </p:nvSpPr>
        <p:spPr>
          <a:xfrm>
            <a:off x="5018389" y="3573382"/>
            <a:ext cx="6592085" cy="1308189"/>
          </a:xfrm>
        </p:spPr>
        <p:txBody>
          <a:bodyPr anchor="b">
            <a:normAutofit/>
          </a:bodyPr>
          <a:lstStyle>
            <a:lvl1pPr algn="l">
              <a:defRPr sz="3000" b="0" i="0" cap="all"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a:t>
            </a:r>
            <a:r>
              <a:rPr lang="en-US" dirty="0" err="1"/>
              <a:t>titlE</a:t>
            </a:r>
            <a:endParaRPr lang="en-US" dirty="0"/>
          </a:p>
        </p:txBody>
      </p:sp>
      <p:sp>
        <p:nvSpPr>
          <p:cNvPr id="3" name="Subtitle 2"/>
          <p:cNvSpPr>
            <a:spLocks noGrp="1"/>
          </p:cNvSpPr>
          <p:nvPr>
            <p:ph type="subTitle" idx="1" hasCustomPrompt="1"/>
          </p:nvPr>
        </p:nvSpPr>
        <p:spPr>
          <a:xfrm>
            <a:off x="5018389" y="4921395"/>
            <a:ext cx="6592085" cy="817562"/>
          </a:xfrm>
        </p:spPr>
        <p:txBody>
          <a:bodyPr>
            <a:normAutofit/>
          </a:bodyPr>
          <a:lstStyle>
            <a:lvl1pPr marL="0" indent="0" algn="l">
              <a:buNone/>
              <a:defRPr sz="2400"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Text Placeholder 12"/>
          <p:cNvSpPr>
            <a:spLocks noGrp="1"/>
          </p:cNvSpPr>
          <p:nvPr>
            <p:ph type="body" sz="quarter" idx="13" hasCustomPrompt="1"/>
          </p:nvPr>
        </p:nvSpPr>
        <p:spPr>
          <a:xfrm>
            <a:off x="5018388" y="5763020"/>
            <a:ext cx="6592085" cy="676783"/>
          </a:xfrm>
        </p:spPr>
        <p:txBody>
          <a:bodyPr>
            <a:noAutofit/>
          </a:bodyPr>
          <a:lstStyle>
            <a:lvl1pPr marL="0" indent="0">
              <a:buFontTx/>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sz="1600">
                <a:latin typeface="Arial" charset="0"/>
                <a:ea typeface="Arial" charset="0"/>
                <a:cs typeface="Arial" charset="0"/>
              </a:defRPr>
            </a:lvl2pPr>
            <a:lvl3pPr marL="914400" indent="0">
              <a:buFontTx/>
              <a:buNone/>
              <a:defRPr sz="1600">
                <a:latin typeface="Arial" charset="0"/>
                <a:ea typeface="Arial" charset="0"/>
                <a:cs typeface="Arial" charset="0"/>
              </a:defRPr>
            </a:lvl3pPr>
            <a:lvl4pPr marL="1371600" indent="0">
              <a:buFontTx/>
              <a:buNone/>
              <a:defRPr sz="1600">
                <a:latin typeface="Arial" charset="0"/>
                <a:ea typeface="Arial" charset="0"/>
                <a:cs typeface="Arial" charset="0"/>
              </a:defRPr>
            </a:lvl4pPr>
            <a:lvl5pPr marL="1828800" indent="0">
              <a:buFontTx/>
              <a:buNone/>
              <a:defRPr sz="1600">
                <a:latin typeface="Arial" charset="0"/>
                <a:ea typeface="Arial" charset="0"/>
                <a:cs typeface="Arial" charset="0"/>
              </a:defRPr>
            </a:lvl5pPr>
          </a:lstStyle>
          <a:p>
            <a:pPr lvl="0"/>
            <a:r>
              <a:rPr lang="en-US" dirty="0"/>
              <a:t>Click to add name, title and/or date</a:t>
            </a:r>
          </a:p>
        </p:txBody>
      </p:sp>
      <p:pic>
        <p:nvPicPr>
          <p:cNvPr id="5" name="Picture 4">
            <a:extLst>
              <a:ext uri="{FF2B5EF4-FFF2-40B4-BE49-F238E27FC236}">
                <a16:creationId xmlns:a16="http://schemas.microsoft.com/office/drawing/2014/main" id="{3AFCD9E8-5FC6-49FE-B7D8-34053F1F9C64}"/>
              </a:ext>
            </a:extLst>
          </p:cNvPr>
          <p:cNvPicPr>
            <a:picLocks noChangeAspect="1"/>
          </p:cNvPicPr>
          <p:nvPr userDrawn="1"/>
        </p:nvPicPr>
        <p:blipFill>
          <a:blip r:embed="rId3"/>
          <a:srcRect/>
          <a:stretch/>
        </p:blipFill>
        <p:spPr>
          <a:xfrm>
            <a:off x="4923772" y="2919419"/>
            <a:ext cx="2198924" cy="642542"/>
          </a:xfrm>
          <a:prstGeom prst="rect">
            <a:avLst/>
          </a:prstGeom>
        </p:spPr>
      </p:pic>
    </p:spTree>
    <p:extLst>
      <p:ext uri="{BB962C8B-B14F-4D97-AF65-F5344CB8AC3E}">
        <p14:creationId xmlns:p14="http://schemas.microsoft.com/office/powerpoint/2010/main" val="1152000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0A0081-FB14-40BA-9775-1499E2BCF774}"/>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3" name="Content Placeholder 2"/>
          <p:cNvSpPr>
            <a:spLocks noGrp="1"/>
          </p:cNvSpPr>
          <p:nvPr>
            <p:ph idx="1" hasCustomPrompt="1"/>
          </p:nvPr>
        </p:nvSpPr>
        <p:spPr>
          <a:xfrm>
            <a:off x="514349" y="1986131"/>
            <a:ext cx="5322646" cy="4098580"/>
          </a:xfrm>
        </p:spPr>
        <p:txBody>
          <a:bodyPr/>
          <a:lstStyle>
            <a:lvl1pPr>
              <a:defRPr sz="2600" b="0" i="0">
                <a:solidFill>
                  <a:srgbClr val="68696B"/>
                </a:solidFill>
                <a:latin typeface="+mn-lt"/>
                <a:ea typeface="Lato" panose="020F0502020204030203" pitchFamily="34" charset="0"/>
                <a:cs typeface="Lato" panose="020F0502020204030203" pitchFamily="34" charset="0"/>
              </a:defRPr>
            </a:lvl1pPr>
            <a:lvl2pPr>
              <a:defRPr b="0" i="0">
                <a:solidFill>
                  <a:srgbClr val="68696B"/>
                </a:solidFill>
                <a:latin typeface="+mn-lt"/>
                <a:ea typeface="Lato" panose="020F0502020204030203" pitchFamily="34" charset="0"/>
                <a:cs typeface="Lato" panose="020F0502020204030203" pitchFamily="34" charset="0"/>
              </a:defRPr>
            </a:lvl2pPr>
            <a:lvl3pPr>
              <a:defRPr b="0" i="0">
                <a:solidFill>
                  <a:srgbClr val="68696B"/>
                </a:solidFill>
                <a:latin typeface="+mn-lt"/>
                <a:ea typeface="Lato" panose="020F0502020204030203" pitchFamily="34" charset="0"/>
                <a:cs typeface="Lato" panose="020F0502020204030203" pitchFamily="34" charset="0"/>
              </a:defRPr>
            </a:lvl3pPr>
            <a:lvl4pPr>
              <a:defRPr b="0" i="0">
                <a:solidFill>
                  <a:srgbClr val="68696B"/>
                </a:solidFill>
                <a:latin typeface="+mn-lt"/>
                <a:ea typeface="Lato" panose="020F0502020204030203" pitchFamily="34" charset="0"/>
                <a:cs typeface="Lato" panose="020F0502020204030203" pitchFamily="34" charset="0"/>
              </a:defRPr>
            </a:lvl4pPr>
            <a:lvl5pPr>
              <a:defRPr b="0" i="0">
                <a:solidFill>
                  <a:srgbClr val="68696B"/>
                </a:solidFill>
                <a:latin typeface="+mn-lt"/>
                <a:ea typeface="Lato" panose="020F0502020204030203" pitchFamily="34" charset="0"/>
                <a:cs typeface="Lato" panose="020F05020202040302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6330950" y="1989875"/>
            <a:ext cx="5322646" cy="4094836"/>
          </a:xfrm>
        </p:spPr>
        <p:txBody>
          <a:bodyPr/>
          <a:lstStyle>
            <a:lvl1pPr>
              <a:defRPr sz="2600">
                <a:solidFill>
                  <a:srgbClr val="68696B"/>
                </a:solidFill>
                <a:latin typeface="+mn-lt"/>
              </a:defRPr>
            </a:lvl1pPr>
            <a:lvl2pPr>
              <a:defRPr>
                <a:solidFill>
                  <a:srgbClr val="68696B"/>
                </a:solidFill>
                <a:latin typeface="+mn-lt"/>
              </a:defRPr>
            </a:lvl2pPr>
            <a:lvl3pPr>
              <a:defRPr>
                <a:solidFill>
                  <a:srgbClr val="68696B"/>
                </a:solidFill>
                <a:latin typeface="+mn-lt"/>
              </a:defRPr>
            </a:lvl3pPr>
            <a:lvl4pPr>
              <a:defRPr>
                <a:solidFill>
                  <a:srgbClr val="68696B"/>
                </a:solidFill>
                <a:latin typeface="+mn-lt"/>
              </a:defRPr>
            </a:lvl4pPr>
            <a:lvl5pPr>
              <a:defRPr>
                <a:solidFill>
                  <a:srgbClr val="68696B"/>
                </a:solidFill>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43A4AD11-5358-465D-B001-69DD543C51A7}"/>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13" name="Slide Number Placeholder 6">
            <a:extLst>
              <a:ext uri="{FF2B5EF4-FFF2-40B4-BE49-F238E27FC236}">
                <a16:creationId xmlns:a16="http://schemas.microsoft.com/office/drawing/2014/main" id="{7FF83D5D-2909-45C9-A1A9-3BF8C1E78596}"/>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3" name="Title 1">
            <a:extLst>
              <a:ext uri="{FF2B5EF4-FFF2-40B4-BE49-F238E27FC236}">
                <a16:creationId xmlns:a16="http://schemas.microsoft.com/office/drawing/2014/main" id="{9FBAD7B9-A978-4370-99A2-6F78C147D1B1}"/>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18" name="Content Placeholder 7" descr="A close up of a logo&#10;&#10;Description automatically generated">
            <a:extLst>
              <a:ext uri="{FF2B5EF4-FFF2-40B4-BE49-F238E27FC236}">
                <a16:creationId xmlns:a16="http://schemas.microsoft.com/office/drawing/2014/main" id="{F2CC69BC-FC29-4D41-9A79-CEE6F0788694}"/>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623002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6">
    <p:bg>
      <p:bgPr>
        <a:solidFill>
          <a:srgbClr val="DADFE1">
            <a:alpha val="6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371B23-F9C5-4818-AD96-E3AEA7514282}"/>
              </a:ext>
            </a:extLst>
          </p:cNvPr>
          <p:cNvPicPr>
            <a:picLocks noChangeAspect="1"/>
          </p:cNvPicPr>
          <p:nvPr userDrawn="1"/>
        </p:nvPicPr>
        <p:blipFill>
          <a:blip r:embed="rId2"/>
          <a:srcRect/>
          <a:stretch/>
        </p:blipFill>
        <p:spPr>
          <a:xfrm>
            <a:off x="1" y="-2381"/>
            <a:ext cx="12191996" cy="6857997"/>
          </a:xfrm>
          <a:prstGeom prst="rect">
            <a:avLst/>
          </a:prstGeom>
        </p:spPr>
      </p:pic>
      <p:sp>
        <p:nvSpPr>
          <p:cNvPr id="2" name="Title 1"/>
          <p:cNvSpPr>
            <a:spLocks noGrp="1"/>
          </p:cNvSpPr>
          <p:nvPr>
            <p:ph type="ctrTitle" hasCustomPrompt="1"/>
          </p:nvPr>
        </p:nvSpPr>
        <p:spPr>
          <a:xfrm>
            <a:off x="5018389" y="3573382"/>
            <a:ext cx="6592085" cy="1308189"/>
          </a:xfrm>
        </p:spPr>
        <p:txBody>
          <a:bodyPr anchor="b">
            <a:normAutofit/>
          </a:bodyPr>
          <a:lstStyle>
            <a:lvl1pPr algn="l">
              <a:defRPr sz="3000" b="0" i="0" cap="all"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a:t>
            </a:r>
            <a:r>
              <a:rPr lang="en-US" dirty="0" err="1"/>
              <a:t>titlE</a:t>
            </a:r>
            <a:endParaRPr lang="en-US" dirty="0"/>
          </a:p>
        </p:txBody>
      </p:sp>
      <p:sp>
        <p:nvSpPr>
          <p:cNvPr id="3" name="Subtitle 2"/>
          <p:cNvSpPr>
            <a:spLocks noGrp="1"/>
          </p:cNvSpPr>
          <p:nvPr>
            <p:ph type="subTitle" idx="1" hasCustomPrompt="1"/>
          </p:nvPr>
        </p:nvSpPr>
        <p:spPr>
          <a:xfrm>
            <a:off x="5018389" y="4921395"/>
            <a:ext cx="6592085" cy="817562"/>
          </a:xfrm>
        </p:spPr>
        <p:txBody>
          <a:bodyPr>
            <a:normAutofit/>
          </a:bodyPr>
          <a:lstStyle>
            <a:lvl1pPr marL="0" indent="0" algn="l">
              <a:buNone/>
              <a:defRPr sz="2400"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Text Placeholder 12"/>
          <p:cNvSpPr>
            <a:spLocks noGrp="1"/>
          </p:cNvSpPr>
          <p:nvPr>
            <p:ph type="body" sz="quarter" idx="13" hasCustomPrompt="1"/>
          </p:nvPr>
        </p:nvSpPr>
        <p:spPr>
          <a:xfrm>
            <a:off x="5018388" y="5763020"/>
            <a:ext cx="6592085" cy="676783"/>
          </a:xfrm>
        </p:spPr>
        <p:txBody>
          <a:bodyPr>
            <a:noAutofit/>
          </a:bodyPr>
          <a:lstStyle>
            <a:lvl1pPr marL="0" indent="0">
              <a:buFontTx/>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sz="1600">
                <a:latin typeface="Arial" charset="0"/>
                <a:ea typeface="Arial" charset="0"/>
                <a:cs typeface="Arial" charset="0"/>
              </a:defRPr>
            </a:lvl2pPr>
            <a:lvl3pPr marL="914400" indent="0">
              <a:buFontTx/>
              <a:buNone/>
              <a:defRPr sz="1600">
                <a:latin typeface="Arial" charset="0"/>
                <a:ea typeface="Arial" charset="0"/>
                <a:cs typeface="Arial" charset="0"/>
              </a:defRPr>
            </a:lvl3pPr>
            <a:lvl4pPr marL="1371600" indent="0">
              <a:buFontTx/>
              <a:buNone/>
              <a:defRPr sz="1600">
                <a:latin typeface="Arial" charset="0"/>
                <a:ea typeface="Arial" charset="0"/>
                <a:cs typeface="Arial" charset="0"/>
              </a:defRPr>
            </a:lvl4pPr>
            <a:lvl5pPr marL="1828800" indent="0">
              <a:buFontTx/>
              <a:buNone/>
              <a:defRPr sz="1600">
                <a:latin typeface="Arial" charset="0"/>
                <a:ea typeface="Arial" charset="0"/>
                <a:cs typeface="Arial" charset="0"/>
              </a:defRPr>
            </a:lvl5pPr>
          </a:lstStyle>
          <a:p>
            <a:pPr lvl="0"/>
            <a:r>
              <a:rPr lang="en-US" dirty="0"/>
              <a:t>Click to add name, title and/or date</a:t>
            </a:r>
          </a:p>
        </p:txBody>
      </p:sp>
      <p:pic>
        <p:nvPicPr>
          <p:cNvPr id="5" name="Picture 4">
            <a:extLst>
              <a:ext uri="{FF2B5EF4-FFF2-40B4-BE49-F238E27FC236}">
                <a16:creationId xmlns:a16="http://schemas.microsoft.com/office/drawing/2014/main" id="{3AFCD9E8-5FC6-49FE-B7D8-34053F1F9C64}"/>
              </a:ext>
            </a:extLst>
          </p:cNvPr>
          <p:cNvPicPr>
            <a:picLocks noChangeAspect="1"/>
          </p:cNvPicPr>
          <p:nvPr userDrawn="1"/>
        </p:nvPicPr>
        <p:blipFill>
          <a:blip r:embed="rId3"/>
          <a:srcRect/>
          <a:stretch/>
        </p:blipFill>
        <p:spPr>
          <a:xfrm>
            <a:off x="4923772" y="2919419"/>
            <a:ext cx="2198924" cy="642542"/>
          </a:xfrm>
          <a:prstGeom prst="rect">
            <a:avLst/>
          </a:prstGeom>
        </p:spPr>
      </p:pic>
    </p:spTree>
    <p:extLst>
      <p:ext uri="{BB962C8B-B14F-4D97-AF65-F5344CB8AC3E}">
        <p14:creationId xmlns:p14="http://schemas.microsoft.com/office/powerpoint/2010/main" val="3246122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7">
    <p:bg>
      <p:bgPr>
        <a:solidFill>
          <a:srgbClr val="DADFE1">
            <a:alpha val="6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CF5C9-F6F0-439A-8B8D-1805CD030C19}"/>
              </a:ext>
            </a:extLst>
          </p:cNvPr>
          <p:cNvPicPr>
            <a:picLocks noChangeAspect="1"/>
          </p:cNvPicPr>
          <p:nvPr userDrawn="1"/>
        </p:nvPicPr>
        <p:blipFill>
          <a:blip r:embed="rId2"/>
          <a:srcRect/>
          <a:stretch/>
        </p:blipFill>
        <p:spPr>
          <a:xfrm>
            <a:off x="1" y="-2381"/>
            <a:ext cx="12191996" cy="6857997"/>
          </a:xfrm>
          <a:prstGeom prst="rect">
            <a:avLst/>
          </a:prstGeom>
        </p:spPr>
      </p:pic>
      <p:sp>
        <p:nvSpPr>
          <p:cNvPr id="2" name="Title 1"/>
          <p:cNvSpPr>
            <a:spLocks noGrp="1"/>
          </p:cNvSpPr>
          <p:nvPr>
            <p:ph type="ctrTitle" hasCustomPrompt="1"/>
          </p:nvPr>
        </p:nvSpPr>
        <p:spPr>
          <a:xfrm>
            <a:off x="5018389" y="3573382"/>
            <a:ext cx="6592085" cy="1308189"/>
          </a:xfrm>
        </p:spPr>
        <p:txBody>
          <a:bodyPr anchor="b">
            <a:normAutofit/>
          </a:bodyPr>
          <a:lstStyle>
            <a:lvl1pPr algn="l">
              <a:defRPr sz="3000" b="0" i="0" cap="all"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a:t>
            </a:r>
            <a:r>
              <a:rPr lang="en-US" dirty="0" err="1"/>
              <a:t>titlE</a:t>
            </a:r>
            <a:endParaRPr lang="en-US" dirty="0"/>
          </a:p>
        </p:txBody>
      </p:sp>
      <p:sp>
        <p:nvSpPr>
          <p:cNvPr id="3" name="Subtitle 2"/>
          <p:cNvSpPr>
            <a:spLocks noGrp="1"/>
          </p:cNvSpPr>
          <p:nvPr>
            <p:ph type="subTitle" idx="1" hasCustomPrompt="1"/>
          </p:nvPr>
        </p:nvSpPr>
        <p:spPr>
          <a:xfrm>
            <a:off x="5018389" y="4921395"/>
            <a:ext cx="6592085" cy="817562"/>
          </a:xfrm>
        </p:spPr>
        <p:txBody>
          <a:bodyPr>
            <a:normAutofit/>
          </a:bodyPr>
          <a:lstStyle>
            <a:lvl1pPr marL="0" indent="0" algn="l">
              <a:buNone/>
              <a:defRPr sz="2400"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Text Placeholder 12"/>
          <p:cNvSpPr>
            <a:spLocks noGrp="1"/>
          </p:cNvSpPr>
          <p:nvPr>
            <p:ph type="body" sz="quarter" idx="13" hasCustomPrompt="1"/>
          </p:nvPr>
        </p:nvSpPr>
        <p:spPr>
          <a:xfrm>
            <a:off x="5018388" y="5763020"/>
            <a:ext cx="6592085" cy="676783"/>
          </a:xfrm>
        </p:spPr>
        <p:txBody>
          <a:bodyPr>
            <a:noAutofit/>
          </a:bodyPr>
          <a:lstStyle>
            <a:lvl1pPr marL="0" indent="0">
              <a:buFontTx/>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sz="1600">
                <a:latin typeface="Arial" charset="0"/>
                <a:ea typeface="Arial" charset="0"/>
                <a:cs typeface="Arial" charset="0"/>
              </a:defRPr>
            </a:lvl2pPr>
            <a:lvl3pPr marL="914400" indent="0">
              <a:buFontTx/>
              <a:buNone/>
              <a:defRPr sz="1600">
                <a:latin typeface="Arial" charset="0"/>
                <a:ea typeface="Arial" charset="0"/>
                <a:cs typeface="Arial" charset="0"/>
              </a:defRPr>
            </a:lvl3pPr>
            <a:lvl4pPr marL="1371600" indent="0">
              <a:buFontTx/>
              <a:buNone/>
              <a:defRPr sz="1600">
                <a:latin typeface="Arial" charset="0"/>
                <a:ea typeface="Arial" charset="0"/>
                <a:cs typeface="Arial" charset="0"/>
              </a:defRPr>
            </a:lvl4pPr>
            <a:lvl5pPr marL="1828800" indent="0">
              <a:buFontTx/>
              <a:buNone/>
              <a:defRPr sz="1600">
                <a:latin typeface="Arial" charset="0"/>
                <a:ea typeface="Arial" charset="0"/>
                <a:cs typeface="Arial" charset="0"/>
              </a:defRPr>
            </a:lvl5pPr>
          </a:lstStyle>
          <a:p>
            <a:pPr lvl="0"/>
            <a:r>
              <a:rPr lang="en-US" dirty="0"/>
              <a:t>Click to add name, title and/or date</a:t>
            </a:r>
          </a:p>
        </p:txBody>
      </p:sp>
      <p:pic>
        <p:nvPicPr>
          <p:cNvPr id="5" name="Picture 4">
            <a:extLst>
              <a:ext uri="{FF2B5EF4-FFF2-40B4-BE49-F238E27FC236}">
                <a16:creationId xmlns:a16="http://schemas.microsoft.com/office/drawing/2014/main" id="{3AFCD9E8-5FC6-49FE-B7D8-34053F1F9C64}"/>
              </a:ext>
            </a:extLst>
          </p:cNvPr>
          <p:cNvPicPr>
            <a:picLocks noChangeAspect="1"/>
          </p:cNvPicPr>
          <p:nvPr userDrawn="1"/>
        </p:nvPicPr>
        <p:blipFill>
          <a:blip r:embed="rId3"/>
          <a:srcRect/>
          <a:stretch/>
        </p:blipFill>
        <p:spPr>
          <a:xfrm>
            <a:off x="4923772" y="2919419"/>
            <a:ext cx="2198924" cy="642542"/>
          </a:xfrm>
          <a:prstGeom prst="rect">
            <a:avLst/>
          </a:prstGeom>
        </p:spPr>
      </p:pic>
    </p:spTree>
    <p:extLst>
      <p:ext uri="{BB962C8B-B14F-4D97-AF65-F5344CB8AC3E}">
        <p14:creationId xmlns:p14="http://schemas.microsoft.com/office/powerpoint/2010/main" val="2482925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0" i="0">
                <a:solidFill>
                  <a:srgbClr val="68696B"/>
                </a:solidFill>
                <a:latin typeface="Lato" charset="0"/>
                <a:ea typeface="Lato" charset="0"/>
                <a:cs typeface="Lato" charset="0"/>
              </a:defRPr>
            </a:lvl1pPr>
          </a:lstStyle>
          <a:p>
            <a:r>
              <a:rPr lang="en-US"/>
              <a:t>Click to edit Master title style</a:t>
            </a:r>
          </a:p>
        </p:txBody>
      </p:sp>
      <p:sp>
        <p:nvSpPr>
          <p:cNvPr id="3" name="Content Placeholder 2"/>
          <p:cNvSpPr>
            <a:spLocks noGrp="1"/>
          </p:cNvSpPr>
          <p:nvPr>
            <p:ph idx="1"/>
          </p:nvPr>
        </p:nvSpPr>
        <p:spPr>
          <a:xfrm>
            <a:off x="838200" y="1986131"/>
            <a:ext cx="10515600" cy="4101518"/>
          </a:xfrm>
        </p:spPr>
        <p:txBody>
          <a:bodyPr/>
          <a:lstStyle>
            <a:lvl1pPr>
              <a:defRPr sz="2600" b="0" i="0">
                <a:solidFill>
                  <a:srgbClr val="68696B"/>
                </a:solidFill>
                <a:latin typeface="Lato" charset="0"/>
                <a:ea typeface="Lato" charset="0"/>
                <a:cs typeface="Lato" charset="0"/>
              </a:defRPr>
            </a:lvl1pPr>
            <a:lvl2pPr>
              <a:defRPr b="0" i="0">
                <a:solidFill>
                  <a:srgbClr val="68696B"/>
                </a:solidFill>
                <a:latin typeface="Lato" charset="0"/>
                <a:ea typeface="Lato" charset="0"/>
                <a:cs typeface="Lato" charset="0"/>
              </a:defRPr>
            </a:lvl2pPr>
            <a:lvl3pPr>
              <a:defRPr b="0" i="0">
                <a:solidFill>
                  <a:srgbClr val="68696B"/>
                </a:solidFill>
                <a:latin typeface="Lato" charset="0"/>
                <a:ea typeface="Lato" charset="0"/>
                <a:cs typeface="Lato" charset="0"/>
              </a:defRPr>
            </a:lvl3pPr>
            <a:lvl4pPr>
              <a:defRPr b="0" i="0">
                <a:solidFill>
                  <a:srgbClr val="68696B"/>
                </a:solidFill>
                <a:latin typeface="Lato" charset="0"/>
                <a:ea typeface="Lato" charset="0"/>
                <a:cs typeface="Lato" charset="0"/>
              </a:defRPr>
            </a:lvl4pPr>
            <a:lvl5pPr>
              <a:defRPr b="0" i="0">
                <a:solidFill>
                  <a:srgbClr val="68696B"/>
                </a:solidFill>
                <a:latin typeface="Lato" charset="0"/>
                <a:ea typeface="Lato" charset="0"/>
                <a:cs typeface="La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229" y="6383321"/>
            <a:ext cx="1484197" cy="248067"/>
          </a:xfrm>
          <a:prstGeom prst="rect">
            <a:avLst/>
          </a:prstGeom>
        </p:spPr>
      </p:pic>
      <p:pic>
        <p:nvPicPr>
          <p:cNvPr id="10" name="Picture 9"/>
          <p:cNvPicPr>
            <a:picLocks noChangeAspect="1"/>
          </p:cNvPicPr>
          <p:nvPr userDrawn="1"/>
        </p:nvPicPr>
        <p:blipFill>
          <a:blip r:embed="rId3">
            <a:alphaModFix amt="8000"/>
            <a:extLst>
              <a:ext uri="{28A0092B-C50C-407E-A947-70E740481C1C}">
                <a14:useLocalDpi xmlns:a14="http://schemas.microsoft.com/office/drawing/2010/main" val="0"/>
              </a:ext>
            </a:extLst>
          </a:blip>
          <a:stretch>
            <a:fillRect/>
          </a:stretch>
        </p:blipFill>
        <p:spPr>
          <a:xfrm>
            <a:off x="-7398" y="-11574"/>
            <a:ext cx="2778307" cy="1903887"/>
          </a:xfrm>
          <a:prstGeom prst="rect">
            <a:avLst/>
          </a:prstGeom>
        </p:spPr>
      </p:pic>
      <p:cxnSp>
        <p:nvCxnSpPr>
          <p:cNvPr id="12" name="Straight Connector 11"/>
          <p:cNvCxnSpPr/>
          <p:nvPr userDrawn="1"/>
        </p:nvCxnSpPr>
        <p:spPr>
          <a:xfrm>
            <a:off x="24939" y="-5089"/>
            <a:ext cx="0" cy="6863089"/>
          </a:xfrm>
          <a:prstGeom prst="line">
            <a:avLst/>
          </a:prstGeom>
          <a:ln w="76200">
            <a:solidFill>
              <a:srgbClr val="FF6C0C"/>
            </a:solidFill>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3FD41FF8-B36C-BE44-BB4F-D6FFF26618A4}" type="slidenum">
              <a:rPr lang="en-US" smtClean="0"/>
              <a:pPr/>
              <a:t>‹#›</a:t>
            </a:fld>
            <a:endParaRPr lang="en-US" dirty="0"/>
          </a:p>
        </p:txBody>
      </p:sp>
    </p:spTree>
    <p:extLst>
      <p:ext uri="{BB962C8B-B14F-4D97-AF65-F5344CB8AC3E}">
        <p14:creationId xmlns:p14="http://schemas.microsoft.com/office/powerpoint/2010/main" val="1619287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ontent - Chart/Diagram">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3" name="Picture 12">
            <a:extLst>
              <a:ext uri="{FF2B5EF4-FFF2-40B4-BE49-F238E27FC236}">
                <a16:creationId xmlns:a16="http://schemas.microsoft.com/office/drawing/2014/main" id="{BD675439-2FD8-42B5-B6D6-4285B25CAE03}"/>
              </a:ext>
            </a:extLst>
          </p:cNvPr>
          <p:cNvPicPr>
            <a:picLocks noChangeAspect="1"/>
          </p:cNvPicPr>
          <p:nvPr userDrawn="1"/>
        </p:nvPicPr>
        <p:blipFill>
          <a:blip r:embed="rId2"/>
          <a:stretch>
            <a:fillRect/>
          </a:stretch>
        </p:blipFill>
        <p:spPr>
          <a:xfrm>
            <a:off x="447311" y="6311779"/>
            <a:ext cx="1813826" cy="530014"/>
          </a:xfrm>
          <a:prstGeom prst="rect">
            <a:avLst/>
          </a:prstGeom>
        </p:spPr>
      </p:pic>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a:stretch>
            <a:fillRect/>
          </a:stretch>
        </p:blipFill>
        <p:spPr>
          <a:xfrm>
            <a:off x="11318645" y="6285949"/>
            <a:ext cx="609282" cy="413852"/>
          </a:xfrm>
          <a:prstGeom prst="rect">
            <a:avLst/>
          </a:prstGeom>
        </p:spPr>
      </p:pic>
      <p:sp>
        <p:nvSpPr>
          <p:cNvPr id="5" name="Rectangle 4">
            <a:extLst>
              <a:ext uri="{FF2B5EF4-FFF2-40B4-BE49-F238E27FC236}">
                <a16:creationId xmlns:a16="http://schemas.microsoft.com/office/drawing/2014/main" id="{CDAE98C8-918B-4587-B067-59F72EA2D87C}"/>
              </a:ext>
            </a:extLst>
          </p:cNvPr>
          <p:cNvSpPr/>
          <p:nvPr userDrawn="1"/>
        </p:nvSpPr>
        <p:spPr>
          <a:xfrm>
            <a:off x="1" y="-1880"/>
            <a:ext cx="12192000" cy="6853482"/>
          </a:xfrm>
          <a:prstGeom prst="rect">
            <a:avLst/>
          </a:prstGeom>
          <a:solidFill>
            <a:schemeClr val="bg1">
              <a:lumMod val="9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509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 Chart/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514349" y="1986131"/>
            <a:ext cx="11139247" cy="4101518"/>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3" name="Picture 12">
            <a:extLst>
              <a:ext uri="{FF2B5EF4-FFF2-40B4-BE49-F238E27FC236}">
                <a16:creationId xmlns:a16="http://schemas.microsoft.com/office/drawing/2014/main" id="{BD675439-2FD8-42B5-B6D6-4285B25CAE03}"/>
              </a:ext>
            </a:extLst>
          </p:cNvPr>
          <p:cNvPicPr>
            <a:picLocks noChangeAspect="1"/>
          </p:cNvPicPr>
          <p:nvPr userDrawn="1"/>
        </p:nvPicPr>
        <p:blipFill>
          <a:blip r:embed="rId2"/>
          <a:stretch>
            <a:fillRect/>
          </a:stretch>
        </p:blipFill>
        <p:spPr>
          <a:xfrm>
            <a:off x="447311" y="6311779"/>
            <a:ext cx="1813826" cy="530014"/>
          </a:xfrm>
          <a:prstGeom prst="rect">
            <a:avLst/>
          </a:prstGeom>
        </p:spPr>
      </p:pic>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771592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vider Slide Lt Grey">
    <p:bg>
      <p:bgPr>
        <a:solidFill>
          <a:schemeClr val="bg2">
            <a:alpha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47AEEF-DD6B-40D3-86EC-C9901F99B0D7}"/>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9" name="Slide Number Placeholder 6">
            <a:extLst>
              <a:ext uri="{FF2B5EF4-FFF2-40B4-BE49-F238E27FC236}">
                <a16:creationId xmlns:a16="http://schemas.microsoft.com/office/drawing/2014/main" id="{34FB728A-7272-497A-8FA4-7FE6E0920539}"/>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478CF06A-A71F-43FC-8702-10CB044BD69F}"/>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19" name="Title 1">
            <a:extLst>
              <a:ext uri="{FF2B5EF4-FFF2-40B4-BE49-F238E27FC236}">
                <a16:creationId xmlns:a16="http://schemas.microsoft.com/office/drawing/2014/main" id="{0B2DE891-7FF7-4AA9-9159-272DE0CB72C2}"/>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2387480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E1DA1C-D57A-4628-B54A-9CE5836C3B9F}"/>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12" name="Slide Number Placeholder 6">
            <a:extLst>
              <a:ext uri="{FF2B5EF4-FFF2-40B4-BE49-F238E27FC236}">
                <a16:creationId xmlns:a16="http://schemas.microsoft.com/office/drawing/2014/main" id="{724EF8F3-B7D3-47F5-B34C-3FA7C103F3C6}"/>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Picture 18">
            <a:extLst>
              <a:ext uri="{FF2B5EF4-FFF2-40B4-BE49-F238E27FC236}">
                <a16:creationId xmlns:a16="http://schemas.microsoft.com/office/drawing/2014/main" id="{F9C24727-BE20-4140-885C-6708FAFE5E92}"/>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8" name="Title 1">
            <a:extLst>
              <a:ext uri="{FF2B5EF4-FFF2-40B4-BE49-F238E27FC236}">
                <a16:creationId xmlns:a16="http://schemas.microsoft.com/office/drawing/2014/main" id="{9CAABC61-0F9C-4D75-AE66-83B7D764216E}"/>
              </a:ext>
            </a:extLst>
          </p:cNvPr>
          <p:cNvSpPr>
            <a:spLocks noGrp="1"/>
          </p:cNvSpPr>
          <p:nvPr>
            <p:ph type="ctrTitle" hasCustomPrompt="1"/>
          </p:nvPr>
        </p:nvSpPr>
        <p:spPr>
          <a:xfrm>
            <a:off x="0" y="1756617"/>
            <a:ext cx="12191999" cy="2911636"/>
          </a:xfrm>
        </p:spPr>
        <p:txBody>
          <a:bodyPr anchor="ctr" anchorCtr="0">
            <a:normAutofit/>
          </a:bodyPr>
          <a:lstStyle>
            <a:lvl1pPr algn="ctr">
              <a:defRPr sz="3600" b="0" i="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pic>
        <p:nvPicPr>
          <p:cNvPr id="20" name="Content Placeholder 7" descr="A close up of a logo&#10;&#10;Description automatically generated">
            <a:extLst>
              <a:ext uri="{FF2B5EF4-FFF2-40B4-BE49-F238E27FC236}">
                <a16:creationId xmlns:a16="http://schemas.microsoft.com/office/drawing/2014/main" id="{F075C2F2-9E9E-416C-B938-BBC42EE9CED0}"/>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4288807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Lt Grey">
    <p:bg>
      <p:bgPr>
        <a:solidFill>
          <a:schemeClr val="bg2">
            <a:alpha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47AEEF-DD6B-40D3-86EC-C9901F99B0D7}"/>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9" name="Slide Number Placeholder 6">
            <a:extLst>
              <a:ext uri="{FF2B5EF4-FFF2-40B4-BE49-F238E27FC236}">
                <a16:creationId xmlns:a16="http://schemas.microsoft.com/office/drawing/2014/main" id="{34FB728A-7272-497A-8FA4-7FE6E0920539}"/>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478CF06A-A71F-43FC-8702-10CB044BD69F}"/>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19" name="Title 1">
            <a:extLst>
              <a:ext uri="{FF2B5EF4-FFF2-40B4-BE49-F238E27FC236}">
                <a16:creationId xmlns:a16="http://schemas.microsoft.com/office/drawing/2014/main" id="{0B2DE891-7FF7-4AA9-9159-272DE0CB72C2}"/>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755985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Orange">
    <p:bg>
      <p:bgPr>
        <a:solidFill>
          <a:srgbClr val="FF791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706660-D16C-40D1-8917-D38DAC2B1BED}"/>
              </a:ext>
            </a:extLst>
          </p:cNvPr>
          <p:cNvPicPr>
            <a:picLocks noChangeAspect="1"/>
          </p:cNvPicPr>
          <p:nvPr userDrawn="1"/>
        </p:nvPicPr>
        <p:blipFill rotWithShape="1">
          <a:blip r:embed="rId2">
            <a:alphaModFix amt="80000"/>
          </a:blip>
          <a:srcRect l="22538" t="10112" b="18727"/>
          <a:stretch/>
        </p:blipFill>
        <p:spPr>
          <a:xfrm>
            <a:off x="0" y="1"/>
            <a:ext cx="10345436" cy="6858000"/>
          </a:xfrm>
          <a:prstGeom prst="rect">
            <a:avLst/>
          </a:prstGeom>
        </p:spPr>
      </p:pic>
      <p:sp>
        <p:nvSpPr>
          <p:cNvPr id="11" name="Slide Number Placeholder 6">
            <a:extLst>
              <a:ext uri="{FF2B5EF4-FFF2-40B4-BE49-F238E27FC236}">
                <a16:creationId xmlns:a16="http://schemas.microsoft.com/office/drawing/2014/main" id="{7CF74265-DA70-468C-85A7-2B01AE133C3E}"/>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18" name="Picture 17">
            <a:extLst>
              <a:ext uri="{FF2B5EF4-FFF2-40B4-BE49-F238E27FC236}">
                <a16:creationId xmlns:a16="http://schemas.microsoft.com/office/drawing/2014/main" id="{6121B0CE-41ED-4FC6-AECF-1728C31F82C0}"/>
              </a:ext>
            </a:extLst>
          </p:cNvPr>
          <p:cNvPicPr>
            <a:picLocks noChangeAspect="1"/>
          </p:cNvPicPr>
          <p:nvPr userDrawn="1"/>
        </p:nvPicPr>
        <p:blipFill>
          <a:blip r:embed="rId3"/>
          <a:srcRect/>
          <a:stretch/>
        </p:blipFill>
        <p:spPr>
          <a:xfrm>
            <a:off x="447311" y="6311779"/>
            <a:ext cx="1813825" cy="530014"/>
          </a:xfrm>
          <a:prstGeom prst="rect">
            <a:avLst/>
          </a:prstGeom>
        </p:spPr>
      </p:pic>
      <p:sp>
        <p:nvSpPr>
          <p:cNvPr id="19" name="Title 1">
            <a:extLst>
              <a:ext uri="{FF2B5EF4-FFF2-40B4-BE49-F238E27FC236}">
                <a16:creationId xmlns:a16="http://schemas.microsoft.com/office/drawing/2014/main" id="{A4603E5A-967D-406F-B8E8-192C48855840}"/>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197445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Dk Grey">
    <p:bg>
      <p:bgPr>
        <a:solidFill>
          <a:srgbClr val="66666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535E93-D136-481F-828D-9452913A1859}"/>
              </a:ext>
            </a:extLst>
          </p:cNvPr>
          <p:cNvPicPr>
            <a:picLocks noChangeAspect="1"/>
          </p:cNvPicPr>
          <p:nvPr userDrawn="1"/>
        </p:nvPicPr>
        <p:blipFill rotWithShape="1">
          <a:blip r:embed="rId2">
            <a:biLevel thresh="50000"/>
            <a:alphaModFix amt="10000"/>
          </a:blip>
          <a:srcRect l="22538" t="10112" b="18727"/>
          <a:stretch/>
        </p:blipFill>
        <p:spPr>
          <a:xfrm>
            <a:off x="0" y="1"/>
            <a:ext cx="10345436" cy="6858000"/>
          </a:xfrm>
          <a:prstGeom prst="rect">
            <a:avLst/>
          </a:prstGeom>
        </p:spPr>
      </p:pic>
      <p:sp>
        <p:nvSpPr>
          <p:cNvPr id="11" name="Slide Number Placeholder 6">
            <a:extLst>
              <a:ext uri="{FF2B5EF4-FFF2-40B4-BE49-F238E27FC236}">
                <a16:creationId xmlns:a16="http://schemas.microsoft.com/office/drawing/2014/main" id="{6B0F15BF-B9F8-415A-8417-2051BCF15787}"/>
              </a:ext>
            </a:extLst>
          </p:cNvPr>
          <p:cNvSpPr>
            <a:spLocks noGrp="1"/>
          </p:cNvSpPr>
          <p:nvPr>
            <p:ph type="sldNum" sz="quarter" idx="12"/>
          </p:nvPr>
        </p:nvSpPr>
        <p:spPr>
          <a:xfrm>
            <a:off x="11493030" y="6402862"/>
            <a:ext cx="434897" cy="365125"/>
          </a:xfrm>
        </p:spPr>
        <p:txBody>
          <a:bodyPr/>
          <a:lstStyle>
            <a:lvl1pPr>
              <a:defRPr>
                <a:solidFill>
                  <a:srgbClr val="FF791A"/>
                </a:solidFill>
              </a:defRPr>
            </a:lvl1pPr>
          </a:lstStyle>
          <a:p>
            <a:fld id="{3FD41FF8-B36C-BE44-BB4F-D6FFF26618A4}" type="slidenum">
              <a:rPr lang="en-US" smtClean="0"/>
              <a:pPr/>
              <a:t>‹#›</a:t>
            </a:fld>
            <a:endParaRPr lang="en-US" dirty="0"/>
          </a:p>
        </p:txBody>
      </p:sp>
      <p:pic>
        <p:nvPicPr>
          <p:cNvPr id="18" name="Picture 17">
            <a:extLst>
              <a:ext uri="{FF2B5EF4-FFF2-40B4-BE49-F238E27FC236}">
                <a16:creationId xmlns:a16="http://schemas.microsoft.com/office/drawing/2014/main" id="{315B36C9-1CF5-4AB9-B035-088659EF7B28}"/>
              </a:ext>
            </a:extLst>
          </p:cNvPr>
          <p:cNvPicPr>
            <a:picLocks noChangeAspect="1"/>
          </p:cNvPicPr>
          <p:nvPr userDrawn="1"/>
        </p:nvPicPr>
        <p:blipFill>
          <a:blip r:embed="rId3"/>
          <a:srcRect/>
          <a:stretch/>
        </p:blipFill>
        <p:spPr>
          <a:xfrm>
            <a:off x="447311" y="6311779"/>
            <a:ext cx="1813825" cy="530013"/>
          </a:xfrm>
          <a:prstGeom prst="rect">
            <a:avLst/>
          </a:prstGeom>
        </p:spPr>
      </p:pic>
      <p:sp>
        <p:nvSpPr>
          <p:cNvPr id="20" name="Title 1">
            <a:extLst>
              <a:ext uri="{FF2B5EF4-FFF2-40B4-BE49-F238E27FC236}">
                <a16:creationId xmlns:a16="http://schemas.microsoft.com/office/drawing/2014/main" id="{0AAC85F2-C5D0-4444-BE1B-0250040C4142}"/>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1405512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 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4349" y="1986131"/>
            <a:ext cx="5322646" cy="4098580"/>
          </a:xfrm>
        </p:spPr>
        <p:txBody>
          <a:bodyPr/>
          <a:lstStyle>
            <a:lvl1pPr>
              <a:defRPr sz="2600" b="0" i="0">
                <a:solidFill>
                  <a:srgbClr val="68696B"/>
                </a:solidFill>
                <a:latin typeface="+mn-lt"/>
                <a:ea typeface="Lato" panose="020F0502020204030203" pitchFamily="34" charset="0"/>
                <a:cs typeface="Lato" panose="020F0502020204030203" pitchFamily="34" charset="0"/>
              </a:defRPr>
            </a:lvl1pPr>
            <a:lvl2pPr>
              <a:defRPr b="0" i="0">
                <a:solidFill>
                  <a:srgbClr val="68696B"/>
                </a:solidFill>
                <a:latin typeface="+mn-lt"/>
                <a:ea typeface="Lato" panose="020F0502020204030203" pitchFamily="34" charset="0"/>
                <a:cs typeface="Lato" panose="020F0502020204030203" pitchFamily="34" charset="0"/>
              </a:defRPr>
            </a:lvl2pPr>
            <a:lvl3pPr>
              <a:defRPr b="0" i="0">
                <a:solidFill>
                  <a:srgbClr val="68696B"/>
                </a:solidFill>
                <a:latin typeface="+mn-lt"/>
                <a:ea typeface="Lato" panose="020F0502020204030203" pitchFamily="34" charset="0"/>
                <a:cs typeface="Lato" panose="020F0502020204030203" pitchFamily="34" charset="0"/>
              </a:defRPr>
            </a:lvl3pPr>
            <a:lvl4pPr>
              <a:defRPr b="0" i="0">
                <a:solidFill>
                  <a:srgbClr val="68696B"/>
                </a:solidFill>
                <a:latin typeface="+mn-lt"/>
                <a:ea typeface="Lato" panose="020F0502020204030203" pitchFamily="34" charset="0"/>
                <a:cs typeface="Lato" panose="020F0502020204030203" pitchFamily="34" charset="0"/>
              </a:defRPr>
            </a:lvl4pPr>
            <a:lvl5pPr>
              <a:defRPr b="0" i="0">
                <a:solidFill>
                  <a:srgbClr val="68696B"/>
                </a:solidFill>
                <a:latin typeface="+mn-lt"/>
                <a:ea typeface="Lato" panose="020F0502020204030203" pitchFamily="34" charset="0"/>
                <a:cs typeface="Lato" panose="020F05020202040302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6330950" y="1989875"/>
            <a:ext cx="5322646" cy="4094836"/>
          </a:xfrm>
        </p:spPr>
        <p:txBody>
          <a:bodyPr/>
          <a:lstStyle>
            <a:lvl1pPr>
              <a:defRPr sz="2600">
                <a:solidFill>
                  <a:srgbClr val="68696B"/>
                </a:solidFill>
                <a:latin typeface="+mn-lt"/>
              </a:defRPr>
            </a:lvl1pPr>
            <a:lvl2pPr>
              <a:defRPr>
                <a:solidFill>
                  <a:srgbClr val="68696B"/>
                </a:solidFill>
                <a:latin typeface="+mn-lt"/>
              </a:defRPr>
            </a:lvl2pPr>
            <a:lvl3pPr>
              <a:defRPr>
                <a:solidFill>
                  <a:srgbClr val="68696B"/>
                </a:solidFill>
                <a:latin typeface="+mn-lt"/>
              </a:defRPr>
            </a:lvl3pPr>
            <a:lvl4pPr>
              <a:defRPr>
                <a:solidFill>
                  <a:srgbClr val="68696B"/>
                </a:solidFill>
                <a:latin typeface="+mn-lt"/>
              </a:defRPr>
            </a:lvl4pPr>
            <a:lvl5pPr>
              <a:defRPr>
                <a:solidFill>
                  <a:srgbClr val="68696B"/>
                </a:solidFill>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43A4AD11-5358-465D-B001-69DD543C51A7}"/>
              </a:ext>
            </a:extLst>
          </p:cNvPr>
          <p:cNvPicPr>
            <a:picLocks noChangeAspect="1"/>
          </p:cNvPicPr>
          <p:nvPr userDrawn="1"/>
        </p:nvPicPr>
        <p:blipFill>
          <a:blip r:embed="rId2"/>
          <a:stretch>
            <a:fillRect/>
          </a:stretch>
        </p:blipFill>
        <p:spPr>
          <a:xfrm>
            <a:off x="447311" y="6311779"/>
            <a:ext cx="1813826" cy="530014"/>
          </a:xfrm>
          <a:prstGeom prst="rect">
            <a:avLst/>
          </a:prstGeom>
        </p:spPr>
      </p:pic>
      <p:sp>
        <p:nvSpPr>
          <p:cNvPr id="13" name="Slide Number Placeholder 6">
            <a:extLst>
              <a:ext uri="{FF2B5EF4-FFF2-40B4-BE49-F238E27FC236}">
                <a16:creationId xmlns:a16="http://schemas.microsoft.com/office/drawing/2014/main" id="{7FF83D5D-2909-45C9-A1A9-3BF8C1E78596}"/>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3" name="Title 1">
            <a:extLst>
              <a:ext uri="{FF2B5EF4-FFF2-40B4-BE49-F238E27FC236}">
                <a16:creationId xmlns:a16="http://schemas.microsoft.com/office/drawing/2014/main" id="{9FBAD7B9-A978-4370-99A2-6F78C147D1B1}"/>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18" name="Content Placeholder 7" descr="A close up of a logo&#10;&#10;Description automatically generated">
            <a:extLst>
              <a:ext uri="{FF2B5EF4-FFF2-40B4-BE49-F238E27FC236}">
                <a16:creationId xmlns:a16="http://schemas.microsoft.com/office/drawing/2014/main" id="{F2CC69BC-FC29-4D41-9A79-CEE6F0788694}"/>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41906078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rgbClr val="001B5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F1CA1A-EEC1-4D67-A582-17AA3C469020}"/>
              </a:ext>
            </a:extLst>
          </p:cNvPr>
          <p:cNvPicPr>
            <a:picLocks noChangeAspect="1"/>
          </p:cNvPicPr>
          <p:nvPr userDrawn="1"/>
        </p:nvPicPr>
        <p:blipFill rotWithShape="1">
          <a:blip r:embed="rId2">
            <a:biLevel thresh="25000"/>
            <a:alphaModFix amt="10000"/>
          </a:blip>
          <a:srcRect l="22538" t="10112" b="18727"/>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CA1E270B-6F5A-4F51-ADFA-C1656F4FDA41}"/>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0E5CC63C-F94C-48BD-B61B-327386C00861}"/>
              </a:ext>
            </a:extLst>
          </p:cNvPr>
          <p:cNvPicPr>
            <a:picLocks noChangeAspect="1"/>
          </p:cNvPicPr>
          <p:nvPr userDrawn="1"/>
        </p:nvPicPr>
        <p:blipFill>
          <a:blip r:embed="rId3"/>
          <a:srcRect/>
          <a:stretch/>
        </p:blipFill>
        <p:spPr>
          <a:xfrm>
            <a:off x="447311" y="6311779"/>
            <a:ext cx="1813825" cy="530013"/>
          </a:xfrm>
          <a:prstGeom prst="rect">
            <a:avLst/>
          </a:prstGeom>
        </p:spPr>
      </p:pic>
      <p:sp>
        <p:nvSpPr>
          <p:cNvPr id="19" name="Title 1">
            <a:extLst>
              <a:ext uri="{FF2B5EF4-FFF2-40B4-BE49-F238E27FC236}">
                <a16:creationId xmlns:a16="http://schemas.microsoft.com/office/drawing/2014/main" id="{D0BD9E7E-FC54-4B8D-9F4E-67D279CAB596}"/>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2400787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Slide Black">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B0DF17-E836-43B3-8AC3-D791AA031AF8}"/>
              </a:ext>
            </a:extLst>
          </p:cNvPr>
          <p:cNvPicPr>
            <a:picLocks noChangeAspect="1"/>
          </p:cNvPicPr>
          <p:nvPr userDrawn="1"/>
        </p:nvPicPr>
        <p:blipFill rotWithShape="1">
          <a:blip r:embed="rId2">
            <a:biLevel thresh="25000"/>
            <a:alphaModFix amt="10000"/>
          </a:blip>
          <a:srcRect l="22538" t="10112" b="18727"/>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DDD97D45-E8C2-4F36-8A7F-DDB0AACDA736}"/>
              </a:ext>
            </a:extLst>
          </p:cNvPr>
          <p:cNvSpPr>
            <a:spLocks noGrp="1"/>
          </p:cNvSpPr>
          <p:nvPr>
            <p:ph type="sldNum" sz="quarter" idx="12"/>
          </p:nvPr>
        </p:nvSpPr>
        <p:spPr>
          <a:xfrm>
            <a:off x="11493030" y="6402862"/>
            <a:ext cx="434897" cy="365125"/>
          </a:xfrm>
        </p:spPr>
        <p:txBody>
          <a:bodyPr/>
          <a:lstStyle>
            <a:lvl1pPr>
              <a:defRPr>
                <a:solidFill>
                  <a:srgbClr val="FF791A"/>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B8AD2218-FA9C-404B-A2AC-5DC6FFB11774}"/>
              </a:ext>
            </a:extLst>
          </p:cNvPr>
          <p:cNvPicPr>
            <a:picLocks noChangeAspect="1"/>
          </p:cNvPicPr>
          <p:nvPr userDrawn="1"/>
        </p:nvPicPr>
        <p:blipFill>
          <a:blip r:embed="rId3"/>
          <a:srcRect/>
          <a:stretch/>
        </p:blipFill>
        <p:spPr>
          <a:xfrm>
            <a:off x="447311" y="6311779"/>
            <a:ext cx="1813825" cy="530013"/>
          </a:xfrm>
          <a:prstGeom prst="rect">
            <a:avLst/>
          </a:prstGeom>
        </p:spPr>
      </p:pic>
      <p:sp>
        <p:nvSpPr>
          <p:cNvPr id="19" name="Title 1">
            <a:extLst>
              <a:ext uri="{FF2B5EF4-FFF2-40B4-BE49-F238E27FC236}">
                <a16:creationId xmlns:a16="http://schemas.microsoft.com/office/drawing/2014/main" id="{8C31D069-16D9-4979-97A3-0B8F58A68091}"/>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1469402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w/Content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E1DA1C-D57A-4628-B54A-9CE5836C3B9F}"/>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12" name="Slide Number Placeholder 6">
            <a:extLst>
              <a:ext uri="{FF2B5EF4-FFF2-40B4-BE49-F238E27FC236}">
                <a16:creationId xmlns:a16="http://schemas.microsoft.com/office/drawing/2014/main" id="{724EF8F3-B7D3-47F5-B34C-3FA7C103F3C6}"/>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Picture 18">
            <a:extLst>
              <a:ext uri="{FF2B5EF4-FFF2-40B4-BE49-F238E27FC236}">
                <a16:creationId xmlns:a16="http://schemas.microsoft.com/office/drawing/2014/main" id="{F9C24727-BE20-4140-885C-6708FAFE5E92}"/>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20" name="Title 1">
            <a:extLst>
              <a:ext uri="{FF2B5EF4-FFF2-40B4-BE49-F238E27FC236}">
                <a16:creationId xmlns:a16="http://schemas.microsoft.com/office/drawing/2014/main" id="{109F596E-F896-4C6D-99BA-F23217C7D0DC}"/>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1" name="Text Placeholder 11">
            <a:extLst>
              <a:ext uri="{FF2B5EF4-FFF2-40B4-BE49-F238E27FC236}">
                <a16:creationId xmlns:a16="http://schemas.microsoft.com/office/drawing/2014/main" id="{41552C46-ED93-4AE3-B3EB-483D63FD2A36}"/>
              </a:ext>
            </a:extLst>
          </p:cNvPr>
          <p:cNvSpPr>
            <a:spLocks noGrp="1"/>
          </p:cNvSpPr>
          <p:nvPr>
            <p:ph type="body" sz="quarter" idx="13" hasCustomPrompt="1"/>
          </p:nvPr>
        </p:nvSpPr>
        <p:spPr>
          <a:xfrm>
            <a:off x="433623" y="2799812"/>
            <a:ext cx="11324755" cy="3235908"/>
          </a:xfrm>
        </p:spPr>
        <p:txBody>
          <a:bodyPr/>
          <a:lstStyle>
            <a:lvl1pPr marL="0" indent="0" algn="ctr">
              <a:buNone/>
              <a:defRPr>
                <a:solidFill>
                  <a:srgbClr val="666666"/>
                </a:solidFill>
              </a:defRPr>
            </a:lvl1pPr>
          </a:lstStyle>
          <a:p>
            <a:pPr lvl="0"/>
            <a:r>
              <a:rPr lang="en-US" dirty="0"/>
              <a:t>Click to add divider content</a:t>
            </a:r>
          </a:p>
        </p:txBody>
      </p:sp>
      <p:pic>
        <p:nvPicPr>
          <p:cNvPr id="22" name="Content Placeholder 7" descr="A close up of a logo&#10;&#10;Description automatically generated">
            <a:extLst>
              <a:ext uri="{FF2B5EF4-FFF2-40B4-BE49-F238E27FC236}">
                <a16:creationId xmlns:a16="http://schemas.microsoft.com/office/drawing/2014/main" id="{6775DA4D-742B-490F-B4F9-4D1806EE5030}"/>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3665696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w/Content Lt Grey">
    <p:bg>
      <p:bgPr>
        <a:solidFill>
          <a:schemeClr val="bg2">
            <a:alpha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47AEEF-DD6B-40D3-86EC-C9901F99B0D7}"/>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9" name="Slide Number Placeholder 6">
            <a:extLst>
              <a:ext uri="{FF2B5EF4-FFF2-40B4-BE49-F238E27FC236}">
                <a16:creationId xmlns:a16="http://schemas.microsoft.com/office/drawing/2014/main" id="{34FB728A-7272-497A-8FA4-7FE6E0920539}"/>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478CF06A-A71F-43FC-8702-10CB044BD69F}"/>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19" name="Title 1">
            <a:extLst>
              <a:ext uri="{FF2B5EF4-FFF2-40B4-BE49-F238E27FC236}">
                <a16:creationId xmlns:a16="http://schemas.microsoft.com/office/drawing/2014/main" id="{CA55CCED-A477-4B11-B7BC-14678FB0A9B6}"/>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0" name="Text Placeholder 11">
            <a:extLst>
              <a:ext uri="{FF2B5EF4-FFF2-40B4-BE49-F238E27FC236}">
                <a16:creationId xmlns:a16="http://schemas.microsoft.com/office/drawing/2014/main" id="{FD191CCF-BD31-41F9-8E50-DF9D60424099}"/>
              </a:ext>
            </a:extLst>
          </p:cNvPr>
          <p:cNvSpPr>
            <a:spLocks noGrp="1"/>
          </p:cNvSpPr>
          <p:nvPr>
            <p:ph type="body" sz="quarter" idx="13" hasCustomPrompt="1"/>
          </p:nvPr>
        </p:nvSpPr>
        <p:spPr>
          <a:xfrm>
            <a:off x="433623" y="2799812"/>
            <a:ext cx="11324755" cy="3235908"/>
          </a:xfrm>
        </p:spPr>
        <p:txBody>
          <a:bodyPr/>
          <a:lstStyle>
            <a:lvl1pPr marL="0" indent="0" algn="ctr">
              <a:buNone/>
              <a:defRPr>
                <a:solidFill>
                  <a:srgbClr val="666666"/>
                </a:solidFill>
              </a:defRPr>
            </a:lvl1pPr>
          </a:lstStyle>
          <a:p>
            <a:pPr lvl="0"/>
            <a:r>
              <a:rPr lang="en-US" dirty="0"/>
              <a:t>Click to add divider content</a:t>
            </a:r>
          </a:p>
        </p:txBody>
      </p:sp>
    </p:spTree>
    <p:extLst>
      <p:ext uri="{BB962C8B-B14F-4D97-AF65-F5344CB8AC3E}">
        <p14:creationId xmlns:p14="http://schemas.microsoft.com/office/powerpoint/2010/main" val="2720884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w/Content Orange">
    <p:bg>
      <p:bgPr>
        <a:solidFill>
          <a:srgbClr val="FF791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706660-D16C-40D1-8917-D38DAC2B1BED}"/>
              </a:ext>
            </a:extLst>
          </p:cNvPr>
          <p:cNvPicPr>
            <a:picLocks noChangeAspect="1"/>
          </p:cNvPicPr>
          <p:nvPr userDrawn="1"/>
        </p:nvPicPr>
        <p:blipFill rotWithShape="1">
          <a:blip r:embed="rId2">
            <a:alphaModFix amt="80000"/>
          </a:blip>
          <a:srcRect l="22538" t="10112" b="18727"/>
          <a:stretch/>
        </p:blipFill>
        <p:spPr>
          <a:xfrm>
            <a:off x="0" y="1"/>
            <a:ext cx="10345436" cy="6858000"/>
          </a:xfrm>
          <a:prstGeom prst="rect">
            <a:avLst/>
          </a:prstGeom>
        </p:spPr>
      </p:pic>
      <p:sp>
        <p:nvSpPr>
          <p:cNvPr id="11" name="Slide Number Placeholder 6">
            <a:extLst>
              <a:ext uri="{FF2B5EF4-FFF2-40B4-BE49-F238E27FC236}">
                <a16:creationId xmlns:a16="http://schemas.microsoft.com/office/drawing/2014/main" id="{7CF74265-DA70-468C-85A7-2B01AE133C3E}"/>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18" name="Picture 17">
            <a:extLst>
              <a:ext uri="{FF2B5EF4-FFF2-40B4-BE49-F238E27FC236}">
                <a16:creationId xmlns:a16="http://schemas.microsoft.com/office/drawing/2014/main" id="{6121B0CE-41ED-4FC6-AECF-1728C31F82C0}"/>
              </a:ext>
            </a:extLst>
          </p:cNvPr>
          <p:cNvPicPr>
            <a:picLocks noChangeAspect="1"/>
          </p:cNvPicPr>
          <p:nvPr userDrawn="1"/>
        </p:nvPicPr>
        <p:blipFill>
          <a:blip r:embed="rId3"/>
          <a:srcRect/>
          <a:stretch/>
        </p:blipFill>
        <p:spPr>
          <a:xfrm>
            <a:off x="447311" y="6311779"/>
            <a:ext cx="1813825" cy="530014"/>
          </a:xfrm>
          <a:prstGeom prst="rect">
            <a:avLst/>
          </a:prstGeom>
        </p:spPr>
      </p:pic>
      <p:sp>
        <p:nvSpPr>
          <p:cNvPr id="20" name="Title 1">
            <a:extLst>
              <a:ext uri="{FF2B5EF4-FFF2-40B4-BE49-F238E27FC236}">
                <a16:creationId xmlns:a16="http://schemas.microsoft.com/office/drawing/2014/main" id="{D15B888B-7330-4C44-A134-76B0387F41AF}"/>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1" name="Text Placeholder 11">
            <a:extLst>
              <a:ext uri="{FF2B5EF4-FFF2-40B4-BE49-F238E27FC236}">
                <a16:creationId xmlns:a16="http://schemas.microsoft.com/office/drawing/2014/main" id="{883ABB48-04D0-40C8-B2FF-F63286CA7937}"/>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spTree>
    <p:extLst>
      <p:ext uri="{BB962C8B-B14F-4D97-AF65-F5344CB8AC3E}">
        <p14:creationId xmlns:p14="http://schemas.microsoft.com/office/powerpoint/2010/main" val="1714629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w/Content Dk Grey">
    <p:bg>
      <p:bgPr>
        <a:solidFill>
          <a:srgbClr val="66666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535E93-D136-481F-828D-9452913A1859}"/>
              </a:ext>
            </a:extLst>
          </p:cNvPr>
          <p:cNvPicPr>
            <a:picLocks noChangeAspect="1"/>
          </p:cNvPicPr>
          <p:nvPr userDrawn="1"/>
        </p:nvPicPr>
        <p:blipFill rotWithShape="1">
          <a:blip r:embed="rId2">
            <a:biLevel thresh="50000"/>
            <a:alphaModFix amt="10000"/>
          </a:blip>
          <a:srcRect l="22538" t="10112" b="18727"/>
          <a:stretch/>
        </p:blipFill>
        <p:spPr>
          <a:xfrm>
            <a:off x="0" y="1"/>
            <a:ext cx="10345436" cy="6858000"/>
          </a:xfrm>
          <a:prstGeom prst="rect">
            <a:avLst/>
          </a:prstGeom>
        </p:spPr>
      </p:pic>
      <p:sp>
        <p:nvSpPr>
          <p:cNvPr id="11" name="Slide Number Placeholder 6">
            <a:extLst>
              <a:ext uri="{FF2B5EF4-FFF2-40B4-BE49-F238E27FC236}">
                <a16:creationId xmlns:a16="http://schemas.microsoft.com/office/drawing/2014/main" id="{6B0F15BF-B9F8-415A-8417-2051BCF15787}"/>
              </a:ext>
            </a:extLst>
          </p:cNvPr>
          <p:cNvSpPr>
            <a:spLocks noGrp="1"/>
          </p:cNvSpPr>
          <p:nvPr>
            <p:ph type="sldNum" sz="quarter" idx="12"/>
          </p:nvPr>
        </p:nvSpPr>
        <p:spPr>
          <a:xfrm>
            <a:off x="11493030" y="6402862"/>
            <a:ext cx="434897" cy="365125"/>
          </a:xfrm>
        </p:spPr>
        <p:txBody>
          <a:bodyPr/>
          <a:lstStyle>
            <a:lvl1pPr>
              <a:defRPr>
                <a:solidFill>
                  <a:srgbClr val="FF791A"/>
                </a:solidFill>
              </a:defRPr>
            </a:lvl1pPr>
          </a:lstStyle>
          <a:p>
            <a:fld id="{3FD41FF8-B36C-BE44-BB4F-D6FFF26618A4}" type="slidenum">
              <a:rPr lang="en-US" smtClean="0"/>
              <a:pPr/>
              <a:t>‹#›</a:t>
            </a:fld>
            <a:endParaRPr lang="en-US" dirty="0"/>
          </a:p>
        </p:txBody>
      </p:sp>
      <p:pic>
        <p:nvPicPr>
          <p:cNvPr id="18" name="Picture 17">
            <a:extLst>
              <a:ext uri="{FF2B5EF4-FFF2-40B4-BE49-F238E27FC236}">
                <a16:creationId xmlns:a16="http://schemas.microsoft.com/office/drawing/2014/main" id="{315B36C9-1CF5-4AB9-B035-088659EF7B28}"/>
              </a:ext>
            </a:extLst>
          </p:cNvPr>
          <p:cNvPicPr>
            <a:picLocks noChangeAspect="1"/>
          </p:cNvPicPr>
          <p:nvPr userDrawn="1"/>
        </p:nvPicPr>
        <p:blipFill>
          <a:blip r:embed="rId3"/>
          <a:srcRect/>
          <a:stretch/>
        </p:blipFill>
        <p:spPr>
          <a:xfrm>
            <a:off x="447311" y="6311779"/>
            <a:ext cx="1813825" cy="530013"/>
          </a:xfrm>
          <a:prstGeom prst="rect">
            <a:avLst/>
          </a:prstGeom>
        </p:spPr>
      </p:pic>
      <p:sp>
        <p:nvSpPr>
          <p:cNvPr id="20" name="Title 1">
            <a:extLst>
              <a:ext uri="{FF2B5EF4-FFF2-40B4-BE49-F238E27FC236}">
                <a16:creationId xmlns:a16="http://schemas.microsoft.com/office/drawing/2014/main" id="{8458848D-9187-4874-804E-82C27229478D}"/>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1" name="Text Placeholder 11">
            <a:extLst>
              <a:ext uri="{FF2B5EF4-FFF2-40B4-BE49-F238E27FC236}">
                <a16:creationId xmlns:a16="http://schemas.microsoft.com/office/drawing/2014/main" id="{AC13B343-79B9-4F78-A9F8-E8536833DE70}"/>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spTree>
    <p:extLst>
      <p:ext uri="{BB962C8B-B14F-4D97-AF65-F5344CB8AC3E}">
        <p14:creationId xmlns:p14="http://schemas.microsoft.com/office/powerpoint/2010/main" val="2770011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w/Content Blue">
    <p:bg>
      <p:bgPr>
        <a:solidFill>
          <a:srgbClr val="001B5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F1CA1A-EEC1-4D67-A582-17AA3C469020}"/>
              </a:ext>
            </a:extLst>
          </p:cNvPr>
          <p:cNvPicPr>
            <a:picLocks noChangeAspect="1"/>
          </p:cNvPicPr>
          <p:nvPr userDrawn="1"/>
        </p:nvPicPr>
        <p:blipFill rotWithShape="1">
          <a:blip r:embed="rId2">
            <a:biLevel thresh="25000"/>
            <a:alphaModFix amt="10000"/>
          </a:blip>
          <a:srcRect l="22538" t="10112" b="18727"/>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CA1E270B-6F5A-4F51-ADFA-C1656F4FDA41}"/>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0E5CC63C-F94C-48BD-B61B-327386C00861}"/>
              </a:ext>
            </a:extLst>
          </p:cNvPr>
          <p:cNvPicPr>
            <a:picLocks noChangeAspect="1"/>
          </p:cNvPicPr>
          <p:nvPr userDrawn="1"/>
        </p:nvPicPr>
        <p:blipFill>
          <a:blip r:embed="rId3"/>
          <a:srcRect/>
          <a:stretch/>
        </p:blipFill>
        <p:spPr>
          <a:xfrm>
            <a:off x="447311" y="6311779"/>
            <a:ext cx="1813825" cy="530013"/>
          </a:xfrm>
          <a:prstGeom prst="rect">
            <a:avLst/>
          </a:prstGeom>
        </p:spPr>
      </p:pic>
      <p:sp>
        <p:nvSpPr>
          <p:cNvPr id="19" name="Title 1">
            <a:extLst>
              <a:ext uri="{FF2B5EF4-FFF2-40B4-BE49-F238E27FC236}">
                <a16:creationId xmlns:a16="http://schemas.microsoft.com/office/drawing/2014/main" id="{D6C0F4EC-8045-4F47-BCF7-B847F663C40D}"/>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0" name="Text Placeholder 11">
            <a:extLst>
              <a:ext uri="{FF2B5EF4-FFF2-40B4-BE49-F238E27FC236}">
                <a16:creationId xmlns:a16="http://schemas.microsoft.com/office/drawing/2014/main" id="{AABFCE82-929C-4F94-8179-1D315AC65BD9}"/>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spTree>
    <p:extLst>
      <p:ext uri="{BB962C8B-B14F-4D97-AF65-F5344CB8AC3E}">
        <p14:creationId xmlns:p14="http://schemas.microsoft.com/office/powerpoint/2010/main" val="2646804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w/Content Black">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B0DF17-E836-43B3-8AC3-D791AA031AF8}"/>
              </a:ext>
            </a:extLst>
          </p:cNvPr>
          <p:cNvPicPr>
            <a:picLocks noChangeAspect="1"/>
          </p:cNvPicPr>
          <p:nvPr userDrawn="1"/>
        </p:nvPicPr>
        <p:blipFill rotWithShape="1">
          <a:blip r:embed="rId2">
            <a:biLevel thresh="25000"/>
            <a:alphaModFix amt="10000"/>
          </a:blip>
          <a:srcRect l="22538" t="10112" b="18727"/>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DDD97D45-E8C2-4F36-8A7F-DDB0AACDA736}"/>
              </a:ext>
            </a:extLst>
          </p:cNvPr>
          <p:cNvSpPr>
            <a:spLocks noGrp="1"/>
          </p:cNvSpPr>
          <p:nvPr>
            <p:ph type="sldNum" sz="quarter" idx="12"/>
          </p:nvPr>
        </p:nvSpPr>
        <p:spPr>
          <a:xfrm>
            <a:off x="11493030" y="6402862"/>
            <a:ext cx="434897" cy="365125"/>
          </a:xfrm>
        </p:spPr>
        <p:txBody>
          <a:bodyPr/>
          <a:lstStyle>
            <a:lvl1pPr>
              <a:defRPr>
                <a:solidFill>
                  <a:srgbClr val="FF791A"/>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B8AD2218-FA9C-404B-A2AC-5DC6FFB11774}"/>
              </a:ext>
            </a:extLst>
          </p:cNvPr>
          <p:cNvPicPr>
            <a:picLocks noChangeAspect="1"/>
          </p:cNvPicPr>
          <p:nvPr userDrawn="1"/>
        </p:nvPicPr>
        <p:blipFill>
          <a:blip r:embed="rId3"/>
          <a:srcRect/>
          <a:stretch/>
        </p:blipFill>
        <p:spPr>
          <a:xfrm>
            <a:off x="447311" y="6311779"/>
            <a:ext cx="1813825" cy="530013"/>
          </a:xfrm>
          <a:prstGeom prst="rect">
            <a:avLst/>
          </a:prstGeom>
        </p:spPr>
      </p:pic>
      <p:sp>
        <p:nvSpPr>
          <p:cNvPr id="19" name="Title 1">
            <a:extLst>
              <a:ext uri="{FF2B5EF4-FFF2-40B4-BE49-F238E27FC236}">
                <a16:creationId xmlns:a16="http://schemas.microsoft.com/office/drawing/2014/main" id="{D4372DF0-9A7D-4931-B107-2444DF21F027}"/>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0" name="Text Placeholder 11">
            <a:extLst>
              <a:ext uri="{FF2B5EF4-FFF2-40B4-BE49-F238E27FC236}">
                <a16:creationId xmlns:a16="http://schemas.microsoft.com/office/drawing/2014/main" id="{351216C9-5542-4C74-A68A-66745F54CAA0}"/>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spTree>
    <p:extLst>
      <p:ext uri="{BB962C8B-B14F-4D97-AF65-F5344CB8AC3E}">
        <p14:creationId xmlns:p14="http://schemas.microsoft.com/office/powerpoint/2010/main" val="581416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 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4349" y="1986131"/>
            <a:ext cx="5322646" cy="4098580"/>
          </a:xfrm>
        </p:spPr>
        <p:txBody>
          <a:bodyPr/>
          <a:lstStyle>
            <a:lvl1pPr>
              <a:defRPr sz="2600" b="0" i="0">
                <a:solidFill>
                  <a:srgbClr val="68696B"/>
                </a:solidFill>
                <a:latin typeface="+mn-lt"/>
                <a:ea typeface="Lato" panose="020F0502020204030203" pitchFamily="34" charset="0"/>
                <a:cs typeface="Lato" panose="020F0502020204030203" pitchFamily="34" charset="0"/>
              </a:defRPr>
            </a:lvl1pPr>
            <a:lvl2pPr>
              <a:defRPr b="0" i="0">
                <a:solidFill>
                  <a:srgbClr val="68696B"/>
                </a:solidFill>
                <a:latin typeface="+mn-lt"/>
                <a:ea typeface="Lato" panose="020F0502020204030203" pitchFamily="34" charset="0"/>
                <a:cs typeface="Lato" panose="020F0502020204030203" pitchFamily="34" charset="0"/>
              </a:defRPr>
            </a:lvl2pPr>
            <a:lvl3pPr>
              <a:defRPr b="0" i="0">
                <a:solidFill>
                  <a:srgbClr val="68696B"/>
                </a:solidFill>
                <a:latin typeface="+mn-lt"/>
                <a:ea typeface="Lato" panose="020F0502020204030203" pitchFamily="34" charset="0"/>
                <a:cs typeface="Lato" panose="020F0502020204030203" pitchFamily="34" charset="0"/>
              </a:defRPr>
            </a:lvl3pPr>
            <a:lvl4pPr>
              <a:defRPr b="0" i="0">
                <a:solidFill>
                  <a:srgbClr val="68696B"/>
                </a:solidFill>
                <a:latin typeface="+mn-lt"/>
                <a:ea typeface="Lato" panose="020F0502020204030203" pitchFamily="34" charset="0"/>
                <a:cs typeface="Lato" panose="020F0502020204030203" pitchFamily="34" charset="0"/>
              </a:defRPr>
            </a:lvl4pPr>
            <a:lvl5pPr>
              <a:defRPr b="0" i="0">
                <a:solidFill>
                  <a:srgbClr val="68696B"/>
                </a:solidFill>
                <a:latin typeface="+mn-lt"/>
                <a:ea typeface="Lato" panose="020F0502020204030203" pitchFamily="34" charset="0"/>
                <a:cs typeface="Lato" panose="020F05020202040302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6330950" y="1989875"/>
            <a:ext cx="5322646" cy="4094836"/>
          </a:xfrm>
        </p:spPr>
        <p:txBody>
          <a:bodyPr/>
          <a:lstStyle>
            <a:lvl1pPr>
              <a:defRPr sz="2600">
                <a:solidFill>
                  <a:srgbClr val="68696B"/>
                </a:solidFill>
                <a:latin typeface="+mn-lt"/>
              </a:defRPr>
            </a:lvl1pPr>
            <a:lvl2pPr>
              <a:defRPr>
                <a:solidFill>
                  <a:srgbClr val="68696B"/>
                </a:solidFill>
                <a:latin typeface="+mn-lt"/>
              </a:defRPr>
            </a:lvl2pPr>
            <a:lvl3pPr>
              <a:defRPr>
                <a:solidFill>
                  <a:srgbClr val="68696B"/>
                </a:solidFill>
                <a:latin typeface="+mn-lt"/>
              </a:defRPr>
            </a:lvl3pPr>
            <a:lvl4pPr>
              <a:defRPr>
                <a:solidFill>
                  <a:srgbClr val="68696B"/>
                </a:solidFill>
                <a:latin typeface="+mn-lt"/>
              </a:defRPr>
            </a:lvl4pPr>
            <a:lvl5pPr>
              <a:defRPr>
                <a:solidFill>
                  <a:srgbClr val="68696B"/>
                </a:solidFill>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43A4AD11-5358-465D-B001-69DD543C51A7}"/>
              </a:ext>
            </a:extLst>
          </p:cNvPr>
          <p:cNvPicPr>
            <a:picLocks noChangeAspect="1"/>
          </p:cNvPicPr>
          <p:nvPr userDrawn="1"/>
        </p:nvPicPr>
        <p:blipFill>
          <a:blip r:embed="rId2"/>
          <a:stretch>
            <a:fillRect/>
          </a:stretch>
        </p:blipFill>
        <p:spPr>
          <a:xfrm>
            <a:off x="447311" y="6311779"/>
            <a:ext cx="1813826" cy="530014"/>
          </a:xfrm>
          <a:prstGeom prst="rect">
            <a:avLst/>
          </a:prstGeom>
        </p:spPr>
      </p:pic>
      <p:sp>
        <p:nvSpPr>
          <p:cNvPr id="13" name="Slide Number Placeholder 6">
            <a:extLst>
              <a:ext uri="{FF2B5EF4-FFF2-40B4-BE49-F238E27FC236}">
                <a16:creationId xmlns:a16="http://schemas.microsoft.com/office/drawing/2014/main" id="{7FF83D5D-2909-45C9-A1A9-3BF8C1E78596}"/>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3" name="Title 1">
            <a:extLst>
              <a:ext uri="{FF2B5EF4-FFF2-40B4-BE49-F238E27FC236}">
                <a16:creationId xmlns:a16="http://schemas.microsoft.com/office/drawing/2014/main" id="{9FBAD7B9-A978-4370-99A2-6F78C147D1B1}"/>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18" name="Content Placeholder 7" descr="A close up of a logo&#10;&#10;Description automatically generated">
            <a:extLst>
              <a:ext uri="{FF2B5EF4-FFF2-40B4-BE49-F238E27FC236}">
                <a16:creationId xmlns:a16="http://schemas.microsoft.com/office/drawing/2014/main" id="{F2CC69BC-FC29-4D41-9A79-CEE6F0788694}"/>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615103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Interior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465144A-F3B8-894B-9CD0-2235CC2A6AB8}"/>
              </a:ext>
            </a:extLst>
          </p:cNvPr>
          <p:cNvSpPr>
            <a:spLocks noGrp="1"/>
          </p:cNvSpPr>
          <p:nvPr>
            <p:ph type="pic" sz="quarter" idx="14"/>
          </p:nvPr>
        </p:nvSpPr>
        <p:spPr>
          <a:xfrm>
            <a:off x="93517" y="-4763"/>
            <a:ext cx="12119265" cy="6862763"/>
          </a:xfrm>
          <a:solidFill>
            <a:schemeClr val="accent2"/>
          </a:solidFill>
        </p:spPr>
        <p:txBody>
          <a:bodyPr/>
          <a:lstStyle/>
          <a:p>
            <a:endParaRPr lang="en-US" dirty="0"/>
          </a:p>
        </p:txBody>
      </p:sp>
      <p:sp>
        <p:nvSpPr>
          <p:cNvPr id="2" name="Title 1"/>
          <p:cNvSpPr>
            <a:spLocks noGrp="1"/>
          </p:cNvSpPr>
          <p:nvPr>
            <p:ph type="title" hasCustomPrompt="1"/>
          </p:nvPr>
        </p:nvSpPr>
        <p:spPr>
          <a:xfrm>
            <a:off x="381000" y="1495600"/>
            <a:ext cx="11430000" cy="4952233"/>
          </a:xfrm>
        </p:spPr>
        <p:txBody>
          <a:bodyPr vert="horz" lIns="91440" tIns="45720" rIns="91440" bIns="45720" rtlCol="0" anchor="t" anchorCtr="0">
            <a:noAutofit/>
          </a:bodyPr>
          <a:lstStyle>
            <a:lvl1pPr algn="l">
              <a:defRPr lang="en-US" sz="4400" cap="none" baseline="0" dirty="0">
                <a:solidFill>
                  <a:schemeClr val="bg2"/>
                </a:solidFill>
              </a:defRPr>
            </a:lvl1pPr>
          </a:lstStyle>
          <a:p>
            <a:pPr lvl="0"/>
            <a:r>
              <a:rPr lang="en-US" dirty="0"/>
              <a:t>Click to edit master title style</a:t>
            </a:r>
          </a:p>
        </p:txBody>
      </p:sp>
      <p:pic>
        <p:nvPicPr>
          <p:cNvPr id="7" name="Picture 6">
            <a:extLst>
              <a:ext uri="{FF2B5EF4-FFF2-40B4-BE49-F238E27FC236}">
                <a16:creationId xmlns:a16="http://schemas.microsoft.com/office/drawing/2014/main" id="{931AE09F-0A4D-1147-BEC5-E18C747339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74102" y="6383381"/>
            <a:ext cx="1530822" cy="255137"/>
          </a:xfrm>
          <a:prstGeom prst="rect">
            <a:avLst/>
          </a:prstGeom>
        </p:spPr>
      </p:pic>
      <p:cxnSp>
        <p:nvCxnSpPr>
          <p:cNvPr id="8" name="Straight Connector 7">
            <a:extLst>
              <a:ext uri="{FF2B5EF4-FFF2-40B4-BE49-F238E27FC236}">
                <a16:creationId xmlns:a16="http://schemas.microsoft.com/office/drawing/2014/main" id="{5B981B3B-23AB-5C44-827A-DB073C895BF7}"/>
              </a:ext>
            </a:extLst>
          </p:cNvPr>
          <p:cNvCxnSpPr/>
          <p:nvPr userDrawn="1"/>
        </p:nvCxnSpPr>
        <p:spPr>
          <a:xfrm>
            <a:off x="41564" y="-5089"/>
            <a:ext cx="0" cy="6863089"/>
          </a:xfrm>
          <a:prstGeom prst="line">
            <a:avLst/>
          </a:prstGeom>
          <a:ln w="82550">
            <a:solidFill>
              <a:srgbClr val="FF6C0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4C90AA-E46D-BC40-8C20-95357A909C95}"/>
              </a:ext>
            </a:extLst>
          </p:cNvPr>
          <p:cNvCxnSpPr/>
          <p:nvPr userDrawn="1"/>
        </p:nvCxnSpPr>
        <p:spPr>
          <a:xfrm>
            <a:off x="0" y="-5089"/>
            <a:ext cx="0" cy="6863089"/>
          </a:xfrm>
          <a:prstGeom prst="line">
            <a:avLst/>
          </a:prstGeom>
          <a:ln w="142875">
            <a:solidFill>
              <a:srgbClr val="FF6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756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wo Column with Title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9AD2E2-BFCD-4955-88D1-4CA810D06902}"/>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3" name="Content Placeholder 2"/>
          <p:cNvSpPr>
            <a:spLocks noGrp="1"/>
          </p:cNvSpPr>
          <p:nvPr>
            <p:ph idx="1" hasCustomPrompt="1"/>
          </p:nvPr>
        </p:nvSpPr>
        <p:spPr>
          <a:xfrm>
            <a:off x="514349" y="2781300"/>
            <a:ext cx="5309382" cy="3292122"/>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6330950" y="2781300"/>
            <a:ext cx="5322646" cy="3292122"/>
          </a:xfrm>
        </p:spPr>
        <p:txBody>
          <a:bodyPr/>
          <a:lstStyle>
            <a:lvl1pPr>
              <a:defRPr sz="2600">
                <a:solidFill>
                  <a:srgbClr val="68696B"/>
                </a:solidFill>
                <a:latin typeface="+mn-lt"/>
              </a:defRPr>
            </a:lvl1pPr>
            <a:lvl2pPr>
              <a:defRPr>
                <a:solidFill>
                  <a:srgbClr val="68696B"/>
                </a:solidFill>
                <a:latin typeface="+mn-lt"/>
              </a:defRPr>
            </a:lvl2pPr>
            <a:lvl3pPr>
              <a:defRPr>
                <a:solidFill>
                  <a:srgbClr val="68696B"/>
                </a:solidFill>
                <a:latin typeface="+mn-lt"/>
              </a:defRPr>
            </a:lvl3pPr>
            <a:lvl4pPr>
              <a:defRPr>
                <a:solidFill>
                  <a:srgbClr val="68696B"/>
                </a:solidFill>
                <a:latin typeface="+mn-lt"/>
              </a:defRPr>
            </a:lvl4pPr>
            <a:lvl5pPr>
              <a:defRPr>
                <a:solidFill>
                  <a:srgbClr val="68696B"/>
                </a:solidFill>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514349" y="1868796"/>
            <a:ext cx="5308600" cy="762000"/>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68696B"/>
                </a:solidFill>
              </a:defRPr>
            </a:lvl2pPr>
            <a:lvl3pPr marL="914400" indent="0">
              <a:buFontTx/>
              <a:buNone/>
              <a:defRPr>
                <a:solidFill>
                  <a:srgbClr val="68696B"/>
                </a:solidFill>
              </a:defRPr>
            </a:lvl3pPr>
            <a:lvl4pPr marL="1371600" indent="0">
              <a:buFontTx/>
              <a:buNone/>
              <a:defRPr>
                <a:solidFill>
                  <a:srgbClr val="68696B"/>
                </a:solidFill>
              </a:defRPr>
            </a:lvl4pPr>
            <a:lvl5pPr marL="1828800" indent="0">
              <a:buFontTx/>
              <a:buNone/>
              <a:defRPr>
                <a:solidFill>
                  <a:srgbClr val="68696B"/>
                </a:solidFill>
              </a:defRPr>
            </a:lvl5pPr>
          </a:lstStyle>
          <a:p>
            <a:pPr lvl="0"/>
            <a:r>
              <a:rPr lang="en-US" dirty="0"/>
              <a:t>Click to edit text</a:t>
            </a:r>
          </a:p>
        </p:txBody>
      </p:sp>
      <p:sp>
        <p:nvSpPr>
          <p:cNvPr id="17" name="Text Placeholder 16"/>
          <p:cNvSpPr>
            <a:spLocks noGrp="1"/>
          </p:cNvSpPr>
          <p:nvPr>
            <p:ph type="body" sz="quarter" idx="15" hasCustomPrompt="1"/>
          </p:nvPr>
        </p:nvSpPr>
        <p:spPr>
          <a:xfrm>
            <a:off x="6330950" y="1868796"/>
            <a:ext cx="5322646" cy="762000"/>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text</a:t>
            </a:r>
          </a:p>
        </p:txBody>
      </p:sp>
      <p:pic>
        <p:nvPicPr>
          <p:cNvPr id="14" name="Picture 13">
            <a:extLst>
              <a:ext uri="{FF2B5EF4-FFF2-40B4-BE49-F238E27FC236}">
                <a16:creationId xmlns:a16="http://schemas.microsoft.com/office/drawing/2014/main" id="{6EE4703E-EE65-4141-98BA-ED2DABD25A84}"/>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16" name="Slide Number Placeholder 6">
            <a:extLst>
              <a:ext uri="{FF2B5EF4-FFF2-40B4-BE49-F238E27FC236}">
                <a16:creationId xmlns:a16="http://schemas.microsoft.com/office/drawing/2014/main" id="{21BC1E3D-CBE3-49A6-96E7-9C66AB3D3A65}"/>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7" name="Title 1">
            <a:extLst>
              <a:ext uri="{FF2B5EF4-FFF2-40B4-BE49-F238E27FC236}">
                <a16:creationId xmlns:a16="http://schemas.microsoft.com/office/drawing/2014/main" id="{D95BCD4A-ADED-4C7E-9EE8-CFDFDE92D607}"/>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20" name="Content Placeholder 7" descr="A close up of a logo&#10;&#10;Description automatically generated">
            <a:extLst>
              <a:ext uri="{FF2B5EF4-FFF2-40B4-BE49-F238E27FC236}">
                <a16:creationId xmlns:a16="http://schemas.microsoft.com/office/drawing/2014/main" id="{B3CEC2FD-1CDC-DB4A-B008-B0D6C9FBCAD2}"/>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2011974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 Chart/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514349" y="1986131"/>
            <a:ext cx="11139247" cy="4101518"/>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3" name="Picture 12">
            <a:extLst>
              <a:ext uri="{FF2B5EF4-FFF2-40B4-BE49-F238E27FC236}">
                <a16:creationId xmlns:a16="http://schemas.microsoft.com/office/drawing/2014/main" id="{BD675439-2FD8-42B5-B6D6-4285B25CAE03}"/>
              </a:ext>
            </a:extLst>
          </p:cNvPr>
          <p:cNvPicPr>
            <a:picLocks noChangeAspect="1"/>
          </p:cNvPicPr>
          <p:nvPr userDrawn="1"/>
        </p:nvPicPr>
        <p:blipFill>
          <a:blip r:embed="rId2"/>
          <a:stretch>
            <a:fillRect/>
          </a:stretch>
        </p:blipFill>
        <p:spPr>
          <a:xfrm>
            <a:off x="447311" y="6311779"/>
            <a:ext cx="1813826" cy="530014"/>
          </a:xfrm>
          <a:prstGeom prst="rect">
            <a:avLst/>
          </a:prstGeom>
        </p:spPr>
      </p:pic>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259963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Defaul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D4D9C7-07D2-4693-84B4-6C43F43756D1}"/>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6207"/>
            <a:ext cx="10345436" cy="6858000"/>
          </a:xfrm>
          <a:prstGeom prst="rect">
            <a:avLst/>
          </a:prstGeom>
        </p:spPr>
      </p:pic>
      <p:sp>
        <p:nvSpPr>
          <p:cNvPr id="2" name="Title 1"/>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514349" y="1986131"/>
            <a:ext cx="11139247" cy="4101518"/>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3" name="Picture 12">
            <a:extLst>
              <a:ext uri="{FF2B5EF4-FFF2-40B4-BE49-F238E27FC236}">
                <a16:creationId xmlns:a16="http://schemas.microsoft.com/office/drawing/2014/main" id="{BD675439-2FD8-42B5-B6D6-4285B25CAE03}"/>
              </a:ext>
            </a:extLst>
          </p:cNvPr>
          <p:cNvPicPr>
            <a:picLocks noChangeAspect="1"/>
          </p:cNvPicPr>
          <p:nvPr userDrawn="1"/>
        </p:nvPicPr>
        <p:blipFill>
          <a:blip r:embed="rId3"/>
          <a:stretch>
            <a:fillRect/>
          </a:stretch>
        </p:blipFill>
        <p:spPr>
          <a:xfrm>
            <a:off x="447311" y="6311779"/>
            <a:ext cx="1813826" cy="530014"/>
          </a:xfrm>
          <a:prstGeom prst="rect">
            <a:avLst/>
          </a:prstGeom>
        </p:spPr>
      </p:pic>
      <p:pic>
        <p:nvPicPr>
          <p:cNvPr id="17" name="Content Placeholder 7" descr="A close up of a logo&#10;&#10;Description automatically generated">
            <a:extLst>
              <a:ext uri="{FF2B5EF4-FFF2-40B4-BE49-F238E27FC236}">
                <a16:creationId xmlns:a16="http://schemas.microsoft.com/office/drawing/2014/main" id="{F3AD46C1-6977-5B48-ACD8-0E7A77B40743}"/>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3021138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 1/3">
    <p:spTree>
      <p:nvGrpSpPr>
        <p:cNvPr id="1" name=""/>
        <p:cNvGrpSpPr/>
        <p:nvPr/>
      </p:nvGrpSpPr>
      <p:grpSpPr>
        <a:xfrm>
          <a:off x="0" y="0"/>
          <a:ext cx="0" cy="0"/>
          <a:chOff x="0" y="0"/>
          <a:chExt cx="0" cy="0"/>
        </a:xfrm>
      </p:grpSpPr>
      <p:sp>
        <p:nvSpPr>
          <p:cNvPr id="8" name="Rectangle 7"/>
          <p:cNvSpPr/>
          <p:nvPr userDrawn="1"/>
        </p:nvSpPr>
        <p:spPr>
          <a:xfrm>
            <a:off x="7567863" y="-5089"/>
            <a:ext cx="4624136" cy="6869574"/>
          </a:xfrm>
          <a:prstGeom prst="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6797842"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6797842"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8001000" y="998621"/>
            <a:ext cx="3716338" cy="514071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9D205D3D-611B-4C5F-A2E3-616DDCF91371}"/>
              </a:ext>
            </a:extLst>
          </p:cNvPr>
          <p:cNvPicPr>
            <a:picLocks noChangeAspect="1"/>
          </p:cNvPicPr>
          <p:nvPr userDrawn="1"/>
        </p:nvPicPr>
        <p:blipFill>
          <a:blip r:embed="rId2"/>
          <a:stretch>
            <a:fillRect/>
          </a:stretch>
        </p:blipFill>
        <p:spPr>
          <a:xfrm>
            <a:off x="447311" y="6311779"/>
            <a:ext cx="1813826" cy="530014"/>
          </a:xfrm>
          <a:prstGeom prst="rect">
            <a:avLst/>
          </a:prstGeom>
        </p:spPr>
      </p:pic>
    </p:spTree>
    <p:extLst>
      <p:ext uri="{BB962C8B-B14F-4D97-AF65-F5344CB8AC3E}">
        <p14:creationId xmlns:p14="http://schemas.microsoft.com/office/powerpoint/2010/main" val="616849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Grey">
    <p:bg>
      <p:bgPr>
        <a:solidFill>
          <a:schemeClr val="bg2">
            <a:alpha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5D4E43-59CE-4444-92BF-124FE5745935}"/>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8" name="Slide Number Placeholder 6">
            <a:extLst>
              <a:ext uri="{FF2B5EF4-FFF2-40B4-BE49-F238E27FC236}">
                <a16:creationId xmlns:a16="http://schemas.microsoft.com/office/drawing/2014/main" id="{47541413-00B1-42BA-B407-B68B012E6942}"/>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6" name="Picture 15">
            <a:extLst>
              <a:ext uri="{FF2B5EF4-FFF2-40B4-BE49-F238E27FC236}">
                <a16:creationId xmlns:a16="http://schemas.microsoft.com/office/drawing/2014/main" id="{23486AAF-F24F-4BDC-8A4B-7B3FF5F2CE62}"/>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2" name="TextBox 1">
            <a:extLst>
              <a:ext uri="{FF2B5EF4-FFF2-40B4-BE49-F238E27FC236}">
                <a16:creationId xmlns:a16="http://schemas.microsoft.com/office/drawing/2014/main" id="{0F42D6D6-7B73-4666-A752-018F8D533181}"/>
              </a:ext>
            </a:extLst>
          </p:cNvPr>
          <p:cNvSpPr txBox="1"/>
          <p:nvPr userDrawn="1"/>
        </p:nvSpPr>
        <p:spPr>
          <a:xfrm>
            <a:off x="1189630" y="2620367"/>
            <a:ext cx="9812740" cy="2975212"/>
          </a:xfrm>
          <a:prstGeom prst="rect">
            <a:avLst/>
          </a:prstGeom>
        </p:spPr>
        <p:txBody>
          <a:bodyPr vert="horz" wrap="square" lIns="91440" tIns="45720" rIns="91440" bIns="45720" rtlCol="0" anchor="t" anchorCtr="0">
            <a:normAutofit/>
          </a:bodyPr>
          <a:lstStyle/>
          <a:p>
            <a:pPr algn="ctr"/>
            <a:r>
              <a:rPr lang="en-US" sz="6000" b="1" dirty="0">
                <a:solidFill>
                  <a:srgbClr val="FF791A"/>
                </a:solidFill>
                <a:latin typeface="Tahoma" panose="020B0604030504040204" pitchFamily="34" charset="0"/>
                <a:ea typeface="Tahoma" panose="020B0604030504040204" pitchFamily="34" charset="0"/>
                <a:cs typeface="Tahoma" panose="020B0604030504040204" pitchFamily="34" charset="0"/>
              </a:rPr>
              <a:t>THANK YOU</a:t>
            </a:r>
          </a:p>
        </p:txBody>
      </p:sp>
    </p:spTree>
    <p:extLst>
      <p:ext uri="{BB962C8B-B14F-4D97-AF65-F5344CB8AC3E}">
        <p14:creationId xmlns:p14="http://schemas.microsoft.com/office/powerpoint/2010/main" val="834424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Orange">
    <p:bg>
      <p:bgPr>
        <a:solidFill>
          <a:srgbClr val="FF791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828BE3-B913-403A-9D2B-0BC29187088D}"/>
              </a:ext>
            </a:extLst>
          </p:cNvPr>
          <p:cNvPicPr>
            <a:picLocks noChangeAspect="1"/>
          </p:cNvPicPr>
          <p:nvPr userDrawn="1"/>
        </p:nvPicPr>
        <p:blipFill rotWithShape="1">
          <a:blip r:embed="rId2">
            <a:alphaModFix amt="80000"/>
          </a:blip>
          <a:srcRect l="22538" t="10112" b="18727"/>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2C134762-95F5-4A7E-A185-76BC8F9174E0}"/>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8B9CD701-2178-4884-9EEA-1B9438C3AD2D}"/>
              </a:ext>
            </a:extLst>
          </p:cNvPr>
          <p:cNvPicPr>
            <a:picLocks noChangeAspect="1"/>
          </p:cNvPicPr>
          <p:nvPr userDrawn="1"/>
        </p:nvPicPr>
        <p:blipFill>
          <a:blip r:embed="rId3"/>
          <a:srcRect/>
          <a:stretch/>
        </p:blipFill>
        <p:spPr>
          <a:xfrm>
            <a:off x="447311" y="6311779"/>
            <a:ext cx="1813825" cy="530014"/>
          </a:xfrm>
          <a:prstGeom prst="rect">
            <a:avLst/>
          </a:prstGeom>
        </p:spPr>
      </p:pic>
      <p:sp>
        <p:nvSpPr>
          <p:cNvPr id="9" name="TextBox 8">
            <a:extLst>
              <a:ext uri="{FF2B5EF4-FFF2-40B4-BE49-F238E27FC236}">
                <a16:creationId xmlns:a16="http://schemas.microsoft.com/office/drawing/2014/main" id="{A681E7AB-5049-43C6-A6E2-42DAE53AF510}"/>
              </a:ext>
            </a:extLst>
          </p:cNvPr>
          <p:cNvSpPr txBox="1"/>
          <p:nvPr userDrawn="1"/>
        </p:nvSpPr>
        <p:spPr>
          <a:xfrm>
            <a:off x="1189630" y="2620367"/>
            <a:ext cx="9812740" cy="2975212"/>
          </a:xfrm>
          <a:prstGeom prst="rect">
            <a:avLst/>
          </a:prstGeom>
        </p:spPr>
        <p:txBody>
          <a:bodyPr vert="horz" wrap="square" lIns="91440" tIns="45720" rIns="91440" bIns="45720" rtlCol="0" anchor="t" anchorCtr="0">
            <a:normAutofit/>
          </a:bodyPr>
          <a:lstStyle/>
          <a:p>
            <a:pPr algn="ctr"/>
            <a:r>
              <a:rPr lang="en-US" sz="6000" b="1"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spTree>
    <p:extLst>
      <p:ext uri="{BB962C8B-B14F-4D97-AF65-F5344CB8AC3E}">
        <p14:creationId xmlns:p14="http://schemas.microsoft.com/office/powerpoint/2010/main" val="4283764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Info Grey">
    <p:bg>
      <p:bgPr>
        <a:solidFill>
          <a:srgbClr val="66666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B15B8-ED26-4AC0-821E-AFB585402436}"/>
              </a:ext>
            </a:extLst>
          </p:cNvPr>
          <p:cNvPicPr>
            <a:picLocks noChangeAspect="1"/>
          </p:cNvPicPr>
          <p:nvPr userDrawn="1"/>
        </p:nvPicPr>
        <p:blipFill rotWithShape="1">
          <a:blip r:embed="rId2">
            <a:biLevel thresh="50000"/>
            <a:alphaModFix amt="10000"/>
          </a:blip>
          <a:srcRect l="22538" t="10112" b="18727"/>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2486A2BF-78E5-4074-A6C1-0DB1AA31982B}"/>
              </a:ext>
            </a:extLst>
          </p:cNvPr>
          <p:cNvSpPr>
            <a:spLocks noGrp="1"/>
          </p:cNvSpPr>
          <p:nvPr>
            <p:ph type="sldNum" sz="quarter" idx="12"/>
          </p:nvPr>
        </p:nvSpPr>
        <p:spPr>
          <a:xfrm>
            <a:off x="11493030" y="6402862"/>
            <a:ext cx="434897" cy="365125"/>
          </a:xfrm>
        </p:spPr>
        <p:txBody>
          <a:bodyPr/>
          <a:lstStyle>
            <a:lvl1pPr>
              <a:defRPr>
                <a:solidFill>
                  <a:srgbClr val="FF791A"/>
                </a:solidFill>
              </a:defRPr>
            </a:lvl1pPr>
          </a:lstStyle>
          <a:p>
            <a:fld id="{3FD41FF8-B36C-BE44-BB4F-D6FFF26618A4}" type="slidenum">
              <a:rPr lang="en-US" smtClean="0"/>
              <a:pPr/>
              <a:t>‹#›</a:t>
            </a:fld>
            <a:endParaRPr lang="en-US" dirty="0"/>
          </a:p>
        </p:txBody>
      </p:sp>
      <p:pic>
        <p:nvPicPr>
          <p:cNvPr id="19" name="Picture 18">
            <a:extLst>
              <a:ext uri="{FF2B5EF4-FFF2-40B4-BE49-F238E27FC236}">
                <a16:creationId xmlns:a16="http://schemas.microsoft.com/office/drawing/2014/main" id="{6700CE77-188A-44C6-A115-28CB9F6DCE8A}"/>
              </a:ext>
            </a:extLst>
          </p:cNvPr>
          <p:cNvPicPr>
            <a:picLocks noChangeAspect="1"/>
          </p:cNvPicPr>
          <p:nvPr userDrawn="1"/>
        </p:nvPicPr>
        <p:blipFill>
          <a:blip r:embed="rId3"/>
          <a:srcRect/>
          <a:stretch/>
        </p:blipFill>
        <p:spPr>
          <a:xfrm>
            <a:off x="447311" y="6311779"/>
            <a:ext cx="1813825" cy="530013"/>
          </a:xfrm>
          <a:prstGeom prst="rect">
            <a:avLst/>
          </a:prstGeom>
        </p:spPr>
      </p:pic>
      <p:sp>
        <p:nvSpPr>
          <p:cNvPr id="9" name="Title 1">
            <a:extLst>
              <a:ext uri="{FF2B5EF4-FFF2-40B4-BE49-F238E27FC236}">
                <a16:creationId xmlns:a16="http://schemas.microsoft.com/office/drawing/2014/main" id="{0B6A5864-75D4-435B-99E6-4D1BDDDACAA9}"/>
              </a:ext>
            </a:extLst>
          </p:cNvPr>
          <p:cNvSpPr>
            <a:spLocks noGrp="1"/>
          </p:cNvSpPr>
          <p:nvPr>
            <p:ph type="ctrTitle" hasCustomPrompt="1"/>
          </p:nvPr>
        </p:nvSpPr>
        <p:spPr>
          <a:xfrm>
            <a:off x="1" y="1965278"/>
            <a:ext cx="12191999" cy="117442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ENTER YOUR NAME HERE</a:t>
            </a:r>
          </a:p>
        </p:txBody>
      </p:sp>
      <p:sp>
        <p:nvSpPr>
          <p:cNvPr id="12" name="Text Placeholder 2">
            <a:extLst>
              <a:ext uri="{FF2B5EF4-FFF2-40B4-BE49-F238E27FC236}">
                <a16:creationId xmlns:a16="http://schemas.microsoft.com/office/drawing/2014/main" id="{CEF391D2-83E6-48ED-913F-063D2749F18A}"/>
              </a:ext>
            </a:extLst>
          </p:cNvPr>
          <p:cNvSpPr>
            <a:spLocks noGrp="1"/>
          </p:cNvSpPr>
          <p:nvPr>
            <p:ph type="body" sz="quarter" idx="15" hasCustomPrompt="1"/>
          </p:nvPr>
        </p:nvSpPr>
        <p:spPr>
          <a:xfrm>
            <a:off x="1" y="3919191"/>
            <a:ext cx="12191998" cy="512596"/>
          </a:xfrm>
        </p:spPr>
        <p:txBody>
          <a:bodyPr>
            <a:normAutofit/>
          </a:bodyPr>
          <a:lstStyle>
            <a:lvl1pPr marL="0" indent="0" algn="ctr">
              <a:buNone/>
              <a:defRPr sz="2000">
                <a:solidFill>
                  <a:schemeClr val="bg1"/>
                </a:solidFill>
              </a:defRPr>
            </a:lvl1pPr>
          </a:lstStyle>
          <a:p>
            <a:pPr lvl="0"/>
            <a:r>
              <a:rPr lang="en-US" dirty="0"/>
              <a:t>Enter your phone number here</a:t>
            </a:r>
          </a:p>
        </p:txBody>
      </p:sp>
      <p:sp>
        <p:nvSpPr>
          <p:cNvPr id="13" name="Text Placeholder 12">
            <a:extLst>
              <a:ext uri="{FF2B5EF4-FFF2-40B4-BE49-F238E27FC236}">
                <a16:creationId xmlns:a16="http://schemas.microsoft.com/office/drawing/2014/main" id="{27547F9A-C94A-44A0-B62A-5D50B99778CA}"/>
              </a:ext>
            </a:extLst>
          </p:cNvPr>
          <p:cNvSpPr>
            <a:spLocks noGrp="1"/>
          </p:cNvSpPr>
          <p:nvPr>
            <p:ph type="body" sz="quarter" idx="16" hasCustomPrompt="1"/>
          </p:nvPr>
        </p:nvSpPr>
        <p:spPr>
          <a:xfrm>
            <a:off x="0" y="4555397"/>
            <a:ext cx="12192000" cy="613367"/>
          </a:xfrm>
        </p:spPr>
        <p:txBody>
          <a:bodyPr>
            <a:normAutofit/>
          </a:bodyPr>
          <a:lstStyle>
            <a:lvl1pPr marL="0" indent="0" algn="ctr">
              <a:buNone/>
              <a:defRPr sz="2000">
                <a:solidFill>
                  <a:schemeClr val="bg1"/>
                </a:solidFill>
              </a:defRPr>
            </a:lvl1pPr>
          </a:lstStyle>
          <a:p>
            <a:pPr lvl="0"/>
            <a:r>
              <a:rPr lang="en-US" dirty="0"/>
              <a:t>Enter your@emailaddress.com here</a:t>
            </a:r>
          </a:p>
        </p:txBody>
      </p:sp>
      <p:sp>
        <p:nvSpPr>
          <p:cNvPr id="20" name="Text Placeholder 2">
            <a:extLst>
              <a:ext uri="{FF2B5EF4-FFF2-40B4-BE49-F238E27FC236}">
                <a16:creationId xmlns:a16="http://schemas.microsoft.com/office/drawing/2014/main" id="{35317F70-2F70-456B-ACB8-8B46C0852C56}"/>
              </a:ext>
            </a:extLst>
          </p:cNvPr>
          <p:cNvSpPr>
            <a:spLocks noGrp="1"/>
          </p:cNvSpPr>
          <p:nvPr>
            <p:ph type="body" sz="quarter" idx="17" hasCustomPrompt="1"/>
          </p:nvPr>
        </p:nvSpPr>
        <p:spPr>
          <a:xfrm>
            <a:off x="2" y="3260708"/>
            <a:ext cx="12191998" cy="512596"/>
          </a:xfrm>
        </p:spPr>
        <p:txBody>
          <a:bodyPr>
            <a:normAutofit/>
          </a:bodyPr>
          <a:lstStyle>
            <a:lvl1pPr marL="0" indent="0" algn="ctr">
              <a:buNone/>
              <a:defRPr sz="2000">
                <a:solidFill>
                  <a:schemeClr val="bg1"/>
                </a:solidFill>
              </a:defRPr>
            </a:lvl1pPr>
          </a:lstStyle>
          <a:p>
            <a:pPr lvl="0"/>
            <a:r>
              <a:rPr lang="en-US" dirty="0"/>
              <a:t>Enter your title here (optional)</a:t>
            </a:r>
          </a:p>
        </p:txBody>
      </p:sp>
    </p:spTree>
    <p:extLst>
      <p:ext uri="{BB962C8B-B14F-4D97-AF65-F5344CB8AC3E}">
        <p14:creationId xmlns:p14="http://schemas.microsoft.com/office/powerpoint/2010/main" val="435022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act Info Orange">
    <p:bg>
      <p:bgPr>
        <a:solidFill>
          <a:srgbClr val="FF791A"/>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92F55-F5B9-4E4F-A3CB-9C3AA5B66EB6}"/>
              </a:ext>
            </a:extLst>
          </p:cNvPr>
          <p:cNvPicPr>
            <a:picLocks noChangeAspect="1"/>
          </p:cNvPicPr>
          <p:nvPr userDrawn="1"/>
        </p:nvPicPr>
        <p:blipFill rotWithShape="1">
          <a:blip r:embed="rId2">
            <a:alphaModFix amt="80000"/>
          </a:blip>
          <a:srcRect l="22538" t="10112" b="18727"/>
          <a:stretch/>
        </p:blipFill>
        <p:spPr>
          <a:xfrm>
            <a:off x="0" y="1"/>
            <a:ext cx="10345436" cy="6858000"/>
          </a:xfrm>
          <a:prstGeom prst="rect">
            <a:avLst/>
          </a:prstGeom>
        </p:spPr>
      </p:pic>
      <p:sp>
        <p:nvSpPr>
          <p:cNvPr id="12" name="Slide Number Placeholder 6">
            <a:extLst>
              <a:ext uri="{FF2B5EF4-FFF2-40B4-BE49-F238E27FC236}">
                <a16:creationId xmlns:a16="http://schemas.microsoft.com/office/drawing/2014/main" id="{78F082B2-0A34-4171-BBAE-D18555692AB6}"/>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20" name="Picture 19">
            <a:extLst>
              <a:ext uri="{FF2B5EF4-FFF2-40B4-BE49-F238E27FC236}">
                <a16:creationId xmlns:a16="http://schemas.microsoft.com/office/drawing/2014/main" id="{3A765678-A82D-4D0E-96C5-8982C22D434F}"/>
              </a:ext>
            </a:extLst>
          </p:cNvPr>
          <p:cNvPicPr>
            <a:picLocks noChangeAspect="1"/>
          </p:cNvPicPr>
          <p:nvPr userDrawn="1"/>
        </p:nvPicPr>
        <p:blipFill>
          <a:blip r:embed="rId3"/>
          <a:srcRect/>
          <a:stretch/>
        </p:blipFill>
        <p:spPr>
          <a:xfrm>
            <a:off x="447311" y="6311779"/>
            <a:ext cx="1813825" cy="530014"/>
          </a:xfrm>
          <a:prstGeom prst="rect">
            <a:avLst/>
          </a:prstGeom>
        </p:spPr>
      </p:pic>
      <p:sp>
        <p:nvSpPr>
          <p:cNvPr id="8" name="Title 1">
            <a:extLst>
              <a:ext uri="{FF2B5EF4-FFF2-40B4-BE49-F238E27FC236}">
                <a16:creationId xmlns:a16="http://schemas.microsoft.com/office/drawing/2014/main" id="{D255DD9C-945F-49D9-A107-9C8E613C904D}"/>
              </a:ext>
            </a:extLst>
          </p:cNvPr>
          <p:cNvSpPr>
            <a:spLocks noGrp="1"/>
          </p:cNvSpPr>
          <p:nvPr>
            <p:ph type="ctrTitle" hasCustomPrompt="1"/>
          </p:nvPr>
        </p:nvSpPr>
        <p:spPr>
          <a:xfrm>
            <a:off x="1" y="1965278"/>
            <a:ext cx="12191999" cy="117442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ENTER YOUR NAME HERE</a:t>
            </a:r>
          </a:p>
        </p:txBody>
      </p:sp>
      <p:sp>
        <p:nvSpPr>
          <p:cNvPr id="21" name="Text Placeholder 2">
            <a:extLst>
              <a:ext uri="{FF2B5EF4-FFF2-40B4-BE49-F238E27FC236}">
                <a16:creationId xmlns:a16="http://schemas.microsoft.com/office/drawing/2014/main" id="{3F684BBF-7D94-4948-A383-A8722C396A36}"/>
              </a:ext>
            </a:extLst>
          </p:cNvPr>
          <p:cNvSpPr>
            <a:spLocks noGrp="1"/>
          </p:cNvSpPr>
          <p:nvPr>
            <p:ph type="body" sz="quarter" idx="15" hasCustomPrompt="1"/>
          </p:nvPr>
        </p:nvSpPr>
        <p:spPr>
          <a:xfrm>
            <a:off x="1" y="3919191"/>
            <a:ext cx="12191998" cy="512596"/>
          </a:xfrm>
        </p:spPr>
        <p:txBody>
          <a:bodyPr>
            <a:normAutofit/>
          </a:bodyPr>
          <a:lstStyle>
            <a:lvl1pPr marL="0" indent="0" algn="ctr">
              <a:buNone/>
              <a:defRPr sz="2000">
                <a:solidFill>
                  <a:schemeClr val="bg1"/>
                </a:solidFill>
              </a:defRPr>
            </a:lvl1pPr>
          </a:lstStyle>
          <a:p>
            <a:pPr lvl="0"/>
            <a:r>
              <a:rPr lang="en-US" dirty="0"/>
              <a:t>Enter your phone number here</a:t>
            </a:r>
          </a:p>
        </p:txBody>
      </p:sp>
      <p:sp>
        <p:nvSpPr>
          <p:cNvPr id="22" name="Text Placeholder 12">
            <a:extLst>
              <a:ext uri="{FF2B5EF4-FFF2-40B4-BE49-F238E27FC236}">
                <a16:creationId xmlns:a16="http://schemas.microsoft.com/office/drawing/2014/main" id="{0272B44F-3A12-43EC-AFEB-A675DB8210A3}"/>
              </a:ext>
            </a:extLst>
          </p:cNvPr>
          <p:cNvSpPr>
            <a:spLocks noGrp="1"/>
          </p:cNvSpPr>
          <p:nvPr>
            <p:ph type="body" sz="quarter" idx="16" hasCustomPrompt="1"/>
          </p:nvPr>
        </p:nvSpPr>
        <p:spPr>
          <a:xfrm>
            <a:off x="0" y="4555397"/>
            <a:ext cx="12192000" cy="613367"/>
          </a:xfrm>
        </p:spPr>
        <p:txBody>
          <a:bodyPr>
            <a:normAutofit/>
          </a:bodyPr>
          <a:lstStyle>
            <a:lvl1pPr marL="0" indent="0" algn="ctr">
              <a:buNone/>
              <a:defRPr sz="2000">
                <a:solidFill>
                  <a:schemeClr val="bg1"/>
                </a:solidFill>
              </a:defRPr>
            </a:lvl1pPr>
          </a:lstStyle>
          <a:p>
            <a:pPr lvl="0"/>
            <a:r>
              <a:rPr lang="en-US" dirty="0"/>
              <a:t>Enter your@emailaddress.com here</a:t>
            </a:r>
          </a:p>
        </p:txBody>
      </p:sp>
      <p:sp>
        <p:nvSpPr>
          <p:cNvPr id="23" name="Text Placeholder 2">
            <a:extLst>
              <a:ext uri="{FF2B5EF4-FFF2-40B4-BE49-F238E27FC236}">
                <a16:creationId xmlns:a16="http://schemas.microsoft.com/office/drawing/2014/main" id="{CB02D2A2-FBD1-45D8-A9E6-00FC5A2D9BBC}"/>
              </a:ext>
            </a:extLst>
          </p:cNvPr>
          <p:cNvSpPr>
            <a:spLocks noGrp="1"/>
          </p:cNvSpPr>
          <p:nvPr>
            <p:ph type="body" sz="quarter" idx="17" hasCustomPrompt="1"/>
          </p:nvPr>
        </p:nvSpPr>
        <p:spPr>
          <a:xfrm>
            <a:off x="2" y="3260708"/>
            <a:ext cx="12191998" cy="512596"/>
          </a:xfrm>
        </p:spPr>
        <p:txBody>
          <a:bodyPr>
            <a:normAutofit/>
          </a:bodyPr>
          <a:lstStyle>
            <a:lvl1pPr marL="0" indent="0" algn="ctr">
              <a:buNone/>
              <a:defRPr sz="2000">
                <a:solidFill>
                  <a:schemeClr val="bg1"/>
                </a:solidFill>
              </a:defRPr>
            </a:lvl1pPr>
          </a:lstStyle>
          <a:p>
            <a:pPr lvl="0"/>
            <a:r>
              <a:rPr lang="en-US" dirty="0"/>
              <a:t>Enter your title here (optional)</a:t>
            </a:r>
          </a:p>
        </p:txBody>
      </p:sp>
    </p:spTree>
    <p:extLst>
      <p:ext uri="{BB962C8B-B14F-4D97-AF65-F5344CB8AC3E}">
        <p14:creationId xmlns:p14="http://schemas.microsoft.com/office/powerpoint/2010/main" val="2941456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with Social Links">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0605EF-0C8F-4A2D-AF15-A7D2FAA4A526}"/>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9C3FDC6-77D6-433C-AA5F-247BE4E2A32E}"/>
              </a:ext>
            </a:extLst>
          </p:cNvPr>
          <p:cNvPicPr>
            <a:picLocks noChangeAspect="1"/>
          </p:cNvPicPr>
          <p:nvPr userDrawn="1"/>
        </p:nvPicPr>
        <p:blipFill>
          <a:blip r:embed="rId3"/>
          <a:srcRect/>
          <a:stretch/>
        </p:blipFill>
        <p:spPr>
          <a:xfrm>
            <a:off x="5092445" y="3101417"/>
            <a:ext cx="6057339" cy="1770002"/>
          </a:xfrm>
          <a:prstGeom prst="rect">
            <a:avLst/>
          </a:prstGeom>
        </p:spPr>
      </p:pic>
      <p:sp>
        <p:nvSpPr>
          <p:cNvPr id="9" name="TextBox 8">
            <a:hlinkClick r:id="rId4"/>
            <a:extLst>
              <a:ext uri="{FF2B5EF4-FFF2-40B4-BE49-F238E27FC236}">
                <a16:creationId xmlns:a16="http://schemas.microsoft.com/office/drawing/2014/main" id="{692FC0D7-C67F-474B-8483-B2CCAAB6F59E}"/>
              </a:ext>
            </a:extLst>
          </p:cNvPr>
          <p:cNvSpPr txBox="1"/>
          <p:nvPr userDrawn="1"/>
        </p:nvSpPr>
        <p:spPr>
          <a:xfrm>
            <a:off x="6932570" y="4650294"/>
            <a:ext cx="2258952" cy="338554"/>
          </a:xfrm>
          <a:prstGeom prst="rect">
            <a:avLst/>
          </a:prstGeom>
          <a:noFill/>
        </p:spPr>
        <p:txBody>
          <a:bodyPr wrap="none" rtlCol="0">
            <a:spAutoFit/>
          </a:bodyPr>
          <a:lstStyle/>
          <a:p>
            <a:pPr algn="ctr"/>
            <a:r>
              <a:rPr lang="en-US" sz="1600" b="1" dirty="0">
                <a:solidFill>
                  <a:srgbClr val="FF791A"/>
                </a:solidFill>
                <a:latin typeface="Tahoma" panose="020B0604030504040204" pitchFamily="34" charset="0"/>
                <a:ea typeface="Tahoma" panose="020B0604030504040204" pitchFamily="34" charset="0"/>
                <a:cs typeface="Tahoma" panose="020B0604030504040204" pitchFamily="34" charset="0"/>
              </a:rPr>
              <a:t>www.sonicwall.com</a:t>
            </a:r>
          </a:p>
        </p:txBody>
      </p:sp>
      <p:sp>
        <p:nvSpPr>
          <p:cNvPr id="6" name="AutoShape 3">
            <a:extLst>
              <a:ext uri="{FF2B5EF4-FFF2-40B4-BE49-F238E27FC236}">
                <a16:creationId xmlns:a16="http://schemas.microsoft.com/office/drawing/2014/main" id="{DF5BA318-B372-40F4-978D-6A423D71738E}"/>
              </a:ext>
            </a:extLst>
          </p:cNvPr>
          <p:cNvSpPr>
            <a:spLocks noChangeAspect="1" noChangeArrowheads="1" noTextEdit="1"/>
          </p:cNvSpPr>
          <p:nvPr userDrawn="1"/>
        </p:nvSpPr>
        <p:spPr bwMode="auto">
          <a:xfrm>
            <a:off x="6823796" y="5467056"/>
            <a:ext cx="24765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5">
            <a:hlinkClick r:id="rId5"/>
            <a:extLst>
              <a:ext uri="{FF2B5EF4-FFF2-40B4-BE49-F238E27FC236}">
                <a16:creationId xmlns:a16="http://schemas.microsoft.com/office/drawing/2014/main" id="{B9F6A3F2-01FD-4BC7-A188-7A9AB5EA27E6}"/>
              </a:ext>
            </a:extLst>
          </p:cNvPr>
          <p:cNvSpPr>
            <a:spLocks/>
          </p:cNvSpPr>
          <p:nvPr userDrawn="1"/>
        </p:nvSpPr>
        <p:spPr bwMode="auto">
          <a:xfrm>
            <a:off x="8162059" y="5460706"/>
            <a:ext cx="485775" cy="481013"/>
          </a:xfrm>
          <a:custGeom>
            <a:avLst/>
            <a:gdLst>
              <a:gd name="T0" fmla="*/ 380 w 380"/>
              <a:gd name="T1" fmla="*/ 184 h 369"/>
              <a:gd name="T2" fmla="*/ 380 w 380"/>
              <a:gd name="T3" fmla="*/ 184 h 369"/>
              <a:gd name="T4" fmla="*/ 190 w 380"/>
              <a:gd name="T5" fmla="*/ 369 h 369"/>
              <a:gd name="T6" fmla="*/ 0 w 380"/>
              <a:gd name="T7" fmla="*/ 184 h 369"/>
              <a:gd name="T8" fmla="*/ 190 w 380"/>
              <a:gd name="T9" fmla="*/ 0 h 369"/>
              <a:gd name="T10" fmla="*/ 380 w 380"/>
              <a:gd name="T11" fmla="*/ 184 h 369"/>
            </a:gdLst>
            <a:ahLst/>
            <a:cxnLst>
              <a:cxn ang="0">
                <a:pos x="T0" y="T1"/>
              </a:cxn>
              <a:cxn ang="0">
                <a:pos x="T2" y="T3"/>
              </a:cxn>
              <a:cxn ang="0">
                <a:pos x="T4" y="T5"/>
              </a:cxn>
              <a:cxn ang="0">
                <a:pos x="T6" y="T7"/>
              </a:cxn>
              <a:cxn ang="0">
                <a:pos x="T8" y="T9"/>
              </a:cxn>
              <a:cxn ang="0">
                <a:pos x="T10" y="T11"/>
              </a:cxn>
            </a:cxnLst>
            <a:rect l="0" t="0" r="r" b="b"/>
            <a:pathLst>
              <a:path w="380" h="369">
                <a:moveTo>
                  <a:pt x="380" y="184"/>
                </a:moveTo>
                <a:lnTo>
                  <a:pt x="380" y="184"/>
                </a:lnTo>
                <a:cubicBezTo>
                  <a:pt x="380" y="286"/>
                  <a:pt x="295" y="369"/>
                  <a:pt x="190" y="369"/>
                </a:cubicBezTo>
                <a:cubicBezTo>
                  <a:pt x="85" y="369"/>
                  <a:pt x="0" y="286"/>
                  <a:pt x="0" y="184"/>
                </a:cubicBezTo>
                <a:cubicBezTo>
                  <a:pt x="0" y="81"/>
                  <a:pt x="85" y="0"/>
                  <a:pt x="190" y="0"/>
                </a:cubicBezTo>
                <a:cubicBezTo>
                  <a:pt x="295" y="0"/>
                  <a:pt x="380" y="81"/>
                  <a:pt x="380" y="184"/>
                </a:cubicBezTo>
                <a:close/>
              </a:path>
            </a:pathLst>
          </a:custGeom>
          <a:solidFill>
            <a:schemeClr val="bg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5CC4749F-2533-4485-8170-F9CDABE9C4FC}"/>
              </a:ext>
            </a:extLst>
          </p:cNvPr>
          <p:cNvSpPr>
            <a:spLocks/>
          </p:cNvSpPr>
          <p:nvPr userDrawn="1"/>
        </p:nvSpPr>
        <p:spPr bwMode="auto">
          <a:xfrm>
            <a:off x="8333509" y="5559131"/>
            <a:ext cx="144463" cy="280988"/>
          </a:xfrm>
          <a:custGeom>
            <a:avLst/>
            <a:gdLst>
              <a:gd name="T0" fmla="*/ 108 w 114"/>
              <a:gd name="T1" fmla="*/ 117 h 215"/>
              <a:gd name="T2" fmla="*/ 108 w 114"/>
              <a:gd name="T3" fmla="*/ 117 h 215"/>
              <a:gd name="T4" fmla="*/ 113 w 114"/>
              <a:gd name="T5" fmla="*/ 79 h 215"/>
              <a:gd name="T6" fmla="*/ 74 w 114"/>
              <a:gd name="T7" fmla="*/ 79 h 215"/>
              <a:gd name="T8" fmla="*/ 74 w 114"/>
              <a:gd name="T9" fmla="*/ 54 h 215"/>
              <a:gd name="T10" fmla="*/ 93 w 114"/>
              <a:gd name="T11" fmla="*/ 36 h 215"/>
              <a:gd name="T12" fmla="*/ 114 w 114"/>
              <a:gd name="T13" fmla="*/ 36 h 215"/>
              <a:gd name="T14" fmla="*/ 114 w 114"/>
              <a:gd name="T15" fmla="*/ 2 h 215"/>
              <a:gd name="T16" fmla="*/ 84 w 114"/>
              <a:gd name="T17" fmla="*/ 0 h 215"/>
              <a:gd name="T18" fmla="*/ 34 w 114"/>
              <a:gd name="T19" fmla="*/ 51 h 215"/>
              <a:gd name="T20" fmla="*/ 34 w 114"/>
              <a:gd name="T21" fmla="*/ 79 h 215"/>
              <a:gd name="T22" fmla="*/ 0 w 114"/>
              <a:gd name="T23" fmla="*/ 79 h 215"/>
              <a:gd name="T24" fmla="*/ 0 w 114"/>
              <a:gd name="T25" fmla="*/ 117 h 215"/>
              <a:gd name="T26" fmla="*/ 34 w 114"/>
              <a:gd name="T27" fmla="*/ 117 h 215"/>
              <a:gd name="T28" fmla="*/ 34 w 114"/>
              <a:gd name="T29" fmla="*/ 215 h 215"/>
              <a:gd name="T30" fmla="*/ 74 w 114"/>
              <a:gd name="T31" fmla="*/ 215 h 215"/>
              <a:gd name="T32" fmla="*/ 74 w 114"/>
              <a:gd name="T33" fmla="*/ 117 h 215"/>
              <a:gd name="T34" fmla="*/ 108 w 114"/>
              <a:gd name="T35" fmla="*/ 11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215">
                <a:moveTo>
                  <a:pt x="108" y="117"/>
                </a:moveTo>
                <a:lnTo>
                  <a:pt x="108" y="117"/>
                </a:lnTo>
                <a:lnTo>
                  <a:pt x="113" y="79"/>
                </a:lnTo>
                <a:lnTo>
                  <a:pt x="74" y="79"/>
                </a:lnTo>
                <a:lnTo>
                  <a:pt x="74" y="54"/>
                </a:lnTo>
                <a:cubicBezTo>
                  <a:pt x="74" y="43"/>
                  <a:pt x="77" y="36"/>
                  <a:pt x="93" y="36"/>
                </a:cubicBezTo>
                <a:lnTo>
                  <a:pt x="114" y="36"/>
                </a:lnTo>
                <a:lnTo>
                  <a:pt x="114" y="2"/>
                </a:lnTo>
                <a:cubicBezTo>
                  <a:pt x="111" y="1"/>
                  <a:pt x="98" y="0"/>
                  <a:pt x="84" y="0"/>
                </a:cubicBezTo>
                <a:cubicBezTo>
                  <a:pt x="54" y="0"/>
                  <a:pt x="34" y="18"/>
                  <a:pt x="34" y="51"/>
                </a:cubicBezTo>
                <a:lnTo>
                  <a:pt x="34" y="79"/>
                </a:lnTo>
                <a:lnTo>
                  <a:pt x="0" y="79"/>
                </a:lnTo>
                <a:lnTo>
                  <a:pt x="0" y="117"/>
                </a:lnTo>
                <a:lnTo>
                  <a:pt x="34" y="117"/>
                </a:lnTo>
                <a:lnTo>
                  <a:pt x="34" y="215"/>
                </a:lnTo>
                <a:lnTo>
                  <a:pt x="74" y="215"/>
                </a:lnTo>
                <a:lnTo>
                  <a:pt x="74" y="117"/>
                </a:lnTo>
                <a:lnTo>
                  <a:pt x="108" y="117"/>
                </a:lnTo>
                <a:close/>
              </a:path>
            </a:pathLst>
          </a:custGeom>
          <a:solidFill>
            <a:srgbClr val="17171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7">
            <a:hlinkClick r:id="rId6"/>
            <a:extLst>
              <a:ext uri="{FF2B5EF4-FFF2-40B4-BE49-F238E27FC236}">
                <a16:creationId xmlns:a16="http://schemas.microsoft.com/office/drawing/2014/main" id="{05E1B2BC-7FD0-427E-A9FA-6040131C7A0C}"/>
              </a:ext>
            </a:extLst>
          </p:cNvPr>
          <p:cNvSpPr>
            <a:spLocks/>
          </p:cNvSpPr>
          <p:nvPr userDrawn="1"/>
        </p:nvSpPr>
        <p:spPr bwMode="auto">
          <a:xfrm>
            <a:off x="7493721" y="5455943"/>
            <a:ext cx="485775" cy="482601"/>
          </a:xfrm>
          <a:custGeom>
            <a:avLst/>
            <a:gdLst>
              <a:gd name="T0" fmla="*/ 380 w 380"/>
              <a:gd name="T1" fmla="*/ 184 h 369"/>
              <a:gd name="T2" fmla="*/ 380 w 380"/>
              <a:gd name="T3" fmla="*/ 184 h 369"/>
              <a:gd name="T4" fmla="*/ 190 w 380"/>
              <a:gd name="T5" fmla="*/ 369 h 369"/>
              <a:gd name="T6" fmla="*/ 0 w 380"/>
              <a:gd name="T7" fmla="*/ 184 h 369"/>
              <a:gd name="T8" fmla="*/ 190 w 380"/>
              <a:gd name="T9" fmla="*/ 0 h 369"/>
              <a:gd name="T10" fmla="*/ 380 w 380"/>
              <a:gd name="T11" fmla="*/ 184 h 369"/>
            </a:gdLst>
            <a:ahLst/>
            <a:cxnLst>
              <a:cxn ang="0">
                <a:pos x="T0" y="T1"/>
              </a:cxn>
              <a:cxn ang="0">
                <a:pos x="T2" y="T3"/>
              </a:cxn>
              <a:cxn ang="0">
                <a:pos x="T4" y="T5"/>
              </a:cxn>
              <a:cxn ang="0">
                <a:pos x="T6" y="T7"/>
              </a:cxn>
              <a:cxn ang="0">
                <a:pos x="T8" y="T9"/>
              </a:cxn>
              <a:cxn ang="0">
                <a:pos x="T10" y="T11"/>
              </a:cxn>
            </a:cxnLst>
            <a:rect l="0" t="0" r="r" b="b"/>
            <a:pathLst>
              <a:path w="380" h="369">
                <a:moveTo>
                  <a:pt x="380" y="184"/>
                </a:moveTo>
                <a:lnTo>
                  <a:pt x="380" y="184"/>
                </a:lnTo>
                <a:cubicBezTo>
                  <a:pt x="380" y="286"/>
                  <a:pt x="295" y="369"/>
                  <a:pt x="190" y="369"/>
                </a:cubicBezTo>
                <a:cubicBezTo>
                  <a:pt x="85" y="369"/>
                  <a:pt x="0" y="286"/>
                  <a:pt x="0" y="184"/>
                </a:cubicBezTo>
                <a:cubicBezTo>
                  <a:pt x="0" y="82"/>
                  <a:pt x="85" y="0"/>
                  <a:pt x="190" y="0"/>
                </a:cubicBezTo>
                <a:cubicBezTo>
                  <a:pt x="295" y="0"/>
                  <a:pt x="380" y="82"/>
                  <a:pt x="380" y="184"/>
                </a:cubicBezTo>
                <a:close/>
              </a:path>
            </a:pathLst>
          </a:custGeom>
          <a:solidFill>
            <a:schemeClr val="bg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8">
            <a:extLst>
              <a:ext uri="{FF2B5EF4-FFF2-40B4-BE49-F238E27FC236}">
                <a16:creationId xmlns:a16="http://schemas.microsoft.com/office/drawing/2014/main" id="{CFC45E70-4761-42B1-9662-08BD3ED719A4}"/>
              </a:ext>
            </a:extLst>
          </p:cNvPr>
          <p:cNvSpPr>
            <a:spLocks noEditPoints="1"/>
          </p:cNvSpPr>
          <p:nvPr userDrawn="1"/>
        </p:nvSpPr>
        <p:spPr bwMode="auto">
          <a:xfrm>
            <a:off x="7625484" y="5565481"/>
            <a:ext cx="53975" cy="227013"/>
          </a:xfrm>
          <a:custGeom>
            <a:avLst/>
            <a:gdLst>
              <a:gd name="T0" fmla="*/ 3 w 43"/>
              <a:gd name="T1" fmla="*/ 58 h 174"/>
              <a:gd name="T2" fmla="*/ 3 w 43"/>
              <a:gd name="T3" fmla="*/ 58 h 174"/>
              <a:gd name="T4" fmla="*/ 40 w 43"/>
              <a:gd name="T5" fmla="*/ 58 h 174"/>
              <a:gd name="T6" fmla="*/ 40 w 43"/>
              <a:gd name="T7" fmla="*/ 174 h 174"/>
              <a:gd name="T8" fmla="*/ 3 w 43"/>
              <a:gd name="T9" fmla="*/ 174 h 174"/>
              <a:gd name="T10" fmla="*/ 3 w 43"/>
              <a:gd name="T11" fmla="*/ 58 h 174"/>
              <a:gd name="T12" fmla="*/ 21 w 43"/>
              <a:gd name="T13" fmla="*/ 0 h 174"/>
              <a:gd name="T14" fmla="*/ 21 w 43"/>
              <a:gd name="T15" fmla="*/ 0 h 174"/>
              <a:gd name="T16" fmla="*/ 43 w 43"/>
              <a:gd name="T17" fmla="*/ 21 h 174"/>
              <a:gd name="T18" fmla="*/ 21 w 43"/>
              <a:gd name="T19" fmla="*/ 42 h 174"/>
              <a:gd name="T20" fmla="*/ 0 w 43"/>
              <a:gd name="T21" fmla="*/ 21 h 174"/>
              <a:gd name="T22" fmla="*/ 21 w 43"/>
              <a:gd name="T2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174">
                <a:moveTo>
                  <a:pt x="3" y="58"/>
                </a:moveTo>
                <a:lnTo>
                  <a:pt x="3" y="58"/>
                </a:lnTo>
                <a:lnTo>
                  <a:pt x="40" y="58"/>
                </a:lnTo>
                <a:lnTo>
                  <a:pt x="40" y="174"/>
                </a:lnTo>
                <a:lnTo>
                  <a:pt x="3" y="174"/>
                </a:lnTo>
                <a:lnTo>
                  <a:pt x="3" y="58"/>
                </a:lnTo>
                <a:close/>
                <a:moveTo>
                  <a:pt x="21" y="0"/>
                </a:moveTo>
                <a:lnTo>
                  <a:pt x="21" y="0"/>
                </a:lnTo>
                <a:cubicBezTo>
                  <a:pt x="33" y="0"/>
                  <a:pt x="43" y="10"/>
                  <a:pt x="43" y="21"/>
                </a:cubicBezTo>
                <a:cubicBezTo>
                  <a:pt x="43" y="33"/>
                  <a:pt x="33" y="42"/>
                  <a:pt x="21" y="42"/>
                </a:cubicBezTo>
                <a:cubicBezTo>
                  <a:pt x="10" y="42"/>
                  <a:pt x="0" y="33"/>
                  <a:pt x="0" y="21"/>
                </a:cubicBezTo>
                <a:cubicBezTo>
                  <a:pt x="0" y="10"/>
                  <a:pt x="10" y="0"/>
                  <a:pt x="21" y="0"/>
                </a:cubicBezTo>
                <a:close/>
              </a:path>
            </a:pathLst>
          </a:custGeom>
          <a:solidFill>
            <a:srgbClr val="17171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E22A03F0-7CE5-4A83-BA0E-31020DDDA0FA}"/>
              </a:ext>
            </a:extLst>
          </p:cNvPr>
          <p:cNvSpPr>
            <a:spLocks/>
          </p:cNvSpPr>
          <p:nvPr userDrawn="1"/>
        </p:nvSpPr>
        <p:spPr bwMode="auto">
          <a:xfrm>
            <a:off x="7704859" y="5638506"/>
            <a:ext cx="149225" cy="153988"/>
          </a:xfrm>
          <a:custGeom>
            <a:avLst/>
            <a:gdLst>
              <a:gd name="T0" fmla="*/ 0 w 116"/>
              <a:gd name="T1" fmla="*/ 3 h 119"/>
              <a:gd name="T2" fmla="*/ 0 w 116"/>
              <a:gd name="T3" fmla="*/ 3 h 119"/>
              <a:gd name="T4" fmla="*/ 36 w 116"/>
              <a:gd name="T5" fmla="*/ 3 h 119"/>
              <a:gd name="T6" fmla="*/ 36 w 116"/>
              <a:gd name="T7" fmla="*/ 19 h 119"/>
              <a:gd name="T8" fmla="*/ 36 w 116"/>
              <a:gd name="T9" fmla="*/ 19 h 119"/>
              <a:gd name="T10" fmla="*/ 72 w 116"/>
              <a:gd name="T11" fmla="*/ 0 h 119"/>
              <a:gd name="T12" fmla="*/ 116 w 116"/>
              <a:gd name="T13" fmla="*/ 55 h 119"/>
              <a:gd name="T14" fmla="*/ 116 w 116"/>
              <a:gd name="T15" fmla="*/ 119 h 119"/>
              <a:gd name="T16" fmla="*/ 79 w 116"/>
              <a:gd name="T17" fmla="*/ 119 h 119"/>
              <a:gd name="T18" fmla="*/ 79 w 116"/>
              <a:gd name="T19" fmla="*/ 63 h 119"/>
              <a:gd name="T20" fmla="*/ 60 w 116"/>
              <a:gd name="T21" fmla="*/ 32 h 119"/>
              <a:gd name="T22" fmla="*/ 37 w 116"/>
              <a:gd name="T23" fmla="*/ 62 h 119"/>
              <a:gd name="T24" fmla="*/ 37 w 116"/>
              <a:gd name="T25" fmla="*/ 119 h 119"/>
              <a:gd name="T26" fmla="*/ 0 w 116"/>
              <a:gd name="T27" fmla="*/ 119 h 119"/>
              <a:gd name="T28" fmla="*/ 0 w 116"/>
              <a:gd name="T29"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19">
                <a:moveTo>
                  <a:pt x="0" y="3"/>
                </a:moveTo>
                <a:lnTo>
                  <a:pt x="0" y="3"/>
                </a:lnTo>
                <a:lnTo>
                  <a:pt x="36" y="3"/>
                </a:lnTo>
                <a:lnTo>
                  <a:pt x="36" y="19"/>
                </a:lnTo>
                <a:lnTo>
                  <a:pt x="36" y="19"/>
                </a:lnTo>
                <a:cubicBezTo>
                  <a:pt x="41" y="10"/>
                  <a:pt x="54" y="0"/>
                  <a:pt x="72" y="0"/>
                </a:cubicBezTo>
                <a:cubicBezTo>
                  <a:pt x="109" y="0"/>
                  <a:pt x="116" y="24"/>
                  <a:pt x="116" y="55"/>
                </a:cubicBezTo>
                <a:lnTo>
                  <a:pt x="116" y="119"/>
                </a:lnTo>
                <a:lnTo>
                  <a:pt x="79" y="119"/>
                </a:lnTo>
                <a:lnTo>
                  <a:pt x="79" y="63"/>
                </a:lnTo>
                <a:cubicBezTo>
                  <a:pt x="79" y="49"/>
                  <a:pt x="79" y="32"/>
                  <a:pt x="60" y="32"/>
                </a:cubicBezTo>
                <a:cubicBezTo>
                  <a:pt x="40" y="32"/>
                  <a:pt x="37" y="47"/>
                  <a:pt x="37" y="62"/>
                </a:cubicBezTo>
                <a:lnTo>
                  <a:pt x="37" y="119"/>
                </a:lnTo>
                <a:lnTo>
                  <a:pt x="0" y="119"/>
                </a:lnTo>
                <a:lnTo>
                  <a:pt x="0" y="3"/>
                </a:lnTo>
                <a:close/>
              </a:path>
            </a:pathLst>
          </a:custGeom>
          <a:solidFill>
            <a:srgbClr val="17171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0">
            <a:hlinkClick r:id="rId7"/>
            <a:extLst>
              <a:ext uri="{FF2B5EF4-FFF2-40B4-BE49-F238E27FC236}">
                <a16:creationId xmlns:a16="http://schemas.microsoft.com/office/drawing/2014/main" id="{A947692D-43CE-42D0-84E4-8E88E30067AA}"/>
              </a:ext>
            </a:extLst>
          </p:cNvPr>
          <p:cNvSpPr>
            <a:spLocks/>
          </p:cNvSpPr>
          <p:nvPr userDrawn="1"/>
        </p:nvSpPr>
        <p:spPr bwMode="auto">
          <a:xfrm>
            <a:off x="6823796" y="5455943"/>
            <a:ext cx="485775" cy="482601"/>
          </a:xfrm>
          <a:custGeom>
            <a:avLst/>
            <a:gdLst>
              <a:gd name="T0" fmla="*/ 380 w 380"/>
              <a:gd name="T1" fmla="*/ 184 h 369"/>
              <a:gd name="T2" fmla="*/ 380 w 380"/>
              <a:gd name="T3" fmla="*/ 184 h 369"/>
              <a:gd name="T4" fmla="*/ 190 w 380"/>
              <a:gd name="T5" fmla="*/ 369 h 369"/>
              <a:gd name="T6" fmla="*/ 0 w 380"/>
              <a:gd name="T7" fmla="*/ 184 h 369"/>
              <a:gd name="T8" fmla="*/ 190 w 380"/>
              <a:gd name="T9" fmla="*/ 0 h 369"/>
              <a:gd name="T10" fmla="*/ 380 w 380"/>
              <a:gd name="T11" fmla="*/ 184 h 369"/>
            </a:gdLst>
            <a:ahLst/>
            <a:cxnLst>
              <a:cxn ang="0">
                <a:pos x="T0" y="T1"/>
              </a:cxn>
              <a:cxn ang="0">
                <a:pos x="T2" y="T3"/>
              </a:cxn>
              <a:cxn ang="0">
                <a:pos x="T4" y="T5"/>
              </a:cxn>
              <a:cxn ang="0">
                <a:pos x="T6" y="T7"/>
              </a:cxn>
              <a:cxn ang="0">
                <a:pos x="T8" y="T9"/>
              </a:cxn>
              <a:cxn ang="0">
                <a:pos x="T10" y="T11"/>
              </a:cxn>
            </a:cxnLst>
            <a:rect l="0" t="0" r="r" b="b"/>
            <a:pathLst>
              <a:path w="380" h="369">
                <a:moveTo>
                  <a:pt x="380" y="184"/>
                </a:moveTo>
                <a:lnTo>
                  <a:pt x="380" y="184"/>
                </a:lnTo>
                <a:cubicBezTo>
                  <a:pt x="380" y="286"/>
                  <a:pt x="294" y="369"/>
                  <a:pt x="190" y="369"/>
                </a:cubicBezTo>
                <a:cubicBezTo>
                  <a:pt x="85" y="369"/>
                  <a:pt x="0" y="286"/>
                  <a:pt x="0" y="184"/>
                </a:cubicBezTo>
                <a:cubicBezTo>
                  <a:pt x="0" y="82"/>
                  <a:pt x="85" y="0"/>
                  <a:pt x="190" y="0"/>
                </a:cubicBezTo>
                <a:cubicBezTo>
                  <a:pt x="294" y="0"/>
                  <a:pt x="380" y="82"/>
                  <a:pt x="380" y="184"/>
                </a:cubicBezTo>
                <a:close/>
              </a:path>
            </a:pathLst>
          </a:custGeom>
          <a:solidFill>
            <a:schemeClr val="bg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4BC4D420-B4AB-4435-AAE6-D85F1A7D7F7C}"/>
              </a:ext>
            </a:extLst>
          </p:cNvPr>
          <p:cNvSpPr>
            <a:spLocks/>
          </p:cNvSpPr>
          <p:nvPr userDrawn="1"/>
        </p:nvSpPr>
        <p:spPr bwMode="auto">
          <a:xfrm>
            <a:off x="6939684" y="5587706"/>
            <a:ext cx="277813" cy="223838"/>
          </a:xfrm>
          <a:custGeom>
            <a:avLst/>
            <a:gdLst>
              <a:gd name="T0" fmla="*/ 217 w 217"/>
              <a:gd name="T1" fmla="*/ 20 h 171"/>
              <a:gd name="T2" fmla="*/ 217 w 217"/>
              <a:gd name="T3" fmla="*/ 20 h 171"/>
              <a:gd name="T4" fmla="*/ 191 w 217"/>
              <a:gd name="T5" fmla="*/ 27 h 171"/>
              <a:gd name="T6" fmla="*/ 211 w 217"/>
              <a:gd name="T7" fmla="*/ 3 h 171"/>
              <a:gd name="T8" fmla="*/ 183 w 217"/>
              <a:gd name="T9" fmla="*/ 14 h 171"/>
              <a:gd name="T10" fmla="*/ 150 w 217"/>
              <a:gd name="T11" fmla="*/ 0 h 171"/>
              <a:gd name="T12" fmla="*/ 106 w 217"/>
              <a:gd name="T13" fmla="*/ 43 h 171"/>
              <a:gd name="T14" fmla="*/ 107 w 217"/>
              <a:gd name="T15" fmla="*/ 53 h 171"/>
              <a:gd name="T16" fmla="*/ 16 w 217"/>
              <a:gd name="T17" fmla="*/ 8 h 171"/>
              <a:gd name="T18" fmla="*/ 10 w 217"/>
              <a:gd name="T19" fmla="*/ 30 h 171"/>
              <a:gd name="T20" fmla="*/ 29 w 217"/>
              <a:gd name="T21" fmla="*/ 66 h 171"/>
              <a:gd name="T22" fmla="*/ 9 w 217"/>
              <a:gd name="T23" fmla="*/ 60 h 171"/>
              <a:gd name="T24" fmla="*/ 9 w 217"/>
              <a:gd name="T25" fmla="*/ 61 h 171"/>
              <a:gd name="T26" fmla="*/ 45 w 217"/>
              <a:gd name="T27" fmla="*/ 103 h 171"/>
              <a:gd name="T28" fmla="*/ 33 w 217"/>
              <a:gd name="T29" fmla="*/ 105 h 171"/>
              <a:gd name="T30" fmla="*/ 25 w 217"/>
              <a:gd name="T31" fmla="*/ 104 h 171"/>
              <a:gd name="T32" fmla="*/ 66 w 217"/>
              <a:gd name="T33" fmla="*/ 134 h 171"/>
              <a:gd name="T34" fmla="*/ 11 w 217"/>
              <a:gd name="T35" fmla="*/ 152 h 171"/>
              <a:gd name="T36" fmla="*/ 0 w 217"/>
              <a:gd name="T37" fmla="*/ 152 h 171"/>
              <a:gd name="T38" fmla="*/ 69 w 217"/>
              <a:gd name="T39" fmla="*/ 171 h 171"/>
              <a:gd name="T40" fmla="*/ 195 w 217"/>
              <a:gd name="T41" fmla="*/ 48 h 171"/>
              <a:gd name="T42" fmla="*/ 195 w 217"/>
              <a:gd name="T43" fmla="*/ 43 h 171"/>
              <a:gd name="T44" fmla="*/ 217 w 217"/>
              <a:gd name="T45" fmla="*/ 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71">
                <a:moveTo>
                  <a:pt x="217" y="20"/>
                </a:moveTo>
                <a:lnTo>
                  <a:pt x="217" y="20"/>
                </a:lnTo>
                <a:cubicBezTo>
                  <a:pt x="209" y="24"/>
                  <a:pt x="200" y="26"/>
                  <a:pt x="191" y="27"/>
                </a:cubicBezTo>
                <a:cubicBezTo>
                  <a:pt x="200" y="22"/>
                  <a:pt x="208" y="13"/>
                  <a:pt x="211" y="3"/>
                </a:cubicBezTo>
                <a:cubicBezTo>
                  <a:pt x="202" y="8"/>
                  <a:pt x="193" y="12"/>
                  <a:pt x="183" y="14"/>
                </a:cubicBezTo>
                <a:cubicBezTo>
                  <a:pt x="175" y="5"/>
                  <a:pt x="163" y="0"/>
                  <a:pt x="150" y="0"/>
                </a:cubicBezTo>
                <a:cubicBezTo>
                  <a:pt x="126" y="0"/>
                  <a:pt x="106" y="19"/>
                  <a:pt x="106" y="43"/>
                </a:cubicBezTo>
                <a:cubicBezTo>
                  <a:pt x="106" y="47"/>
                  <a:pt x="106" y="50"/>
                  <a:pt x="107" y="53"/>
                </a:cubicBezTo>
                <a:cubicBezTo>
                  <a:pt x="70" y="51"/>
                  <a:pt x="37" y="34"/>
                  <a:pt x="16" y="8"/>
                </a:cubicBezTo>
                <a:cubicBezTo>
                  <a:pt x="12" y="14"/>
                  <a:pt x="10" y="22"/>
                  <a:pt x="10" y="30"/>
                </a:cubicBezTo>
                <a:cubicBezTo>
                  <a:pt x="10" y="45"/>
                  <a:pt x="17" y="58"/>
                  <a:pt x="29" y="66"/>
                </a:cubicBezTo>
                <a:cubicBezTo>
                  <a:pt x="22" y="65"/>
                  <a:pt x="15" y="63"/>
                  <a:pt x="9" y="60"/>
                </a:cubicBezTo>
                <a:lnTo>
                  <a:pt x="9" y="61"/>
                </a:lnTo>
                <a:cubicBezTo>
                  <a:pt x="9" y="82"/>
                  <a:pt x="24" y="99"/>
                  <a:pt x="45" y="103"/>
                </a:cubicBezTo>
                <a:cubicBezTo>
                  <a:pt x="41" y="104"/>
                  <a:pt x="37" y="105"/>
                  <a:pt x="33" y="105"/>
                </a:cubicBezTo>
                <a:cubicBezTo>
                  <a:pt x="30" y="105"/>
                  <a:pt x="27" y="104"/>
                  <a:pt x="25" y="104"/>
                </a:cubicBezTo>
                <a:cubicBezTo>
                  <a:pt x="30" y="121"/>
                  <a:pt x="47" y="133"/>
                  <a:pt x="66" y="134"/>
                </a:cubicBezTo>
                <a:cubicBezTo>
                  <a:pt x="51" y="145"/>
                  <a:pt x="32" y="152"/>
                  <a:pt x="11" y="152"/>
                </a:cubicBezTo>
                <a:cubicBezTo>
                  <a:pt x="7" y="152"/>
                  <a:pt x="4" y="152"/>
                  <a:pt x="0" y="152"/>
                </a:cubicBezTo>
                <a:cubicBezTo>
                  <a:pt x="20" y="164"/>
                  <a:pt x="43" y="171"/>
                  <a:pt x="69" y="171"/>
                </a:cubicBezTo>
                <a:cubicBezTo>
                  <a:pt x="150" y="171"/>
                  <a:pt x="195" y="105"/>
                  <a:pt x="195" y="48"/>
                </a:cubicBezTo>
                <a:cubicBezTo>
                  <a:pt x="195" y="46"/>
                  <a:pt x="195" y="44"/>
                  <a:pt x="195" y="43"/>
                </a:cubicBezTo>
                <a:cubicBezTo>
                  <a:pt x="203" y="36"/>
                  <a:pt x="211" y="29"/>
                  <a:pt x="217" y="20"/>
                </a:cubicBezTo>
                <a:close/>
              </a:path>
            </a:pathLst>
          </a:custGeom>
          <a:solidFill>
            <a:srgbClr val="17171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2">
            <a:hlinkClick r:id="rId8"/>
            <a:extLst>
              <a:ext uri="{FF2B5EF4-FFF2-40B4-BE49-F238E27FC236}">
                <a16:creationId xmlns:a16="http://schemas.microsoft.com/office/drawing/2014/main" id="{10263397-B221-4882-8561-AE7AB55FBC19}"/>
              </a:ext>
            </a:extLst>
          </p:cNvPr>
          <p:cNvSpPr>
            <a:spLocks/>
          </p:cNvSpPr>
          <p:nvPr userDrawn="1"/>
        </p:nvSpPr>
        <p:spPr bwMode="auto">
          <a:xfrm>
            <a:off x="8831984" y="5455943"/>
            <a:ext cx="485775" cy="482601"/>
          </a:xfrm>
          <a:custGeom>
            <a:avLst/>
            <a:gdLst>
              <a:gd name="T0" fmla="*/ 380 w 380"/>
              <a:gd name="T1" fmla="*/ 184 h 369"/>
              <a:gd name="T2" fmla="*/ 380 w 380"/>
              <a:gd name="T3" fmla="*/ 184 h 369"/>
              <a:gd name="T4" fmla="*/ 190 w 380"/>
              <a:gd name="T5" fmla="*/ 369 h 369"/>
              <a:gd name="T6" fmla="*/ 0 w 380"/>
              <a:gd name="T7" fmla="*/ 184 h 369"/>
              <a:gd name="T8" fmla="*/ 190 w 380"/>
              <a:gd name="T9" fmla="*/ 0 h 369"/>
              <a:gd name="T10" fmla="*/ 380 w 380"/>
              <a:gd name="T11" fmla="*/ 184 h 369"/>
            </a:gdLst>
            <a:ahLst/>
            <a:cxnLst>
              <a:cxn ang="0">
                <a:pos x="T0" y="T1"/>
              </a:cxn>
              <a:cxn ang="0">
                <a:pos x="T2" y="T3"/>
              </a:cxn>
              <a:cxn ang="0">
                <a:pos x="T4" y="T5"/>
              </a:cxn>
              <a:cxn ang="0">
                <a:pos x="T6" y="T7"/>
              </a:cxn>
              <a:cxn ang="0">
                <a:pos x="T8" y="T9"/>
              </a:cxn>
              <a:cxn ang="0">
                <a:pos x="T10" y="T11"/>
              </a:cxn>
            </a:cxnLst>
            <a:rect l="0" t="0" r="r" b="b"/>
            <a:pathLst>
              <a:path w="380" h="369">
                <a:moveTo>
                  <a:pt x="380" y="184"/>
                </a:moveTo>
                <a:lnTo>
                  <a:pt x="380" y="184"/>
                </a:lnTo>
                <a:cubicBezTo>
                  <a:pt x="380" y="286"/>
                  <a:pt x="295" y="369"/>
                  <a:pt x="190" y="369"/>
                </a:cubicBezTo>
                <a:cubicBezTo>
                  <a:pt x="85" y="369"/>
                  <a:pt x="0" y="286"/>
                  <a:pt x="0" y="184"/>
                </a:cubicBezTo>
                <a:cubicBezTo>
                  <a:pt x="0" y="82"/>
                  <a:pt x="85" y="0"/>
                  <a:pt x="190" y="0"/>
                </a:cubicBezTo>
                <a:cubicBezTo>
                  <a:pt x="295" y="0"/>
                  <a:pt x="380" y="82"/>
                  <a:pt x="380" y="184"/>
                </a:cubicBezTo>
                <a:close/>
              </a:path>
            </a:pathLst>
          </a:custGeom>
          <a:solidFill>
            <a:schemeClr val="bg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C2D2B597-5DC0-480D-B1D7-763BE7221DC9}"/>
              </a:ext>
            </a:extLst>
          </p:cNvPr>
          <p:cNvSpPr>
            <a:spLocks noEditPoints="1"/>
          </p:cNvSpPr>
          <p:nvPr userDrawn="1"/>
        </p:nvSpPr>
        <p:spPr bwMode="auto">
          <a:xfrm>
            <a:off x="8938346" y="5555956"/>
            <a:ext cx="282575" cy="280988"/>
          </a:xfrm>
          <a:custGeom>
            <a:avLst/>
            <a:gdLst>
              <a:gd name="T0" fmla="*/ 111 w 221"/>
              <a:gd name="T1" fmla="*/ 19 h 216"/>
              <a:gd name="T2" fmla="*/ 111 w 221"/>
              <a:gd name="T3" fmla="*/ 19 h 216"/>
              <a:gd name="T4" fmla="*/ 155 w 221"/>
              <a:gd name="T5" fmla="*/ 20 h 216"/>
              <a:gd name="T6" fmla="*/ 176 w 221"/>
              <a:gd name="T7" fmla="*/ 24 h 216"/>
              <a:gd name="T8" fmla="*/ 189 w 221"/>
              <a:gd name="T9" fmla="*/ 32 h 216"/>
              <a:gd name="T10" fmla="*/ 197 w 221"/>
              <a:gd name="T11" fmla="*/ 44 h 216"/>
              <a:gd name="T12" fmla="*/ 201 w 221"/>
              <a:gd name="T13" fmla="*/ 64 h 216"/>
              <a:gd name="T14" fmla="*/ 201 w 221"/>
              <a:gd name="T15" fmla="*/ 108 h 216"/>
              <a:gd name="T16" fmla="*/ 201 w 221"/>
              <a:gd name="T17" fmla="*/ 151 h 216"/>
              <a:gd name="T18" fmla="*/ 197 w 221"/>
              <a:gd name="T19" fmla="*/ 171 h 216"/>
              <a:gd name="T20" fmla="*/ 189 w 221"/>
              <a:gd name="T21" fmla="*/ 184 h 216"/>
              <a:gd name="T22" fmla="*/ 176 w 221"/>
              <a:gd name="T23" fmla="*/ 192 h 216"/>
              <a:gd name="T24" fmla="*/ 155 w 221"/>
              <a:gd name="T25" fmla="*/ 196 h 216"/>
              <a:gd name="T26" fmla="*/ 111 w 221"/>
              <a:gd name="T27" fmla="*/ 196 h 216"/>
              <a:gd name="T28" fmla="*/ 66 w 221"/>
              <a:gd name="T29" fmla="*/ 196 h 216"/>
              <a:gd name="T30" fmla="*/ 45 w 221"/>
              <a:gd name="T31" fmla="*/ 192 h 216"/>
              <a:gd name="T32" fmla="*/ 32 w 221"/>
              <a:gd name="T33" fmla="*/ 184 h 216"/>
              <a:gd name="T34" fmla="*/ 24 w 221"/>
              <a:gd name="T35" fmla="*/ 171 h 216"/>
              <a:gd name="T36" fmla="*/ 20 w 221"/>
              <a:gd name="T37" fmla="*/ 151 h 216"/>
              <a:gd name="T38" fmla="*/ 20 w 221"/>
              <a:gd name="T39" fmla="*/ 108 h 216"/>
              <a:gd name="T40" fmla="*/ 20 w 221"/>
              <a:gd name="T41" fmla="*/ 64 h 216"/>
              <a:gd name="T42" fmla="*/ 24 w 221"/>
              <a:gd name="T43" fmla="*/ 44 h 216"/>
              <a:gd name="T44" fmla="*/ 32 w 221"/>
              <a:gd name="T45" fmla="*/ 32 h 216"/>
              <a:gd name="T46" fmla="*/ 45 w 221"/>
              <a:gd name="T47" fmla="*/ 24 h 216"/>
              <a:gd name="T48" fmla="*/ 66 w 221"/>
              <a:gd name="T49" fmla="*/ 20 h 216"/>
              <a:gd name="T50" fmla="*/ 111 w 221"/>
              <a:gd name="T51" fmla="*/ 19 h 216"/>
              <a:gd name="T52" fmla="*/ 111 w 221"/>
              <a:gd name="T53" fmla="*/ 0 h 216"/>
              <a:gd name="T54" fmla="*/ 111 w 221"/>
              <a:gd name="T55" fmla="*/ 0 h 216"/>
              <a:gd name="T56" fmla="*/ 65 w 221"/>
              <a:gd name="T57" fmla="*/ 1 h 216"/>
              <a:gd name="T58" fmla="*/ 38 w 221"/>
              <a:gd name="T59" fmla="*/ 6 h 216"/>
              <a:gd name="T60" fmla="*/ 18 w 221"/>
              <a:gd name="T61" fmla="*/ 18 h 216"/>
              <a:gd name="T62" fmla="*/ 5 w 221"/>
              <a:gd name="T63" fmla="*/ 37 h 216"/>
              <a:gd name="T64" fmla="*/ 0 w 221"/>
              <a:gd name="T65" fmla="*/ 63 h 216"/>
              <a:gd name="T66" fmla="*/ 0 w 221"/>
              <a:gd name="T67" fmla="*/ 108 h 216"/>
              <a:gd name="T68" fmla="*/ 0 w 221"/>
              <a:gd name="T69" fmla="*/ 152 h 216"/>
              <a:gd name="T70" fmla="*/ 5 w 221"/>
              <a:gd name="T71" fmla="*/ 178 h 216"/>
              <a:gd name="T72" fmla="*/ 18 w 221"/>
              <a:gd name="T73" fmla="*/ 198 h 216"/>
              <a:gd name="T74" fmla="*/ 38 w 221"/>
              <a:gd name="T75" fmla="*/ 210 h 216"/>
              <a:gd name="T76" fmla="*/ 65 w 221"/>
              <a:gd name="T77" fmla="*/ 215 h 216"/>
              <a:gd name="T78" fmla="*/ 111 w 221"/>
              <a:gd name="T79" fmla="*/ 216 h 216"/>
              <a:gd name="T80" fmla="*/ 156 w 221"/>
              <a:gd name="T81" fmla="*/ 215 h 216"/>
              <a:gd name="T82" fmla="*/ 183 w 221"/>
              <a:gd name="T83" fmla="*/ 210 h 216"/>
              <a:gd name="T84" fmla="*/ 203 w 221"/>
              <a:gd name="T85" fmla="*/ 198 h 216"/>
              <a:gd name="T86" fmla="*/ 216 w 221"/>
              <a:gd name="T87" fmla="*/ 178 h 216"/>
              <a:gd name="T88" fmla="*/ 221 w 221"/>
              <a:gd name="T89" fmla="*/ 152 h 216"/>
              <a:gd name="T90" fmla="*/ 221 w 221"/>
              <a:gd name="T91" fmla="*/ 108 h 216"/>
              <a:gd name="T92" fmla="*/ 221 w 221"/>
              <a:gd name="T93" fmla="*/ 63 h 216"/>
              <a:gd name="T94" fmla="*/ 216 w 221"/>
              <a:gd name="T95" fmla="*/ 37 h 216"/>
              <a:gd name="T96" fmla="*/ 203 w 221"/>
              <a:gd name="T97" fmla="*/ 18 h 216"/>
              <a:gd name="T98" fmla="*/ 183 w 221"/>
              <a:gd name="T99" fmla="*/ 6 h 216"/>
              <a:gd name="T100" fmla="*/ 156 w 221"/>
              <a:gd name="T101" fmla="*/ 1 h 216"/>
              <a:gd name="T102" fmla="*/ 111 w 221"/>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1" h="216">
                <a:moveTo>
                  <a:pt x="111" y="19"/>
                </a:moveTo>
                <a:lnTo>
                  <a:pt x="111" y="19"/>
                </a:lnTo>
                <a:cubicBezTo>
                  <a:pt x="140" y="19"/>
                  <a:pt x="144" y="19"/>
                  <a:pt x="155" y="20"/>
                </a:cubicBezTo>
                <a:cubicBezTo>
                  <a:pt x="166" y="20"/>
                  <a:pt x="172" y="22"/>
                  <a:pt x="176" y="24"/>
                </a:cubicBezTo>
                <a:cubicBezTo>
                  <a:pt x="181" y="26"/>
                  <a:pt x="185" y="28"/>
                  <a:pt x="189" y="32"/>
                </a:cubicBezTo>
                <a:cubicBezTo>
                  <a:pt x="193" y="35"/>
                  <a:pt x="195" y="39"/>
                  <a:pt x="197" y="44"/>
                </a:cubicBezTo>
                <a:cubicBezTo>
                  <a:pt x="198" y="48"/>
                  <a:pt x="200" y="54"/>
                  <a:pt x="201" y="64"/>
                </a:cubicBezTo>
                <a:cubicBezTo>
                  <a:pt x="201" y="76"/>
                  <a:pt x="201" y="79"/>
                  <a:pt x="201" y="108"/>
                </a:cubicBezTo>
                <a:cubicBezTo>
                  <a:pt x="201" y="137"/>
                  <a:pt x="201" y="140"/>
                  <a:pt x="201" y="151"/>
                </a:cubicBezTo>
                <a:cubicBezTo>
                  <a:pt x="200" y="162"/>
                  <a:pt x="198" y="168"/>
                  <a:pt x="197" y="171"/>
                </a:cubicBezTo>
                <a:cubicBezTo>
                  <a:pt x="195" y="176"/>
                  <a:pt x="193" y="180"/>
                  <a:pt x="189" y="184"/>
                </a:cubicBezTo>
                <a:cubicBezTo>
                  <a:pt x="185" y="188"/>
                  <a:pt x="181" y="190"/>
                  <a:pt x="176" y="192"/>
                </a:cubicBezTo>
                <a:cubicBezTo>
                  <a:pt x="172" y="193"/>
                  <a:pt x="166" y="195"/>
                  <a:pt x="155" y="196"/>
                </a:cubicBezTo>
                <a:cubicBezTo>
                  <a:pt x="144" y="196"/>
                  <a:pt x="140" y="196"/>
                  <a:pt x="111" y="196"/>
                </a:cubicBezTo>
                <a:cubicBezTo>
                  <a:pt x="81" y="196"/>
                  <a:pt x="77" y="196"/>
                  <a:pt x="66" y="196"/>
                </a:cubicBezTo>
                <a:cubicBezTo>
                  <a:pt x="55" y="195"/>
                  <a:pt x="49" y="193"/>
                  <a:pt x="45" y="192"/>
                </a:cubicBezTo>
                <a:cubicBezTo>
                  <a:pt x="40" y="190"/>
                  <a:pt x="36" y="188"/>
                  <a:pt x="32" y="184"/>
                </a:cubicBezTo>
                <a:cubicBezTo>
                  <a:pt x="28" y="180"/>
                  <a:pt x="26" y="176"/>
                  <a:pt x="24" y="171"/>
                </a:cubicBezTo>
                <a:cubicBezTo>
                  <a:pt x="23" y="168"/>
                  <a:pt x="21" y="162"/>
                  <a:pt x="20" y="151"/>
                </a:cubicBezTo>
                <a:cubicBezTo>
                  <a:pt x="20" y="140"/>
                  <a:pt x="20" y="137"/>
                  <a:pt x="20" y="108"/>
                </a:cubicBezTo>
                <a:cubicBezTo>
                  <a:pt x="20" y="79"/>
                  <a:pt x="20" y="76"/>
                  <a:pt x="20" y="64"/>
                </a:cubicBezTo>
                <a:cubicBezTo>
                  <a:pt x="21" y="54"/>
                  <a:pt x="23" y="48"/>
                  <a:pt x="24" y="44"/>
                </a:cubicBezTo>
                <a:cubicBezTo>
                  <a:pt x="26" y="39"/>
                  <a:pt x="28" y="35"/>
                  <a:pt x="32" y="32"/>
                </a:cubicBezTo>
                <a:cubicBezTo>
                  <a:pt x="36" y="28"/>
                  <a:pt x="40" y="26"/>
                  <a:pt x="45" y="24"/>
                </a:cubicBezTo>
                <a:cubicBezTo>
                  <a:pt x="49" y="22"/>
                  <a:pt x="55" y="20"/>
                  <a:pt x="66" y="20"/>
                </a:cubicBezTo>
                <a:cubicBezTo>
                  <a:pt x="77" y="19"/>
                  <a:pt x="81" y="19"/>
                  <a:pt x="111" y="19"/>
                </a:cubicBezTo>
                <a:close/>
                <a:moveTo>
                  <a:pt x="111" y="0"/>
                </a:moveTo>
                <a:lnTo>
                  <a:pt x="111" y="0"/>
                </a:lnTo>
                <a:cubicBezTo>
                  <a:pt x="80" y="0"/>
                  <a:pt x="77" y="0"/>
                  <a:pt x="65" y="1"/>
                </a:cubicBezTo>
                <a:cubicBezTo>
                  <a:pt x="53" y="1"/>
                  <a:pt x="45" y="3"/>
                  <a:pt x="38" y="6"/>
                </a:cubicBezTo>
                <a:cubicBezTo>
                  <a:pt x="31" y="8"/>
                  <a:pt x="24" y="12"/>
                  <a:pt x="18" y="18"/>
                </a:cubicBezTo>
                <a:cubicBezTo>
                  <a:pt x="12" y="24"/>
                  <a:pt x="8" y="30"/>
                  <a:pt x="5" y="37"/>
                </a:cubicBezTo>
                <a:cubicBezTo>
                  <a:pt x="3" y="44"/>
                  <a:pt x="1" y="52"/>
                  <a:pt x="0" y="63"/>
                </a:cubicBezTo>
                <a:cubicBezTo>
                  <a:pt x="0" y="75"/>
                  <a:pt x="0" y="78"/>
                  <a:pt x="0" y="108"/>
                </a:cubicBezTo>
                <a:cubicBezTo>
                  <a:pt x="0" y="137"/>
                  <a:pt x="0" y="141"/>
                  <a:pt x="0" y="152"/>
                </a:cubicBezTo>
                <a:cubicBezTo>
                  <a:pt x="1" y="164"/>
                  <a:pt x="3" y="172"/>
                  <a:pt x="5" y="178"/>
                </a:cubicBezTo>
                <a:cubicBezTo>
                  <a:pt x="8" y="186"/>
                  <a:pt x="12" y="192"/>
                  <a:pt x="18" y="198"/>
                </a:cubicBezTo>
                <a:cubicBezTo>
                  <a:pt x="24" y="204"/>
                  <a:pt x="31" y="207"/>
                  <a:pt x="38" y="210"/>
                </a:cubicBezTo>
                <a:cubicBezTo>
                  <a:pt x="45" y="213"/>
                  <a:pt x="53" y="215"/>
                  <a:pt x="65" y="215"/>
                </a:cubicBezTo>
                <a:cubicBezTo>
                  <a:pt x="77" y="216"/>
                  <a:pt x="80" y="216"/>
                  <a:pt x="111" y="216"/>
                </a:cubicBezTo>
                <a:cubicBezTo>
                  <a:pt x="141" y="216"/>
                  <a:pt x="144" y="216"/>
                  <a:pt x="156" y="215"/>
                </a:cubicBezTo>
                <a:cubicBezTo>
                  <a:pt x="168" y="215"/>
                  <a:pt x="176" y="213"/>
                  <a:pt x="183" y="210"/>
                </a:cubicBezTo>
                <a:cubicBezTo>
                  <a:pt x="190" y="207"/>
                  <a:pt x="197" y="204"/>
                  <a:pt x="203" y="198"/>
                </a:cubicBezTo>
                <a:cubicBezTo>
                  <a:pt x="209" y="192"/>
                  <a:pt x="213" y="186"/>
                  <a:pt x="216" y="178"/>
                </a:cubicBezTo>
                <a:cubicBezTo>
                  <a:pt x="218" y="172"/>
                  <a:pt x="220" y="164"/>
                  <a:pt x="221" y="152"/>
                </a:cubicBezTo>
                <a:cubicBezTo>
                  <a:pt x="221" y="141"/>
                  <a:pt x="221" y="137"/>
                  <a:pt x="221" y="108"/>
                </a:cubicBezTo>
                <a:cubicBezTo>
                  <a:pt x="221" y="78"/>
                  <a:pt x="221" y="75"/>
                  <a:pt x="221" y="63"/>
                </a:cubicBezTo>
                <a:cubicBezTo>
                  <a:pt x="220" y="52"/>
                  <a:pt x="218" y="44"/>
                  <a:pt x="216" y="37"/>
                </a:cubicBezTo>
                <a:cubicBezTo>
                  <a:pt x="213" y="30"/>
                  <a:pt x="209" y="24"/>
                  <a:pt x="203" y="18"/>
                </a:cubicBezTo>
                <a:cubicBezTo>
                  <a:pt x="197" y="12"/>
                  <a:pt x="190" y="8"/>
                  <a:pt x="183" y="6"/>
                </a:cubicBezTo>
                <a:cubicBezTo>
                  <a:pt x="176" y="3"/>
                  <a:pt x="168" y="1"/>
                  <a:pt x="156" y="1"/>
                </a:cubicBezTo>
                <a:cubicBezTo>
                  <a:pt x="144" y="0"/>
                  <a:pt x="141" y="0"/>
                  <a:pt x="111" y="0"/>
                </a:cubicBezTo>
                <a:close/>
              </a:path>
            </a:pathLst>
          </a:custGeom>
          <a:solidFill>
            <a:srgbClr val="17171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4">
            <a:extLst>
              <a:ext uri="{FF2B5EF4-FFF2-40B4-BE49-F238E27FC236}">
                <a16:creationId xmlns:a16="http://schemas.microsoft.com/office/drawing/2014/main" id="{6D1AF667-9DF2-4997-A2C2-9637B4FAA641}"/>
              </a:ext>
            </a:extLst>
          </p:cNvPr>
          <p:cNvSpPr>
            <a:spLocks noEditPoints="1"/>
          </p:cNvSpPr>
          <p:nvPr userDrawn="1"/>
        </p:nvSpPr>
        <p:spPr bwMode="auto">
          <a:xfrm>
            <a:off x="9006609" y="5624219"/>
            <a:ext cx="144463" cy="144463"/>
          </a:xfrm>
          <a:custGeom>
            <a:avLst/>
            <a:gdLst>
              <a:gd name="T0" fmla="*/ 57 w 113"/>
              <a:gd name="T1" fmla="*/ 0 h 111"/>
              <a:gd name="T2" fmla="*/ 57 w 113"/>
              <a:gd name="T3" fmla="*/ 0 h 111"/>
              <a:gd name="T4" fmla="*/ 0 w 113"/>
              <a:gd name="T5" fmla="*/ 56 h 111"/>
              <a:gd name="T6" fmla="*/ 57 w 113"/>
              <a:gd name="T7" fmla="*/ 111 h 111"/>
              <a:gd name="T8" fmla="*/ 113 w 113"/>
              <a:gd name="T9" fmla="*/ 56 h 111"/>
              <a:gd name="T10" fmla="*/ 57 w 113"/>
              <a:gd name="T11" fmla="*/ 0 h 111"/>
              <a:gd name="T12" fmla="*/ 57 w 113"/>
              <a:gd name="T13" fmla="*/ 92 h 111"/>
              <a:gd name="T14" fmla="*/ 57 w 113"/>
              <a:gd name="T15" fmla="*/ 92 h 111"/>
              <a:gd name="T16" fmla="*/ 20 w 113"/>
              <a:gd name="T17" fmla="*/ 56 h 111"/>
              <a:gd name="T18" fmla="*/ 57 w 113"/>
              <a:gd name="T19" fmla="*/ 20 h 111"/>
              <a:gd name="T20" fmla="*/ 93 w 113"/>
              <a:gd name="T21" fmla="*/ 56 h 111"/>
              <a:gd name="T22" fmla="*/ 57 w 113"/>
              <a:gd name="T23" fmla="*/ 9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111">
                <a:moveTo>
                  <a:pt x="57" y="0"/>
                </a:moveTo>
                <a:lnTo>
                  <a:pt x="57" y="0"/>
                </a:lnTo>
                <a:cubicBezTo>
                  <a:pt x="25" y="0"/>
                  <a:pt x="0" y="25"/>
                  <a:pt x="0" y="56"/>
                </a:cubicBezTo>
                <a:cubicBezTo>
                  <a:pt x="0" y="86"/>
                  <a:pt x="25" y="111"/>
                  <a:pt x="57" y="111"/>
                </a:cubicBezTo>
                <a:cubicBezTo>
                  <a:pt x="88" y="111"/>
                  <a:pt x="113" y="86"/>
                  <a:pt x="113" y="56"/>
                </a:cubicBezTo>
                <a:cubicBezTo>
                  <a:pt x="113" y="25"/>
                  <a:pt x="88" y="0"/>
                  <a:pt x="57" y="0"/>
                </a:cubicBezTo>
                <a:close/>
                <a:moveTo>
                  <a:pt x="57" y="92"/>
                </a:moveTo>
                <a:lnTo>
                  <a:pt x="57" y="92"/>
                </a:lnTo>
                <a:cubicBezTo>
                  <a:pt x="36" y="92"/>
                  <a:pt x="20" y="76"/>
                  <a:pt x="20" y="56"/>
                </a:cubicBezTo>
                <a:cubicBezTo>
                  <a:pt x="20" y="36"/>
                  <a:pt x="36" y="20"/>
                  <a:pt x="57" y="20"/>
                </a:cubicBezTo>
                <a:cubicBezTo>
                  <a:pt x="77" y="20"/>
                  <a:pt x="93" y="36"/>
                  <a:pt x="93" y="56"/>
                </a:cubicBezTo>
                <a:cubicBezTo>
                  <a:pt x="93" y="76"/>
                  <a:pt x="77" y="92"/>
                  <a:pt x="57" y="92"/>
                </a:cubicBezTo>
                <a:close/>
              </a:path>
            </a:pathLst>
          </a:custGeom>
          <a:solidFill>
            <a:srgbClr val="17171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5">
            <a:extLst>
              <a:ext uri="{FF2B5EF4-FFF2-40B4-BE49-F238E27FC236}">
                <a16:creationId xmlns:a16="http://schemas.microsoft.com/office/drawing/2014/main" id="{C832C101-B348-4CA4-934F-438E769E20EB}"/>
              </a:ext>
            </a:extLst>
          </p:cNvPr>
          <p:cNvSpPr>
            <a:spLocks/>
          </p:cNvSpPr>
          <p:nvPr userDrawn="1"/>
        </p:nvSpPr>
        <p:spPr bwMode="auto">
          <a:xfrm>
            <a:off x="9138371" y="5603581"/>
            <a:ext cx="33338" cy="34925"/>
          </a:xfrm>
          <a:custGeom>
            <a:avLst/>
            <a:gdLst>
              <a:gd name="T0" fmla="*/ 27 w 27"/>
              <a:gd name="T1" fmla="*/ 13 h 26"/>
              <a:gd name="T2" fmla="*/ 27 w 27"/>
              <a:gd name="T3" fmla="*/ 13 h 26"/>
              <a:gd name="T4" fmla="*/ 14 w 27"/>
              <a:gd name="T5" fmla="*/ 26 h 26"/>
              <a:gd name="T6" fmla="*/ 0 w 27"/>
              <a:gd name="T7" fmla="*/ 13 h 26"/>
              <a:gd name="T8" fmla="*/ 14 w 27"/>
              <a:gd name="T9" fmla="*/ 0 h 26"/>
              <a:gd name="T10" fmla="*/ 27 w 27"/>
              <a:gd name="T11" fmla="*/ 13 h 26"/>
            </a:gdLst>
            <a:ahLst/>
            <a:cxnLst>
              <a:cxn ang="0">
                <a:pos x="T0" y="T1"/>
              </a:cxn>
              <a:cxn ang="0">
                <a:pos x="T2" y="T3"/>
              </a:cxn>
              <a:cxn ang="0">
                <a:pos x="T4" y="T5"/>
              </a:cxn>
              <a:cxn ang="0">
                <a:pos x="T6" y="T7"/>
              </a:cxn>
              <a:cxn ang="0">
                <a:pos x="T8" y="T9"/>
              </a:cxn>
              <a:cxn ang="0">
                <a:pos x="T10" y="T11"/>
              </a:cxn>
            </a:cxnLst>
            <a:rect l="0" t="0" r="r" b="b"/>
            <a:pathLst>
              <a:path w="27" h="26">
                <a:moveTo>
                  <a:pt x="27" y="13"/>
                </a:moveTo>
                <a:lnTo>
                  <a:pt x="27" y="13"/>
                </a:lnTo>
                <a:cubicBezTo>
                  <a:pt x="27" y="20"/>
                  <a:pt x="21" y="26"/>
                  <a:pt x="14" y="26"/>
                </a:cubicBezTo>
                <a:cubicBezTo>
                  <a:pt x="6" y="26"/>
                  <a:pt x="0" y="20"/>
                  <a:pt x="0" y="13"/>
                </a:cubicBezTo>
                <a:cubicBezTo>
                  <a:pt x="0" y="6"/>
                  <a:pt x="6" y="0"/>
                  <a:pt x="14" y="0"/>
                </a:cubicBezTo>
                <a:cubicBezTo>
                  <a:pt x="21" y="0"/>
                  <a:pt x="27" y="6"/>
                  <a:pt x="27" y="13"/>
                </a:cubicBezTo>
                <a:close/>
              </a:path>
            </a:pathLst>
          </a:custGeom>
          <a:solidFill>
            <a:srgbClr val="17171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26410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 Two Column with Titl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4349" y="2781300"/>
            <a:ext cx="5309382" cy="3292122"/>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6330950" y="2781300"/>
            <a:ext cx="5322646" cy="3292122"/>
          </a:xfrm>
        </p:spPr>
        <p:txBody>
          <a:bodyPr/>
          <a:lstStyle>
            <a:lvl1pPr>
              <a:defRPr sz="2600">
                <a:solidFill>
                  <a:srgbClr val="68696B"/>
                </a:solidFill>
                <a:latin typeface="+mn-lt"/>
              </a:defRPr>
            </a:lvl1pPr>
            <a:lvl2pPr>
              <a:defRPr>
                <a:solidFill>
                  <a:srgbClr val="68696B"/>
                </a:solidFill>
                <a:latin typeface="+mn-lt"/>
              </a:defRPr>
            </a:lvl2pPr>
            <a:lvl3pPr>
              <a:defRPr>
                <a:solidFill>
                  <a:srgbClr val="68696B"/>
                </a:solidFill>
                <a:latin typeface="+mn-lt"/>
              </a:defRPr>
            </a:lvl3pPr>
            <a:lvl4pPr>
              <a:defRPr>
                <a:solidFill>
                  <a:srgbClr val="68696B"/>
                </a:solidFill>
                <a:latin typeface="+mn-lt"/>
              </a:defRPr>
            </a:lvl4pPr>
            <a:lvl5pPr>
              <a:defRPr>
                <a:solidFill>
                  <a:srgbClr val="68696B"/>
                </a:solidFill>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514349" y="1868796"/>
            <a:ext cx="5308600" cy="762000"/>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68696B"/>
                </a:solidFill>
              </a:defRPr>
            </a:lvl2pPr>
            <a:lvl3pPr marL="914400" indent="0">
              <a:buFontTx/>
              <a:buNone/>
              <a:defRPr>
                <a:solidFill>
                  <a:srgbClr val="68696B"/>
                </a:solidFill>
              </a:defRPr>
            </a:lvl3pPr>
            <a:lvl4pPr marL="1371600" indent="0">
              <a:buFontTx/>
              <a:buNone/>
              <a:defRPr>
                <a:solidFill>
                  <a:srgbClr val="68696B"/>
                </a:solidFill>
              </a:defRPr>
            </a:lvl4pPr>
            <a:lvl5pPr marL="1828800" indent="0">
              <a:buFontTx/>
              <a:buNone/>
              <a:defRPr>
                <a:solidFill>
                  <a:srgbClr val="68696B"/>
                </a:solidFill>
              </a:defRPr>
            </a:lvl5pPr>
          </a:lstStyle>
          <a:p>
            <a:pPr lvl="0"/>
            <a:r>
              <a:rPr lang="en-US" dirty="0"/>
              <a:t>Click to edit text</a:t>
            </a:r>
          </a:p>
        </p:txBody>
      </p:sp>
      <p:sp>
        <p:nvSpPr>
          <p:cNvPr id="17" name="Text Placeholder 16"/>
          <p:cNvSpPr>
            <a:spLocks noGrp="1"/>
          </p:cNvSpPr>
          <p:nvPr>
            <p:ph type="body" sz="quarter" idx="15" hasCustomPrompt="1"/>
          </p:nvPr>
        </p:nvSpPr>
        <p:spPr>
          <a:xfrm>
            <a:off x="6330950" y="1868796"/>
            <a:ext cx="5322646" cy="762000"/>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text</a:t>
            </a:r>
          </a:p>
        </p:txBody>
      </p:sp>
      <p:pic>
        <p:nvPicPr>
          <p:cNvPr id="14" name="Picture 13">
            <a:extLst>
              <a:ext uri="{FF2B5EF4-FFF2-40B4-BE49-F238E27FC236}">
                <a16:creationId xmlns:a16="http://schemas.microsoft.com/office/drawing/2014/main" id="{6EE4703E-EE65-4141-98BA-ED2DABD25A84}"/>
              </a:ext>
            </a:extLst>
          </p:cNvPr>
          <p:cNvPicPr>
            <a:picLocks noChangeAspect="1"/>
          </p:cNvPicPr>
          <p:nvPr userDrawn="1"/>
        </p:nvPicPr>
        <p:blipFill>
          <a:blip r:embed="rId2"/>
          <a:stretch>
            <a:fillRect/>
          </a:stretch>
        </p:blipFill>
        <p:spPr>
          <a:xfrm>
            <a:off x="447311" y="6311779"/>
            <a:ext cx="1813826" cy="530014"/>
          </a:xfrm>
          <a:prstGeom prst="rect">
            <a:avLst/>
          </a:prstGeom>
        </p:spPr>
      </p:pic>
      <p:sp>
        <p:nvSpPr>
          <p:cNvPr id="16" name="Slide Number Placeholder 6">
            <a:extLst>
              <a:ext uri="{FF2B5EF4-FFF2-40B4-BE49-F238E27FC236}">
                <a16:creationId xmlns:a16="http://schemas.microsoft.com/office/drawing/2014/main" id="{21BC1E3D-CBE3-49A6-96E7-9C66AB3D3A65}"/>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7" name="Title 1">
            <a:extLst>
              <a:ext uri="{FF2B5EF4-FFF2-40B4-BE49-F238E27FC236}">
                <a16:creationId xmlns:a16="http://schemas.microsoft.com/office/drawing/2014/main" id="{D95BCD4A-ADED-4C7E-9EE8-CFDFDE92D607}"/>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20" name="Content Placeholder 7" descr="A close up of a logo&#10;&#10;Description automatically generated">
            <a:extLst>
              <a:ext uri="{FF2B5EF4-FFF2-40B4-BE49-F238E27FC236}">
                <a16:creationId xmlns:a16="http://schemas.microsoft.com/office/drawing/2014/main" id="{B3CEC2FD-1CDC-DB4A-B008-B0D6C9FBCAD2}"/>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09199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Three Colum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C211C4-E3E3-42F0-B088-0F407E9CEB8F}"/>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3" name="Content Placeholder 2"/>
          <p:cNvSpPr>
            <a:spLocks noGrp="1"/>
          </p:cNvSpPr>
          <p:nvPr>
            <p:ph idx="1" hasCustomPrompt="1"/>
          </p:nvPr>
        </p:nvSpPr>
        <p:spPr>
          <a:xfrm>
            <a:off x="505002" y="1851766"/>
            <a:ext cx="3619500" cy="4109870"/>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4274663" y="1855510"/>
            <a:ext cx="3621024" cy="4106126"/>
          </a:xfrm>
        </p:spPr>
        <p:txBody>
          <a:bodyPr/>
          <a:lstStyle>
            <a:lvl1pPr>
              <a:defRPr sz="2600">
                <a:solidFill>
                  <a:srgbClr val="68696B"/>
                </a:solidFill>
              </a:defRPr>
            </a:lvl1pPr>
            <a:lvl2pPr>
              <a:defRPr>
                <a:solidFill>
                  <a:srgbClr val="68696B"/>
                </a:solidFill>
              </a:defRPr>
            </a:lvl2pPr>
            <a:lvl3pPr>
              <a:defRPr>
                <a:solidFill>
                  <a:srgbClr val="68696B"/>
                </a:solidFill>
              </a:defRPr>
            </a:lvl3pPr>
            <a:lvl4pPr>
              <a:defRPr>
                <a:solidFill>
                  <a:srgbClr val="68696B"/>
                </a:solidFill>
              </a:defRPr>
            </a:lvl4pPr>
            <a:lvl5pPr>
              <a:defRPr>
                <a:solidFill>
                  <a:srgbClr val="68696B"/>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4" hasCustomPrompt="1"/>
          </p:nvPr>
        </p:nvSpPr>
        <p:spPr>
          <a:xfrm>
            <a:off x="8045848" y="1864298"/>
            <a:ext cx="3607748" cy="4097338"/>
          </a:xfrm>
        </p:spPr>
        <p:txBody>
          <a:bodyPr/>
          <a:lstStyle>
            <a:lvl1pPr>
              <a:defRPr sz="2600">
                <a:solidFill>
                  <a:srgbClr val="68696B"/>
                </a:solidFill>
              </a:defRPr>
            </a:lvl1pPr>
            <a:lvl2pPr>
              <a:defRPr>
                <a:solidFill>
                  <a:srgbClr val="68696B"/>
                </a:solidFill>
              </a:defRPr>
            </a:lvl2pPr>
            <a:lvl3pPr>
              <a:defRPr>
                <a:solidFill>
                  <a:srgbClr val="68696B"/>
                </a:solidFill>
              </a:defRPr>
            </a:lvl3pPr>
            <a:lvl4pPr>
              <a:defRPr>
                <a:solidFill>
                  <a:srgbClr val="68696B"/>
                </a:solidFill>
              </a:defRPr>
            </a:lvl4pPr>
            <a:lvl5pPr>
              <a:defRPr>
                <a:solidFill>
                  <a:srgbClr val="68696B"/>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838E49E2-AB7C-422C-9ACF-A95D7B049830}"/>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16" name="Slide Number Placeholder 6">
            <a:extLst>
              <a:ext uri="{FF2B5EF4-FFF2-40B4-BE49-F238E27FC236}">
                <a16:creationId xmlns:a16="http://schemas.microsoft.com/office/drawing/2014/main" id="{30BAEB2D-FAA8-4E23-A5BA-2CB6D6C70017}"/>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6" name="Title 1">
            <a:extLst>
              <a:ext uri="{FF2B5EF4-FFF2-40B4-BE49-F238E27FC236}">
                <a16:creationId xmlns:a16="http://schemas.microsoft.com/office/drawing/2014/main" id="{7998C7FE-084B-409F-8A7E-746926276698}"/>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18" name="Content Placeholder 7" descr="A close up of a logo&#10;&#10;Description automatically generated">
            <a:extLst>
              <a:ext uri="{FF2B5EF4-FFF2-40B4-BE49-F238E27FC236}">
                <a16:creationId xmlns:a16="http://schemas.microsoft.com/office/drawing/2014/main" id="{C3B967C1-4205-554D-B919-5921A8B262FD}"/>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29512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Thre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5002" y="1851766"/>
            <a:ext cx="3619500" cy="4109870"/>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4274663" y="1855510"/>
            <a:ext cx="3621024" cy="4106126"/>
          </a:xfrm>
        </p:spPr>
        <p:txBody>
          <a:bodyPr/>
          <a:lstStyle>
            <a:lvl1pPr>
              <a:defRPr sz="2600">
                <a:solidFill>
                  <a:srgbClr val="68696B"/>
                </a:solidFill>
              </a:defRPr>
            </a:lvl1pPr>
            <a:lvl2pPr>
              <a:defRPr>
                <a:solidFill>
                  <a:srgbClr val="68696B"/>
                </a:solidFill>
              </a:defRPr>
            </a:lvl2pPr>
            <a:lvl3pPr>
              <a:defRPr>
                <a:solidFill>
                  <a:srgbClr val="68696B"/>
                </a:solidFill>
              </a:defRPr>
            </a:lvl3pPr>
            <a:lvl4pPr>
              <a:defRPr>
                <a:solidFill>
                  <a:srgbClr val="68696B"/>
                </a:solidFill>
              </a:defRPr>
            </a:lvl4pPr>
            <a:lvl5pPr>
              <a:defRPr>
                <a:solidFill>
                  <a:srgbClr val="68696B"/>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4" hasCustomPrompt="1"/>
          </p:nvPr>
        </p:nvSpPr>
        <p:spPr>
          <a:xfrm>
            <a:off x="8045848" y="1864298"/>
            <a:ext cx="3607748" cy="4097338"/>
          </a:xfrm>
        </p:spPr>
        <p:txBody>
          <a:bodyPr/>
          <a:lstStyle>
            <a:lvl1pPr>
              <a:defRPr sz="2600">
                <a:solidFill>
                  <a:srgbClr val="68696B"/>
                </a:solidFill>
              </a:defRPr>
            </a:lvl1pPr>
            <a:lvl2pPr>
              <a:defRPr>
                <a:solidFill>
                  <a:srgbClr val="68696B"/>
                </a:solidFill>
              </a:defRPr>
            </a:lvl2pPr>
            <a:lvl3pPr>
              <a:defRPr>
                <a:solidFill>
                  <a:srgbClr val="68696B"/>
                </a:solidFill>
              </a:defRPr>
            </a:lvl3pPr>
            <a:lvl4pPr>
              <a:defRPr>
                <a:solidFill>
                  <a:srgbClr val="68696B"/>
                </a:solidFill>
              </a:defRPr>
            </a:lvl4pPr>
            <a:lvl5pPr>
              <a:defRPr>
                <a:solidFill>
                  <a:srgbClr val="68696B"/>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838E49E2-AB7C-422C-9ACF-A95D7B049830}"/>
              </a:ext>
            </a:extLst>
          </p:cNvPr>
          <p:cNvPicPr>
            <a:picLocks noChangeAspect="1"/>
          </p:cNvPicPr>
          <p:nvPr userDrawn="1"/>
        </p:nvPicPr>
        <p:blipFill>
          <a:blip r:embed="rId2"/>
          <a:stretch>
            <a:fillRect/>
          </a:stretch>
        </p:blipFill>
        <p:spPr>
          <a:xfrm>
            <a:off x="447311" y="6311779"/>
            <a:ext cx="1813826" cy="530014"/>
          </a:xfrm>
          <a:prstGeom prst="rect">
            <a:avLst/>
          </a:prstGeom>
        </p:spPr>
      </p:pic>
      <p:sp>
        <p:nvSpPr>
          <p:cNvPr id="16" name="Slide Number Placeholder 6">
            <a:extLst>
              <a:ext uri="{FF2B5EF4-FFF2-40B4-BE49-F238E27FC236}">
                <a16:creationId xmlns:a16="http://schemas.microsoft.com/office/drawing/2014/main" id="{30BAEB2D-FAA8-4E23-A5BA-2CB6D6C70017}"/>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6" name="Title 1">
            <a:extLst>
              <a:ext uri="{FF2B5EF4-FFF2-40B4-BE49-F238E27FC236}">
                <a16:creationId xmlns:a16="http://schemas.microsoft.com/office/drawing/2014/main" id="{7998C7FE-084B-409F-8A7E-746926276698}"/>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18" name="Content Placeholder 7" descr="A close up of a logo&#10;&#10;Description automatically generated">
            <a:extLst>
              <a:ext uri="{FF2B5EF4-FFF2-40B4-BE49-F238E27FC236}">
                <a16:creationId xmlns:a16="http://schemas.microsoft.com/office/drawing/2014/main" id="{C3B967C1-4205-554D-B919-5921A8B262FD}"/>
              </a:ext>
            </a:extLst>
          </p:cNvPr>
          <p:cNvPicPr>
            <a:picLocks noChangeAspect="1"/>
          </p:cNvPicPr>
          <p:nvPr userDrawn="1"/>
        </p:nvPicPr>
        <p:blipFill>
          <a:blip r:embed="rId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46017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hree Column with Tit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B318A9E-19E4-4E23-9965-D742738050BC}"/>
              </a:ext>
            </a:extLst>
          </p:cNvPr>
          <p:cNvPicPr>
            <a:picLocks noChangeAspect="1"/>
          </p:cNvPicPr>
          <p:nvPr userDrawn="1"/>
        </p:nvPicPr>
        <p:blipFill rotWithShape="1">
          <a:blip r:embed="rId2">
            <a:duotone>
              <a:schemeClr val="bg2">
                <a:shade val="45000"/>
                <a:satMod val="135000"/>
              </a:schemeClr>
              <a:prstClr val="white"/>
            </a:duotone>
            <a:alphaModFix amt="15000"/>
          </a:blip>
          <a:srcRect l="22538" t="10112" b="18727"/>
          <a:stretch/>
        </p:blipFill>
        <p:spPr>
          <a:xfrm>
            <a:off x="0" y="1"/>
            <a:ext cx="10345436" cy="6858000"/>
          </a:xfrm>
          <a:prstGeom prst="rect">
            <a:avLst/>
          </a:prstGeom>
        </p:spPr>
      </p:pic>
      <p:sp>
        <p:nvSpPr>
          <p:cNvPr id="3" name="Content Placeholder 2"/>
          <p:cNvSpPr>
            <a:spLocks noGrp="1"/>
          </p:cNvSpPr>
          <p:nvPr>
            <p:ph idx="1" hasCustomPrompt="1"/>
          </p:nvPr>
        </p:nvSpPr>
        <p:spPr>
          <a:xfrm>
            <a:off x="514349" y="2790961"/>
            <a:ext cx="3619500" cy="3305040"/>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4286161" y="2794000"/>
            <a:ext cx="3621024" cy="3302002"/>
          </a:xfrm>
        </p:spPr>
        <p:txBody>
          <a:bodyPr/>
          <a:lstStyle>
            <a:lvl1pPr>
              <a:defRPr sz="2600">
                <a:solidFill>
                  <a:srgbClr val="68696B"/>
                </a:solidFill>
              </a:defRPr>
            </a:lvl1pPr>
            <a:lvl2pPr>
              <a:defRPr>
                <a:solidFill>
                  <a:srgbClr val="68696B"/>
                </a:solidFill>
              </a:defRPr>
            </a:lvl2pPr>
            <a:lvl3pPr>
              <a:defRPr>
                <a:solidFill>
                  <a:srgbClr val="68696B"/>
                </a:solidFill>
              </a:defRPr>
            </a:lvl3pPr>
            <a:lvl4pPr>
              <a:defRPr>
                <a:solidFill>
                  <a:srgbClr val="68696B"/>
                </a:solidFill>
              </a:defRPr>
            </a:lvl4pPr>
            <a:lvl5pPr>
              <a:defRPr>
                <a:solidFill>
                  <a:srgbClr val="68696B"/>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4" hasCustomPrompt="1"/>
          </p:nvPr>
        </p:nvSpPr>
        <p:spPr>
          <a:xfrm>
            <a:off x="8059496" y="2789675"/>
            <a:ext cx="3594100" cy="3306326"/>
          </a:xfrm>
        </p:spPr>
        <p:txBody>
          <a:bodyPr/>
          <a:lstStyle>
            <a:lvl1pPr>
              <a:defRPr sz="2600">
                <a:solidFill>
                  <a:srgbClr val="68696B"/>
                </a:solidFill>
              </a:defRPr>
            </a:lvl1pPr>
            <a:lvl2pPr>
              <a:defRPr>
                <a:solidFill>
                  <a:srgbClr val="68696B"/>
                </a:solidFill>
              </a:defRPr>
            </a:lvl2pPr>
            <a:lvl3pPr>
              <a:defRPr>
                <a:solidFill>
                  <a:srgbClr val="68696B"/>
                </a:solidFill>
              </a:defRPr>
            </a:lvl3pPr>
            <a:lvl4pPr>
              <a:defRPr>
                <a:solidFill>
                  <a:srgbClr val="68696B"/>
                </a:solidFill>
              </a:defRPr>
            </a:lvl4pPr>
            <a:lvl5pPr>
              <a:defRPr>
                <a:solidFill>
                  <a:srgbClr val="68696B"/>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5" hasCustomPrompt="1"/>
          </p:nvPr>
        </p:nvSpPr>
        <p:spPr>
          <a:xfrm>
            <a:off x="514349" y="1739900"/>
            <a:ext cx="3619500" cy="898525"/>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text</a:t>
            </a:r>
          </a:p>
        </p:txBody>
      </p:sp>
      <p:sp>
        <p:nvSpPr>
          <p:cNvPr id="17" name="Text Placeholder 16"/>
          <p:cNvSpPr>
            <a:spLocks noGrp="1"/>
          </p:cNvSpPr>
          <p:nvPr>
            <p:ph type="body" sz="quarter" idx="16" hasCustomPrompt="1"/>
          </p:nvPr>
        </p:nvSpPr>
        <p:spPr>
          <a:xfrm>
            <a:off x="4286129" y="1739900"/>
            <a:ext cx="3621088" cy="898525"/>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b="1" i="0">
                <a:solidFill>
                  <a:srgbClr val="FF6C0C"/>
                </a:solidFill>
                <a:latin typeface="Lato Semibold" charset="0"/>
                <a:ea typeface="Lato Semibold" charset="0"/>
                <a:cs typeface="Lato Semibold" charset="0"/>
              </a:defRPr>
            </a:lvl2pPr>
            <a:lvl3pPr marL="914400" indent="0">
              <a:buFontTx/>
              <a:buNone/>
              <a:defRPr b="1" i="0">
                <a:solidFill>
                  <a:srgbClr val="FF6C0C"/>
                </a:solidFill>
                <a:latin typeface="Lato Semibold" charset="0"/>
                <a:ea typeface="Lato Semibold" charset="0"/>
                <a:cs typeface="Lato Semibold" charset="0"/>
              </a:defRPr>
            </a:lvl3pPr>
            <a:lvl4pPr marL="1371600" indent="0">
              <a:buFontTx/>
              <a:buNone/>
              <a:defRPr b="1" i="0">
                <a:solidFill>
                  <a:srgbClr val="FF6C0C"/>
                </a:solidFill>
                <a:latin typeface="Lato Semibold" charset="0"/>
                <a:ea typeface="Lato Semibold" charset="0"/>
                <a:cs typeface="Lato Semibold" charset="0"/>
              </a:defRPr>
            </a:lvl4pPr>
            <a:lvl5pPr marL="1828800" indent="0">
              <a:buFontTx/>
              <a:buNone/>
              <a:defRPr b="1" i="0">
                <a:solidFill>
                  <a:srgbClr val="FF6C0C"/>
                </a:solidFill>
                <a:latin typeface="Lato Semibold" charset="0"/>
                <a:ea typeface="Lato Semibold" charset="0"/>
                <a:cs typeface="Lato Semibold" charset="0"/>
              </a:defRPr>
            </a:lvl5pPr>
          </a:lstStyle>
          <a:p>
            <a:pPr lvl="0"/>
            <a:r>
              <a:rPr lang="en-US" dirty="0"/>
              <a:t>Click to edit text</a:t>
            </a:r>
          </a:p>
        </p:txBody>
      </p:sp>
      <p:sp>
        <p:nvSpPr>
          <p:cNvPr id="19" name="Text Placeholder 18"/>
          <p:cNvSpPr>
            <a:spLocks noGrp="1"/>
          </p:cNvSpPr>
          <p:nvPr>
            <p:ph type="body" sz="quarter" idx="17" hasCustomPrompt="1"/>
          </p:nvPr>
        </p:nvSpPr>
        <p:spPr>
          <a:xfrm>
            <a:off x="8059496" y="1739900"/>
            <a:ext cx="3594100" cy="898525"/>
          </a:xfrm>
        </p:spPr>
        <p:txBody>
          <a:bodyPr anchor="b"/>
          <a:lstStyle>
            <a:lvl1pPr marL="0" indent="0">
              <a:buFontTx/>
              <a:buNone/>
              <a:defRPr b="0" i="0"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b="1" i="0">
                <a:solidFill>
                  <a:srgbClr val="FF6C0C"/>
                </a:solidFill>
                <a:latin typeface="Lato Semibold" charset="0"/>
                <a:ea typeface="Lato Semibold" charset="0"/>
                <a:cs typeface="Lato Semibold" charset="0"/>
              </a:defRPr>
            </a:lvl2pPr>
            <a:lvl3pPr marL="914400" indent="0">
              <a:buFontTx/>
              <a:buNone/>
              <a:defRPr b="1" i="0">
                <a:solidFill>
                  <a:srgbClr val="FF6C0C"/>
                </a:solidFill>
                <a:latin typeface="Lato Semibold" charset="0"/>
                <a:ea typeface="Lato Semibold" charset="0"/>
                <a:cs typeface="Lato Semibold" charset="0"/>
              </a:defRPr>
            </a:lvl3pPr>
            <a:lvl4pPr marL="1371600" indent="0">
              <a:buFontTx/>
              <a:buNone/>
              <a:defRPr b="1" i="0">
                <a:solidFill>
                  <a:srgbClr val="FF6C0C"/>
                </a:solidFill>
                <a:latin typeface="Lato Semibold" charset="0"/>
                <a:ea typeface="Lato Semibold" charset="0"/>
                <a:cs typeface="Lato Semibold" charset="0"/>
              </a:defRPr>
            </a:lvl4pPr>
            <a:lvl5pPr marL="1828800" indent="0">
              <a:buFontTx/>
              <a:buNone/>
              <a:defRPr b="1" i="0">
                <a:solidFill>
                  <a:srgbClr val="FF6C0C"/>
                </a:solidFill>
                <a:latin typeface="Lato Semibold" charset="0"/>
                <a:ea typeface="Lato Semibold" charset="0"/>
                <a:cs typeface="Lato Semibold" charset="0"/>
              </a:defRPr>
            </a:lvl5pPr>
          </a:lstStyle>
          <a:p>
            <a:pPr lvl="0"/>
            <a:r>
              <a:rPr lang="en-US" dirty="0"/>
              <a:t>Click to edit text</a:t>
            </a:r>
          </a:p>
        </p:txBody>
      </p:sp>
      <p:pic>
        <p:nvPicPr>
          <p:cNvPr id="18" name="Picture 17">
            <a:extLst>
              <a:ext uri="{FF2B5EF4-FFF2-40B4-BE49-F238E27FC236}">
                <a16:creationId xmlns:a16="http://schemas.microsoft.com/office/drawing/2014/main" id="{81B1AC96-3A56-402A-8F98-7C419297E488}"/>
              </a:ext>
            </a:extLst>
          </p:cNvPr>
          <p:cNvPicPr>
            <a:picLocks noChangeAspect="1"/>
          </p:cNvPicPr>
          <p:nvPr userDrawn="1"/>
        </p:nvPicPr>
        <p:blipFill>
          <a:blip r:embed="rId3"/>
          <a:stretch>
            <a:fillRect/>
          </a:stretch>
        </p:blipFill>
        <p:spPr>
          <a:xfrm>
            <a:off x="447311" y="6311779"/>
            <a:ext cx="1813826" cy="530014"/>
          </a:xfrm>
          <a:prstGeom prst="rect">
            <a:avLst/>
          </a:prstGeom>
        </p:spPr>
      </p:pic>
      <p:sp>
        <p:nvSpPr>
          <p:cNvPr id="23" name="Slide Number Placeholder 6">
            <a:extLst>
              <a:ext uri="{FF2B5EF4-FFF2-40B4-BE49-F238E27FC236}">
                <a16:creationId xmlns:a16="http://schemas.microsoft.com/office/drawing/2014/main" id="{F32D50B5-4E60-4497-B087-96FBCAA84C5F}"/>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30" name="Title 1">
            <a:extLst>
              <a:ext uri="{FF2B5EF4-FFF2-40B4-BE49-F238E27FC236}">
                <a16:creationId xmlns:a16="http://schemas.microsoft.com/office/drawing/2014/main" id="{30AD6C51-5A03-4D5F-B812-D5BFA8DA5161}"/>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22" name="Content Placeholder 7" descr="A close up of a logo&#10;&#10;Description automatically generated">
            <a:extLst>
              <a:ext uri="{FF2B5EF4-FFF2-40B4-BE49-F238E27FC236}">
                <a16:creationId xmlns:a16="http://schemas.microsoft.com/office/drawing/2014/main" id="{83462047-3C3B-5247-AB67-47F23F85D8E0}"/>
              </a:ext>
            </a:extLst>
          </p:cNvPr>
          <p:cNvPicPr>
            <a:picLocks noChangeAspect="1"/>
          </p:cNvPicPr>
          <p:nvPr userDrawn="1"/>
        </p:nvPicPr>
        <p:blipFill>
          <a:blip r:embed="rId4"/>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203506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1.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4.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505063" y="6356350"/>
            <a:ext cx="434896" cy="365125"/>
          </a:xfrm>
          <a:prstGeom prst="rect">
            <a:avLst/>
          </a:prstGeom>
        </p:spPr>
        <p:txBody>
          <a:bodyPr vert="horz" lIns="91440" tIns="45720" rIns="91440" bIns="45720" rtlCol="0" anchor="ctr"/>
          <a:lstStyle>
            <a:lvl1pPr algn="r">
              <a:defRPr sz="1100" b="1" i="0">
                <a:solidFill>
                  <a:srgbClr val="666666"/>
                </a:solidFill>
                <a:latin typeface="+mn-lt"/>
                <a:ea typeface="Lato" charset="0"/>
                <a:cs typeface="Lato" charset="0"/>
              </a:defRPr>
            </a:lvl1pPr>
          </a:lstStyle>
          <a:p>
            <a:fld id="{32FCE2BA-EF88-43AC-883B-BC13707D15F0}" type="slidenum">
              <a:rPr lang="en-US" smtClean="0"/>
              <a:pPr/>
              <a:t>‹#›</a:t>
            </a:fld>
            <a:endParaRPr lang="en-US" dirty="0"/>
          </a:p>
        </p:txBody>
      </p:sp>
      <p:pic>
        <p:nvPicPr>
          <p:cNvPr id="5" name="Content Placeholder 7" descr="A close up of a logo&#10;&#10;Description automatically generated">
            <a:extLst>
              <a:ext uri="{FF2B5EF4-FFF2-40B4-BE49-F238E27FC236}">
                <a16:creationId xmlns:a16="http://schemas.microsoft.com/office/drawing/2014/main" id="{AD56BCAE-98C2-46CB-98E6-6C1D652BC683}"/>
              </a:ext>
            </a:extLst>
          </p:cNvPr>
          <p:cNvPicPr>
            <a:picLocks noChangeAspect="1"/>
          </p:cNvPicPr>
          <p:nvPr userDrawn="1"/>
        </p:nvPicPr>
        <p:blipFill>
          <a:blip r:embed="rId26"/>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907867852"/>
      </p:ext>
    </p:extLst>
  </p:cSld>
  <p:clrMap bg1="lt1" tx1="dk1" bg2="lt2" tx2="dk2" accent1="accent1" accent2="accent2" accent3="accent3" accent4="accent4" accent5="accent5" accent6="accent6" hlink="hlink" folHlink="folHlink"/>
  <p:sldLayoutIdLst>
    <p:sldLayoutId id="2147483896" r:id="rId1"/>
    <p:sldLayoutId id="2147483904" r:id="rId2"/>
    <p:sldLayoutId id="2147483805" r:id="rId3"/>
    <p:sldLayoutId id="2147483915" r:id="rId4"/>
    <p:sldLayoutId id="2147483806" r:id="rId5"/>
    <p:sldLayoutId id="2147483916" r:id="rId6"/>
    <p:sldLayoutId id="2147483807" r:id="rId7"/>
    <p:sldLayoutId id="2147483917" r:id="rId8"/>
    <p:sldLayoutId id="2147483808" r:id="rId9"/>
    <p:sldLayoutId id="2147483918" r:id="rId10"/>
    <p:sldLayoutId id="2147483811" r:id="rId11"/>
    <p:sldLayoutId id="2147483832" r:id="rId12"/>
    <p:sldLayoutId id="2147483919" r:id="rId13"/>
    <p:sldLayoutId id="2147483869" r:id="rId14"/>
    <p:sldLayoutId id="2147483920" r:id="rId15"/>
    <p:sldLayoutId id="2147483871" r:id="rId16"/>
    <p:sldLayoutId id="2147483921" r:id="rId17"/>
    <p:sldLayoutId id="2147483872" r:id="rId18"/>
    <p:sldLayoutId id="2147483922" r:id="rId19"/>
    <p:sldLayoutId id="2147483873" r:id="rId20"/>
    <p:sldLayoutId id="2147483923" r:id="rId21"/>
    <p:sldLayoutId id="2147483870" r:id="rId22"/>
    <p:sldLayoutId id="2147483924" r:id="rId23"/>
    <p:sldLayoutId id="2147483932" r:id="rId24"/>
  </p:sldLayoutIdLst>
  <p:hf hdr="0" ftr="0" dt="0"/>
  <p:txStyles>
    <p:titleStyle>
      <a:lvl1pPr algn="l" defTabSz="914400" rtl="0" eaLnBrk="1" latinLnBrk="0" hangingPunct="1">
        <a:lnSpc>
          <a:spcPct val="90000"/>
        </a:lnSpc>
        <a:spcBef>
          <a:spcPct val="0"/>
        </a:spcBef>
        <a:buNone/>
        <a:defRPr sz="4400" b="0" i="0" kern="120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FF791A"/>
        </a:buClr>
        <a:buFont typeface="Arial"/>
        <a:buChar char="•"/>
        <a:defRPr sz="2800" b="0" i="0" kern="1200">
          <a:solidFill>
            <a:srgbClr val="666666"/>
          </a:solidFill>
          <a:latin typeface="+mn-lt"/>
          <a:ea typeface="Lato" charset="0"/>
          <a:cs typeface="Lato" charset="0"/>
        </a:defRPr>
      </a:lvl1pPr>
      <a:lvl2pPr marL="685800" indent="-228600" algn="l" defTabSz="914400" rtl="0" eaLnBrk="1" latinLnBrk="0" hangingPunct="1">
        <a:lnSpc>
          <a:spcPct val="90000"/>
        </a:lnSpc>
        <a:spcBef>
          <a:spcPts val="500"/>
        </a:spcBef>
        <a:buClr>
          <a:srgbClr val="FF791A"/>
        </a:buClr>
        <a:buFont typeface="Arial"/>
        <a:buChar char="•"/>
        <a:defRPr sz="2400" b="0" i="0" kern="1200">
          <a:solidFill>
            <a:srgbClr val="666666"/>
          </a:solidFill>
          <a:latin typeface="+mn-lt"/>
          <a:ea typeface="Lato" charset="0"/>
          <a:cs typeface="Lato" charset="0"/>
        </a:defRPr>
      </a:lvl2pPr>
      <a:lvl3pPr marL="1143000" indent="-228600" algn="l" defTabSz="914400" rtl="0" eaLnBrk="1" latinLnBrk="0" hangingPunct="1">
        <a:lnSpc>
          <a:spcPct val="90000"/>
        </a:lnSpc>
        <a:spcBef>
          <a:spcPts val="500"/>
        </a:spcBef>
        <a:buClr>
          <a:srgbClr val="FF791A"/>
        </a:buClr>
        <a:buFont typeface="Arial"/>
        <a:buChar char="•"/>
        <a:defRPr sz="2000" b="0" i="0" kern="1200">
          <a:solidFill>
            <a:srgbClr val="666666"/>
          </a:solidFill>
          <a:latin typeface="+mn-lt"/>
          <a:ea typeface="Lato" charset="0"/>
          <a:cs typeface="Lato" charset="0"/>
        </a:defRPr>
      </a:lvl3pPr>
      <a:lvl4pPr marL="1600200" indent="-228600" algn="l" defTabSz="914400" rtl="0" eaLnBrk="1" latinLnBrk="0" hangingPunct="1">
        <a:lnSpc>
          <a:spcPct val="90000"/>
        </a:lnSpc>
        <a:spcBef>
          <a:spcPts val="500"/>
        </a:spcBef>
        <a:buClr>
          <a:srgbClr val="FF791A"/>
        </a:buClr>
        <a:buFont typeface="Arial"/>
        <a:buChar char="•"/>
        <a:defRPr sz="1800" b="0" i="0" kern="1200">
          <a:solidFill>
            <a:srgbClr val="666666"/>
          </a:solidFill>
          <a:latin typeface="+mn-lt"/>
          <a:ea typeface="Lato" charset="0"/>
          <a:cs typeface="Lato" charset="0"/>
        </a:defRPr>
      </a:lvl4pPr>
      <a:lvl5pPr marL="2057400" indent="-228600" algn="l" defTabSz="914400" rtl="0" eaLnBrk="1" latinLnBrk="0" hangingPunct="1">
        <a:lnSpc>
          <a:spcPct val="90000"/>
        </a:lnSpc>
        <a:spcBef>
          <a:spcPts val="500"/>
        </a:spcBef>
        <a:buClr>
          <a:srgbClr val="FF791A"/>
        </a:buClr>
        <a:buFont typeface="Arial"/>
        <a:buChar char="•"/>
        <a:defRPr sz="1800" b="0" i="0" kern="1200">
          <a:solidFill>
            <a:srgbClr val="666666"/>
          </a:solidFill>
          <a:latin typeface="+mn-lt"/>
          <a:ea typeface="Lato" charset="0"/>
          <a:cs typeface="La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a:extLst>
              <a:ext uri="{FF2B5EF4-FFF2-40B4-BE49-F238E27FC236}">
                <a16:creationId xmlns:a16="http://schemas.microsoft.com/office/drawing/2014/main" id="{6DF931A1-BA18-4D3E-83D4-4626B19E6895}"/>
              </a:ext>
            </a:extLst>
          </p:cNvPr>
          <p:cNvSpPr>
            <a:spLocks noGrp="1"/>
          </p:cNvSpPr>
          <p:nvPr>
            <p:ph type="sldNum" sz="quarter" idx="4"/>
          </p:nvPr>
        </p:nvSpPr>
        <p:spPr>
          <a:xfrm>
            <a:off x="11493030" y="6402862"/>
            <a:ext cx="434897" cy="365125"/>
          </a:xfrm>
          <a:prstGeom prst="rect">
            <a:avLst/>
          </a:prstGeom>
        </p:spPr>
        <p:txBody>
          <a:bodyPr vert="horz" lIns="91440" tIns="45720" rIns="91440" bIns="45720" rtlCol="0" anchor="ctr"/>
          <a:lstStyle>
            <a:lvl1pPr>
              <a:defRPr lang="en-US" sz="1100" b="1" i="0" smtClean="0">
                <a:solidFill>
                  <a:srgbClr val="666666"/>
                </a:solidFill>
                <a:ea typeface="Lato" charset="0"/>
                <a:cs typeface="Lato" charset="0"/>
              </a:defRPr>
            </a:lvl1pPr>
          </a:lstStyle>
          <a:p>
            <a:pPr algn="r"/>
            <a:fld id="{3FD41FF8-B36C-BE44-BB4F-D6FFF26618A4}" type="slidenum">
              <a:rPr lang="en-US" smtClean="0"/>
              <a:pPr algn="r"/>
              <a:t>‹#›</a:t>
            </a:fld>
            <a:endParaRPr lang="en-US" dirty="0"/>
          </a:p>
        </p:txBody>
      </p:sp>
      <p:pic>
        <p:nvPicPr>
          <p:cNvPr id="10" name="Content Placeholder 7" descr="A close up of a logo&#10;&#10;Description automatically generated">
            <a:extLst>
              <a:ext uri="{FF2B5EF4-FFF2-40B4-BE49-F238E27FC236}">
                <a16:creationId xmlns:a16="http://schemas.microsoft.com/office/drawing/2014/main" id="{A3BF1F8A-2BD9-4A6F-B444-6883FC39439C}"/>
              </a:ext>
            </a:extLst>
          </p:cNvPr>
          <p:cNvPicPr>
            <a:picLocks noChangeAspect="1"/>
          </p:cNvPicPr>
          <p:nvPr userDrawn="1"/>
        </p:nvPicPr>
        <p:blipFill>
          <a:blip r:embed="rId13"/>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1873458409"/>
      </p:ext>
    </p:extLst>
  </p:cSld>
  <p:clrMap bg1="lt1" tx1="dk1" bg2="lt2" tx2="dk2" accent1="accent1" accent2="accent2" accent3="accent3" accent4="accent4" accent5="accent5" accent6="accent6" hlink="hlink" folHlink="folHlink"/>
  <p:sldLayoutIdLst>
    <p:sldLayoutId id="2147483848" r:id="rId1"/>
    <p:sldLayoutId id="2147483739" r:id="rId2"/>
    <p:sldLayoutId id="2147483858" r:id="rId3"/>
    <p:sldLayoutId id="2147483906" r:id="rId4"/>
    <p:sldLayoutId id="2147483834" r:id="rId5"/>
    <p:sldLayoutId id="2147483840" r:id="rId6"/>
    <p:sldLayoutId id="2147483845" r:id="rId7"/>
    <p:sldLayoutId id="2147483914" r:id="rId8"/>
    <p:sldLayoutId id="2147483926" r:id="rId9"/>
    <p:sldLayoutId id="2147483927" r:id="rId10"/>
    <p:sldLayoutId id="2147483931" r:id="rId11"/>
  </p:sldLayoutIdLst>
  <p:hf hdr="0" ftr="0" dt="0"/>
  <p:txStyles>
    <p:titleStyle>
      <a:lvl1pPr algn="l" defTabSz="914400" rtl="0" eaLnBrk="1" latinLnBrk="0" hangingPunct="1">
        <a:lnSpc>
          <a:spcPct val="90000"/>
        </a:lnSpc>
        <a:spcBef>
          <a:spcPct val="0"/>
        </a:spcBef>
        <a:buNone/>
        <a:defRPr sz="4400" b="0" i="0" kern="1200">
          <a:solidFill>
            <a:srgbClr val="FF791A"/>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FF791A"/>
        </a:buClr>
        <a:buFont typeface="Arial"/>
        <a:buChar char="•"/>
        <a:defRPr sz="2800" b="0" i="0" kern="1200">
          <a:solidFill>
            <a:schemeClr val="tx1"/>
          </a:solidFill>
          <a:latin typeface="+mn-lt"/>
          <a:ea typeface="Lato" charset="0"/>
          <a:cs typeface="Lato" charset="0"/>
        </a:defRPr>
      </a:lvl1pPr>
      <a:lvl2pPr marL="685800" indent="-228600" algn="l" defTabSz="914400" rtl="0" eaLnBrk="1" latinLnBrk="0" hangingPunct="1">
        <a:lnSpc>
          <a:spcPct val="90000"/>
        </a:lnSpc>
        <a:spcBef>
          <a:spcPts val="500"/>
        </a:spcBef>
        <a:buClr>
          <a:srgbClr val="FF791A"/>
        </a:buClr>
        <a:buFont typeface="Arial"/>
        <a:buChar char="•"/>
        <a:defRPr sz="2400" b="0" i="0" kern="1200">
          <a:solidFill>
            <a:schemeClr val="tx1"/>
          </a:solidFill>
          <a:latin typeface="+mn-lt"/>
          <a:ea typeface="Lato" charset="0"/>
          <a:cs typeface="Lato" charset="0"/>
        </a:defRPr>
      </a:lvl2pPr>
      <a:lvl3pPr marL="1143000" indent="-228600" algn="l" defTabSz="914400" rtl="0" eaLnBrk="1" latinLnBrk="0" hangingPunct="1">
        <a:lnSpc>
          <a:spcPct val="90000"/>
        </a:lnSpc>
        <a:spcBef>
          <a:spcPts val="500"/>
        </a:spcBef>
        <a:buClr>
          <a:srgbClr val="FF791A"/>
        </a:buClr>
        <a:buFont typeface="Arial"/>
        <a:buChar char="•"/>
        <a:defRPr sz="2000" b="0" i="0" kern="1200">
          <a:solidFill>
            <a:schemeClr val="tx1"/>
          </a:solidFill>
          <a:latin typeface="+mn-lt"/>
          <a:ea typeface="Lato" charset="0"/>
          <a:cs typeface="Lato" charset="0"/>
        </a:defRPr>
      </a:lvl3pPr>
      <a:lvl4pPr marL="1600200" indent="-228600" algn="l" defTabSz="914400" rtl="0" eaLnBrk="1" latinLnBrk="0" hangingPunct="1">
        <a:lnSpc>
          <a:spcPct val="90000"/>
        </a:lnSpc>
        <a:spcBef>
          <a:spcPts val="500"/>
        </a:spcBef>
        <a:buClr>
          <a:srgbClr val="FF791A"/>
        </a:buClr>
        <a:buFont typeface="Arial"/>
        <a:buChar char="•"/>
        <a:defRPr sz="1800" b="0" i="0" kern="1200">
          <a:solidFill>
            <a:schemeClr val="tx1"/>
          </a:solidFill>
          <a:latin typeface="+mn-lt"/>
          <a:ea typeface="Lato" charset="0"/>
          <a:cs typeface="Lato" charset="0"/>
        </a:defRPr>
      </a:lvl4pPr>
      <a:lvl5pPr marL="2057400" indent="-228600" algn="l" defTabSz="914400" rtl="0" eaLnBrk="1" latinLnBrk="0" hangingPunct="1">
        <a:lnSpc>
          <a:spcPct val="90000"/>
        </a:lnSpc>
        <a:spcBef>
          <a:spcPts val="500"/>
        </a:spcBef>
        <a:buClr>
          <a:srgbClr val="FF791A"/>
        </a:buClr>
        <a:buFont typeface="Arial"/>
        <a:buChar char="•"/>
        <a:defRPr sz="1800" b="0" i="0" kern="1200">
          <a:solidFill>
            <a:schemeClr val="tx1"/>
          </a:solidFill>
          <a:latin typeface="+mn-lt"/>
          <a:ea typeface="Lato" charset="0"/>
          <a:cs typeface="La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05062" y="6356350"/>
            <a:ext cx="434897" cy="365125"/>
          </a:xfrm>
          <a:prstGeom prst="rect">
            <a:avLst/>
          </a:prstGeom>
        </p:spPr>
        <p:txBody>
          <a:bodyPr vert="horz" lIns="91440" tIns="45720" rIns="91440" bIns="45720" rtlCol="0" anchor="ctr"/>
          <a:lstStyle>
            <a:lvl1pPr algn="r">
              <a:defRPr sz="1100" b="1" i="0">
                <a:solidFill>
                  <a:srgbClr val="666666"/>
                </a:solidFill>
                <a:latin typeface="Arial" panose="020B0604020202020204" pitchFamily="34" charset="0"/>
                <a:ea typeface="Lato" charset="0"/>
                <a:cs typeface="Arial" panose="020B0604020202020204" pitchFamily="34" charset="0"/>
              </a:defRPr>
            </a:lvl1pPr>
          </a:lstStyle>
          <a:p>
            <a:fld id="{636EAFDE-172B-4842-BF46-0DE808842D69}" type="slidenum">
              <a:rPr lang="en-US" smtClean="0"/>
              <a:pPr/>
              <a:t>‹#›</a:t>
            </a:fld>
            <a:endParaRPr lang="en-US" dirty="0"/>
          </a:p>
        </p:txBody>
      </p:sp>
      <p:pic>
        <p:nvPicPr>
          <p:cNvPr id="5" name="Content Placeholder 7" descr="A close up of a logo&#10;&#10;Description automatically generated">
            <a:extLst>
              <a:ext uri="{FF2B5EF4-FFF2-40B4-BE49-F238E27FC236}">
                <a16:creationId xmlns:a16="http://schemas.microsoft.com/office/drawing/2014/main" id="{C3E6256F-F6B4-43BF-BC95-66EFFD39E11B}"/>
              </a:ext>
            </a:extLst>
          </p:cNvPr>
          <p:cNvPicPr>
            <a:picLocks noChangeAspect="1"/>
          </p:cNvPicPr>
          <p:nvPr userDrawn="1"/>
        </p:nvPicPr>
        <p:blipFill>
          <a:blip r:embed="rId19"/>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2109049546"/>
      </p:ext>
    </p:extLst>
  </p:cSld>
  <p:clrMap bg1="lt1" tx1="dk1" bg2="lt2" tx2="dk2" accent1="accent1" accent2="accent2" accent3="accent3" accent4="accent4" accent5="accent5" accent6="accent6" hlink="hlink" folHlink="folHlink"/>
  <p:sldLayoutIdLst>
    <p:sldLayoutId id="2147483822" r:id="rId1"/>
    <p:sldLayoutId id="2147483829" r:id="rId2"/>
    <p:sldLayoutId id="2147483823" r:id="rId3"/>
    <p:sldLayoutId id="2147483824" r:id="rId4"/>
    <p:sldLayoutId id="2147483825" r:id="rId5"/>
    <p:sldLayoutId id="2147483827" r:id="rId6"/>
    <p:sldLayoutId id="2147483898" r:id="rId7"/>
    <p:sldLayoutId id="2147483899" r:id="rId8"/>
    <p:sldLayoutId id="2147483900" r:id="rId9"/>
    <p:sldLayoutId id="2147483901" r:id="rId10"/>
    <p:sldLayoutId id="2147483902" r:id="rId11"/>
    <p:sldLayoutId id="2147483903" r:id="rId12"/>
    <p:sldLayoutId id="2147483909" r:id="rId13"/>
    <p:sldLayoutId id="2147483910" r:id="rId14"/>
    <p:sldLayoutId id="2147483911" r:id="rId15"/>
    <p:sldLayoutId id="2147483912" r:id="rId16"/>
    <p:sldLayoutId id="2147483925" r:id="rId17"/>
  </p:sldLayoutIdLst>
  <p:hf hdr="0" ftr="0" dt="0"/>
  <p:txStyles>
    <p:titleStyle>
      <a:lvl1pPr algn="l" defTabSz="914400" rtl="0" eaLnBrk="1" latinLnBrk="0" hangingPunct="1">
        <a:lnSpc>
          <a:spcPct val="90000"/>
        </a:lnSpc>
        <a:spcBef>
          <a:spcPct val="0"/>
        </a:spcBef>
        <a:buNone/>
        <a:defRPr sz="4400" kern="1200">
          <a:solidFill>
            <a:srgbClr val="FF791A"/>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FF791A"/>
        </a:buClr>
        <a:buFont typeface="Arial"/>
        <a:buChar char="•"/>
        <a:defRPr sz="2800" kern="1200">
          <a:solidFill>
            <a:srgbClr val="666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791A"/>
        </a:buClr>
        <a:buFont typeface="Arial"/>
        <a:buChar char="•"/>
        <a:defRPr sz="2400" kern="1200">
          <a:solidFill>
            <a:srgbClr val="666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91A"/>
        </a:buClr>
        <a:buFont typeface="Arial"/>
        <a:buChar char="•"/>
        <a:defRPr sz="2000" kern="1200">
          <a:solidFill>
            <a:srgbClr val="666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05062" y="6356350"/>
            <a:ext cx="434897" cy="365125"/>
          </a:xfrm>
          <a:prstGeom prst="rect">
            <a:avLst/>
          </a:prstGeom>
        </p:spPr>
        <p:txBody>
          <a:bodyPr vert="horz" lIns="91440" tIns="45720" rIns="91440" bIns="45720" rtlCol="0" anchor="ctr"/>
          <a:lstStyle>
            <a:lvl1pPr algn="r">
              <a:defRPr sz="1100" b="1" i="0">
                <a:solidFill>
                  <a:srgbClr val="666666"/>
                </a:solidFill>
                <a:latin typeface="Arial" panose="020B0604020202020204" pitchFamily="34" charset="0"/>
                <a:ea typeface="Lato" charset="0"/>
                <a:cs typeface="Arial" panose="020B0604020202020204" pitchFamily="34" charset="0"/>
              </a:defRPr>
            </a:lvl1pPr>
          </a:lstStyle>
          <a:p>
            <a:fld id="{636EAFDE-172B-4842-BF46-0DE808842D69}" type="slidenum">
              <a:rPr lang="en-US" smtClean="0"/>
              <a:pPr/>
              <a:t>‹#›</a:t>
            </a:fld>
            <a:endParaRPr lang="en-US" dirty="0"/>
          </a:p>
        </p:txBody>
      </p:sp>
      <p:pic>
        <p:nvPicPr>
          <p:cNvPr id="5" name="Content Placeholder 7" descr="A close up of a logo&#10;&#10;Description automatically generated">
            <a:extLst>
              <a:ext uri="{FF2B5EF4-FFF2-40B4-BE49-F238E27FC236}">
                <a16:creationId xmlns:a16="http://schemas.microsoft.com/office/drawing/2014/main" id="{8951E76A-71B9-4B04-995B-B925E03AED87}"/>
              </a:ext>
            </a:extLst>
          </p:cNvPr>
          <p:cNvPicPr>
            <a:picLocks noChangeAspect="1"/>
          </p:cNvPicPr>
          <p:nvPr userDrawn="1"/>
        </p:nvPicPr>
        <p:blipFill>
          <a:blip r:embed="rId7"/>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2211274748"/>
      </p:ext>
    </p:extLst>
  </p:cSld>
  <p:clrMap bg1="lt1" tx1="dk1" bg2="lt2" tx2="dk2" accent1="accent1" accent2="accent2" accent3="accent3" accent4="accent4" accent5="accent5" accent6="accent6" hlink="hlink" folHlink="folHlink"/>
  <p:sldLayoutIdLst>
    <p:sldLayoutId id="2147483881" r:id="rId1"/>
    <p:sldLayoutId id="2147483893" r:id="rId2"/>
    <p:sldLayoutId id="2147483883" r:id="rId3"/>
    <p:sldLayoutId id="2147483888" r:id="rId4"/>
    <p:sldLayoutId id="2147483897" r:id="rId5"/>
  </p:sldLayoutIdLst>
  <p:hf hdr="0" ftr="0" dt="0"/>
  <p:txStyles>
    <p:titleStyle>
      <a:lvl1pPr algn="l" defTabSz="914400" rtl="0" eaLnBrk="1" latinLnBrk="0" hangingPunct="1">
        <a:lnSpc>
          <a:spcPct val="90000"/>
        </a:lnSpc>
        <a:spcBef>
          <a:spcPct val="0"/>
        </a:spcBef>
        <a:buNone/>
        <a:defRPr sz="4400" kern="120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ctr" defTabSz="914400" rtl="0" eaLnBrk="1" latinLnBrk="0" hangingPunct="1">
        <a:lnSpc>
          <a:spcPct val="90000"/>
        </a:lnSpc>
        <a:spcBef>
          <a:spcPts val="1000"/>
        </a:spcBef>
        <a:buClr>
          <a:srgbClr val="FF791A"/>
        </a:buClr>
        <a:buFont typeface="Arial"/>
        <a:buNone/>
        <a:defRPr sz="28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FF791A"/>
        </a:buClr>
        <a:buFont typeface="Arial"/>
        <a:buNone/>
        <a:defRPr sz="2400" kern="1200">
          <a:solidFill>
            <a:schemeClr val="bg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FF791A"/>
        </a:buClr>
        <a:buFont typeface="Arial"/>
        <a:buNone/>
        <a:defRPr sz="2000" kern="1200">
          <a:solidFill>
            <a:schemeClr val="bg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FF791A"/>
        </a:buClr>
        <a:buFont typeface="Arial"/>
        <a:buNone/>
        <a:defRPr sz="1800" kern="1200">
          <a:solidFill>
            <a:schemeClr val="bg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FF791A"/>
        </a:buClr>
        <a:buFont typeface="Arial"/>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2.sv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6.png"/><Relationship Id="rId7" Type="http://schemas.microsoft.com/office/2007/relationships/hdphoto" Target="../media/hdphoto1.wdp"/><Relationship Id="rId12" Type="http://schemas.openxmlformats.org/officeDocument/2006/relationships/image" Target="../media/image64.png"/><Relationship Id="rId17" Type="http://schemas.openxmlformats.org/officeDocument/2006/relationships/image" Target="../media/image48.png"/><Relationship Id="rId2" Type="http://schemas.openxmlformats.org/officeDocument/2006/relationships/notesSlide" Target="../notesSlides/notesSlide12.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7.svg"/><Relationship Id="rId9" Type="http://schemas.openxmlformats.org/officeDocument/2006/relationships/image" Target="../media/image61.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0.png"/><Relationship Id="rId1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18.png"/><Relationship Id="rId12" Type="http://schemas.openxmlformats.org/officeDocument/2006/relationships/image" Target="../media/image76.png"/><Relationship Id="rId17"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5.png"/><Relationship Id="rId5" Type="http://schemas.openxmlformats.org/officeDocument/2006/relationships/image" Target="../media/image73.png"/><Relationship Id="rId15" Type="http://schemas.openxmlformats.org/officeDocument/2006/relationships/image" Target="../media/image72.png"/><Relationship Id="rId10" Type="http://schemas.openxmlformats.org/officeDocument/2006/relationships/image" Target="../media/image69.png"/><Relationship Id="rId19" Type="http://schemas.openxmlformats.org/officeDocument/2006/relationships/comments" Target="../comments/comment1.xml"/><Relationship Id="rId4" Type="http://schemas.openxmlformats.org/officeDocument/2006/relationships/image" Target="../media/image39.svg"/><Relationship Id="rId9" Type="http://schemas.openxmlformats.org/officeDocument/2006/relationships/image" Target="../media/image46.png"/><Relationship Id="rId14"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5.xml"/><Relationship Id="rId7" Type="http://schemas.openxmlformats.org/officeDocument/2006/relationships/image" Target="../media/image81.tiff"/><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0.png"/><Relationship Id="rId5" Type="http://schemas.openxmlformats.org/officeDocument/2006/relationships/image" Target="../media/image79.tiff"/><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png"/><Relationship Id="rId7" Type="http://schemas.openxmlformats.org/officeDocument/2006/relationships/image" Target="../media/image88.emf"/><Relationship Id="rId12"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87.emf"/><Relationship Id="rId11" Type="http://schemas.openxmlformats.org/officeDocument/2006/relationships/image" Target="../media/image92.emf"/><Relationship Id="rId5" Type="http://schemas.openxmlformats.org/officeDocument/2006/relationships/image" Target="../media/image86.emf"/><Relationship Id="rId10" Type="http://schemas.openxmlformats.org/officeDocument/2006/relationships/image" Target="../media/image91.emf"/><Relationship Id="rId4" Type="http://schemas.openxmlformats.org/officeDocument/2006/relationships/image" Target="../media/image85.emf"/><Relationship Id="rId9" Type="http://schemas.openxmlformats.org/officeDocument/2006/relationships/image" Target="../media/image9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18" Type="http://schemas.openxmlformats.org/officeDocument/2006/relationships/image" Target="../media/image112.svg"/><Relationship Id="rId26" Type="http://schemas.openxmlformats.org/officeDocument/2006/relationships/image" Target="../media/image120.sv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svg"/><Relationship Id="rId17" Type="http://schemas.openxmlformats.org/officeDocument/2006/relationships/image" Target="../media/image111.png"/><Relationship Id="rId25" Type="http://schemas.openxmlformats.org/officeDocument/2006/relationships/image" Target="../media/image119.png"/><Relationship Id="rId2" Type="http://schemas.openxmlformats.org/officeDocument/2006/relationships/notesSlide" Target="../notesSlides/notesSlide20.xml"/><Relationship Id="rId16" Type="http://schemas.openxmlformats.org/officeDocument/2006/relationships/image" Target="../media/image110.svg"/><Relationship Id="rId20" Type="http://schemas.openxmlformats.org/officeDocument/2006/relationships/image" Target="../media/image114.svg"/><Relationship Id="rId29"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00.svg"/><Relationship Id="rId11" Type="http://schemas.openxmlformats.org/officeDocument/2006/relationships/image" Target="../media/image105.png"/><Relationship Id="rId24" Type="http://schemas.openxmlformats.org/officeDocument/2006/relationships/image" Target="../media/image118.svg"/><Relationship Id="rId32" Type="http://schemas.openxmlformats.org/officeDocument/2006/relationships/image" Target="../media/image126.sv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7.png"/><Relationship Id="rId28" Type="http://schemas.openxmlformats.org/officeDocument/2006/relationships/image" Target="../media/image122.svg"/><Relationship Id="rId10" Type="http://schemas.openxmlformats.org/officeDocument/2006/relationships/image" Target="../media/image104.svg"/><Relationship Id="rId19" Type="http://schemas.openxmlformats.org/officeDocument/2006/relationships/image" Target="../media/image113.png"/><Relationship Id="rId31" Type="http://schemas.openxmlformats.org/officeDocument/2006/relationships/image" Target="../media/image125.pn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 Id="rId22" Type="http://schemas.openxmlformats.org/officeDocument/2006/relationships/image" Target="../media/image116.svg"/><Relationship Id="rId27" Type="http://schemas.openxmlformats.org/officeDocument/2006/relationships/image" Target="../media/image121.png"/><Relationship Id="rId30" Type="http://schemas.openxmlformats.org/officeDocument/2006/relationships/image" Target="../media/image124.sv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132.png"/><Relationship Id="rId3" Type="http://schemas.openxmlformats.org/officeDocument/2006/relationships/image" Target="../media/image127.png"/><Relationship Id="rId21" Type="http://schemas.openxmlformats.org/officeDocument/2006/relationships/image" Target="../media/image74.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131.png"/><Relationship Id="rId25" Type="http://schemas.openxmlformats.org/officeDocument/2006/relationships/image" Target="../media/image72.png"/><Relationship Id="rId2" Type="http://schemas.openxmlformats.org/officeDocument/2006/relationships/notesSlide" Target="../notesSlides/notesSlide21.xml"/><Relationship Id="rId16" Type="http://schemas.openxmlformats.org/officeDocument/2006/relationships/image" Target="../media/image130.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69.png"/><Relationship Id="rId5" Type="http://schemas.openxmlformats.org/officeDocument/2006/relationships/image" Target="../media/image39.svg"/><Relationship Id="rId15" Type="http://schemas.openxmlformats.org/officeDocument/2006/relationships/image" Target="../media/image129.png"/><Relationship Id="rId23" Type="http://schemas.openxmlformats.org/officeDocument/2006/relationships/image" Target="../media/image17.png"/><Relationship Id="rId10" Type="http://schemas.openxmlformats.org/officeDocument/2006/relationships/image" Target="../media/image44.png"/><Relationship Id="rId19" Type="http://schemas.openxmlformats.org/officeDocument/2006/relationships/image" Target="../media/image13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128.png"/><Relationship Id="rId22"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52.sv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vanan.com/blog/sylkin-attack-bypassing-microsoft-365-security-risking-user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896-2EA2-954C-8DBC-72CBD9D58FD9}"/>
              </a:ext>
            </a:extLst>
          </p:cNvPr>
          <p:cNvSpPr>
            <a:spLocks noGrp="1"/>
          </p:cNvSpPr>
          <p:nvPr>
            <p:ph type="ctrTitle"/>
          </p:nvPr>
        </p:nvSpPr>
        <p:spPr>
          <a:xfrm>
            <a:off x="5018389" y="3573382"/>
            <a:ext cx="6592085" cy="1308189"/>
          </a:xfrm>
        </p:spPr>
        <p:txBody>
          <a:bodyPr/>
          <a:lstStyle/>
          <a:p>
            <a:r>
              <a:rPr lang="en-US" dirty="0"/>
              <a:t>Cloud App Security </a:t>
            </a:r>
            <a:br>
              <a:rPr lang="en-US" dirty="0"/>
            </a:br>
            <a:endParaRPr lang="en-US" dirty="0"/>
          </a:p>
        </p:txBody>
      </p:sp>
      <p:sp>
        <p:nvSpPr>
          <p:cNvPr id="3" name="Subtitle 2">
            <a:extLst>
              <a:ext uri="{FF2B5EF4-FFF2-40B4-BE49-F238E27FC236}">
                <a16:creationId xmlns:a16="http://schemas.microsoft.com/office/drawing/2014/main" id="{ABF42665-2DCB-7F42-AFD3-C839AC006539}"/>
              </a:ext>
            </a:extLst>
          </p:cNvPr>
          <p:cNvSpPr>
            <a:spLocks noGrp="1"/>
          </p:cNvSpPr>
          <p:nvPr>
            <p:ph type="subTitle" idx="1"/>
          </p:nvPr>
        </p:nvSpPr>
        <p:spPr>
          <a:xfrm>
            <a:off x="5018389" y="4921395"/>
            <a:ext cx="6592085" cy="817562"/>
          </a:xfrm>
        </p:spPr>
        <p:txBody>
          <a:bodyPr>
            <a:normAutofit/>
          </a:bodyPr>
          <a:lstStyle/>
          <a:p>
            <a:r>
              <a:rPr lang="en-US" dirty="0"/>
              <a:t>Protect Office 365 and G Suite from the inside</a:t>
            </a:r>
            <a:br>
              <a:rPr lang="en-US" dirty="0"/>
            </a:br>
            <a:endParaRPr lang="en-US" dirty="0"/>
          </a:p>
        </p:txBody>
      </p:sp>
      <p:sp>
        <p:nvSpPr>
          <p:cNvPr id="8" name="Text Placeholder 7">
            <a:extLst>
              <a:ext uri="{FF2B5EF4-FFF2-40B4-BE49-F238E27FC236}">
                <a16:creationId xmlns:a16="http://schemas.microsoft.com/office/drawing/2014/main" id="{DE073B25-8E0D-4A73-9F2A-9B61398AB8C0}"/>
              </a:ext>
            </a:extLst>
          </p:cNvPr>
          <p:cNvSpPr>
            <a:spLocks noGrp="1"/>
          </p:cNvSpPr>
          <p:nvPr>
            <p:ph type="body" sz="quarter" idx="13"/>
          </p:nvPr>
        </p:nvSpPr>
        <p:spPr/>
        <p:txBody>
          <a:bodyPr/>
          <a:lstStyle/>
          <a:p>
            <a:endParaRPr lang="en-US"/>
          </a:p>
        </p:txBody>
      </p:sp>
      <p:pic>
        <p:nvPicPr>
          <p:cNvPr id="5" name="Picture 4" descr="A close up of a logo&#10;&#10;Description automatically generated">
            <a:extLst>
              <a:ext uri="{FF2B5EF4-FFF2-40B4-BE49-F238E27FC236}">
                <a16:creationId xmlns:a16="http://schemas.microsoft.com/office/drawing/2014/main" id="{89A6DE4B-ACC8-429F-A2BA-0D42EFCED23E}"/>
              </a:ext>
            </a:extLst>
          </p:cNvPr>
          <p:cNvPicPr>
            <a:picLocks noChangeAspect="1"/>
          </p:cNvPicPr>
          <p:nvPr/>
        </p:nvPicPr>
        <p:blipFill>
          <a:blip r:embed="rId2"/>
          <a:stretch>
            <a:fillRect/>
          </a:stretch>
        </p:blipFill>
        <p:spPr>
          <a:xfrm>
            <a:off x="9345855" y="2251226"/>
            <a:ext cx="2649121" cy="1613152"/>
          </a:xfrm>
          <a:prstGeom prst="rect">
            <a:avLst/>
          </a:prstGeom>
        </p:spPr>
      </p:pic>
      <p:pic>
        <p:nvPicPr>
          <p:cNvPr id="7" name="Picture 4" descr="Google Workspace (Formerly G Suite): Business Collaboration Tools">
            <a:extLst>
              <a:ext uri="{FF2B5EF4-FFF2-40B4-BE49-F238E27FC236}">
                <a16:creationId xmlns:a16="http://schemas.microsoft.com/office/drawing/2014/main" id="{4B01A972-03DA-4AFE-93FC-EE0F7EEA6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101" y="4089271"/>
            <a:ext cx="2293345" cy="30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772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7D9B0B-97AD-42CB-92AE-DFEFB082B669}"/>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picture containing person, holding, person, hand&#10;&#10;Description automatically generated">
            <a:extLst>
              <a:ext uri="{FF2B5EF4-FFF2-40B4-BE49-F238E27FC236}">
                <a16:creationId xmlns:a16="http://schemas.microsoft.com/office/drawing/2014/main" id="{8A3AE284-D51C-441B-BF59-28946F1B4645}"/>
              </a:ext>
            </a:extLst>
          </p:cNvPr>
          <p:cNvPicPr>
            <a:picLocks noChangeAspect="1"/>
          </p:cNvPicPr>
          <p:nvPr/>
        </p:nvPicPr>
        <p:blipFill>
          <a:blip r:embed="rId4"/>
          <a:stretch>
            <a:fillRect/>
          </a:stretch>
        </p:blipFill>
        <p:spPr>
          <a:xfrm>
            <a:off x="0" y="0"/>
            <a:ext cx="8571393" cy="6858000"/>
          </a:xfrm>
          <a:prstGeom prst="rect">
            <a:avLst/>
          </a:prstGeom>
        </p:spPr>
      </p:pic>
      <p:sp>
        <p:nvSpPr>
          <p:cNvPr id="6" name="Rectangle 5">
            <a:extLst>
              <a:ext uri="{FF2B5EF4-FFF2-40B4-BE49-F238E27FC236}">
                <a16:creationId xmlns:a16="http://schemas.microsoft.com/office/drawing/2014/main" id="{F4BF77E5-D953-4FE5-95FE-1366303CC5A8}"/>
              </a:ext>
            </a:extLst>
          </p:cNvPr>
          <p:cNvSpPr/>
          <p:nvPr/>
        </p:nvSpPr>
        <p:spPr>
          <a:xfrm>
            <a:off x="0" y="0"/>
            <a:ext cx="12192000" cy="6862763"/>
          </a:xfrm>
          <a:prstGeom prst="rect">
            <a:avLst/>
          </a:prstGeom>
          <a:gradFill flip="none" rotWithShape="1">
            <a:gsLst>
              <a:gs pos="0">
                <a:schemeClr val="bg1">
                  <a:lumMod val="10000"/>
                  <a:alpha val="94000"/>
                </a:schemeClr>
              </a:gs>
              <a:gs pos="100000">
                <a:schemeClr val="bg1">
                  <a:lumMod val="10000"/>
                  <a:alpha val="23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4" name="Title 3">
            <a:extLst>
              <a:ext uri="{FF2B5EF4-FFF2-40B4-BE49-F238E27FC236}">
                <a16:creationId xmlns:a16="http://schemas.microsoft.com/office/drawing/2014/main" id="{A51E2DA3-F8F8-49BA-B66D-AE80094C1DC9}"/>
              </a:ext>
            </a:extLst>
          </p:cNvPr>
          <p:cNvSpPr>
            <a:spLocks noGrp="1"/>
          </p:cNvSpPr>
          <p:nvPr>
            <p:ph type="ctrTitle"/>
          </p:nvPr>
        </p:nvSpPr>
        <p:spPr>
          <a:xfrm>
            <a:off x="378015" y="1756617"/>
            <a:ext cx="11435971" cy="2911636"/>
          </a:xfrm>
        </p:spPr>
        <p:txBody>
          <a:bodyPr/>
          <a:lstStyle/>
          <a:p>
            <a:r>
              <a:rPr lang="en-US" dirty="0"/>
              <a:t>SonicWall</a:t>
            </a:r>
            <a:br>
              <a:rPr lang="en-US" dirty="0"/>
            </a:br>
            <a:r>
              <a:rPr lang="en-US" dirty="0"/>
              <a:t>Cloud App Security</a:t>
            </a:r>
            <a:br>
              <a:rPr lang="en-US" dirty="0"/>
            </a:br>
            <a:r>
              <a:rPr lang="en-US" dirty="0"/>
              <a:t>(CAS)</a:t>
            </a:r>
          </a:p>
        </p:txBody>
      </p:sp>
    </p:spTree>
    <p:extLst>
      <p:ext uri="{BB962C8B-B14F-4D97-AF65-F5344CB8AC3E}">
        <p14:creationId xmlns:p14="http://schemas.microsoft.com/office/powerpoint/2010/main" val="2283023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0C5A9C-ADFA-48FF-8FB2-42BEAA620D3D}"/>
              </a:ext>
            </a:extLst>
          </p:cNvPr>
          <p:cNvSpPr>
            <a:spLocks noGrp="1"/>
          </p:cNvSpPr>
          <p:nvPr>
            <p:ph type="title"/>
          </p:nvPr>
        </p:nvSpPr>
        <p:spPr>
          <a:xfrm>
            <a:off x="514349" y="365125"/>
            <a:ext cx="11139247" cy="1325563"/>
          </a:xfrm>
        </p:spPr>
        <p:txBody>
          <a:bodyPr/>
          <a:lstStyle/>
          <a:p>
            <a:r>
              <a:rPr lang="en-US" cap="none" dirty="0"/>
              <a:t>CAS SOLUTION OVERVIEW</a:t>
            </a:r>
          </a:p>
        </p:txBody>
      </p:sp>
      <p:sp>
        <p:nvSpPr>
          <p:cNvPr id="2" name="Content Placeholder 1">
            <a:extLst>
              <a:ext uri="{FF2B5EF4-FFF2-40B4-BE49-F238E27FC236}">
                <a16:creationId xmlns:a16="http://schemas.microsoft.com/office/drawing/2014/main" id="{A7C26610-6E98-4C66-88DC-035EEB2CF5BB}"/>
              </a:ext>
            </a:extLst>
          </p:cNvPr>
          <p:cNvSpPr>
            <a:spLocks noGrp="1"/>
          </p:cNvSpPr>
          <p:nvPr>
            <p:ph idx="1"/>
          </p:nvPr>
        </p:nvSpPr>
        <p:spPr>
          <a:xfrm>
            <a:off x="6255227" y="1985963"/>
            <a:ext cx="5398611" cy="4102100"/>
          </a:xfrm>
        </p:spPr>
        <p:txBody>
          <a:bodyPr>
            <a:normAutofit fontScale="92500" lnSpcReduction="20000"/>
          </a:bodyPr>
          <a:lstStyle/>
          <a:p>
            <a:r>
              <a:rPr lang="en-US" dirty="0">
                <a:sym typeface="Calibri"/>
              </a:rPr>
              <a:t>Enterprise Email Security</a:t>
            </a:r>
          </a:p>
          <a:p>
            <a:r>
              <a:rPr lang="en-US" dirty="0">
                <a:sym typeface="Calibri"/>
              </a:rPr>
              <a:t>Cloud Office System Integration</a:t>
            </a:r>
          </a:p>
          <a:p>
            <a:endParaRPr lang="en-US" dirty="0">
              <a:sym typeface="Calibri"/>
            </a:endParaRPr>
          </a:p>
          <a:p>
            <a:endParaRPr lang="en-US" dirty="0">
              <a:sym typeface="Calibri"/>
            </a:endParaRPr>
          </a:p>
          <a:p>
            <a:r>
              <a:rPr lang="en-US" dirty="0">
                <a:sym typeface="Calibri"/>
              </a:rPr>
              <a:t>Advanced anti-phishing</a:t>
            </a:r>
          </a:p>
          <a:p>
            <a:r>
              <a:rPr lang="en-US" dirty="0">
                <a:sym typeface="Calibri"/>
              </a:rPr>
              <a:t>Advanced Threat Protection</a:t>
            </a:r>
          </a:p>
          <a:p>
            <a:r>
              <a:rPr lang="en-US" dirty="0">
                <a:sym typeface="Calibri"/>
              </a:rPr>
              <a:t>Business Email Compromise</a:t>
            </a:r>
          </a:p>
          <a:p>
            <a:r>
              <a:rPr lang="en-US" dirty="0">
                <a:sym typeface="Calibri"/>
              </a:rPr>
              <a:t>Email Fraud Detection </a:t>
            </a:r>
          </a:p>
          <a:p>
            <a:r>
              <a:rPr lang="en-US" dirty="0">
                <a:sym typeface="Calibri"/>
              </a:rPr>
              <a:t>Account Takeover Protection</a:t>
            </a:r>
          </a:p>
          <a:p>
            <a:r>
              <a:rPr lang="en-US" sz="2800" dirty="0"/>
              <a:t>DLP &amp; Compliance</a:t>
            </a:r>
            <a:endParaRPr lang="en-US" dirty="0"/>
          </a:p>
        </p:txBody>
      </p:sp>
      <p:sp>
        <p:nvSpPr>
          <p:cNvPr id="14" name="Slide Number Placeholder 1">
            <a:extLst>
              <a:ext uri="{FF2B5EF4-FFF2-40B4-BE49-F238E27FC236}">
                <a16:creationId xmlns:a16="http://schemas.microsoft.com/office/drawing/2014/main" id="{2035BBA5-FF27-4C22-8EDD-BB551A242FEB}"/>
              </a:ext>
            </a:extLst>
          </p:cNvPr>
          <p:cNvSpPr>
            <a:spLocks noGrp="1"/>
          </p:cNvSpPr>
          <p:nvPr>
            <p:ph type="sldNum" sz="quarter" idx="12"/>
          </p:nvPr>
        </p:nvSpPr>
        <p:spPr>
          <a:xfrm>
            <a:off x="11493030" y="6402862"/>
            <a:ext cx="434897" cy="365125"/>
          </a:xfrm>
        </p:spPr>
        <p:txBody>
          <a:bodyPr vert="horz" lIns="91440" tIns="45720" rIns="91440" bIns="45720" rtlCol="0" anchor="ctr"/>
          <a:lstStyle>
            <a:defPPr>
              <a:defRPr lang="en-US"/>
            </a:defPPr>
            <a:lvl1pPr marL="0" algn="r" defTabSz="914400" rtl="0" eaLnBrk="1" latinLnBrk="0" hangingPunct="1">
              <a:defRPr sz="1100" b="1" i="0" kern="1200">
                <a:solidFill>
                  <a:srgbClr val="666666"/>
                </a:solidFill>
                <a:latin typeface="+mj-lt"/>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41FF8-B36C-BE44-BB4F-D6FFF26618A4}" type="slidenum">
              <a:rPr lang="en-US" smtClean="0"/>
              <a:pPr/>
              <a:t>11</a:t>
            </a:fld>
            <a:endParaRPr lang="en-US" dirty="0"/>
          </a:p>
        </p:txBody>
      </p:sp>
      <p:sp>
        <p:nvSpPr>
          <p:cNvPr id="107" name="Rectangle 106">
            <a:extLst>
              <a:ext uri="{FF2B5EF4-FFF2-40B4-BE49-F238E27FC236}">
                <a16:creationId xmlns:a16="http://schemas.microsoft.com/office/drawing/2014/main" id="{555B4BC4-5219-4CC3-8F48-6565ECE0E878}"/>
              </a:ext>
            </a:extLst>
          </p:cNvPr>
          <p:cNvSpPr/>
          <p:nvPr/>
        </p:nvSpPr>
        <p:spPr>
          <a:xfrm>
            <a:off x="3676958" y="2137288"/>
            <a:ext cx="2424379" cy="707886"/>
          </a:xfrm>
          <a:prstGeom prst="rect">
            <a:avLst/>
          </a:prstGeom>
        </p:spPr>
        <p:txBody>
          <a:bodyPr wrap="square">
            <a:spAutoFit/>
          </a:bodyPr>
          <a:lstStyle/>
          <a:p>
            <a:pPr algn="ctr"/>
            <a:r>
              <a:rPr lang="en-US" sz="2000" b="1" dirty="0">
                <a:latin typeface="Lato" panose="020F0502020204030203" pitchFamily="34" charset="0"/>
              </a:rPr>
              <a:t>SonicWall</a:t>
            </a:r>
          </a:p>
          <a:p>
            <a:pPr algn="ctr"/>
            <a:r>
              <a:rPr lang="en-US" sz="2000" b="1" dirty="0">
                <a:latin typeface="Lato" panose="020F0502020204030203" pitchFamily="34" charset="0"/>
              </a:rPr>
              <a:t>Cloud App Security</a:t>
            </a:r>
          </a:p>
        </p:txBody>
      </p:sp>
      <p:sp>
        <p:nvSpPr>
          <p:cNvPr id="54" name="Rectangle 53">
            <a:extLst>
              <a:ext uri="{FF2B5EF4-FFF2-40B4-BE49-F238E27FC236}">
                <a16:creationId xmlns:a16="http://schemas.microsoft.com/office/drawing/2014/main" id="{A2937282-4DC5-4DE7-B7E0-47DCB4CC9EAB}"/>
              </a:ext>
            </a:extLst>
          </p:cNvPr>
          <p:cNvSpPr/>
          <p:nvPr/>
        </p:nvSpPr>
        <p:spPr>
          <a:xfrm>
            <a:off x="4273903" y="4316343"/>
            <a:ext cx="1274708" cy="646331"/>
          </a:xfrm>
          <a:prstGeom prst="rect">
            <a:avLst/>
          </a:prstGeom>
        </p:spPr>
        <p:txBody>
          <a:bodyPr wrap="none">
            <a:spAutoFit/>
          </a:bodyPr>
          <a:lstStyle/>
          <a:p>
            <a:r>
              <a:rPr lang="en-US" b="1" kern="0" dirty="0">
                <a:solidFill>
                  <a:srgbClr val="F36B22"/>
                </a:solidFill>
                <a:latin typeface="Lato" panose="020F0502020204030203" pitchFamily="34" charset="0"/>
                <a:ea typeface="Museo Sans For Dell" pitchFamily="2" charset="0"/>
              </a:rPr>
              <a:t>API-Based</a:t>
            </a:r>
          </a:p>
          <a:p>
            <a:pPr algn="ctr"/>
            <a:r>
              <a:rPr lang="en-US" b="1" kern="0" dirty="0">
                <a:solidFill>
                  <a:srgbClr val="F36B22"/>
                </a:solidFill>
                <a:latin typeface="Lato" panose="020F0502020204030203" pitchFamily="34" charset="0"/>
                <a:ea typeface="Museo Sans For Dell" pitchFamily="2" charset="0"/>
              </a:rPr>
              <a:t>Security</a:t>
            </a:r>
            <a:endParaRPr lang="en-US" dirty="0"/>
          </a:p>
        </p:txBody>
      </p:sp>
      <p:grpSp>
        <p:nvGrpSpPr>
          <p:cNvPr id="10" name="Group 9">
            <a:extLst>
              <a:ext uri="{FF2B5EF4-FFF2-40B4-BE49-F238E27FC236}">
                <a16:creationId xmlns:a16="http://schemas.microsoft.com/office/drawing/2014/main" id="{E37D2AA6-4682-4FF5-A30D-E04143BE27D6}"/>
              </a:ext>
            </a:extLst>
          </p:cNvPr>
          <p:cNvGrpSpPr/>
          <p:nvPr/>
        </p:nvGrpSpPr>
        <p:grpSpPr>
          <a:xfrm>
            <a:off x="611012" y="3408194"/>
            <a:ext cx="3108960" cy="3108960"/>
            <a:chOff x="599243" y="3478246"/>
            <a:chExt cx="3108960" cy="3108960"/>
          </a:xfrm>
        </p:grpSpPr>
        <p:sp>
          <p:nvSpPr>
            <p:cNvPr id="80" name="Shape 159">
              <a:extLst>
                <a:ext uri="{FF2B5EF4-FFF2-40B4-BE49-F238E27FC236}">
                  <a16:creationId xmlns:a16="http://schemas.microsoft.com/office/drawing/2014/main" id="{C6EF8593-191C-4C8C-9C0D-AB90DC94520C}"/>
                </a:ext>
              </a:extLst>
            </p:cNvPr>
            <p:cNvSpPr txBox="1"/>
            <p:nvPr/>
          </p:nvSpPr>
          <p:spPr>
            <a:xfrm>
              <a:off x="1014490" y="4955532"/>
              <a:ext cx="1401818" cy="363566"/>
            </a:xfrm>
            <a:prstGeom prst="rect">
              <a:avLst/>
            </a:prstGeom>
            <a:noFill/>
            <a:ln>
              <a:noFill/>
            </a:ln>
          </p:spPr>
          <p:txBody>
            <a:bodyPr lIns="91425" tIns="45700" rIns="91425" bIns="45700" anchor="t" anchorCtr="0">
              <a:noAutofit/>
            </a:bodyPr>
            <a:lstStyle/>
            <a:p>
              <a:pPr algn="ctr">
                <a:buSzPct val="25000"/>
              </a:pPr>
              <a:endParaRPr lang="en-US" sz="1100" dirty="0">
                <a:solidFill>
                  <a:srgbClr val="00B0F0"/>
                </a:solidFill>
                <a:latin typeface="Lato" panose="020F0502020204030203" pitchFamily="34" charset="0"/>
                <a:ea typeface="Calibri"/>
                <a:cs typeface="Calibri"/>
                <a:sym typeface="Calibri"/>
              </a:endParaRPr>
            </a:p>
          </p:txBody>
        </p:sp>
        <p:sp>
          <p:nvSpPr>
            <p:cNvPr id="84" name="Shape 159">
              <a:extLst>
                <a:ext uri="{FF2B5EF4-FFF2-40B4-BE49-F238E27FC236}">
                  <a16:creationId xmlns:a16="http://schemas.microsoft.com/office/drawing/2014/main" id="{CBD7A21E-46FB-490C-B025-F0B736D9D414}"/>
                </a:ext>
              </a:extLst>
            </p:cNvPr>
            <p:cNvSpPr txBox="1"/>
            <p:nvPr/>
          </p:nvSpPr>
          <p:spPr>
            <a:xfrm>
              <a:off x="1955846" y="5565951"/>
              <a:ext cx="1401818" cy="363566"/>
            </a:xfrm>
            <a:prstGeom prst="rect">
              <a:avLst/>
            </a:prstGeom>
            <a:noFill/>
            <a:ln>
              <a:noFill/>
            </a:ln>
          </p:spPr>
          <p:txBody>
            <a:bodyPr lIns="91425" tIns="45700" rIns="91425" bIns="45700" anchor="t" anchorCtr="0">
              <a:noAutofit/>
            </a:bodyPr>
            <a:lstStyle/>
            <a:p>
              <a:pPr algn="ctr">
                <a:buSzPct val="25000"/>
              </a:pPr>
              <a:endParaRPr lang="en-US" sz="1100" dirty="0">
                <a:solidFill>
                  <a:srgbClr val="00B0F0"/>
                </a:solidFill>
                <a:latin typeface="Lato" panose="020F0502020204030203" pitchFamily="34" charset="0"/>
                <a:ea typeface="Calibri"/>
                <a:cs typeface="Calibri"/>
                <a:sym typeface="Calibri"/>
              </a:endParaRPr>
            </a:p>
          </p:txBody>
        </p:sp>
        <p:pic>
          <p:nvPicPr>
            <p:cNvPr id="58" name="Graphic 57" descr="Cloud">
              <a:extLst>
                <a:ext uri="{FF2B5EF4-FFF2-40B4-BE49-F238E27FC236}">
                  <a16:creationId xmlns:a16="http://schemas.microsoft.com/office/drawing/2014/main" id="{AB9433B8-D407-4B7E-AA5D-37B45DD89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99243" y="3478246"/>
              <a:ext cx="3108960" cy="3108960"/>
            </a:xfrm>
            <a:prstGeom prst="rect">
              <a:avLst/>
            </a:prstGeom>
          </p:spPr>
        </p:pic>
        <p:pic>
          <p:nvPicPr>
            <p:cNvPr id="59" name="Picture 58" descr="A close up of a logo&#10;&#10;Description automatically generated">
              <a:extLst>
                <a:ext uri="{FF2B5EF4-FFF2-40B4-BE49-F238E27FC236}">
                  <a16:creationId xmlns:a16="http://schemas.microsoft.com/office/drawing/2014/main" id="{78C62523-2061-4460-91DF-EE29483095A4}"/>
                </a:ext>
              </a:extLst>
            </p:cNvPr>
            <p:cNvPicPr>
              <a:picLocks noChangeAspect="1"/>
            </p:cNvPicPr>
            <p:nvPr/>
          </p:nvPicPr>
          <p:blipFill>
            <a:blip r:embed="rId5"/>
            <a:stretch>
              <a:fillRect/>
            </a:stretch>
          </p:blipFill>
          <p:spPr>
            <a:xfrm>
              <a:off x="2808855" y="5079625"/>
              <a:ext cx="615760" cy="457200"/>
            </a:xfrm>
            <a:prstGeom prst="rect">
              <a:avLst/>
            </a:prstGeom>
          </p:spPr>
        </p:pic>
        <p:pic>
          <p:nvPicPr>
            <p:cNvPr id="60" name="Picture 59" descr="A picture containing building, floor, person&#10;&#10;Description automatically generated">
              <a:extLst>
                <a:ext uri="{FF2B5EF4-FFF2-40B4-BE49-F238E27FC236}">
                  <a16:creationId xmlns:a16="http://schemas.microsoft.com/office/drawing/2014/main" id="{E6969BEB-95CF-442F-BD74-B3F6B981794D}"/>
                </a:ext>
              </a:extLst>
            </p:cNvPr>
            <p:cNvPicPr>
              <a:picLocks noChangeAspect="1"/>
            </p:cNvPicPr>
            <p:nvPr/>
          </p:nvPicPr>
          <p:blipFill>
            <a:blip r:embed="rId6"/>
            <a:stretch>
              <a:fillRect/>
            </a:stretch>
          </p:blipFill>
          <p:spPr>
            <a:xfrm>
              <a:off x="877111" y="5162431"/>
              <a:ext cx="457200" cy="457200"/>
            </a:xfrm>
            <a:prstGeom prst="rect">
              <a:avLst/>
            </a:prstGeom>
          </p:spPr>
        </p:pic>
        <p:pic>
          <p:nvPicPr>
            <p:cNvPr id="62" name="Picture 61">
              <a:extLst>
                <a:ext uri="{FF2B5EF4-FFF2-40B4-BE49-F238E27FC236}">
                  <a16:creationId xmlns:a16="http://schemas.microsoft.com/office/drawing/2014/main" id="{04341F76-2684-4FD5-9380-48DFCB9050B5}"/>
                </a:ext>
              </a:extLst>
            </p:cNvPr>
            <p:cNvPicPr>
              <a:picLocks noChangeAspect="1"/>
            </p:cNvPicPr>
            <p:nvPr/>
          </p:nvPicPr>
          <p:blipFill>
            <a:blip r:embed="rId7"/>
            <a:stretch>
              <a:fillRect/>
            </a:stretch>
          </p:blipFill>
          <p:spPr>
            <a:xfrm>
              <a:off x="2087775" y="4381084"/>
              <a:ext cx="548640" cy="548640"/>
            </a:xfrm>
            <a:prstGeom prst="rect">
              <a:avLst/>
            </a:prstGeom>
          </p:spPr>
        </p:pic>
        <p:pic>
          <p:nvPicPr>
            <p:cNvPr id="63" name="Picture 10" descr="Image result for one drive&quot;">
              <a:extLst>
                <a:ext uri="{FF2B5EF4-FFF2-40B4-BE49-F238E27FC236}">
                  <a16:creationId xmlns:a16="http://schemas.microsoft.com/office/drawing/2014/main" id="{02E1BE18-FB75-4922-816C-FF49DA93B6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511" y="4622425"/>
              <a:ext cx="113437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6" descr="Image result for ms sharepoint ICON&quot;">
              <a:extLst>
                <a:ext uri="{FF2B5EF4-FFF2-40B4-BE49-F238E27FC236}">
                  <a16:creationId xmlns:a16="http://schemas.microsoft.com/office/drawing/2014/main" id="{4645EF02-B2F0-4983-AFAC-07956B9EA7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9856" y="4953481"/>
              <a:ext cx="871218" cy="87121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A635AA85-6E98-414F-AB70-468D7CAFAE88}"/>
                </a:ext>
              </a:extLst>
            </p:cNvPr>
            <p:cNvPicPr>
              <a:picLocks noChangeAspect="1"/>
            </p:cNvPicPr>
            <p:nvPr/>
          </p:nvPicPr>
          <p:blipFill>
            <a:blip r:embed="rId10"/>
            <a:stretch>
              <a:fillRect/>
            </a:stretch>
          </p:blipFill>
          <p:spPr>
            <a:xfrm>
              <a:off x="1466591" y="5224217"/>
              <a:ext cx="364980" cy="365760"/>
            </a:xfrm>
            <a:prstGeom prst="rect">
              <a:avLst/>
            </a:prstGeom>
          </p:spPr>
        </p:pic>
      </p:grpSp>
      <p:pic>
        <p:nvPicPr>
          <p:cNvPr id="48" name="Picture 14" descr="Image result for connection icon">
            <a:extLst>
              <a:ext uri="{FF2B5EF4-FFF2-40B4-BE49-F238E27FC236}">
                <a16:creationId xmlns:a16="http://schemas.microsoft.com/office/drawing/2014/main" id="{9DDCF67E-F558-4CB3-AF1B-C70222F2CC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246159">
            <a:off x="3207006" y="3144216"/>
            <a:ext cx="674386" cy="68476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Image result for connection icon">
            <a:extLst>
              <a:ext uri="{FF2B5EF4-FFF2-40B4-BE49-F238E27FC236}">
                <a16:creationId xmlns:a16="http://schemas.microsoft.com/office/drawing/2014/main" id="{72370142-6238-4533-A18A-B106F05F3E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75333">
            <a:off x="3296441" y="4081449"/>
            <a:ext cx="674386" cy="68476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5A915FE-2155-48F2-BA14-B438835B6707}"/>
              </a:ext>
            </a:extLst>
          </p:cNvPr>
          <p:cNvCxnSpPr/>
          <p:nvPr/>
        </p:nvCxnSpPr>
        <p:spPr>
          <a:xfrm flipV="1">
            <a:off x="6417672" y="3045160"/>
            <a:ext cx="4748069" cy="15213"/>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0BC76999-57D9-46D3-9096-3FA4231D4C1E}"/>
              </a:ext>
            </a:extLst>
          </p:cNvPr>
          <p:cNvGrpSpPr>
            <a:grpSpLocks noChangeAspect="1"/>
          </p:cNvGrpSpPr>
          <p:nvPr/>
        </p:nvGrpSpPr>
        <p:grpSpPr>
          <a:xfrm>
            <a:off x="3896340" y="2751230"/>
            <a:ext cx="1926443" cy="1700102"/>
            <a:chOff x="204785" y="97144"/>
            <a:chExt cx="3057165" cy="2697970"/>
          </a:xfrm>
        </p:grpSpPr>
        <p:pic>
          <p:nvPicPr>
            <p:cNvPr id="30" name="Picture 29" descr="A close up of a logo&#10;&#10;Description generated with very high confidence">
              <a:extLst>
                <a:ext uri="{FF2B5EF4-FFF2-40B4-BE49-F238E27FC236}">
                  <a16:creationId xmlns:a16="http://schemas.microsoft.com/office/drawing/2014/main" id="{E4029A03-415E-485C-B3EC-F672DD320B63}"/>
                </a:ext>
              </a:extLst>
            </p:cNvPr>
            <p:cNvPicPr>
              <a:picLocks noChangeAspect="1"/>
            </p:cNvPicPr>
            <p:nvPr/>
          </p:nvPicPr>
          <p:blipFill>
            <a:blip r:embed="rId12"/>
            <a:stretch>
              <a:fillRect/>
            </a:stretch>
          </p:blipFill>
          <p:spPr>
            <a:xfrm>
              <a:off x="204785" y="97144"/>
              <a:ext cx="3057165" cy="2697970"/>
            </a:xfrm>
            <a:prstGeom prst="rect">
              <a:avLst/>
            </a:prstGeom>
          </p:spPr>
        </p:pic>
        <p:pic>
          <p:nvPicPr>
            <p:cNvPr id="31" name="Picture 30" descr="A close up of a logo&#10;&#10;Description automatically generated">
              <a:extLst>
                <a:ext uri="{FF2B5EF4-FFF2-40B4-BE49-F238E27FC236}">
                  <a16:creationId xmlns:a16="http://schemas.microsoft.com/office/drawing/2014/main" id="{3DD86C27-1A51-495A-9D21-663A1A7208D5}"/>
                </a:ext>
              </a:extLst>
            </p:cNvPr>
            <p:cNvPicPr>
              <a:picLocks noChangeAspect="1"/>
            </p:cNvPicPr>
            <p:nvPr/>
          </p:nvPicPr>
          <p:blipFill rotWithShape="1">
            <a:blip r:embed="rId13"/>
            <a:srcRect l="9809" t="11715" r="82808" b="73534"/>
            <a:stretch/>
          </p:blipFill>
          <p:spPr>
            <a:xfrm>
              <a:off x="1620866" y="1047335"/>
              <a:ext cx="1078174" cy="908845"/>
            </a:xfrm>
            <a:prstGeom prst="rect">
              <a:avLst/>
            </a:prstGeom>
          </p:spPr>
        </p:pic>
      </p:grpSp>
      <p:pic>
        <p:nvPicPr>
          <p:cNvPr id="4" name="Picture 3">
            <a:extLst>
              <a:ext uri="{FF2B5EF4-FFF2-40B4-BE49-F238E27FC236}">
                <a16:creationId xmlns:a16="http://schemas.microsoft.com/office/drawing/2014/main" id="{4D4F2EC3-A421-4CF3-B19D-456A240965B2}"/>
              </a:ext>
            </a:extLst>
          </p:cNvPr>
          <p:cNvPicPr>
            <a:picLocks noChangeAspect="1"/>
          </p:cNvPicPr>
          <p:nvPr/>
        </p:nvPicPr>
        <p:blipFill>
          <a:blip r:embed="rId14"/>
          <a:stretch>
            <a:fillRect/>
          </a:stretch>
        </p:blipFill>
        <p:spPr>
          <a:xfrm>
            <a:off x="299014" y="1116511"/>
            <a:ext cx="3109229" cy="3109229"/>
          </a:xfrm>
          <a:prstGeom prst="rect">
            <a:avLst/>
          </a:prstGeom>
        </p:spPr>
      </p:pic>
    </p:spTree>
    <p:extLst>
      <p:ext uri="{BB962C8B-B14F-4D97-AF65-F5344CB8AC3E}">
        <p14:creationId xmlns:p14="http://schemas.microsoft.com/office/powerpoint/2010/main" val="71659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0DC835CE-4B5F-DA40-B8C1-ED6D942B4655}"/>
              </a:ext>
            </a:extLst>
          </p:cNvPr>
          <p:cNvPicPr>
            <a:picLocks noChangeAspect="1"/>
          </p:cNvPicPr>
          <p:nvPr/>
        </p:nvPicPr>
        <p:blipFill rotWithShape="1">
          <a:blip r:embed="rId3"/>
          <a:srcRect l="4887" t="17901" r="13636" b="21151"/>
          <a:stretch/>
        </p:blipFill>
        <p:spPr>
          <a:xfrm>
            <a:off x="595745" y="1494979"/>
            <a:ext cx="9933710" cy="3601822"/>
          </a:xfrm>
          <a:prstGeom prst="rect">
            <a:avLst/>
          </a:prstGeom>
        </p:spPr>
      </p:pic>
      <p:sp>
        <p:nvSpPr>
          <p:cNvPr id="18" name="Rectangle 17">
            <a:extLst>
              <a:ext uri="{FF2B5EF4-FFF2-40B4-BE49-F238E27FC236}">
                <a16:creationId xmlns:a16="http://schemas.microsoft.com/office/drawing/2014/main" id="{329A9D85-A296-BF4D-99A0-82D556768A07}"/>
              </a:ext>
            </a:extLst>
          </p:cNvPr>
          <p:cNvSpPr/>
          <p:nvPr/>
        </p:nvSpPr>
        <p:spPr>
          <a:xfrm>
            <a:off x="2227097" y="2542469"/>
            <a:ext cx="946183" cy="1524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2ECDB65-CC16-0F44-9557-E279AB229958}"/>
              </a:ext>
            </a:extLst>
          </p:cNvPr>
          <p:cNvGrpSpPr/>
          <p:nvPr/>
        </p:nvGrpSpPr>
        <p:grpSpPr>
          <a:xfrm>
            <a:off x="1435608" y="2934397"/>
            <a:ext cx="7599727" cy="307939"/>
            <a:chOff x="1435608" y="2934397"/>
            <a:chExt cx="7599727" cy="307939"/>
          </a:xfrm>
        </p:grpSpPr>
        <p:sp>
          <p:nvSpPr>
            <p:cNvPr id="12" name="Triangle 11">
              <a:extLst>
                <a:ext uri="{FF2B5EF4-FFF2-40B4-BE49-F238E27FC236}">
                  <a16:creationId xmlns:a16="http://schemas.microsoft.com/office/drawing/2014/main" id="{9AF435EA-F503-1748-BF20-B00C567257EB}"/>
                </a:ext>
              </a:extLst>
            </p:cNvPr>
            <p:cNvSpPr/>
            <p:nvPr/>
          </p:nvSpPr>
          <p:spPr>
            <a:xfrm rot="5400000">
              <a:off x="8794784" y="3001786"/>
              <a:ext cx="307939" cy="173162"/>
            </a:xfrm>
            <a:prstGeom prst="triangle">
              <a:avLst/>
            </a:prstGeom>
            <a:solidFill>
              <a:srgbClr val="8A8A8A"/>
            </a:solidFill>
            <a:ln>
              <a:solidFill>
                <a:srgbClr val="8A8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810C77-1F25-BD4C-89B2-91300C0CC34A}"/>
                </a:ext>
              </a:extLst>
            </p:cNvPr>
            <p:cNvSpPr/>
            <p:nvPr/>
          </p:nvSpPr>
          <p:spPr>
            <a:xfrm>
              <a:off x="1435608" y="3007828"/>
              <a:ext cx="7441632" cy="192790"/>
            </a:xfrm>
            <a:prstGeom prst="rect">
              <a:avLst/>
            </a:prstGeom>
            <a:solidFill>
              <a:srgbClr val="8A8A8A"/>
            </a:solidFill>
            <a:ln>
              <a:solidFill>
                <a:srgbClr val="8A8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9641C1D-F5B2-2F4C-99BC-2B9822716F2C}"/>
              </a:ext>
            </a:extLst>
          </p:cNvPr>
          <p:cNvSpPr>
            <a:spLocks noGrp="1"/>
          </p:cNvSpPr>
          <p:nvPr>
            <p:ph type="title"/>
          </p:nvPr>
        </p:nvSpPr>
        <p:spPr>
          <a:xfrm>
            <a:off x="514349" y="365125"/>
            <a:ext cx="11139247" cy="1325563"/>
          </a:xfrm>
        </p:spPr>
        <p:txBody>
          <a:bodyPr>
            <a:normAutofit/>
          </a:bodyPr>
          <a:lstStyle/>
          <a:p>
            <a:r>
              <a:rPr lang="en-US" dirty="0"/>
              <a:t>How CAS Secures Microsoft 365 With APIs</a:t>
            </a:r>
          </a:p>
        </p:txBody>
      </p:sp>
      <p:sp>
        <p:nvSpPr>
          <p:cNvPr id="17" name="Rounded Rectangle 16">
            <a:extLst>
              <a:ext uri="{FF2B5EF4-FFF2-40B4-BE49-F238E27FC236}">
                <a16:creationId xmlns:a16="http://schemas.microsoft.com/office/drawing/2014/main" id="{E3754E47-1451-5449-9B58-1CDAA458953C}"/>
              </a:ext>
            </a:extLst>
          </p:cNvPr>
          <p:cNvSpPr/>
          <p:nvPr/>
        </p:nvSpPr>
        <p:spPr>
          <a:xfrm>
            <a:off x="4526618" y="1848408"/>
            <a:ext cx="3245921" cy="2577418"/>
          </a:xfrm>
          <a:prstGeom prst="roundRect">
            <a:avLst/>
          </a:prstGeom>
          <a:solidFill>
            <a:schemeClr val="bg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nvGrpSpPr>
          <p:cNvPr id="14" name="Group 13">
            <a:extLst>
              <a:ext uri="{FF2B5EF4-FFF2-40B4-BE49-F238E27FC236}">
                <a16:creationId xmlns:a16="http://schemas.microsoft.com/office/drawing/2014/main" id="{E901EC7A-1DB0-9F43-BD64-25AA844C052B}"/>
              </a:ext>
            </a:extLst>
          </p:cNvPr>
          <p:cNvGrpSpPr/>
          <p:nvPr/>
        </p:nvGrpSpPr>
        <p:grpSpPr>
          <a:xfrm>
            <a:off x="4620997" y="1660433"/>
            <a:ext cx="3057165" cy="2697970"/>
            <a:chOff x="204785" y="97144"/>
            <a:chExt cx="3057165" cy="2697970"/>
          </a:xfrm>
        </p:grpSpPr>
        <p:pic>
          <p:nvPicPr>
            <p:cNvPr id="15" name="Picture 14" descr="A close up of a logo&#10;&#10;Description generated with very high confidence">
              <a:extLst>
                <a:ext uri="{FF2B5EF4-FFF2-40B4-BE49-F238E27FC236}">
                  <a16:creationId xmlns:a16="http://schemas.microsoft.com/office/drawing/2014/main" id="{5E668D08-2112-4F41-AB71-E04147D03D3B}"/>
                </a:ext>
              </a:extLst>
            </p:cNvPr>
            <p:cNvPicPr>
              <a:picLocks noChangeAspect="1"/>
            </p:cNvPicPr>
            <p:nvPr/>
          </p:nvPicPr>
          <p:blipFill>
            <a:blip r:embed="rId4"/>
            <a:stretch>
              <a:fillRect/>
            </a:stretch>
          </p:blipFill>
          <p:spPr>
            <a:xfrm>
              <a:off x="204785" y="97144"/>
              <a:ext cx="3057165" cy="2697970"/>
            </a:xfrm>
            <a:prstGeom prst="rect">
              <a:avLst/>
            </a:prstGeom>
          </p:spPr>
        </p:pic>
        <p:pic>
          <p:nvPicPr>
            <p:cNvPr id="16" name="Picture 15" descr="A close up of a logo&#10;&#10;Description automatically generated">
              <a:extLst>
                <a:ext uri="{FF2B5EF4-FFF2-40B4-BE49-F238E27FC236}">
                  <a16:creationId xmlns:a16="http://schemas.microsoft.com/office/drawing/2014/main" id="{351DACCF-4D41-C642-9A75-DB306C9F89DF}"/>
                </a:ext>
              </a:extLst>
            </p:cNvPr>
            <p:cNvPicPr>
              <a:picLocks noChangeAspect="1"/>
            </p:cNvPicPr>
            <p:nvPr/>
          </p:nvPicPr>
          <p:blipFill rotWithShape="1">
            <a:blip r:embed="rId5"/>
            <a:srcRect l="9809" t="11715" r="82808" b="73534"/>
            <a:stretch/>
          </p:blipFill>
          <p:spPr>
            <a:xfrm>
              <a:off x="1620866" y="1047335"/>
              <a:ext cx="1078174" cy="908845"/>
            </a:xfrm>
            <a:prstGeom prst="rect">
              <a:avLst/>
            </a:prstGeom>
          </p:spPr>
        </p:pic>
      </p:grpSp>
      <p:sp>
        <p:nvSpPr>
          <p:cNvPr id="24" name="Rounded Rectangle 23">
            <a:extLst>
              <a:ext uri="{FF2B5EF4-FFF2-40B4-BE49-F238E27FC236}">
                <a16:creationId xmlns:a16="http://schemas.microsoft.com/office/drawing/2014/main" id="{F7032037-A276-624F-858A-435916A6B262}"/>
              </a:ext>
            </a:extLst>
          </p:cNvPr>
          <p:cNvSpPr/>
          <p:nvPr/>
        </p:nvSpPr>
        <p:spPr>
          <a:xfrm>
            <a:off x="3237404" y="1848408"/>
            <a:ext cx="5420068" cy="2577418"/>
          </a:xfrm>
          <a:prstGeom prst="round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25" name="TextBox 24">
            <a:extLst>
              <a:ext uri="{FF2B5EF4-FFF2-40B4-BE49-F238E27FC236}">
                <a16:creationId xmlns:a16="http://schemas.microsoft.com/office/drawing/2014/main" id="{8C0A8243-9FB7-6B48-9B33-41B0EAE43153}"/>
              </a:ext>
            </a:extLst>
          </p:cNvPr>
          <p:cNvSpPr txBox="1"/>
          <p:nvPr/>
        </p:nvSpPr>
        <p:spPr>
          <a:xfrm>
            <a:off x="4052047" y="1391868"/>
            <a:ext cx="3774141" cy="369332"/>
          </a:xfrm>
          <a:prstGeom prst="rect">
            <a:avLst/>
          </a:prstGeom>
          <a:noFill/>
        </p:spPr>
        <p:txBody>
          <a:bodyPr wrap="square" rtlCol="0">
            <a:spAutoFit/>
          </a:bodyPr>
          <a:lstStyle/>
          <a:p>
            <a:pPr algn="ctr"/>
            <a:r>
              <a:rPr lang="en-US" dirty="0"/>
              <a:t>Microsoft 365 Mail environment</a:t>
            </a:r>
          </a:p>
        </p:txBody>
      </p:sp>
      <p:grpSp>
        <p:nvGrpSpPr>
          <p:cNvPr id="32" name="Group 31">
            <a:extLst>
              <a:ext uri="{FF2B5EF4-FFF2-40B4-BE49-F238E27FC236}">
                <a16:creationId xmlns:a16="http://schemas.microsoft.com/office/drawing/2014/main" id="{DA14CC87-C26D-D440-9CF5-020250712BD2}"/>
              </a:ext>
            </a:extLst>
          </p:cNvPr>
          <p:cNvGrpSpPr/>
          <p:nvPr/>
        </p:nvGrpSpPr>
        <p:grpSpPr>
          <a:xfrm>
            <a:off x="3887698" y="2672503"/>
            <a:ext cx="702528" cy="969817"/>
            <a:chOff x="3686081" y="2612699"/>
            <a:chExt cx="702528" cy="969817"/>
          </a:xfrm>
        </p:grpSpPr>
        <p:sp>
          <p:nvSpPr>
            <p:cNvPr id="27" name="Rectangle 26">
              <a:extLst>
                <a:ext uri="{FF2B5EF4-FFF2-40B4-BE49-F238E27FC236}">
                  <a16:creationId xmlns:a16="http://schemas.microsoft.com/office/drawing/2014/main" id="{6D97E124-8909-C54B-9704-1CD004F943C1}"/>
                </a:ext>
              </a:extLst>
            </p:cNvPr>
            <p:cNvSpPr/>
            <p:nvPr/>
          </p:nvSpPr>
          <p:spPr>
            <a:xfrm>
              <a:off x="4125372"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30" name="Rectangle 29">
              <a:extLst>
                <a:ext uri="{FF2B5EF4-FFF2-40B4-BE49-F238E27FC236}">
                  <a16:creationId xmlns:a16="http://schemas.microsoft.com/office/drawing/2014/main" id="{CE784BB2-642B-5548-892E-7C1C46A0C05A}"/>
                </a:ext>
              </a:extLst>
            </p:cNvPr>
            <p:cNvSpPr/>
            <p:nvPr/>
          </p:nvSpPr>
          <p:spPr>
            <a:xfrm>
              <a:off x="3686081"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sp>
        <p:nvSpPr>
          <p:cNvPr id="31" name="TextBox 30">
            <a:extLst>
              <a:ext uri="{FF2B5EF4-FFF2-40B4-BE49-F238E27FC236}">
                <a16:creationId xmlns:a16="http://schemas.microsoft.com/office/drawing/2014/main" id="{2BE2BC48-2702-8B4A-A0B5-04424E6DB38C}"/>
              </a:ext>
            </a:extLst>
          </p:cNvPr>
          <p:cNvSpPr txBox="1"/>
          <p:nvPr/>
        </p:nvSpPr>
        <p:spPr>
          <a:xfrm>
            <a:off x="3616489" y="4674018"/>
            <a:ext cx="1252169" cy="1077218"/>
          </a:xfrm>
          <a:prstGeom prst="rect">
            <a:avLst/>
          </a:prstGeom>
          <a:noFill/>
        </p:spPr>
        <p:txBody>
          <a:bodyPr wrap="square" rtlCol="0">
            <a:spAutoFit/>
          </a:bodyPr>
          <a:lstStyle/>
          <a:p>
            <a:pPr algn="ctr"/>
            <a:r>
              <a:rPr lang="en-US" sz="1600" dirty="0"/>
              <a:t>Multiple Threat Emulation Engines</a:t>
            </a:r>
          </a:p>
        </p:txBody>
      </p:sp>
      <p:sp>
        <p:nvSpPr>
          <p:cNvPr id="33" name="TextBox 32">
            <a:extLst>
              <a:ext uri="{FF2B5EF4-FFF2-40B4-BE49-F238E27FC236}">
                <a16:creationId xmlns:a16="http://schemas.microsoft.com/office/drawing/2014/main" id="{59E097AA-F7CB-7A4B-9C0A-9C8DD3F91DBB}"/>
              </a:ext>
            </a:extLst>
          </p:cNvPr>
          <p:cNvSpPr txBox="1"/>
          <p:nvPr/>
        </p:nvSpPr>
        <p:spPr>
          <a:xfrm>
            <a:off x="5151765" y="4695748"/>
            <a:ext cx="1424400" cy="1077218"/>
          </a:xfrm>
          <a:prstGeom prst="rect">
            <a:avLst/>
          </a:prstGeom>
          <a:noFill/>
        </p:spPr>
        <p:txBody>
          <a:bodyPr wrap="square" rtlCol="0">
            <a:spAutoFit/>
          </a:bodyPr>
          <a:lstStyle/>
          <a:p>
            <a:pPr algn="ctr"/>
            <a:r>
              <a:rPr lang="en-US" sz="1600" dirty="0"/>
              <a:t>Real-time threat feeds and URL analysis tools</a:t>
            </a:r>
          </a:p>
        </p:txBody>
      </p:sp>
      <p:sp>
        <p:nvSpPr>
          <p:cNvPr id="34" name="TextBox 33">
            <a:extLst>
              <a:ext uri="{FF2B5EF4-FFF2-40B4-BE49-F238E27FC236}">
                <a16:creationId xmlns:a16="http://schemas.microsoft.com/office/drawing/2014/main" id="{23989E93-3557-4A4A-9F9C-57E442481C12}"/>
              </a:ext>
            </a:extLst>
          </p:cNvPr>
          <p:cNvSpPr txBox="1"/>
          <p:nvPr/>
        </p:nvSpPr>
        <p:spPr>
          <a:xfrm>
            <a:off x="6859272" y="4678889"/>
            <a:ext cx="1553208" cy="1323439"/>
          </a:xfrm>
          <a:prstGeom prst="rect">
            <a:avLst/>
          </a:prstGeom>
          <a:noFill/>
        </p:spPr>
        <p:txBody>
          <a:bodyPr wrap="square" rtlCol="0">
            <a:spAutoFit/>
          </a:bodyPr>
          <a:lstStyle/>
          <a:p>
            <a:pPr algn="ctr"/>
            <a:r>
              <a:rPr lang="en-US" sz="1600" dirty="0"/>
              <a:t>Multiple anomaly and machine learning engines</a:t>
            </a:r>
          </a:p>
        </p:txBody>
      </p:sp>
      <p:grpSp>
        <p:nvGrpSpPr>
          <p:cNvPr id="35" name="Group 34">
            <a:extLst>
              <a:ext uri="{FF2B5EF4-FFF2-40B4-BE49-F238E27FC236}">
                <a16:creationId xmlns:a16="http://schemas.microsoft.com/office/drawing/2014/main" id="{EF1D303D-0F52-F243-B65B-0FE09EDF874C}"/>
              </a:ext>
            </a:extLst>
          </p:cNvPr>
          <p:cNvGrpSpPr/>
          <p:nvPr/>
        </p:nvGrpSpPr>
        <p:grpSpPr>
          <a:xfrm>
            <a:off x="5470233" y="2668767"/>
            <a:ext cx="695934" cy="969817"/>
            <a:chOff x="3686261" y="2615570"/>
            <a:chExt cx="695934" cy="969817"/>
          </a:xfrm>
          <a:solidFill>
            <a:srgbClr val="305766"/>
          </a:solidFill>
        </p:grpSpPr>
        <p:sp>
          <p:nvSpPr>
            <p:cNvPr id="36" name="Rectangle 35">
              <a:extLst>
                <a:ext uri="{FF2B5EF4-FFF2-40B4-BE49-F238E27FC236}">
                  <a16:creationId xmlns:a16="http://schemas.microsoft.com/office/drawing/2014/main" id="{2A8D65EA-151B-A042-B196-9E65836A5184}"/>
                </a:ext>
              </a:extLst>
            </p:cNvPr>
            <p:cNvSpPr/>
            <p:nvPr/>
          </p:nvSpPr>
          <p:spPr>
            <a:xfrm>
              <a:off x="4118958"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37" name="Rectangle 36">
              <a:extLst>
                <a:ext uri="{FF2B5EF4-FFF2-40B4-BE49-F238E27FC236}">
                  <a16:creationId xmlns:a16="http://schemas.microsoft.com/office/drawing/2014/main" id="{4F73F8E4-7C3C-2F48-B037-CD8BD5A4A50C}"/>
                </a:ext>
              </a:extLst>
            </p:cNvPr>
            <p:cNvSpPr/>
            <p:nvPr/>
          </p:nvSpPr>
          <p:spPr>
            <a:xfrm>
              <a:off x="3686261"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38" name="Group 37">
            <a:extLst>
              <a:ext uri="{FF2B5EF4-FFF2-40B4-BE49-F238E27FC236}">
                <a16:creationId xmlns:a16="http://schemas.microsoft.com/office/drawing/2014/main" id="{18542F0E-9310-444A-84A3-9099339582FC}"/>
              </a:ext>
            </a:extLst>
          </p:cNvPr>
          <p:cNvGrpSpPr/>
          <p:nvPr/>
        </p:nvGrpSpPr>
        <p:grpSpPr>
          <a:xfrm>
            <a:off x="7197386" y="2669198"/>
            <a:ext cx="702348" cy="969817"/>
            <a:chOff x="3686261" y="2615139"/>
            <a:chExt cx="702348" cy="969817"/>
          </a:xfrm>
          <a:solidFill>
            <a:srgbClr val="325D9B"/>
          </a:solidFill>
        </p:grpSpPr>
        <p:sp>
          <p:nvSpPr>
            <p:cNvPr id="39" name="Rectangle 38">
              <a:extLst>
                <a:ext uri="{FF2B5EF4-FFF2-40B4-BE49-F238E27FC236}">
                  <a16:creationId xmlns:a16="http://schemas.microsoft.com/office/drawing/2014/main" id="{D6515B26-1585-ED45-B420-5854BD320EC1}"/>
                </a:ext>
              </a:extLst>
            </p:cNvPr>
            <p:cNvSpPr/>
            <p:nvPr/>
          </p:nvSpPr>
          <p:spPr>
            <a:xfrm>
              <a:off x="4125372"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40" name="Rectangle 39">
              <a:extLst>
                <a:ext uri="{FF2B5EF4-FFF2-40B4-BE49-F238E27FC236}">
                  <a16:creationId xmlns:a16="http://schemas.microsoft.com/office/drawing/2014/main" id="{5DD9587E-87FF-7C4F-B25E-65855647F159}"/>
                </a:ext>
              </a:extLst>
            </p:cNvPr>
            <p:cNvSpPr/>
            <p:nvPr/>
          </p:nvSpPr>
          <p:spPr>
            <a:xfrm>
              <a:off x="3686261"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pic>
        <p:nvPicPr>
          <p:cNvPr id="4" name="Graphic 3">
            <a:extLst>
              <a:ext uri="{FF2B5EF4-FFF2-40B4-BE49-F238E27FC236}">
                <a16:creationId xmlns:a16="http://schemas.microsoft.com/office/drawing/2014/main" id="{7D61AA88-B32F-BB4D-A117-F26E4E15F1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5477" y="3727818"/>
            <a:ext cx="654749" cy="654749"/>
          </a:xfrm>
          <a:prstGeom prst="rect">
            <a:avLst/>
          </a:prstGeom>
        </p:spPr>
      </p:pic>
      <p:sp>
        <p:nvSpPr>
          <p:cNvPr id="8" name="TextBox 7">
            <a:extLst>
              <a:ext uri="{FF2B5EF4-FFF2-40B4-BE49-F238E27FC236}">
                <a16:creationId xmlns:a16="http://schemas.microsoft.com/office/drawing/2014/main" id="{6AF99557-2285-824A-8D34-9BFE578AA5C7}"/>
              </a:ext>
            </a:extLst>
          </p:cNvPr>
          <p:cNvSpPr txBox="1"/>
          <p:nvPr/>
        </p:nvSpPr>
        <p:spPr>
          <a:xfrm>
            <a:off x="3601800" y="5871252"/>
            <a:ext cx="1281545" cy="830997"/>
          </a:xfrm>
          <a:prstGeom prst="rect">
            <a:avLst/>
          </a:prstGeom>
          <a:noFill/>
        </p:spPr>
        <p:txBody>
          <a:bodyPr wrap="square" rtlCol="0">
            <a:spAutoFit/>
          </a:bodyPr>
          <a:lstStyle/>
          <a:p>
            <a:pPr algn="ctr"/>
            <a:r>
              <a:rPr lang="en-US" sz="1600" dirty="0"/>
              <a:t>Including </a:t>
            </a:r>
            <a:r>
              <a:rPr lang="en-US" sz="1600" dirty="0" err="1"/>
              <a:t>CaptureATP</a:t>
            </a:r>
            <a:r>
              <a:rPr lang="en-US" sz="1600" dirty="0"/>
              <a:t> and RTDMI</a:t>
            </a:r>
          </a:p>
        </p:txBody>
      </p:sp>
      <p:grpSp>
        <p:nvGrpSpPr>
          <p:cNvPr id="7" name="Group 6">
            <a:extLst>
              <a:ext uri="{FF2B5EF4-FFF2-40B4-BE49-F238E27FC236}">
                <a16:creationId xmlns:a16="http://schemas.microsoft.com/office/drawing/2014/main" id="{76BC6ECF-0460-C244-AED0-53173F7FB75A}"/>
              </a:ext>
            </a:extLst>
          </p:cNvPr>
          <p:cNvGrpSpPr/>
          <p:nvPr/>
        </p:nvGrpSpPr>
        <p:grpSpPr>
          <a:xfrm>
            <a:off x="2182047" y="2668701"/>
            <a:ext cx="458917" cy="1944648"/>
            <a:chOff x="3593130" y="3152153"/>
            <a:chExt cx="458917" cy="1944648"/>
          </a:xfrm>
        </p:grpSpPr>
        <p:sp>
          <p:nvSpPr>
            <p:cNvPr id="3" name="Rectangle 2">
              <a:extLst>
                <a:ext uri="{FF2B5EF4-FFF2-40B4-BE49-F238E27FC236}">
                  <a16:creationId xmlns:a16="http://schemas.microsoft.com/office/drawing/2014/main" id="{924E02A3-7B6C-E64C-8A2B-40705371EF3C}"/>
                </a:ext>
              </a:extLst>
            </p:cNvPr>
            <p:cNvSpPr/>
            <p:nvPr/>
          </p:nvSpPr>
          <p:spPr>
            <a:xfrm>
              <a:off x="3694357" y="3152153"/>
              <a:ext cx="253220" cy="956603"/>
            </a:xfrm>
            <a:prstGeom prst="rect">
              <a:avLst/>
            </a:prstGeom>
            <a:solidFill>
              <a:srgbClr val="5A84D9"/>
            </a:solidFill>
            <a:ln>
              <a:solidFill>
                <a:srgbClr val="5A8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44C348-5F9A-074B-9819-BA5503046118}"/>
                </a:ext>
              </a:extLst>
            </p:cNvPr>
            <p:cNvSpPr txBox="1"/>
            <p:nvPr/>
          </p:nvSpPr>
          <p:spPr>
            <a:xfrm>
              <a:off x="3593130" y="4182401"/>
              <a:ext cx="458917" cy="914400"/>
            </a:xfrm>
            <a:prstGeom prst="rect">
              <a:avLst/>
            </a:prstGeom>
          </p:spPr>
          <p:txBody>
            <a:bodyPr vert="horz" wrap="none" lIns="91440" tIns="45720" rIns="91440" bIns="45720" rtlCol="0" anchor="t" anchorCtr="0">
              <a:normAutofit/>
            </a:bodyPr>
            <a:lstStyle/>
            <a:p>
              <a:pPr algn="l"/>
              <a:r>
                <a:rPr lang="en-US" sz="1200" dirty="0">
                  <a:solidFill>
                    <a:schemeClr val="tx1">
                      <a:lumMod val="50000"/>
                    </a:schemeClr>
                  </a:solidFill>
                  <a:latin typeface="Arial" panose="020B0604020202020204" pitchFamily="34" charset="0"/>
                  <a:cs typeface="Arial" panose="020B0604020202020204" pitchFamily="34" charset="0"/>
                </a:rPr>
                <a:t>EOP</a:t>
              </a:r>
              <a:endParaRPr lang="en-US" dirty="0">
                <a:solidFill>
                  <a:schemeClr val="tx1">
                    <a:lumMod val="50000"/>
                  </a:schemeClr>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1013FFD3-E089-4140-A242-1F3CF0B57A79}"/>
              </a:ext>
            </a:extLst>
          </p:cNvPr>
          <p:cNvGrpSpPr/>
          <p:nvPr/>
        </p:nvGrpSpPr>
        <p:grpSpPr>
          <a:xfrm>
            <a:off x="2669701" y="2668767"/>
            <a:ext cx="458917" cy="1916763"/>
            <a:chOff x="4109720" y="3191642"/>
            <a:chExt cx="458917" cy="1916763"/>
          </a:xfrm>
        </p:grpSpPr>
        <p:sp>
          <p:nvSpPr>
            <p:cNvPr id="29" name="TextBox 28">
              <a:extLst>
                <a:ext uri="{FF2B5EF4-FFF2-40B4-BE49-F238E27FC236}">
                  <a16:creationId xmlns:a16="http://schemas.microsoft.com/office/drawing/2014/main" id="{97B3ED12-DE23-C648-B677-A482AE38C74F}"/>
                </a:ext>
              </a:extLst>
            </p:cNvPr>
            <p:cNvSpPr txBox="1"/>
            <p:nvPr/>
          </p:nvSpPr>
          <p:spPr>
            <a:xfrm>
              <a:off x="4109720" y="4194005"/>
              <a:ext cx="458917" cy="914400"/>
            </a:xfrm>
            <a:prstGeom prst="rect">
              <a:avLst/>
            </a:prstGeom>
          </p:spPr>
          <p:txBody>
            <a:bodyPr vert="horz" wrap="none" lIns="91440" tIns="45720" rIns="91440" bIns="45720" rtlCol="0" anchor="t" anchorCtr="0">
              <a:normAutofit/>
            </a:bodyPr>
            <a:lstStyle/>
            <a:p>
              <a:pPr algn="l"/>
              <a:r>
                <a:rPr lang="en-US" sz="1200" dirty="0">
                  <a:solidFill>
                    <a:schemeClr val="tx1">
                      <a:lumMod val="50000"/>
                    </a:schemeClr>
                  </a:solidFill>
                  <a:latin typeface="Arial" panose="020B0604020202020204" pitchFamily="34" charset="0"/>
                  <a:cs typeface="Arial" panose="020B0604020202020204" pitchFamily="34" charset="0"/>
                </a:rPr>
                <a:t>ATP</a:t>
              </a:r>
              <a:endParaRPr lang="en-US" dirty="0">
                <a:solidFill>
                  <a:schemeClr val="tx1">
                    <a:lumMod val="50000"/>
                  </a:schemeClr>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D3B6355-FFD8-DB44-9696-609DB080F9F6}"/>
                </a:ext>
              </a:extLst>
            </p:cNvPr>
            <p:cNvSpPr/>
            <p:nvPr/>
          </p:nvSpPr>
          <p:spPr>
            <a:xfrm>
              <a:off x="4175050" y="3191642"/>
              <a:ext cx="253220" cy="956603"/>
            </a:xfrm>
            <a:prstGeom prst="rect">
              <a:avLst/>
            </a:prstGeom>
            <a:solidFill>
              <a:srgbClr val="DE9F55"/>
            </a:solidFill>
            <a:ln>
              <a:solidFill>
                <a:srgbClr val="DE9F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191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55"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0.70"/>
                                          </p:val>
                                        </p:tav>
                                        <p:tav tm="100000">
                                          <p:val>
                                            <p:strVal val="#ppt_w"/>
                                          </p:val>
                                        </p:tav>
                                      </p:tavLst>
                                    </p:anim>
                                    <p:anim calcmode="lin" valueType="num">
                                      <p:cBhvr>
                                        <p:cTn id="45" dur="1000" fill="hold"/>
                                        <p:tgtEl>
                                          <p:spTgt spid="24"/>
                                        </p:tgtEl>
                                        <p:attrNameLst>
                                          <p:attrName>ppt_h</p:attrName>
                                        </p:attrNameLst>
                                      </p:cBhvr>
                                      <p:tavLst>
                                        <p:tav tm="0">
                                          <p:val>
                                            <p:strVal val="#ppt_h"/>
                                          </p:val>
                                        </p:tav>
                                        <p:tav tm="100000">
                                          <p:val>
                                            <p:strVal val="#ppt_h"/>
                                          </p:val>
                                        </p:tav>
                                      </p:tavLst>
                                    </p:anim>
                                    <p:animEffect transition="in" filter="fade">
                                      <p:cBhvr>
                                        <p:cTn id="46" dur="10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500"/>
                            </p:stCondLst>
                            <p:childTnLst>
                              <p:par>
                                <p:cTn id="56" presetID="53" presetClass="entr" presetSubtype="16" fill="hold" nodeType="afterEffect">
                                  <p:stCondLst>
                                    <p:cond delay="150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4" grpId="0" animBg="1"/>
      <p:bldP spid="25" grpId="0"/>
      <p:bldP spid="31" grpId="0"/>
      <p:bldP spid="33" grpId="0"/>
      <p:bldP spid="3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0DC835CE-4B5F-DA40-B8C1-ED6D942B46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67118" y="1953579"/>
            <a:ext cx="6140155" cy="2226333"/>
          </a:xfrm>
          <a:prstGeom prst="rect">
            <a:avLst/>
          </a:prstGeom>
        </p:spPr>
      </p:pic>
      <p:sp>
        <p:nvSpPr>
          <p:cNvPr id="2" name="Title 1">
            <a:extLst>
              <a:ext uri="{FF2B5EF4-FFF2-40B4-BE49-F238E27FC236}">
                <a16:creationId xmlns:a16="http://schemas.microsoft.com/office/drawing/2014/main" id="{59641C1D-F5B2-2F4C-99BC-2B9822716F2C}"/>
              </a:ext>
            </a:extLst>
          </p:cNvPr>
          <p:cNvSpPr>
            <a:spLocks noGrp="1"/>
          </p:cNvSpPr>
          <p:nvPr>
            <p:ph type="title"/>
          </p:nvPr>
        </p:nvSpPr>
        <p:spPr>
          <a:xfrm>
            <a:off x="514349" y="365125"/>
            <a:ext cx="11139247" cy="1325563"/>
          </a:xfrm>
        </p:spPr>
        <p:txBody>
          <a:bodyPr>
            <a:normAutofit/>
          </a:bodyPr>
          <a:lstStyle/>
          <a:p>
            <a:r>
              <a:rPr lang="en-US" dirty="0"/>
              <a:t>How CAS Focused on Protecting Microsoft’s Weaknesses</a:t>
            </a:r>
          </a:p>
        </p:txBody>
      </p:sp>
      <p:sp>
        <p:nvSpPr>
          <p:cNvPr id="24" name="Rounded Rectangle 23">
            <a:extLst>
              <a:ext uri="{FF2B5EF4-FFF2-40B4-BE49-F238E27FC236}">
                <a16:creationId xmlns:a16="http://schemas.microsoft.com/office/drawing/2014/main" id="{F7032037-A276-624F-858A-435916A6B262}"/>
              </a:ext>
            </a:extLst>
          </p:cNvPr>
          <p:cNvSpPr/>
          <p:nvPr/>
        </p:nvSpPr>
        <p:spPr>
          <a:xfrm>
            <a:off x="6459297" y="2170750"/>
            <a:ext cx="2590800" cy="1569787"/>
          </a:xfrm>
          <a:prstGeom prst="round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nvGrpSpPr>
          <p:cNvPr id="32" name="Group 31">
            <a:extLst>
              <a:ext uri="{FF2B5EF4-FFF2-40B4-BE49-F238E27FC236}">
                <a16:creationId xmlns:a16="http://schemas.microsoft.com/office/drawing/2014/main" id="{DA14CC87-C26D-D440-9CF5-020250712BD2}"/>
              </a:ext>
            </a:extLst>
          </p:cNvPr>
          <p:cNvGrpSpPr/>
          <p:nvPr/>
        </p:nvGrpSpPr>
        <p:grpSpPr>
          <a:xfrm>
            <a:off x="6700121" y="2690748"/>
            <a:ext cx="386901" cy="550814"/>
            <a:chOff x="3686081" y="2612699"/>
            <a:chExt cx="702528" cy="969817"/>
          </a:xfrm>
        </p:grpSpPr>
        <p:sp>
          <p:nvSpPr>
            <p:cNvPr id="27" name="Rectangle 26">
              <a:extLst>
                <a:ext uri="{FF2B5EF4-FFF2-40B4-BE49-F238E27FC236}">
                  <a16:creationId xmlns:a16="http://schemas.microsoft.com/office/drawing/2014/main" id="{6D97E124-8909-C54B-9704-1CD004F943C1}"/>
                </a:ext>
              </a:extLst>
            </p:cNvPr>
            <p:cNvSpPr/>
            <p:nvPr/>
          </p:nvSpPr>
          <p:spPr>
            <a:xfrm>
              <a:off x="4125372"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30" name="Rectangle 29">
              <a:extLst>
                <a:ext uri="{FF2B5EF4-FFF2-40B4-BE49-F238E27FC236}">
                  <a16:creationId xmlns:a16="http://schemas.microsoft.com/office/drawing/2014/main" id="{CE784BB2-642B-5548-892E-7C1C46A0C05A}"/>
                </a:ext>
              </a:extLst>
            </p:cNvPr>
            <p:cNvSpPr/>
            <p:nvPr/>
          </p:nvSpPr>
          <p:spPr>
            <a:xfrm>
              <a:off x="3686081"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35" name="Group 34">
            <a:extLst>
              <a:ext uri="{FF2B5EF4-FFF2-40B4-BE49-F238E27FC236}">
                <a16:creationId xmlns:a16="http://schemas.microsoft.com/office/drawing/2014/main" id="{EF1D303D-0F52-F243-B65B-0FE09EDF874C}"/>
              </a:ext>
            </a:extLst>
          </p:cNvPr>
          <p:cNvGrpSpPr/>
          <p:nvPr/>
        </p:nvGrpSpPr>
        <p:grpSpPr>
          <a:xfrm>
            <a:off x="7520500" y="2687443"/>
            <a:ext cx="383269" cy="550814"/>
            <a:chOff x="3686261" y="2615570"/>
            <a:chExt cx="695934" cy="969817"/>
          </a:xfrm>
          <a:solidFill>
            <a:srgbClr val="305766"/>
          </a:solidFill>
        </p:grpSpPr>
        <p:sp>
          <p:nvSpPr>
            <p:cNvPr id="36" name="Rectangle 35">
              <a:extLst>
                <a:ext uri="{FF2B5EF4-FFF2-40B4-BE49-F238E27FC236}">
                  <a16:creationId xmlns:a16="http://schemas.microsoft.com/office/drawing/2014/main" id="{2A8D65EA-151B-A042-B196-9E65836A5184}"/>
                </a:ext>
              </a:extLst>
            </p:cNvPr>
            <p:cNvSpPr/>
            <p:nvPr/>
          </p:nvSpPr>
          <p:spPr>
            <a:xfrm>
              <a:off x="4118958"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37" name="Rectangle 36">
              <a:extLst>
                <a:ext uri="{FF2B5EF4-FFF2-40B4-BE49-F238E27FC236}">
                  <a16:creationId xmlns:a16="http://schemas.microsoft.com/office/drawing/2014/main" id="{4F73F8E4-7C3C-2F48-B037-CD8BD5A4A50C}"/>
                </a:ext>
              </a:extLst>
            </p:cNvPr>
            <p:cNvSpPr/>
            <p:nvPr/>
          </p:nvSpPr>
          <p:spPr>
            <a:xfrm>
              <a:off x="3686261"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38" name="Group 37">
            <a:extLst>
              <a:ext uri="{FF2B5EF4-FFF2-40B4-BE49-F238E27FC236}">
                <a16:creationId xmlns:a16="http://schemas.microsoft.com/office/drawing/2014/main" id="{18542F0E-9310-444A-84A3-9099339582FC}"/>
              </a:ext>
            </a:extLst>
          </p:cNvPr>
          <p:cNvGrpSpPr/>
          <p:nvPr/>
        </p:nvGrpSpPr>
        <p:grpSpPr>
          <a:xfrm>
            <a:off x="8331598" y="2687442"/>
            <a:ext cx="386801" cy="550814"/>
            <a:chOff x="3686261" y="2615139"/>
            <a:chExt cx="702348" cy="969817"/>
          </a:xfrm>
          <a:solidFill>
            <a:srgbClr val="325D9B"/>
          </a:solidFill>
        </p:grpSpPr>
        <p:sp>
          <p:nvSpPr>
            <p:cNvPr id="39" name="Rectangle 38">
              <a:extLst>
                <a:ext uri="{FF2B5EF4-FFF2-40B4-BE49-F238E27FC236}">
                  <a16:creationId xmlns:a16="http://schemas.microsoft.com/office/drawing/2014/main" id="{D6515B26-1585-ED45-B420-5854BD320EC1}"/>
                </a:ext>
              </a:extLst>
            </p:cNvPr>
            <p:cNvSpPr/>
            <p:nvPr/>
          </p:nvSpPr>
          <p:spPr>
            <a:xfrm>
              <a:off x="4125372"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40" name="Rectangle 39">
              <a:extLst>
                <a:ext uri="{FF2B5EF4-FFF2-40B4-BE49-F238E27FC236}">
                  <a16:creationId xmlns:a16="http://schemas.microsoft.com/office/drawing/2014/main" id="{5DD9587E-87FF-7C4F-B25E-65855647F159}"/>
                </a:ext>
              </a:extLst>
            </p:cNvPr>
            <p:cNvSpPr/>
            <p:nvPr/>
          </p:nvSpPr>
          <p:spPr>
            <a:xfrm>
              <a:off x="3686261"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pic>
        <p:nvPicPr>
          <p:cNvPr id="4" name="Graphic 3">
            <a:extLst>
              <a:ext uri="{FF2B5EF4-FFF2-40B4-BE49-F238E27FC236}">
                <a16:creationId xmlns:a16="http://schemas.microsoft.com/office/drawing/2014/main" id="{7D61AA88-B32F-BB4D-A117-F26E4E15F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0531" y="3241562"/>
            <a:ext cx="444408" cy="444408"/>
          </a:xfrm>
          <a:prstGeom prst="rect">
            <a:avLst/>
          </a:prstGeom>
        </p:spPr>
      </p:pic>
      <p:sp>
        <p:nvSpPr>
          <p:cNvPr id="10" name="TextBox 9">
            <a:extLst>
              <a:ext uri="{FF2B5EF4-FFF2-40B4-BE49-F238E27FC236}">
                <a16:creationId xmlns:a16="http://schemas.microsoft.com/office/drawing/2014/main" id="{31420CC7-B510-504A-AF4F-0E5CC6C8961F}"/>
              </a:ext>
            </a:extLst>
          </p:cNvPr>
          <p:cNvSpPr txBox="1"/>
          <p:nvPr/>
        </p:nvSpPr>
        <p:spPr>
          <a:xfrm>
            <a:off x="753103" y="2081362"/>
            <a:ext cx="914400" cy="914400"/>
          </a:xfrm>
          <a:prstGeom prst="rect">
            <a:avLst/>
          </a:prstGeom>
        </p:spPr>
        <p:txBody>
          <a:bodyPr vert="horz" wrap="none" lIns="91440" tIns="45720" rIns="91440" bIns="45720" rtlCol="0" anchor="t" anchorCtr="0">
            <a:normAutofit/>
          </a:bodyPr>
          <a:lstStyle/>
          <a:p>
            <a:pPr algn="l"/>
            <a:r>
              <a:rPr lang="en-US" dirty="0">
                <a:solidFill>
                  <a:srgbClr val="FF791A"/>
                </a:solidFill>
                <a:latin typeface="Arial" panose="020B0604020202020204" pitchFamily="34" charset="0"/>
                <a:cs typeface="Arial" panose="020B0604020202020204" pitchFamily="34" charset="0"/>
              </a:rPr>
              <a:t>Threat Emulation</a:t>
            </a:r>
          </a:p>
        </p:txBody>
      </p:sp>
      <p:grpSp>
        <p:nvGrpSpPr>
          <p:cNvPr id="44" name="Group 43">
            <a:extLst>
              <a:ext uri="{FF2B5EF4-FFF2-40B4-BE49-F238E27FC236}">
                <a16:creationId xmlns:a16="http://schemas.microsoft.com/office/drawing/2014/main" id="{5746D992-C71F-9A4F-AC52-C5584BB49AF3}"/>
              </a:ext>
            </a:extLst>
          </p:cNvPr>
          <p:cNvGrpSpPr/>
          <p:nvPr/>
        </p:nvGrpSpPr>
        <p:grpSpPr>
          <a:xfrm>
            <a:off x="323159" y="2538562"/>
            <a:ext cx="250935" cy="275407"/>
            <a:chOff x="3686261" y="2615570"/>
            <a:chExt cx="695934" cy="969817"/>
          </a:xfrm>
          <a:solidFill>
            <a:srgbClr val="305766"/>
          </a:solidFill>
        </p:grpSpPr>
        <p:sp>
          <p:nvSpPr>
            <p:cNvPr id="45" name="Rectangle 44">
              <a:extLst>
                <a:ext uri="{FF2B5EF4-FFF2-40B4-BE49-F238E27FC236}">
                  <a16:creationId xmlns:a16="http://schemas.microsoft.com/office/drawing/2014/main" id="{CCE5086C-2755-CD4B-91DD-9230E8B25BED}"/>
                </a:ext>
              </a:extLst>
            </p:cNvPr>
            <p:cNvSpPr/>
            <p:nvPr/>
          </p:nvSpPr>
          <p:spPr>
            <a:xfrm>
              <a:off x="4118958"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46" name="Rectangle 45">
              <a:extLst>
                <a:ext uri="{FF2B5EF4-FFF2-40B4-BE49-F238E27FC236}">
                  <a16:creationId xmlns:a16="http://schemas.microsoft.com/office/drawing/2014/main" id="{47486AEF-98E8-AC48-B64B-5438E9BCBE7F}"/>
                </a:ext>
              </a:extLst>
            </p:cNvPr>
            <p:cNvSpPr/>
            <p:nvPr/>
          </p:nvSpPr>
          <p:spPr>
            <a:xfrm>
              <a:off x="3686261"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47" name="Group 46">
            <a:extLst>
              <a:ext uri="{FF2B5EF4-FFF2-40B4-BE49-F238E27FC236}">
                <a16:creationId xmlns:a16="http://schemas.microsoft.com/office/drawing/2014/main" id="{11671494-5E71-2349-94C8-681EB01CD82C}"/>
              </a:ext>
            </a:extLst>
          </p:cNvPr>
          <p:cNvGrpSpPr/>
          <p:nvPr/>
        </p:nvGrpSpPr>
        <p:grpSpPr>
          <a:xfrm>
            <a:off x="320846" y="2917551"/>
            <a:ext cx="253248" cy="275407"/>
            <a:chOff x="3686261" y="2615139"/>
            <a:chExt cx="702348" cy="969817"/>
          </a:xfrm>
          <a:solidFill>
            <a:srgbClr val="325D9B"/>
          </a:solidFill>
        </p:grpSpPr>
        <p:sp>
          <p:nvSpPr>
            <p:cNvPr id="48" name="Rectangle 47">
              <a:extLst>
                <a:ext uri="{FF2B5EF4-FFF2-40B4-BE49-F238E27FC236}">
                  <a16:creationId xmlns:a16="http://schemas.microsoft.com/office/drawing/2014/main" id="{F0232350-5814-7946-B4F8-D652A991F3B6}"/>
                </a:ext>
              </a:extLst>
            </p:cNvPr>
            <p:cNvSpPr/>
            <p:nvPr/>
          </p:nvSpPr>
          <p:spPr>
            <a:xfrm>
              <a:off x="4125372"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49" name="Rectangle 48">
              <a:extLst>
                <a:ext uri="{FF2B5EF4-FFF2-40B4-BE49-F238E27FC236}">
                  <a16:creationId xmlns:a16="http://schemas.microsoft.com/office/drawing/2014/main" id="{078FDE2D-F9A0-6444-97A0-6B79A85FD86A}"/>
                </a:ext>
              </a:extLst>
            </p:cNvPr>
            <p:cNvSpPr/>
            <p:nvPr/>
          </p:nvSpPr>
          <p:spPr>
            <a:xfrm>
              <a:off x="3686261"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50" name="Group 49">
            <a:extLst>
              <a:ext uri="{FF2B5EF4-FFF2-40B4-BE49-F238E27FC236}">
                <a16:creationId xmlns:a16="http://schemas.microsoft.com/office/drawing/2014/main" id="{EB42B93E-523D-324F-AD82-E2AB6D77BB3F}"/>
              </a:ext>
            </a:extLst>
          </p:cNvPr>
          <p:cNvGrpSpPr/>
          <p:nvPr/>
        </p:nvGrpSpPr>
        <p:grpSpPr>
          <a:xfrm>
            <a:off x="320845" y="2159573"/>
            <a:ext cx="253313" cy="275407"/>
            <a:chOff x="3686081" y="2612699"/>
            <a:chExt cx="702528" cy="969817"/>
          </a:xfrm>
        </p:grpSpPr>
        <p:sp>
          <p:nvSpPr>
            <p:cNvPr id="51" name="Rectangle 50">
              <a:extLst>
                <a:ext uri="{FF2B5EF4-FFF2-40B4-BE49-F238E27FC236}">
                  <a16:creationId xmlns:a16="http://schemas.microsoft.com/office/drawing/2014/main" id="{8F4DBFE9-0F6D-E748-97F1-6974A5E4F28F}"/>
                </a:ext>
              </a:extLst>
            </p:cNvPr>
            <p:cNvSpPr/>
            <p:nvPr/>
          </p:nvSpPr>
          <p:spPr>
            <a:xfrm>
              <a:off x="4125372"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52" name="Rectangle 51">
              <a:extLst>
                <a:ext uri="{FF2B5EF4-FFF2-40B4-BE49-F238E27FC236}">
                  <a16:creationId xmlns:a16="http://schemas.microsoft.com/office/drawing/2014/main" id="{70E88DDF-AAA4-6845-B54F-B3D75D1F6C3F}"/>
                </a:ext>
              </a:extLst>
            </p:cNvPr>
            <p:cNvSpPr/>
            <p:nvPr/>
          </p:nvSpPr>
          <p:spPr>
            <a:xfrm>
              <a:off x="3686081"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sp>
        <p:nvSpPr>
          <p:cNvPr id="53" name="TextBox 52">
            <a:extLst>
              <a:ext uri="{FF2B5EF4-FFF2-40B4-BE49-F238E27FC236}">
                <a16:creationId xmlns:a16="http://schemas.microsoft.com/office/drawing/2014/main" id="{85319941-3E37-3245-B185-667C065723D7}"/>
              </a:ext>
            </a:extLst>
          </p:cNvPr>
          <p:cNvSpPr txBox="1"/>
          <p:nvPr/>
        </p:nvSpPr>
        <p:spPr>
          <a:xfrm>
            <a:off x="753103" y="2494473"/>
            <a:ext cx="1503674" cy="338814"/>
          </a:xfrm>
          <a:prstGeom prst="rect">
            <a:avLst/>
          </a:prstGeom>
        </p:spPr>
        <p:txBody>
          <a:bodyPr vert="horz" wrap="none" lIns="91440" tIns="45720" rIns="91440" bIns="45720" rtlCol="0" anchor="t" anchorCtr="0">
            <a:normAutofit lnSpcReduction="10000"/>
          </a:bodyPr>
          <a:lstStyle/>
          <a:p>
            <a:pPr algn="l"/>
            <a:r>
              <a:rPr lang="en-US" dirty="0">
                <a:solidFill>
                  <a:srgbClr val="FF791A"/>
                </a:solidFill>
                <a:latin typeface="Arial" panose="020B0604020202020204" pitchFamily="34" charset="0"/>
                <a:cs typeface="Arial" panose="020B0604020202020204" pitchFamily="34" charset="0"/>
              </a:rPr>
              <a:t>Threat Feeds &amp; URLs</a:t>
            </a:r>
          </a:p>
        </p:txBody>
      </p:sp>
      <p:sp>
        <p:nvSpPr>
          <p:cNvPr id="54" name="TextBox 53">
            <a:extLst>
              <a:ext uri="{FF2B5EF4-FFF2-40B4-BE49-F238E27FC236}">
                <a16:creationId xmlns:a16="http://schemas.microsoft.com/office/drawing/2014/main" id="{61CCD12A-96B3-B04B-BD31-D3117128368E}"/>
              </a:ext>
            </a:extLst>
          </p:cNvPr>
          <p:cNvSpPr txBox="1"/>
          <p:nvPr/>
        </p:nvSpPr>
        <p:spPr>
          <a:xfrm>
            <a:off x="753103" y="2917551"/>
            <a:ext cx="1503673" cy="309529"/>
          </a:xfrm>
          <a:prstGeom prst="rect">
            <a:avLst/>
          </a:prstGeom>
        </p:spPr>
        <p:txBody>
          <a:bodyPr vert="horz" wrap="none" lIns="91440" tIns="45720" rIns="91440" bIns="45720" rtlCol="0" anchor="t" anchorCtr="0">
            <a:normAutofit fontScale="92500" lnSpcReduction="20000"/>
          </a:bodyPr>
          <a:lstStyle/>
          <a:p>
            <a:pPr algn="l"/>
            <a:r>
              <a:rPr lang="en-US" dirty="0">
                <a:solidFill>
                  <a:srgbClr val="FF791A"/>
                </a:solidFill>
                <a:latin typeface="Arial" panose="020B0604020202020204" pitchFamily="34" charset="0"/>
                <a:cs typeface="Arial" panose="020B0604020202020204" pitchFamily="34" charset="0"/>
              </a:rPr>
              <a:t>ML and Anomaly</a:t>
            </a:r>
          </a:p>
        </p:txBody>
      </p:sp>
      <p:sp>
        <p:nvSpPr>
          <p:cNvPr id="55" name="Content Placeholder 7">
            <a:extLst>
              <a:ext uri="{FF2B5EF4-FFF2-40B4-BE49-F238E27FC236}">
                <a16:creationId xmlns:a16="http://schemas.microsoft.com/office/drawing/2014/main" id="{279B6BC3-4690-AD4A-91FA-64658EE2C095}"/>
              </a:ext>
            </a:extLst>
          </p:cNvPr>
          <p:cNvSpPr txBox="1">
            <a:spLocks/>
          </p:cNvSpPr>
          <p:nvPr/>
        </p:nvSpPr>
        <p:spPr>
          <a:xfrm>
            <a:off x="221674" y="3205864"/>
            <a:ext cx="11970326" cy="3356553"/>
          </a:xfrm>
          <a:prstGeom prst="rect">
            <a:avLst/>
          </a:prstGeom>
        </p:spPr>
        <p:txBody>
          <a:bodyPr numCol="2">
            <a:noAutofit/>
          </a:bodyPr>
          <a:lstStyle>
            <a:lvl1pPr marL="228600" indent="-228600" algn="l" defTabSz="914400" rtl="0" eaLnBrk="1" latinLnBrk="0" hangingPunct="1">
              <a:lnSpc>
                <a:spcPct val="90000"/>
              </a:lnSpc>
              <a:spcBef>
                <a:spcPts val="1000"/>
              </a:spcBef>
              <a:buClr>
                <a:srgbClr val="FF791A"/>
              </a:buClr>
              <a:buFont typeface="Arial"/>
              <a:buChar char="•"/>
              <a:defRPr sz="2800" kern="1200">
                <a:solidFill>
                  <a:srgbClr val="666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791A"/>
              </a:buClr>
              <a:buFont typeface="Arial"/>
              <a:buChar char="•"/>
              <a:defRPr sz="2400" kern="1200">
                <a:solidFill>
                  <a:srgbClr val="666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91A"/>
              </a:buClr>
              <a:buFont typeface="Arial"/>
              <a:buChar char="•"/>
              <a:defRPr sz="2000" kern="1200">
                <a:solidFill>
                  <a:srgbClr val="666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20000"/>
              </a:lnSpc>
              <a:spcBef>
                <a:spcPts val="800"/>
              </a:spcBef>
              <a:spcAft>
                <a:spcPts val="800"/>
              </a:spcAft>
              <a:buFont typeface="Arial" panose="020B0604020202020204" pitchFamily="34" charset="0"/>
              <a:buChar char="•"/>
            </a:pPr>
            <a:endParaRPr lang="en-US" sz="2000" b="1" dirty="0">
              <a:highlight>
                <a:srgbClr val="00FF00"/>
              </a:highlight>
              <a:cs typeface="Times New Roman" panose="02020603050405020304" pitchFamily="18" charset="0"/>
            </a:endParaRPr>
          </a:p>
        </p:txBody>
      </p:sp>
      <p:sp>
        <p:nvSpPr>
          <p:cNvPr id="43" name="Content Placeholder 7">
            <a:extLst>
              <a:ext uri="{FF2B5EF4-FFF2-40B4-BE49-F238E27FC236}">
                <a16:creationId xmlns:a16="http://schemas.microsoft.com/office/drawing/2014/main" id="{697A5EDF-5355-F046-9B2B-4ED68A6E80C4}"/>
              </a:ext>
            </a:extLst>
          </p:cNvPr>
          <p:cNvSpPr txBox="1">
            <a:spLocks/>
          </p:cNvSpPr>
          <p:nvPr/>
        </p:nvSpPr>
        <p:spPr>
          <a:xfrm>
            <a:off x="167296" y="4130114"/>
            <a:ext cx="11970326" cy="2434917"/>
          </a:xfrm>
          <a:prstGeom prst="rect">
            <a:avLst/>
          </a:prstGeom>
        </p:spPr>
        <p:txBody>
          <a:bodyPr numCol="1">
            <a:noAutofit/>
          </a:bodyPr>
          <a:lstStyle>
            <a:lvl1pPr marL="228600" indent="-228600" algn="l" defTabSz="914400" rtl="0" eaLnBrk="1" latinLnBrk="0" hangingPunct="1">
              <a:lnSpc>
                <a:spcPct val="90000"/>
              </a:lnSpc>
              <a:spcBef>
                <a:spcPts val="1000"/>
              </a:spcBef>
              <a:buClr>
                <a:srgbClr val="FF791A"/>
              </a:buClr>
              <a:buFont typeface="Arial"/>
              <a:buChar char="•"/>
              <a:defRPr sz="2800" kern="1200">
                <a:solidFill>
                  <a:srgbClr val="666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791A"/>
              </a:buClr>
              <a:buFont typeface="Arial"/>
              <a:buChar char="•"/>
              <a:defRPr sz="2400" kern="1200">
                <a:solidFill>
                  <a:srgbClr val="666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91A"/>
              </a:buClr>
              <a:buFont typeface="Arial"/>
              <a:buChar char="•"/>
              <a:defRPr sz="2000" kern="1200">
                <a:solidFill>
                  <a:srgbClr val="666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20000"/>
              </a:lnSpc>
              <a:spcBef>
                <a:spcPts val="800"/>
              </a:spcBef>
              <a:spcAft>
                <a:spcPts val="800"/>
              </a:spcAft>
              <a:buFont typeface="Arial" panose="020B0604020202020204" pitchFamily="34" charset="0"/>
              <a:buChar char="•"/>
            </a:pPr>
            <a:r>
              <a:rPr lang="en-US" sz="2000" b="1" dirty="0">
                <a:ea typeface="Calibri" panose="020F0502020204030204" pitchFamily="34" charset="0"/>
                <a:cs typeface="Times New Roman" panose="02020603050405020304" pitchFamily="18" charset="0"/>
              </a:rPr>
              <a:t>AI Engines Continuously Trained on Attacks That Evade Office 365</a:t>
            </a:r>
          </a:p>
          <a:p>
            <a:pPr marL="285750" indent="-285750">
              <a:lnSpc>
                <a:spcPct val="120000"/>
              </a:lnSpc>
              <a:spcBef>
                <a:spcPts val="800"/>
              </a:spcBef>
              <a:spcAft>
                <a:spcPts val="800"/>
              </a:spcAft>
              <a:buFont typeface="Arial" panose="020B0604020202020204" pitchFamily="34" charset="0"/>
              <a:buChar char="•"/>
            </a:pPr>
            <a:r>
              <a:rPr lang="en-US" sz="2000" b="1" dirty="0">
                <a:ea typeface="Calibri" panose="020F0502020204030204" pitchFamily="34" charset="0"/>
                <a:cs typeface="Times New Roman" panose="02020603050405020304" pitchFamily="18" charset="0"/>
              </a:rPr>
              <a:t>Dedicated Machine Learning Engine Tuned Per </a:t>
            </a:r>
            <a:r>
              <a:rPr lang="en-US" sz="2000" b="1" dirty="0">
                <a:cs typeface="Times New Roman" panose="02020603050405020304" pitchFamily="18" charset="0"/>
              </a:rPr>
              <a:t>Customer</a:t>
            </a:r>
          </a:p>
          <a:p>
            <a:pPr marL="285750" indent="-285750">
              <a:lnSpc>
                <a:spcPct val="120000"/>
              </a:lnSpc>
              <a:spcBef>
                <a:spcPts val="800"/>
              </a:spcBef>
              <a:spcAft>
                <a:spcPts val="800"/>
              </a:spcAft>
              <a:buFont typeface="Arial" panose="020B0604020202020204" pitchFamily="34" charset="0"/>
              <a:buChar char="•"/>
            </a:pPr>
            <a:r>
              <a:rPr lang="en-US" sz="2000" b="1" dirty="0">
                <a:cs typeface="Times New Roman" panose="02020603050405020304" pitchFamily="18" charset="0"/>
              </a:rPr>
              <a:t>Analyzes 300+ Indicators of Phishing</a:t>
            </a:r>
          </a:p>
          <a:p>
            <a:pPr marL="285750" indent="-285750">
              <a:lnSpc>
                <a:spcPct val="120000"/>
              </a:lnSpc>
              <a:spcBef>
                <a:spcPts val="800"/>
              </a:spcBef>
              <a:spcAft>
                <a:spcPts val="800"/>
              </a:spcAft>
              <a:buFont typeface="Arial" panose="020B0604020202020204" pitchFamily="34" charset="0"/>
              <a:buChar char="•"/>
            </a:pPr>
            <a:r>
              <a:rPr lang="en-US" sz="2000" b="1" dirty="0">
                <a:cs typeface="Times New Roman" panose="02020603050405020304" pitchFamily="18" charset="0"/>
              </a:rPr>
              <a:t>Compromised Account Detection</a:t>
            </a:r>
          </a:p>
          <a:p>
            <a:pPr>
              <a:lnSpc>
                <a:spcPct val="120000"/>
              </a:lnSpc>
              <a:spcBef>
                <a:spcPts val="800"/>
              </a:spcBef>
            </a:pPr>
            <a:endParaRPr lang="en-US" sz="2000" b="1" dirty="0">
              <a:highlight>
                <a:srgbClr val="FFFF00"/>
              </a:highlight>
              <a:cs typeface="Times New Roman" panose="02020603050405020304" pitchFamily="18" charset="0"/>
            </a:endParaRPr>
          </a:p>
        </p:txBody>
      </p:sp>
      <p:pic>
        <p:nvPicPr>
          <p:cNvPr id="59" name="Graphic 58">
            <a:extLst>
              <a:ext uri="{FF2B5EF4-FFF2-40B4-BE49-F238E27FC236}">
                <a16:creationId xmlns:a16="http://schemas.microsoft.com/office/drawing/2014/main" id="{68121056-F96E-1046-9193-A57350767A2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17240" y="4249355"/>
            <a:ext cx="1415719" cy="2530334"/>
          </a:xfrm>
          <a:prstGeom prst="rect">
            <a:avLst/>
          </a:prstGeom>
        </p:spPr>
      </p:pic>
      <p:sp>
        <p:nvSpPr>
          <p:cNvPr id="60" name="&quot;No&quot; Symbol 59">
            <a:extLst>
              <a:ext uri="{FF2B5EF4-FFF2-40B4-BE49-F238E27FC236}">
                <a16:creationId xmlns:a16="http://schemas.microsoft.com/office/drawing/2014/main" id="{BCDAF469-CF19-C144-B43C-FFE50972217B}"/>
              </a:ext>
            </a:extLst>
          </p:cNvPr>
          <p:cNvSpPr/>
          <p:nvPr/>
        </p:nvSpPr>
        <p:spPr>
          <a:xfrm>
            <a:off x="8895758" y="4992822"/>
            <a:ext cx="1658681" cy="1419632"/>
          </a:xfrm>
          <a:prstGeom prst="noSmoking">
            <a:avLst>
              <a:gd name="adj" fmla="val 81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92862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6A85D657-2DB7-4C7F-BE5A-9408ACAE76BC}"/>
              </a:ext>
            </a:extLst>
          </p:cNvPr>
          <p:cNvGrpSpPr/>
          <p:nvPr/>
        </p:nvGrpSpPr>
        <p:grpSpPr>
          <a:xfrm>
            <a:off x="2972364" y="2017988"/>
            <a:ext cx="7224828" cy="3286133"/>
            <a:chOff x="6163908" y="25776"/>
            <a:chExt cx="5240627" cy="2286000"/>
          </a:xfrm>
          <a:solidFill>
            <a:schemeClr val="bg2">
              <a:lumMod val="60000"/>
              <a:lumOff val="40000"/>
              <a:alpha val="50000"/>
            </a:schemeClr>
          </a:solidFill>
        </p:grpSpPr>
        <p:pic>
          <p:nvPicPr>
            <p:cNvPr id="90" name="Graphic 89" descr="Cloud">
              <a:extLst>
                <a:ext uri="{FF2B5EF4-FFF2-40B4-BE49-F238E27FC236}">
                  <a16:creationId xmlns:a16="http://schemas.microsoft.com/office/drawing/2014/main" id="{B25D3EF9-80E8-465D-AEC6-74363F9F56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952274" y="437142"/>
              <a:ext cx="1333913" cy="1570608"/>
            </a:xfrm>
            <a:prstGeom prst="rect">
              <a:avLst/>
            </a:prstGeom>
          </p:spPr>
        </p:pic>
        <p:pic>
          <p:nvPicPr>
            <p:cNvPr id="91" name="Graphic 90" descr="Cloud">
              <a:extLst>
                <a:ext uri="{FF2B5EF4-FFF2-40B4-BE49-F238E27FC236}">
                  <a16:creationId xmlns:a16="http://schemas.microsoft.com/office/drawing/2014/main" id="{D7AB033F-76BD-4F6C-867E-CAD27F9A1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6282255" y="339170"/>
              <a:ext cx="1333913" cy="1570608"/>
            </a:xfrm>
            <a:prstGeom prst="rect">
              <a:avLst/>
            </a:prstGeom>
          </p:spPr>
        </p:pic>
        <p:grpSp>
          <p:nvGrpSpPr>
            <p:cNvPr id="92" name="Group 91">
              <a:extLst>
                <a:ext uri="{FF2B5EF4-FFF2-40B4-BE49-F238E27FC236}">
                  <a16:creationId xmlns:a16="http://schemas.microsoft.com/office/drawing/2014/main" id="{E60CDB5A-CA9B-4A04-99C4-C4172442111E}"/>
                </a:ext>
              </a:extLst>
            </p:cNvPr>
            <p:cNvGrpSpPr>
              <a:grpSpLocks noChangeAspect="1"/>
            </p:cNvGrpSpPr>
            <p:nvPr/>
          </p:nvGrpSpPr>
          <p:grpSpPr>
            <a:xfrm>
              <a:off x="8254659" y="25776"/>
              <a:ext cx="2003764" cy="2273400"/>
              <a:chOff x="5291122" y="-153784"/>
              <a:chExt cx="2502318" cy="2864402"/>
            </a:xfrm>
            <a:grpFill/>
          </p:grpSpPr>
          <p:pic>
            <p:nvPicPr>
              <p:cNvPr id="112" name="Graphic 111" descr="Cloud">
                <a:extLst>
                  <a:ext uri="{FF2B5EF4-FFF2-40B4-BE49-F238E27FC236}">
                    <a16:creationId xmlns:a16="http://schemas.microsoft.com/office/drawing/2014/main" id="{B588DEBB-61A4-43EB-8C2C-0042EC9FC8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291122" y="-153784"/>
                <a:ext cx="1825708" cy="1978910"/>
              </a:xfrm>
              <a:prstGeom prst="rect">
                <a:avLst/>
              </a:prstGeom>
            </p:spPr>
          </p:pic>
          <p:pic>
            <p:nvPicPr>
              <p:cNvPr id="113" name="Graphic 112" descr="Cloud">
                <a:extLst>
                  <a:ext uri="{FF2B5EF4-FFF2-40B4-BE49-F238E27FC236}">
                    <a16:creationId xmlns:a16="http://schemas.microsoft.com/office/drawing/2014/main" id="{60AC5CC0-6957-42C5-987E-4147AF447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362644" y="731708"/>
                <a:ext cx="1665801" cy="1978910"/>
              </a:xfrm>
              <a:prstGeom prst="rect">
                <a:avLst/>
              </a:prstGeom>
            </p:spPr>
          </p:pic>
          <p:pic>
            <p:nvPicPr>
              <p:cNvPr id="114" name="Graphic 113" descr="Cloud">
                <a:extLst>
                  <a:ext uri="{FF2B5EF4-FFF2-40B4-BE49-F238E27FC236}">
                    <a16:creationId xmlns:a16="http://schemas.microsoft.com/office/drawing/2014/main" id="{F9DC06CE-9E00-479A-A9C3-80E3FE7F38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7638" y="-131035"/>
                <a:ext cx="1665802" cy="1978910"/>
              </a:xfrm>
              <a:prstGeom prst="rect">
                <a:avLst/>
              </a:prstGeom>
            </p:spPr>
          </p:pic>
          <p:pic>
            <p:nvPicPr>
              <p:cNvPr id="115" name="Graphic 114" descr="Cloud">
                <a:extLst>
                  <a:ext uri="{FF2B5EF4-FFF2-40B4-BE49-F238E27FC236}">
                    <a16:creationId xmlns:a16="http://schemas.microsoft.com/office/drawing/2014/main" id="{A54BAF50-7BF7-4A1A-BFDA-491CA94A6E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6134611" y="657563"/>
                <a:ext cx="1626664" cy="1978910"/>
              </a:xfrm>
              <a:prstGeom prst="rect">
                <a:avLst/>
              </a:prstGeom>
            </p:spPr>
          </p:pic>
        </p:grpSp>
        <p:grpSp>
          <p:nvGrpSpPr>
            <p:cNvPr id="93" name="Group 92">
              <a:extLst>
                <a:ext uri="{FF2B5EF4-FFF2-40B4-BE49-F238E27FC236}">
                  <a16:creationId xmlns:a16="http://schemas.microsoft.com/office/drawing/2014/main" id="{0DC5F3DC-80D1-4BBB-AEA7-F506A91EA203}"/>
                </a:ext>
              </a:extLst>
            </p:cNvPr>
            <p:cNvGrpSpPr>
              <a:grpSpLocks noChangeAspect="1"/>
            </p:cNvGrpSpPr>
            <p:nvPr/>
          </p:nvGrpSpPr>
          <p:grpSpPr>
            <a:xfrm>
              <a:off x="9006091" y="33197"/>
              <a:ext cx="2003764" cy="2273400"/>
              <a:chOff x="5291122" y="-153784"/>
              <a:chExt cx="2502318" cy="2864402"/>
            </a:xfrm>
            <a:grpFill/>
          </p:grpSpPr>
          <p:pic>
            <p:nvPicPr>
              <p:cNvPr id="107" name="Graphic 106" descr="Cloud">
                <a:extLst>
                  <a:ext uri="{FF2B5EF4-FFF2-40B4-BE49-F238E27FC236}">
                    <a16:creationId xmlns:a16="http://schemas.microsoft.com/office/drawing/2014/main" id="{46488196-CEB2-4194-9C4D-0FBE181BBC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291122" y="-153784"/>
                <a:ext cx="1825708" cy="1978910"/>
              </a:xfrm>
              <a:prstGeom prst="rect">
                <a:avLst/>
              </a:prstGeom>
            </p:spPr>
          </p:pic>
          <p:pic>
            <p:nvPicPr>
              <p:cNvPr id="108" name="Graphic 107" descr="Cloud">
                <a:extLst>
                  <a:ext uri="{FF2B5EF4-FFF2-40B4-BE49-F238E27FC236}">
                    <a16:creationId xmlns:a16="http://schemas.microsoft.com/office/drawing/2014/main" id="{E3D26C97-7658-4825-8020-D3AD7F9153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362644" y="731708"/>
                <a:ext cx="1665801" cy="1978910"/>
              </a:xfrm>
              <a:prstGeom prst="rect">
                <a:avLst/>
              </a:prstGeom>
            </p:spPr>
          </p:pic>
          <p:pic>
            <p:nvPicPr>
              <p:cNvPr id="109" name="Graphic 108" descr="Cloud">
                <a:extLst>
                  <a:ext uri="{FF2B5EF4-FFF2-40B4-BE49-F238E27FC236}">
                    <a16:creationId xmlns:a16="http://schemas.microsoft.com/office/drawing/2014/main" id="{1612EEFD-82C1-45F5-A9DF-15B314B2A5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7638" y="-131035"/>
                <a:ext cx="1665802" cy="1978910"/>
              </a:xfrm>
              <a:prstGeom prst="rect">
                <a:avLst/>
              </a:prstGeom>
            </p:spPr>
          </p:pic>
          <p:pic>
            <p:nvPicPr>
              <p:cNvPr id="111" name="Graphic 110" descr="Cloud">
                <a:extLst>
                  <a:ext uri="{FF2B5EF4-FFF2-40B4-BE49-F238E27FC236}">
                    <a16:creationId xmlns:a16="http://schemas.microsoft.com/office/drawing/2014/main" id="{EAB8A2F0-EF4E-42E2-AF6D-0D3826CEE7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6134611" y="657563"/>
                <a:ext cx="1626664" cy="1978910"/>
              </a:xfrm>
              <a:prstGeom prst="rect">
                <a:avLst/>
              </a:prstGeom>
            </p:spPr>
          </p:pic>
        </p:grpSp>
        <p:grpSp>
          <p:nvGrpSpPr>
            <p:cNvPr id="94" name="Group 93">
              <a:extLst>
                <a:ext uri="{FF2B5EF4-FFF2-40B4-BE49-F238E27FC236}">
                  <a16:creationId xmlns:a16="http://schemas.microsoft.com/office/drawing/2014/main" id="{D94BA38E-B769-435D-A895-A77D533ACC93}"/>
                </a:ext>
              </a:extLst>
            </p:cNvPr>
            <p:cNvGrpSpPr>
              <a:grpSpLocks noChangeAspect="1"/>
            </p:cNvGrpSpPr>
            <p:nvPr/>
          </p:nvGrpSpPr>
          <p:grpSpPr>
            <a:xfrm>
              <a:off x="6544167" y="30955"/>
              <a:ext cx="2003764" cy="2273400"/>
              <a:chOff x="5291122" y="-153784"/>
              <a:chExt cx="2502318" cy="2864402"/>
            </a:xfrm>
            <a:grpFill/>
          </p:grpSpPr>
          <p:pic>
            <p:nvPicPr>
              <p:cNvPr id="103" name="Graphic 102" descr="Cloud">
                <a:extLst>
                  <a:ext uri="{FF2B5EF4-FFF2-40B4-BE49-F238E27FC236}">
                    <a16:creationId xmlns:a16="http://schemas.microsoft.com/office/drawing/2014/main" id="{8B324A3B-A1A8-4D1B-8156-D21E363E1B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291122" y="-153784"/>
                <a:ext cx="1825708" cy="1978910"/>
              </a:xfrm>
              <a:prstGeom prst="rect">
                <a:avLst/>
              </a:prstGeom>
            </p:spPr>
          </p:pic>
          <p:pic>
            <p:nvPicPr>
              <p:cNvPr id="104" name="Graphic 103" descr="Cloud">
                <a:extLst>
                  <a:ext uri="{FF2B5EF4-FFF2-40B4-BE49-F238E27FC236}">
                    <a16:creationId xmlns:a16="http://schemas.microsoft.com/office/drawing/2014/main" id="{FFE38ECC-79C8-42A2-9A4B-224935E7AE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527727" y="731708"/>
                <a:ext cx="1500718" cy="1978910"/>
              </a:xfrm>
              <a:prstGeom prst="rect">
                <a:avLst/>
              </a:prstGeom>
            </p:spPr>
          </p:pic>
          <p:pic>
            <p:nvPicPr>
              <p:cNvPr id="105" name="Graphic 104" descr="Cloud">
                <a:extLst>
                  <a:ext uri="{FF2B5EF4-FFF2-40B4-BE49-F238E27FC236}">
                    <a16:creationId xmlns:a16="http://schemas.microsoft.com/office/drawing/2014/main" id="{45BDEC06-D63A-4759-9BFE-CC8390D024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7638" y="-131035"/>
                <a:ext cx="1665802" cy="1978910"/>
              </a:xfrm>
              <a:prstGeom prst="rect">
                <a:avLst/>
              </a:prstGeom>
            </p:spPr>
          </p:pic>
          <p:pic>
            <p:nvPicPr>
              <p:cNvPr id="106" name="Graphic 105" descr="Cloud">
                <a:extLst>
                  <a:ext uri="{FF2B5EF4-FFF2-40B4-BE49-F238E27FC236}">
                    <a16:creationId xmlns:a16="http://schemas.microsoft.com/office/drawing/2014/main" id="{E1E2498C-65C8-4F59-9E1C-72F72B117C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6134611" y="657563"/>
                <a:ext cx="1626664" cy="1978910"/>
              </a:xfrm>
              <a:prstGeom prst="rect">
                <a:avLst/>
              </a:prstGeom>
            </p:spPr>
          </p:pic>
        </p:grpSp>
        <p:grpSp>
          <p:nvGrpSpPr>
            <p:cNvPr id="96" name="Group 95">
              <a:extLst>
                <a:ext uri="{FF2B5EF4-FFF2-40B4-BE49-F238E27FC236}">
                  <a16:creationId xmlns:a16="http://schemas.microsoft.com/office/drawing/2014/main" id="{A3156114-9655-4172-83D8-10ECC49E9755}"/>
                </a:ext>
              </a:extLst>
            </p:cNvPr>
            <p:cNvGrpSpPr>
              <a:grpSpLocks noChangeAspect="1"/>
            </p:cNvGrpSpPr>
            <p:nvPr/>
          </p:nvGrpSpPr>
          <p:grpSpPr>
            <a:xfrm>
              <a:off x="7295599" y="38376"/>
              <a:ext cx="2003764" cy="2273400"/>
              <a:chOff x="5291122" y="-153784"/>
              <a:chExt cx="2502318" cy="2864402"/>
            </a:xfrm>
            <a:grpFill/>
          </p:grpSpPr>
          <p:pic>
            <p:nvPicPr>
              <p:cNvPr id="98" name="Graphic 97" descr="Cloud">
                <a:extLst>
                  <a:ext uri="{FF2B5EF4-FFF2-40B4-BE49-F238E27FC236}">
                    <a16:creationId xmlns:a16="http://schemas.microsoft.com/office/drawing/2014/main" id="{45C87DFF-1600-44D3-9F37-83A7D465C1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291122" y="-153784"/>
                <a:ext cx="1825708" cy="1978910"/>
              </a:xfrm>
              <a:prstGeom prst="rect">
                <a:avLst/>
              </a:prstGeom>
            </p:spPr>
          </p:pic>
          <p:pic>
            <p:nvPicPr>
              <p:cNvPr id="99" name="Graphic 98" descr="Cloud">
                <a:extLst>
                  <a:ext uri="{FF2B5EF4-FFF2-40B4-BE49-F238E27FC236}">
                    <a16:creationId xmlns:a16="http://schemas.microsoft.com/office/drawing/2014/main" id="{2A0C183B-4A2F-44E6-9B6E-9C4A446BB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362644" y="731708"/>
                <a:ext cx="1665801" cy="1978910"/>
              </a:xfrm>
              <a:prstGeom prst="rect">
                <a:avLst/>
              </a:prstGeom>
            </p:spPr>
          </p:pic>
          <p:pic>
            <p:nvPicPr>
              <p:cNvPr id="101" name="Graphic 100" descr="Cloud">
                <a:extLst>
                  <a:ext uri="{FF2B5EF4-FFF2-40B4-BE49-F238E27FC236}">
                    <a16:creationId xmlns:a16="http://schemas.microsoft.com/office/drawing/2014/main" id="{63F43CB3-3066-4CCD-B998-32DB5B9BFC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7638" y="-131035"/>
                <a:ext cx="1665802" cy="1978910"/>
              </a:xfrm>
              <a:prstGeom prst="rect">
                <a:avLst/>
              </a:prstGeom>
            </p:spPr>
          </p:pic>
          <p:pic>
            <p:nvPicPr>
              <p:cNvPr id="102" name="Graphic 101" descr="Cloud">
                <a:extLst>
                  <a:ext uri="{FF2B5EF4-FFF2-40B4-BE49-F238E27FC236}">
                    <a16:creationId xmlns:a16="http://schemas.microsoft.com/office/drawing/2014/main" id="{D4A4B758-455B-4397-93D6-0DB8502787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6134611" y="647951"/>
                <a:ext cx="1626665" cy="1978909"/>
              </a:xfrm>
              <a:prstGeom prst="rect">
                <a:avLst/>
              </a:prstGeom>
            </p:spPr>
          </p:pic>
        </p:grpSp>
      </p:grpSp>
      <p:cxnSp>
        <p:nvCxnSpPr>
          <p:cNvPr id="2067" name="Connector: Curved 2066">
            <a:extLst>
              <a:ext uri="{FF2B5EF4-FFF2-40B4-BE49-F238E27FC236}">
                <a16:creationId xmlns:a16="http://schemas.microsoft.com/office/drawing/2014/main" id="{3BDDABB6-BDE5-49AF-A1A9-EAA2DD42B192}"/>
              </a:ext>
            </a:extLst>
          </p:cNvPr>
          <p:cNvCxnSpPr>
            <a:cxnSpLocks/>
          </p:cNvCxnSpPr>
          <p:nvPr/>
        </p:nvCxnSpPr>
        <p:spPr>
          <a:xfrm rot="5400000" flipH="1" flipV="1">
            <a:off x="9058290" y="2242700"/>
            <a:ext cx="383771" cy="2316814"/>
          </a:xfrm>
          <a:prstGeom prst="curvedConnector2">
            <a:avLst/>
          </a:prstGeom>
          <a:ln>
            <a:prstDash val="lgDash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F9018F56-989E-49AE-B6AF-E7BB51A2EE36}"/>
              </a:ext>
            </a:extLst>
          </p:cNvPr>
          <p:cNvCxnSpPr>
            <a:cxnSpLocks/>
          </p:cNvCxnSpPr>
          <p:nvPr/>
        </p:nvCxnSpPr>
        <p:spPr>
          <a:xfrm flipH="1">
            <a:off x="8680181" y="4144247"/>
            <a:ext cx="1673509" cy="7523"/>
          </a:xfrm>
          <a:prstGeom prst="straightConnector1">
            <a:avLst/>
          </a:prstGeom>
          <a:noFill/>
          <a:ln>
            <a:headEnd type="none" w="med" len="med"/>
            <a:tailEnd type="triangle" w="med" len="med"/>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1F57802-A4EF-47F3-ABA8-596A613E9520}"/>
              </a:ext>
            </a:extLst>
          </p:cNvPr>
          <p:cNvCxnSpPr>
            <a:cxnSpLocks/>
            <a:stCxn id="8" idx="3"/>
            <a:endCxn id="2056" idx="1"/>
          </p:cNvCxnSpPr>
          <p:nvPr/>
        </p:nvCxnSpPr>
        <p:spPr>
          <a:xfrm>
            <a:off x="5950896" y="3969494"/>
            <a:ext cx="4457685" cy="6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26089913-D6F5-DF4A-8BF3-918B695D1EF4}"/>
              </a:ext>
            </a:extLst>
          </p:cNvPr>
          <p:cNvSpPr>
            <a:spLocks noGrp="1"/>
          </p:cNvSpPr>
          <p:nvPr>
            <p:ph type="title"/>
          </p:nvPr>
        </p:nvSpPr>
        <p:spPr>
          <a:xfrm>
            <a:off x="514349" y="365125"/>
            <a:ext cx="11139247" cy="1325563"/>
          </a:xfrm>
        </p:spPr>
        <p:txBody>
          <a:bodyPr/>
          <a:lstStyle/>
          <a:p>
            <a:r>
              <a:rPr lang="en-US" dirty="0"/>
              <a:t>CAS Catches What Microsoft Doesn’t</a:t>
            </a:r>
          </a:p>
        </p:txBody>
      </p:sp>
      <p:sp>
        <p:nvSpPr>
          <p:cNvPr id="10" name="Content Placeholder 9">
            <a:extLst>
              <a:ext uri="{FF2B5EF4-FFF2-40B4-BE49-F238E27FC236}">
                <a16:creationId xmlns:a16="http://schemas.microsoft.com/office/drawing/2014/main" id="{082C5492-077A-4515-8B45-B843A16286D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7108D54-7936-47F7-A69A-9CC3B7FEBF02}"/>
              </a:ext>
            </a:extLst>
          </p:cNvPr>
          <p:cNvSpPr>
            <a:spLocks noGrp="1"/>
          </p:cNvSpPr>
          <p:nvPr>
            <p:ph type="sldNum" sz="quarter" idx="12"/>
          </p:nvPr>
        </p:nvSpPr>
        <p:spPr>
          <a:xfrm>
            <a:off x="11493030" y="6402862"/>
            <a:ext cx="434897" cy="365125"/>
          </a:xfrm>
        </p:spPr>
        <p:txBody>
          <a:bodyPr/>
          <a:lstStyle/>
          <a:p>
            <a:pPr lvl="0"/>
            <a:fld id="{3FD41FF8-B36C-BE44-BB4F-D6FFF26618A4}" type="slidenum">
              <a:rPr lang="en-US" noProof="0" smtClean="0"/>
              <a:pPr lvl="0"/>
              <a:t>14</a:t>
            </a:fld>
            <a:endParaRPr lang="en-US" noProof="0" dirty="0"/>
          </a:p>
        </p:txBody>
      </p:sp>
      <p:pic>
        <p:nvPicPr>
          <p:cNvPr id="2056" name="Picture 8" descr="Related image">
            <a:extLst>
              <a:ext uri="{FF2B5EF4-FFF2-40B4-BE49-F238E27FC236}">
                <a16:creationId xmlns:a16="http://schemas.microsoft.com/office/drawing/2014/main" id="{5A281DD4-E039-43C5-B657-2736D47F3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8581" y="3488009"/>
            <a:ext cx="976879" cy="976879"/>
          </a:xfrm>
          <a:prstGeom prst="rect">
            <a:avLst/>
          </a:prstGeom>
          <a:noFill/>
          <a:extLst>
            <a:ext uri="{909E8E84-426E-40DD-AFC4-6F175D3DCCD1}">
              <a14:hiddenFill xmlns:a14="http://schemas.microsoft.com/office/drawing/2010/main">
                <a:solidFill>
                  <a:srgbClr val="FFFFFF"/>
                </a:solidFill>
              </a14:hiddenFill>
            </a:ext>
          </a:extLst>
        </p:spPr>
      </p:pic>
      <p:cxnSp>
        <p:nvCxnSpPr>
          <p:cNvPr id="2051" name="Straight Arrow Connector 2050">
            <a:extLst>
              <a:ext uri="{FF2B5EF4-FFF2-40B4-BE49-F238E27FC236}">
                <a16:creationId xmlns:a16="http://schemas.microsoft.com/office/drawing/2014/main" id="{82091251-CC17-4648-8BDC-FE157463BE21}"/>
              </a:ext>
            </a:extLst>
          </p:cNvPr>
          <p:cNvCxnSpPr>
            <a:cxnSpLocks/>
          </p:cNvCxnSpPr>
          <p:nvPr/>
        </p:nvCxnSpPr>
        <p:spPr>
          <a:xfrm flipV="1">
            <a:off x="5960317" y="3966017"/>
            <a:ext cx="1552456" cy="3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9" name="Connector: Curved 2058">
            <a:extLst>
              <a:ext uri="{FF2B5EF4-FFF2-40B4-BE49-F238E27FC236}">
                <a16:creationId xmlns:a16="http://schemas.microsoft.com/office/drawing/2014/main" id="{74FB8364-6108-4434-9B73-99657C8084F4}"/>
              </a:ext>
            </a:extLst>
          </p:cNvPr>
          <p:cNvCxnSpPr>
            <a:cxnSpLocks/>
          </p:cNvCxnSpPr>
          <p:nvPr/>
        </p:nvCxnSpPr>
        <p:spPr>
          <a:xfrm rot="16200000" flipH="1">
            <a:off x="3540824" y="2747090"/>
            <a:ext cx="239190" cy="220845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65" name="TextBox 2064">
            <a:extLst>
              <a:ext uri="{FF2B5EF4-FFF2-40B4-BE49-F238E27FC236}">
                <a16:creationId xmlns:a16="http://schemas.microsoft.com/office/drawing/2014/main" id="{49764FFC-31F4-4562-B98A-14B69D21D324}"/>
              </a:ext>
            </a:extLst>
          </p:cNvPr>
          <p:cNvSpPr txBox="1"/>
          <p:nvPr/>
        </p:nvSpPr>
        <p:spPr>
          <a:xfrm>
            <a:off x="1223561" y="2642355"/>
            <a:ext cx="11112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Inbound- email</a:t>
            </a:r>
          </a:p>
        </p:txBody>
      </p:sp>
      <p:sp>
        <p:nvSpPr>
          <p:cNvPr id="40" name="TextBox 39">
            <a:extLst>
              <a:ext uri="{FF2B5EF4-FFF2-40B4-BE49-F238E27FC236}">
                <a16:creationId xmlns:a16="http://schemas.microsoft.com/office/drawing/2014/main" id="{9A3E276B-E876-45B6-8C83-A28BA2E46045}"/>
              </a:ext>
            </a:extLst>
          </p:cNvPr>
          <p:cNvSpPr txBox="1"/>
          <p:nvPr/>
        </p:nvSpPr>
        <p:spPr>
          <a:xfrm>
            <a:off x="1138689" y="3814281"/>
            <a:ext cx="13179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Out</a:t>
            </a:r>
            <a:r>
              <a:rPr kumimoji="0" lang="en-US" sz="1200" b="0" i="0" u="none" strike="noStrike" kern="1200" cap="none" spc="0" normalizeH="0" baseline="0" noProof="0" dirty="0">
                <a:ln>
                  <a:noFill/>
                </a:ln>
                <a:solidFill>
                  <a:prstClr val="black"/>
                </a:solidFill>
                <a:effectLst/>
                <a:uLnTx/>
                <a:uFillTx/>
                <a:ea typeface="+mn-ea"/>
                <a:cs typeface="+mn-cs"/>
              </a:rPr>
              <a:t>bound- email</a:t>
            </a:r>
          </a:p>
        </p:txBody>
      </p:sp>
      <p:pic>
        <p:nvPicPr>
          <p:cNvPr id="61" name="Picture 8" descr="Related image">
            <a:extLst>
              <a:ext uri="{FF2B5EF4-FFF2-40B4-BE49-F238E27FC236}">
                <a16:creationId xmlns:a16="http://schemas.microsoft.com/office/drawing/2014/main" id="{996F1663-5F7D-4CCD-9DFA-05EE561CB3E9}"/>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08581" y="2720781"/>
            <a:ext cx="976879" cy="976879"/>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DBA62772-3BDA-4378-BC03-4055D5E84A4E}"/>
              </a:ext>
            </a:extLst>
          </p:cNvPr>
          <p:cNvSpPr txBox="1"/>
          <p:nvPr/>
        </p:nvSpPr>
        <p:spPr>
          <a:xfrm>
            <a:off x="9714614" y="2370515"/>
            <a:ext cx="1863196" cy="646331"/>
          </a:xfrm>
          <a:prstGeom prst="rect">
            <a:avLst/>
          </a:prstGeom>
          <a:noFill/>
        </p:spPr>
        <p:txBody>
          <a:bodyPr wrap="square" rtlCol="0">
            <a:spAutoFit/>
          </a:bodyPr>
          <a:lstStyle/>
          <a:p>
            <a:pPr lvl="0">
              <a:defRPr/>
            </a:pPr>
            <a:r>
              <a:rPr lang="en-US" sz="1200" dirty="0">
                <a:solidFill>
                  <a:prstClr val="black"/>
                </a:solidFill>
              </a:rPr>
              <a:t>Scanning of Internal emails, &amp; Shadow IT detection</a:t>
            </a:r>
          </a:p>
        </p:txBody>
      </p:sp>
      <p:pic>
        <p:nvPicPr>
          <p:cNvPr id="100" name="Picture 2" descr="Image result for mail icon">
            <a:extLst>
              <a:ext uri="{FF2B5EF4-FFF2-40B4-BE49-F238E27FC236}">
                <a16:creationId xmlns:a16="http://schemas.microsoft.com/office/drawing/2014/main" id="{AB6B979C-6151-4984-9A63-8FBADA957F2D}"/>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colorTemperature colorTemp="2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17390" y="3932393"/>
            <a:ext cx="436301" cy="436301"/>
          </a:xfrm>
          <a:prstGeom prst="rect">
            <a:avLst/>
          </a:prstGeom>
          <a:solidFill>
            <a:schemeClr val="bg1"/>
          </a:solidFill>
        </p:spPr>
      </p:pic>
      <p:cxnSp>
        <p:nvCxnSpPr>
          <p:cNvPr id="71" name="Connector: Curved 70">
            <a:extLst>
              <a:ext uri="{FF2B5EF4-FFF2-40B4-BE49-F238E27FC236}">
                <a16:creationId xmlns:a16="http://schemas.microsoft.com/office/drawing/2014/main" id="{BED50086-7837-499C-9D68-3CCB181F90D3}"/>
              </a:ext>
            </a:extLst>
          </p:cNvPr>
          <p:cNvCxnSpPr>
            <a:cxnSpLocks/>
          </p:cNvCxnSpPr>
          <p:nvPr/>
        </p:nvCxnSpPr>
        <p:spPr>
          <a:xfrm rot="16200000" flipH="1">
            <a:off x="1724028" y="2047398"/>
            <a:ext cx="89367" cy="1593803"/>
          </a:xfrm>
          <a:prstGeom prst="curvedConnector3">
            <a:avLst>
              <a:gd name="adj1" fmla="val -25579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Connector: Curved 96">
            <a:extLst>
              <a:ext uri="{FF2B5EF4-FFF2-40B4-BE49-F238E27FC236}">
                <a16:creationId xmlns:a16="http://schemas.microsoft.com/office/drawing/2014/main" id="{6C762152-2DF2-4654-8DE1-4CB1AB7CD979}"/>
              </a:ext>
            </a:extLst>
          </p:cNvPr>
          <p:cNvCxnSpPr>
            <a:cxnSpLocks/>
          </p:cNvCxnSpPr>
          <p:nvPr/>
        </p:nvCxnSpPr>
        <p:spPr>
          <a:xfrm rot="10800000">
            <a:off x="2573697" y="3730302"/>
            <a:ext cx="2208452" cy="438902"/>
          </a:xfrm>
          <a:prstGeom prst="curved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44" name="Picture 2" descr="Image result for mail icon">
            <a:extLst>
              <a:ext uri="{FF2B5EF4-FFF2-40B4-BE49-F238E27FC236}">
                <a16:creationId xmlns:a16="http://schemas.microsoft.com/office/drawing/2014/main" id="{1DCE95E1-5926-432B-9E51-F27519D0F95A}"/>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4558" y="2707069"/>
            <a:ext cx="436301" cy="436301"/>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Image result for mail icon">
            <a:extLst>
              <a:ext uri="{FF2B5EF4-FFF2-40B4-BE49-F238E27FC236}">
                <a16:creationId xmlns:a16="http://schemas.microsoft.com/office/drawing/2014/main" id="{2198AA2C-F7C5-4A4C-AF2F-28F28175913C}"/>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8589" y="3646327"/>
            <a:ext cx="436301" cy="436301"/>
          </a:xfrm>
          <a:prstGeom prst="rect">
            <a:avLst/>
          </a:prstGeom>
          <a:solidFill>
            <a:schemeClr val="bg1"/>
          </a:solidFill>
        </p:spPr>
      </p:pic>
      <p:cxnSp>
        <p:nvCxnSpPr>
          <p:cNvPr id="110" name="Connector: Curved 109">
            <a:extLst>
              <a:ext uri="{FF2B5EF4-FFF2-40B4-BE49-F238E27FC236}">
                <a16:creationId xmlns:a16="http://schemas.microsoft.com/office/drawing/2014/main" id="{5B7497E8-020B-4731-9A17-07CF39356FCD}"/>
              </a:ext>
            </a:extLst>
          </p:cNvPr>
          <p:cNvCxnSpPr>
            <a:cxnSpLocks/>
            <a:endCxn id="148" idx="2"/>
          </p:cNvCxnSpPr>
          <p:nvPr/>
        </p:nvCxnSpPr>
        <p:spPr>
          <a:xfrm rot="5400000">
            <a:off x="1595015" y="3112029"/>
            <a:ext cx="352324" cy="1588874"/>
          </a:xfrm>
          <a:prstGeom prst="curvedConnector3">
            <a:avLst>
              <a:gd name="adj1" fmla="val 135245"/>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D5F4B937-CC37-4C94-9ADA-5F74E5E3B94C}"/>
              </a:ext>
            </a:extLst>
          </p:cNvPr>
          <p:cNvCxnSpPr>
            <a:cxnSpLocks/>
          </p:cNvCxnSpPr>
          <p:nvPr/>
        </p:nvCxnSpPr>
        <p:spPr>
          <a:xfrm flipH="1">
            <a:off x="4682682" y="4166440"/>
            <a:ext cx="2820671" cy="7523"/>
          </a:xfrm>
          <a:prstGeom prst="straightConnector1">
            <a:avLst/>
          </a:prstGeom>
          <a:noFill/>
          <a:ln>
            <a:headEnd type="none" w="med" len="med"/>
            <a:tailEnd type="triangle" w="med" len="med"/>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0593E7D-0772-4DCC-99FE-23C8D08FDD76}"/>
              </a:ext>
            </a:extLst>
          </p:cNvPr>
          <p:cNvSpPr/>
          <p:nvPr/>
        </p:nvSpPr>
        <p:spPr>
          <a:xfrm>
            <a:off x="4774067" y="3599946"/>
            <a:ext cx="1176829" cy="739096"/>
          </a:xfrm>
          <a:prstGeom prst="roundRect">
            <a:avLst/>
          </a:prstGeom>
          <a:solidFill>
            <a:srgbClr val="FB4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mn-cs"/>
              </a:rPr>
              <a:t>Microsoft </a:t>
            </a:r>
            <a:r>
              <a:rPr lang="en-US" sz="1200" dirty="0">
                <a:solidFill>
                  <a:prstClr val="white"/>
                </a:solidFill>
              </a:rPr>
              <a:t>EOP + ATP</a:t>
            </a:r>
            <a:endParaRPr kumimoji="0" lang="en-US" sz="1200" b="0" i="0" u="none" strike="noStrike" kern="1200" cap="none" spc="0" normalizeH="0" baseline="0" noProof="0" dirty="0">
              <a:ln>
                <a:noFill/>
              </a:ln>
              <a:solidFill>
                <a:prstClr val="white"/>
              </a:solidFill>
              <a:effectLst/>
              <a:uLnTx/>
              <a:uFillTx/>
              <a:ea typeface="+mn-ea"/>
              <a:cs typeface="+mn-cs"/>
            </a:endParaRPr>
          </a:p>
        </p:txBody>
      </p:sp>
      <p:grpSp>
        <p:nvGrpSpPr>
          <p:cNvPr id="44" name="Group 43">
            <a:extLst>
              <a:ext uri="{FF2B5EF4-FFF2-40B4-BE49-F238E27FC236}">
                <a16:creationId xmlns:a16="http://schemas.microsoft.com/office/drawing/2014/main" id="{3AC12F3D-1FE2-4043-B59E-93BE4A9B1B7D}"/>
              </a:ext>
            </a:extLst>
          </p:cNvPr>
          <p:cNvGrpSpPr/>
          <p:nvPr/>
        </p:nvGrpSpPr>
        <p:grpSpPr>
          <a:xfrm>
            <a:off x="6947140" y="3696586"/>
            <a:ext cx="506850" cy="443599"/>
            <a:chOff x="722000" y="1809200"/>
            <a:chExt cx="506850" cy="443599"/>
          </a:xfrm>
        </p:grpSpPr>
        <p:pic>
          <p:nvPicPr>
            <p:cNvPr id="45" name="Picture 2" descr="Image result for mail icon">
              <a:extLst>
                <a:ext uri="{FF2B5EF4-FFF2-40B4-BE49-F238E27FC236}">
                  <a16:creationId xmlns:a16="http://schemas.microsoft.com/office/drawing/2014/main" id="{2EC0FB6E-32D0-46C3-A52A-B0ABFA3FB20F}"/>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000" y="1809200"/>
              <a:ext cx="436301" cy="4363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A9691503-EE05-4353-B36E-5BEB6095149A}"/>
                </a:ext>
              </a:extLst>
            </p:cNvPr>
            <p:cNvPicPr>
              <a:picLocks noChangeAspect="1"/>
            </p:cNvPicPr>
            <p:nvPr/>
          </p:nvPicPr>
          <p:blipFill>
            <a:blip r:embed="rId9"/>
            <a:stretch>
              <a:fillRect/>
            </a:stretch>
          </p:blipFill>
          <p:spPr>
            <a:xfrm>
              <a:off x="998896" y="2022845"/>
              <a:ext cx="229954" cy="229954"/>
            </a:xfrm>
            <a:prstGeom prst="rect">
              <a:avLst/>
            </a:prstGeom>
            <a:noFill/>
          </p:spPr>
        </p:pic>
      </p:grpSp>
      <p:grpSp>
        <p:nvGrpSpPr>
          <p:cNvPr id="51" name="Group 50">
            <a:extLst>
              <a:ext uri="{FF2B5EF4-FFF2-40B4-BE49-F238E27FC236}">
                <a16:creationId xmlns:a16="http://schemas.microsoft.com/office/drawing/2014/main" id="{3A2A1B15-ABC0-4D7A-9B10-95668A0DB949}"/>
              </a:ext>
            </a:extLst>
          </p:cNvPr>
          <p:cNvGrpSpPr/>
          <p:nvPr/>
        </p:nvGrpSpPr>
        <p:grpSpPr>
          <a:xfrm>
            <a:off x="8135514" y="3137072"/>
            <a:ext cx="506850" cy="443599"/>
            <a:chOff x="722000" y="1809200"/>
            <a:chExt cx="506850" cy="443599"/>
          </a:xfrm>
        </p:grpSpPr>
        <p:pic>
          <p:nvPicPr>
            <p:cNvPr id="52" name="Picture 2" descr="Image result for mail icon">
              <a:extLst>
                <a:ext uri="{FF2B5EF4-FFF2-40B4-BE49-F238E27FC236}">
                  <a16:creationId xmlns:a16="http://schemas.microsoft.com/office/drawing/2014/main" id="{256B10EC-D050-43AC-A808-D44DA08F300F}"/>
                </a:ext>
              </a:extLst>
            </p:cNvPr>
            <p:cNvPicPr>
              <a:picLocks noChangeAspect="1" noChangeArrowheads="1"/>
            </p:cNvPicPr>
            <p:nvPr/>
          </p:nvPicPr>
          <p:blipFill>
            <a:blip r:embed="rId8">
              <a:alphaModFix/>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000" y="1809200"/>
              <a:ext cx="436301" cy="43630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33F32399-8C17-4D58-A22D-BE1523AF277F}"/>
                </a:ext>
              </a:extLst>
            </p:cNvPr>
            <p:cNvPicPr>
              <a:picLocks noChangeAspect="1"/>
            </p:cNvPicPr>
            <p:nvPr/>
          </p:nvPicPr>
          <p:blipFill>
            <a:blip r:embed="rId9">
              <a:alphaModFix/>
            </a:blip>
            <a:stretch>
              <a:fillRect/>
            </a:stretch>
          </p:blipFill>
          <p:spPr>
            <a:xfrm>
              <a:off x="998896" y="2022845"/>
              <a:ext cx="229954" cy="229954"/>
            </a:xfrm>
            <a:prstGeom prst="rect">
              <a:avLst/>
            </a:prstGeom>
            <a:noFill/>
          </p:spPr>
        </p:pic>
      </p:grpSp>
      <p:grpSp>
        <p:nvGrpSpPr>
          <p:cNvPr id="54" name="Group 53">
            <a:extLst>
              <a:ext uri="{FF2B5EF4-FFF2-40B4-BE49-F238E27FC236}">
                <a16:creationId xmlns:a16="http://schemas.microsoft.com/office/drawing/2014/main" id="{CB3253E5-7CEF-4708-8ABD-7916CE036C93}"/>
              </a:ext>
            </a:extLst>
          </p:cNvPr>
          <p:cNvGrpSpPr/>
          <p:nvPr/>
        </p:nvGrpSpPr>
        <p:grpSpPr>
          <a:xfrm>
            <a:off x="8839497" y="3929970"/>
            <a:ext cx="506850" cy="443599"/>
            <a:chOff x="722000" y="1809200"/>
            <a:chExt cx="506850" cy="443599"/>
          </a:xfrm>
          <a:noFill/>
        </p:grpSpPr>
        <p:pic>
          <p:nvPicPr>
            <p:cNvPr id="55" name="Picture 2" descr="Image result for mail icon">
              <a:extLst>
                <a:ext uri="{FF2B5EF4-FFF2-40B4-BE49-F238E27FC236}">
                  <a16:creationId xmlns:a16="http://schemas.microsoft.com/office/drawing/2014/main" id="{A5CE7419-5668-45F2-86B9-058F2A2BA4A5}"/>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000" y="1809200"/>
              <a:ext cx="436301" cy="436301"/>
            </a:xfrm>
            <a:prstGeom prst="rect">
              <a:avLst/>
            </a:prstGeom>
            <a:grpFill/>
          </p:spPr>
        </p:pic>
        <p:pic>
          <p:nvPicPr>
            <p:cNvPr id="56" name="Picture 55">
              <a:extLst>
                <a:ext uri="{FF2B5EF4-FFF2-40B4-BE49-F238E27FC236}">
                  <a16:creationId xmlns:a16="http://schemas.microsoft.com/office/drawing/2014/main" id="{4BA76924-AA56-4D99-9769-56B167BE3433}"/>
                </a:ext>
              </a:extLst>
            </p:cNvPr>
            <p:cNvPicPr>
              <a:picLocks noChangeAspect="1"/>
            </p:cNvPicPr>
            <p:nvPr/>
          </p:nvPicPr>
          <p:blipFill>
            <a:blip r:embed="rId9"/>
            <a:stretch>
              <a:fillRect/>
            </a:stretch>
          </p:blipFill>
          <p:spPr>
            <a:xfrm>
              <a:off x="998896" y="2022845"/>
              <a:ext cx="229954" cy="229954"/>
            </a:xfrm>
            <a:prstGeom prst="rect">
              <a:avLst/>
            </a:prstGeom>
            <a:grpFill/>
          </p:spPr>
        </p:pic>
      </p:grpSp>
      <p:sp>
        <p:nvSpPr>
          <p:cNvPr id="57" name="TextBox 56">
            <a:extLst>
              <a:ext uri="{FF2B5EF4-FFF2-40B4-BE49-F238E27FC236}">
                <a16:creationId xmlns:a16="http://schemas.microsoft.com/office/drawing/2014/main" id="{5B3C3040-D35F-4371-8DA0-CF5F1ADC8FB6}"/>
              </a:ext>
            </a:extLst>
          </p:cNvPr>
          <p:cNvSpPr txBox="1"/>
          <p:nvPr/>
        </p:nvSpPr>
        <p:spPr>
          <a:xfrm>
            <a:off x="10597408" y="4304014"/>
            <a:ext cx="13179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Out</a:t>
            </a:r>
            <a:r>
              <a:rPr kumimoji="0" lang="en-US" sz="1200" b="0" i="0" u="none" strike="noStrike" kern="1200" cap="none" spc="0" normalizeH="0" baseline="0" noProof="0" dirty="0">
                <a:ln>
                  <a:noFill/>
                </a:ln>
                <a:solidFill>
                  <a:prstClr val="black"/>
                </a:solidFill>
                <a:effectLst/>
                <a:uLnTx/>
                <a:uFillTx/>
                <a:ea typeface="+mn-ea"/>
                <a:cs typeface="+mn-cs"/>
              </a:rPr>
              <a:t>bound- email</a:t>
            </a:r>
          </a:p>
        </p:txBody>
      </p:sp>
      <p:sp>
        <p:nvSpPr>
          <p:cNvPr id="47" name="Rectangle: Rounded Corners 46">
            <a:extLst>
              <a:ext uri="{FF2B5EF4-FFF2-40B4-BE49-F238E27FC236}">
                <a16:creationId xmlns:a16="http://schemas.microsoft.com/office/drawing/2014/main" id="{09DF7285-CB16-4AE1-8AC7-20F706D57560}"/>
              </a:ext>
            </a:extLst>
          </p:cNvPr>
          <p:cNvSpPr/>
          <p:nvPr/>
        </p:nvSpPr>
        <p:spPr>
          <a:xfrm>
            <a:off x="7241035" y="2230618"/>
            <a:ext cx="1809345" cy="1509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B5E4346A-B53B-4252-AD96-6509ABCEA4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0314" y="2525744"/>
            <a:ext cx="1753046" cy="1537654"/>
          </a:xfrm>
          <a:prstGeom prst="rect">
            <a:avLst/>
          </a:prstGeom>
        </p:spPr>
      </p:pic>
      <p:pic>
        <p:nvPicPr>
          <p:cNvPr id="5" name="Picture 4" descr="A picture containing computer, laptop, phone&#10;&#10;Description automatically generated">
            <a:extLst>
              <a:ext uri="{FF2B5EF4-FFF2-40B4-BE49-F238E27FC236}">
                <a16:creationId xmlns:a16="http://schemas.microsoft.com/office/drawing/2014/main" id="{30FF785A-D7FF-4F47-9D18-F56B889D42BF}"/>
              </a:ext>
            </a:extLst>
          </p:cNvPr>
          <p:cNvPicPr>
            <a:picLocks noChangeAspect="1"/>
          </p:cNvPicPr>
          <p:nvPr/>
        </p:nvPicPr>
        <p:blipFill>
          <a:blip r:embed="rId11"/>
          <a:stretch>
            <a:fillRect/>
          </a:stretch>
        </p:blipFill>
        <p:spPr>
          <a:xfrm>
            <a:off x="2314539" y="2925643"/>
            <a:ext cx="702395" cy="468533"/>
          </a:xfrm>
          <a:prstGeom prst="rect">
            <a:avLst/>
          </a:prstGeom>
        </p:spPr>
      </p:pic>
      <p:pic>
        <p:nvPicPr>
          <p:cNvPr id="2049" name="Picture 2048" descr="A picture containing drawing&#10;&#10;Description automatically generated">
            <a:extLst>
              <a:ext uri="{FF2B5EF4-FFF2-40B4-BE49-F238E27FC236}">
                <a16:creationId xmlns:a16="http://schemas.microsoft.com/office/drawing/2014/main" id="{38B9C64C-73BC-4B9F-BB12-6B414F83AB45}"/>
              </a:ext>
            </a:extLst>
          </p:cNvPr>
          <p:cNvPicPr>
            <a:picLocks noChangeAspect="1"/>
          </p:cNvPicPr>
          <p:nvPr/>
        </p:nvPicPr>
        <p:blipFill>
          <a:blip r:embed="rId12"/>
          <a:stretch>
            <a:fillRect/>
          </a:stretch>
        </p:blipFill>
        <p:spPr>
          <a:xfrm>
            <a:off x="2394488" y="3476450"/>
            <a:ext cx="577876" cy="130022"/>
          </a:xfrm>
          <a:prstGeom prst="rect">
            <a:avLst/>
          </a:prstGeom>
        </p:spPr>
      </p:pic>
      <p:sp>
        <p:nvSpPr>
          <p:cNvPr id="2054" name="Arc 2053">
            <a:extLst>
              <a:ext uri="{FF2B5EF4-FFF2-40B4-BE49-F238E27FC236}">
                <a16:creationId xmlns:a16="http://schemas.microsoft.com/office/drawing/2014/main" id="{39F39037-8E52-4FD1-9235-7944E0CA1D5B}"/>
              </a:ext>
            </a:extLst>
          </p:cNvPr>
          <p:cNvSpPr/>
          <p:nvPr/>
        </p:nvSpPr>
        <p:spPr>
          <a:xfrm>
            <a:off x="8091766" y="3567450"/>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57" name="Freeform: Shape 2056">
            <a:extLst>
              <a:ext uri="{FF2B5EF4-FFF2-40B4-BE49-F238E27FC236}">
                <a16:creationId xmlns:a16="http://schemas.microsoft.com/office/drawing/2014/main" id="{48C16A7E-2674-41EF-80C3-2E3127B383CE}"/>
              </a:ext>
            </a:extLst>
          </p:cNvPr>
          <p:cNvSpPr/>
          <p:nvPr/>
        </p:nvSpPr>
        <p:spPr>
          <a:xfrm>
            <a:off x="7687343" y="2299042"/>
            <a:ext cx="481119" cy="1265381"/>
          </a:xfrm>
          <a:custGeom>
            <a:avLst/>
            <a:gdLst>
              <a:gd name="connsiteX0" fmla="*/ 388755 w 481119"/>
              <a:gd name="connsiteY0" fmla="*/ 1265381 h 1265381"/>
              <a:gd name="connsiteX1" fmla="*/ 828 w 481119"/>
              <a:gd name="connsiteY1" fmla="*/ 508000 h 1265381"/>
              <a:gd name="connsiteX2" fmla="*/ 481119 w 481119"/>
              <a:gd name="connsiteY2" fmla="*/ 0 h 1265381"/>
            </a:gdLst>
            <a:ahLst/>
            <a:cxnLst>
              <a:cxn ang="0">
                <a:pos x="connsiteX0" y="connsiteY0"/>
              </a:cxn>
              <a:cxn ang="0">
                <a:pos x="connsiteX1" y="connsiteY1"/>
              </a:cxn>
              <a:cxn ang="0">
                <a:pos x="connsiteX2" y="connsiteY2"/>
              </a:cxn>
            </a:cxnLst>
            <a:rect l="l" t="t" r="r" b="b"/>
            <a:pathLst>
              <a:path w="481119" h="1265381">
                <a:moveTo>
                  <a:pt x="388755" y="1265381"/>
                </a:moveTo>
                <a:cubicBezTo>
                  <a:pt x="187094" y="992139"/>
                  <a:pt x="-14566" y="718897"/>
                  <a:pt x="828" y="508000"/>
                </a:cubicBezTo>
                <a:cubicBezTo>
                  <a:pt x="16222" y="297103"/>
                  <a:pt x="248670" y="148551"/>
                  <a:pt x="481119" y="0"/>
                </a:cubicBezTo>
              </a:path>
            </a:pathLst>
          </a:custGeom>
          <a:ln>
            <a:prstDash val="lgDash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BEE274E6-682D-413C-B5F8-9178525E072C}"/>
              </a:ext>
            </a:extLst>
          </p:cNvPr>
          <p:cNvGrpSpPr/>
          <p:nvPr/>
        </p:nvGrpSpPr>
        <p:grpSpPr>
          <a:xfrm>
            <a:off x="8076393" y="1106608"/>
            <a:ext cx="1717549" cy="1717549"/>
            <a:chOff x="7901017" y="149516"/>
            <a:chExt cx="1717549" cy="1717549"/>
          </a:xfrm>
        </p:grpSpPr>
        <p:pic>
          <p:nvPicPr>
            <p:cNvPr id="69" name="Picture 68">
              <a:extLst>
                <a:ext uri="{FF2B5EF4-FFF2-40B4-BE49-F238E27FC236}">
                  <a16:creationId xmlns:a16="http://schemas.microsoft.com/office/drawing/2014/main" id="{2482B125-1DFB-46D2-889D-12DDE57FBC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1017" y="149516"/>
              <a:ext cx="1717549" cy="1717549"/>
            </a:xfrm>
            <a:prstGeom prst="rect">
              <a:avLst/>
            </a:prstGeom>
          </p:spPr>
        </p:pic>
        <p:pic>
          <p:nvPicPr>
            <p:cNvPr id="2060" name="Picture 2059" descr="A close up of a logo&#10;&#10;Description automatically generated">
              <a:extLst>
                <a:ext uri="{FF2B5EF4-FFF2-40B4-BE49-F238E27FC236}">
                  <a16:creationId xmlns:a16="http://schemas.microsoft.com/office/drawing/2014/main" id="{30F5776F-B2E0-4631-9B2F-376391797A17}"/>
                </a:ext>
              </a:extLst>
            </p:cNvPr>
            <p:cNvPicPr>
              <a:picLocks noChangeAspect="1"/>
            </p:cNvPicPr>
            <p:nvPr/>
          </p:nvPicPr>
          <p:blipFill>
            <a:blip r:embed="rId13"/>
            <a:stretch>
              <a:fillRect/>
            </a:stretch>
          </p:blipFill>
          <p:spPr>
            <a:xfrm>
              <a:off x="8374811" y="664612"/>
              <a:ext cx="579127" cy="579127"/>
            </a:xfrm>
            <a:prstGeom prst="rect">
              <a:avLst/>
            </a:prstGeom>
          </p:spPr>
        </p:pic>
        <p:sp>
          <p:nvSpPr>
            <p:cNvPr id="2061" name="TextBox 2060">
              <a:extLst>
                <a:ext uri="{FF2B5EF4-FFF2-40B4-BE49-F238E27FC236}">
                  <a16:creationId xmlns:a16="http://schemas.microsoft.com/office/drawing/2014/main" id="{51E12CF4-2D08-435B-85BB-6E5449CA1AC6}"/>
                </a:ext>
              </a:extLst>
            </p:cNvPr>
            <p:cNvSpPr txBox="1"/>
            <p:nvPr/>
          </p:nvSpPr>
          <p:spPr>
            <a:xfrm>
              <a:off x="8188997" y="1198221"/>
              <a:ext cx="1052852" cy="276999"/>
            </a:xfrm>
            <a:prstGeom prst="rect">
              <a:avLst/>
            </a:prstGeom>
            <a:noFill/>
          </p:spPr>
          <p:txBody>
            <a:bodyPr wrap="none" rtlCol="0">
              <a:spAutoFit/>
            </a:bodyPr>
            <a:lstStyle/>
            <a:p>
              <a:pPr algn="ctr"/>
              <a:r>
                <a:rPr lang="en-US" sz="1200" dirty="0"/>
                <a:t>Capture ATP</a:t>
              </a:r>
            </a:p>
          </p:txBody>
        </p:sp>
      </p:grpSp>
      <p:pic>
        <p:nvPicPr>
          <p:cNvPr id="84" name="Picture 83" descr="A close up of a logo&#10;&#10;Description automatically generated">
            <a:extLst>
              <a:ext uri="{FF2B5EF4-FFF2-40B4-BE49-F238E27FC236}">
                <a16:creationId xmlns:a16="http://schemas.microsoft.com/office/drawing/2014/main" id="{3192792F-D1FC-4FFA-90AD-750D4AE554D2}"/>
              </a:ext>
            </a:extLst>
          </p:cNvPr>
          <p:cNvPicPr>
            <a:picLocks noChangeAspect="1"/>
          </p:cNvPicPr>
          <p:nvPr/>
        </p:nvPicPr>
        <p:blipFill>
          <a:blip r:embed="rId14"/>
          <a:stretch>
            <a:fillRect/>
          </a:stretch>
        </p:blipFill>
        <p:spPr>
          <a:xfrm>
            <a:off x="7669474" y="2281460"/>
            <a:ext cx="413975" cy="413975"/>
          </a:xfrm>
          <a:prstGeom prst="rect">
            <a:avLst/>
          </a:prstGeom>
        </p:spPr>
      </p:pic>
      <p:pic>
        <p:nvPicPr>
          <p:cNvPr id="33" name="Picture 32" descr="A close up of a logo&#10;&#10;Description automatically generated">
            <a:extLst>
              <a:ext uri="{FF2B5EF4-FFF2-40B4-BE49-F238E27FC236}">
                <a16:creationId xmlns:a16="http://schemas.microsoft.com/office/drawing/2014/main" id="{A2FD137A-DF83-4EDC-B4B2-DBDB5924988D}"/>
              </a:ext>
            </a:extLst>
          </p:cNvPr>
          <p:cNvPicPr>
            <a:picLocks noChangeAspect="1"/>
          </p:cNvPicPr>
          <p:nvPr/>
        </p:nvPicPr>
        <p:blipFill>
          <a:blip r:embed="rId15"/>
          <a:stretch>
            <a:fillRect/>
          </a:stretch>
        </p:blipFill>
        <p:spPr>
          <a:xfrm>
            <a:off x="7692106" y="2355168"/>
            <a:ext cx="344816" cy="344816"/>
          </a:xfrm>
          <a:prstGeom prst="rect">
            <a:avLst/>
          </a:prstGeom>
        </p:spPr>
      </p:pic>
      <p:sp>
        <p:nvSpPr>
          <p:cNvPr id="34" name="Rectangle 33">
            <a:extLst>
              <a:ext uri="{FF2B5EF4-FFF2-40B4-BE49-F238E27FC236}">
                <a16:creationId xmlns:a16="http://schemas.microsoft.com/office/drawing/2014/main" id="{3D8875F4-DE43-42CD-A4AB-0791F7216E9D}"/>
              </a:ext>
            </a:extLst>
          </p:cNvPr>
          <p:cNvSpPr/>
          <p:nvPr/>
        </p:nvSpPr>
        <p:spPr>
          <a:xfrm>
            <a:off x="4306622" y="2674520"/>
            <a:ext cx="2266786" cy="830997"/>
          </a:xfrm>
          <a:prstGeom prst="rect">
            <a:avLst/>
          </a:prstGeom>
        </p:spPr>
        <p:txBody>
          <a:bodyPr wrap="square" anchor="t">
            <a:spAutoFit/>
          </a:bodyPr>
          <a:lstStyle/>
          <a:p>
            <a:pPr algn="r"/>
            <a:r>
              <a:rPr lang="en-US" sz="1200" dirty="0"/>
              <a:t>Scans all emails inline with </a:t>
            </a:r>
            <a:r>
              <a:rPr lang="en-US" sz="1200" b="1" dirty="0">
                <a:solidFill>
                  <a:schemeClr val="accent2">
                    <a:lumMod val="50000"/>
                  </a:schemeClr>
                </a:solidFill>
              </a:rPr>
              <a:t>multi-layered protection</a:t>
            </a:r>
          </a:p>
          <a:p>
            <a:pPr algn="r"/>
            <a:endParaRPr lang="en-US" sz="1200" dirty="0">
              <a:solidFill>
                <a:schemeClr val="accent2">
                  <a:lumMod val="50000"/>
                </a:schemeClr>
              </a:solidFill>
            </a:endParaRPr>
          </a:p>
          <a:p>
            <a:pPr algn="r"/>
            <a:r>
              <a:rPr lang="en-US" sz="1200" dirty="0">
                <a:solidFill>
                  <a:schemeClr val="accent2">
                    <a:lumMod val="50000"/>
                  </a:schemeClr>
                </a:solidFill>
              </a:rPr>
              <a:t>Add Security; don't replace</a:t>
            </a:r>
          </a:p>
        </p:txBody>
      </p:sp>
      <p:sp>
        <p:nvSpPr>
          <p:cNvPr id="35" name="Freeform: Shape 34">
            <a:extLst>
              <a:ext uri="{FF2B5EF4-FFF2-40B4-BE49-F238E27FC236}">
                <a16:creationId xmlns:a16="http://schemas.microsoft.com/office/drawing/2014/main" id="{7376458B-C849-4B55-A121-F154CC17BDD1}"/>
              </a:ext>
            </a:extLst>
          </p:cNvPr>
          <p:cNvSpPr/>
          <p:nvPr/>
        </p:nvSpPr>
        <p:spPr>
          <a:xfrm>
            <a:off x="6594156" y="3200124"/>
            <a:ext cx="1002188" cy="536145"/>
          </a:xfrm>
          <a:custGeom>
            <a:avLst/>
            <a:gdLst>
              <a:gd name="connsiteX0" fmla="*/ 655093 w 972818"/>
              <a:gd name="connsiteY0" fmla="*/ 832513 h 832513"/>
              <a:gd name="connsiteX1" fmla="*/ 941696 w 972818"/>
              <a:gd name="connsiteY1" fmla="*/ 382137 h 832513"/>
              <a:gd name="connsiteX2" fmla="*/ 0 w 972818"/>
              <a:gd name="connsiteY2" fmla="*/ 0 h 832513"/>
            </a:gdLst>
            <a:ahLst/>
            <a:cxnLst>
              <a:cxn ang="0">
                <a:pos x="connsiteX0" y="connsiteY0"/>
              </a:cxn>
              <a:cxn ang="0">
                <a:pos x="connsiteX1" y="connsiteY1"/>
              </a:cxn>
              <a:cxn ang="0">
                <a:pos x="connsiteX2" y="connsiteY2"/>
              </a:cxn>
            </a:cxnLst>
            <a:rect l="l" t="t" r="r" b="b"/>
            <a:pathLst>
              <a:path w="972818" h="832513">
                <a:moveTo>
                  <a:pt x="655093" y="832513"/>
                </a:moveTo>
                <a:cubicBezTo>
                  <a:pt x="852985" y="676701"/>
                  <a:pt x="1050878" y="520889"/>
                  <a:pt x="941696" y="382137"/>
                </a:cubicBezTo>
                <a:cubicBezTo>
                  <a:pt x="832514" y="243385"/>
                  <a:pt x="125104" y="36394"/>
                  <a:pt x="0" y="0"/>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a:extLst>
              <a:ext uri="{FF2B5EF4-FFF2-40B4-BE49-F238E27FC236}">
                <a16:creationId xmlns:a16="http://schemas.microsoft.com/office/drawing/2014/main" id="{CF5CE237-E7E1-4A68-824B-C67DF85F5944}"/>
              </a:ext>
            </a:extLst>
          </p:cNvPr>
          <p:cNvSpPr txBox="1"/>
          <p:nvPr/>
        </p:nvSpPr>
        <p:spPr>
          <a:xfrm>
            <a:off x="7227403" y="4454144"/>
            <a:ext cx="2183728" cy="276999"/>
          </a:xfrm>
          <a:prstGeom prst="rect">
            <a:avLst/>
          </a:prstGeom>
          <a:noFill/>
        </p:spPr>
        <p:txBody>
          <a:bodyPr wrap="square" rtlCol="0">
            <a:spAutoFit/>
          </a:bodyPr>
          <a:lstStyle/>
          <a:p>
            <a:pPr>
              <a:defRPr/>
            </a:pPr>
            <a:r>
              <a:rPr lang="en-US" sz="1200" dirty="0">
                <a:solidFill>
                  <a:prstClr val="black"/>
                </a:solidFill>
              </a:rPr>
              <a:t>Block before the inbox</a:t>
            </a:r>
          </a:p>
        </p:txBody>
      </p:sp>
      <p:sp>
        <p:nvSpPr>
          <p:cNvPr id="74" name="Rectangle 73">
            <a:extLst>
              <a:ext uri="{FF2B5EF4-FFF2-40B4-BE49-F238E27FC236}">
                <a16:creationId xmlns:a16="http://schemas.microsoft.com/office/drawing/2014/main" id="{6FA67573-F40E-4724-B776-FC066C6CF564}"/>
              </a:ext>
            </a:extLst>
          </p:cNvPr>
          <p:cNvSpPr/>
          <p:nvPr/>
        </p:nvSpPr>
        <p:spPr>
          <a:xfrm>
            <a:off x="3732954" y="5330905"/>
            <a:ext cx="3392935" cy="1077218"/>
          </a:xfrm>
          <a:prstGeom prst="rect">
            <a:avLst/>
          </a:prstGeom>
        </p:spPr>
        <p:txBody>
          <a:bodyPr wrap="square">
            <a:spAutoFit/>
          </a:bodyPr>
          <a:lstStyle/>
          <a:p>
            <a:r>
              <a:rPr lang="en-US" b="1" dirty="0"/>
              <a:t>41% </a:t>
            </a:r>
            <a:r>
              <a:rPr lang="en-US" dirty="0"/>
              <a:t>Attacks blocked by EOP</a:t>
            </a:r>
          </a:p>
          <a:p>
            <a:r>
              <a:rPr lang="en-US" b="1" dirty="0"/>
              <a:t>48% </a:t>
            </a:r>
            <a:r>
              <a:rPr lang="en-US" dirty="0"/>
              <a:t>Attacks blocked by ATP</a:t>
            </a:r>
          </a:p>
          <a:p>
            <a:endParaRPr lang="en-US" sz="1400" dirty="0"/>
          </a:p>
          <a:p>
            <a:endParaRPr lang="en-US" sz="1400" dirty="0"/>
          </a:p>
        </p:txBody>
      </p:sp>
      <p:sp>
        <p:nvSpPr>
          <p:cNvPr id="75" name="Rectangle 74">
            <a:extLst>
              <a:ext uri="{FF2B5EF4-FFF2-40B4-BE49-F238E27FC236}">
                <a16:creationId xmlns:a16="http://schemas.microsoft.com/office/drawing/2014/main" id="{E3AFDDB8-6F86-42A6-932B-057B97EB97DC}"/>
              </a:ext>
            </a:extLst>
          </p:cNvPr>
          <p:cNvSpPr/>
          <p:nvPr/>
        </p:nvSpPr>
        <p:spPr>
          <a:xfrm>
            <a:off x="7224036" y="5333859"/>
            <a:ext cx="3392935" cy="807913"/>
          </a:xfrm>
          <a:prstGeom prst="rect">
            <a:avLst/>
          </a:prstGeom>
        </p:spPr>
        <p:txBody>
          <a:bodyPr wrap="square">
            <a:spAutoFit/>
          </a:bodyPr>
          <a:lstStyle/>
          <a:p>
            <a:r>
              <a:rPr lang="en-US" b="1" dirty="0">
                <a:solidFill>
                  <a:srgbClr val="FF0000"/>
                </a:solidFill>
              </a:rPr>
              <a:t>11% Attacks missed </a:t>
            </a:r>
            <a:r>
              <a:rPr lang="en-US" b="1" dirty="0">
                <a:solidFill>
                  <a:srgbClr val="00B050"/>
                </a:solidFill>
              </a:rPr>
              <a:t>by EOP + </a:t>
            </a:r>
            <a:r>
              <a:rPr lang="en-US" b="1" dirty="0"/>
              <a:t>ATP</a:t>
            </a:r>
            <a:r>
              <a:rPr lang="en-US" b="1" dirty="0">
                <a:solidFill>
                  <a:srgbClr val="00B050"/>
                </a:solidFill>
              </a:rPr>
              <a:t> blocked by CAS</a:t>
            </a:r>
          </a:p>
          <a:p>
            <a:endParaRPr lang="en-US" sz="1050" b="1" dirty="0">
              <a:solidFill>
                <a:srgbClr val="00B050"/>
              </a:solidFill>
            </a:endParaRPr>
          </a:p>
        </p:txBody>
      </p:sp>
      <p:pic>
        <p:nvPicPr>
          <p:cNvPr id="79" name="Picture 2" descr="Image result for mail icon">
            <a:extLst>
              <a:ext uri="{FF2B5EF4-FFF2-40B4-BE49-F238E27FC236}">
                <a16:creationId xmlns:a16="http://schemas.microsoft.com/office/drawing/2014/main" id="{1A59D07C-FCB8-41EA-8E1A-41DACB74F054}"/>
              </a:ext>
            </a:extLst>
          </p:cNvPr>
          <p:cNvPicPr>
            <a:picLocks noChangeAspect="1" noChangeArrowheads="1"/>
          </p:cNvPicPr>
          <p:nvPr/>
        </p:nvPicPr>
        <p:blipFill>
          <a:blip r:embed="rId8">
            <a:duotone>
              <a:schemeClr val="accent6">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9917390" y="3001244"/>
            <a:ext cx="436301" cy="43630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6346A8C3-0C01-4CD5-839C-E4CD77410C49}"/>
              </a:ext>
            </a:extLst>
          </p:cNvPr>
          <p:cNvCxnSpPr>
            <a:cxnSpLocks/>
            <a:endCxn id="113" idx="0"/>
          </p:cNvCxnSpPr>
          <p:nvPr/>
        </p:nvCxnSpPr>
        <p:spPr>
          <a:xfrm>
            <a:off x="3802486" y="5255612"/>
            <a:ext cx="3050662"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7A1898B-B297-413C-B2E4-956F4DDEC654}"/>
              </a:ext>
            </a:extLst>
          </p:cNvPr>
          <p:cNvCxnSpPr>
            <a:cxnSpLocks/>
          </p:cNvCxnSpPr>
          <p:nvPr/>
        </p:nvCxnSpPr>
        <p:spPr>
          <a:xfrm>
            <a:off x="7480835" y="5297508"/>
            <a:ext cx="3050662"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F85E9AF3-B3E2-40AB-96A6-DB656EC38940}"/>
              </a:ext>
            </a:extLst>
          </p:cNvPr>
          <p:cNvGrpSpPr>
            <a:grpSpLocks noChangeAspect="1"/>
          </p:cNvGrpSpPr>
          <p:nvPr/>
        </p:nvGrpSpPr>
        <p:grpSpPr>
          <a:xfrm>
            <a:off x="7571720" y="3477956"/>
            <a:ext cx="1036137" cy="914400"/>
            <a:chOff x="204785" y="97144"/>
            <a:chExt cx="3057165" cy="2697970"/>
          </a:xfrm>
        </p:grpSpPr>
        <p:pic>
          <p:nvPicPr>
            <p:cNvPr id="77" name="Picture 76" descr="A close up of a logo&#10;&#10;Description generated with very high confidence">
              <a:extLst>
                <a:ext uri="{FF2B5EF4-FFF2-40B4-BE49-F238E27FC236}">
                  <a16:creationId xmlns:a16="http://schemas.microsoft.com/office/drawing/2014/main" id="{A0ABCDDD-F332-4E6C-9243-65ED1824D2F0}"/>
                </a:ext>
              </a:extLst>
            </p:cNvPr>
            <p:cNvPicPr>
              <a:picLocks noChangeAspect="1"/>
            </p:cNvPicPr>
            <p:nvPr/>
          </p:nvPicPr>
          <p:blipFill>
            <a:blip r:embed="rId16"/>
            <a:stretch>
              <a:fillRect/>
            </a:stretch>
          </p:blipFill>
          <p:spPr>
            <a:xfrm>
              <a:off x="204785" y="97144"/>
              <a:ext cx="3057165" cy="2697970"/>
            </a:xfrm>
            <a:prstGeom prst="rect">
              <a:avLst/>
            </a:prstGeom>
          </p:spPr>
        </p:pic>
        <p:pic>
          <p:nvPicPr>
            <p:cNvPr id="78" name="Picture 77" descr="A close up of a logo&#10;&#10;Description automatically generated">
              <a:extLst>
                <a:ext uri="{FF2B5EF4-FFF2-40B4-BE49-F238E27FC236}">
                  <a16:creationId xmlns:a16="http://schemas.microsoft.com/office/drawing/2014/main" id="{056620D0-F438-4B95-A0A9-388770E58AAE}"/>
                </a:ext>
              </a:extLst>
            </p:cNvPr>
            <p:cNvPicPr>
              <a:picLocks noChangeAspect="1"/>
            </p:cNvPicPr>
            <p:nvPr/>
          </p:nvPicPr>
          <p:blipFill rotWithShape="1">
            <a:blip r:embed="rId17"/>
            <a:srcRect l="9809" t="11715" r="82808" b="73534"/>
            <a:stretch/>
          </p:blipFill>
          <p:spPr>
            <a:xfrm>
              <a:off x="1620866" y="1047335"/>
              <a:ext cx="1078174" cy="908845"/>
            </a:xfrm>
            <a:prstGeom prst="rect">
              <a:avLst/>
            </a:prstGeom>
          </p:spPr>
        </p:pic>
      </p:grpSp>
      <p:sp>
        <p:nvSpPr>
          <p:cNvPr id="80" name="TextBox 79">
            <a:extLst>
              <a:ext uri="{FF2B5EF4-FFF2-40B4-BE49-F238E27FC236}">
                <a16:creationId xmlns:a16="http://schemas.microsoft.com/office/drawing/2014/main" id="{35ADAEEC-EF0E-4AA7-8F8B-3E69A8E78BBE}"/>
              </a:ext>
            </a:extLst>
          </p:cNvPr>
          <p:cNvSpPr txBox="1"/>
          <p:nvPr/>
        </p:nvSpPr>
        <p:spPr>
          <a:xfrm>
            <a:off x="7523765" y="4011196"/>
            <a:ext cx="600860" cy="276999"/>
          </a:xfrm>
          <a:prstGeom prst="rect">
            <a:avLst/>
          </a:prstGeom>
          <a:noFill/>
        </p:spPr>
        <p:txBody>
          <a:bodyPr wrap="square" rtlCol="0">
            <a:spAutoFit/>
          </a:bodyPr>
          <a:lstStyle/>
          <a:p>
            <a:pPr>
              <a:defRPr/>
            </a:pPr>
            <a:r>
              <a:rPr lang="en-US" sz="1200" dirty="0">
                <a:solidFill>
                  <a:schemeClr val="bg1"/>
                </a:solidFill>
              </a:rPr>
              <a:t>CAS</a:t>
            </a:r>
          </a:p>
        </p:txBody>
      </p:sp>
    </p:spTree>
    <p:extLst>
      <p:ext uri="{BB962C8B-B14F-4D97-AF65-F5344CB8AC3E}">
        <p14:creationId xmlns:p14="http://schemas.microsoft.com/office/powerpoint/2010/main" val="368594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49"/>
                                        </p:tgtEl>
                                      </p:cBhvr>
                                    </p:animEffect>
                                    <p:set>
                                      <p:cBhvr>
                                        <p:cTn id="7" dur="1" fill="hold">
                                          <p:stCondLst>
                                            <p:cond delay="499"/>
                                          </p:stCondLst>
                                        </p:cTn>
                                        <p:tgtEl>
                                          <p:spTgt spid="204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500"/>
                                        <p:tgtEl>
                                          <p:spTgt spid="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500"/>
                            </p:stCondLst>
                            <p:childTnLst>
                              <p:par>
                                <p:cTn id="22" presetID="2" presetClass="exit" presetSubtype="4" fill="hold" nodeType="afterEffect">
                                  <p:stCondLst>
                                    <p:cond delay="1000"/>
                                  </p:stCondLst>
                                  <p:childTnLst>
                                    <p:anim calcmode="lin" valueType="num">
                                      <p:cBhvr additive="base">
                                        <p:cTn id="23" dur="1000"/>
                                        <p:tgtEl>
                                          <p:spTgt spid="33"/>
                                        </p:tgtEl>
                                        <p:attrNameLst>
                                          <p:attrName>ppt_x</p:attrName>
                                        </p:attrNameLst>
                                      </p:cBhvr>
                                      <p:tavLst>
                                        <p:tav tm="0">
                                          <p:val>
                                            <p:strVal val="ppt_x"/>
                                          </p:val>
                                        </p:tav>
                                        <p:tav tm="100000">
                                          <p:val>
                                            <p:strVal val="ppt_x"/>
                                          </p:val>
                                        </p:tav>
                                      </p:tavLst>
                                    </p:anim>
                                    <p:anim calcmode="lin" valueType="num">
                                      <p:cBhvr additive="base">
                                        <p:cTn id="24" dur="1000"/>
                                        <p:tgtEl>
                                          <p:spTgt spid="33"/>
                                        </p:tgtEl>
                                        <p:attrNameLst>
                                          <p:attrName>ppt_y</p:attrName>
                                        </p:attrNameLst>
                                      </p:cBhvr>
                                      <p:tavLst>
                                        <p:tav tm="0">
                                          <p:val>
                                            <p:strVal val="ppt_y"/>
                                          </p:val>
                                        </p:tav>
                                        <p:tav tm="100000">
                                          <p:val>
                                            <p:strVal val="1+ppt_h/2"/>
                                          </p:val>
                                        </p:tav>
                                      </p:tavLst>
                                    </p:anim>
                                    <p:set>
                                      <p:cBhvr>
                                        <p:cTn id="25" dur="1" fill="hold">
                                          <p:stCondLst>
                                            <p:cond delay="999"/>
                                          </p:stCondLst>
                                        </p:cTn>
                                        <p:tgtEl>
                                          <p:spTgt spid="33"/>
                                        </p:tgtEl>
                                        <p:attrNameLst>
                                          <p:attrName>style.visibility</p:attrName>
                                        </p:attrNameLst>
                                      </p:cBhvr>
                                      <p:to>
                                        <p:strVal val="hidden"/>
                                      </p:to>
                                    </p:set>
                                  </p:childTnLst>
                                </p:cTn>
                              </p:par>
                              <p:par>
                                <p:cTn id="26" presetID="2" presetClass="exit" presetSubtype="4" fill="hold" nodeType="withEffect">
                                  <p:stCondLst>
                                    <p:cond delay="1000"/>
                                  </p:stCondLst>
                                  <p:childTnLst>
                                    <p:anim calcmode="lin" valueType="num">
                                      <p:cBhvr additive="base">
                                        <p:cTn id="27" dur="1000"/>
                                        <p:tgtEl>
                                          <p:spTgt spid="84"/>
                                        </p:tgtEl>
                                        <p:attrNameLst>
                                          <p:attrName>ppt_x</p:attrName>
                                        </p:attrNameLst>
                                      </p:cBhvr>
                                      <p:tavLst>
                                        <p:tav tm="0">
                                          <p:val>
                                            <p:strVal val="ppt_x"/>
                                          </p:val>
                                        </p:tav>
                                        <p:tav tm="100000">
                                          <p:val>
                                            <p:strVal val="ppt_x"/>
                                          </p:val>
                                        </p:tav>
                                      </p:tavLst>
                                    </p:anim>
                                    <p:anim calcmode="lin" valueType="num">
                                      <p:cBhvr additive="base">
                                        <p:cTn id="28" dur="1000"/>
                                        <p:tgtEl>
                                          <p:spTgt spid="84"/>
                                        </p:tgtEl>
                                        <p:attrNameLst>
                                          <p:attrName>ppt_y</p:attrName>
                                        </p:attrNameLst>
                                      </p:cBhvr>
                                      <p:tavLst>
                                        <p:tav tm="0">
                                          <p:val>
                                            <p:strVal val="ppt_y"/>
                                          </p:val>
                                        </p:tav>
                                        <p:tav tm="100000">
                                          <p:val>
                                            <p:strVal val="1+ppt_h/2"/>
                                          </p:val>
                                        </p:tav>
                                      </p:tavLst>
                                    </p:anim>
                                    <p:set>
                                      <p:cBhvr>
                                        <p:cTn id="29" dur="1" fill="hold">
                                          <p:stCondLst>
                                            <p:cond delay="999"/>
                                          </p:stCondLst>
                                        </p:cTn>
                                        <p:tgtEl>
                                          <p:spTgt spid="8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6"/>
                                        </p:tgtEl>
                                      </p:cBhvr>
                                    </p:animEffect>
                                    <p:set>
                                      <p:cBhvr>
                                        <p:cTn id="37" dur="1" fill="hold">
                                          <p:stCondLst>
                                            <p:cond delay="499"/>
                                          </p:stCondLst>
                                        </p:cTn>
                                        <p:tgtEl>
                                          <p:spTgt spid="7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6"/>
                                        </p:tgtEl>
                                      </p:cBhvr>
                                    </p:animEffect>
                                    <p:set>
                                      <p:cBhvr>
                                        <p:cTn id="40" dur="1" fill="hold">
                                          <p:stCondLst>
                                            <p:cond delay="499"/>
                                          </p:stCondLst>
                                        </p:cTn>
                                        <p:tgtEl>
                                          <p:spTgt spid="7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76"/>
                                        </p:tgtEl>
                                      </p:cBhvr>
                                    </p:animEffect>
                                    <p:set>
                                      <p:cBhvr>
                                        <p:cTn id="43"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8B2AA-C8C3-4891-B34F-70D11F98F623}"/>
              </a:ext>
            </a:extLst>
          </p:cNvPr>
          <p:cNvPicPr>
            <a:picLocks noChangeAspect="1"/>
          </p:cNvPicPr>
          <p:nvPr/>
        </p:nvPicPr>
        <p:blipFill>
          <a:blip r:embed="rId3"/>
          <a:stretch>
            <a:fillRect/>
          </a:stretch>
        </p:blipFill>
        <p:spPr>
          <a:xfrm>
            <a:off x="6392634" y="1423260"/>
            <a:ext cx="3109229" cy="3109229"/>
          </a:xfrm>
          <a:prstGeom prst="rect">
            <a:avLst/>
          </a:prstGeom>
        </p:spPr>
      </p:pic>
      <p:sp>
        <p:nvSpPr>
          <p:cNvPr id="3" name="Content Placeholder 2">
            <a:extLst>
              <a:ext uri="{FF2B5EF4-FFF2-40B4-BE49-F238E27FC236}">
                <a16:creationId xmlns:a16="http://schemas.microsoft.com/office/drawing/2014/main" id="{A7FE35CD-1E54-43DD-A59E-A43ACD235234}"/>
              </a:ext>
            </a:extLst>
          </p:cNvPr>
          <p:cNvSpPr>
            <a:spLocks noGrp="1"/>
          </p:cNvSpPr>
          <p:nvPr>
            <p:ph idx="1"/>
          </p:nvPr>
        </p:nvSpPr>
        <p:spPr>
          <a:xfrm>
            <a:off x="514349" y="1986131"/>
            <a:ext cx="5322646" cy="4098580"/>
          </a:xfrm>
        </p:spPr>
        <p:txBody>
          <a:bodyPr>
            <a:normAutofit fontScale="92500" lnSpcReduction="10000"/>
          </a:bodyPr>
          <a:lstStyle/>
          <a:p>
            <a:r>
              <a:rPr lang="en-US" dirty="0"/>
              <a:t>Deployment-day analysis  </a:t>
            </a:r>
          </a:p>
          <a:p>
            <a:r>
              <a:rPr lang="en-US" dirty="0"/>
              <a:t>Scan and quarantine of internal emails and files in real-time</a:t>
            </a:r>
          </a:p>
          <a:p>
            <a:r>
              <a:rPr lang="en-US" dirty="0"/>
              <a:t>Use ML algorithms combined with role-based, contextual analysis</a:t>
            </a:r>
          </a:p>
          <a:p>
            <a:r>
              <a:rPr lang="en-US" dirty="0"/>
              <a:t>AI dynamically and continuously trained to adapt to new phishing tactics</a:t>
            </a:r>
            <a:r>
              <a:rPr lang="en-US"/>
              <a:t>, techniques</a:t>
            </a:r>
            <a:endParaRPr lang="en-US" dirty="0"/>
          </a:p>
          <a:p>
            <a:r>
              <a:rPr lang="en-US" dirty="0"/>
              <a:t>Protect against east-west attacks and insider threats</a:t>
            </a:r>
          </a:p>
        </p:txBody>
      </p:sp>
      <p:sp>
        <p:nvSpPr>
          <p:cNvPr id="4" name="Slide Number Placeholder 3">
            <a:extLst>
              <a:ext uri="{FF2B5EF4-FFF2-40B4-BE49-F238E27FC236}">
                <a16:creationId xmlns:a16="http://schemas.microsoft.com/office/drawing/2014/main" id="{AA43BA7C-69E1-49CB-9C02-22FA2C3DC85A}"/>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15</a:t>
            </a:fld>
            <a:endParaRPr lang="en-US"/>
          </a:p>
        </p:txBody>
      </p:sp>
      <p:sp>
        <p:nvSpPr>
          <p:cNvPr id="2" name="Title 1">
            <a:extLst>
              <a:ext uri="{FF2B5EF4-FFF2-40B4-BE49-F238E27FC236}">
                <a16:creationId xmlns:a16="http://schemas.microsoft.com/office/drawing/2014/main" id="{D350F6B3-20C2-4AA0-A0F5-A9FE8DFA64C4}"/>
              </a:ext>
            </a:extLst>
          </p:cNvPr>
          <p:cNvSpPr>
            <a:spLocks noGrp="1"/>
          </p:cNvSpPr>
          <p:nvPr>
            <p:ph type="title"/>
          </p:nvPr>
        </p:nvSpPr>
        <p:spPr>
          <a:xfrm>
            <a:off x="514349" y="365125"/>
            <a:ext cx="11139247" cy="1325563"/>
          </a:xfrm>
        </p:spPr>
        <p:txBody>
          <a:bodyPr/>
          <a:lstStyle/>
          <a:p>
            <a:r>
              <a:rPr lang="en-US" dirty="0"/>
              <a:t>Business Email Compromise (BEC) Protection</a:t>
            </a:r>
          </a:p>
        </p:txBody>
      </p:sp>
      <p:sp>
        <p:nvSpPr>
          <p:cNvPr id="44" name="Rectangle 43">
            <a:extLst>
              <a:ext uri="{FF2B5EF4-FFF2-40B4-BE49-F238E27FC236}">
                <a16:creationId xmlns:a16="http://schemas.microsoft.com/office/drawing/2014/main" id="{ADBD1715-E59F-4E32-BA85-3255FBA5127D}"/>
              </a:ext>
            </a:extLst>
          </p:cNvPr>
          <p:cNvSpPr/>
          <p:nvPr/>
        </p:nvSpPr>
        <p:spPr>
          <a:xfrm>
            <a:off x="9434084" y="1828990"/>
            <a:ext cx="2424379" cy="646331"/>
          </a:xfrm>
          <a:prstGeom prst="rect">
            <a:avLst/>
          </a:prstGeom>
        </p:spPr>
        <p:txBody>
          <a:bodyPr wrap="square">
            <a:spAutoFit/>
          </a:bodyPr>
          <a:lstStyle/>
          <a:p>
            <a:pPr algn="ctr"/>
            <a:r>
              <a:rPr lang="en-US" b="1" dirty="0">
                <a:latin typeface="Lato" panose="020F0502020204030203" pitchFamily="34" charset="0"/>
              </a:rPr>
              <a:t>SonicWall</a:t>
            </a:r>
          </a:p>
          <a:p>
            <a:pPr algn="ctr"/>
            <a:r>
              <a:rPr lang="en-US" b="1" dirty="0">
                <a:latin typeface="Lato" panose="020F0502020204030203" pitchFamily="34" charset="0"/>
              </a:rPr>
              <a:t>Cloud App Security</a:t>
            </a:r>
          </a:p>
        </p:txBody>
      </p:sp>
      <p:pic>
        <p:nvPicPr>
          <p:cNvPr id="46" name="Picture 14" descr="Image result for connection icon">
            <a:extLst>
              <a:ext uri="{FF2B5EF4-FFF2-40B4-BE49-F238E27FC236}">
                <a16:creationId xmlns:a16="http://schemas.microsoft.com/office/drawing/2014/main" id="{D45615B0-635B-48EF-BC03-C1A76355C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57346">
            <a:off x="9431304" y="3058648"/>
            <a:ext cx="500340" cy="50804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A picture containing logo&#10;&#10;Description automatically generated">
            <a:extLst>
              <a:ext uri="{FF2B5EF4-FFF2-40B4-BE49-F238E27FC236}">
                <a16:creationId xmlns:a16="http://schemas.microsoft.com/office/drawing/2014/main" id="{185686F1-4B42-4E21-AF4C-7C837846A153}"/>
              </a:ext>
            </a:extLst>
          </p:cNvPr>
          <p:cNvPicPr>
            <a:picLocks noChangeAspect="1"/>
          </p:cNvPicPr>
          <p:nvPr/>
        </p:nvPicPr>
        <p:blipFill>
          <a:blip r:embed="rId5"/>
          <a:stretch>
            <a:fillRect/>
          </a:stretch>
        </p:blipFill>
        <p:spPr>
          <a:xfrm>
            <a:off x="7490639" y="1554931"/>
            <a:ext cx="731520" cy="731520"/>
          </a:xfrm>
          <a:prstGeom prst="rect">
            <a:avLst/>
          </a:prstGeom>
        </p:spPr>
      </p:pic>
      <p:sp>
        <p:nvSpPr>
          <p:cNvPr id="49" name="Shape 159">
            <a:extLst>
              <a:ext uri="{FF2B5EF4-FFF2-40B4-BE49-F238E27FC236}">
                <a16:creationId xmlns:a16="http://schemas.microsoft.com/office/drawing/2014/main" id="{47BB31E3-CEA5-4193-9DE3-75152ECBBE5E}"/>
              </a:ext>
            </a:extLst>
          </p:cNvPr>
          <p:cNvSpPr txBox="1"/>
          <p:nvPr/>
        </p:nvSpPr>
        <p:spPr>
          <a:xfrm>
            <a:off x="6405943" y="1730183"/>
            <a:ext cx="1401818" cy="363566"/>
          </a:xfrm>
          <a:prstGeom prst="rect">
            <a:avLst/>
          </a:prstGeom>
          <a:noFill/>
          <a:ln>
            <a:noFill/>
          </a:ln>
        </p:spPr>
        <p:txBody>
          <a:bodyPr lIns="91425" tIns="45700" rIns="91425" bIns="45700" anchor="t" anchorCtr="0">
            <a:noAutofit/>
          </a:bodyPr>
          <a:lstStyle/>
          <a:p>
            <a:pPr algn="ctr">
              <a:buSzPct val="25000"/>
            </a:pPr>
            <a:r>
              <a:rPr lang="en-US" sz="1100" dirty="0">
                <a:solidFill>
                  <a:srgbClr val="00B0F0"/>
                </a:solidFill>
                <a:latin typeface="Lato" panose="020F0502020204030203" pitchFamily="34" charset="0"/>
                <a:ea typeface="Calibri"/>
                <a:cs typeface="Calibri"/>
                <a:sym typeface="Calibri"/>
              </a:rPr>
              <a:t>ML-based</a:t>
            </a:r>
          </a:p>
          <a:p>
            <a:pPr algn="ctr">
              <a:buSzPct val="25000"/>
            </a:pPr>
            <a:r>
              <a:rPr lang="en-US" sz="1100" dirty="0">
                <a:solidFill>
                  <a:srgbClr val="00B0F0"/>
                </a:solidFill>
                <a:latin typeface="Lato" panose="020F0502020204030203" pitchFamily="34" charset="0"/>
                <a:ea typeface="Calibri"/>
                <a:cs typeface="Calibri"/>
                <a:sym typeface="Calibri"/>
              </a:rPr>
              <a:t>anti-phishing</a:t>
            </a:r>
          </a:p>
          <a:p>
            <a:pPr algn="ctr">
              <a:buSzPct val="25000"/>
            </a:pPr>
            <a:endParaRPr lang="en-US" sz="1100" dirty="0">
              <a:solidFill>
                <a:srgbClr val="00B0F0"/>
              </a:solidFill>
              <a:latin typeface="Lato" panose="020F0502020204030203" pitchFamily="34" charset="0"/>
              <a:ea typeface="Calibri"/>
              <a:cs typeface="Calibri"/>
              <a:sym typeface="Calibri"/>
            </a:endParaRPr>
          </a:p>
        </p:txBody>
      </p:sp>
      <p:sp>
        <p:nvSpPr>
          <p:cNvPr id="50" name="Shape 159">
            <a:extLst>
              <a:ext uri="{FF2B5EF4-FFF2-40B4-BE49-F238E27FC236}">
                <a16:creationId xmlns:a16="http://schemas.microsoft.com/office/drawing/2014/main" id="{96C65C42-3B80-4858-9AA6-1957A4C83B3D}"/>
              </a:ext>
            </a:extLst>
          </p:cNvPr>
          <p:cNvSpPr txBox="1"/>
          <p:nvPr/>
        </p:nvSpPr>
        <p:spPr>
          <a:xfrm>
            <a:off x="8182109" y="3866928"/>
            <a:ext cx="1401818" cy="363566"/>
          </a:xfrm>
          <a:prstGeom prst="rect">
            <a:avLst/>
          </a:prstGeom>
          <a:noFill/>
          <a:ln>
            <a:noFill/>
          </a:ln>
        </p:spPr>
        <p:txBody>
          <a:bodyPr lIns="91425" tIns="45700" rIns="91425" bIns="45700" anchor="t" anchorCtr="0">
            <a:noAutofit/>
          </a:bodyPr>
          <a:lstStyle/>
          <a:p>
            <a:pPr algn="ctr">
              <a:buSzPct val="25000"/>
            </a:pPr>
            <a:r>
              <a:rPr lang="en-US" sz="1100" dirty="0">
                <a:solidFill>
                  <a:srgbClr val="00B0F0"/>
                </a:solidFill>
                <a:latin typeface="Lato" panose="020F0502020204030203" pitchFamily="34" charset="0"/>
                <a:ea typeface="Calibri"/>
                <a:cs typeface="Calibri"/>
                <a:sym typeface="Calibri"/>
              </a:rPr>
              <a:t>Business Email Compromise</a:t>
            </a:r>
          </a:p>
        </p:txBody>
      </p:sp>
      <p:sp>
        <p:nvSpPr>
          <p:cNvPr id="51" name="Shape 159">
            <a:extLst>
              <a:ext uri="{FF2B5EF4-FFF2-40B4-BE49-F238E27FC236}">
                <a16:creationId xmlns:a16="http://schemas.microsoft.com/office/drawing/2014/main" id="{3806023A-1A0A-4C3B-A355-F6AA35599B3B}"/>
              </a:ext>
            </a:extLst>
          </p:cNvPr>
          <p:cNvSpPr txBox="1"/>
          <p:nvPr/>
        </p:nvSpPr>
        <p:spPr>
          <a:xfrm>
            <a:off x="7882596" y="1748709"/>
            <a:ext cx="1401818" cy="363566"/>
          </a:xfrm>
          <a:prstGeom prst="rect">
            <a:avLst/>
          </a:prstGeom>
          <a:noFill/>
          <a:ln>
            <a:noFill/>
          </a:ln>
        </p:spPr>
        <p:txBody>
          <a:bodyPr lIns="91425" tIns="45700" rIns="91425" bIns="45700" anchor="t" anchorCtr="0">
            <a:noAutofit/>
          </a:bodyPr>
          <a:lstStyle/>
          <a:p>
            <a:pPr algn="ctr">
              <a:buSzPct val="25000"/>
            </a:pPr>
            <a:r>
              <a:rPr lang="en-US" sz="1100" dirty="0">
                <a:solidFill>
                  <a:schemeClr val="bg1">
                    <a:lumMod val="95000"/>
                  </a:schemeClr>
                </a:solidFill>
                <a:latin typeface="Lato" panose="020F0502020204030203" pitchFamily="34" charset="0"/>
                <a:ea typeface="Calibri"/>
                <a:cs typeface="Calibri"/>
                <a:sym typeface="Calibri"/>
              </a:rPr>
              <a:t>Anomaly</a:t>
            </a:r>
          </a:p>
          <a:p>
            <a:pPr algn="ctr">
              <a:buSzPct val="25000"/>
            </a:pPr>
            <a:r>
              <a:rPr lang="en-US" sz="1100" dirty="0">
                <a:solidFill>
                  <a:schemeClr val="bg1">
                    <a:lumMod val="95000"/>
                  </a:schemeClr>
                </a:solidFill>
                <a:latin typeface="Lato" panose="020F0502020204030203" pitchFamily="34" charset="0"/>
                <a:ea typeface="Calibri"/>
                <a:cs typeface="Calibri"/>
                <a:sym typeface="Calibri"/>
              </a:rPr>
              <a:t>Detection</a:t>
            </a:r>
          </a:p>
        </p:txBody>
      </p:sp>
      <p:sp>
        <p:nvSpPr>
          <p:cNvPr id="52" name="Rectangle 51">
            <a:extLst>
              <a:ext uri="{FF2B5EF4-FFF2-40B4-BE49-F238E27FC236}">
                <a16:creationId xmlns:a16="http://schemas.microsoft.com/office/drawing/2014/main" id="{1BDAC0C2-6E20-4ADA-AEB1-3F5DA47FBC5C}"/>
              </a:ext>
            </a:extLst>
          </p:cNvPr>
          <p:cNvSpPr/>
          <p:nvPr/>
        </p:nvSpPr>
        <p:spPr>
          <a:xfrm>
            <a:off x="9965923" y="3661164"/>
            <a:ext cx="1510350" cy="646331"/>
          </a:xfrm>
          <a:prstGeom prst="rect">
            <a:avLst/>
          </a:prstGeom>
        </p:spPr>
        <p:txBody>
          <a:bodyPr wrap="none">
            <a:spAutoFit/>
          </a:bodyPr>
          <a:lstStyle/>
          <a:p>
            <a:pPr algn="ctr"/>
            <a:r>
              <a:rPr lang="en-US" b="1" kern="0">
                <a:solidFill>
                  <a:srgbClr val="F36B22"/>
                </a:solidFill>
                <a:latin typeface="Lato" panose="020F0502020204030203" pitchFamily="34" charset="0"/>
                <a:ea typeface="Museo Sans For Dell" pitchFamily="2" charset="0"/>
              </a:rPr>
              <a:t>API-Based</a:t>
            </a:r>
          </a:p>
          <a:p>
            <a:pPr algn="ctr"/>
            <a:r>
              <a:rPr lang="en-US" b="1" kern="0">
                <a:solidFill>
                  <a:srgbClr val="F36B22"/>
                </a:solidFill>
                <a:latin typeface="Lato" panose="020F0502020204030203" pitchFamily="34" charset="0"/>
                <a:ea typeface="Museo Sans For Dell" pitchFamily="2" charset="0"/>
              </a:rPr>
              <a:t>Architecture</a:t>
            </a:r>
            <a:endParaRPr lang="en-US"/>
          </a:p>
        </p:txBody>
      </p:sp>
      <p:sp>
        <p:nvSpPr>
          <p:cNvPr id="53" name="Shape 159">
            <a:extLst>
              <a:ext uri="{FF2B5EF4-FFF2-40B4-BE49-F238E27FC236}">
                <a16:creationId xmlns:a16="http://schemas.microsoft.com/office/drawing/2014/main" id="{9A25494C-9C0B-433E-80A1-64612E237128}"/>
              </a:ext>
            </a:extLst>
          </p:cNvPr>
          <p:cNvSpPr txBox="1"/>
          <p:nvPr/>
        </p:nvSpPr>
        <p:spPr>
          <a:xfrm>
            <a:off x="6187563" y="3880125"/>
            <a:ext cx="1401818" cy="363566"/>
          </a:xfrm>
          <a:prstGeom prst="rect">
            <a:avLst/>
          </a:prstGeom>
          <a:noFill/>
          <a:ln>
            <a:noFill/>
          </a:ln>
        </p:spPr>
        <p:txBody>
          <a:bodyPr lIns="91425" tIns="45700" rIns="91425" bIns="45700" anchor="t" anchorCtr="0">
            <a:noAutofit/>
          </a:bodyPr>
          <a:lstStyle/>
          <a:p>
            <a:pPr algn="ctr">
              <a:buSzPct val="25000"/>
            </a:pPr>
            <a:r>
              <a:rPr lang="en-US" sz="1100">
                <a:solidFill>
                  <a:schemeClr val="bg1">
                    <a:lumMod val="95000"/>
                  </a:schemeClr>
                </a:solidFill>
                <a:latin typeface="Lato" panose="020F0502020204030203" pitchFamily="34" charset="0"/>
                <a:ea typeface="Calibri"/>
                <a:cs typeface="Calibri"/>
                <a:sym typeface="Calibri"/>
              </a:rPr>
              <a:t>Account Takeover Protection</a:t>
            </a:r>
          </a:p>
          <a:p>
            <a:pPr algn="ctr">
              <a:buSzPct val="25000"/>
            </a:pPr>
            <a:endParaRPr lang="en-US" sz="1100">
              <a:solidFill>
                <a:schemeClr val="bg1">
                  <a:lumMod val="95000"/>
                </a:schemeClr>
              </a:solidFill>
              <a:latin typeface="Lato" panose="020F0502020204030203" pitchFamily="34" charset="0"/>
              <a:ea typeface="Calibri"/>
              <a:cs typeface="Calibri"/>
              <a:sym typeface="Calibri"/>
            </a:endParaRPr>
          </a:p>
        </p:txBody>
      </p:sp>
      <p:sp>
        <p:nvSpPr>
          <p:cNvPr id="54" name="Shape 159">
            <a:extLst>
              <a:ext uri="{FF2B5EF4-FFF2-40B4-BE49-F238E27FC236}">
                <a16:creationId xmlns:a16="http://schemas.microsoft.com/office/drawing/2014/main" id="{4FE40651-9C58-4D58-89E3-9DC499EA7887}"/>
              </a:ext>
            </a:extLst>
          </p:cNvPr>
          <p:cNvSpPr txBox="1"/>
          <p:nvPr/>
        </p:nvSpPr>
        <p:spPr>
          <a:xfrm>
            <a:off x="7521250" y="4321927"/>
            <a:ext cx="1401818" cy="363566"/>
          </a:xfrm>
          <a:prstGeom prst="rect">
            <a:avLst/>
          </a:prstGeom>
          <a:noFill/>
          <a:ln>
            <a:noFill/>
          </a:ln>
        </p:spPr>
        <p:txBody>
          <a:bodyPr lIns="91425" tIns="45700" rIns="91425" bIns="45700" anchor="t" anchorCtr="0">
            <a:noAutofit/>
          </a:bodyPr>
          <a:lstStyle/>
          <a:p>
            <a:pPr algn="ctr">
              <a:buSzPct val="25000"/>
            </a:pPr>
            <a:r>
              <a:rPr lang="en-US" sz="1100" dirty="0">
                <a:solidFill>
                  <a:srgbClr val="00B0F0"/>
                </a:solidFill>
                <a:latin typeface="Lato" panose="020F0502020204030203" pitchFamily="34" charset="0"/>
                <a:ea typeface="Calibri"/>
                <a:cs typeface="Calibri"/>
                <a:sym typeface="Calibri"/>
              </a:rPr>
              <a:t>Email Fraud</a:t>
            </a:r>
          </a:p>
          <a:p>
            <a:pPr algn="ctr">
              <a:buSzPct val="25000"/>
            </a:pPr>
            <a:endParaRPr lang="en-US" sz="1100" dirty="0">
              <a:solidFill>
                <a:srgbClr val="00B0F0"/>
              </a:solidFill>
              <a:latin typeface="Lato" panose="020F0502020204030203" pitchFamily="34" charset="0"/>
              <a:ea typeface="Calibri"/>
              <a:cs typeface="Calibri"/>
              <a:sym typeface="Calibri"/>
            </a:endParaRPr>
          </a:p>
        </p:txBody>
      </p:sp>
      <p:pic>
        <p:nvPicPr>
          <p:cNvPr id="60" name="Graphic 59" descr="Envelope">
            <a:extLst>
              <a:ext uri="{FF2B5EF4-FFF2-40B4-BE49-F238E27FC236}">
                <a16:creationId xmlns:a16="http://schemas.microsoft.com/office/drawing/2014/main" id="{50A72A9C-4232-41F4-951F-F9C8B85DB4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6250" y="3733591"/>
            <a:ext cx="669752" cy="669752"/>
          </a:xfrm>
          <a:prstGeom prst="rect">
            <a:avLst/>
          </a:prstGeom>
        </p:spPr>
      </p:pic>
      <p:pic>
        <p:nvPicPr>
          <p:cNvPr id="61" name="Picture 60" descr="Icon&#10;&#10;Description automatically generated">
            <a:extLst>
              <a:ext uri="{FF2B5EF4-FFF2-40B4-BE49-F238E27FC236}">
                <a16:creationId xmlns:a16="http://schemas.microsoft.com/office/drawing/2014/main" id="{AD92BBF4-19C7-443C-98C2-B2615F8B2055}"/>
              </a:ext>
            </a:extLst>
          </p:cNvPr>
          <p:cNvPicPr>
            <a:picLocks noChangeAspect="1"/>
          </p:cNvPicPr>
          <p:nvPr/>
        </p:nvPicPr>
        <p:blipFill>
          <a:blip r:embed="rId8"/>
          <a:stretch>
            <a:fillRect/>
          </a:stretch>
        </p:blipFill>
        <p:spPr>
          <a:xfrm>
            <a:off x="7734719" y="3914604"/>
            <a:ext cx="300933" cy="315890"/>
          </a:xfrm>
          <a:prstGeom prst="rect">
            <a:avLst/>
          </a:prstGeom>
        </p:spPr>
      </p:pic>
      <p:grpSp>
        <p:nvGrpSpPr>
          <p:cNvPr id="63" name="Group 62">
            <a:extLst>
              <a:ext uri="{FF2B5EF4-FFF2-40B4-BE49-F238E27FC236}">
                <a16:creationId xmlns:a16="http://schemas.microsoft.com/office/drawing/2014/main" id="{8A1D22BF-CFB4-41F4-9615-7CC8C0A4CEEB}"/>
              </a:ext>
            </a:extLst>
          </p:cNvPr>
          <p:cNvGrpSpPr>
            <a:grpSpLocks noChangeAspect="1"/>
          </p:cNvGrpSpPr>
          <p:nvPr/>
        </p:nvGrpSpPr>
        <p:grpSpPr>
          <a:xfrm>
            <a:off x="9989723" y="2380888"/>
            <a:ext cx="1554206" cy="1371600"/>
            <a:chOff x="204785" y="97144"/>
            <a:chExt cx="3057165" cy="2697970"/>
          </a:xfrm>
        </p:grpSpPr>
        <p:pic>
          <p:nvPicPr>
            <p:cNvPr id="64" name="Picture 63" descr="A close up of a logo&#10;&#10;Description generated with very high confidence">
              <a:extLst>
                <a:ext uri="{FF2B5EF4-FFF2-40B4-BE49-F238E27FC236}">
                  <a16:creationId xmlns:a16="http://schemas.microsoft.com/office/drawing/2014/main" id="{4952ABCB-37A1-43E5-AF0E-453F292E90DD}"/>
                </a:ext>
              </a:extLst>
            </p:cNvPr>
            <p:cNvPicPr>
              <a:picLocks noChangeAspect="1"/>
            </p:cNvPicPr>
            <p:nvPr/>
          </p:nvPicPr>
          <p:blipFill>
            <a:blip r:embed="rId9"/>
            <a:stretch>
              <a:fillRect/>
            </a:stretch>
          </p:blipFill>
          <p:spPr>
            <a:xfrm>
              <a:off x="204785" y="97144"/>
              <a:ext cx="3057165" cy="2697970"/>
            </a:xfrm>
            <a:prstGeom prst="rect">
              <a:avLst/>
            </a:prstGeom>
          </p:spPr>
        </p:pic>
        <p:pic>
          <p:nvPicPr>
            <p:cNvPr id="65" name="Picture 64" descr="A close up of a logo&#10;&#10;Description automatically generated">
              <a:extLst>
                <a:ext uri="{FF2B5EF4-FFF2-40B4-BE49-F238E27FC236}">
                  <a16:creationId xmlns:a16="http://schemas.microsoft.com/office/drawing/2014/main" id="{C0756AEF-1ED1-49E9-AD9B-FAF251315872}"/>
                </a:ext>
              </a:extLst>
            </p:cNvPr>
            <p:cNvPicPr>
              <a:picLocks noChangeAspect="1"/>
            </p:cNvPicPr>
            <p:nvPr/>
          </p:nvPicPr>
          <p:blipFill rotWithShape="1">
            <a:blip r:embed="rId10"/>
            <a:srcRect l="9809" t="11715" r="82808" b="73534"/>
            <a:stretch/>
          </p:blipFill>
          <p:spPr>
            <a:xfrm>
              <a:off x="1620866" y="1047335"/>
              <a:ext cx="1078174" cy="908845"/>
            </a:xfrm>
            <a:prstGeom prst="rect">
              <a:avLst/>
            </a:prstGeom>
          </p:spPr>
        </p:pic>
      </p:grpSp>
    </p:spTree>
    <p:extLst>
      <p:ext uri="{BB962C8B-B14F-4D97-AF65-F5344CB8AC3E}">
        <p14:creationId xmlns:p14="http://schemas.microsoft.com/office/powerpoint/2010/main" val="9263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3"/>
                                        </p:tgtEl>
                                      </p:cBhvr>
                                    </p:animEffect>
                                    <p:set>
                                      <p:cBhvr>
                                        <p:cTn id="12" dur="1" fill="hold">
                                          <p:stCondLst>
                                            <p:cond delay="499"/>
                                          </p:stCondLst>
                                        </p:cTn>
                                        <p:tgtEl>
                                          <p:spTgt spid="6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3"/>
                                        </p:tgtEl>
                                      </p:cBhvr>
                                    </p:animEffect>
                                    <p:set>
                                      <p:cBhvr>
                                        <p:cTn id="15" dur="1" fill="hold">
                                          <p:stCondLst>
                                            <p:cond delay="499"/>
                                          </p:stCondLst>
                                        </p:cTn>
                                        <p:tgtEl>
                                          <p:spTgt spid="6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3"/>
                                        </p:tgtEl>
                                      </p:cBhvr>
                                    </p:animEffect>
                                    <p:set>
                                      <p:cBhvr>
                                        <p:cTn id="18" dur="1" fill="hold">
                                          <p:stCondLst>
                                            <p:cond delay="499"/>
                                          </p:stCondLst>
                                        </p:cTn>
                                        <p:tgtEl>
                                          <p:spTgt spid="6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54"/>
                                        </p:tgtEl>
                                      </p:cBhvr>
                                      <p:by x="150000" y="150000"/>
                                    </p:animScale>
                                  </p:childTnLst>
                                </p:cTn>
                              </p:par>
                              <p:par>
                                <p:cTn id="23" presetID="6" presetClass="emph" presetSubtype="0" fill="hold" grpId="0" nodeType="withEffect">
                                  <p:stCondLst>
                                    <p:cond delay="0"/>
                                  </p:stCondLst>
                                  <p:childTnLst>
                                    <p:animScale>
                                      <p:cBhvr>
                                        <p:cTn id="24" dur="2000" fill="hold"/>
                                        <p:tgtEl>
                                          <p:spTgt spid="50"/>
                                        </p:tgtEl>
                                      </p:cBhvr>
                                      <p:by x="150000" y="150000"/>
                                    </p:animScale>
                                  </p:childTnLst>
                                </p:cTn>
                              </p:par>
                              <p:par>
                                <p:cTn id="25" presetID="6" presetClass="emph" presetSubtype="0" fill="hold" grpId="0" nodeType="withEffect">
                                  <p:stCondLst>
                                    <p:cond delay="0"/>
                                  </p:stCondLst>
                                  <p:childTnLst>
                                    <p:animScale>
                                      <p:cBhvr>
                                        <p:cTn id="26" dur="2000" fill="hold"/>
                                        <p:tgtEl>
                                          <p:spTgt spid="49"/>
                                        </p:tgtEl>
                                      </p:cBhvr>
                                      <p:by x="150000" y="150000"/>
                                    </p:animScale>
                                  </p:childTnLst>
                                </p:cTn>
                              </p:par>
                              <p:par>
                                <p:cTn id="27" presetID="42" presetClass="path" presetSubtype="0" accel="50000" decel="50000" fill="hold" grpId="1" nodeType="withEffect">
                                  <p:stCondLst>
                                    <p:cond delay="0"/>
                                  </p:stCondLst>
                                  <p:childTnLst>
                                    <p:animMotion origin="layout" path="M 1.04167E-6 -1.48148E-6 L -0.03399 0.03333 " pathEditMode="relative" rAng="0" ptsTypes="AA">
                                      <p:cBhvr>
                                        <p:cTn id="28" dur="2000" fill="hold"/>
                                        <p:tgtEl>
                                          <p:spTgt spid="54"/>
                                        </p:tgtEl>
                                        <p:attrNameLst>
                                          <p:attrName>ppt_x</p:attrName>
                                          <p:attrName>ppt_y</p:attrName>
                                        </p:attrNameLst>
                                      </p:cBhvr>
                                      <p:rCtr x="-1706" y="1667"/>
                                    </p:animMotion>
                                  </p:childTnLst>
                                </p:cTn>
                              </p:par>
                              <p:par>
                                <p:cTn id="29" presetID="42" presetClass="path" presetSubtype="0" accel="50000" decel="50000" fill="hold" grpId="1" nodeType="withEffect">
                                  <p:stCondLst>
                                    <p:cond delay="0"/>
                                  </p:stCondLst>
                                  <p:childTnLst>
                                    <p:animMotion origin="layout" path="M 4.375E-6 2.22222E-6 L 2.08333E-6 -2.59259E-6 " pathEditMode="relative" rAng="0" ptsTypes="AA">
                                      <p:cBhvr>
                                        <p:cTn id="30" dur="2000" fill="hold"/>
                                        <p:tgtEl>
                                          <p:spTgt spid="50"/>
                                        </p:tgtEl>
                                        <p:attrNameLst>
                                          <p:attrName>ppt_x</p:attrName>
                                          <p:attrName>ppt_y</p:attrName>
                                        </p:attrNameLst>
                                      </p:cBhvr>
                                      <p:rCtr x="1003" y="2292"/>
                                    </p:animMotion>
                                  </p:childTnLst>
                                </p:cTn>
                              </p:par>
                              <p:par>
                                <p:cTn id="31" presetID="42" presetClass="path" presetSubtype="0" accel="50000" decel="50000" fill="hold" grpId="1" nodeType="withEffect">
                                  <p:stCondLst>
                                    <p:cond delay="0"/>
                                  </p:stCondLst>
                                  <p:childTnLst>
                                    <p:animMotion origin="layout" path="M -2.5E-6 -3.7037E-6 L -0.06966 -0.01203 " pathEditMode="relative" rAng="0" ptsTypes="AA">
                                      <p:cBhvr>
                                        <p:cTn id="32" dur="2000" fill="hold"/>
                                        <p:tgtEl>
                                          <p:spTgt spid="49"/>
                                        </p:tgtEl>
                                        <p:attrNameLst>
                                          <p:attrName>ppt_x</p:attrName>
                                          <p:attrName>ppt_y</p:attrName>
                                        </p:attrNameLst>
                                      </p:cBhvr>
                                      <p:rCtr x="-349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P spid="54" grpId="0"/>
      <p:bldP spid="5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3228BC1-9642-4A79-A3BD-6ABEBE779809}"/>
              </a:ext>
            </a:extLst>
          </p:cNvPr>
          <p:cNvGrpSpPr/>
          <p:nvPr/>
        </p:nvGrpSpPr>
        <p:grpSpPr>
          <a:xfrm>
            <a:off x="6484412" y="1457422"/>
            <a:ext cx="3108960" cy="3108960"/>
            <a:chOff x="1886952" y="1160775"/>
            <a:chExt cx="3108960" cy="3108960"/>
          </a:xfrm>
        </p:grpSpPr>
        <p:pic>
          <p:nvPicPr>
            <p:cNvPr id="28" name="Graphic 27" descr="Cloud">
              <a:extLst>
                <a:ext uri="{FF2B5EF4-FFF2-40B4-BE49-F238E27FC236}">
                  <a16:creationId xmlns:a16="http://schemas.microsoft.com/office/drawing/2014/main" id="{92C8D202-346A-4F45-8769-65FEA8D575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6952" y="1160775"/>
              <a:ext cx="3108960" cy="3108960"/>
            </a:xfrm>
            <a:prstGeom prst="rect">
              <a:avLst/>
            </a:prstGeom>
          </p:spPr>
        </p:pic>
        <p:pic>
          <p:nvPicPr>
            <p:cNvPr id="29" name="Picture 6" descr="mail.google.com, gmail.com, googlemail.com | UserLogos.org">
              <a:extLst>
                <a:ext uri="{FF2B5EF4-FFF2-40B4-BE49-F238E27FC236}">
                  <a16:creationId xmlns:a16="http://schemas.microsoft.com/office/drawing/2014/main" id="{836C399F-1AA5-4355-994E-96808944B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252" y="2551010"/>
              <a:ext cx="975360" cy="7315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close up of a sign&#10;&#10;Description automatically generated">
              <a:extLst>
                <a:ext uri="{FF2B5EF4-FFF2-40B4-BE49-F238E27FC236}">
                  <a16:creationId xmlns:a16="http://schemas.microsoft.com/office/drawing/2014/main" id="{4B48319B-976D-4282-8663-84900BF79FD8}"/>
                </a:ext>
              </a:extLst>
            </p:cNvPr>
            <p:cNvPicPr>
              <a:picLocks noChangeAspect="1"/>
            </p:cNvPicPr>
            <p:nvPr/>
          </p:nvPicPr>
          <p:blipFill>
            <a:blip r:embed="rId6"/>
            <a:stretch>
              <a:fillRect/>
            </a:stretch>
          </p:blipFill>
          <p:spPr>
            <a:xfrm>
              <a:off x="3631847" y="2337092"/>
              <a:ext cx="822960" cy="822960"/>
            </a:xfrm>
            <a:prstGeom prst="rect">
              <a:avLst/>
            </a:prstGeom>
          </p:spPr>
        </p:pic>
        <p:pic>
          <p:nvPicPr>
            <p:cNvPr id="31" name="Picture 4" descr="Google Workspace (Formerly G Suite): Business Collaboration Tools">
              <a:extLst>
                <a:ext uri="{FF2B5EF4-FFF2-40B4-BE49-F238E27FC236}">
                  <a16:creationId xmlns:a16="http://schemas.microsoft.com/office/drawing/2014/main" id="{0E1B19CE-5406-4754-A1F2-95EE4E9730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3998" y="3175265"/>
              <a:ext cx="1659556" cy="2180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close up of a logo&#10;&#10;Description automatically generated">
              <a:extLst>
                <a:ext uri="{FF2B5EF4-FFF2-40B4-BE49-F238E27FC236}">
                  <a16:creationId xmlns:a16="http://schemas.microsoft.com/office/drawing/2014/main" id="{E9C8ED7E-3D31-4A40-A15C-47BFC22725F2}"/>
                </a:ext>
              </a:extLst>
            </p:cNvPr>
            <p:cNvPicPr>
              <a:picLocks noChangeAspect="1"/>
            </p:cNvPicPr>
            <p:nvPr/>
          </p:nvPicPr>
          <p:blipFill>
            <a:blip r:embed="rId8"/>
            <a:stretch>
              <a:fillRect/>
            </a:stretch>
          </p:blipFill>
          <p:spPr>
            <a:xfrm>
              <a:off x="2709721" y="2103392"/>
              <a:ext cx="1051140" cy="640080"/>
            </a:xfrm>
            <a:prstGeom prst="rect">
              <a:avLst/>
            </a:prstGeom>
          </p:spPr>
        </p:pic>
      </p:grpSp>
      <p:sp>
        <p:nvSpPr>
          <p:cNvPr id="3" name="Content Placeholder 2">
            <a:extLst>
              <a:ext uri="{FF2B5EF4-FFF2-40B4-BE49-F238E27FC236}">
                <a16:creationId xmlns:a16="http://schemas.microsoft.com/office/drawing/2014/main" id="{A7FE35CD-1E54-43DD-A59E-A43ACD235234}"/>
              </a:ext>
            </a:extLst>
          </p:cNvPr>
          <p:cNvSpPr>
            <a:spLocks noGrp="1"/>
          </p:cNvSpPr>
          <p:nvPr>
            <p:ph idx="1"/>
          </p:nvPr>
        </p:nvSpPr>
        <p:spPr>
          <a:xfrm>
            <a:off x="514349" y="1986131"/>
            <a:ext cx="5322646" cy="4098580"/>
          </a:xfrm>
        </p:spPr>
        <p:txBody>
          <a:bodyPr anchor="ctr">
            <a:noAutofit/>
          </a:bodyPr>
          <a:lstStyle/>
          <a:p>
            <a:r>
              <a:rPr lang="en-US" dirty="0"/>
              <a:t>Massive Senders Detection</a:t>
            </a:r>
          </a:p>
          <a:p>
            <a:r>
              <a:rPr lang="en-US" dirty="0"/>
              <a:t>Monitoring and tracking reset password </a:t>
            </a:r>
          </a:p>
          <a:p>
            <a:r>
              <a:rPr lang="en-US" dirty="0"/>
              <a:t>Unusual Country Detection </a:t>
            </a:r>
          </a:p>
          <a:p>
            <a:r>
              <a:rPr lang="en-US" dirty="0"/>
              <a:t>Suspicious Geo Location</a:t>
            </a:r>
          </a:p>
          <a:p>
            <a:r>
              <a:rPr lang="en-US" dirty="0"/>
              <a:t>Suspicious MFA login failure</a:t>
            </a:r>
          </a:p>
          <a:p>
            <a:r>
              <a:rPr lang="en-US" dirty="0"/>
              <a:t>Suspicious mailbox configurations   </a:t>
            </a:r>
          </a:p>
        </p:txBody>
      </p:sp>
      <p:sp>
        <p:nvSpPr>
          <p:cNvPr id="4" name="Slide Number Placeholder 3">
            <a:extLst>
              <a:ext uri="{FF2B5EF4-FFF2-40B4-BE49-F238E27FC236}">
                <a16:creationId xmlns:a16="http://schemas.microsoft.com/office/drawing/2014/main" id="{AA43BA7C-69E1-49CB-9C02-22FA2C3DC85A}"/>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16</a:t>
            </a:fld>
            <a:endParaRPr lang="en-US"/>
          </a:p>
        </p:txBody>
      </p:sp>
      <p:sp>
        <p:nvSpPr>
          <p:cNvPr id="2" name="Title 1">
            <a:extLst>
              <a:ext uri="{FF2B5EF4-FFF2-40B4-BE49-F238E27FC236}">
                <a16:creationId xmlns:a16="http://schemas.microsoft.com/office/drawing/2014/main" id="{D350F6B3-20C2-4AA0-A0F5-A9FE8DFA64C4}"/>
              </a:ext>
            </a:extLst>
          </p:cNvPr>
          <p:cNvSpPr>
            <a:spLocks noGrp="1"/>
          </p:cNvSpPr>
          <p:nvPr>
            <p:ph type="title"/>
          </p:nvPr>
        </p:nvSpPr>
        <p:spPr>
          <a:xfrm>
            <a:off x="514349" y="365125"/>
            <a:ext cx="11139247" cy="1325563"/>
          </a:xfrm>
        </p:spPr>
        <p:txBody>
          <a:bodyPr/>
          <a:lstStyle/>
          <a:p>
            <a:r>
              <a:rPr lang="en-US" dirty="0"/>
              <a:t>Anomaly Detection And Account Takeover (ATO) Protection</a:t>
            </a:r>
          </a:p>
        </p:txBody>
      </p:sp>
      <p:sp>
        <p:nvSpPr>
          <p:cNvPr id="24" name="Rectangle 23">
            <a:extLst>
              <a:ext uri="{FF2B5EF4-FFF2-40B4-BE49-F238E27FC236}">
                <a16:creationId xmlns:a16="http://schemas.microsoft.com/office/drawing/2014/main" id="{2DF6AE17-C9AC-40EE-A47B-B919CBD09F20}"/>
              </a:ext>
            </a:extLst>
          </p:cNvPr>
          <p:cNvSpPr/>
          <p:nvPr/>
        </p:nvSpPr>
        <p:spPr>
          <a:xfrm>
            <a:off x="9438437" y="1830419"/>
            <a:ext cx="2424379" cy="646331"/>
          </a:xfrm>
          <a:prstGeom prst="rect">
            <a:avLst/>
          </a:prstGeom>
        </p:spPr>
        <p:txBody>
          <a:bodyPr wrap="square">
            <a:spAutoFit/>
          </a:bodyPr>
          <a:lstStyle/>
          <a:p>
            <a:pPr algn="ctr"/>
            <a:r>
              <a:rPr lang="en-US" b="1">
                <a:latin typeface="Lato" panose="020F0502020204030203" pitchFamily="34" charset="0"/>
              </a:rPr>
              <a:t>SonicWall</a:t>
            </a:r>
          </a:p>
          <a:p>
            <a:pPr algn="ctr"/>
            <a:r>
              <a:rPr lang="en-US" b="1">
                <a:latin typeface="Lato" panose="020F0502020204030203" pitchFamily="34" charset="0"/>
              </a:rPr>
              <a:t>Cloud App Security</a:t>
            </a:r>
          </a:p>
        </p:txBody>
      </p:sp>
      <p:pic>
        <p:nvPicPr>
          <p:cNvPr id="26" name="Picture 14" descr="Image result for connection icon">
            <a:extLst>
              <a:ext uri="{FF2B5EF4-FFF2-40B4-BE49-F238E27FC236}">
                <a16:creationId xmlns:a16="http://schemas.microsoft.com/office/drawing/2014/main" id="{258096EC-25AB-44E3-A69C-06D665CFDB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757346">
            <a:off x="9435657" y="3060077"/>
            <a:ext cx="500340" cy="5080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logo&#10;&#10;Description automatically generated">
            <a:extLst>
              <a:ext uri="{FF2B5EF4-FFF2-40B4-BE49-F238E27FC236}">
                <a16:creationId xmlns:a16="http://schemas.microsoft.com/office/drawing/2014/main" id="{955D5D9E-AB5C-46D0-A463-16FA95D0F0A1}"/>
              </a:ext>
            </a:extLst>
          </p:cNvPr>
          <p:cNvPicPr>
            <a:picLocks noChangeAspect="1"/>
          </p:cNvPicPr>
          <p:nvPr/>
        </p:nvPicPr>
        <p:blipFill>
          <a:blip r:embed="rId10"/>
          <a:stretch>
            <a:fillRect/>
          </a:stretch>
        </p:blipFill>
        <p:spPr>
          <a:xfrm>
            <a:off x="7494992" y="1556360"/>
            <a:ext cx="731520" cy="731520"/>
          </a:xfrm>
          <a:prstGeom prst="rect">
            <a:avLst/>
          </a:prstGeom>
        </p:spPr>
      </p:pic>
      <p:sp>
        <p:nvSpPr>
          <p:cNvPr id="35" name="Shape 159">
            <a:extLst>
              <a:ext uri="{FF2B5EF4-FFF2-40B4-BE49-F238E27FC236}">
                <a16:creationId xmlns:a16="http://schemas.microsoft.com/office/drawing/2014/main" id="{CB124BAA-252D-4F80-A876-B370B5A65B95}"/>
              </a:ext>
            </a:extLst>
          </p:cNvPr>
          <p:cNvSpPr txBox="1"/>
          <p:nvPr/>
        </p:nvSpPr>
        <p:spPr>
          <a:xfrm>
            <a:off x="6410296" y="1731612"/>
            <a:ext cx="1401818" cy="363566"/>
          </a:xfrm>
          <a:prstGeom prst="rect">
            <a:avLst/>
          </a:prstGeom>
          <a:noFill/>
          <a:ln>
            <a:noFill/>
          </a:ln>
        </p:spPr>
        <p:txBody>
          <a:bodyPr lIns="91425" tIns="45700" rIns="91425" bIns="45700" anchor="t" anchorCtr="0">
            <a:noAutofit/>
          </a:bodyPr>
          <a:lstStyle/>
          <a:p>
            <a:pPr algn="ctr">
              <a:buSzPct val="25000"/>
            </a:pPr>
            <a:r>
              <a:rPr lang="en-US" sz="1100">
                <a:solidFill>
                  <a:schemeClr val="bg1">
                    <a:lumMod val="95000"/>
                  </a:schemeClr>
                </a:solidFill>
                <a:latin typeface="Lato" panose="020F0502020204030203" pitchFamily="34" charset="0"/>
                <a:ea typeface="Calibri"/>
                <a:cs typeface="Calibri"/>
                <a:sym typeface="Calibri"/>
              </a:rPr>
              <a:t>ML-based</a:t>
            </a:r>
          </a:p>
          <a:p>
            <a:pPr algn="ctr">
              <a:buSzPct val="25000"/>
            </a:pPr>
            <a:r>
              <a:rPr lang="en-US" sz="1100">
                <a:solidFill>
                  <a:schemeClr val="bg1">
                    <a:lumMod val="95000"/>
                  </a:schemeClr>
                </a:solidFill>
                <a:latin typeface="Lato" panose="020F0502020204030203" pitchFamily="34" charset="0"/>
                <a:ea typeface="Calibri"/>
                <a:cs typeface="Calibri"/>
                <a:sym typeface="Calibri"/>
              </a:rPr>
              <a:t>anti-phishing</a:t>
            </a:r>
          </a:p>
          <a:p>
            <a:pPr algn="ctr">
              <a:buSzPct val="25000"/>
            </a:pPr>
            <a:endParaRPr lang="en-US" sz="1100">
              <a:solidFill>
                <a:schemeClr val="bg1">
                  <a:lumMod val="95000"/>
                </a:schemeClr>
              </a:solidFill>
              <a:latin typeface="Lato" panose="020F0502020204030203" pitchFamily="34" charset="0"/>
              <a:ea typeface="Calibri"/>
              <a:cs typeface="Calibri"/>
              <a:sym typeface="Calibri"/>
            </a:endParaRPr>
          </a:p>
        </p:txBody>
      </p:sp>
      <p:sp>
        <p:nvSpPr>
          <p:cNvPr id="36" name="Shape 159">
            <a:extLst>
              <a:ext uri="{FF2B5EF4-FFF2-40B4-BE49-F238E27FC236}">
                <a16:creationId xmlns:a16="http://schemas.microsoft.com/office/drawing/2014/main" id="{8157804A-BF66-4E4E-B349-1E2172EDB6A6}"/>
              </a:ext>
            </a:extLst>
          </p:cNvPr>
          <p:cNvSpPr txBox="1"/>
          <p:nvPr/>
        </p:nvSpPr>
        <p:spPr>
          <a:xfrm>
            <a:off x="8186462" y="3868357"/>
            <a:ext cx="1401818" cy="363566"/>
          </a:xfrm>
          <a:prstGeom prst="rect">
            <a:avLst/>
          </a:prstGeom>
          <a:noFill/>
          <a:ln>
            <a:noFill/>
          </a:ln>
        </p:spPr>
        <p:txBody>
          <a:bodyPr lIns="91425" tIns="45700" rIns="91425" bIns="45700" anchor="t" anchorCtr="0">
            <a:noAutofit/>
          </a:bodyPr>
          <a:lstStyle/>
          <a:p>
            <a:pPr algn="ctr">
              <a:buSzPct val="25000"/>
            </a:pPr>
            <a:r>
              <a:rPr lang="en-US" sz="1100">
                <a:solidFill>
                  <a:schemeClr val="bg1">
                    <a:lumMod val="95000"/>
                  </a:schemeClr>
                </a:solidFill>
                <a:latin typeface="Lato" panose="020F0502020204030203" pitchFamily="34" charset="0"/>
                <a:ea typeface="Calibri"/>
                <a:cs typeface="Calibri"/>
                <a:sym typeface="Calibri"/>
              </a:rPr>
              <a:t>Business Email Compromised</a:t>
            </a:r>
          </a:p>
        </p:txBody>
      </p:sp>
      <p:sp>
        <p:nvSpPr>
          <p:cNvPr id="38" name="Shape 159">
            <a:extLst>
              <a:ext uri="{FF2B5EF4-FFF2-40B4-BE49-F238E27FC236}">
                <a16:creationId xmlns:a16="http://schemas.microsoft.com/office/drawing/2014/main" id="{19123275-02C4-4B83-8D52-07BB5DD6489B}"/>
              </a:ext>
            </a:extLst>
          </p:cNvPr>
          <p:cNvSpPr txBox="1"/>
          <p:nvPr/>
        </p:nvSpPr>
        <p:spPr>
          <a:xfrm>
            <a:off x="7886949" y="1750138"/>
            <a:ext cx="1401818" cy="363566"/>
          </a:xfrm>
          <a:prstGeom prst="rect">
            <a:avLst/>
          </a:prstGeom>
          <a:noFill/>
          <a:ln>
            <a:noFill/>
          </a:ln>
        </p:spPr>
        <p:txBody>
          <a:bodyPr lIns="91425" tIns="45700" rIns="91425" bIns="45700" anchor="t" anchorCtr="0">
            <a:noAutofit/>
          </a:bodyPr>
          <a:lstStyle/>
          <a:p>
            <a:pPr algn="ctr">
              <a:buSzPct val="25000"/>
            </a:pPr>
            <a:r>
              <a:rPr lang="en-US" sz="1100" dirty="0">
                <a:solidFill>
                  <a:srgbClr val="00B0F0"/>
                </a:solidFill>
                <a:latin typeface="Lato" panose="020F0502020204030203" pitchFamily="34" charset="0"/>
                <a:ea typeface="Calibri"/>
                <a:cs typeface="Calibri"/>
                <a:sym typeface="Calibri"/>
              </a:rPr>
              <a:t>Anomaly</a:t>
            </a:r>
          </a:p>
          <a:p>
            <a:pPr algn="ctr">
              <a:buSzPct val="25000"/>
            </a:pPr>
            <a:r>
              <a:rPr lang="en-US" sz="1100" dirty="0">
                <a:solidFill>
                  <a:srgbClr val="00B0F0"/>
                </a:solidFill>
                <a:latin typeface="Lato" panose="020F0502020204030203" pitchFamily="34" charset="0"/>
                <a:ea typeface="Calibri"/>
                <a:cs typeface="Calibri"/>
                <a:sym typeface="Calibri"/>
              </a:rPr>
              <a:t>Detection</a:t>
            </a:r>
          </a:p>
        </p:txBody>
      </p:sp>
      <p:sp>
        <p:nvSpPr>
          <p:cNvPr id="39" name="Rectangle 38">
            <a:extLst>
              <a:ext uri="{FF2B5EF4-FFF2-40B4-BE49-F238E27FC236}">
                <a16:creationId xmlns:a16="http://schemas.microsoft.com/office/drawing/2014/main" id="{491FAA33-5EE2-4469-AA3C-DE0447281326}"/>
              </a:ext>
            </a:extLst>
          </p:cNvPr>
          <p:cNvSpPr/>
          <p:nvPr/>
        </p:nvSpPr>
        <p:spPr>
          <a:xfrm>
            <a:off x="9970276" y="3662593"/>
            <a:ext cx="1510350" cy="646331"/>
          </a:xfrm>
          <a:prstGeom prst="rect">
            <a:avLst/>
          </a:prstGeom>
        </p:spPr>
        <p:txBody>
          <a:bodyPr wrap="none">
            <a:spAutoFit/>
          </a:bodyPr>
          <a:lstStyle/>
          <a:p>
            <a:pPr algn="ctr"/>
            <a:r>
              <a:rPr lang="en-US" b="1" kern="0">
                <a:solidFill>
                  <a:srgbClr val="F36B22"/>
                </a:solidFill>
                <a:latin typeface="Lato" panose="020F0502020204030203" pitchFamily="34" charset="0"/>
                <a:ea typeface="Museo Sans For Dell" pitchFamily="2" charset="0"/>
              </a:rPr>
              <a:t>API-Based</a:t>
            </a:r>
          </a:p>
          <a:p>
            <a:pPr algn="ctr"/>
            <a:r>
              <a:rPr lang="en-US" b="1" kern="0">
                <a:solidFill>
                  <a:srgbClr val="F36B22"/>
                </a:solidFill>
                <a:latin typeface="Lato" panose="020F0502020204030203" pitchFamily="34" charset="0"/>
                <a:ea typeface="Museo Sans For Dell" pitchFamily="2" charset="0"/>
              </a:rPr>
              <a:t>Architecture</a:t>
            </a:r>
            <a:endParaRPr lang="en-US"/>
          </a:p>
        </p:txBody>
      </p:sp>
      <p:sp>
        <p:nvSpPr>
          <p:cNvPr id="40" name="Shape 159">
            <a:extLst>
              <a:ext uri="{FF2B5EF4-FFF2-40B4-BE49-F238E27FC236}">
                <a16:creationId xmlns:a16="http://schemas.microsoft.com/office/drawing/2014/main" id="{EBEE5651-11FF-4F47-87C7-2D6F1FCCE855}"/>
              </a:ext>
            </a:extLst>
          </p:cNvPr>
          <p:cNvSpPr txBox="1"/>
          <p:nvPr/>
        </p:nvSpPr>
        <p:spPr>
          <a:xfrm>
            <a:off x="6191916" y="3881554"/>
            <a:ext cx="1401818" cy="363566"/>
          </a:xfrm>
          <a:prstGeom prst="rect">
            <a:avLst/>
          </a:prstGeom>
          <a:noFill/>
          <a:ln>
            <a:noFill/>
          </a:ln>
        </p:spPr>
        <p:txBody>
          <a:bodyPr lIns="91425" tIns="45700" rIns="91425" bIns="45700" anchor="t" anchorCtr="0">
            <a:noAutofit/>
          </a:bodyPr>
          <a:lstStyle/>
          <a:p>
            <a:pPr algn="ctr">
              <a:buSzPct val="25000"/>
            </a:pPr>
            <a:r>
              <a:rPr lang="en-US" sz="1100" dirty="0">
                <a:solidFill>
                  <a:srgbClr val="00B0F0"/>
                </a:solidFill>
                <a:latin typeface="Lato" panose="020F0502020204030203" pitchFamily="34" charset="0"/>
                <a:ea typeface="Calibri"/>
                <a:cs typeface="Calibri"/>
                <a:sym typeface="Calibri"/>
              </a:rPr>
              <a:t>Account Takeover Protection</a:t>
            </a:r>
          </a:p>
          <a:p>
            <a:pPr algn="ctr">
              <a:buSzPct val="25000"/>
            </a:pPr>
            <a:endParaRPr lang="en-US" sz="1100" dirty="0">
              <a:solidFill>
                <a:srgbClr val="00B0F0"/>
              </a:solidFill>
              <a:latin typeface="Lato" panose="020F0502020204030203" pitchFamily="34" charset="0"/>
              <a:ea typeface="Calibri"/>
              <a:cs typeface="Calibri"/>
              <a:sym typeface="Calibri"/>
            </a:endParaRPr>
          </a:p>
        </p:txBody>
      </p:sp>
      <p:sp>
        <p:nvSpPr>
          <p:cNvPr id="41" name="Shape 159">
            <a:extLst>
              <a:ext uri="{FF2B5EF4-FFF2-40B4-BE49-F238E27FC236}">
                <a16:creationId xmlns:a16="http://schemas.microsoft.com/office/drawing/2014/main" id="{7FE8F9FE-E447-4139-AE4C-133C95A222C7}"/>
              </a:ext>
            </a:extLst>
          </p:cNvPr>
          <p:cNvSpPr txBox="1"/>
          <p:nvPr/>
        </p:nvSpPr>
        <p:spPr>
          <a:xfrm>
            <a:off x="7525603" y="4323356"/>
            <a:ext cx="1401818" cy="363566"/>
          </a:xfrm>
          <a:prstGeom prst="rect">
            <a:avLst/>
          </a:prstGeom>
          <a:noFill/>
          <a:ln>
            <a:noFill/>
          </a:ln>
        </p:spPr>
        <p:txBody>
          <a:bodyPr lIns="91425" tIns="45700" rIns="91425" bIns="45700" anchor="t" anchorCtr="0">
            <a:noAutofit/>
          </a:bodyPr>
          <a:lstStyle/>
          <a:p>
            <a:pPr algn="ctr">
              <a:buSzPct val="25000"/>
            </a:pPr>
            <a:r>
              <a:rPr lang="en-US" sz="1100">
                <a:solidFill>
                  <a:schemeClr val="bg1">
                    <a:lumMod val="95000"/>
                  </a:schemeClr>
                </a:solidFill>
                <a:latin typeface="Lato" panose="020F0502020204030203" pitchFamily="34" charset="0"/>
                <a:ea typeface="Calibri"/>
                <a:cs typeface="Calibri"/>
                <a:sym typeface="Calibri"/>
              </a:rPr>
              <a:t>Email Fraud</a:t>
            </a:r>
          </a:p>
          <a:p>
            <a:pPr algn="ctr">
              <a:buSzPct val="25000"/>
            </a:pPr>
            <a:endParaRPr lang="en-US" sz="1100">
              <a:solidFill>
                <a:schemeClr val="bg1">
                  <a:lumMod val="95000"/>
                </a:schemeClr>
              </a:solidFill>
              <a:latin typeface="Lato" panose="020F0502020204030203" pitchFamily="34" charset="0"/>
              <a:ea typeface="Calibri"/>
              <a:cs typeface="Calibri"/>
              <a:sym typeface="Calibri"/>
            </a:endParaRPr>
          </a:p>
        </p:txBody>
      </p:sp>
      <p:grpSp>
        <p:nvGrpSpPr>
          <p:cNvPr id="5" name="Group 4">
            <a:extLst>
              <a:ext uri="{FF2B5EF4-FFF2-40B4-BE49-F238E27FC236}">
                <a16:creationId xmlns:a16="http://schemas.microsoft.com/office/drawing/2014/main" id="{4D6B7D73-95D7-4F4A-8C0F-3E26112BE867}"/>
              </a:ext>
            </a:extLst>
          </p:cNvPr>
          <p:cNvGrpSpPr>
            <a:grpSpLocks noChangeAspect="1"/>
          </p:cNvGrpSpPr>
          <p:nvPr/>
        </p:nvGrpSpPr>
        <p:grpSpPr>
          <a:xfrm>
            <a:off x="6234410" y="4707688"/>
            <a:ext cx="5773531" cy="1368579"/>
            <a:chOff x="98460" y="1823961"/>
            <a:chExt cx="11320453" cy="2683441"/>
          </a:xfrm>
        </p:grpSpPr>
        <p:pic>
          <p:nvPicPr>
            <p:cNvPr id="23" name="Google Shape;3087;p242">
              <a:extLst>
                <a:ext uri="{FF2B5EF4-FFF2-40B4-BE49-F238E27FC236}">
                  <a16:creationId xmlns:a16="http://schemas.microsoft.com/office/drawing/2014/main" id="{0BDB55C1-F688-4AC5-AB03-D7A9B0C0CBD5}"/>
                </a:ext>
              </a:extLst>
            </p:cNvPr>
            <p:cNvPicPr preferRelativeResize="0"/>
            <p:nvPr/>
          </p:nvPicPr>
          <p:blipFill rotWithShape="1">
            <a:blip r:embed="rId11">
              <a:alphaModFix/>
            </a:blip>
            <a:srcRect/>
            <a:stretch/>
          </p:blipFill>
          <p:spPr>
            <a:xfrm>
              <a:off x="98460" y="1823961"/>
              <a:ext cx="5105401" cy="2671037"/>
            </a:xfrm>
            <a:prstGeom prst="rect">
              <a:avLst/>
            </a:prstGeom>
            <a:noFill/>
            <a:ln>
              <a:noFill/>
            </a:ln>
          </p:spPr>
        </p:pic>
        <p:pic>
          <p:nvPicPr>
            <p:cNvPr id="33" name="Google Shape;3088;p242">
              <a:extLst>
                <a:ext uri="{FF2B5EF4-FFF2-40B4-BE49-F238E27FC236}">
                  <a16:creationId xmlns:a16="http://schemas.microsoft.com/office/drawing/2014/main" id="{9D1D6233-4D66-47D2-BFD7-71A26B52CD98}"/>
                </a:ext>
              </a:extLst>
            </p:cNvPr>
            <p:cNvPicPr preferRelativeResize="0"/>
            <p:nvPr/>
          </p:nvPicPr>
          <p:blipFill rotWithShape="1">
            <a:blip r:embed="rId12">
              <a:alphaModFix/>
            </a:blip>
            <a:srcRect/>
            <a:stretch/>
          </p:blipFill>
          <p:spPr>
            <a:xfrm>
              <a:off x="5358126" y="1828170"/>
              <a:ext cx="6060787" cy="2679232"/>
            </a:xfrm>
            <a:prstGeom prst="rect">
              <a:avLst/>
            </a:prstGeom>
            <a:noFill/>
            <a:ln>
              <a:noFill/>
            </a:ln>
          </p:spPr>
        </p:pic>
      </p:grpSp>
      <p:pic>
        <p:nvPicPr>
          <p:cNvPr id="43" name="Graphic 42" descr="Envelope">
            <a:extLst>
              <a:ext uri="{FF2B5EF4-FFF2-40B4-BE49-F238E27FC236}">
                <a16:creationId xmlns:a16="http://schemas.microsoft.com/office/drawing/2014/main" id="{63C15B15-1D15-4A0B-8091-5E30DBDF80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56760" y="3713487"/>
            <a:ext cx="669752" cy="669752"/>
          </a:xfrm>
          <a:prstGeom prst="rect">
            <a:avLst/>
          </a:prstGeom>
        </p:spPr>
      </p:pic>
      <p:pic>
        <p:nvPicPr>
          <p:cNvPr id="44" name="Picture 43" descr="Icon&#10;&#10;Description automatically generated">
            <a:extLst>
              <a:ext uri="{FF2B5EF4-FFF2-40B4-BE49-F238E27FC236}">
                <a16:creationId xmlns:a16="http://schemas.microsoft.com/office/drawing/2014/main" id="{DC166E8D-EEDB-4F0C-91B6-40A253D06C18}"/>
              </a:ext>
            </a:extLst>
          </p:cNvPr>
          <p:cNvPicPr>
            <a:picLocks noChangeAspect="1"/>
          </p:cNvPicPr>
          <p:nvPr/>
        </p:nvPicPr>
        <p:blipFill>
          <a:blip r:embed="rId15"/>
          <a:stretch>
            <a:fillRect/>
          </a:stretch>
        </p:blipFill>
        <p:spPr>
          <a:xfrm>
            <a:off x="7725229" y="3894500"/>
            <a:ext cx="300933" cy="315890"/>
          </a:xfrm>
          <a:prstGeom prst="rect">
            <a:avLst/>
          </a:prstGeom>
        </p:spPr>
      </p:pic>
      <p:pic>
        <p:nvPicPr>
          <p:cNvPr id="37" name="Picture 36">
            <a:extLst>
              <a:ext uri="{FF2B5EF4-FFF2-40B4-BE49-F238E27FC236}">
                <a16:creationId xmlns:a16="http://schemas.microsoft.com/office/drawing/2014/main" id="{B5A24C7E-7A2E-4CF7-A431-83CB6BDDBE66}"/>
              </a:ext>
            </a:extLst>
          </p:cNvPr>
          <p:cNvPicPr>
            <a:picLocks noChangeAspect="1"/>
          </p:cNvPicPr>
          <p:nvPr/>
        </p:nvPicPr>
        <p:blipFill>
          <a:blip r:embed="rId16"/>
          <a:stretch>
            <a:fillRect/>
          </a:stretch>
        </p:blipFill>
        <p:spPr>
          <a:xfrm>
            <a:off x="8616937" y="3314562"/>
            <a:ext cx="509446" cy="192738"/>
          </a:xfrm>
          <a:prstGeom prst="rect">
            <a:avLst/>
          </a:prstGeom>
        </p:spPr>
      </p:pic>
      <p:grpSp>
        <p:nvGrpSpPr>
          <p:cNvPr id="65" name="Group 64">
            <a:extLst>
              <a:ext uri="{FF2B5EF4-FFF2-40B4-BE49-F238E27FC236}">
                <a16:creationId xmlns:a16="http://schemas.microsoft.com/office/drawing/2014/main" id="{6C5CFDA3-A33C-4FC5-B64A-60971F13E190}"/>
              </a:ext>
            </a:extLst>
          </p:cNvPr>
          <p:cNvGrpSpPr>
            <a:grpSpLocks noChangeAspect="1"/>
          </p:cNvGrpSpPr>
          <p:nvPr/>
        </p:nvGrpSpPr>
        <p:grpSpPr>
          <a:xfrm>
            <a:off x="9989723" y="2373631"/>
            <a:ext cx="1554206" cy="1371600"/>
            <a:chOff x="204785" y="97144"/>
            <a:chExt cx="3057165" cy="2697970"/>
          </a:xfrm>
        </p:grpSpPr>
        <p:pic>
          <p:nvPicPr>
            <p:cNvPr id="66" name="Picture 65" descr="A close up of a logo&#10;&#10;Description generated with very high confidence">
              <a:extLst>
                <a:ext uri="{FF2B5EF4-FFF2-40B4-BE49-F238E27FC236}">
                  <a16:creationId xmlns:a16="http://schemas.microsoft.com/office/drawing/2014/main" id="{1C20982B-8637-4583-947E-7665E5251938}"/>
                </a:ext>
              </a:extLst>
            </p:cNvPr>
            <p:cNvPicPr>
              <a:picLocks noChangeAspect="1"/>
            </p:cNvPicPr>
            <p:nvPr/>
          </p:nvPicPr>
          <p:blipFill>
            <a:blip r:embed="rId17"/>
            <a:stretch>
              <a:fillRect/>
            </a:stretch>
          </p:blipFill>
          <p:spPr>
            <a:xfrm>
              <a:off x="204785" y="97144"/>
              <a:ext cx="3057165" cy="2697970"/>
            </a:xfrm>
            <a:prstGeom prst="rect">
              <a:avLst/>
            </a:prstGeom>
          </p:spPr>
        </p:pic>
        <p:pic>
          <p:nvPicPr>
            <p:cNvPr id="67" name="Picture 66" descr="A close up of a logo&#10;&#10;Description automatically generated">
              <a:extLst>
                <a:ext uri="{FF2B5EF4-FFF2-40B4-BE49-F238E27FC236}">
                  <a16:creationId xmlns:a16="http://schemas.microsoft.com/office/drawing/2014/main" id="{796D9EE5-4DAA-4B0C-9B5E-ABF6C1BB9C73}"/>
                </a:ext>
              </a:extLst>
            </p:cNvPr>
            <p:cNvPicPr>
              <a:picLocks noChangeAspect="1"/>
            </p:cNvPicPr>
            <p:nvPr/>
          </p:nvPicPr>
          <p:blipFill rotWithShape="1">
            <a:blip r:embed="rId18"/>
            <a:srcRect l="9809" t="11715" r="82808" b="73534"/>
            <a:stretch/>
          </p:blipFill>
          <p:spPr>
            <a:xfrm>
              <a:off x="1620866" y="1047335"/>
              <a:ext cx="1078174" cy="908845"/>
            </a:xfrm>
            <a:prstGeom prst="rect">
              <a:avLst/>
            </a:prstGeom>
          </p:spPr>
        </p:pic>
      </p:grpSp>
    </p:spTree>
    <p:extLst>
      <p:ext uri="{BB962C8B-B14F-4D97-AF65-F5344CB8AC3E}">
        <p14:creationId xmlns:p14="http://schemas.microsoft.com/office/powerpoint/2010/main" val="318308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0"/>
                                        </p:tgtEl>
                                      </p:cBhvr>
                                      <p:by x="150000" y="150000"/>
                                    </p:animScale>
                                  </p:childTnLst>
                                </p:cTn>
                              </p:par>
                              <p:par>
                                <p:cTn id="7" presetID="6" presetClass="emph" presetSubtype="0" fill="hold" grpId="0" nodeType="withEffect">
                                  <p:stCondLst>
                                    <p:cond delay="0"/>
                                  </p:stCondLst>
                                  <p:childTnLst>
                                    <p:animScale>
                                      <p:cBhvr>
                                        <p:cTn id="8" dur="2000" fill="hold"/>
                                        <p:tgtEl>
                                          <p:spTgt spid="38"/>
                                        </p:tgtEl>
                                      </p:cBhvr>
                                      <p:by x="150000" y="150000"/>
                                    </p:animScale>
                                  </p:childTnLst>
                                </p:cTn>
                              </p:par>
                              <p:par>
                                <p:cTn id="9" presetID="42" presetClass="path" presetSubtype="0" accel="50000" decel="50000" fill="hold" grpId="1" nodeType="withEffect">
                                  <p:stCondLst>
                                    <p:cond delay="0"/>
                                  </p:stCondLst>
                                  <p:childTnLst>
                                    <p:animMotion origin="layout" path="M -4.375E-6 -1.11111E-6 L -0.0233 0.02153 " pathEditMode="relative" rAng="0" ptsTypes="AA">
                                      <p:cBhvr>
                                        <p:cTn id="10" dur="2000" fill="hold"/>
                                        <p:tgtEl>
                                          <p:spTgt spid="40"/>
                                        </p:tgtEl>
                                        <p:attrNameLst>
                                          <p:attrName>ppt_x</p:attrName>
                                          <p:attrName>ppt_y</p:attrName>
                                        </p:attrNameLst>
                                      </p:cBhvr>
                                      <p:rCtr x="-1172" y="1065"/>
                                    </p:animMotion>
                                  </p:childTnLst>
                                </p:cTn>
                              </p:par>
                              <p:par>
                                <p:cTn id="11" presetID="42" presetClass="path" presetSubtype="0" accel="50000" decel="50000" fill="hold" grpId="1" nodeType="withEffect">
                                  <p:stCondLst>
                                    <p:cond delay="0"/>
                                  </p:stCondLst>
                                  <p:childTnLst>
                                    <p:animMotion origin="layout" path="M 3.125E-6 -1.48148E-6 L 0.025 -0.02153 " pathEditMode="relative" rAng="0" ptsTypes="AA">
                                      <p:cBhvr>
                                        <p:cTn id="12" dur="2000" fill="hold"/>
                                        <p:tgtEl>
                                          <p:spTgt spid="38"/>
                                        </p:tgtEl>
                                        <p:attrNameLst>
                                          <p:attrName>ppt_x</p:attrName>
                                          <p:attrName>ppt_y</p:attrName>
                                        </p:attrNameLst>
                                      </p:cBhvr>
                                      <p:rCtr x="1250" y="-1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40" grpId="0"/>
      <p:bldP spid="40"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9C28-CFD0-4AFE-99E2-B022C9C25EB9}"/>
              </a:ext>
            </a:extLst>
          </p:cNvPr>
          <p:cNvSpPr>
            <a:spLocks noGrp="1"/>
          </p:cNvSpPr>
          <p:nvPr>
            <p:ph type="title"/>
          </p:nvPr>
        </p:nvSpPr>
        <p:spPr>
          <a:xfrm>
            <a:off x="514349" y="365125"/>
            <a:ext cx="11139247" cy="1325563"/>
          </a:xfrm>
        </p:spPr>
        <p:txBody>
          <a:bodyPr/>
          <a:lstStyle/>
          <a:p>
            <a:r>
              <a:rPr lang="en" dirty="0"/>
              <a:t>Post Delivery Email Security</a:t>
            </a:r>
            <a:endParaRPr lang="en-US" dirty="0"/>
          </a:p>
        </p:txBody>
      </p:sp>
      <p:sp>
        <p:nvSpPr>
          <p:cNvPr id="4" name="Slide Number Placeholder 3">
            <a:extLst>
              <a:ext uri="{FF2B5EF4-FFF2-40B4-BE49-F238E27FC236}">
                <a16:creationId xmlns:a16="http://schemas.microsoft.com/office/drawing/2014/main" id="{297062E4-2AFA-455F-908E-F458B0329294}"/>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17</a:t>
            </a:fld>
            <a:endParaRPr lang="en-US" dirty="0"/>
          </a:p>
        </p:txBody>
      </p:sp>
      <p:sp>
        <p:nvSpPr>
          <p:cNvPr id="5" name="TextBox 4">
            <a:extLst>
              <a:ext uri="{FF2B5EF4-FFF2-40B4-BE49-F238E27FC236}">
                <a16:creationId xmlns:a16="http://schemas.microsoft.com/office/drawing/2014/main" id="{2212FC1B-7ACE-448B-ACF9-966064104193}"/>
              </a:ext>
            </a:extLst>
          </p:cNvPr>
          <p:cNvSpPr txBox="1"/>
          <p:nvPr/>
        </p:nvSpPr>
        <p:spPr>
          <a:xfrm>
            <a:off x="2300690" y="2700709"/>
            <a:ext cx="1417320" cy="338096"/>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Manual Quarantine</a:t>
            </a:r>
          </a:p>
        </p:txBody>
      </p:sp>
      <p:pic>
        <p:nvPicPr>
          <p:cNvPr id="6" name="Picture 5">
            <a:extLst>
              <a:ext uri="{FF2B5EF4-FFF2-40B4-BE49-F238E27FC236}">
                <a16:creationId xmlns:a16="http://schemas.microsoft.com/office/drawing/2014/main" id="{4281F65D-C7B0-4172-AC6B-AD91A62E4BE5}"/>
              </a:ext>
            </a:extLst>
          </p:cNvPr>
          <p:cNvPicPr>
            <a:picLocks noChangeAspect="1"/>
          </p:cNvPicPr>
          <p:nvPr/>
        </p:nvPicPr>
        <p:blipFill>
          <a:blip r:embed="rId4"/>
          <a:stretch>
            <a:fillRect/>
          </a:stretch>
        </p:blipFill>
        <p:spPr>
          <a:xfrm>
            <a:off x="1165460" y="3311740"/>
            <a:ext cx="915818" cy="921270"/>
          </a:xfrm>
          <a:prstGeom prst="rect">
            <a:avLst/>
          </a:prstGeom>
        </p:spPr>
      </p:pic>
      <p:pic>
        <p:nvPicPr>
          <p:cNvPr id="8" name="Picture 7">
            <a:extLst>
              <a:ext uri="{FF2B5EF4-FFF2-40B4-BE49-F238E27FC236}">
                <a16:creationId xmlns:a16="http://schemas.microsoft.com/office/drawing/2014/main" id="{B64738B0-5D73-45AF-AF05-EE87EA35D094}"/>
              </a:ext>
            </a:extLst>
          </p:cNvPr>
          <p:cNvPicPr>
            <a:picLocks noChangeAspect="1"/>
          </p:cNvPicPr>
          <p:nvPr/>
        </p:nvPicPr>
        <p:blipFill>
          <a:blip r:embed="rId5"/>
          <a:stretch>
            <a:fillRect/>
          </a:stretch>
        </p:blipFill>
        <p:spPr>
          <a:xfrm>
            <a:off x="8854536" y="3056612"/>
            <a:ext cx="921270" cy="921270"/>
          </a:xfrm>
          <a:prstGeom prst="rect">
            <a:avLst/>
          </a:prstGeom>
        </p:spPr>
      </p:pic>
      <p:sp>
        <p:nvSpPr>
          <p:cNvPr id="9" name="TextBox 8">
            <a:extLst>
              <a:ext uri="{FF2B5EF4-FFF2-40B4-BE49-F238E27FC236}">
                <a16:creationId xmlns:a16="http://schemas.microsoft.com/office/drawing/2014/main" id="{6A0159CB-2CB8-42E0-8432-079F1EE8F30D}"/>
              </a:ext>
            </a:extLst>
          </p:cNvPr>
          <p:cNvSpPr txBox="1"/>
          <p:nvPr/>
        </p:nvSpPr>
        <p:spPr>
          <a:xfrm>
            <a:off x="1152668" y="4347388"/>
            <a:ext cx="914400" cy="33809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222"/>
                </a:solidFill>
                <a:effectLst/>
                <a:uLnTx/>
                <a:uFillTx/>
                <a:ea typeface="+mn-ea"/>
                <a:cs typeface="Cavolini" panose="03000502040302020204" pitchFamily="66" charset="0"/>
              </a:rPr>
              <a:t>End-User</a:t>
            </a:r>
          </a:p>
        </p:txBody>
      </p:sp>
      <p:grpSp>
        <p:nvGrpSpPr>
          <p:cNvPr id="10" name="Group 9">
            <a:extLst>
              <a:ext uri="{FF2B5EF4-FFF2-40B4-BE49-F238E27FC236}">
                <a16:creationId xmlns:a16="http://schemas.microsoft.com/office/drawing/2014/main" id="{3C50C257-30B5-4DF7-81EA-FFBA9E26B5DA}"/>
              </a:ext>
            </a:extLst>
          </p:cNvPr>
          <p:cNvGrpSpPr/>
          <p:nvPr/>
        </p:nvGrpSpPr>
        <p:grpSpPr>
          <a:xfrm>
            <a:off x="8854536" y="1847733"/>
            <a:ext cx="921270" cy="1326822"/>
            <a:chOff x="1160008" y="3618582"/>
            <a:chExt cx="921270" cy="1326822"/>
          </a:xfrm>
        </p:grpSpPr>
        <p:pic>
          <p:nvPicPr>
            <p:cNvPr id="11" name="Picture 10">
              <a:extLst>
                <a:ext uri="{FF2B5EF4-FFF2-40B4-BE49-F238E27FC236}">
                  <a16:creationId xmlns:a16="http://schemas.microsoft.com/office/drawing/2014/main" id="{61769E2B-28A7-4C24-8624-15601CE21938}"/>
                </a:ext>
              </a:extLst>
            </p:cNvPr>
            <p:cNvPicPr>
              <a:picLocks noChangeAspect="1"/>
            </p:cNvPicPr>
            <p:nvPr/>
          </p:nvPicPr>
          <p:blipFill>
            <a:blip r:embed="rId6"/>
            <a:stretch>
              <a:fillRect/>
            </a:stretch>
          </p:blipFill>
          <p:spPr>
            <a:xfrm>
              <a:off x="1160008" y="3618582"/>
              <a:ext cx="899721" cy="921271"/>
            </a:xfrm>
            <a:prstGeom prst="rect">
              <a:avLst/>
            </a:prstGeom>
          </p:spPr>
        </p:pic>
        <p:sp>
          <p:nvSpPr>
            <p:cNvPr id="12" name="TextBox 11">
              <a:extLst>
                <a:ext uri="{FF2B5EF4-FFF2-40B4-BE49-F238E27FC236}">
                  <a16:creationId xmlns:a16="http://schemas.microsoft.com/office/drawing/2014/main" id="{7458B9C9-3D16-454B-B352-EEEF4C2EBC55}"/>
                </a:ext>
              </a:extLst>
            </p:cNvPr>
            <p:cNvSpPr txBox="1"/>
            <p:nvPr/>
          </p:nvSpPr>
          <p:spPr>
            <a:xfrm>
              <a:off x="1166878" y="4607308"/>
              <a:ext cx="914400" cy="33809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222"/>
                  </a:solidFill>
                  <a:effectLst/>
                  <a:uLnTx/>
                  <a:uFillTx/>
                  <a:ea typeface="+mn-ea"/>
                  <a:cs typeface="Cavolini" panose="03000502040302020204" pitchFamily="66" charset="0"/>
                </a:rPr>
                <a:t>Analyst</a:t>
              </a:r>
            </a:p>
          </p:txBody>
        </p:sp>
      </p:grpSp>
      <p:sp>
        <p:nvSpPr>
          <p:cNvPr id="13" name="TextBox 12">
            <a:extLst>
              <a:ext uri="{FF2B5EF4-FFF2-40B4-BE49-F238E27FC236}">
                <a16:creationId xmlns:a16="http://schemas.microsoft.com/office/drawing/2014/main" id="{5372402E-57EE-47DF-84B9-32285F6105BC}"/>
              </a:ext>
            </a:extLst>
          </p:cNvPr>
          <p:cNvSpPr txBox="1"/>
          <p:nvPr/>
        </p:nvSpPr>
        <p:spPr>
          <a:xfrm>
            <a:off x="8882246" y="4045338"/>
            <a:ext cx="914400" cy="33809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222"/>
                </a:solidFill>
                <a:effectLst/>
                <a:uLnTx/>
                <a:uFillTx/>
                <a:ea typeface="+mn-ea"/>
                <a:cs typeface="Cavolini" panose="03000502040302020204" pitchFamily="66" charset="0"/>
              </a:rPr>
              <a:t>Global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222"/>
                </a:solidFill>
                <a:effectLst/>
                <a:uLnTx/>
                <a:uFillTx/>
                <a:ea typeface="+mn-ea"/>
                <a:cs typeface="Cavolini" panose="03000502040302020204" pitchFamily="66" charset="0"/>
              </a:rPr>
              <a:t>Phish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222"/>
                </a:solidFill>
                <a:effectLst/>
                <a:uLnTx/>
                <a:uFillTx/>
                <a:ea typeface="+mn-ea"/>
                <a:cs typeface="Cavolini" panose="03000502040302020204" pitchFamily="66" charset="0"/>
              </a:rPr>
              <a:t>Report</a:t>
            </a:r>
          </a:p>
        </p:txBody>
      </p:sp>
      <p:sp>
        <p:nvSpPr>
          <p:cNvPr id="15" name="Right Arrow 12">
            <a:extLst>
              <a:ext uri="{FF2B5EF4-FFF2-40B4-BE49-F238E27FC236}">
                <a16:creationId xmlns:a16="http://schemas.microsoft.com/office/drawing/2014/main" id="{F0143182-B346-4F9F-B287-D66CF6C42C15}"/>
              </a:ext>
            </a:extLst>
          </p:cNvPr>
          <p:cNvSpPr/>
          <p:nvPr/>
        </p:nvSpPr>
        <p:spPr>
          <a:xfrm>
            <a:off x="2300690" y="3047855"/>
            <a:ext cx="1249680" cy="6414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6" name="Right Arrow 13">
            <a:extLst>
              <a:ext uri="{FF2B5EF4-FFF2-40B4-BE49-F238E27FC236}">
                <a16:creationId xmlns:a16="http://schemas.microsoft.com/office/drawing/2014/main" id="{79F6DA58-F222-4FD7-9C35-3B0E75F0D16D}"/>
              </a:ext>
            </a:extLst>
          </p:cNvPr>
          <p:cNvSpPr/>
          <p:nvPr/>
        </p:nvSpPr>
        <p:spPr>
          <a:xfrm>
            <a:off x="7280075" y="3056364"/>
            <a:ext cx="1249680" cy="6414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pic>
        <p:nvPicPr>
          <p:cNvPr id="17" name="Picture 16">
            <a:extLst>
              <a:ext uri="{FF2B5EF4-FFF2-40B4-BE49-F238E27FC236}">
                <a16:creationId xmlns:a16="http://schemas.microsoft.com/office/drawing/2014/main" id="{CEA506EE-8FEE-477E-BA19-6C5640E02226}"/>
              </a:ext>
            </a:extLst>
          </p:cNvPr>
          <p:cNvPicPr>
            <a:picLocks noChangeAspect="1"/>
          </p:cNvPicPr>
          <p:nvPr/>
        </p:nvPicPr>
        <p:blipFill>
          <a:blip r:embed="rId7"/>
          <a:stretch>
            <a:fillRect/>
          </a:stretch>
        </p:blipFill>
        <p:spPr>
          <a:xfrm>
            <a:off x="7233305" y="5325333"/>
            <a:ext cx="1098777" cy="1098777"/>
          </a:xfrm>
          <a:prstGeom prst="rect">
            <a:avLst/>
          </a:prstGeom>
        </p:spPr>
      </p:pic>
      <p:sp>
        <p:nvSpPr>
          <p:cNvPr id="18" name="TextBox 17">
            <a:extLst>
              <a:ext uri="{FF2B5EF4-FFF2-40B4-BE49-F238E27FC236}">
                <a16:creationId xmlns:a16="http://schemas.microsoft.com/office/drawing/2014/main" id="{458FC0F8-9600-4798-B7E8-2B031C366C95}"/>
              </a:ext>
            </a:extLst>
          </p:cNvPr>
          <p:cNvSpPr txBox="1"/>
          <p:nvPr/>
        </p:nvSpPr>
        <p:spPr>
          <a:xfrm>
            <a:off x="7325493" y="6519904"/>
            <a:ext cx="914400" cy="33809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222"/>
                </a:solidFill>
                <a:effectLst/>
                <a:uLnTx/>
                <a:uFillTx/>
                <a:ea typeface="+mn-ea"/>
                <a:cs typeface="Cavolini" panose="03000502040302020204" pitchFamily="66" charset="0"/>
              </a:rPr>
              <a:t>ML-Based Anti-Phishing</a:t>
            </a:r>
          </a:p>
        </p:txBody>
      </p:sp>
      <p:sp>
        <p:nvSpPr>
          <p:cNvPr id="19" name="Right Arrow 16">
            <a:extLst>
              <a:ext uri="{FF2B5EF4-FFF2-40B4-BE49-F238E27FC236}">
                <a16:creationId xmlns:a16="http://schemas.microsoft.com/office/drawing/2014/main" id="{28B0081F-52B6-4E97-81E5-B9B8870DFBB1}"/>
              </a:ext>
            </a:extLst>
          </p:cNvPr>
          <p:cNvSpPr/>
          <p:nvPr/>
        </p:nvSpPr>
        <p:spPr>
          <a:xfrm rot="8334690">
            <a:off x="8138525" y="4813170"/>
            <a:ext cx="776552" cy="6414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0" name="Right Arrow 17">
            <a:extLst>
              <a:ext uri="{FF2B5EF4-FFF2-40B4-BE49-F238E27FC236}">
                <a16:creationId xmlns:a16="http://schemas.microsoft.com/office/drawing/2014/main" id="{52599E01-3F7E-4F83-A27A-4247B15DF0A4}"/>
              </a:ext>
            </a:extLst>
          </p:cNvPr>
          <p:cNvSpPr/>
          <p:nvPr/>
        </p:nvSpPr>
        <p:spPr>
          <a:xfrm rot="13076816">
            <a:off x="6433498" y="4764257"/>
            <a:ext cx="776552" cy="6414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1" name="TextBox 20">
            <a:extLst>
              <a:ext uri="{FF2B5EF4-FFF2-40B4-BE49-F238E27FC236}">
                <a16:creationId xmlns:a16="http://schemas.microsoft.com/office/drawing/2014/main" id="{A45E12AA-244C-4E26-A06A-1BA11E021E56}"/>
              </a:ext>
            </a:extLst>
          </p:cNvPr>
          <p:cNvSpPr txBox="1"/>
          <p:nvPr/>
        </p:nvSpPr>
        <p:spPr>
          <a:xfrm>
            <a:off x="2290662" y="3380416"/>
            <a:ext cx="1417320" cy="680532"/>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Release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from quarantine</a:t>
            </a:r>
          </a:p>
        </p:txBody>
      </p:sp>
      <p:sp>
        <p:nvSpPr>
          <p:cNvPr id="22" name="TextBox 21">
            <a:extLst>
              <a:ext uri="{FF2B5EF4-FFF2-40B4-BE49-F238E27FC236}">
                <a16:creationId xmlns:a16="http://schemas.microsoft.com/office/drawing/2014/main" id="{BB1753DA-31F1-45B3-999A-418D2359486A}"/>
              </a:ext>
            </a:extLst>
          </p:cNvPr>
          <p:cNvSpPr txBox="1"/>
          <p:nvPr/>
        </p:nvSpPr>
        <p:spPr>
          <a:xfrm>
            <a:off x="7074033" y="2978697"/>
            <a:ext cx="1417320" cy="33809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Alert</a:t>
            </a:r>
          </a:p>
        </p:txBody>
      </p:sp>
      <p:sp>
        <p:nvSpPr>
          <p:cNvPr id="23" name="TextBox 22">
            <a:extLst>
              <a:ext uri="{FF2B5EF4-FFF2-40B4-BE49-F238E27FC236}">
                <a16:creationId xmlns:a16="http://schemas.microsoft.com/office/drawing/2014/main" id="{71DEE4A5-3480-4BAD-9106-D43E09C4A4FE}"/>
              </a:ext>
            </a:extLst>
          </p:cNvPr>
          <p:cNvSpPr txBox="1"/>
          <p:nvPr/>
        </p:nvSpPr>
        <p:spPr>
          <a:xfrm>
            <a:off x="8962344" y="5156285"/>
            <a:ext cx="1417320" cy="338096"/>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Added to training set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New indicators</a:t>
            </a:r>
          </a:p>
        </p:txBody>
      </p:sp>
      <p:sp>
        <p:nvSpPr>
          <p:cNvPr id="24" name="TextBox 23">
            <a:extLst>
              <a:ext uri="{FF2B5EF4-FFF2-40B4-BE49-F238E27FC236}">
                <a16:creationId xmlns:a16="http://schemas.microsoft.com/office/drawing/2014/main" id="{0F3C96F0-46C8-4167-A48A-FACD7D9C5314}"/>
              </a:ext>
            </a:extLst>
          </p:cNvPr>
          <p:cNvSpPr txBox="1"/>
          <p:nvPr/>
        </p:nvSpPr>
        <p:spPr>
          <a:xfrm>
            <a:off x="4901031" y="5156285"/>
            <a:ext cx="1417320" cy="338096"/>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24h model update</a:t>
            </a:r>
          </a:p>
        </p:txBody>
      </p:sp>
      <p:sp>
        <p:nvSpPr>
          <p:cNvPr id="25" name="Right Arrow 23">
            <a:extLst>
              <a:ext uri="{FF2B5EF4-FFF2-40B4-BE49-F238E27FC236}">
                <a16:creationId xmlns:a16="http://schemas.microsoft.com/office/drawing/2014/main" id="{3ABD8B8C-9E15-4F93-AFEC-0016224973AA}"/>
              </a:ext>
            </a:extLst>
          </p:cNvPr>
          <p:cNvSpPr/>
          <p:nvPr/>
        </p:nvSpPr>
        <p:spPr>
          <a:xfrm rot="10800000">
            <a:off x="7157853" y="3867444"/>
            <a:ext cx="1249680" cy="6414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6" name="TextBox 25">
            <a:extLst>
              <a:ext uri="{FF2B5EF4-FFF2-40B4-BE49-F238E27FC236}">
                <a16:creationId xmlns:a16="http://schemas.microsoft.com/office/drawing/2014/main" id="{1F511CFF-6E2F-43E5-BE53-0FB6A1DCA50A}"/>
              </a:ext>
            </a:extLst>
          </p:cNvPr>
          <p:cNvSpPr txBox="1"/>
          <p:nvPr/>
        </p:nvSpPr>
        <p:spPr>
          <a:xfrm>
            <a:off x="7196255" y="3693548"/>
            <a:ext cx="1417320" cy="33809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Global AL/BL</a:t>
            </a:r>
          </a:p>
        </p:txBody>
      </p:sp>
      <p:sp>
        <p:nvSpPr>
          <p:cNvPr id="27" name="Right Arrow 30">
            <a:extLst>
              <a:ext uri="{FF2B5EF4-FFF2-40B4-BE49-F238E27FC236}">
                <a16:creationId xmlns:a16="http://schemas.microsoft.com/office/drawing/2014/main" id="{88B5EAE6-D577-4DC1-BF6B-5BE7E01C1053}"/>
              </a:ext>
            </a:extLst>
          </p:cNvPr>
          <p:cNvSpPr/>
          <p:nvPr/>
        </p:nvSpPr>
        <p:spPr>
          <a:xfrm rot="10800000">
            <a:off x="7205440" y="2200448"/>
            <a:ext cx="1217707" cy="641488"/>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8" name="TextBox 27">
            <a:extLst>
              <a:ext uri="{FF2B5EF4-FFF2-40B4-BE49-F238E27FC236}">
                <a16:creationId xmlns:a16="http://schemas.microsoft.com/office/drawing/2014/main" id="{594FD44B-4B13-43C7-83DB-F9B276836565}"/>
              </a:ext>
            </a:extLst>
          </p:cNvPr>
          <p:cNvSpPr txBox="1"/>
          <p:nvPr/>
        </p:nvSpPr>
        <p:spPr>
          <a:xfrm>
            <a:off x="10047074" y="2242291"/>
            <a:ext cx="1417320" cy="338096"/>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Evaluate incident</a:t>
            </a:r>
          </a:p>
        </p:txBody>
      </p:sp>
      <p:sp>
        <p:nvSpPr>
          <p:cNvPr id="29" name="TextBox 28">
            <a:extLst>
              <a:ext uri="{FF2B5EF4-FFF2-40B4-BE49-F238E27FC236}">
                <a16:creationId xmlns:a16="http://schemas.microsoft.com/office/drawing/2014/main" id="{9EAE62BD-692A-4460-AAD3-464B0F20AAD3}"/>
              </a:ext>
            </a:extLst>
          </p:cNvPr>
          <p:cNvSpPr txBox="1"/>
          <p:nvPr/>
        </p:nvSpPr>
        <p:spPr>
          <a:xfrm>
            <a:off x="4677833" y="1877245"/>
            <a:ext cx="2971800" cy="518654"/>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Release message from quarantine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Quarantine similar messages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Blocklist (BL)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12222"/>
                </a:solidFill>
                <a:effectLst/>
                <a:uLnTx/>
                <a:uFillTx/>
                <a:ea typeface="+mn-ea"/>
                <a:cs typeface="Cavolini" panose="03000502040302020204" pitchFamily="66" charset="0"/>
              </a:rPr>
              <a:t>Allowlist</a:t>
            </a: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 (AL)</a:t>
            </a:r>
          </a:p>
        </p:txBody>
      </p:sp>
      <p:sp>
        <p:nvSpPr>
          <p:cNvPr id="30" name="Right Arrow 26">
            <a:extLst>
              <a:ext uri="{FF2B5EF4-FFF2-40B4-BE49-F238E27FC236}">
                <a16:creationId xmlns:a16="http://schemas.microsoft.com/office/drawing/2014/main" id="{923D8893-CFD2-43D2-A257-A02CFAAF6F48}"/>
              </a:ext>
            </a:extLst>
          </p:cNvPr>
          <p:cNvSpPr/>
          <p:nvPr/>
        </p:nvSpPr>
        <p:spPr>
          <a:xfrm rot="10800000">
            <a:off x="2300690" y="3991710"/>
            <a:ext cx="1217707" cy="641488"/>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1" name="TextBox 30">
            <a:extLst>
              <a:ext uri="{FF2B5EF4-FFF2-40B4-BE49-F238E27FC236}">
                <a16:creationId xmlns:a16="http://schemas.microsoft.com/office/drawing/2014/main" id="{540092C6-73FD-49CB-B628-1056AC4995CF}"/>
              </a:ext>
            </a:extLst>
          </p:cNvPr>
          <p:cNvSpPr txBox="1"/>
          <p:nvPr/>
        </p:nvSpPr>
        <p:spPr>
          <a:xfrm>
            <a:off x="2694096" y="4363060"/>
            <a:ext cx="1417320" cy="680532"/>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rPr>
              <a:t>Inform 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12222"/>
                </a:solidFill>
                <a:cs typeface="Cavolini" panose="03000502040302020204" pitchFamily="66" charset="0"/>
              </a:rPr>
              <a:t>Result</a:t>
            </a:r>
            <a:endParaRPr kumimoji="0" lang="en-US" sz="1200" b="0" i="0" u="none" strike="noStrike" kern="1200" cap="none" spc="0" normalizeH="0" baseline="0" noProof="0" dirty="0">
              <a:ln>
                <a:noFill/>
              </a:ln>
              <a:solidFill>
                <a:srgbClr val="212222"/>
              </a:solidFill>
              <a:effectLst/>
              <a:uLnTx/>
              <a:uFillTx/>
              <a:ea typeface="+mn-ea"/>
              <a:cs typeface="Cavolini" panose="03000502040302020204" pitchFamily="66" charset="0"/>
            </a:endParaRPr>
          </a:p>
        </p:txBody>
      </p:sp>
      <p:pic>
        <p:nvPicPr>
          <p:cNvPr id="37" name="Picture 36">
            <a:extLst>
              <a:ext uri="{FF2B5EF4-FFF2-40B4-BE49-F238E27FC236}">
                <a16:creationId xmlns:a16="http://schemas.microsoft.com/office/drawing/2014/main" id="{04AE21C4-B5EF-4720-9E0F-B393A853556C}"/>
              </a:ext>
            </a:extLst>
          </p:cNvPr>
          <p:cNvPicPr>
            <a:picLocks noChangeAspect="1"/>
          </p:cNvPicPr>
          <p:nvPr/>
        </p:nvPicPr>
        <p:blipFill>
          <a:blip r:embed="rId8"/>
          <a:stretch>
            <a:fillRect/>
          </a:stretch>
        </p:blipFill>
        <p:spPr>
          <a:xfrm>
            <a:off x="3837154" y="3004760"/>
            <a:ext cx="3227282" cy="1680723"/>
          </a:xfrm>
          <a:prstGeom prst="rect">
            <a:avLst/>
          </a:prstGeom>
        </p:spPr>
      </p:pic>
    </p:spTree>
    <p:extLst>
      <p:ext uri="{BB962C8B-B14F-4D97-AF65-F5344CB8AC3E}">
        <p14:creationId xmlns:p14="http://schemas.microsoft.com/office/powerpoint/2010/main" val="251159368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F458F92D-B974-4188-BBBD-67017CDEFB09}"/>
              </a:ext>
            </a:extLst>
          </p:cNvPr>
          <p:cNvPicPr>
            <a:picLocks noGrp="1" noChangeAspect="1"/>
          </p:cNvPicPr>
          <p:nvPr>
            <p:ph idx="1"/>
          </p:nvPr>
        </p:nvPicPr>
        <p:blipFill rotWithShape="1">
          <a:blip r:embed="rId3"/>
          <a:srcRect r="15863"/>
          <a:stretch/>
        </p:blipFill>
        <p:spPr>
          <a:xfrm>
            <a:off x="514350" y="2116433"/>
            <a:ext cx="5322888" cy="3837984"/>
          </a:xfrm>
        </p:spPr>
      </p:pic>
      <p:sp>
        <p:nvSpPr>
          <p:cNvPr id="11" name="Content Placeholder 10">
            <a:extLst>
              <a:ext uri="{FF2B5EF4-FFF2-40B4-BE49-F238E27FC236}">
                <a16:creationId xmlns:a16="http://schemas.microsoft.com/office/drawing/2014/main" id="{EB38AD82-A46A-413D-A3B5-37F2548C6079}"/>
              </a:ext>
            </a:extLst>
          </p:cNvPr>
          <p:cNvSpPr>
            <a:spLocks noGrp="1"/>
          </p:cNvSpPr>
          <p:nvPr>
            <p:ph sz="quarter" idx="13"/>
          </p:nvPr>
        </p:nvSpPr>
        <p:spPr>
          <a:xfrm>
            <a:off x="6330950" y="1989875"/>
            <a:ext cx="5322646" cy="4094836"/>
          </a:xfrm>
        </p:spPr>
        <p:txBody>
          <a:bodyPr>
            <a:normAutofit fontScale="92500" lnSpcReduction="20000"/>
          </a:bodyPr>
          <a:lstStyle/>
          <a:p>
            <a:r>
              <a:rPr lang="en-US" dirty="0"/>
              <a:t>Stop data leaks</a:t>
            </a:r>
          </a:p>
          <a:p>
            <a:r>
              <a:rPr lang="en-US" dirty="0"/>
              <a:t>Scan over 120 built-in info-types</a:t>
            </a:r>
          </a:p>
          <a:p>
            <a:r>
              <a:rPr lang="en-US" dirty="0"/>
              <a:t>Support nearly 40 countries	</a:t>
            </a:r>
          </a:p>
          <a:p>
            <a:r>
              <a:rPr lang="en-US" dirty="0"/>
              <a:t>Customize Security &amp; Data Privacy Settings</a:t>
            </a:r>
          </a:p>
          <a:p>
            <a:pPr lvl="1"/>
            <a:r>
              <a:rPr lang="en-US" dirty="0"/>
              <a:t>Detected Text Storage Mode</a:t>
            </a:r>
          </a:p>
          <a:p>
            <a:pPr lvl="2"/>
            <a:r>
              <a:rPr lang="en-US" dirty="0"/>
              <a:t>Do not store detected text</a:t>
            </a:r>
          </a:p>
          <a:p>
            <a:pPr lvl="2"/>
            <a:r>
              <a:rPr lang="en-US" dirty="0"/>
              <a:t>Obfuscate detected text prior to storage</a:t>
            </a:r>
          </a:p>
          <a:p>
            <a:pPr lvl="2"/>
            <a:r>
              <a:rPr lang="en-US" dirty="0"/>
              <a:t>Store detected text strings (default)</a:t>
            </a:r>
          </a:p>
          <a:p>
            <a:r>
              <a:rPr lang="en-US" dirty="0"/>
              <a:t>Determine likelihood – how likely the detection results represent a match</a:t>
            </a:r>
          </a:p>
        </p:txBody>
      </p:sp>
      <p:sp>
        <p:nvSpPr>
          <p:cNvPr id="4" name="Slide Number Placeholder 3">
            <a:extLst>
              <a:ext uri="{FF2B5EF4-FFF2-40B4-BE49-F238E27FC236}">
                <a16:creationId xmlns:a16="http://schemas.microsoft.com/office/drawing/2014/main" id="{77C4607C-3528-4AB9-9CAA-4F4F4E38F41B}"/>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18</a:t>
            </a:fld>
            <a:endParaRPr lang="en-US"/>
          </a:p>
        </p:txBody>
      </p:sp>
      <p:sp>
        <p:nvSpPr>
          <p:cNvPr id="2" name="Title 1">
            <a:extLst>
              <a:ext uri="{FF2B5EF4-FFF2-40B4-BE49-F238E27FC236}">
                <a16:creationId xmlns:a16="http://schemas.microsoft.com/office/drawing/2014/main" id="{24D2A9F7-2CE5-4258-9E12-8DC5A4CEBF07}"/>
              </a:ext>
            </a:extLst>
          </p:cNvPr>
          <p:cNvSpPr>
            <a:spLocks noGrp="1"/>
          </p:cNvSpPr>
          <p:nvPr>
            <p:ph type="title"/>
          </p:nvPr>
        </p:nvSpPr>
        <p:spPr>
          <a:xfrm>
            <a:off x="514349" y="365125"/>
            <a:ext cx="11139247" cy="1325563"/>
          </a:xfrm>
        </p:spPr>
        <p:txBody>
          <a:bodyPr/>
          <a:lstStyle/>
          <a:p>
            <a:r>
              <a:rPr lang="en-US" dirty="0"/>
              <a:t>Cloud App Security “</a:t>
            </a:r>
            <a:r>
              <a:rPr lang="en-US" dirty="0" err="1"/>
              <a:t>Smartdlp</a:t>
            </a:r>
            <a:r>
              <a:rPr lang="en-US" dirty="0"/>
              <a:t>”</a:t>
            </a:r>
          </a:p>
        </p:txBody>
      </p:sp>
      <p:cxnSp>
        <p:nvCxnSpPr>
          <p:cNvPr id="6" name="Straight Connector 5">
            <a:extLst>
              <a:ext uri="{FF2B5EF4-FFF2-40B4-BE49-F238E27FC236}">
                <a16:creationId xmlns:a16="http://schemas.microsoft.com/office/drawing/2014/main" id="{E3A26571-DEC1-4B8F-A8B3-6840EEEA51A4}"/>
              </a:ext>
            </a:extLst>
          </p:cNvPr>
          <p:cNvCxnSpPr>
            <a:cxnSpLocks/>
          </p:cNvCxnSpPr>
          <p:nvPr/>
        </p:nvCxnSpPr>
        <p:spPr>
          <a:xfrm>
            <a:off x="5311140" y="3337560"/>
            <a:ext cx="1212950" cy="176869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79731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602E0E-D0A1-4BB4-B337-88D7E4280E7C}"/>
              </a:ext>
            </a:extLst>
          </p:cNvPr>
          <p:cNvSpPr>
            <a:spLocks noGrp="1"/>
          </p:cNvSpPr>
          <p:nvPr>
            <p:ph type="title"/>
          </p:nvPr>
        </p:nvSpPr>
        <p:spPr/>
        <p:txBody>
          <a:bodyPr/>
          <a:lstStyle/>
          <a:p>
            <a:endParaRPr lang="en-US"/>
          </a:p>
        </p:txBody>
      </p:sp>
      <p:sp>
        <p:nvSpPr>
          <p:cNvPr id="91" name="Content Placeholder 90">
            <a:extLst>
              <a:ext uri="{FF2B5EF4-FFF2-40B4-BE49-F238E27FC236}">
                <a16:creationId xmlns:a16="http://schemas.microsoft.com/office/drawing/2014/main" id="{1865AA1A-64FB-444D-A7C0-EA7B016EED6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3E72FCE-06BF-4EB0-AE46-77C54387915B}"/>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19</a:t>
            </a:fld>
            <a:endParaRPr lang="en-US" dirty="0"/>
          </a:p>
        </p:txBody>
      </p:sp>
      <p:sp>
        <p:nvSpPr>
          <p:cNvPr id="5" name="Rectangle 4">
            <a:extLst>
              <a:ext uri="{FF2B5EF4-FFF2-40B4-BE49-F238E27FC236}">
                <a16:creationId xmlns:a16="http://schemas.microsoft.com/office/drawing/2014/main" id="{A84B1B0E-1BCF-41DC-BA17-6EA7CBAAD522}"/>
              </a:ext>
            </a:extLst>
          </p:cNvPr>
          <p:cNvSpPr/>
          <p:nvPr/>
        </p:nvSpPr>
        <p:spPr>
          <a:xfrm>
            <a:off x="0" y="0"/>
            <a:ext cx="12192000" cy="6879261"/>
          </a:xfrm>
          <a:prstGeom prst="rect">
            <a:avLst/>
          </a:prstGeom>
          <a:gradFill>
            <a:gsLst>
              <a:gs pos="100000">
                <a:srgbClr val="002060"/>
              </a:gs>
              <a:gs pos="76000">
                <a:schemeClr val="accent6">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8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pic>
        <p:nvPicPr>
          <p:cNvPr id="6" name="Picture 5">
            <a:extLst>
              <a:ext uri="{FF2B5EF4-FFF2-40B4-BE49-F238E27FC236}">
                <a16:creationId xmlns:a16="http://schemas.microsoft.com/office/drawing/2014/main" id="{B4F0C2D5-8D6C-4AD5-B9BC-AB76731D44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908" t="55314" r="8967"/>
          <a:stretch/>
        </p:blipFill>
        <p:spPr>
          <a:xfrm>
            <a:off x="509722" y="0"/>
            <a:ext cx="12236450" cy="6655531"/>
          </a:xfrm>
          <a:prstGeom prst="rect">
            <a:avLst/>
          </a:prstGeom>
        </p:spPr>
      </p:pic>
      <p:grpSp>
        <p:nvGrpSpPr>
          <p:cNvPr id="7" name="Group 6">
            <a:extLst>
              <a:ext uri="{FF2B5EF4-FFF2-40B4-BE49-F238E27FC236}">
                <a16:creationId xmlns:a16="http://schemas.microsoft.com/office/drawing/2014/main" id="{A513BEEA-CFAD-44A7-8594-33BF1E4D019D}"/>
              </a:ext>
            </a:extLst>
          </p:cNvPr>
          <p:cNvGrpSpPr/>
          <p:nvPr/>
        </p:nvGrpSpPr>
        <p:grpSpPr>
          <a:xfrm>
            <a:off x="4983415" y="4593791"/>
            <a:ext cx="2200107" cy="829828"/>
            <a:chOff x="1318380" y="3362964"/>
            <a:chExt cx="2514408" cy="1216987"/>
          </a:xfrm>
        </p:grpSpPr>
        <p:sp>
          <p:nvSpPr>
            <p:cNvPr id="8" name="TextBox 7">
              <a:extLst>
                <a:ext uri="{FF2B5EF4-FFF2-40B4-BE49-F238E27FC236}">
                  <a16:creationId xmlns:a16="http://schemas.microsoft.com/office/drawing/2014/main" id="{FC8D1DAF-EB0D-49BE-B406-2A63A1420D2D}"/>
                </a:ext>
              </a:extLst>
            </p:cNvPr>
            <p:cNvSpPr txBox="1"/>
            <p:nvPr/>
          </p:nvSpPr>
          <p:spPr>
            <a:xfrm rot="16200000">
              <a:off x="868699" y="3812649"/>
              <a:ext cx="1216983" cy="317622"/>
            </a:xfrm>
            <a:prstGeom prst="homePlate">
              <a:avLst/>
            </a:prstGeom>
            <a:gradFill>
              <a:gsLst>
                <a:gs pos="0">
                  <a:schemeClr val="accent1">
                    <a:alpha val="0"/>
                  </a:schemeClr>
                </a:gs>
                <a:gs pos="29000">
                  <a:schemeClr val="accent1">
                    <a:alpha val="69000"/>
                  </a:schemeClr>
                </a:gs>
              </a:gsLst>
              <a:lin ang="0" scaled="0"/>
            </a:gradFill>
          </p:spPr>
          <p:txBody>
            <a:bodyPr wrap="none" anchor="ctr" anchorCtr="0">
              <a:noAutofit/>
            </a:bodyPr>
            <a:lstStyle>
              <a:defPPr>
                <a:defRPr lang="en-US"/>
              </a:defPPr>
              <a:lvl1pPr algn="ctr">
                <a:defRPr>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rPr>
                <a:t>Artifact 1</a:t>
              </a:r>
            </a:p>
          </p:txBody>
        </p:sp>
        <p:sp>
          <p:nvSpPr>
            <p:cNvPr id="9" name="TextBox 8">
              <a:extLst>
                <a:ext uri="{FF2B5EF4-FFF2-40B4-BE49-F238E27FC236}">
                  <a16:creationId xmlns:a16="http://schemas.microsoft.com/office/drawing/2014/main" id="{B161371D-8716-46A4-9C2C-D28A0F31A584}"/>
                </a:ext>
              </a:extLst>
            </p:cNvPr>
            <p:cNvSpPr txBox="1"/>
            <p:nvPr/>
          </p:nvSpPr>
          <p:spPr>
            <a:xfrm rot="16200000">
              <a:off x="1582866" y="3812645"/>
              <a:ext cx="1216985" cy="317624"/>
            </a:xfrm>
            <a:prstGeom prst="homePlate">
              <a:avLst/>
            </a:prstGeom>
            <a:gradFill>
              <a:gsLst>
                <a:gs pos="0">
                  <a:schemeClr val="accent1">
                    <a:alpha val="0"/>
                  </a:schemeClr>
                </a:gs>
                <a:gs pos="29000">
                  <a:schemeClr val="accent1">
                    <a:alpha val="69000"/>
                  </a:schemeClr>
                </a:gs>
              </a:gsLst>
              <a:lin ang="0" scaled="0"/>
            </a:gradFill>
          </p:spPr>
          <p:txBody>
            <a:bodyPr wrap="none" anchor="ctr" anchorCtr="0">
              <a:noAutofit/>
            </a:bodyPr>
            <a:lstStyle>
              <a:defPPr>
                <a:defRPr lang="en-US"/>
              </a:defPPr>
              <a:lvl1pPr algn="ctr">
                <a:defRPr>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rPr>
                <a:t>Artifact 2</a:t>
              </a:r>
            </a:p>
          </p:txBody>
        </p:sp>
        <p:sp>
          <p:nvSpPr>
            <p:cNvPr id="10" name="TextBox 9">
              <a:extLst>
                <a:ext uri="{FF2B5EF4-FFF2-40B4-BE49-F238E27FC236}">
                  <a16:creationId xmlns:a16="http://schemas.microsoft.com/office/drawing/2014/main" id="{73294002-370E-4A0B-821B-4847CB954613}"/>
                </a:ext>
              </a:extLst>
            </p:cNvPr>
            <p:cNvSpPr txBox="1"/>
            <p:nvPr/>
          </p:nvSpPr>
          <p:spPr>
            <a:xfrm rot="16200000">
              <a:off x="2324178" y="3812650"/>
              <a:ext cx="1216980" cy="317622"/>
            </a:xfrm>
            <a:prstGeom prst="homePlate">
              <a:avLst/>
            </a:prstGeom>
            <a:gradFill>
              <a:gsLst>
                <a:gs pos="0">
                  <a:schemeClr val="accent1">
                    <a:alpha val="0"/>
                  </a:schemeClr>
                </a:gs>
                <a:gs pos="29000">
                  <a:schemeClr val="accent1">
                    <a:alpha val="69000"/>
                  </a:schemeClr>
                </a:gs>
              </a:gsLst>
              <a:lin ang="0" scaled="0"/>
            </a:gradFill>
          </p:spPr>
          <p:txBody>
            <a:bodyPr wrap="none" anchor="ctr" anchorCtr="0">
              <a:noAutofit/>
            </a:bodyPr>
            <a:lstStyle>
              <a:defPPr>
                <a:defRPr lang="en-US"/>
              </a:defPPr>
              <a:lvl1pPr algn="ctr">
                <a:defRPr>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rPr>
                <a:t>Artifact 3</a:t>
              </a:r>
            </a:p>
          </p:txBody>
        </p:sp>
        <p:sp>
          <p:nvSpPr>
            <p:cNvPr id="11" name="TextBox 10">
              <a:extLst>
                <a:ext uri="{FF2B5EF4-FFF2-40B4-BE49-F238E27FC236}">
                  <a16:creationId xmlns:a16="http://schemas.microsoft.com/office/drawing/2014/main" id="{5AFFB525-5EAF-4F36-87CF-ACF7289C9A1D}"/>
                </a:ext>
              </a:extLst>
            </p:cNvPr>
            <p:cNvSpPr txBox="1"/>
            <p:nvPr/>
          </p:nvSpPr>
          <p:spPr>
            <a:xfrm rot="16200000">
              <a:off x="3065485" y="3812647"/>
              <a:ext cx="1216984" cy="317622"/>
            </a:xfrm>
            <a:prstGeom prst="homePlate">
              <a:avLst/>
            </a:prstGeom>
            <a:gradFill>
              <a:gsLst>
                <a:gs pos="0">
                  <a:schemeClr val="accent1">
                    <a:alpha val="0"/>
                  </a:schemeClr>
                </a:gs>
                <a:gs pos="29000">
                  <a:schemeClr val="accent1">
                    <a:alpha val="69000"/>
                  </a:schemeClr>
                </a:gs>
              </a:gsLst>
              <a:lin ang="0" scaled="0"/>
            </a:gradFill>
          </p:spPr>
          <p:txBody>
            <a:bodyPr wrap="none" anchor="ctr" anchorCtr="0">
              <a:noAutofit/>
            </a:bodyPr>
            <a:lstStyle>
              <a:defPPr>
                <a:defRPr lang="en-US"/>
              </a:defPPr>
              <a:lvl1pPr algn="ctr">
                <a:defRPr>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rPr>
                <a:t>Artifact n</a:t>
              </a:r>
            </a:p>
          </p:txBody>
        </p:sp>
      </p:grpSp>
      <p:grpSp>
        <p:nvGrpSpPr>
          <p:cNvPr id="12" name="Group 11">
            <a:extLst>
              <a:ext uri="{FF2B5EF4-FFF2-40B4-BE49-F238E27FC236}">
                <a16:creationId xmlns:a16="http://schemas.microsoft.com/office/drawing/2014/main" id="{49070F04-08D8-406F-AFDB-19C9883B7F37}"/>
              </a:ext>
            </a:extLst>
          </p:cNvPr>
          <p:cNvGrpSpPr/>
          <p:nvPr/>
        </p:nvGrpSpPr>
        <p:grpSpPr>
          <a:xfrm>
            <a:off x="5118135" y="4023717"/>
            <a:ext cx="1934570" cy="526163"/>
            <a:chOff x="1951345" y="-165579"/>
            <a:chExt cx="10133026" cy="651101"/>
          </a:xfrm>
        </p:grpSpPr>
        <p:sp>
          <p:nvSpPr>
            <p:cNvPr id="13" name="Right Brace 12">
              <a:extLst>
                <a:ext uri="{FF2B5EF4-FFF2-40B4-BE49-F238E27FC236}">
                  <a16:creationId xmlns:a16="http://schemas.microsoft.com/office/drawing/2014/main" id="{AE64D10E-E9B9-449D-85DB-C4D95A06AC26}"/>
                </a:ext>
              </a:extLst>
            </p:cNvPr>
            <p:cNvSpPr/>
            <p:nvPr/>
          </p:nvSpPr>
          <p:spPr>
            <a:xfrm rot="16200000">
              <a:off x="6772950" y="-4825900"/>
              <a:ext cx="489816" cy="10133026"/>
            </a:xfrm>
            <a:prstGeom prst="rightBrace">
              <a:avLst>
                <a:gd name="adj1" fmla="val 1982"/>
                <a:gd name="adj2" fmla="val 50000"/>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56A"/>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D89CAF8E-A548-4293-8F67-ACE255366582}"/>
                </a:ext>
              </a:extLst>
            </p:cNvPr>
            <p:cNvCxnSpPr/>
            <p:nvPr/>
          </p:nvCxnSpPr>
          <p:spPr>
            <a:xfrm rot="16200000">
              <a:off x="8533272" y="368444"/>
              <a:ext cx="23415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2E2B36-97E8-44EE-AB52-67C5BB6412CA}"/>
                </a:ext>
              </a:extLst>
            </p:cNvPr>
            <p:cNvCxnSpPr/>
            <p:nvPr/>
          </p:nvCxnSpPr>
          <p:spPr>
            <a:xfrm rot="16200000">
              <a:off x="5123530" y="368443"/>
              <a:ext cx="23415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8992BF-01AB-4BDE-9618-87453E2A5438}"/>
                </a:ext>
              </a:extLst>
            </p:cNvPr>
            <p:cNvCxnSpPr>
              <a:cxnSpLocks/>
            </p:cNvCxnSpPr>
            <p:nvPr/>
          </p:nvCxnSpPr>
          <p:spPr>
            <a:xfrm flipH="1" flipV="1">
              <a:off x="6996006" y="-165579"/>
              <a:ext cx="12058" cy="382672"/>
            </a:xfrm>
            <a:prstGeom prst="line">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5F5DAA3-7E04-41BB-92D5-6AB0DAF8A991}"/>
              </a:ext>
            </a:extLst>
          </p:cNvPr>
          <p:cNvGrpSpPr/>
          <p:nvPr/>
        </p:nvGrpSpPr>
        <p:grpSpPr>
          <a:xfrm>
            <a:off x="9920064" y="4495930"/>
            <a:ext cx="1869157" cy="539866"/>
            <a:chOff x="9789696" y="4166520"/>
            <a:chExt cx="1869157" cy="539866"/>
          </a:xfrm>
        </p:grpSpPr>
        <p:sp>
          <p:nvSpPr>
            <p:cNvPr id="18" name="TextBox 17">
              <a:extLst>
                <a:ext uri="{FF2B5EF4-FFF2-40B4-BE49-F238E27FC236}">
                  <a16:creationId xmlns:a16="http://schemas.microsoft.com/office/drawing/2014/main" id="{2875166A-49A4-4760-8DB4-207E9B6D18C0}"/>
                </a:ext>
              </a:extLst>
            </p:cNvPr>
            <p:cNvSpPr txBox="1"/>
            <p:nvPr/>
          </p:nvSpPr>
          <p:spPr>
            <a:xfrm>
              <a:off x="10542174" y="4359888"/>
              <a:ext cx="1116679" cy="346498"/>
            </a:xfrm>
            <a:prstGeom prst="homePlate">
              <a:avLst/>
            </a:prstGeom>
            <a:solidFill>
              <a:schemeClr val="accent6">
                <a:lumMod val="75000"/>
                <a:alpha val="70000"/>
              </a:schemeClr>
            </a:solidFill>
          </p:spPr>
          <p:txBody>
            <a:bodyPr wrap="none" anchor="ctr" anchorCtr="0">
              <a:noAutofit/>
            </a:bodyPr>
            <a:lstStyle>
              <a:defPPr>
                <a:defRPr lang="en-US"/>
              </a:defPPr>
              <a:lvl1pPr algn="ctr">
                <a:defRPr>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Lato" panose="020F0502020204030203" pitchFamily="34" charset="0"/>
                </a:rPr>
                <a:t>DELIVERED</a:t>
              </a:r>
            </a:p>
          </p:txBody>
        </p:sp>
        <p:cxnSp>
          <p:nvCxnSpPr>
            <p:cNvPr id="19" name="Straight Connector 18">
              <a:extLst>
                <a:ext uri="{FF2B5EF4-FFF2-40B4-BE49-F238E27FC236}">
                  <a16:creationId xmlns:a16="http://schemas.microsoft.com/office/drawing/2014/main" id="{2D659BC1-E9B0-4185-BFCB-410997171EC5}"/>
                </a:ext>
              </a:extLst>
            </p:cNvPr>
            <p:cNvCxnSpPr>
              <a:cxnSpLocks/>
              <a:endCxn id="18" idx="1"/>
            </p:cNvCxnSpPr>
            <p:nvPr/>
          </p:nvCxnSpPr>
          <p:spPr>
            <a:xfrm>
              <a:off x="9789696" y="4533137"/>
              <a:ext cx="752478" cy="0"/>
            </a:xfrm>
            <a:prstGeom prst="line">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D397AAD-556B-4F51-BC72-F8008C2A21F8}"/>
                </a:ext>
              </a:extLst>
            </p:cNvPr>
            <p:cNvSpPr txBox="1"/>
            <p:nvPr/>
          </p:nvSpPr>
          <p:spPr>
            <a:xfrm>
              <a:off x="9878988" y="4166520"/>
              <a:ext cx="684803" cy="29245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D84"/>
                  </a:solidFill>
                  <a:effectLst/>
                  <a:uLnTx/>
                  <a:uFillTx/>
                  <a:latin typeface="Lato" panose="020F0502020204030203" pitchFamily="34" charset="0"/>
                  <a:ea typeface="Arial Hebrew" charset="-79"/>
                  <a:cs typeface="Arial Hebrew" charset="-79"/>
                </a:rPr>
                <a:t>Good</a:t>
              </a:r>
            </a:p>
          </p:txBody>
        </p:sp>
      </p:grpSp>
      <p:grpSp>
        <p:nvGrpSpPr>
          <p:cNvPr id="21" name="Group 20">
            <a:extLst>
              <a:ext uri="{FF2B5EF4-FFF2-40B4-BE49-F238E27FC236}">
                <a16:creationId xmlns:a16="http://schemas.microsoft.com/office/drawing/2014/main" id="{8E72DDAE-78EB-4EDF-8D4B-3F63E3244FB2}"/>
              </a:ext>
            </a:extLst>
          </p:cNvPr>
          <p:cNvGrpSpPr/>
          <p:nvPr/>
        </p:nvGrpSpPr>
        <p:grpSpPr>
          <a:xfrm>
            <a:off x="7435679" y="4020886"/>
            <a:ext cx="2420994" cy="859229"/>
            <a:chOff x="7007530" y="3334152"/>
            <a:chExt cx="2563451" cy="1163459"/>
          </a:xfrm>
        </p:grpSpPr>
        <p:cxnSp>
          <p:nvCxnSpPr>
            <p:cNvPr id="22" name="Elbow Connector 39">
              <a:extLst>
                <a:ext uri="{FF2B5EF4-FFF2-40B4-BE49-F238E27FC236}">
                  <a16:creationId xmlns:a16="http://schemas.microsoft.com/office/drawing/2014/main" id="{DA93E92E-97AA-4640-9483-B45DD69A719C}"/>
                </a:ext>
              </a:extLst>
            </p:cNvPr>
            <p:cNvCxnSpPr>
              <a:cxnSpLocks/>
            </p:cNvCxnSpPr>
            <p:nvPr/>
          </p:nvCxnSpPr>
          <p:spPr>
            <a:xfrm rot="10800000">
              <a:off x="7007530" y="3334152"/>
              <a:ext cx="2563451" cy="1163459"/>
            </a:xfrm>
            <a:prstGeom prst="bentConnector3">
              <a:avLst>
                <a:gd name="adj1" fmla="val 100086"/>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0F854F5-78D0-4A6B-A26A-C9ACC097652F}"/>
                </a:ext>
              </a:extLst>
            </p:cNvPr>
            <p:cNvSpPr txBox="1"/>
            <p:nvPr/>
          </p:nvSpPr>
          <p:spPr>
            <a:xfrm>
              <a:off x="8546880" y="3977941"/>
              <a:ext cx="548548" cy="39600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A0065"/>
                  </a:solidFill>
                  <a:effectLst/>
                  <a:uLnTx/>
                  <a:uFillTx/>
                  <a:latin typeface="Lato" panose="020F0502020204030203" pitchFamily="34" charset="0"/>
                  <a:ea typeface="Arial Hebrew" charset="-79"/>
                  <a:cs typeface="Arial Hebrew" charset="-79"/>
                </a:rPr>
                <a:t>Bad</a:t>
              </a:r>
            </a:p>
          </p:txBody>
        </p:sp>
      </p:grpSp>
      <p:grpSp>
        <p:nvGrpSpPr>
          <p:cNvPr id="24" name="Group 23">
            <a:extLst>
              <a:ext uri="{FF2B5EF4-FFF2-40B4-BE49-F238E27FC236}">
                <a16:creationId xmlns:a16="http://schemas.microsoft.com/office/drawing/2014/main" id="{E8DAB7D8-CEED-442F-9C8E-80751EE92405}"/>
              </a:ext>
            </a:extLst>
          </p:cNvPr>
          <p:cNvGrpSpPr/>
          <p:nvPr/>
        </p:nvGrpSpPr>
        <p:grpSpPr>
          <a:xfrm>
            <a:off x="1698843" y="2562337"/>
            <a:ext cx="731520" cy="1341623"/>
            <a:chOff x="2277219" y="2462460"/>
            <a:chExt cx="731520" cy="1341623"/>
          </a:xfrm>
        </p:grpSpPr>
        <p:cxnSp>
          <p:nvCxnSpPr>
            <p:cNvPr id="25" name="Straight Connector 24">
              <a:extLst>
                <a:ext uri="{FF2B5EF4-FFF2-40B4-BE49-F238E27FC236}">
                  <a16:creationId xmlns:a16="http://schemas.microsoft.com/office/drawing/2014/main" id="{67E4CCE8-3182-44B1-90D2-91234AE660EF}"/>
                </a:ext>
              </a:extLst>
            </p:cNvPr>
            <p:cNvCxnSpPr>
              <a:cxnSpLocks/>
            </p:cNvCxnSpPr>
            <p:nvPr/>
          </p:nvCxnSpPr>
          <p:spPr>
            <a:xfrm>
              <a:off x="2642979" y="2462460"/>
              <a:ext cx="0" cy="553578"/>
            </a:xfrm>
            <a:prstGeom prst="line">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46192E4-41EF-4D94-8E83-EB9D3D724AEF}"/>
                </a:ext>
              </a:extLst>
            </p:cNvPr>
            <p:cNvSpPr txBox="1"/>
            <p:nvPr/>
          </p:nvSpPr>
          <p:spPr>
            <a:xfrm>
              <a:off x="2277219" y="3072563"/>
              <a:ext cx="731520" cy="731520"/>
            </a:xfrm>
            <a:prstGeom prst="octagon">
              <a:avLst/>
            </a:prstGeom>
            <a:solidFill>
              <a:schemeClr val="accent5"/>
            </a:solidFill>
            <a:ln>
              <a:noFill/>
            </a:ln>
          </p:spPr>
          <p:txBody>
            <a:bodyPr wrap="none" lIns="0" tIns="0" rIns="0" bIns="137160" rtlCol="0" anchor="ctr" anchorCtr="0">
              <a:no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Lato" panose="020F0502020204030203" pitchFamily="34" charset="0"/>
                  <a:ea typeface="Arial Hebrew" charset="-79"/>
                  <a:cs typeface="Arial Hebrew" charset="-79"/>
                </a:rPr>
                <a:t>BLOCK</a:t>
              </a:r>
            </a:p>
          </p:txBody>
        </p:sp>
      </p:grpSp>
      <p:sp>
        <p:nvSpPr>
          <p:cNvPr id="27" name="TextBox 26">
            <a:extLst>
              <a:ext uri="{FF2B5EF4-FFF2-40B4-BE49-F238E27FC236}">
                <a16:creationId xmlns:a16="http://schemas.microsoft.com/office/drawing/2014/main" id="{FAED105D-AF9C-4A9A-ADBA-92E680A466E1}"/>
              </a:ext>
            </a:extLst>
          </p:cNvPr>
          <p:cNvSpPr txBox="1"/>
          <p:nvPr/>
        </p:nvSpPr>
        <p:spPr>
          <a:xfrm>
            <a:off x="9374347" y="4505665"/>
            <a:ext cx="731520" cy="731520"/>
          </a:xfrm>
          <a:prstGeom prst="octagon">
            <a:avLst/>
          </a:prstGeom>
          <a:solidFill>
            <a:srgbClr val="C00000"/>
          </a:solidFill>
          <a:ln>
            <a:noFill/>
          </a:ln>
        </p:spPr>
        <p:txBody>
          <a:bodyPr wrap="none" lIns="0" tIns="0" rIns="0" bIns="0" rtlCol="0" anchor="ctr" anchorCtr="0">
            <a:noAutofit/>
          </a:bodyPr>
          <a:lstStyle/>
          <a:p>
            <a:pPr marL="0" marR="0" lvl="0" indent="0" algn="ctr" defTabSz="914400" rtl="0" eaLnBrk="1" fontAlgn="auto" latinLnBrk="0" hangingPunct="1">
              <a:lnSpc>
                <a:spcPts val="124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Lato" panose="020F0502020204030203" pitchFamily="34" charset="0"/>
                <a:ea typeface="Arial Hebrew" charset="-79"/>
                <a:cs typeface="Arial Hebrew" charset="-79"/>
              </a:rPr>
              <a:t>BLOCK </a:t>
            </a:r>
          </a:p>
          <a:p>
            <a:pPr marL="0" marR="0" lvl="0" indent="0" algn="ctr" defTabSz="914400" rtl="0" eaLnBrk="1" fontAlgn="auto" latinLnBrk="0" hangingPunct="1">
              <a:lnSpc>
                <a:spcPts val="124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Lato" panose="020F0502020204030203" pitchFamily="34" charset="0"/>
                <a:ea typeface="Arial Hebrew" charset="-79"/>
                <a:cs typeface="Arial Hebrew" charset="-79"/>
              </a:rPr>
              <a:t>until verdict</a:t>
            </a:r>
          </a:p>
        </p:txBody>
      </p:sp>
      <p:grpSp>
        <p:nvGrpSpPr>
          <p:cNvPr id="28" name="Group 27">
            <a:extLst>
              <a:ext uri="{FF2B5EF4-FFF2-40B4-BE49-F238E27FC236}">
                <a16:creationId xmlns:a16="http://schemas.microsoft.com/office/drawing/2014/main" id="{0645900D-A2D4-48D5-81D7-3651F5A325D1}"/>
              </a:ext>
            </a:extLst>
          </p:cNvPr>
          <p:cNvGrpSpPr/>
          <p:nvPr/>
        </p:nvGrpSpPr>
        <p:grpSpPr>
          <a:xfrm>
            <a:off x="7468814" y="5945295"/>
            <a:ext cx="640080" cy="742598"/>
            <a:chOff x="7387837" y="3021414"/>
            <a:chExt cx="640080" cy="742598"/>
          </a:xfrm>
        </p:grpSpPr>
        <p:sp>
          <p:nvSpPr>
            <p:cNvPr id="29" name="Oval 28">
              <a:extLst>
                <a:ext uri="{FF2B5EF4-FFF2-40B4-BE49-F238E27FC236}">
                  <a16:creationId xmlns:a16="http://schemas.microsoft.com/office/drawing/2014/main" id="{8BFF5992-EBF3-419D-9ACD-A0F17E79FE7A}"/>
                </a:ext>
              </a:extLst>
            </p:cNvPr>
            <p:cNvSpPr/>
            <p:nvPr/>
          </p:nvSpPr>
          <p:spPr>
            <a:xfrm flipH="1">
              <a:off x="7387837" y="3387757"/>
              <a:ext cx="640080" cy="3762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Endpoints</a:t>
              </a:r>
            </a:p>
          </p:txBody>
        </p:sp>
        <p:pic>
          <p:nvPicPr>
            <p:cNvPr id="30" name="Picture 29">
              <a:extLst>
                <a:ext uri="{FF2B5EF4-FFF2-40B4-BE49-F238E27FC236}">
                  <a16:creationId xmlns:a16="http://schemas.microsoft.com/office/drawing/2014/main" id="{14261340-BD8E-4DD9-A536-2730A9568A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297" y="3021414"/>
              <a:ext cx="518809" cy="518809"/>
            </a:xfrm>
            <a:prstGeom prst="rect">
              <a:avLst/>
            </a:prstGeom>
          </p:spPr>
        </p:pic>
      </p:grpSp>
      <p:grpSp>
        <p:nvGrpSpPr>
          <p:cNvPr id="31" name="Group 30">
            <a:extLst>
              <a:ext uri="{FF2B5EF4-FFF2-40B4-BE49-F238E27FC236}">
                <a16:creationId xmlns:a16="http://schemas.microsoft.com/office/drawing/2014/main" id="{AC97A173-8BF1-40B1-A0F8-04A755082A91}"/>
              </a:ext>
            </a:extLst>
          </p:cNvPr>
          <p:cNvGrpSpPr/>
          <p:nvPr/>
        </p:nvGrpSpPr>
        <p:grpSpPr>
          <a:xfrm>
            <a:off x="5772263" y="5945295"/>
            <a:ext cx="647475" cy="742598"/>
            <a:chOff x="5848421" y="2799586"/>
            <a:chExt cx="647475" cy="742598"/>
          </a:xfrm>
        </p:grpSpPr>
        <p:sp>
          <p:nvSpPr>
            <p:cNvPr id="32" name="Oval 31">
              <a:extLst>
                <a:ext uri="{FF2B5EF4-FFF2-40B4-BE49-F238E27FC236}">
                  <a16:creationId xmlns:a16="http://schemas.microsoft.com/office/drawing/2014/main" id="{89FCD507-D1BB-426B-B8AD-163C6D4AD457}"/>
                </a:ext>
              </a:extLst>
            </p:cNvPr>
            <p:cNvSpPr/>
            <p:nvPr/>
          </p:nvSpPr>
          <p:spPr>
            <a:xfrm>
              <a:off x="5855816" y="3165929"/>
              <a:ext cx="640080" cy="3762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Network Security </a:t>
              </a:r>
              <a:b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Appliances</a:t>
              </a:r>
            </a:p>
          </p:txBody>
        </p:sp>
        <p:pic>
          <p:nvPicPr>
            <p:cNvPr id="33" name="Picture 32">
              <a:extLst>
                <a:ext uri="{FF2B5EF4-FFF2-40B4-BE49-F238E27FC236}">
                  <a16:creationId xmlns:a16="http://schemas.microsoft.com/office/drawing/2014/main" id="{CC9CFB51-A7EF-4725-9586-5E9D7C50E4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8421" y="2799586"/>
              <a:ext cx="518809" cy="518809"/>
            </a:xfrm>
            <a:prstGeom prst="rect">
              <a:avLst/>
            </a:prstGeom>
          </p:spPr>
        </p:pic>
      </p:grpSp>
      <p:grpSp>
        <p:nvGrpSpPr>
          <p:cNvPr id="34" name="Group 33">
            <a:extLst>
              <a:ext uri="{FF2B5EF4-FFF2-40B4-BE49-F238E27FC236}">
                <a16:creationId xmlns:a16="http://schemas.microsoft.com/office/drawing/2014/main" id="{C66ED7A3-210A-412F-B270-3EC249E58EDB}"/>
              </a:ext>
            </a:extLst>
          </p:cNvPr>
          <p:cNvGrpSpPr/>
          <p:nvPr/>
        </p:nvGrpSpPr>
        <p:grpSpPr>
          <a:xfrm>
            <a:off x="9110171" y="6007588"/>
            <a:ext cx="640080" cy="688725"/>
            <a:chOff x="8831027" y="3484947"/>
            <a:chExt cx="640080" cy="688725"/>
          </a:xfrm>
        </p:grpSpPr>
        <p:sp>
          <p:nvSpPr>
            <p:cNvPr id="35" name="Oval 34">
              <a:extLst>
                <a:ext uri="{FF2B5EF4-FFF2-40B4-BE49-F238E27FC236}">
                  <a16:creationId xmlns:a16="http://schemas.microsoft.com/office/drawing/2014/main" id="{3E525985-940B-4495-806A-458C5DDA5D4F}"/>
                </a:ext>
              </a:extLst>
            </p:cNvPr>
            <p:cNvSpPr/>
            <p:nvPr/>
          </p:nvSpPr>
          <p:spPr>
            <a:xfrm flipH="1">
              <a:off x="8831027" y="3797417"/>
              <a:ext cx="640080" cy="3762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IoT</a:t>
              </a:r>
            </a:p>
          </p:txBody>
        </p:sp>
        <p:pic>
          <p:nvPicPr>
            <p:cNvPr id="36" name="Picture 35">
              <a:extLst>
                <a:ext uri="{FF2B5EF4-FFF2-40B4-BE49-F238E27FC236}">
                  <a16:creationId xmlns:a16="http://schemas.microsoft.com/office/drawing/2014/main" id="{50613123-8944-4143-90B7-50847F2D5B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72943" y="3484947"/>
              <a:ext cx="383656" cy="383656"/>
            </a:xfrm>
            <a:prstGeom prst="rect">
              <a:avLst/>
            </a:prstGeom>
          </p:spPr>
        </p:pic>
      </p:grpSp>
      <p:grpSp>
        <p:nvGrpSpPr>
          <p:cNvPr id="37" name="Group 36">
            <a:extLst>
              <a:ext uri="{FF2B5EF4-FFF2-40B4-BE49-F238E27FC236}">
                <a16:creationId xmlns:a16="http://schemas.microsoft.com/office/drawing/2014/main" id="{42BE3659-888F-4C6A-9B93-E11A807F0E39}"/>
              </a:ext>
            </a:extLst>
          </p:cNvPr>
          <p:cNvGrpSpPr/>
          <p:nvPr/>
        </p:nvGrpSpPr>
        <p:grpSpPr>
          <a:xfrm>
            <a:off x="4083107" y="6001483"/>
            <a:ext cx="640080" cy="686410"/>
            <a:chOff x="4281951" y="3166677"/>
            <a:chExt cx="640080" cy="686410"/>
          </a:xfrm>
        </p:grpSpPr>
        <p:sp>
          <p:nvSpPr>
            <p:cNvPr id="38" name="Oval 37">
              <a:extLst>
                <a:ext uri="{FF2B5EF4-FFF2-40B4-BE49-F238E27FC236}">
                  <a16:creationId xmlns:a16="http://schemas.microsoft.com/office/drawing/2014/main" id="{58328BB2-812C-40F1-A113-D6D061D83DF0}"/>
                </a:ext>
              </a:extLst>
            </p:cNvPr>
            <p:cNvSpPr/>
            <p:nvPr/>
          </p:nvSpPr>
          <p:spPr>
            <a:xfrm>
              <a:off x="4281951" y="3476832"/>
              <a:ext cx="640080" cy="3762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Cloud/SaaS</a:t>
              </a:r>
            </a:p>
          </p:txBody>
        </p:sp>
        <p:pic>
          <p:nvPicPr>
            <p:cNvPr id="39" name="Picture 38">
              <a:extLst>
                <a:ext uri="{FF2B5EF4-FFF2-40B4-BE49-F238E27FC236}">
                  <a16:creationId xmlns:a16="http://schemas.microsoft.com/office/drawing/2014/main" id="{DFD4427C-1E12-4D41-9CC5-B050FFF540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69043" y="3166677"/>
              <a:ext cx="442301" cy="442301"/>
            </a:xfrm>
            <a:prstGeom prst="rect">
              <a:avLst/>
            </a:prstGeom>
          </p:spPr>
        </p:pic>
      </p:grpSp>
      <p:grpSp>
        <p:nvGrpSpPr>
          <p:cNvPr id="40" name="Group 39">
            <a:extLst>
              <a:ext uri="{FF2B5EF4-FFF2-40B4-BE49-F238E27FC236}">
                <a16:creationId xmlns:a16="http://schemas.microsoft.com/office/drawing/2014/main" id="{9747621C-7B9D-4B28-A5BB-7B322B888CBF}"/>
              </a:ext>
            </a:extLst>
          </p:cNvPr>
          <p:cNvGrpSpPr/>
          <p:nvPr/>
        </p:nvGrpSpPr>
        <p:grpSpPr>
          <a:xfrm>
            <a:off x="704795" y="5976089"/>
            <a:ext cx="640080" cy="711804"/>
            <a:chOff x="724373" y="4122847"/>
            <a:chExt cx="640080" cy="711804"/>
          </a:xfrm>
        </p:grpSpPr>
        <p:sp>
          <p:nvSpPr>
            <p:cNvPr id="41" name="Oval 40">
              <a:extLst>
                <a:ext uri="{FF2B5EF4-FFF2-40B4-BE49-F238E27FC236}">
                  <a16:creationId xmlns:a16="http://schemas.microsoft.com/office/drawing/2014/main" id="{088327DF-7B9B-482E-ADD9-EB47EA6D4F53}"/>
                </a:ext>
              </a:extLst>
            </p:cNvPr>
            <p:cNvSpPr/>
            <p:nvPr/>
          </p:nvSpPr>
          <p:spPr>
            <a:xfrm>
              <a:off x="724373" y="4458396"/>
              <a:ext cx="640080" cy="3762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Email </a:t>
              </a:r>
            </a:p>
          </p:txBody>
        </p:sp>
        <p:pic>
          <p:nvPicPr>
            <p:cNvPr id="42" name="Picture 41">
              <a:extLst>
                <a:ext uri="{FF2B5EF4-FFF2-40B4-BE49-F238E27FC236}">
                  <a16:creationId xmlns:a16="http://schemas.microsoft.com/office/drawing/2014/main" id="{2F20A5C8-0B2A-41CA-BB3E-21F8065F52A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7503" y="4122847"/>
              <a:ext cx="457535" cy="457535"/>
            </a:xfrm>
            <a:prstGeom prst="rect">
              <a:avLst/>
            </a:prstGeom>
          </p:spPr>
        </p:pic>
      </p:grpSp>
      <p:grpSp>
        <p:nvGrpSpPr>
          <p:cNvPr id="43" name="Group 42">
            <a:extLst>
              <a:ext uri="{FF2B5EF4-FFF2-40B4-BE49-F238E27FC236}">
                <a16:creationId xmlns:a16="http://schemas.microsoft.com/office/drawing/2014/main" id="{034DB93C-9B67-435C-A632-926A34359DD9}"/>
              </a:ext>
            </a:extLst>
          </p:cNvPr>
          <p:cNvGrpSpPr/>
          <p:nvPr/>
        </p:nvGrpSpPr>
        <p:grpSpPr>
          <a:xfrm>
            <a:off x="10799327" y="6005476"/>
            <a:ext cx="640080" cy="690837"/>
            <a:chOff x="10866704" y="4023960"/>
            <a:chExt cx="640080" cy="690837"/>
          </a:xfrm>
        </p:grpSpPr>
        <p:sp>
          <p:nvSpPr>
            <p:cNvPr id="44" name="Oval 43">
              <a:extLst>
                <a:ext uri="{FF2B5EF4-FFF2-40B4-BE49-F238E27FC236}">
                  <a16:creationId xmlns:a16="http://schemas.microsoft.com/office/drawing/2014/main" id="{C30775DB-5117-4304-A766-A5B778FBF052}"/>
                </a:ext>
              </a:extLst>
            </p:cNvPr>
            <p:cNvSpPr/>
            <p:nvPr/>
          </p:nvSpPr>
          <p:spPr>
            <a:xfrm flipH="1">
              <a:off x="10866704" y="4338542"/>
              <a:ext cx="640080" cy="3762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Wi-Fi</a:t>
              </a:r>
            </a:p>
          </p:txBody>
        </p:sp>
        <p:pic>
          <p:nvPicPr>
            <p:cNvPr id="45" name="Picture 44">
              <a:extLst>
                <a:ext uri="{FF2B5EF4-FFF2-40B4-BE49-F238E27FC236}">
                  <a16:creationId xmlns:a16="http://schemas.microsoft.com/office/drawing/2014/main" id="{48A105ED-58B9-4576-88F7-DA17292841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44082" y="4023960"/>
              <a:ext cx="446727" cy="446727"/>
            </a:xfrm>
            <a:prstGeom prst="rect">
              <a:avLst/>
            </a:prstGeom>
          </p:spPr>
        </p:pic>
      </p:grpSp>
      <p:grpSp>
        <p:nvGrpSpPr>
          <p:cNvPr id="46" name="Group 45">
            <a:extLst>
              <a:ext uri="{FF2B5EF4-FFF2-40B4-BE49-F238E27FC236}">
                <a16:creationId xmlns:a16="http://schemas.microsoft.com/office/drawing/2014/main" id="{0EBA6132-42A9-4BDE-BCAC-219D3EB2F3DD}"/>
              </a:ext>
            </a:extLst>
          </p:cNvPr>
          <p:cNvGrpSpPr/>
          <p:nvPr/>
        </p:nvGrpSpPr>
        <p:grpSpPr>
          <a:xfrm>
            <a:off x="2393951" y="6006569"/>
            <a:ext cx="640080" cy="681324"/>
            <a:chOff x="2754632" y="3597839"/>
            <a:chExt cx="640080" cy="681324"/>
          </a:xfrm>
        </p:grpSpPr>
        <p:sp>
          <p:nvSpPr>
            <p:cNvPr id="47" name="Oval 46">
              <a:extLst>
                <a:ext uri="{FF2B5EF4-FFF2-40B4-BE49-F238E27FC236}">
                  <a16:creationId xmlns:a16="http://schemas.microsoft.com/office/drawing/2014/main" id="{690B79BD-3425-4673-80CB-9324CE0B7703}"/>
                </a:ext>
              </a:extLst>
            </p:cNvPr>
            <p:cNvSpPr/>
            <p:nvPr/>
          </p:nvSpPr>
          <p:spPr>
            <a:xfrm>
              <a:off x="2754632" y="3902908"/>
              <a:ext cx="640080" cy="3762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Mobile/Remote</a:t>
              </a:r>
            </a:p>
          </p:txBody>
        </p:sp>
        <p:pic>
          <p:nvPicPr>
            <p:cNvPr id="48" name="Picture 47">
              <a:extLst>
                <a:ext uri="{FF2B5EF4-FFF2-40B4-BE49-F238E27FC236}">
                  <a16:creationId xmlns:a16="http://schemas.microsoft.com/office/drawing/2014/main" id="{53B281AE-1859-4C91-AB90-0FC3D4DD837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71147" y="3597839"/>
              <a:ext cx="376255" cy="376255"/>
            </a:xfrm>
            <a:prstGeom prst="rect">
              <a:avLst/>
            </a:prstGeom>
          </p:spPr>
        </p:pic>
      </p:grpSp>
      <p:grpSp>
        <p:nvGrpSpPr>
          <p:cNvPr id="49" name="Group 48">
            <a:extLst>
              <a:ext uri="{FF2B5EF4-FFF2-40B4-BE49-F238E27FC236}">
                <a16:creationId xmlns:a16="http://schemas.microsoft.com/office/drawing/2014/main" id="{2C1DEF48-4F92-4C41-BA18-1F4FD3D7A0F8}"/>
              </a:ext>
            </a:extLst>
          </p:cNvPr>
          <p:cNvGrpSpPr/>
          <p:nvPr/>
        </p:nvGrpSpPr>
        <p:grpSpPr>
          <a:xfrm>
            <a:off x="1268476" y="420803"/>
            <a:ext cx="9235511" cy="914400"/>
            <a:chOff x="1348247" y="405432"/>
            <a:chExt cx="9235511" cy="914400"/>
          </a:xfrm>
        </p:grpSpPr>
        <p:sp>
          <p:nvSpPr>
            <p:cNvPr id="50" name="Oval 49">
              <a:extLst>
                <a:ext uri="{FF2B5EF4-FFF2-40B4-BE49-F238E27FC236}">
                  <a16:creationId xmlns:a16="http://schemas.microsoft.com/office/drawing/2014/main" id="{553D5BBE-BBCD-42A9-8501-93CFB5F35C7C}"/>
                </a:ext>
              </a:extLst>
            </p:cNvPr>
            <p:cNvSpPr/>
            <p:nvPr/>
          </p:nvSpPr>
          <p:spPr>
            <a:xfrm>
              <a:off x="4736233" y="405432"/>
              <a:ext cx="5847525"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5656A"/>
                  </a:solidFill>
                  <a:effectLst/>
                  <a:uLnTx/>
                  <a:uFillTx/>
                  <a:latin typeface="Lato" panose="020F0502020204030203" pitchFamily="34" charset="0"/>
                  <a:ea typeface="Lato" panose="020F0502020204030203" pitchFamily="34" charset="0"/>
                  <a:cs typeface="Lato" panose="020F0502020204030203" pitchFamily="34" charset="0"/>
                </a:rPr>
                <a:t>BOUNDLESS CYBERSECURITY</a:t>
              </a:r>
            </a:p>
          </p:txBody>
        </p:sp>
        <p:pic>
          <p:nvPicPr>
            <p:cNvPr id="51" name="Picture 50">
              <a:extLst>
                <a:ext uri="{FF2B5EF4-FFF2-40B4-BE49-F238E27FC236}">
                  <a16:creationId xmlns:a16="http://schemas.microsoft.com/office/drawing/2014/main" id="{1DB57ADD-9C36-4875-8F8F-1BED62B1544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48247" y="678687"/>
              <a:ext cx="2977849" cy="496308"/>
            </a:xfrm>
            <a:prstGeom prst="rect">
              <a:avLst/>
            </a:prstGeom>
          </p:spPr>
        </p:pic>
      </p:grpSp>
      <p:grpSp>
        <p:nvGrpSpPr>
          <p:cNvPr id="52" name="Group 51">
            <a:extLst>
              <a:ext uri="{FF2B5EF4-FFF2-40B4-BE49-F238E27FC236}">
                <a16:creationId xmlns:a16="http://schemas.microsoft.com/office/drawing/2014/main" id="{E665265B-340C-4202-A189-77B25C92ED9E}"/>
              </a:ext>
            </a:extLst>
          </p:cNvPr>
          <p:cNvGrpSpPr/>
          <p:nvPr/>
        </p:nvGrpSpPr>
        <p:grpSpPr>
          <a:xfrm>
            <a:off x="350103" y="1992389"/>
            <a:ext cx="4114216" cy="514080"/>
            <a:chOff x="350103" y="1992389"/>
            <a:chExt cx="4114216" cy="514080"/>
          </a:xfrm>
        </p:grpSpPr>
        <p:sp>
          <p:nvSpPr>
            <p:cNvPr id="53" name="Rectangle 52">
              <a:extLst>
                <a:ext uri="{FF2B5EF4-FFF2-40B4-BE49-F238E27FC236}">
                  <a16:creationId xmlns:a16="http://schemas.microsoft.com/office/drawing/2014/main" id="{306445C5-5B10-4C33-B035-A46EE777F351}"/>
                </a:ext>
              </a:extLst>
            </p:cNvPr>
            <p:cNvSpPr>
              <a:spLocks/>
            </p:cNvSpPr>
            <p:nvPr/>
          </p:nvSpPr>
          <p:spPr>
            <a:xfrm>
              <a:off x="350103" y="2003549"/>
              <a:ext cx="3429000" cy="502920"/>
            </a:xfrm>
            <a:prstGeom prst="rect">
              <a:avLst/>
            </a:prstGeom>
            <a:solidFill>
              <a:schemeClr val="accent5">
                <a:alpha val="54000"/>
              </a:schemeClr>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KNOWN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4.4 billion malware</a:t>
              </a:r>
            </a:p>
          </p:txBody>
        </p:sp>
        <p:cxnSp>
          <p:nvCxnSpPr>
            <p:cNvPr id="54" name="Straight Connector 53">
              <a:extLst>
                <a:ext uri="{FF2B5EF4-FFF2-40B4-BE49-F238E27FC236}">
                  <a16:creationId xmlns:a16="http://schemas.microsoft.com/office/drawing/2014/main" id="{94797017-AE6A-4E34-A77E-56F0373C8249}"/>
                </a:ext>
              </a:extLst>
            </p:cNvPr>
            <p:cNvCxnSpPr>
              <a:cxnSpLocks/>
            </p:cNvCxnSpPr>
            <p:nvPr/>
          </p:nvCxnSpPr>
          <p:spPr>
            <a:xfrm flipH="1">
              <a:off x="3837273" y="2281375"/>
              <a:ext cx="554076" cy="0"/>
            </a:xfrm>
            <a:prstGeom prst="line">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4F2FE36-9D24-4ACB-B03E-D7859C822537}"/>
                </a:ext>
              </a:extLst>
            </p:cNvPr>
            <p:cNvSpPr txBox="1"/>
            <p:nvPr/>
          </p:nvSpPr>
          <p:spPr>
            <a:xfrm>
              <a:off x="3926992" y="1992389"/>
              <a:ext cx="5373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A0065"/>
                  </a:solidFill>
                  <a:effectLst/>
                  <a:uLnTx/>
                  <a:uFillTx/>
                  <a:latin typeface="Lato" panose="020F0502020204030203" pitchFamily="34" charset="0"/>
                  <a:ea typeface="Lato" panose="020F0502020204030203" pitchFamily="34" charset="0"/>
                  <a:cs typeface="Lato" panose="020F0502020204030203" pitchFamily="34" charset="0"/>
                </a:rPr>
                <a:t>99%</a:t>
              </a:r>
            </a:p>
          </p:txBody>
        </p:sp>
      </p:grpSp>
      <p:grpSp>
        <p:nvGrpSpPr>
          <p:cNvPr id="56" name="Group 55">
            <a:extLst>
              <a:ext uri="{FF2B5EF4-FFF2-40B4-BE49-F238E27FC236}">
                <a16:creationId xmlns:a16="http://schemas.microsoft.com/office/drawing/2014/main" id="{EBD2F2F2-5949-4A64-BCBB-39FE7AF57FB5}"/>
              </a:ext>
            </a:extLst>
          </p:cNvPr>
          <p:cNvGrpSpPr/>
          <p:nvPr/>
        </p:nvGrpSpPr>
        <p:grpSpPr>
          <a:xfrm>
            <a:off x="7768523" y="1991258"/>
            <a:ext cx="4061413" cy="515194"/>
            <a:chOff x="7768523" y="1991258"/>
            <a:chExt cx="4061413" cy="515194"/>
          </a:xfrm>
        </p:grpSpPr>
        <p:sp>
          <p:nvSpPr>
            <p:cNvPr id="57" name="Rectangle 56">
              <a:extLst>
                <a:ext uri="{FF2B5EF4-FFF2-40B4-BE49-F238E27FC236}">
                  <a16:creationId xmlns:a16="http://schemas.microsoft.com/office/drawing/2014/main" id="{3E773790-0DCD-4197-BE65-E21B273E22AD}"/>
                </a:ext>
              </a:extLst>
            </p:cNvPr>
            <p:cNvSpPr>
              <a:spLocks/>
            </p:cNvSpPr>
            <p:nvPr/>
          </p:nvSpPr>
          <p:spPr>
            <a:xfrm>
              <a:off x="8401993" y="2003755"/>
              <a:ext cx="3427943" cy="502697"/>
            </a:xfrm>
            <a:prstGeom prst="rect">
              <a:avLst/>
            </a:prstGeom>
            <a:solidFill>
              <a:schemeClr val="accent1">
                <a:alpha val="54000"/>
              </a:schemeClr>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UNKNOWN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44 million files </a:t>
              </a:r>
            </a:p>
          </p:txBody>
        </p:sp>
        <p:cxnSp>
          <p:nvCxnSpPr>
            <p:cNvPr id="58" name="Straight Connector 57">
              <a:extLst>
                <a:ext uri="{FF2B5EF4-FFF2-40B4-BE49-F238E27FC236}">
                  <a16:creationId xmlns:a16="http://schemas.microsoft.com/office/drawing/2014/main" id="{4D64824B-9820-4F48-906B-1591865DEF0D}"/>
                </a:ext>
              </a:extLst>
            </p:cNvPr>
            <p:cNvCxnSpPr>
              <a:cxnSpLocks/>
            </p:cNvCxnSpPr>
            <p:nvPr/>
          </p:nvCxnSpPr>
          <p:spPr>
            <a:xfrm>
              <a:off x="7768523" y="2281375"/>
              <a:ext cx="554076" cy="0"/>
            </a:xfrm>
            <a:prstGeom prst="line">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E57A7D0-3FBD-478C-A862-7804D80C07B1}"/>
                </a:ext>
              </a:extLst>
            </p:cNvPr>
            <p:cNvSpPr txBox="1"/>
            <p:nvPr/>
          </p:nvSpPr>
          <p:spPr>
            <a:xfrm>
              <a:off x="7829046" y="1991258"/>
              <a:ext cx="43313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6C0C"/>
                  </a:solidFill>
                  <a:effectLst/>
                  <a:uLnTx/>
                  <a:uFillTx/>
                  <a:latin typeface="Lato" panose="020F0502020204030203" pitchFamily="34" charset="0"/>
                  <a:ea typeface="Lato" panose="020F0502020204030203" pitchFamily="34" charset="0"/>
                  <a:cs typeface="Lato" panose="020F0502020204030203" pitchFamily="34" charset="0"/>
                </a:rPr>
                <a:t>1%</a:t>
              </a:r>
            </a:p>
          </p:txBody>
        </p:sp>
      </p:grpSp>
      <p:grpSp>
        <p:nvGrpSpPr>
          <p:cNvPr id="60" name="Group 59">
            <a:extLst>
              <a:ext uri="{FF2B5EF4-FFF2-40B4-BE49-F238E27FC236}">
                <a16:creationId xmlns:a16="http://schemas.microsoft.com/office/drawing/2014/main" id="{BF2146CD-34B0-441B-B49E-ED41C4B49BF0}"/>
              </a:ext>
            </a:extLst>
          </p:cNvPr>
          <p:cNvGrpSpPr/>
          <p:nvPr/>
        </p:nvGrpSpPr>
        <p:grpSpPr>
          <a:xfrm>
            <a:off x="7961864" y="2532513"/>
            <a:ext cx="3912156" cy="1955901"/>
            <a:chOff x="7961864" y="2532513"/>
            <a:chExt cx="3912156" cy="1955901"/>
          </a:xfrm>
          <a:solidFill>
            <a:schemeClr val="accent6">
              <a:lumMod val="75000"/>
            </a:schemeClr>
          </a:solidFill>
        </p:grpSpPr>
        <p:grpSp>
          <p:nvGrpSpPr>
            <p:cNvPr id="61" name="Group 60">
              <a:extLst>
                <a:ext uri="{FF2B5EF4-FFF2-40B4-BE49-F238E27FC236}">
                  <a16:creationId xmlns:a16="http://schemas.microsoft.com/office/drawing/2014/main" id="{C4691ADD-66D2-46E0-A5CD-416EBA7AEA8F}"/>
                </a:ext>
              </a:extLst>
            </p:cNvPr>
            <p:cNvGrpSpPr/>
            <p:nvPr/>
          </p:nvGrpSpPr>
          <p:grpSpPr>
            <a:xfrm>
              <a:off x="7961864" y="2532513"/>
              <a:ext cx="3912156" cy="1955901"/>
              <a:chOff x="7961864" y="2532513"/>
              <a:chExt cx="3912156" cy="1955901"/>
            </a:xfrm>
            <a:grpFill/>
          </p:grpSpPr>
          <p:grpSp>
            <p:nvGrpSpPr>
              <p:cNvPr id="64" name="Group 63">
                <a:extLst>
                  <a:ext uri="{FF2B5EF4-FFF2-40B4-BE49-F238E27FC236}">
                    <a16:creationId xmlns:a16="http://schemas.microsoft.com/office/drawing/2014/main" id="{E2A1AF87-5751-4203-913F-40AFD846E083}"/>
                  </a:ext>
                </a:extLst>
              </p:cNvPr>
              <p:cNvGrpSpPr>
                <a:grpSpLocks/>
              </p:cNvGrpSpPr>
              <p:nvPr/>
            </p:nvGrpSpPr>
            <p:grpSpPr>
              <a:xfrm>
                <a:off x="7961864" y="2836851"/>
                <a:ext cx="3912156" cy="1291836"/>
                <a:chOff x="5877150" y="2266924"/>
                <a:chExt cx="6168654" cy="1102616"/>
              </a:xfrm>
              <a:grpFill/>
            </p:grpSpPr>
            <p:sp>
              <p:nvSpPr>
                <p:cNvPr id="78" name="Rectangle 77">
                  <a:extLst>
                    <a:ext uri="{FF2B5EF4-FFF2-40B4-BE49-F238E27FC236}">
                      <a16:creationId xmlns:a16="http://schemas.microsoft.com/office/drawing/2014/main" id="{F4C17C24-55EC-499F-B747-B3CF3BEF7246}"/>
                    </a:ext>
                  </a:extLst>
                </p:cNvPr>
                <p:cNvSpPr/>
                <p:nvPr/>
              </p:nvSpPr>
              <p:spPr>
                <a:xfrm>
                  <a:off x="5877150" y="2277584"/>
                  <a:ext cx="3560267" cy="1091515"/>
                </a:xfrm>
                <a:prstGeom prst="rect">
                  <a:avLst/>
                </a:prstGeom>
                <a:grp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CAPTURE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MULTI-ENGINE SANDBOX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Capture/identify in real 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(1,614 files/day)</a:t>
                  </a:r>
                </a:p>
                <a:p>
                  <a:pPr marL="0" marR="0" lvl="0" indent="0" algn="ctr" defTabSz="914400" rtl="0" eaLnBrk="1" fontAlgn="auto" latinLnBrk="0" hangingPunct="1">
                    <a:lnSpc>
                      <a:spcPts val="124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9" name="Rectangle 78">
                  <a:extLst>
                    <a:ext uri="{FF2B5EF4-FFF2-40B4-BE49-F238E27FC236}">
                      <a16:creationId xmlns:a16="http://schemas.microsoft.com/office/drawing/2014/main" id="{517BFEF5-9981-4562-B1A6-97B1829AEB1F}"/>
                    </a:ext>
                  </a:extLst>
                </p:cNvPr>
                <p:cNvSpPr/>
                <p:nvPr/>
              </p:nvSpPr>
              <p:spPr>
                <a:xfrm>
                  <a:off x="6025594" y="2992037"/>
                  <a:ext cx="994638" cy="170698"/>
                </a:xfrm>
                <a:prstGeom prst="rect">
                  <a:avLst/>
                </a:prstGeom>
                <a:solidFill>
                  <a:schemeClr val="accent6">
                    <a:lumMod val="50000"/>
                  </a:schemeClr>
                </a:solidFill>
                <a:ln>
                  <a:solidFill>
                    <a:schemeClr val="bg2"/>
                  </a:solidFill>
                </a:ln>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Hypervisor</a:t>
                  </a:r>
                </a:p>
              </p:txBody>
            </p:sp>
            <p:sp>
              <p:nvSpPr>
                <p:cNvPr id="80" name="Rectangle 79">
                  <a:extLst>
                    <a:ext uri="{FF2B5EF4-FFF2-40B4-BE49-F238E27FC236}">
                      <a16:creationId xmlns:a16="http://schemas.microsoft.com/office/drawing/2014/main" id="{20A2A237-AB48-4173-B19E-B48FAD4F4446}"/>
                    </a:ext>
                  </a:extLst>
                </p:cNvPr>
                <p:cNvSpPr/>
                <p:nvPr/>
              </p:nvSpPr>
              <p:spPr>
                <a:xfrm>
                  <a:off x="7159878" y="2988968"/>
                  <a:ext cx="994638" cy="170698"/>
                </a:xfrm>
                <a:prstGeom prst="rect">
                  <a:avLst/>
                </a:prstGeom>
                <a:solidFill>
                  <a:schemeClr val="accent6">
                    <a:lumMod val="50000"/>
                  </a:schemeClr>
                </a:solidFill>
                <a:ln>
                  <a:solidFill>
                    <a:schemeClr val="bg2"/>
                  </a:solidFill>
                </a:ln>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Emulation</a:t>
                  </a:r>
                </a:p>
              </p:txBody>
            </p:sp>
            <p:sp>
              <p:nvSpPr>
                <p:cNvPr id="81" name="Rectangle 80">
                  <a:extLst>
                    <a:ext uri="{FF2B5EF4-FFF2-40B4-BE49-F238E27FC236}">
                      <a16:creationId xmlns:a16="http://schemas.microsoft.com/office/drawing/2014/main" id="{DB5E4FF2-8E80-4514-9184-1511F6A217E8}"/>
                    </a:ext>
                  </a:extLst>
                </p:cNvPr>
                <p:cNvSpPr/>
                <p:nvPr/>
              </p:nvSpPr>
              <p:spPr>
                <a:xfrm>
                  <a:off x="8294165" y="2987526"/>
                  <a:ext cx="994638" cy="170698"/>
                </a:xfrm>
                <a:prstGeom prst="rect">
                  <a:avLst/>
                </a:prstGeom>
                <a:solidFill>
                  <a:schemeClr val="accent6">
                    <a:lumMod val="50000"/>
                  </a:schemeClr>
                </a:solidFill>
                <a:ln>
                  <a:solidFill>
                    <a:schemeClr val="bg2"/>
                  </a:solidFill>
                </a:ln>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5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Virtualization</a:t>
                  </a:r>
                </a:p>
              </p:txBody>
            </p:sp>
            <p:sp>
              <p:nvSpPr>
                <p:cNvPr id="82" name="Rectangle 81">
                  <a:extLst>
                    <a:ext uri="{FF2B5EF4-FFF2-40B4-BE49-F238E27FC236}">
                      <a16:creationId xmlns:a16="http://schemas.microsoft.com/office/drawing/2014/main" id="{72C9A36B-10E7-4A96-956B-D028E23E12AE}"/>
                    </a:ext>
                  </a:extLst>
                </p:cNvPr>
                <p:cNvSpPr/>
                <p:nvPr/>
              </p:nvSpPr>
              <p:spPr>
                <a:xfrm>
                  <a:off x="9558255" y="2266924"/>
                  <a:ext cx="2487549" cy="1102616"/>
                </a:xfrm>
                <a:prstGeom prst="rect">
                  <a:avLst/>
                </a:prstGeom>
                <a:grpFill/>
                <a:ln>
                  <a:noFill/>
                </a:ln>
              </p:spPr>
              <p:txBody>
                <a:bodyPr wrap="square" lIns="0" r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RTDMI</a:t>
                  </a:r>
                  <a:br>
                    <a:rPr kumimoji="0" lang="en-US" sz="105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REAL-TIME DEEP </a:t>
                  </a:r>
                  <a:r>
                    <a:rPr kumimoji="0" lang="en-US" sz="1200" b="0" i="0" u="none" strike="noStrike" kern="1200" cap="none" spc="-7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MEMORY INSPECTION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Catch what others don’t</a:t>
                  </a:r>
                </a:p>
                <a:p>
                  <a:pPr marL="0" marR="0" lvl="0" indent="0" algn="ctr" defTabSz="914400" rtl="0" eaLnBrk="1" fontAlgn="auto" latinLnBrk="0" hangingPunct="1">
                    <a:lnSpc>
                      <a:spcPts val="11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(647 files/day)</a:t>
                  </a: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D450E6A-390C-4215-87E4-69195483AC20}"/>
                  </a:ext>
                </a:extLst>
              </p:cNvPr>
              <p:cNvGrpSpPr/>
              <p:nvPr/>
            </p:nvGrpSpPr>
            <p:grpSpPr>
              <a:xfrm>
                <a:off x="8397378" y="2801685"/>
                <a:ext cx="2713013" cy="1327002"/>
                <a:chOff x="9308363" y="2677307"/>
                <a:chExt cx="2713013" cy="1327002"/>
              </a:xfrm>
              <a:grpFill/>
            </p:grpSpPr>
            <p:cxnSp>
              <p:nvCxnSpPr>
                <p:cNvPr id="74" name="Straight Connector 73">
                  <a:extLst>
                    <a:ext uri="{FF2B5EF4-FFF2-40B4-BE49-F238E27FC236}">
                      <a16:creationId xmlns:a16="http://schemas.microsoft.com/office/drawing/2014/main" id="{6BADCBA1-CDC4-487F-8ECC-07CA233D4F37}"/>
                    </a:ext>
                  </a:extLst>
                </p:cNvPr>
                <p:cNvCxnSpPr>
                  <a:cxnSpLocks/>
                </p:cNvCxnSpPr>
                <p:nvPr/>
              </p:nvCxnSpPr>
              <p:spPr>
                <a:xfrm flipH="1">
                  <a:off x="9308363" y="2725093"/>
                  <a:ext cx="1" cy="1264134"/>
                </a:xfrm>
                <a:prstGeom prst="line">
                  <a:avLst/>
                </a:prstGeom>
                <a:grpFill/>
                <a:ln w="28575">
                  <a:solidFill>
                    <a:schemeClr val="accent4">
                      <a:alpha val="22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C18D604-E202-494E-BFC4-C1415DD6215F}"/>
                    </a:ext>
                  </a:extLst>
                </p:cNvPr>
                <p:cNvCxnSpPr>
                  <a:cxnSpLocks/>
                </p:cNvCxnSpPr>
                <p:nvPr/>
              </p:nvCxnSpPr>
              <p:spPr>
                <a:xfrm flipH="1">
                  <a:off x="9978140" y="2725094"/>
                  <a:ext cx="2808" cy="1279215"/>
                </a:xfrm>
                <a:prstGeom prst="line">
                  <a:avLst/>
                </a:prstGeom>
                <a:grpFill/>
                <a:ln w="28575">
                  <a:solidFill>
                    <a:schemeClr val="accent4">
                      <a:alpha val="22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1AA122D-473D-4DD9-A79A-1C413D929F2C}"/>
                    </a:ext>
                  </a:extLst>
                </p:cNvPr>
                <p:cNvCxnSpPr>
                  <a:cxnSpLocks/>
                </p:cNvCxnSpPr>
                <p:nvPr/>
              </p:nvCxnSpPr>
              <p:spPr>
                <a:xfrm flipH="1">
                  <a:off x="10758432" y="2707802"/>
                  <a:ext cx="1124" cy="1296507"/>
                </a:xfrm>
                <a:prstGeom prst="line">
                  <a:avLst/>
                </a:prstGeom>
                <a:grpFill/>
                <a:ln w="28575">
                  <a:solidFill>
                    <a:schemeClr val="accent4">
                      <a:alpha val="22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1AAB63F-7F79-411B-A836-5FA593C6E995}"/>
                    </a:ext>
                  </a:extLst>
                </p:cNvPr>
                <p:cNvCxnSpPr>
                  <a:cxnSpLocks/>
                  <a:endCxn id="66" idx="0"/>
                </p:cNvCxnSpPr>
                <p:nvPr/>
              </p:nvCxnSpPr>
              <p:spPr>
                <a:xfrm>
                  <a:off x="12010272" y="2677307"/>
                  <a:ext cx="11104" cy="1320529"/>
                </a:xfrm>
                <a:prstGeom prst="line">
                  <a:avLst/>
                </a:prstGeom>
                <a:grpFill/>
                <a:ln w="28575">
                  <a:solidFill>
                    <a:schemeClr val="accent4">
                      <a:alpha val="22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6" name="Right Brace 65">
                <a:extLst>
                  <a:ext uri="{FF2B5EF4-FFF2-40B4-BE49-F238E27FC236}">
                    <a16:creationId xmlns:a16="http://schemas.microsoft.com/office/drawing/2014/main" id="{290B29FD-FE0B-4B89-A158-67480EA047E0}"/>
                  </a:ext>
                </a:extLst>
              </p:cNvPr>
              <p:cNvSpPr/>
              <p:nvPr/>
            </p:nvSpPr>
            <p:spPr>
              <a:xfrm rot="5400000">
                <a:off x="9665805" y="2847875"/>
                <a:ext cx="170247" cy="2718924"/>
              </a:xfrm>
              <a:prstGeom prst="rightBrace">
                <a:avLst>
                  <a:gd name="adj1" fmla="val 1982"/>
                  <a:gd name="adj2" fmla="val 50000"/>
                </a:avLst>
              </a:prstGeom>
              <a:grpFill/>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56A"/>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99B655D8-2282-412E-BD8C-0B79D3AA715E}"/>
                  </a:ext>
                </a:extLst>
              </p:cNvPr>
              <p:cNvGrpSpPr/>
              <p:nvPr/>
            </p:nvGrpSpPr>
            <p:grpSpPr>
              <a:xfrm>
                <a:off x="8397190" y="2532513"/>
                <a:ext cx="2702215" cy="315115"/>
                <a:chOff x="8397190" y="2532513"/>
                <a:chExt cx="2702215" cy="315115"/>
              </a:xfrm>
              <a:grpFill/>
            </p:grpSpPr>
            <p:cxnSp>
              <p:nvCxnSpPr>
                <p:cNvPr id="69" name="Straight Connector 68">
                  <a:extLst>
                    <a:ext uri="{FF2B5EF4-FFF2-40B4-BE49-F238E27FC236}">
                      <a16:creationId xmlns:a16="http://schemas.microsoft.com/office/drawing/2014/main" id="{1FEC72E8-F085-428C-B4C0-60BA385700C4}"/>
                    </a:ext>
                  </a:extLst>
                </p:cNvPr>
                <p:cNvCxnSpPr>
                  <a:cxnSpLocks/>
                </p:cNvCxnSpPr>
                <p:nvPr/>
              </p:nvCxnSpPr>
              <p:spPr>
                <a:xfrm flipV="1">
                  <a:off x="9845761" y="2616270"/>
                  <a:ext cx="2" cy="231357"/>
                </a:xfrm>
                <a:prstGeom prst="line">
                  <a:avLst/>
                </a:prstGeom>
                <a:grpFill/>
                <a:ln w="25400">
                  <a:solidFill>
                    <a:schemeClr val="accent4"/>
                  </a:solidFill>
                  <a:head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C7CB1ED-B336-47B4-9F4C-90514F7DD584}"/>
                    </a:ext>
                  </a:extLst>
                </p:cNvPr>
                <p:cNvCxnSpPr>
                  <a:cxnSpLocks/>
                </p:cNvCxnSpPr>
                <p:nvPr/>
              </p:nvCxnSpPr>
              <p:spPr>
                <a:xfrm flipH="1" flipV="1">
                  <a:off x="9069963" y="2616591"/>
                  <a:ext cx="5692" cy="231037"/>
                </a:xfrm>
                <a:prstGeom prst="line">
                  <a:avLst/>
                </a:prstGeom>
                <a:grpFill/>
                <a:ln w="25400">
                  <a:solidFill>
                    <a:schemeClr val="accent4"/>
                  </a:solidFill>
                  <a:head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EA89AD-9035-45E1-988F-C733B1219EC2}"/>
                    </a:ext>
                  </a:extLst>
                </p:cNvPr>
                <p:cNvCxnSpPr/>
                <p:nvPr/>
              </p:nvCxnSpPr>
              <p:spPr>
                <a:xfrm rot="16200000">
                  <a:off x="11015987" y="2751943"/>
                  <a:ext cx="163231" cy="0"/>
                </a:xfrm>
                <a:prstGeom prst="line">
                  <a:avLst/>
                </a:prstGeom>
                <a:grpFill/>
                <a:ln w="25400">
                  <a:solidFill>
                    <a:schemeClr val="accent4"/>
                  </a:solidFill>
                  <a:head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4B75437-C038-4A35-8CB7-345EA086AA51}"/>
                    </a:ext>
                  </a:extLst>
                </p:cNvPr>
                <p:cNvCxnSpPr>
                  <a:cxnSpLocks/>
                </p:cNvCxnSpPr>
                <p:nvPr/>
              </p:nvCxnSpPr>
              <p:spPr>
                <a:xfrm rot="16200000">
                  <a:off x="8315668" y="2766010"/>
                  <a:ext cx="163230" cy="0"/>
                </a:xfrm>
                <a:prstGeom prst="line">
                  <a:avLst/>
                </a:prstGeom>
                <a:grpFill/>
                <a:ln w="25400">
                  <a:solidFill>
                    <a:schemeClr val="accent4"/>
                  </a:solidFill>
                  <a:headEnd type="triangle"/>
                </a:ln>
              </p:spPr>
              <p:style>
                <a:lnRef idx="1">
                  <a:schemeClr val="accent1"/>
                </a:lnRef>
                <a:fillRef idx="0">
                  <a:schemeClr val="accent1"/>
                </a:fillRef>
                <a:effectRef idx="0">
                  <a:schemeClr val="accent1"/>
                </a:effectRef>
                <a:fontRef idx="minor">
                  <a:schemeClr val="tx1"/>
                </a:fontRef>
              </p:style>
            </p:cxnSp>
            <p:sp>
              <p:nvSpPr>
                <p:cNvPr id="73" name="Right Brace 72">
                  <a:extLst>
                    <a:ext uri="{FF2B5EF4-FFF2-40B4-BE49-F238E27FC236}">
                      <a16:creationId xmlns:a16="http://schemas.microsoft.com/office/drawing/2014/main" id="{E443F4BD-E8C2-4A15-960D-7A10CF1A597F}"/>
                    </a:ext>
                  </a:extLst>
                </p:cNvPr>
                <p:cNvSpPr/>
                <p:nvPr/>
              </p:nvSpPr>
              <p:spPr>
                <a:xfrm rot="16200000">
                  <a:off x="9663174" y="1266529"/>
                  <a:ext cx="170247" cy="2702215"/>
                </a:xfrm>
                <a:prstGeom prst="rightBrace">
                  <a:avLst>
                    <a:gd name="adj1" fmla="val 1982"/>
                    <a:gd name="adj2" fmla="val 50000"/>
                  </a:avLst>
                </a:prstGeom>
                <a:grpFill/>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56A"/>
                    </a:solidFill>
                    <a:effectLst/>
                    <a:uLnTx/>
                    <a:uFillTx/>
                    <a:latin typeface="Calibri" panose="020F0502020204030204"/>
                    <a:ea typeface="+mn-ea"/>
                    <a:cs typeface="+mn-cs"/>
                  </a:endParaRPr>
                </a:p>
              </p:txBody>
            </p:sp>
          </p:grpSp>
          <p:cxnSp>
            <p:nvCxnSpPr>
              <p:cNvPr id="68" name="Straight Connector 67">
                <a:extLst>
                  <a:ext uri="{FF2B5EF4-FFF2-40B4-BE49-F238E27FC236}">
                    <a16:creationId xmlns:a16="http://schemas.microsoft.com/office/drawing/2014/main" id="{32BAC879-16B2-4DD1-9C84-BC29C8D881F9}"/>
                  </a:ext>
                </a:extLst>
              </p:cNvPr>
              <p:cNvCxnSpPr>
                <a:cxnSpLocks/>
              </p:cNvCxnSpPr>
              <p:nvPr/>
            </p:nvCxnSpPr>
            <p:spPr>
              <a:xfrm flipV="1">
                <a:off x="9757744" y="4220183"/>
                <a:ext cx="0" cy="268231"/>
              </a:xfrm>
              <a:prstGeom prst="line">
                <a:avLst/>
              </a:prstGeom>
              <a:grpFill/>
              <a:ln w="38100">
                <a:solidFill>
                  <a:schemeClr val="accent4"/>
                </a:solidFill>
                <a:head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6880A821-E1BD-4EF4-A03C-2612F77FFAB2}"/>
                </a:ext>
              </a:extLst>
            </p:cNvPr>
            <p:cNvCxnSpPr>
              <a:cxnSpLocks/>
            </p:cNvCxnSpPr>
            <p:nvPr/>
          </p:nvCxnSpPr>
          <p:spPr>
            <a:xfrm flipH="1" flipV="1">
              <a:off x="9071225" y="4128170"/>
              <a:ext cx="2806" cy="82132"/>
            </a:xfrm>
            <a:prstGeom prst="line">
              <a:avLst/>
            </a:prstGeom>
            <a:grpFill/>
            <a:ln w="254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5D5BE2-21F8-42F5-9BDC-F85CB1E09A41}"/>
                </a:ext>
              </a:extLst>
            </p:cNvPr>
            <p:cNvCxnSpPr>
              <a:cxnSpLocks/>
            </p:cNvCxnSpPr>
            <p:nvPr/>
          </p:nvCxnSpPr>
          <p:spPr>
            <a:xfrm flipH="1" flipV="1">
              <a:off x="9842392" y="4115565"/>
              <a:ext cx="2806" cy="82132"/>
            </a:xfrm>
            <a:prstGeom prst="line">
              <a:avLst/>
            </a:prstGeom>
            <a:grpFill/>
            <a:ln w="254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A2B7BB6-2F36-4047-8998-FCBE6FBE7B6D}"/>
              </a:ext>
            </a:extLst>
          </p:cNvPr>
          <p:cNvGrpSpPr/>
          <p:nvPr/>
        </p:nvGrpSpPr>
        <p:grpSpPr>
          <a:xfrm>
            <a:off x="4467837" y="2003549"/>
            <a:ext cx="3255063" cy="1930606"/>
            <a:chOff x="4467837" y="2003549"/>
            <a:chExt cx="3255063" cy="1930606"/>
          </a:xfrm>
          <a:solidFill>
            <a:schemeClr val="accent6">
              <a:lumMod val="75000"/>
            </a:schemeClr>
          </a:solidFill>
        </p:grpSpPr>
        <p:grpSp>
          <p:nvGrpSpPr>
            <p:cNvPr id="84" name="Group 83">
              <a:extLst>
                <a:ext uri="{FF2B5EF4-FFF2-40B4-BE49-F238E27FC236}">
                  <a16:creationId xmlns:a16="http://schemas.microsoft.com/office/drawing/2014/main" id="{7AF114F9-AF44-4339-8360-AAA0823CD829}"/>
                </a:ext>
              </a:extLst>
            </p:cNvPr>
            <p:cNvGrpSpPr/>
            <p:nvPr/>
          </p:nvGrpSpPr>
          <p:grpSpPr>
            <a:xfrm>
              <a:off x="4469099" y="2003549"/>
              <a:ext cx="3253801" cy="1930606"/>
              <a:chOff x="4495800" y="1476739"/>
              <a:chExt cx="3253801" cy="1960802"/>
            </a:xfrm>
            <a:grpFill/>
          </p:grpSpPr>
          <p:sp>
            <p:nvSpPr>
              <p:cNvPr id="86" name="Rectangle 85">
                <a:extLst>
                  <a:ext uri="{FF2B5EF4-FFF2-40B4-BE49-F238E27FC236}">
                    <a16:creationId xmlns:a16="http://schemas.microsoft.com/office/drawing/2014/main" id="{7706001B-4EC3-4B87-8E2B-D02D3E5D967A}"/>
                  </a:ext>
                </a:extLst>
              </p:cNvPr>
              <p:cNvSpPr/>
              <p:nvPr/>
            </p:nvSpPr>
            <p:spPr>
              <a:xfrm>
                <a:off x="4495800" y="1476739"/>
                <a:ext cx="3253801" cy="1960802"/>
              </a:xfrm>
              <a:prstGeom prst="rect">
                <a:avLst/>
              </a:prstGeom>
              <a:grpFill/>
            </p:spPr>
            <p:txBody>
              <a:bodyPr wrap="none" tIns="914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CAPTURE LABS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Unmatched threat intelligence</a:t>
                </a: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7" name="Rectangle 86">
                <a:extLst>
                  <a:ext uri="{FF2B5EF4-FFF2-40B4-BE49-F238E27FC236}">
                    <a16:creationId xmlns:a16="http://schemas.microsoft.com/office/drawing/2014/main" id="{B8371A86-380D-4E88-8B47-FEE33859F3DA}"/>
                  </a:ext>
                </a:extLst>
              </p:cNvPr>
              <p:cNvSpPr/>
              <p:nvPr/>
            </p:nvSpPr>
            <p:spPr>
              <a:xfrm>
                <a:off x="4632567" y="2216531"/>
                <a:ext cx="2982560" cy="865853"/>
              </a:xfrm>
              <a:prstGeom prst="rect">
                <a:avLst/>
              </a:prstGeom>
              <a:solidFill>
                <a:schemeClr val="accent6">
                  <a:lumMod val="50000"/>
                </a:schemeClr>
              </a:solidFill>
              <a:ln>
                <a:solidFill>
                  <a:schemeClr val="bg2"/>
                </a:solidFill>
              </a:ln>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DEEP LEARNING ALGORITHMS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Detect emerging malware</a:t>
                </a: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grpSp>
        <p:sp>
          <p:nvSpPr>
            <p:cNvPr id="85" name="TextBox 84">
              <a:extLst>
                <a:ext uri="{FF2B5EF4-FFF2-40B4-BE49-F238E27FC236}">
                  <a16:creationId xmlns:a16="http://schemas.microsoft.com/office/drawing/2014/main" id="{AFBA2EC4-24C8-41FB-885A-10B1C0A4AFDA}"/>
                </a:ext>
              </a:extLst>
            </p:cNvPr>
            <p:cNvSpPr txBox="1"/>
            <p:nvPr/>
          </p:nvSpPr>
          <p:spPr>
            <a:xfrm>
              <a:off x="4467837" y="3620108"/>
              <a:ext cx="3213801" cy="2616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4.4 billion files first three quarters of 2020</a:t>
              </a:r>
            </a:p>
          </p:txBody>
        </p:sp>
      </p:grpSp>
      <p:sp>
        <p:nvSpPr>
          <p:cNvPr id="88" name="Rectangle 87">
            <a:extLst>
              <a:ext uri="{FF2B5EF4-FFF2-40B4-BE49-F238E27FC236}">
                <a16:creationId xmlns:a16="http://schemas.microsoft.com/office/drawing/2014/main" id="{EA01C319-ACAF-46EF-9F2B-C7CFA8F459D4}"/>
              </a:ext>
            </a:extLst>
          </p:cNvPr>
          <p:cNvSpPr/>
          <p:nvPr/>
        </p:nvSpPr>
        <p:spPr>
          <a:xfrm>
            <a:off x="350103" y="1336918"/>
            <a:ext cx="11479837" cy="548640"/>
          </a:xfrm>
          <a:prstGeom prst="rect">
            <a:avLst/>
          </a:prstGeom>
          <a:solidFill>
            <a:schemeClr val="accent6">
              <a:lumMod val="75000"/>
            </a:schemeClr>
          </a:solidFill>
        </p:spPr>
        <p:txBody>
          <a:bodyPr wrap="non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CAPTURE SECURITY CENTER (CSC): Single pane of glass for unified visibility and control</a:t>
            </a:r>
          </a:p>
        </p:txBody>
      </p:sp>
      <p:pic>
        <p:nvPicPr>
          <p:cNvPr id="89" name="Picture 88">
            <a:extLst>
              <a:ext uri="{FF2B5EF4-FFF2-40B4-BE49-F238E27FC236}">
                <a16:creationId xmlns:a16="http://schemas.microsoft.com/office/drawing/2014/main" id="{86139E99-F01A-4051-A3CE-0F16F0908657}"/>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7306" y="5397941"/>
            <a:ext cx="12229306" cy="774259"/>
          </a:xfrm>
          <a:prstGeom prst="rect">
            <a:avLst/>
          </a:prstGeom>
        </p:spPr>
      </p:pic>
      <p:sp>
        <p:nvSpPr>
          <p:cNvPr id="90" name="Rectangle 89">
            <a:extLst>
              <a:ext uri="{FF2B5EF4-FFF2-40B4-BE49-F238E27FC236}">
                <a16:creationId xmlns:a16="http://schemas.microsoft.com/office/drawing/2014/main" id="{0E35FF6C-E451-474D-9FEA-2260940477BB}"/>
              </a:ext>
            </a:extLst>
          </p:cNvPr>
          <p:cNvSpPr/>
          <p:nvPr/>
        </p:nvSpPr>
        <p:spPr>
          <a:xfrm>
            <a:off x="978776" y="5465599"/>
            <a:ext cx="10106443" cy="548640"/>
          </a:xfrm>
          <a:prstGeom prst="rect">
            <a:avLst/>
          </a:prstGeom>
          <a:noFill/>
          <a:ln>
            <a:noFill/>
          </a:ln>
        </p:spPr>
        <p:txBody>
          <a:bodyPr wrap="non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MULTI-LAYER PROTECTION: Seamless coverage across all attack surfaces</a:t>
            </a:r>
          </a:p>
        </p:txBody>
      </p:sp>
    </p:spTree>
    <p:extLst>
      <p:ext uri="{BB962C8B-B14F-4D97-AF65-F5344CB8AC3E}">
        <p14:creationId xmlns:p14="http://schemas.microsoft.com/office/powerpoint/2010/main" val="63743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right)">
                                      <p:cBhvr>
                                        <p:cTn id="20" dur="500"/>
                                        <p:tgtEl>
                                          <p:spTgt spid="52"/>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500"/>
                                        <p:tgtEl>
                                          <p:spTgt spid="56"/>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up)">
                                      <p:cBhvr>
                                        <p:cTn id="33" dur="500"/>
                                        <p:tgtEl>
                                          <p:spTgt spid="60"/>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fade">
                                      <p:cBhvr>
                                        <p:cTn id="5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A18E494-9FE6-4418-A655-18B0F0BB0D3B}"/>
              </a:ext>
            </a:extLst>
          </p:cNvPr>
          <p:cNvSpPr>
            <a:spLocks noGrp="1"/>
          </p:cNvSpPr>
          <p:nvPr>
            <p:ph idx="1"/>
          </p:nvPr>
        </p:nvSpPr>
        <p:spPr>
          <a:xfrm>
            <a:off x="514349" y="1986131"/>
            <a:ext cx="5322646" cy="4098580"/>
          </a:xfrm>
        </p:spPr>
        <p:txBody>
          <a:bodyPr/>
          <a:lstStyle/>
          <a:p>
            <a:r>
              <a:rPr lang="en-US" dirty="0"/>
              <a:t>Email is likely the first attack vector</a:t>
            </a:r>
          </a:p>
          <a:p>
            <a:r>
              <a:rPr lang="en-US" dirty="0"/>
              <a:t>Employees continues to be tricked by phishing and fraud</a:t>
            </a:r>
          </a:p>
          <a:p>
            <a:r>
              <a:rPr lang="en-US" dirty="0"/>
              <a:t>Phishing tactics, techniques and procedures (TTPs) are too clever</a:t>
            </a:r>
          </a:p>
        </p:txBody>
      </p:sp>
      <p:sp>
        <p:nvSpPr>
          <p:cNvPr id="10" name="Content Placeholder 9">
            <a:extLst>
              <a:ext uri="{FF2B5EF4-FFF2-40B4-BE49-F238E27FC236}">
                <a16:creationId xmlns:a16="http://schemas.microsoft.com/office/drawing/2014/main" id="{CB37D8B4-65C5-483B-9D07-9557EEB0AF44}"/>
              </a:ext>
            </a:extLst>
          </p:cNvPr>
          <p:cNvSpPr>
            <a:spLocks noGrp="1"/>
          </p:cNvSpPr>
          <p:nvPr>
            <p:ph sz="quarter" idx="13"/>
          </p:nvPr>
        </p:nvSpPr>
        <p:spPr>
          <a:xfrm>
            <a:off x="6330950" y="1989875"/>
            <a:ext cx="5322646" cy="4094836"/>
          </a:xfrm>
        </p:spPr>
        <p:txBody>
          <a:bodyPr/>
          <a:lstStyle/>
          <a:p>
            <a:r>
              <a:rPr lang="en-US" dirty="0"/>
              <a:t>Global user population, billions of entry points</a:t>
            </a:r>
          </a:p>
          <a:p>
            <a:r>
              <a:rPr lang="en-US" dirty="0"/>
              <a:t>Malware propagation, often unexpected and too late</a:t>
            </a:r>
          </a:p>
          <a:p>
            <a:r>
              <a:rPr lang="en-US" dirty="0"/>
              <a:t>Good employees not perfect, bad ones become insider threats</a:t>
            </a:r>
          </a:p>
          <a:p>
            <a:endParaRPr lang="en-US" dirty="0"/>
          </a:p>
        </p:txBody>
      </p:sp>
      <p:sp>
        <p:nvSpPr>
          <p:cNvPr id="8" name="Title 7">
            <a:extLst>
              <a:ext uri="{FF2B5EF4-FFF2-40B4-BE49-F238E27FC236}">
                <a16:creationId xmlns:a16="http://schemas.microsoft.com/office/drawing/2014/main" id="{0BBD40B5-E5DD-4FE8-9500-20BE28DC2C9B}"/>
              </a:ext>
            </a:extLst>
          </p:cNvPr>
          <p:cNvSpPr>
            <a:spLocks noGrp="1"/>
          </p:cNvSpPr>
          <p:nvPr>
            <p:ph type="title"/>
          </p:nvPr>
        </p:nvSpPr>
        <p:spPr>
          <a:xfrm>
            <a:off x="514349" y="365125"/>
            <a:ext cx="11139247" cy="1325563"/>
          </a:xfrm>
        </p:spPr>
        <p:txBody>
          <a:bodyPr/>
          <a:lstStyle/>
          <a:p>
            <a:r>
              <a:rPr lang="en-US" dirty="0"/>
              <a:t>Security Challenges With Email</a:t>
            </a:r>
          </a:p>
        </p:txBody>
      </p:sp>
      <p:sp>
        <p:nvSpPr>
          <p:cNvPr id="6" name="TextBox 5">
            <a:extLst>
              <a:ext uri="{FF2B5EF4-FFF2-40B4-BE49-F238E27FC236}">
                <a16:creationId xmlns:a16="http://schemas.microsoft.com/office/drawing/2014/main" id="{902A75E2-D07A-48E8-BA8C-9A8087E88193}"/>
              </a:ext>
            </a:extLst>
          </p:cNvPr>
          <p:cNvSpPr txBox="1"/>
          <p:nvPr/>
        </p:nvSpPr>
        <p:spPr>
          <a:xfrm>
            <a:off x="371475" y="5219438"/>
            <a:ext cx="11208423" cy="584775"/>
          </a:xfrm>
          <a:prstGeom prst="rect">
            <a:avLst/>
          </a:prstGeom>
          <a:noFill/>
        </p:spPr>
        <p:txBody>
          <a:bodyPr wrap="square">
            <a:spAutoFit/>
          </a:bodyPr>
          <a:lstStyle/>
          <a:p>
            <a:pPr algn="ctr"/>
            <a:r>
              <a:rPr lang="en-US" sz="3200" dirty="0">
                <a:solidFill>
                  <a:srgbClr val="FF791A"/>
                </a:solidFill>
                <a:latin typeface="Tahoma" panose="020B0604030504040204" pitchFamily="34" charset="0"/>
                <a:ea typeface="Tahoma" panose="020B0604030504040204" pitchFamily="34" charset="0"/>
                <a:cs typeface="Tahoma" panose="020B0604030504040204" pitchFamily="34" charset="0"/>
              </a:rPr>
              <a:t>Are cloud office systems native security capabilities enough?  </a:t>
            </a:r>
          </a:p>
        </p:txBody>
      </p:sp>
    </p:spTree>
    <p:extLst>
      <p:ext uri="{BB962C8B-B14F-4D97-AF65-F5344CB8AC3E}">
        <p14:creationId xmlns:p14="http://schemas.microsoft.com/office/powerpoint/2010/main" val="234779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78F6-0113-4C41-B301-D519537B0E24}"/>
              </a:ext>
            </a:extLst>
          </p:cNvPr>
          <p:cNvSpPr>
            <a:spLocks noGrp="1"/>
          </p:cNvSpPr>
          <p:nvPr>
            <p:ph type="title"/>
          </p:nvPr>
        </p:nvSpPr>
        <p:spPr>
          <a:xfrm>
            <a:off x="514349" y="365125"/>
            <a:ext cx="11139247" cy="1325563"/>
          </a:xfrm>
        </p:spPr>
        <p:txBody>
          <a:bodyPr/>
          <a:lstStyle/>
          <a:p>
            <a:r>
              <a:rPr lang="en-US" dirty="0"/>
              <a:t>Licensing and Packaging</a:t>
            </a:r>
          </a:p>
        </p:txBody>
      </p:sp>
      <p:sp>
        <p:nvSpPr>
          <p:cNvPr id="7" name="Content Placeholder 6">
            <a:extLst>
              <a:ext uri="{FF2B5EF4-FFF2-40B4-BE49-F238E27FC236}">
                <a16:creationId xmlns:a16="http://schemas.microsoft.com/office/drawing/2014/main" id="{C08F9F08-14F2-4EC5-9E05-18A4852390B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CC4E52A-CA61-4B18-8BAB-B7C68F502C0D}"/>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20</a:t>
            </a:fld>
            <a:endParaRPr lang="en-US" dirty="0"/>
          </a:p>
        </p:txBody>
      </p:sp>
      <p:graphicFrame>
        <p:nvGraphicFramePr>
          <p:cNvPr id="6" name="Content Placeholder 5">
            <a:extLst>
              <a:ext uri="{FF2B5EF4-FFF2-40B4-BE49-F238E27FC236}">
                <a16:creationId xmlns:a16="http://schemas.microsoft.com/office/drawing/2014/main" id="{BE0601FC-FDF5-4531-9330-F5A34FF92237}"/>
              </a:ext>
            </a:extLst>
          </p:cNvPr>
          <p:cNvGraphicFramePr>
            <a:graphicFrameLocks/>
          </p:cNvGraphicFramePr>
          <p:nvPr>
            <p:extLst>
              <p:ext uri="{D42A27DB-BD31-4B8C-83A1-F6EECF244321}">
                <p14:modId xmlns:p14="http://schemas.microsoft.com/office/powerpoint/2010/main" val="3282711124"/>
              </p:ext>
            </p:extLst>
          </p:nvPr>
        </p:nvGraphicFramePr>
        <p:xfrm>
          <a:off x="634032" y="1376651"/>
          <a:ext cx="10146890" cy="4654121"/>
        </p:xfrm>
        <a:graphic>
          <a:graphicData uri="http://schemas.openxmlformats.org/drawingml/2006/table">
            <a:tbl>
              <a:tblPr firstRow="1" firstCol="1" lastRow="1" bandRow="1"/>
              <a:tblGrid>
                <a:gridCol w="3462476">
                  <a:extLst>
                    <a:ext uri="{9D8B030D-6E8A-4147-A177-3AD203B41FA5}">
                      <a16:colId xmlns:a16="http://schemas.microsoft.com/office/drawing/2014/main" val="561182311"/>
                    </a:ext>
                  </a:extLst>
                </a:gridCol>
                <a:gridCol w="3044673">
                  <a:extLst>
                    <a:ext uri="{9D8B030D-6E8A-4147-A177-3AD203B41FA5}">
                      <a16:colId xmlns:a16="http://schemas.microsoft.com/office/drawing/2014/main" val="3065038229"/>
                    </a:ext>
                  </a:extLst>
                </a:gridCol>
                <a:gridCol w="3639741">
                  <a:extLst>
                    <a:ext uri="{9D8B030D-6E8A-4147-A177-3AD203B41FA5}">
                      <a16:colId xmlns:a16="http://schemas.microsoft.com/office/drawing/2014/main" val="3306285228"/>
                    </a:ext>
                  </a:extLst>
                </a:gridCol>
              </a:tblGrid>
              <a:tr h="5933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400" dirty="0"/>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t"/>
                      <a:r>
                        <a:rPr lang="en-US" sz="1400" u="none" strike="noStrike" dirty="0">
                          <a:effectLst/>
                          <a:latin typeface="Lato"/>
                        </a:rPr>
                        <a:t>Cloud App Security</a:t>
                      </a:r>
                    </a:p>
                    <a:p>
                      <a:pPr algn="ctr" fontAlgn="t"/>
                      <a:r>
                        <a:rPr lang="en-US" sz="1400" u="none" strike="noStrike" dirty="0">
                          <a:effectLst/>
                          <a:latin typeface="Lato"/>
                        </a:rPr>
                        <a:t>Basic</a:t>
                      </a:r>
                      <a:endParaRPr lang="en-US" sz="1400" b="0" i="0" u="none" strike="noStrike" dirty="0">
                        <a:solidFill>
                          <a:srgbClr val="000000"/>
                        </a:solidFill>
                        <a:effectLst/>
                        <a:latin typeface="Lato"/>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t"/>
                      <a:r>
                        <a:rPr lang="en-US" sz="1400" u="none" strike="noStrike" dirty="0">
                          <a:effectLst/>
                          <a:latin typeface="Lato"/>
                        </a:rPr>
                        <a:t>Cloud App Security</a:t>
                      </a:r>
                    </a:p>
                    <a:p>
                      <a:pPr algn="ctr" fontAlgn="t"/>
                      <a:r>
                        <a:rPr lang="en-US" sz="1400" u="none" strike="noStrike" dirty="0">
                          <a:effectLst/>
                          <a:latin typeface="Lato"/>
                        </a:rPr>
                        <a:t>Advanced</a:t>
                      </a:r>
                      <a:endParaRPr lang="en-US" sz="1400" b="0" i="0" u="none" strike="noStrike" dirty="0">
                        <a:solidFill>
                          <a:srgbClr val="000000"/>
                        </a:solidFill>
                        <a:effectLst/>
                        <a:latin typeface="Lato"/>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6773560"/>
                  </a:ext>
                </a:extLst>
              </a:tr>
              <a:tr h="3490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a:t>Management through CSC</a:t>
                      </a:r>
                    </a:p>
                  </a:txBody>
                  <a:tcPr marL="111280" marR="1112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schemeClr val="tx1"/>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schemeClr val="tx1"/>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26619463"/>
                  </a:ext>
                </a:extLst>
              </a:tr>
              <a:tr h="48876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a:t>Cloud App Licensed</a:t>
                      </a:r>
                    </a:p>
                  </a:txBody>
                  <a:tcPr marL="111280" marR="1112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dirty="0">
                          <a:solidFill>
                            <a:schemeClr val="bg2">
                              <a:lumMod val="50000"/>
                            </a:schemeClr>
                          </a:solidFill>
                          <a:latin typeface="Calibri" panose="020F0502020204030204" pitchFamily="34" charset="0"/>
                          <a:cs typeface="Calibri" panose="020F0502020204030204" pitchFamily="34" charset="0"/>
                        </a:rPr>
                        <a:t>O365 Suite </a:t>
                      </a:r>
                      <a:r>
                        <a:rPr lang="en-US" sz="1400" b="1" i="1" dirty="0">
                          <a:solidFill>
                            <a:schemeClr val="bg2">
                              <a:lumMod val="50000"/>
                            </a:schemeClr>
                          </a:solidFill>
                          <a:latin typeface="Calibri" panose="020F0502020204030204" pitchFamily="34" charset="0"/>
                          <a:cs typeface="Calibri" panose="020F0502020204030204" pitchFamily="34" charset="0"/>
                        </a:rPr>
                        <a:t>or</a:t>
                      </a:r>
                      <a:r>
                        <a:rPr lang="en-US" sz="1400" b="0" dirty="0">
                          <a:solidFill>
                            <a:schemeClr val="bg2">
                              <a:lumMod val="50000"/>
                            </a:schemeClr>
                          </a:solidFill>
                          <a:latin typeface="Calibri" panose="020F0502020204030204" pitchFamily="34" charset="0"/>
                          <a:cs typeface="Calibri" panose="020F0502020204030204" pitchFamily="34" charset="0"/>
                        </a:rPr>
                        <a:t> G Suite</a:t>
                      </a:r>
                      <a:endParaRPr lang="en-US" sz="1400" dirty="0">
                        <a:latin typeface="Calibri" panose="020F0502020204030204" pitchFamily="34" charset="0"/>
                        <a:cs typeface="Calibri" panose="020F0502020204030204" pitchFamily="34" charset="0"/>
                      </a:endParaRPr>
                    </a:p>
                  </a:txBody>
                  <a:tcPr marL="111280" marR="1112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400" b="0" dirty="0">
                          <a:solidFill>
                            <a:schemeClr val="bg2">
                              <a:lumMod val="50000"/>
                            </a:schemeClr>
                          </a:solidFill>
                          <a:latin typeface="Calibri" panose="020F0502020204030204" pitchFamily="34" charset="0"/>
                          <a:cs typeface="Calibri" panose="020F0502020204030204" pitchFamily="34" charset="0"/>
                        </a:rPr>
                        <a:t>O365 Suite </a:t>
                      </a:r>
                      <a:r>
                        <a:rPr lang="en-US" sz="1400" b="1" i="1" dirty="0">
                          <a:solidFill>
                            <a:schemeClr val="bg2">
                              <a:lumMod val="50000"/>
                            </a:schemeClr>
                          </a:solidFill>
                          <a:latin typeface="Calibri" panose="020F0502020204030204" pitchFamily="34" charset="0"/>
                          <a:cs typeface="Calibri" panose="020F0502020204030204" pitchFamily="34" charset="0"/>
                        </a:rPr>
                        <a:t>or</a:t>
                      </a:r>
                      <a:r>
                        <a:rPr lang="en-US" sz="1400" b="0" dirty="0">
                          <a:solidFill>
                            <a:schemeClr val="bg2">
                              <a:lumMod val="50000"/>
                            </a:schemeClr>
                          </a:solidFill>
                          <a:latin typeface="Calibri" panose="020F0502020204030204" pitchFamily="34" charset="0"/>
                          <a:cs typeface="Calibri" panose="020F0502020204030204" pitchFamily="34" charset="0"/>
                        </a:rPr>
                        <a:t> G Suite, + </a:t>
                      </a:r>
                    </a:p>
                    <a:p>
                      <a:pPr marL="0" marR="0" lvl="0" indent="0" algn="ctr" defTabSz="914411" rtl="0" eaLnBrk="1" fontAlgn="auto" latinLnBrk="0" hangingPunct="1">
                        <a:lnSpc>
                          <a:spcPct val="100000"/>
                        </a:lnSpc>
                        <a:spcBef>
                          <a:spcPts val="0"/>
                        </a:spcBef>
                        <a:spcAft>
                          <a:spcPts val="0"/>
                        </a:spcAft>
                        <a:buClrTx/>
                        <a:buSzTx/>
                        <a:buFontTx/>
                        <a:buNone/>
                        <a:tabLst/>
                        <a:defRPr/>
                      </a:pPr>
                      <a:r>
                        <a:rPr lang="en-US" sz="1400" b="0" dirty="0">
                          <a:solidFill>
                            <a:schemeClr val="bg2">
                              <a:lumMod val="50000"/>
                            </a:schemeClr>
                          </a:solidFill>
                          <a:latin typeface="Calibri" panose="020F0502020204030204" pitchFamily="34" charset="0"/>
                          <a:cs typeface="Calibri" panose="020F0502020204030204" pitchFamily="34" charset="0"/>
                        </a:rPr>
                        <a:t>Box, </a:t>
                      </a:r>
                      <a:r>
                        <a:rPr lang="en-US" sz="1400" b="0" dirty="0" err="1">
                          <a:solidFill>
                            <a:schemeClr val="bg2">
                              <a:lumMod val="50000"/>
                            </a:schemeClr>
                          </a:solidFill>
                          <a:latin typeface="Calibri" panose="020F0502020204030204" pitchFamily="34" charset="0"/>
                          <a:cs typeface="Calibri" panose="020F0502020204030204" pitchFamily="34" charset="0"/>
                        </a:rPr>
                        <a:t>DropBox</a:t>
                      </a:r>
                      <a:r>
                        <a:rPr lang="en-US" sz="1400" b="0" dirty="0">
                          <a:solidFill>
                            <a:schemeClr val="bg2">
                              <a:lumMod val="50000"/>
                            </a:schemeClr>
                          </a:solidFill>
                          <a:latin typeface="Calibri" panose="020F0502020204030204" pitchFamily="34" charset="0"/>
                          <a:cs typeface="Calibri" panose="020F0502020204030204" pitchFamily="34" charset="0"/>
                        </a:rPr>
                        <a:t>, Citrix ShareFile</a:t>
                      </a:r>
                    </a:p>
                  </a:txBody>
                  <a:tcPr marL="111280" marR="1112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24930651"/>
                  </a:ext>
                </a:extLst>
              </a:tr>
              <a:tr h="3991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a:t>ML-based Anti-Phishing</a:t>
                      </a: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80130874"/>
                  </a:ext>
                </a:extLst>
              </a:tr>
              <a:tr h="35098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Capture ATP for Email Attachments</a:t>
                      </a:r>
                      <a:endParaRPr lang="en-US" sz="1400" b="0" dirty="0">
                        <a:solidFill>
                          <a:schemeClr val="bg2">
                            <a:lumMod val="10000"/>
                          </a:schemeClr>
                        </a:solidFill>
                        <a:effectLst/>
                        <a:latin typeface="Lato" panose="020F0502020204030203" pitchFamily="34" charset="0"/>
                        <a:ea typeface="Calibri" panose="020F0502020204030204"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703423625"/>
                  </a:ext>
                </a:extLst>
              </a:tr>
              <a:tr h="3490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Advanced URL Protection</a:t>
                      </a:r>
                      <a:endParaRPr lang="en-US" sz="1400" b="0" dirty="0">
                        <a:solidFill>
                          <a:schemeClr val="bg2">
                            <a:lumMod val="10000"/>
                          </a:schemeClr>
                        </a:solidFill>
                        <a:effectLst/>
                        <a:latin typeface="Lato" panose="020F0502020204030203" pitchFamily="34" charset="0"/>
                        <a:ea typeface="Calibri" panose="020F0502020204030204"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893584354"/>
                  </a:ext>
                </a:extLst>
              </a:tr>
              <a:tr h="349050">
                <a:tc>
                  <a:txBody>
                    <a:bodyPr/>
                    <a:lstStyle/>
                    <a:p>
                      <a:r>
                        <a:rPr lang="en-US" sz="1400" b="1" dirty="0">
                          <a:solidFill>
                            <a:schemeClr val="bg1"/>
                          </a:solidFill>
                          <a:latin typeface="Calibri" panose="020F0502020204030204" pitchFamily="34" charset="0"/>
                          <a:cs typeface="Calibri" panose="020F0502020204030204" pitchFamily="34" charset="0"/>
                        </a:rPr>
                        <a:t>Click-Time URL Protection</a:t>
                      </a:r>
                    </a:p>
                  </a:txBody>
                  <a:tcPr marL="111280" marR="11128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948103974"/>
                  </a:ext>
                </a:extLst>
              </a:tr>
              <a:tr h="3490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a:t>Capture ATP for files stored in SaaS</a:t>
                      </a: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74808925"/>
                  </a:ext>
                </a:extLst>
              </a:tr>
              <a:tr h="3490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a:t>Account Takeover Protection</a:t>
                      </a: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6725605"/>
                  </a:ext>
                </a:extLst>
              </a:tr>
              <a:tr h="3490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a:t>Data Leak Protection</a:t>
                      </a: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mn-cs"/>
                        </a:rPr>
                        <a:t>X</a:t>
                      </a:r>
                      <a:endParaRPr kumimoji="0" lang="en-US" sz="1400" b="1" i="0" u="none" strike="noStrike" kern="1200" cap="none" spc="0" normalizeH="0" baseline="0" noProof="0" dirty="0">
                        <a:ln>
                          <a:noFill/>
                        </a:ln>
                        <a:solidFill>
                          <a:srgbClr val="FF0000"/>
                        </a:solidFill>
                        <a:effectLst/>
                        <a:uLnTx/>
                        <a:uFillTx/>
                        <a:latin typeface="Lato" panose="020F0502020204030203" pitchFamily="34" charset="0"/>
                        <a:ea typeface="Calibri" panose="020F0502020204030204" pitchFamily="34" charset="0"/>
                        <a:cs typeface="+mn-cs"/>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767910643"/>
                  </a:ext>
                </a:extLst>
              </a:tr>
              <a:tr h="349050">
                <a:tc>
                  <a:txBody>
                    <a:bodyPr/>
                    <a:lstStyle/>
                    <a:p>
                      <a:r>
                        <a:rPr lang="en-US" sz="1400" b="1" dirty="0">
                          <a:solidFill>
                            <a:schemeClr val="bg1"/>
                          </a:solidFill>
                          <a:latin typeface="Calibri" panose="020F0502020204030204" pitchFamily="34" charset="0"/>
                          <a:cs typeface="Calibri" panose="020F0502020204030204" pitchFamily="34" charset="0"/>
                        </a:rPr>
                        <a:t>Office Message Encryption Integration</a:t>
                      </a:r>
                    </a:p>
                  </a:txBody>
                  <a:tcPr marL="111280" marR="111280">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mn-lt"/>
                          <a:ea typeface="+mn-ea"/>
                          <a:cs typeface="+mn-cs"/>
                        </a:rPr>
                        <a:t>X</a:t>
                      </a:r>
                      <a:endParaRPr kumimoji="0" lang="en-US" sz="1400" b="1" i="0" u="none" strike="noStrike" kern="1200" cap="none" spc="0" normalizeH="0" baseline="0" noProof="0">
                        <a:ln>
                          <a:noFill/>
                        </a:ln>
                        <a:solidFill>
                          <a:srgbClr val="FF0000"/>
                        </a:solidFill>
                        <a:effectLst/>
                        <a:uLnTx/>
                        <a:uFillTx/>
                        <a:latin typeface="Lato" panose="020F0502020204030203" pitchFamily="34" charset="0"/>
                        <a:ea typeface="Calibri" panose="020F0502020204030204" pitchFamily="34" charset="0"/>
                        <a:cs typeface="+mn-cs"/>
                      </a:endParaRPr>
                    </a:p>
                  </a:txBody>
                  <a:tcPr marL="111280" marR="11128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Lato" panose="020F0502020204030203" pitchFamily="34" charset="0"/>
                          <a:ea typeface="+mn-ea"/>
                          <a:cs typeface="+mn-cs"/>
                          <a:sym typeface="Wingdings"/>
                        </a:rPr>
                        <a:t></a:t>
                      </a:r>
                      <a:endPar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Segoe UI Semibold" panose="020B0702040204020203" pitchFamily="34" charset="0"/>
                      </a:endParaRPr>
                    </a:p>
                  </a:txBody>
                  <a:tcPr marL="111280" marR="11128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34889730"/>
                  </a:ext>
                </a:extLst>
              </a:tr>
              <a:tr h="3490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a:t>Licensing</a:t>
                      </a:r>
                    </a:p>
                  </a:txBody>
                  <a:tcPr marL="111280" marR="1112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Per User / Per Year</a:t>
                      </a:r>
                    </a:p>
                  </a:txBody>
                  <a:tcPr marL="111280" marR="1112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Per User / Per Year</a:t>
                      </a:r>
                    </a:p>
                  </a:txBody>
                  <a:tcPr marL="111280" marR="11128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733471967"/>
                  </a:ext>
                </a:extLst>
              </a:tr>
            </a:tbl>
          </a:graphicData>
        </a:graphic>
      </p:graphicFrame>
    </p:spTree>
    <p:extLst>
      <p:ext uri="{BB962C8B-B14F-4D97-AF65-F5344CB8AC3E}">
        <p14:creationId xmlns:p14="http://schemas.microsoft.com/office/powerpoint/2010/main" val="1829551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C99F-D646-5C4F-9894-5664861D1C7B}"/>
              </a:ext>
            </a:extLst>
          </p:cNvPr>
          <p:cNvSpPr>
            <a:spLocks noGrp="1"/>
          </p:cNvSpPr>
          <p:nvPr>
            <p:ph type="title"/>
          </p:nvPr>
        </p:nvSpPr>
        <p:spPr>
          <a:xfrm>
            <a:off x="514349" y="365125"/>
            <a:ext cx="11139247" cy="1325563"/>
          </a:xfrm>
        </p:spPr>
        <p:txBody>
          <a:bodyPr/>
          <a:lstStyle/>
          <a:p>
            <a:r>
              <a:rPr lang="en-US" dirty="0"/>
              <a:t>Next Steps</a:t>
            </a:r>
          </a:p>
        </p:txBody>
      </p:sp>
      <p:sp>
        <p:nvSpPr>
          <p:cNvPr id="6" name="Content Placeholder 5">
            <a:extLst>
              <a:ext uri="{FF2B5EF4-FFF2-40B4-BE49-F238E27FC236}">
                <a16:creationId xmlns:a16="http://schemas.microsoft.com/office/drawing/2014/main" id="{5A0AC5E7-66BA-AF42-8294-0A9BF6A3FA20}"/>
              </a:ext>
            </a:extLst>
          </p:cNvPr>
          <p:cNvSpPr>
            <a:spLocks noGrp="1"/>
          </p:cNvSpPr>
          <p:nvPr>
            <p:ph idx="1"/>
          </p:nvPr>
        </p:nvSpPr>
        <p:spPr>
          <a:xfrm>
            <a:off x="514349" y="1986131"/>
            <a:ext cx="11139247" cy="4101518"/>
          </a:xfrm>
        </p:spPr>
        <p:txBody>
          <a:bodyPr/>
          <a:lstStyle/>
          <a:p>
            <a:r>
              <a:rPr lang="en-US" dirty="0"/>
              <a:t>Sign up for a 30-Day CAS Trial</a:t>
            </a:r>
          </a:p>
          <a:p>
            <a:r>
              <a:rPr lang="en-US" dirty="0"/>
              <a:t>See what your current email protection misses</a:t>
            </a:r>
          </a:p>
        </p:txBody>
      </p:sp>
      <p:sp>
        <p:nvSpPr>
          <p:cNvPr id="4" name="Slide Number Placeholder 3">
            <a:extLst>
              <a:ext uri="{FF2B5EF4-FFF2-40B4-BE49-F238E27FC236}">
                <a16:creationId xmlns:a16="http://schemas.microsoft.com/office/drawing/2014/main" id="{73ED9D18-7423-BB42-A52F-875FBA7D4086}"/>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21</a:t>
            </a:fld>
            <a:endParaRPr lang="en-US" dirty="0"/>
          </a:p>
        </p:txBody>
      </p:sp>
      <p:pic>
        <p:nvPicPr>
          <p:cNvPr id="67" name="Graphic 66">
            <a:extLst>
              <a:ext uri="{FF2B5EF4-FFF2-40B4-BE49-F238E27FC236}">
                <a16:creationId xmlns:a16="http://schemas.microsoft.com/office/drawing/2014/main" id="{A13735F5-AE6A-FB40-8643-4BE85D72B8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6453" y="3460929"/>
            <a:ext cx="2700278" cy="2700278"/>
          </a:xfrm>
          <a:prstGeom prst="rect">
            <a:avLst/>
          </a:prstGeom>
        </p:spPr>
      </p:pic>
      <p:pic>
        <p:nvPicPr>
          <p:cNvPr id="3" name="Picture 2">
            <a:extLst>
              <a:ext uri="{FF2B5EF4-FFF2-40B4-BE49-F238E27FC236}">
                <a16:creationId xmlns:a16="http://schemas.microsoft.com/office/drawing/2014/main" id="{21A89567-C952-4BFB-B5C6-6A18CC29F096}"/>
              </a:ext>
            </a:extLst>
          </p:cNvPr>
          <p:cNvPicPr>
            <a:picLocks noChangeAspect="1"/>
          </p:cNvPicPr>
          <p:nvPr/>
        </p:nvPicPr>
        <p:blipFill>
          <a:blip r:embed="rId5"/>
          <a:stretch>
            <a:fillRect/>
          </a:stretch>
        </p:blipFill>
        <p:spPr>
          <a:xfrm>
            <a:off x="6851862" y="1167751"/>
            <a:ext cx="4919898" cy="4919898"/>
          </a:xfrm>
          <a:prstGeom prst="rect">
            <a:avLst/>
          </a:prstGeom>
        </p:spPr>
      </p:pic>
    </p:spTree>
    <p:extLst>
      <p:ext uri="{BB962C8B-B14F-4D97-AF65-F5344CB8AC3E}">
        <p14:creationId xmlns:p14="http://schemas.microsoft.com/office/powerpoint/2010/main" val="1458056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50853-DCC4-473A-AB3A-C0219DCA45B6}"/>
              </a:ext>
            </a:extLst>
          </p:cNvPr>
          <p:cNvSpPr>
            <a:spLocks noGrp="1"/>
          </p:cNvSpPr>
          <p:nvPr>
            <p:ph type="sldNum" sz="quarter" idx="4294967295"/>
          </p:nvPr>
        </p:nvSpPr>
        <p:spPr>
          <a:xfrm>
            <a:off x="11757025" y="6402388"/>
            <a:ext cx="434975" cy="365125"/>
          </a:xfrm>
        </p:spPr>
        <p:txBody>
          <a:bodyPr/>
          <a:lstStyle/>
          <a:p>
            <a:fld id="{3FD41FF8-B36C-BE44-BB4F-D6FFF26618A4}" type="slidenum">
              <a:rPr lang="en-US" smtClean="0"/>
              <a:pPr/>
              <a:t>22</a:t>
            </a:fld>
            <a:endParaRPr lang="en-US" dirty="0"/>
          </a:p>
        </p:txBody>
      </p:sp>
    </p:spTree>
    <p:extLst>
      <p:ext uri="{BB962C8B-B14F-4D97-AF65-F5344CB8AC3E}">
        <p14:creationId xmlns:p14="http://schemas.microsoft.com/office/powerpoint/2010/main" val="2253557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1C5A-9E93-48DA-BE44-EB180F53A28C}"/>
              </a:ext>
            </a:extLst>
          </p:cNvPr>
          <p:cNvSpPr>
            <a:spLocks noGrp="1"/>
          </p:cNvSpPr>
          <p:nvPr>
            <p:ph type="ctrTitle"/>
          </p:nvPr>
        </p:nvSpPr>
        <p:spPr>
          <a:xfrm>
            <a:off x="5018389" y="3573382"/>
            <a:ext cx="6592085" cy="1308189"/>
          </a:xfrm>
        </p:spPr>
        <p:txBody>
          <a:bodyPr/>
          <a:lstStyle/>
          <a:p>
            <a:r>
              <a:rPr lang="en-US" dirty="0"/>
              <a:t>Backup Slides</a:t>
            </a:r>
          </a:p>
        </p:txBody>
      </p:sp>
      <p:sp>
        <p:nvSpPr>
          <p:cNvPr id="6" name="Subtitle 5">
            <a:extLst>
              <a:ext uri="{FF2B5EF4-FFF2-40B4-BE49-F238E27FC236}">
                <a16:creationId xmlns:a16="http://schemas.microsoft.com/office/drawing/2014/main" id="{2BA1F7FF-0F91-4D6C-B774-0AC31FDE5842}"/>
              </a:ext>
            </a:extLst>
          </p:cNvPr>
          <p:cNvSpPr>
            <a:spLocks noGrp="1"/>
          </p:cNvSpPr>
          <p:nvPr>
            <p:ph type="subTitle" idx="1"/>
          </p:nvPr>
        </p:nvSpPr>
        <p:spPr/>
        <p:txBody>
          <a:bodyPr/>
          <a:lstStyle/>
          <a:p>
            <a:endParaRPr lang="en-US"/>
          </a:p>
        </p:txBody>
      </p:sp>
      <p:sp>
        <p:nvSpPr>
          <p:cNvPr id="7" name="Text Placeholder 6">
            <a:extLst>
              <a:ext uri="{FF2B5EF4-FFF2-40B4-BE49-F238E27FC236}">
                <a16:creationId xmlns:a16="http://schemas.microsoft.com/office/drawing/2014/main" id="{EE2A70DD-1CDE-4D26-81AD-2E108360E4E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084007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9" name="Straight Arrow Connector 118">
            <a:extLst>
              <a:ext uri="{FF2B5EF4-FFF2-40B4-BE49-F238E27FC236}">
                <a16:creationId xmlns:a16="http://schemas.microsoft.com/office/drawing/2014/main" id="{8D77270B-004B-4042-A7C4-7E01A43E04AF}"/>
              </a:ext>
            </a:extLst>
          </p:cNvPr>
          <p:cNvCxnSpPr>
            <a:cxnSpLocks/>
          </p:cNvCxnSpPr>
          <p:nvPr/>
        </p:nvCxnSpPr>
        <p:spPr>
          <a:xfrm>
            <a:off x="2480280" y="3129385"/>
            <a:ext cx="240604" cy="0"/>
          </a:xfrm>
          <a:prstGeom prst="straightConnector1">
            <a:avLst/>
          </a:prstGeom>
          <a:ln w="25400" cap="rnd">
            <a:solidFill>
              <a:srgbClr val="006CB6"/>
            </a:solidFill>
            <a:round/>
            <a:tailEnd type="arrow"/>
          </a:ln>
        </p:spPr>
        <p:style>
          <a:lnRef idx="1">
            <a:schemeClr val="accent1"/>
          </a:lnRef>
          <a:fillRef idx="0">
            <a:schemeClr val="accent1"/>
          </a:fillRef>
          <a:effectRef idx="0">
            <a:schemeClr val="accent1"/>
          </a:effectRef>
          <a:fontRef idx="minor">
            <a:schemeClr val="tx1"/>
          </a:fontRef>
        </p:style>
      </p:cxnSp>
      <p:grpSp>
        <p:nvGrpSpPr>
          <p:cNvPr id="328" name="Group 327">
            <a:extLst>
              <a:ext uri="{FF2B5EF4-FFF2-40B4-BE49-F238E27FC236}">
                <a16:creationId xmlns:a16="http://schemas.microsoft.com/office/drawing/2014/main" id="{9D9EC541-0C7A-42CA-8AFA-CBA89C402761}"/>
              </a:ext>
            </a:extLst>
          </p:cNvPr>
          <p:cNvGrpSpPr/>
          <p:nvPr/>
        </p:nvGrpSpPr>
        <p:grpSpPr>
          <a:xfrm>
            <a:off x="2518465" y="2409929"/>
            <a:ext cx="857377" cy="1068462"/>
            <a:chOff x="2518465" y="2505179"/>
            <a:chExt cx="857377" cy="1068462"/>
          </a:xfrm>
        </p:grpSpPr>
        <p:pic>
          <p:nvPicPr>
            <p:cNvPr id="96" name="Graphic 95">
              <a:extLst>
                <a:ext uri="{FF2B5EF4-FFF2-40B4-BE49-F238E27FC236}">
                  <a16:creationId xmlns:a16="http://schemas.microsoft.com/office/drawing/2014/main" id="{4CB7ECD2-4B8D-41BA-B0F7-F9877BC54A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8465" y="2716264"/>
              <a:ext cx="857377" cy="857377"/>
            </a:xfrm>
            <a:prstGeom prst="rect">
              <a:avLst/>
            </a:prstGeom>
          </p:spPr>
        </p:pic>
        <p:sp>
          <p:nvSpPr>
            <p:cNvPr id="148" name="TextBox 147">
              <a:extLst>
                <a:ext uri="{FF2B5EF4-FFF2-40B4-BE49-F238E27FC236}">
                  <a16:creationId xmlns:a16="http://schemas.microsoft.com/office/drawing/2014/main" id="{43E2CF09-7A0A-4CC8-A4C1-75CC74E6C089}"/>
                </a:ext>
              </a:extLst>
            </p:cNvPr>
            <p:cNvSpPr txBox="1"/>
            <p:nvPr/>
          </p:nvSpPr>
          <p:spPr>
            <a:xfrm>
              <a:off x="2576046" y="2505179"/>
              <a:ext cx="744860" cy="338554"/>
            </a:xfrm>
            <a:prstGeom prst="rect">
              <a:avLst/>
            </a:prstGeom>
            <a:noFill/>
          </p:spPr>
          <p:txBody>
            <a:bodyPr wrap="square" rtlCol="0">
              <a:spAutoFit/>
            </a:bodyPr>
            <a:lstStyle/>
            <a:p>
              <a:pPr algn="ctr"/>
              <a:r>
                <a:rPr lang="en-US" sz="800" b="1" dirty="0">
                  <a:solidFill>
                    <a:srgbClr val="000000"/>
                  </a:solidFill>
                </a:rPr>
                <a:t>URL</a:t>
              </a:r>
            </a:p>
            <a:p>
              <a:pPr algn="ctr"/>
              <a:r>
                <a:rPr lang="en-US" sz="800" b="1" dirty="0">
                  <a:solidFill>
                    <a:srgbClr val="000000"/>
                  </a:solidFill>
                </a:rPr>
                <a:t>Clicked</a:t>
              </a:r>
            </a:p>
          </p:txBody>
        </p:sp>
      </p:grpSp>
      <p:sp>
        <p:nvSpPr>
          <p:cNvPr id="11" name="Rectangle: Rounded Corners 10">
            <a:extLst>
              <a:ext uri="{FF2B5EF4-FFF2-40B4-BE49-F238E27FC236}">
                <a16:creationId xmlns:a16="http://schemas.microsoft.com/office/drawing/2014/main" id="{B91D3FD4-6B5A-49F1-8A4E-98A80CF8C6A6}"/>
              </a:ext>
            </a:extLst>
          </p:cNvPr>
          <p:cNvSpPr/>
          <p:nvPr/>
        </p:nvSpPr>
        <p:spPr>
          <a:xfrm>
            <a:off x="4007079" y="5964269"/>
            <a:ext cx="1535725" cy="707886"/>
          </a:xfrm>
          <a:prstGeom prst="roundRect">
            <a:avLst>
              <a:gd name="adj" fmla="val 9355"/>
            </a:avLst>
          </a:prstGeom>
          <a:solidFill>
            <a:srgbClr val="606060"/>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A1C6A5E2-65D1-4B50-AE56-A627C5FDB4A9}"/>
              </a:ext>
            </a:extLst>
          </p:cNvPr>
          <p:cNvSpPr>
            <a:spLocks noGrp="1"/>
          </p:cNvSpPr>
          <p:nvPr>
            <p:ph type="title"/>
          </p:nvPr>
        </p:nvSpPr>
        <p:spPr>
          <a:xfrm>
            <a:off x="514349" y="365125"/>
            <a:ext cx="11139247" cy="1325563"/>
          </a:xfrm>
        </p:spPr>
        <p:txBody>
          <a:bodyPr/>
          <a:lstStyle/>
          <a:p>
            <a:r>
              <a:rPr lang="en-US" dirty="0"/>
              <a:t>Break The Phishing Attack Kill Chain</a:t>
            </a:r>
            <a:br>
              <a:rPr lang="en-US" dirty="0"/>
            </a:br>
            <a:endParaRPr lang="en-US" dirty="0"/>
          </a:p>
        </p:txBody>
      </p:sp>
      <p:sp>
        <p:nvSpPr>
          <p:cNvPr id="355" name="Slide Number Placeholder 1">
            <a:extLst>
              <a:ext uri="{FF2B5EF4-FFF2-40B4-BE49-F238E27FC236}">
                <a16:creationId xmlns:a16="http://schemas.microsoft.com/office/drawing/2014/main" id="{D47CC8F7-FD7B-4405-980E-05F567E51693}"/>
              </a:ext>
            </a:extLst>
          </p:cNvPr>
          <p:cNvSpPr>
            <a:spLocks noGrp="1"/>
          </p:cNvSpPr>
          <p:nvPr>
            <p:ph type="sldNum" sz="quarter" idx="12"/>
          </p:nvPr>
        </p:nvSpPr>
        <p:spPr>
          <a:xfrm>
            <a:off x="11493030" y="6402862"/>
            <a:ext cx="434897" cy="365125"/>
          </a:xfrm>
        </p:spPr>
        <p:txBody>
          <a:bodyPr vert="horz" lIns="91440" tIns="45720" rIns="91440" bIns="45720" rtlCol="0" anchor="ctr"/>
          <a:lstStyle>
            <a:defPPr>
              <a:defRPr lang="en-US"/>
            </a:defPPr>
            <a:lvl1pPr marL="0" algn="r" defTabSz="914400" rtl="0" eaLnBrk="1" latinLnBrk="0" hangingPunct="1">
              <a:defRPr sz="1100" b="1" i="0" kern="1200">
                <a:solidFill>
                  <a:srgbClr val="666666"/>
                </a:solidFill>
                <a:latin typeface="+mj-lt"/>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41FF8-B36C-BE44-BB4F-D6FFF26618A4}" type="slidenum">
              <a:rPr lang="en-US" smtClean="0"/>
              <a:pPr/>
              <a:t>24</a:t>
            </a:fld>
            <a:endParaRPr lang="en-US" dirty="0"/>
          </a:p>
        </p:txBody>
      </p:sp>
      <p:grpSp>
        <p:nvGrpSpPr>
          <p:cNvPr id="97" name="Group 96">
            <a:extLst>
              <a:ext uri="{FF2B5EF4-FFF2-40B4-BE49-F238E27FC236}">
                <a16:creationId xmlns:a16="http://schemas.microsoft.com/office/drawing/2014/main" id="{B617BB3F-16F5-4961-903B-EDF71C0D2A9B}"/>
              </a:ext>
            </a:extLst>
          </p:cNvPr>
          <p:cNvGrpSpPr/>
          <p:nvPr/>
        </p:nvGrpSpPr>
        <p:grpSpPr>
          <a:xfrm>
            <a:off x="1503647" y="3168026"/>
            <a:ext cx="201225" cy="771589"/>
            <a:chOff x="1430426" y="3069787"/>
            <a:chExt cx="201225" cy="771589"/>
          </a:xfrm>
        </p:grpSpPr>
        <p:cxnSp>
          <p:nvCxnSpPr>
            <p:cNvPr id="98" name="Straight Arrow Connector 97">
              <a:extLst>
                <a:ext uri="{FF2B5EF4-FFF2-40B4-BE49-F238E27FC236}">
                  <a16:creationId xmlns:a16="http://schemas.microsoft.com/office/drawing/2014/main" id="{B336670E-AE9D-41AA-BE4C-014DF51192CB}"/>
                </a:ext>
              </a:extLst>
            </p:cNvPr>
            <p:cNvCxnSpPr>
              <a:cxnSpLocks/>
            </p:cNvCxnSpPr>
            <p:nvPr/>
          </p:nvCxnSpPr>
          <p:spPr>
            <a:xfrm>
              <a:off x="1430426" y="3069787"/>
              <a:ext cx="201225" cy="0"/>
            </a:xfrm>
            <a:prstGeom prst="straightConnector1">
              <a:avLst/>
            </a:prstGeom>
            <a:ln w="25400" cap="rnd">
              <a:solidFill>
                <a:srgbClr val="006CB6"/>
              </a:solidFill>
              <a:round/>
              <a:tailEnd type="arrow"/>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C976EBC-C14E-4724-B716-59FD2446DB90}"/>
                </a:ext>
              </a:extLst>
            </p:cNvPr>
            <p:cNvCxnSpPr>
              <a:cxnSpLocks/>
            </p:cNvCxnSpPr>
            <p:nvPr/>
          </p:nvCxnSpPr>
          <p:spPr>
            <a:xfrm flipV="1">
              <a:off x="1430426" y="3069788"/>
              <a:ext cx="0" cy="771588"/>
            </a:xfrm>
            <a:prstGeom prst="line">
              <a:avLst/>
            </a:prstGeom>
            <a:ln w="25400">
              <a:solidFill>
                <a:srgbClr val="006CB6"/>
              </a:solidFill>
            </a:ln>
          </p:spPr>
          <p:style>
            <a:lnRef idx="1">
              <a:schemeClr val="accent1"/>
            </a:lnRef>
            <a:fillRef idx="0">
              <a:schemeClr val="accent1"/>
            </a:fillRef>
            <a:effectRef idx="0">
              <a:schemeClr val="accent1"/>
            </a:effectRef>
            <a:fontRef idx="minor">
              <a:schemeClr val="tx1"/>
            </a:fontRef>
          </p:style>
        </p:cxnSp>
      </p:grpSp>
      <p:grpSp>
        <p:nvGrpSpPr>
          <p:cNvPr id="330" name="Group 329">
            <a:extLst>
              <a:ext uri="{FF2B5EF4-FFF2-40B4-BE49-F238E27FC236}">
                <a16:creationId xmlns:a16="http://schemas.microsoft.com/office/drawing/2014/main" id="{BC5F7E68-76BE-43E6-9753-7E9385F2A5CA}"/>
              </a:ext>
            </a:extLst>
          </p:cNvPr>
          <p:cNvGrpSpPr/>
          <p:nvPr/>
        </p:nvGrpSpPr>
        <p:grpSpPr>
          <a:xfrm>
            <a:off x="2324930" y="3418575"/>
            <a:ext cx="376290" cy="511000"/>
            <a:chOff x="2324930" y="3513825"/>
            <a:chExt cx="376290" cy="511000"/>
          </a:xfrm>
        </p:grpSpPr>
        <p:cxnSp>
          <p:nvCxnSpPr>
            <p:cNvPr id="120" name="Straight Arrow Connector 119">
              <a:extLst>
                <a:ext uri="{FF2B5EF4-FFF2-40B4-BE49-F238E27FC236}">
                  <a16:creationId xmlns:a16="http://schemas.microsoft.com/office/drawing/2014/main" id="{3565C663-679F-4D87-B306-8CF174A59126}"/>
                </a:ext>
              </a:extLst>
            </p:cNvPr>
            <p:cNvCxnSpPr>
              <a:cxnSpLocks/>
            </p:cNvCxnSpPr>
            <p:nvPr/>
          </p:nvCxnSpPr>
          <p:spPr>
            <a:xfrm>
              <a:off x="2324930" y="4024825"/>
              <a:ext cx="376290" cy="0"/>
            </a:xfrm>
            <a:prstGeom prst="straightConnector1">
              <a:avLst/>
            </a:prstGeom>
            <a:ln w="25400" cap="rnd">
              <a:solidFill>
                <a:srgbClr val="006CB6"/>
              </a:solidFill>
              <a:round/>
              <a:tailEnd type="arrow"/>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9BAE50C-1CC0-4B82-9DC8-68DC85D6E02A}"/>
                </a:ext>
              </a:extLst>
            </p:cNvPr>
            <p:cNvCxnSpPr>
              <a:cxnSpLocks/>
            </p:cNvCxnSpPr>
            <p:nvPr/>
          </p:nvCxnSpPr>
          <p:spPr>
            <a:xfrm flipV="1">
              <a:off x="2324930" y="3513825"/>
              <a:ext cx="0" cy="511000"/>
            </a:xfrm>
            <a:prstGeom prst="line">
              <a:avLst/>
            </a:prstGeom>
            <a:ln w="25400" cap="rnd">
              <a:solidFill>
                <a:srgbClr val="006CB6"/>
              </a:solidFill>
            </a:ln>
          </p:spPr>
          <p:style>
            <a:lnRef idx="1">
              <a:schemeClr val="accent1"/>
            </a:lnRef>
            <a:fillRef idx="0">
              <a:schemeClr val="accent1"/>
            </a:fillRef>
            <a:effectRef idx="0">
              <a:schemeClr val="accent1"/>
            </a:effectRef>
            <a:fontRef idx="minor">
              <a:schemeClr val="tx1"/>
            </a:fontRef>
          </p:style>
        </p:cxnSp>
      </p:grpSp>
      <p:cxnSp>
        <p:nvCxnSpPr>
          <p:cNvPr id="123" name="Straight Arrow Connector 122">
            <a:extLst>
              <a:ext uri="{FF2B5EF4-FFF2-40B4-BE49-F238E27FC236}">
                <a16:creationId xmlns:a16="http://schemas.microsoft.com/office/drawing/2014/main" id="{AC485145-FE86-47CB-9956-7C2E933EEA06}"/>
              </a:ext>
            </a:extLst>
          </p:cNvPr>
          <p:cNvCxnSpPr>
            <a:cxnSpLocks/>
          </p:cNvCxnSpPr>
          <p:nvPr/>
        </p:nvCxnSpPr>
        <p:spPr>
          <a:xfrm>
            <a:off x="3123113" y="3129385"/>
            <a:ext cx="240604" cy="0"/>
          </a:xfrm>
          <a:prstGeom prst="straightConnector1">
            <a:avLst/>
          </a:prstGeom>
          <a:ln w="25400" cap="rnd">
            <a:solidFill>
              <a:srgbClr val="D23A95"/>
            </a:solidFill>
            <a:round/>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1816DB9D-9A24-4C03-BC63-37A6C7863714}"/>
              </a:ext>
            </a:extLst>
          </p:cNvPr>
          <p:cNvCxnSpPr>
            <a:cxnSpLocks/>
          </p:cNvCxnSpPr>
          <p:nvPr/>
        </p:nvCxnSpPr>
        <p:spPr>
          <a:xfrm>
            <a:off x="4176737" y="3129385"/>
            <a:ext cx="240604" cy="0"/>
          </a:xfrm>
          <a:prstGeom prst="straightConnector1">
            <a:avLst/>
          </a:prstGeom>
          <a:ln w="25400" cap="rnd">
            <a:solidFill>
              <a:srgbClr val="D23A95"/>
            </a:solidFill>
            <a:round/>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54DB6D43-3499-43C8-979E-DDEF95654F26}"/>
              </a:ext>
            </a:extLst>
          </p:cNvPr>
          <p:cNvCxnSpPr>
            <a:cxnSpLocks/>
          </p:cNvCxnSpPr>
          <p:nvPr/>
        </p:nvCxnSpPr>
        <p:spPr>
          <a:xfrm>
            <a:off x="5194476" y="3129385"/>
            <a:ext cx="240604" cy="0"/>
          </a:xfrm>
          <a:prstGeom prst="straightConnector1">
            <a:avLst/>
          </a:prstGeom>
          <a:ln w="25400" cap="rnd">
            <a:solidFill>
              <a:srgbClr val="D23A95"/>
            </a:solidFill>
            <a:round/>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5A1A5FDE-6CE8-435E-8C79-5DE1D85D1C86}"/>
              </a:ext>
            </a:extLst>
          </p:cNvPr>
          <p:cNvCxnSpPr>
            <a:cxnSpLocks/>
          </p:cNvCxnSpPr>
          <p:nvPr/>
        </p:nvCxnSpPr>
        <p:spPr>
          <a:xfrm>
            <a:off x="3316850" y="3929575"/>
            <a:ext cx="499938" cy="0"/>
          </a:xfrm>
          <a:prstGeom prst="straightConnector1">
            <a:avLst/>
          </a:prstGeom>
          <a:ln w="25400" cap="rnd">
            <a:solidFill>
              <a:srgbClr val="D23A95"/>
            </a:solidFill>
            <a:round/>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16B1AED9-E612-4AE0-8CCD-1FCD5EB8D01B}"/>
              </a:ext>
            </a:extLst>
          </p:cNvPr>
          <p:cNvCxnSpPr>
            <a:cxnSpLocks/>
          </p:cNvCxnSpPr>
          <p:nvPr/>
        </p:nvCxnSpPr>
        <p:spPr>
          <a:xfrm>
            <a:off x="4450706" y="3929575"/>
            <a:ext cx="499938" cy="0"/>
          </a:xfrm>
          <a:prstGeom prst="straightConnector1">
            <a:avLst/>
          </a:prstGeom>
          <a:ln w="25400" cap="rnd">
            <a:solidFill>
              <a:srgbClr val="D23A95"/>
            </a:solidFill>
            <a:round/>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FC065315-AB5D-494F-B2DB-AE16EC1B4D75}"/>
              </a:ext>
            </a:extLst>
          </p:cNvPr>
          <p:cNvCxnSpPr>
            <a:cxnSpLocks/>
          </p:cNvCxnSpPr>
          <p:nvPr/>
        </p:nvCxnSpPr>
        <p:spPr>
          <a:xfrm>
            <a:off x="5621138" y="3929575"/>
            <a:ext cx="499938" cy="0"/>
          </a:xfrm>
          <a:prstGeom prst="straightConnector1">
            <a:avLst/>
          </a:prstGeom>
          <a:ln w="25400" cap="rnd">
            <a:solidFill>
              <a:srgbClr val="D23A95"/>
            </a:solidFill>
            <a:round/>
            <a:tailEnd type="arrow"/>
          </a:ln>
        </p:spPr>
        <p:style>
          <a:lnRef idx="1">
            <a:schemeClr val="accent1"/>
          </a:lnRef>
          <a:fillRef idx="0">
            <a:schemeClr val="accent1"/>
          </a:fillRef>
          <a:effectRef idx="0">
            <a:schemeClr val="accent1"/>
          </a:effectRef>
          <a:fontRef idx="minor">
            <a:schemeClr val="tx1"/>
          </a:fontRef>
        </p:style>
      </p:cxnSp>
      <p:grpSp>
        <p:nvGrpSpPr>
          <p:cNvPr id="339" name="Group 338">
            <a:extLst>
              <a:ext uri="{FF2B5EF4-FFF2-40B4-BE49-F238E27FC236}">
                <a16:creationId xmlns:a16="http://schemas.microsoft.com/office/drawing/2014/main" id="{716765F3-40A2-4015-9776-5B23A6A436ED}"/>
              </a:ext>
            </a:extLst>
          </p:cNvPr>
          <p:cNvGrpSpPr/>
          <p:nvPr/>
        </p:nvGrpSpPr>
        <p:grpSpPr>
          <a:xfrm>
            <a:off x="6189543" y="3129385"/>
            <a:ext cx="447422" cy="294962"/>
            <a:chOff x="6189543" y="3224635"/>
            <a:chExt cx="447422" cy="294962"/>
          </a:xfrm>
        </p:grpSpPr>
        <p:cxnSp>
          <p:nvCxnSpPr>
            <p:cNvPr id="130" name="Straight Arrow Connector 129">
              <a:extLst>
                <a:ext uri="{FF2B5EF4-FFF2-40B4-BE49-F238E27FC236}">
                  <a16:creationId xmlns:a16="http://schemas.microsoft.com/office/drawing/2014/main" id="{9E8945AF-E533-4CA8-AE52-D7A0BDF998DD}"/>
                </a:ext>
              </a:extLst>
            </p:cNvPr>
            <p:cNvCxnSpPr>
              <a:cxnSpLocks/>
            </p:cNvCxnSpPr>
            <p:nvPr/>
          </p:nvCxnSpPr>
          <p:spPr>
            <a:xfrm>
              <a:off x="6636965" y="3224635"/>
              <a:ext cx="0" cy="294962"/>
            </a:xfrm>
            <a:prstGeom prst="straightConnector1">
              <a:avLst/>
            </a:prstGeom>
            <a:ln w="25400" cap="rnd">
              <a:solidFill>
                <a:srgbClr val="D23A95"/>
              </a:solidFill>
              <a:round/>
              <a:tailEnd type="arrow"/>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321E45C-0E0A-48AF-8BE1-31378523B579}"/>
                </a:ext>
              </a:extLst>
            </p:cNvPr>
            <p:cNvCxnSpPr>
              <a:cxnSpLocks/>
            </p:cNvCxnSpPr>
            <p:nvPr/>
          </p:nvCxnSpPr>
          <p:spPr>
            <a:xfrm>
              <a:off x="6189543" y="3224635"/>
              <a:ext cx="442167" cy="0"/>
            </a:xfrm>
            <a:prstGeom prst="line">
              <a:avLst/>
            </a:prstGeom>
            <a:ln w="25400" cap="rnd">
              <a:solidFill>
                <a:srgbClr val="D23A95"/>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14EEBFCC-F1CB-406F-95F5-26482563FC6A}"/>
              </a:ext>
            </a:extLst>
          </p:cNvPr>
          <p:cNvGrpSpPr/>
          <p:nvPr/>
        </p:nvGrpSpPr>
        <p:grpSpPr>
          <a:xfrm>
            <a:off x="6801551" y="3129385"/>
            <a:ext cx="363084" cy="264793"/>
            <a:chOff x="6801551" y="3224635"/>
            <a:chExt cx="363084" cy="264793"/>
          </a:xfrm>
        </p:grpSpPr>
        <p:cxnSp>
          <p:nvCxnSpPr>
            <p:cNvPr id="132" name="Straight Arrow Connector 131">
              <a:extLst>
                <a:ext uri="{FF2B5EF4-FFF2-40B4-BE49-F238E27FC236}">
                  <a16:creationId xmlns:a16="http://schemas.microsoft.com/office/drawing/2014/main" id="{3D595A36-2C78-4DE4-A9F3-DA469ABDF8DC}"/>
                </a:ext>
              </a:extLst>
            </p:cNvPr>
            <p:cNvCxnSpPr>
              <a:cxnSpLocks/>
            </p:cNvCxnSpPr>
            <p:nvPr/>
          </p:nvCxnSpPr>
          <p:spPr>
            <a:xfrm>
              <a:off x="6801551" y="3224635"/>
              <a:ext cx="363084" cy="0"/>
            </a:xfrm>
            <a:prstGeom prst="straightConnector1">
              <a:avLst/>
            </a:prstGeom>
            <a:ln w="2540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2284372-8559-41D8-9EFD-C7BE998907C4}"/>
                </a:ext>
              </a:extLst>
            </p:cNvPr>
            <p:cNvCxnSpPr>
              <a:cxnSpLocks/>
            </p:cNvCxnSpPr>
            <p:nvPr/>
          </p:nvCxnSpPr>
          <p:spPr>
            <a:xfrm>
              <a:off x="6801551" y="3224635"/>
              <a:ext cx="0" cy="26479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34" name="Straight Arrow Connector 133">
            <a:extLst>
              <a:ext uri="{FF2B5EF4-FFF2-40B4-BE49-F238E27FC236}">
                <a16:creationId xmlns:a16="http://schemas.microsoft.com/office/drawing/2014/main" id="{72ABFD2A-5E05-4C8E-9D9E-352B3BF6D7A8}"/>
              </a:ext>
            </a:extLst>
          </p:cNvPr>
          <p:cNvCxnSpPr>
            <a:cxnSpLocks/>
          </p:cNvCxnSpPr>
          <p:nvPr/>
        </p:nvCxnSpPr>
        <p:spPr>
          <a:xfrm>
            <a:off x="7070369" y="3993186"/>
            <a:ext cx="362673" cy="0"/>
          </a:xfrm>
          <a:prstGeom prst="straightConnector1">
            <a:avLst/>
          </a:prstGeom>
          <a:ln w="2540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6AB2CDBE-0D47-4D1F-8569-4FBD2756FD05}"/>
              </a:ext>
            </a:extLst>
          </p:cNvPr>
          <p:cNvCxnSpPr>
            <a:cxnSpLocks/>
          </p:cNvCxnSpPr>
          <p:nvPr/>
        </p:nvCxnSpPr>
        <p:spPr>
          <a:xfrm flipH="1">
            <a:off x="7046516" y="3865965"/>
            <a:ext cx="362673" cy="0"/>
          </a:xfrm>
          <a:prstGeom prst="straightConnector1">
            <a:avLst/>
          </a:prstGeom>
          <a:ln w="2540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B41EEFD6-02EF-44FE-B288-93C4843DACC6}"/>
              </a:ext>
            </a:extLst>
          </p:cNvPr>
          <p:cNvCxnSpPr>
            <a:cxnSpLocks/>
          </p:cNvCxnSpPr>
          <p:nvPr/>
        </p:nvCxnSpPr>
        <p:spPr>
          <a:xfrm>
            <a:off x="8602063" y="3929575"/>
            <a:ext cx="251354" cy="0"/>
          </a:xfrm>
          <a:prstGeom prst="straightConnector1">
            <a:avLst/>
          </a:prstGeom>
          <a:ln w="2540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91989315-3E4D-40E5-9E17-28B4E7405137}"/>
              </a:ext>
            </a:extLst>
          </p:cNvPr>
          <p:cNvCxnSpPr>
            <a:cxnSpLocks/>
          </p:cNvCxnSpPr>
          <p:nvPr/>
        </p:nvCxnSpPr>
        <p:spPr>
          <a:xfrm>
            <a:off x="9687920" y="3929575"/>
            <a:ext cx="353602" cy="0"/>
          </a:xfrm>
          <a:prstGeom prst="straightConnector1">
            <a:avLst/>
          </a:prstGeom>
          <a:ln w="2540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51B5DC8B-DD0E-48B6-9194-8E3DCA77E2A2}"/>
              </a:ext>
            </a:extLst>
          </p:cNvPr>
          <p:cNvCxnSpPr>
            <a:cxnSpLocks/>
          </p:cNvCxnSpPr>
          <p:nvPr/>
        </p:nvCxnSpPr>
        <p:spPr>
          <a:xfrm>
            <a:off x="10875191" y="3929575"/>
            <a:ext cx="353602" cy="0"/>
          </a:xfrm>
          <a:prstGeom prst="straightConnector1">
            <a:avLst/>
          </a:prstGeom>
          <a:ln w="2540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1AB9936A-4D3F-4E67-A94B-750D3ACB3CA9}"/>
              </a:ext>
            </a:extLst>
          </p:cNvPr>
          <p:cNvCxnSpPr>
            <a:cxnSpLocks/>
          </p:cNvCxnSpPr>
          <p:nvPr/>
        </p:nvCxnSpPr>
        <p:spPr>
          <a:xfrm>
            <a:off x="7799110" y="3000474"/>
            <a:ext cx="1540887" cy="0"/>
          </a:xfrm>
          <a:prstGeom prst="straightConnector1">
            <a:avLst/>
          </a:prstGeom>
          <a:ln w="2540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grpSp>
        <p:nvGrpSpPr>
          <p:cNvPr id="348" name="Group 347">
            <a:extLst>
              <a:ext uri="{FF2B5EF4-FFF2-40B4-BE49-F238E27FC236}">
                <a16:creationId xmlns:a16="http://schemas.microsoft.com/office/drawing/2014/main" id="{CAD2A853-02AC-4DDA-BB40-95AA2F2C7A6F}"/>
              </a:ext>
            </a:extLst>
          </p:cNvPr>
          <p:cNvGrpSpPr/>
          <p:nvPr/>
        </p:nvGrpSpPr>
        <p:grpSpPr>
          <a:xfrm>
            <a:off x="8027508" y="3129385"/>
            <a:ext cx="1276322" cy="294962"/>
            <a:chOff x="8027508" y="3129385"/>
            <a:chExt cx="1276322" cy="294962"/>
          </a:xfrm>
        </p:grpSpPr>
        <p:cxnSp>
          <p:nvCxnSpPr>
            <p:cNvPr id="140" name="Straight Arrow Connector 139">
              <a:extLst>
                <a:ext uri="{FF2B5EF4-FFF2-40B4-BE49-F238E27FC236}">
                  <a16:creationId xmlns:a16="http://schemas.microsoft.com/office/drawing/2014/main" id="{04C033FC-243B-4E4E-A89A-44DA38E1FBFD}"/>
                </a:ext>
              </a:extLst>
            </p:cNvPr>
            <p:cNvCxnSpPr>
              <a:cxnSpLocks/>
            </p:cNvCxnSpPr>
            <p:nvPr/>
          </p:nvCxnSpPr>
          <p:spPr>
            <a:xfrm>
              <a:off x="9303830" y="3129385"/>
              <a:ext cx="0" cy="294962"/>
            </a:xfrm>
            <a:prstGeom prst="straightConnector1">
              <a:avLst/>
            </a:prstGeom>
            <a:ln w="2540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1404A48-B8F0-49F2-9B01-9F8FDF6B2904}"/>
                </a:ext>
              </a:extLst>
            </p:cNvPr>
            <p:cNvCxnSpPr>
              <a:cxnSpLocks/>
            </p:cNvCxnSpPr>
            <p:nvPr/>
          </p:nvCxnSpPr>
          <p:spPr>
            <a:xfrm>
              <a:off x="8027508" y="3129385"/>
              <a:ext cx="1274899"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2" name="Straight Arrow Connector 141">
            <a:extLst>
              <a:ext uri="{FF2B5EF4-FFF2-40B4-BE49-F238E27FC236}">
                <a16:creationId xmlns:a16="http://schemas.microsoft.com/office/drawing/2014/main" id="{5AB56A47-1E29-41CC-9846-B3F3DB6514B2}"/>
              </a:ext>
            </a:extLst>
          </p:cNvPr>
          <p:cNvCxnSpPr>
            <a:cxnSpLocks/>
          </p:cNvCxnSpPr>
          <p:nvPr/>
        </p:nvCxnSpPr>
        <p:spPr>
          <a:xfrm flipH="1">
            <a:off x="7781526" y="3129385"/>
            <a:ext cx="363084" cy="0"/>
          </a:xfrm>
          <a:prstGeom prst="straightConnector1">
            <a:avLst/>
          </a:prstGeom>
          <a:ln w="2540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grpSp>
        <p:nvGrpSpPr>
          <p:cNvPr id="318" name="Group 317">
            <a:extLst>
              <a:ext uri="{FF2B5EF4-FFF2-40B4-BE49-F238E27FC236}">
                <a16:creationId xmlns:a16="http://schemas.microsoft.com/office/drawing/2014/main" id="{B7875E10-39E5-4498-B89E-27D7911C7A1E}"/>
              </a:ext>
            </a:extLst>
          </p:cNvPr>
          <p:cNvGrpSpPr/>
          <p:nvPr/>
        </p:nvGrpSpPr>
        <p:grpSpPr>
          <a:xfrm>
            <a:off x="1607182" y="2163412"/>
            <a:ext cx="906319" cy="1314979"/>
            <a:chOff x="1607182" y="2153887"/>
            <a:chExt cx="906319" cy="1314979"/>
          </a:xfrm>
        </p:grpSpPr>
        <p:pic>
          <p:nvPicPr>
            <p:cNvPr id="103" name="Graphic 102">
              <a:extLst>
                <a:ext uri="{FF2B5EF4-FFF2-40B4-BE49-F238E27FC236}">
                  <a16:creationId xmlns:a16="http://schemas.microsoft.com/office/drawing/2014/main" id="{13534DC8-B632-43B1-9333-4CF4E6235E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7182" y="2611489"/>
              <a:ext cx="857377" cy="857377"/>
            </a:xfrm>
            <a:prstGeom prst="rect">
              <a:avLst/>
            </a:prstGeom>
          </p:spPr>
        </p:pic>
        <p:sp>
          <p:nvSpPr>
            <p:cNvPr id="143" name="TextBox 142">
              <a:extLst>
                <a:ext uri="{FF2B5EF4-FFF2-40B4-BE49-F238E27FC236}">
                  <a16:creationId xmlns:a16="http://schemas.microsoft.com/office/drawing/2014/main" id="{C6690836-E8F5-4BF0-8621-C7CE3EBAD4A1}"/>
                </a:ext>
              </a:extLst>
            </p:cNvPr>
            <p:cNvSpPr txBox="1"/>
            <p:nvPr/>
          </p:nvSpPr>
          <p:spPr>
            <a:xfrm>
              <a:off x="1768641" y="2153887"/>
              <a:ext cx="744860" cy="461665"/>
            </a:xfrm>
            <a:prstGeom prst="rect">
              <a:avLst/>
            </a:prstGeom>
            <a:noFill/>
          </p:spPr>
          <p:txBody>
            <a:bodyPr wrap="square" rtlCol="0">
              <a:spAutoFit/>
            </a:bodyPr>
            <a:lstStyle/>
            <a:p>
              <a:pPr algn="ctr"/>
              <a:r>
                <a:rPr lang="en-US" sz="800" b="1" dirty="0">
                  <a:solidFill>
                    <a:srgbClr val="000000"/>
                  </a:solidFill>
                </a:rPr>
                <a:t>Remote/</a:t>
              </a:r>
            </a:p>
            <a:p>
              <a:pPr algn="ctr"/>
              <a:r>
                <a:rPr lang="en-US" sz="800" b="1" dirty="0">
                  <a:solidFill>
                    <a:srgbClr val="000000"/>
                  </a:solidFill>
                </a:rPr>
                <a:t>Office 365</a:t>
              </a:r>
            </a:p>
            <a:p>
              <a:pPr algn="ctr"/>
              <a:r>
                <a:rPr lang="en-US" sz="800" b="1" dirty="0">
                  <a:solidFill>
                    <a:srgbClr val="000000"/>
                  </a:solidFill>
                </a:rPr>
                <a:t>Users</a:t>
              </a:r>
            </a:p>
          </p:txBody>
        </p:sp>
      </p:grpSp>
      <p:grpSp>
        <p:nvGrpSpPr>
          <p:cNvPr id="145" name="Group 144">
            <a:extLst>
              <a:ext uri="{FF2B5EF4-FFF2-40B4-BE49-F238E27FC236}">
                <a16:creationId xmlns:a16="http://schemas.microsoft.com/office/drawing/2014/main" id="{103E1351-58C1-477A-94CD-95970A623176}"/>
              </a:ext>
            </a:extLst>
          </p:cNvPr>
          <p:cNvGrpSpPr/>
          <p:nvPr/>
        </p:nvGrpSpPr>
        <p:grpSpPr>
          <a:xfrm>
            <a:off x="3349654" y="2409929"/>
            <a:ext cx="857377" cy="1068462"/>
            <a:chOff x="3199532" y="2311690"/>
            <a:chExt cx="857377" cy="1068462"/>
          </a:xfrm>
        </p:grpSpPr>
        <p:pic>
          <p:nvPicPr>
            <p:cNvPr id="146" name="Graphic 145">
              <a:extLst>
                <a:ext uri="{FF2B5EF4-FFF2-40B4-BE49-F238E27FC236}">
                  <a16:creationId xmlns:a16="http://schemas.microsoft.com/office/drawing/2014/main" id="{0C61B999-432B-4085-8A3B-F011E85021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9532" y="2522775"/>
              <a:ext cx="857377" cy="857377"/>
            </a:xfrm>
            <a:prstGeom prst="rect">
              <a:avLst/>
            </a:prstGeom>
          </p:spPr>
        </p:pic>
        <p:sp>
          <p:nvSpPr>
            <p:cNvPr id="147" name="TextBox 146">
              <a:extLst>
                <a:ext uri="{FF2B5EF4-FFF2-40B4-BE49-F238E27FC236}">
                  <a16:creationId xmlns:a16="http://schemas.microsoft.com/office/drawing/2014/main" id="{AFBE9985-BA81-40BA-A548-00B2908F7B4C}"/>
                </a:ext>
              </a:extLst>
            </p:cNvPr>
            <p:cNvSpPr txBox="1"/>
            <p:nvPr/>
          </p:nvSpPr>
          <p:spPr>
            <a:xfrm>
              <a:off x="3228924" y="2311690"/>
              <a:ext cx="744860" cy="338554"/>
            </a:xfrm>
            <a:prstGeom prst="rect">
              <a:avLst/>
            </a:prstGeom>
            <a:noFill/>
          </p:spPr>
          <p:txBody>
            <a:bodyPr wrap="square" rtlCol="0">
              <a:spAutoFit/>
            </a:bodyPr>
            <a:lstStyle/>
            <a:p>
              <a:pPr algn="ctr"/>
              <a:r>
                <a:rPr lang="en-US" sz="800" b="1" dirty="0">
                  <a:solidFill>
                    <a:srgbClr val="000000"/>
                  </a:solidFill>
                </a:rPr>
                <a:t>Cloaked</a:t>
              </a:r>
            </a:p>
            <a:p>
              <a:pPr algn="ctr"/>
              <a:r>
                <a:rPr lang="en-US" sz="800" b="1" dirty="0">
                  <a:solidFill>
                    <a:srgbClr val="000000"/>
                  </a:solidFill>
                </a:rPr>
                <a:t>Page</a:t>
              </a:r>
            </a:p>
          </p:txBody>
        </p:sp>
      </p:grpSp>
      <p:grpSp>
        <p:nvGrpSpPr>
          <p:cNvPr id="149" name="Group 148">
            <a:extLst>
              <a:ext uri="{FF2B5EF4-FFF2-40B4-BE49-F238E27FC236}">
                <a16:creationId xmlns:a16="http://schemas.microsoft.com/office/drawing/2014/main" id="{24D48332-01A3-4F8D-9A49-3A72992A6E2C}"/>
              </a:ext>
            </a:extLst>
          </p:cNvPr>
          <p:cNvGrpSpPr/>
          <p:nvPr/>
        </p:nvGrpSpPr>
        <p:grpSpPr>
          <a:xfrm>
            <a:off x="4377485" y="2409929"/>
            <a:ext cx="857377" cy="1068462"/>
            <a:chOff x="4199884" y="2311690"/>
            <a:chExt cx="857377" cy="1068462"/>
          </a:xfrm>
        </p:grpSpPr>
        <p:pic>
          <p:nvPicPr>
            <p:cNvPr id="150" name="Graphic 149">
              <a:extLst>
                <a:ext uri="{FF2B5EF4-FFF2-40B4-BE49-F238E27FC236}">
                  <a16:creationId xmlns:a16="http://schemas.microsoft.com/office/drawing/2014/main" id="{DB0A56B3-5D88-473C-BEB6-3215170C14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99884" y="2522775"/>
              <a:ext cx="857377" cy="857377"/>
            </a:xfrm>
            <a:prstGeom prst="rect">
              <a:avLst/>
            </a:prstGeom>
          </p:spPr>
        </p:pic>
        <p:sp>
          <p:nvSpPr>
            <p:cNvPr id="151" name="TextBox 150">
              <a:extLst>
                <a:ext uri="{FF2B5EF4-FFF2-40B4-BE49-F238E27FC236}">
                  <a16:creationId xmlns:a16="http://schemas.microsoft.com/office/drawing/2014/main" id="{0244CB1C-C1A8-4A78-AAF4-2A3957A7EE9E}"/>
                </a:ext>
              </a:extLst>
            </p:cNvPr>
            <p:cNvSpPr txBox="1"/>
            <p:nvPr/>
          </p:nvSpPr>
          <p:spPr>
            <a:xfrm>
              <a:off x="4217215" y="2311690"/>
              <a:ext cx="744860" cy="338554"/>
            </a:xfrm>
            <a:prstGeom prst="rect">
              <a:avLst/>
            </a:prstGeom>
            <a:noFill/>
          </p:spPr>
          <p:txBody>
            <a:bodyPr wrap="square" rtlCol="0">
              <a:spAutoFit/>
            </a:bodyPr>
            <a:lstStyle/>
            <a:p>
              <a:pPr algn="ctr"/>
              <a:r>
                <a:rPr lang="en-US" sz="800" b="1" dirty="0">
                  <a:solidFill>
                    <a:srgbClr val="000000"/>
                  </a:solidFill>
                </a:rPr>
                <a:t>Credential</a:t>
              </a:r>
            </a:p>
            <a:p>
              <a:pPr algn="ctr"/>
              <a:r>
                <a:rPr lang="en-US" sz="800" b="1" dirty="0">
                  <a:solidFill>
                    <a:srgbClr val="000000"/>
                  </a:solidFill>
                </a:rPr>
                <a:t>Harvesting</a:t>
              </a:r>
            </a:p>
          </p:txBody>
        </p:sp>
      </p:grpSp>
      <p:grpSp>
        <p:nvGrpSpPr>
          <p:cNvPr id="152" name="Group 151">
            <a:extLst>
              <a:ext uri="{FF2B5EF4-FFF2-40B4-BE49-F238E27FC236}">
                <a16:creationId xmlns:a16="http://schemas.microsoft.com/office/drawing/2014/main" id="{4514D12E-52A4-4BB8-8C8C-D178B4995941}"/>
              </a:ext>
            </a:extLst>
          </p:cNvPr>
          <p:cNvGrpSpPr/>
          <p:nvPr/>
        </p:nvGrpSpPr>
        <p:grpSpPr>
          <a:xfrm>
            <a:off x="5395487" y="2283486"/>
            <a:ext cx="857377" cy="1130261"/>
            <a:chOff x="5174782" y="2185247"/>
            <a:chExt cx="857377" cy="1130261"/>
          </a:xfrm>
        </p:grpSpPr>
        <p:pic>
          <p:nvPicPr>
            <p:cNvPr id="153" name="Graphic 152">
              <a:extLst>
                <a:ext uri="{FF2B5EF4-FFF2-40B4-BE49-F238E27FC236}">
                  <a16:creationId xmlns:a16="http://schemas.microsoft.com/office/drawing/2014/main" id="{1EC40EC2-BB22-40FB-A8E5-1DEC9972CF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74782" y="2458131"/>
              <a:ext cx="857377" cy="857377"/>
            </a:xfrm>
            <a:prstGeom prst="rect">
              <a:avLst/>
            </a:prstGeom>
          </p:spPr>
        </p:pic>
        <p:sp>
          <p:nvSpPr>
            <p:cNvPr id="154" name="TextBox 153">
              <a:extLst>
                <a:ext uri="{FF2B5EF4-FFF2-40B4-BE49-F238E27FC236}">
                  <a16:creationId xmlns:a16="http://schemas.microsoft.com/office/drawing/2014/main" id="{13CB74F7-7652-4F5D-8432-4A5CE936376A}"/>
                </a:ext>
              </a:extLst>
            </p:cNvPr>
            <p:cNvSpPr txBox="1"/>
            <p:nvPr/>
          </p:nvSpPr>
          <p:spPr>
            <a:xfrm>
              <a:off x="5223978" y="2185247"/>
              <a:ext cx="744860" cy="338554"/>
            </a:xfrm>
            <a:prstGeom prst="rect">
              <a:avLst/>
            </a:prstGeom>
            <a:noFill/>
          </p:spPr>
          <p:txBody>
            <a:bodyPr wrap="square" rtlCol="0">
              <a:spAutoFit/>
            </a:bodyPr>
            <a:lstStyle/>
            <a:p>
              <a:pPr algn="ctr"/>
              <a:r>
                <a:rPr lang="en-US" sz="800" b="1" dirty="0">
                  <a:solidFill>
                    <a:srgbClr val="000000"/>
                  </a:solidFill>
                </a:rPr>
                <a:t>Stolen</a:t>
              </a:r>
            </a:p>
            <a:p>
              <a:pPr algn="ctr"/>
              <a:r>
                <a:rPr lang="en-US" sz="800" b="1" dirty="0">
                  <a:solidFill>
                    <a:srgbClr val="000000"/>
                  </a:solidFill>
                </a:rPr>
                <a:t>Credentials</a:t>
              </a:r>
            </a:p>
          </p:txBody>
        </p:sp>
      </p:grpSp>
      <p:grpSp>
        <p:nvGrpSpPr>
          <p:cNvPr id="331" name="Group 330">
            <a:extLst>
              <a:ext uri="{FF2B5EF4-FFF2-40B4-BE49-F238E27FC236}">
                <a16:creationId xmlns:a16="http://schemas.microsoft.com/office/drawing/2014/main" id="{4C27C601-0E0F-434F-BE0C-008550102E03}"/>
              </a:ext>
            </a:extLst>
          </p:cNvPr>
          <p:cNvGrpSpPr/>
          <p:nvPr/>
        </p:nvGrpSpPr>
        <p:grpSpPr>
          <a:xfrm>
            <a:off x="2588992" y="3545461"/>
            <a:ext cx="857377" cy="1071632"/>
            <a:chOff x="2588992" y="3640711"/>
            <a:chExt cx="857377" cy="1071632"/>
          </a:xfrm>
        </p:grpSpPr>
        <p:pic>
          <p:nvPicPr>
            <p:cNvPr id="106" name="Graphic 105">
              <a:extLst>
                <a:ext uri="{FF2B5EF4-FFF2-40B4-BE49-F238E27FC236}">
                  <a16:creationId xmlns:a16="http://schemas.microsoft.com/office/drawing/2014/main" id="{582A0D77-FDFF-4999-A0A3-B95BC15E98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88992" y="3640711"/>
              <a:ext cx="857377" cy="857377"/>
            </a:xfrm>
            <a:prstGeom prst="rect">
              <a:avLst/>
            </a:prstGeom>
          </p:spPr>
        </p:pic>
        <p:sp>
          <p:nvSpPr>
            <p:cNvPr id="156" name="TextBox 155">
              <a:extLst>
                <a:ext uri="{FF2B5EF4-FFF2-40B4-BE49-F238E27FC236}">
                  <a16:creationId xmlns:a16="http://schemas.microsoft.com/office/drawing/2014/main" id="{7E903A09-2B23-4E86-AC95-1A3A8215ED97}"/>
                </a:ext>
              </a:extLst>
            </p:cNvPr>
            <p:cNvSpPr txBox="1"/>
            <p:nvPr/>
          </p:nvSpPr>
          <p:spPr>
            <a:xfrm>
              <a:off x="2618386" y="4373789"/>
              <a:ext cx="744860" cy="338554"/>
            </a:xfrm>
            <a:prstGeom prst="rect">
              <a:avLst/>
            </a:prstGeom>
            <a:noFill/>
          </p:spPr>
          <p:txBody>
            <a:bodyPr wrap="square" rtlCol="0">
              <a:spAutoFit/>
            </a:bodyPr>
            <a:lstStyle/>
            <a:p>
              <a:pPr algn="ctr"/>
              <a:r>
                <a:rPr lang="en-US" sz="800" b="1" dirty="0">
                  <a:solidFill>
                    <a:srgbClr val="000000"/>
                  </a:solidFill>
                </a:rPr>
                <a:t>Attachment</a:t>
              </a:r>
            </a:p>
            <a:p>
              <a:pPr algn="ctr"/>
              <a:r>
                <a:rPr lang="en-US" sz="800" b="1" dirty="0">
                  <a:solidFill>
                    <a:srgbClr val="000000"/>
                  </a:solidFill>
                </a:rPr>
                <a:t>Opened</a:t>
              </a:r>
            </a:p>
          </p:txBody>
        </p:sp>
      </p:grpSp>
      <p:grpSp>
        <p:nvGrpSpPr>
          <p:cNvPr id="332" name="Group 331">
            <a:extLst>
              <a:ext uri="{FF2B5EF4-FFF2-40B4-BE49-F238E27FC236}">
                <a16:creationId xmlns:a16="http://schemas.microsoft.com/office/drawing/2014/main" id="{12BB78A3-0F70-4E5F-BF65-D8CBB77B03E2}"/>
              </a:ext>
            </a:extLst>
          </p:cNvPr>
          <p:cNvGrpSpPr/>
          <p:nvPr/>
        </p:nvGrpSpPr>
        <p:grpSpPr>
          <a:xfrm>
            <a:off x="3708632" y="3545461"/>
            <a:ext cx="885890" cy="1194743"/>
            <a:chOff x="3708632" y="3640711"/>
            <a:chExt cx="885890" cy="1194743"/>
          </a:xfrm>
        </p:grpSpPr>
        <p:pic>
          <p:nvPicPr>
            <p:cNvPr id="107" name="Graphic 106">
              <a:extLst>
                <a:ext uri="{FF2B5EF4-FFF2-40B4-BE49-F238E27FC236}">
                  <a16:creationId xmlns:a16="http://schemas.microsoft.com/office/drawing/2014/main" id="{C67392DE-62F1-4FD6-8817-D72B1202A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29020" y="3640711"/>
              <a:ext cx="857377" cy="857377"/>
            </a:xfrm>
            <a:prstGeom prst="rect">
              <a:avLst/>
            </a:prstGeom>
          </p:spPr>
        </p:pic>
        <p:sp>
          <p:nvSpPr>
            <p:cNvPr id="157" name="TextBox 156">
              <a:extLst>
                <a:ext uri="{FF2B5EF4-FFF2-40B4-BE49-F238E27FC236}">
                  <a16:creationId xmlns:a16="http://schemas.microsoft.com/office/drawing/2014/main" id="{01970892-15AE-4D83-9128-92BC28CFD083}"/>
                </a:ext>
              </a:extLst>
            </p:cNvPr>
            <p:cNvSpPr txBox="1"/>
            <p:nvPr/>
          </p:nvSpPr>
          <p:spPr>
            <a:xfrm>
              <a:off x="3708632" y="4373789"/>
              <a:ext cx="885890" cy="461665"/>
            </a:xfrm>
            <a:prstGeom prst="rect">
              <a:avLst/>
            </a:prstGeom>
            <a:noFill/>
          </p:spPr>
          <p:txBody>
            <a:bodyPr wrap="square" rtlCol="0">
              <a:spAutoFit/>
            </a:bodyPr>
            <a:lstStyle/>
            <a:p>
              <a:pPr algn="ctr"/>
              <a:r>
                <a:rPr lang="en-US" sz="800" b="1" dirty="0">
                  <a:solidFill>
                    <a:srgbClr val="000000"/>
                  </a:solidFill>
                </a:rPr>
                <a:t>Exploit</a:t>
              </a:r>
            </a:p>
            <a:p>
              <a:pPr algn="ctr"/>
              <a:r>
                <a:rPr lang="en-US" sz="800" b="1" dirty="0">
                  <a:solidFill>
                    <a:srgbClr val="000000"/>
                  </a:solidFill>
                </a:rPr>
                <a:t>Download</a:t>
              </a:r>
            </a:p>
            <a:p>
              <a:pPr algn="ctr"/>
              <a:r>
                <a:rPr lang="en-US" sz="800" b="1" dirty="0">
                  <a:solidFill>
                    <a:srgbClr val="000000"/>
                  </a:solidFill>
                </a:rPr>
                <a:t>&amp; Execution</a:t>
              </a:r>
            </a:p>
          </p:txBody>
        </p:sp>
      </p:grpSp>
      <p:grpSp>
        <p:nvGrpSpPr>
          <p:cNvPr id="333" name="Group 332">
            <a:extLst>
              <a:ext uri="{FF2B5EF4-FFF2-40B4-BE49-F238E27FC236}">
                <a16:creationId xmlns:a16="http://schemas.microsoft.com/office/drawing/2014/main" id="{59D99F03-B6FE-487C-9CD3-3639AC212411}"/>
              </a:ext>
            </a:extLst>
          </p:cNvPr>
          <p:cNvGrpSpPr/>
          <p:nvPr/>
        </p:nvGrpSpPr>
        <p:grpSpPr>
          <a:xfrm>
            <a:off x="4807670" y="3510934"/>
            <a:ext cx="980550" cy="1106159"/>
            <a:chOff x="4807670" y="3606184"/>
            <a:chExt cx="980550" cy="1106159"/>
          </a:xfrm>
        </p:grpSpPr>
        <p:pic>
          <p:nvPicPr>
            <p:cNvPr id="108" name="Graphic 107">
              <a:extLst>
                <a:ext uri="{FF2B5EF4-FFF2-40B4-BE49-F238E27FC236}">
                  <a16:creationId xmlns:a16="http://schemas.microsoft.com/office/drawing/2014/main" id="{C221203B-DA67-4BF7-BDA1-95E16B8D2D3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69047" y="3606184"/>
              <a:ext cx="857377" cy="857377"/>
            </a:xfrm>
            <a:prstGeom prst="rect">
              <a:avLst/>
            </a:prstGeom>
          </p:spPr>
        </p:pic>
        <p:sp>
          <p:nvSpPr>
            <p:cNvPr id="158" name="TextBox 157">
              <a:extLst>
                <a:ext uri="{FF2B5EF4-FFF2-40B4-BE49-F238E27FC236}">
                  <a16:creationId xmlns:a16="http://schemas.microsoft.com/office/drawing/2014/main" id="{370A31F4-6F9D-4AD4-AD35-A2A38D845AE8}"/>
                </a:ext>
              </a:extLst>
            </p:cNvPr>
            <p:cNvSpPr txBox="1"/>
            <p:nvPr/>
          </p:nvSpPr>
          <p:spPr>
            <a:xfrm>
              <a:off x="4807670" y="4373789"/>
              <a:ext cx="980550" cy="338554"/>
            </a:xfrm>
            <a:prstGeom prst="rect">
              <a:avLst/>
            </a:prstGeom>
            <a:noFill/>
          </p:spPr>
          <p:txBody>
            <a:bodyPr wrap="square" rtlCol="0">
              <a:spAutoFit/>
            </a:bodyPr>
            <a:lstStyle/>
            <a:p>
              <a:pPr algn="ctr"/>
              <a:r>
                <a:rPr lang="en-US" sz="800" b="1" dirty="0">
                  <a:solidFill>
                    <a:srgbClr val="000000"/>
                  </a:solidFill>
                </a:rPr>
                <a:t>Zero-Day</a:t>
              </a:r>
            </a:p>
            <a:p>
              <a:pPr algn="ctr"/>
              <a:r>
                <a:rPr lang="en-US" sz="800" b="1" dirty="0">
                  <a:solidFill>
                    <a:srgbClr val="000000"/>
                  </a:solidFill>
                </a:rPr>
                <a:t>Exploit/Malware</a:t>
              </a:r>
            </a:p>
          </p:txBody>
        </p:sp>
      </p:grpSp>
      <p:grpSp>
        <p:nvGrpSpPr>
          <p:cNvPr id="337" name="Group 336">
            <a:extLst>
              <a:ext uri="{FF2B5EF4-FFF2-40B4-BE49-F238E27FC236}">
                <a16:creationId xmlns:a16="http://schemas.microsoft.com/office/drawing/2014/main" id="{B15125AC-C484-4540-B032-F4BEEAA4BC6D}"/>
              </a:ext>
            </a:extLst>
          </p:cNvPr>
          <p:cNvGrpSpPr/>
          <p:nvPr/>
        </p:nvGrpSpPr>
        <p:grpSpPr>
          <a:xfrm>
            <a:off x="6064970" y="3421526"/>
            <a:ext cx="980550" cy="1195567"/>
            <a:chOff x="6064970" y="3516776"/>
            <a:chExt cx="980550" cy="1195567"/>
          </a:xfrm>
        </p:grpSpPr>
        <p:pic>
          <p:nvPicPr>
            <p:cNvPr id="110" name="Graphic 109">
              <a:extLst>
                <a:ext uri="{FF2B5EF4-FFF2-40B4-BE49-F238E27FC236}">
                  <a16:creationId xmlns:a16="http://schemas.microsoft.com/office/drawing/2014/main" id="{F7E8F570-D4CA-45BC-B174-EEDE66E8AF8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139304" y="3516776"/>
              <a:ext cx="857377" cy="857377"/>
            </a:xfrm>
            <a:prstGeom prst="rect">
              <a:avLst/>
            </a:prstGeom>
          </p:spPr>
        </p:pic>
        <p:sp>
          <p:nvSpPr>
            <p:cNvPr id="159" name="TextBox 158">
              <a:extLst>
                <a:ext uri="{FF2B5EF4-FFF2-40B4-BE49-F238E27FC236}">
                  <a16:creationId xmlns:a16="http://schemas.microsoft.com/office/drawing/2014/main" id="{DAAFE134-54D9-405F-A7F3-DB8836086755}"/>
                </a:ext>
              </a:extLst>
            </p:cNvPr>
            <p:cNvSpPr txBox="1"/>
            <p:nvPr/>
          </p:nvSpPr>
          <p:spPr>
            <a:xfrm>
              <a:off x="6064970" y="4373789"/>
              <a:ext cx="980550" cy="338554"/>
            </a:xfrm>
            <a:prstGeom prst="rect">
              <a:avLst/>
            </a:prstGeom>
            <a:noFill/>
          </p:spPr>
          <p:txBody>
            <a:bodyPr wrap="square" rtlCol="0">
              <a:spAutoFit/>
            </a:bodyPr>
            <a:lstStyle/>
            <a:p>
              <a:pPr algn="ctr"/>
              <a:r>
                <a:rPr lang="en-US" sz="800" b="1" dirty="0">
                  <a:solidFill>
                    <a:srgbClr val="000000"/>
                  </a:solidFill>
                </a:rPr>
                <a:t>Account</a:t>
              </a:r>
            </a:p>
            <a:p>
              <a:pPr algn="ctr"/>
              <a:r>
                <a:rPr lang="en-US" sz="800" b="1" dirty="0">
                  <a:solidFill>
                    <a:srgbClr val="000000"/>
                  </a:solidFill>
                </a:rPr>
                <a:t>Compromised</a:t>
              </a:r>
            </a:p>
          </p:txBody>
        </p:sp>
      </p:grpSp>
      <p:grpSp>
        <p:nvGrpSpPr>
          <p:cNvPr id="342" name="Group 341">
            <a:extLst>
              <a:ext uri="{FF2B5EF4-FFF2-40B4-BE49-F238E27FC236}">
                <a16:creationId xmlns:a16="http://schemas.microsoft.com/office/drawing/2014/main" id="{F9A73396-BC7B-4801-8781-9529E490A888}"/>
              </a:ext>
            </a:extLst>
          </p:cNvPr>
          <p:cNvGrpSpPr/>
          <p:nvPr/>
        </p:nvGrpSpPr>
        <p:grpSpPr>
          <a:xfrm>
            <a:off x="7084878" y="3366217"/>
            <a:ext cx="1542411" cy="1250876"/>
            <a:chOff x="7084878" y="3461467"/>
            <a:chExt cx="1542411" cy="1250876"/>
          </a:xfrm>
        </p:grpSpPr>
        <p:pic>
          <p:nvPicPr>
            <p:cNvPr id="112" name="Graphic 111">
              <a:extLst>
                <a:ext uri="{FF2B5EF4-FFF2-40B4-BE49-F238E27FC236}">
                  <a16:creationId xmlns:a16="http://schemas.microsoft.com/office/drawing/2014/main" id="{45B0DCFC-A609-4DAE-8758-A68FA6D30B8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480479" y="3461467"/>
              <a:ext cx="1146810" cy="1146810"/>
            </a:xfrm>
            <a:prstGeom prst="rect">
              <a:avLst/>
            </a:prstGeom>
          </p:spPr>
        </p:pic>
        <p:sp>
          <p:nvSpPr>
            <p:cNvPr id="160" name="TextBox 159">
              <a:extLst>
                <a:ext uri="{FF2B5EF4-FFF2-40B4-BE49-F238E27FC236}">
                  <a16:creationId xmlns:a16="http://schemas.microsoft.com/office/drawing/2014/main" id="{505FC1AE-1BFC-40D5-8677-5126FF19D7C6}"/>
                </a:ext>
              </a:extLst>
            </p:cNvPr>
            <p:cNvSpPr txBox="1"/>
            <p:nvPr/>
          </p:nvSpPr>
          <p:spPr>
            <a:xfrm>
              <a:off x="7084878" y="4373789"/>
              <a:ext cx="980550" cy="338554"/>
            </a:xfrm>
            <a:prstGeom prst="rect">
              <a:avLst/>
            </a:prstGeom>
            <a:noFill/>
          </p:spPr>
          <p:txBody>
            <a:bodyPr wrap="square" rtlCol="0">
              <a:spAutoFit/>
            </a:bodyPr>
            <a:lstStyle/>
            <a:p>
              <a:pPr algn="ctr"/>
              <a:r>
                <a:rPr lang="en-US" sz="800" b="1" dirty="0">
                  <a:solidFill>
                    <a:srgbClr val="000000"/>
                  </a:solidFill>
                </a:rPr>
                <a:t>Lateral</a:t>
              </a:r>
            </a:p>
            <a:p>
              <a:pPr algn="ctr"/>
              <a:r>
                <a:rPr lang="en-US" sz="800" b="1" dirty="0">
                  <a:solidFill>
                    <a:srgbClr val="000000"/>
                  </a:solidFill>
                </a:rPr>
                <a:t>Movements</a:t>
              </a:r>
            </a:p>
          </p:txBody>
        </p:sp>
      </p:grpSp>
      <p:grpSp>
        <p:nvGrpSpPr>
          <p:cNvPr id="343" name="Group 342">
            <a:extLst>
              <a:ext uri="{FF2B5EF4-FFF2-40B4-BE49-F238E27FC236}">
                <a16:creationId xmlns:a16="http://schemas.microsoft.com/office/drawing/2014/main" id="{3597E948-F33C-466A-A472-A2427A97A499}"/>
              </a:ext>
            </a:extLst>
          </p:cNvPr>
          <p:cNvGrpSpPr/>
          <p:nvPr/>
        </p:nvGrpSpPr>
        <p:grpSpPr>
          <a:xfrm>
            <a:off x="8764206" y="3421526"/>
            <a:ext cx="980550" cy="1195567"/>
            <a:chOff x="8764206" y="3516776"/>
            <a:chExt cx="980550" cy="1195567"/>
          </a:xfrm>
        </p:grpSpPr>
        <p:pic>
          <p:nvPicPr>
            <p:cNvPr id="114" name="Graphic 113">
              <a:extLst>
                <a:ext uri="{FF2B5EF4-FFF2-40B4-BE49-F238E27FC236}">
                  <a16:creationId xmlns:a16="http://schemas.microsoft.com/office/drawing/2014/main" id="{A7C6CBDD-F15E-475E-8477-82C9992B2B5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817337" y="3516776"/>
              <a:ext cx="857377" cy="857377"/>
            </a:xfrm>
            <a:prstGeom prst="rect">
              <a:avLst/>
            </a:prstGeom>
          </p:spPr>
        </p:pic>
        <p:sp>
          <p:nvSpPr>
            <p:cNvPr id="161" name="TextBox 160">
              <a:extLst>
                <a:ext uri="{FF2B5EF4-FFF2-40B4-BE49-F238E27FC236}">
                  <a16:creationId xmlns:a16="http://schemas.microsoft.com/office/drawing/2014/main" id="{A029F466-C3B4-4030-BC14-AE9D9278B53C}"/>
                </a:ext>
              </a:extLst>
            </p:cNvPr>
            <p:cNvSpPr txBox="1"/>
            <p:nvPr/>
          </p:nvSpPr>
          <p:spPr>
            <a:xfrm>
              <a:off x="8764206" y="4373789"/>
              <a:ext cx="980550" cy="338554"/>
            </a:xfrm>
            <a:prstGeom prst="rect">
              <a:avLst/>
            </a:prstGeom>
            <a:noFill/>
          </p:spPr>
          <p:txBody>
            <a:bodyPr wrap="square" rtlCol="0">
              <a:spAutoFit/>
            </a:bodyPr>
            <a:lstStyle/>
            <a:p>
              <a:pPr algn="ctr"/>
              <a:r>
                <a:rPr lang="en-US" sz="800" b="1" dirty="0">
                  <a:solidFill>
                    <a:srgbClr val="000000"/>
                  </a:solidFill>
                </a:rPr>
                <a:t>Upgrade</a:t>
              </a:r>
            </a:p>
            <a:p>
              <a:pPr algn="ctr"/>
              <a:r>
                <a:rPr lang="en-US" sz="800" b="1" dirty="0">
                  <a:solidFill>
                    <a:srgbClr val="000000"/>
                  </a:solidFill>
                </a:rPr>
                <a:t>Privileges</a:t>
              </a:r>
            </a:p>
          </p:txBody>
        </p:sp>
      </p:grpSp>
      <p:grpSp>
        <p:nvGrpSpPr>
          <p:cNvPr id="344" name="Group 343">
            <a:extLst>
              <a:ext uri="{FF2B5EF4-FFF2-40B4-BE49-F238E27FC236}">
                <a16:creationId xmlns:a16="http://schemas.microsoft.com/office/drawing/2014/main" id="{9D80B0ED-8BB9-4028-81F4-6429A4D03158}"/>
              </a:ext>
            </a:extLst>
          </p:cNvPr>
          <p:cNvGrpSpPr/>
          <p:nvPr/>
        </p:nvGrpSpPr>
        <p:grpSpPr>
          <a:xfrm>
            <a:off x="9898420" y="3447003"/>
            <a:ext cx="1086058" cy="1170090"/>
            <a:chOff x="9898420" y="3542253"/>
            <a:chExt cx="1086058" cy="1170090"/>
          </a:xfrm>
        </p:grpSpPr>
        <p:pic>
          <p:nvPicPr>
            <p:cNvPr id="115" name="Graphic 114">
              <a:extLst>
                <a:ext uri="{FF2B5EF4-FFF2-40B4-BE49-F238E27FC236}">
                  <a16:creationId xmlns:a16="http://schemas.microsoft.com/office/drawing/2014/main" id="{EABDA3B1-2676-4946-AD7C-67D4DE94490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044244" y="3542253"/>
              <a:ext cx="857377" cy="857377"/>
            </a:xfrm>
            <a:prstGeom prst="rect">
              <a:avLst/>
            </a:prstGeom>
          </p:spPr>
        </p:pic>
        <p:sp>
          <p:nvSpPr>
            <p:cNvPr id="162" name="TextBox 161">
              <a:extLst>
                <a:ext uri="{FF2B5EF4-FFF2-40B4-BE49-F238E27FC236}">
                  <a16:creationId xmlns:a16="http://schemas.microsoft.com/office/drawing/2014/main" id="{B7FF0A31-C9A9-40AF-9A71-5EE424948A5E}"/>
                </a:ext>
              </a:extLst>
            </p:cNvPr>
            <p:cNvSpPr txBox="1"/>
            <p:nvPr/>
          </p:nvSpPr>
          <p:spPr>
            <a:xfrm>
              <a:off x="9898420" y="4373789"/>
              <a:ext cx="1086058" cy="338554"/>
            </a:xfrm>
            <a:prstGeom prst="rect">
              <a:avLst/>
            </a:prstGeom>
            <a:noFill/>
          </p:spPr>
          <p:txBody>
            <a:bodyPr wrap="square" rtlCol="0">
              <a:spAutoFit/>
            </a:bodyPr>
            <a:lstStyle/>
            <a:p>
              <a:pPr algn="ctr"/>
              <a:r>
                <a:rPr lang="en-US" sz="800" b="1" dirty="0">
                  <a:solidFill>
                    <a:srgbClr val="000000"/>
                  </a:solidFill>
                </a:rPr>
                <a:t>Domain Takeover</a:t>
              </a:r>
            </a:p>
            <a:p>
              <a:pPr algn="ctr"/>
              <a:r>
                <a:rPr lang="en-US" sz="800" b="1" dirty="0">
                  <a:solidFill>
                    <a:srgbClr val="000000"/>
                  </a:solidFill>
                </a:rPr>
                <a:t>Persistent Attack</a:t>
              </a:r>
            </a:p>
          </p:txBody>
        </p:sp>
      </p:grpSp>
      <p:grpSp>
        <p:nvGrpSpPr>
          <p:cNvPr id="345" name="Group 344">
            <a:extLst>
              <a:ext uri="{FF2B5EF4-FFF2-40B4-BE49-F238E27FC236}">
                <a16:creationId xmlns:a16="http://schemas.microsoft.com/office/drawing/2014/main" id="{EA918D1E-ADD4-4F70-9A67-8B6E89605C4C}"/>
              </a:ext>
            </a:extLst>
          </p:cNvPr>
          <p:cNvGrpSpPr/>
          <p:nvPr/>
        </p:nvGrpSpPr>
        <p:grpSpPr>
          <a:xfrm>
            <a:off x="11050207" y="3419494"/>
            <a:ext cx="1086058" cy="1197599"/>
            <a:chOff x="11050207" y="3514744"/>
            <a:chExt cx="1086058" cy="1197599"/>
          </a:xfrm>
        </p:grpSpPr>
        <p:pic>
          <p:nvPicPr>
            <p:cNvPr id="116" name="Graphic 115">
              <a:extLst>
                <a:ext uri="{FF2B5EF4-FFF2-40B4-BE49-F238E27FC236}">
                  <a16:creationId xmlns:a16="http://schemas.microsoft.com/office/drawing/2014/main" id="{7699945E-0C55-4C46-A7E6-316EF3D984D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219496" y="3514744"/>
              <a:ext cx="857377" cy="857377"/>
            </a:xfrm>
            <a:prstGeom prst="rect">
              <a:avLst/>
            </a:prstGeom>
          </p:spPr>
        </p:pic>
        <p:sp>
          <p:nvSpPr>
            <p:cNvPr id="163" name="TextBox 162">
              <a:extLst>
                <a:ext uri="{FF2B5EF4-FFF2-40B4-BE49-F238E27FC236}">
                  <a16:creationId xmlns:a16="http://schemas.microsoft.com/office/drawing/2014/main" id="{908239D0-1011-427A-B45C-3F2CC4A1216B}"/>
                </a:ext>
              </a:extLst>
            </p:cNvPr>
            <p:cNvSpPr txBox="1"/>
            <p:nvPr/>
          </p:nvSpPr>
          <p:spPr>
            <a:xfrm>
              <a:off x="11050207" y="4373789"/>
              <a:ext cx="1086058" cy="338554"/>
            </a:xfrm>
            <a:prstGeom prst="rect">
              <a:avLst/>
            </a:prstGeom>
            <a:noFill/>
          </p:spPr>
          <p:txBody>
            <a:bodyPr wrap="square" rtlCol="0">
              <a:spAutoFit/>
            </a:bodyPr>
            <a:lstStyle/>
            <a:p>
              <a:pPr algn="ctr"/>
              <a:r>
                <a:rPr lang="en-US" sz="800" b="1" dirty="0">
                  <a:solidFill>
                    <a:srgbClr val="000000"/>
                  </a:solidFill>
                </a:rPr>
                <a:t>Ransom of</a:t>
              </a:r>
            </a:p>
            <a:p>
              <a:pPr algn="ctr"/>
              <a:r>
                <a:rPr lang="en-US" sz="800" b="1" dirty="0">
                  <a:solidFill>
                    <a:srgbClr val="000000"/>
                  </a:solidFill>
                </a:rPr>
                <a:t>Company Assets</a:t>
              </a:r>
            </a:p>
          </p:txBody>
        </p:sp>
      </p:grpSp>
      <p:grpSp>
        <p:nvGrpSpPr>
          <p:cNvPr id="340" name="Group 339">
            <a:extLst>
              <a:ext uri="{FF2B5EF4-FFF2-40B4-BE49-F238E27FC236}">
                <a16:creationId xmlns:a16="http://schemas.microsoft.com/office/drawing/2014/main" id="{53068E49-F7E8-41A4-9FA8-B5C7C4F951C7}"/>
              </a:ext>
            </a:extLst>
          </p:cNvPr>
          <p:cNvGrpSpPr/>
          <p:nvPr/>
        </p:nvGrpSpPr>
        <p:grpSpPr>
          <a:xfrm>
            <a:off x="6954505" y="2409929"/>
            <a:ext cx="996624" cy="1068462"/>
            <a:chOff x="6954505" y="2505179"/>
            <a:chExt cx="996624" cy="1068462"/>
          </a:xfrm>
        </p:grpSpPr>
        <p:pic>
          <p:nvPicPr>
            <p:cNvPr id="111" name="Graphic 110">
              <a:extLst>
                <a:ext uri="{FF2B5EF4-FFF2-40B4-BE49-F238E27FC236}">
                  <a16:creationId xmlns:a16="http://schemas.microsoft.com/office/drawing/2014/main" id="{6A45097A-B5D7-41E4-BE24-C0CAA961B21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025415" y="2716264"/>
              <a:ext cx="857377" cy="857377"/>
            </a:xfrm>
            <a:prstGeom prst="rect">
              <a:avLst/>
            </a:prstGeom>
          </p:spPr>
        </p:pic>
        <p:sp>
          <p:nvSpPr>
            <p:cNvPr id="168" name="TextBox 167">
              <a:extLst>
                <a:ext uri="{FF2B5EF4-FFF2-40B4-BE49-F238E27FC236}">
                  <a16:creationId xmlns:a16="http://schemas.microsoft.com/office/drawing/2014/main" id="{21A0EC4A-87A9-42D4-87EA-BD4833502EED}"/>
                </a:ext>
              </a:extLst>
            </p:cNvPr>
            <p:cNvSpPr txBox="1"/>
            <p:nvPr/>
          </p:nvSpPr>
          <p:spPr>
            <a:xfrm>
              <a:off x="6954505" y="2505179"/>
              <a:ext cx="996624" cy="338554"/>
            </a:xfrm>
            <a:prstGeom prst="rect">
              <a:avLst/>
            </a:prstGeom>
            <a:noFill/>
          </p:spPr>
          <p:txBody>
            <a:bodyPr wrap="square" rtlCol="0">
              <a:spAutoFit/>
            </a:bodyPr>
            <a:lstStyle/>
            <a:p>
              <a:pPr algn="ctr"/>
              <a:r>
                <a:rPr lang="en-US" sz="800" b="1" dirty="0">
                  <a:solidFill>
                    <a:srgbClr val="000000"/>
                  </a:solidFill>
                </a:rPr>
                <a:t>Reconnaissance</a:t>
              </a:r>
            </a:p>
            <a:p>
              <a:pPr algn="ctr"/>
              <a:r>
                <a:rPr lang="en-US" sz="800" b="1" dirty="0">
                  <a:solidFill>
                    <a:srgbClr val="000000"/>
                  </a:solidFill>
                </a:rPr>
                <a:t>&amp; Collection</a:t>
              </a:r>
            </a:p>
          </p:txBody>
        </p:sp>
      </p:grpSp>
      <p:grpSp>
        <p:nvGrpSpPr>
          <p:cNvPr id="341" name="Group 340">
            <a:extLst>
              <a:ext uri="{FF2B5EF4-FFF2-40B4-BE49-F238E27FC236}">
                <a16:creationId xmlns:a16="http://schemas.microsoft.com/office/drawing/2014/main" id="{2AB36587-7485-46E8-9B24-869F073A7BDD}"/>
              </a:ext>
            </a:extLst>
          </p:cNvPr>
          <p:cNvGrpSpPr/>
          <p:nvPr/>
        </p:nvGrpSpPr>
        <p:grpSpPr>
          <a:xfrm>
            <a:off x="9214126" y="2283486"/>
            <a:ext cx="996624" cy="1084131"/>
            <a:chOff x="9214126" y="2378736"/>
            <a:chExt cx="996624" cy="1084131"/>
          </a:xfrm>
        </p:grpSpPr>
        <p:pic>
          <p:nvPicPr>
            <p:cNvPr id="113" name="Graphic 112">
              <a:extLst>
                <a:ext uri="{FF2B5EF4-FFF2-40B4-BE49-F238E27FC236}">
                  <a16:creationId xmlns:a16="http://schemas.microsoft.com/office/drawing/2014/main" id="{DA1BC001-CE5C-4DFD-8B1E-C3D7414E300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302407" y="2605490"/>
              <a:ext cx="857377" cy="857377"/>
            </a:xfrm>
            <a:prstGeom prst="rect">
              <a:avLst/>
            </a:prstGeom>
          </p:spPr>
        </p:pic>
        <p:sp>
          <p:nvSpPr>
            <p:cNvPr id="169" name="TextBox 168">
              <a:extLst>
                <a:ext uri="{FF2B5EF4-FFF2-40B4-BE49-F238E27FC236}">
                  <a16:creationId xmlns:a16="http://schemas.microsoft.com/office/drawing/2014/main" id="{A9901B26-BC1A-42C7-9FA6-8120040B205E}"/>
                </a:ext>
              </a:extLst>
            </p:cNvPr>
            <p:cNvSpPr txBox="1"/>
            <p:nvPr/>
          </p:nvSpPr>
          <p:spPr>
            <a:xfrm>
              <a:off x="9214126" y="2378736"/>
              <a:ext cx="996624" cy="338554"/>
            </a:xfrm>
            <a:prstGeom prst="rect">
              <a:avLst/>
            </a:prstGeom>
            <a:noFill/>
          </p:spPr>
          <p:txBody>
            <a:bodyPr wrap="square" rtlCol="0">
              <a:spAutoFit/>
            </a:bodyPr>
            <a:lstStyle/>
            <a:p>
              <a:pPr algn="ctr"/>
              <a:r>
                <a:rPr lang="en-US" sz="800" b="1" dirty="0">
                  <a:solidFill>
                    <a:srgbClr val="000000"/>
                  </a:solidFill>
                </a:rPr>
                <a:t>Data</a:t>
              </a:r>
            </a:p>
            <a:p>
              <a:pPr algn="ctr"/>
              <a:r>
                <a:rPr lang="en-US" sz="800" b="1" dirty="0">
                  <a:solidFill>
                    <a:srgbClr val="000000"/>
                  </a:solidFill>
                </a:rPr>
                <a:t>Exfiltration</a:t>
              </a:r>
            </a:p>
          </p:txBody>
        </p:sp>
      </p:grpSp>
      <p:grpSp>
        <p:nvGrpSpPr>
          <p:cNvPr id="326" name="Group 325">
            <a:extLst>
              <a:ext uri="{FF2B5EF4-FFF2-40B4-BE49-F238E27FC236}">
                <a16:creationId xmlns:a16="http://schemas.microsoft.com/office/drawing/2014/main" id="{BB6F517C-8135-4F93-931E-89B5A742559D}"/>
              </a:ext>
            </a:extLst>
          </p:cNvPr>
          <p:cNvGrpSpPr/>
          <p:nvPr/>
        </p:nvGrpSpPr>
        <p:grpSpPr>
          <a:xfrm>
            <a:off x="2518465" y="1485878"/>
            <a:ext cx="831190" cy="706762"/>
            <a:chOff x="2518465" y="1581128"/>
            <a:chExt cx="831190" cy="706762"/>
          </a:xfrm>
        </p:grpSpPr>
        <p:sp>
          <p:nvSpPr>
            <p:cNvPr id="255" name="TextBox 254">
              <a:extLst>
                <a:ext uri="{FF2B5EF4-FFF2-40B4-BE49-F238E27FC236}">
                  <a16:creationId xmlns:a16="http://schemas.microsoft.com/office/drawing/2014/main" id="{34CF858A-0F8A-4308-AA23-0D4D35A1B47A}"/>
                </a:ext>
              </a:extLst>
            </p:cNvPr>
            <p:cNvSpPr txBox="1"/>
            <p:nvPr/>
          </p:nvSpPr>
          <p:spPr>
            <a:xfrm>
              <a:off x="2518465" y="1581128"/>
              <a:ext cx="831190" cy="461665"/>
            </a:xfrm>
            <a:prstGeom prst="rect">
              <a:avLst/>
            </a:prstGeom>
            <a:noFill/>
          </p:spPr>
          <p:txBody>
            <a:bodyPr wrap="square" rtlCol="0">
              <a:spAutoFit/>
            </a:bodyPr>
            <a:lstStyle/>
            <a:p>
              <a:pPr algn="ctr"/>
              <a:r>
                <a:rPr lang="en-US" sz="800" dirty="0"/>
                <a:t>Click-time protection</a:t>
              </a:r>
            </a:p>
            <a:p>
              <a:pPr algn="ctr"/>
              <a:r>
                <a:rPr lang="en-US" sz="800" dirty="0"/>
                <a:t>URL rewriting</a:t>
              </a:r>
            </a:p>
          </p:txBody>
        </p:sp>
        <p:sp>
          <p:nvSpPr>
            <p:cNvPr id="8" name="Right Brace 7">
              <a:extLst>
                <a:ext uri="{FF2B5EF4-FFF2-40B4-BE49-F238E27FC236}">
                  <a16:creationId xmlns:a16="http://schemas.microsoft.com/office/drawing/2014/main" id="{8C63BD88-17BE-48BC-B283-9415B4231D93}"/>
                </a:ext>
              </a:extLst>
            </p:cNvPr>
            <p:cNvSpPr/>
            <p:nvPr/>
          </p:nvSpPr>
          <p:spPr>
            <a:xfrm rot="16200000">
              <a:off x="2854771" y="1793006"/>
              <a:ext cx="182880" cy="8068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7" name="Group 326">
            <a:extLst>
              <a:ext uri="{FF2B5EF4-FFF2-40B4-BE49-F238E27FC236}">
                <a16:creationId xmlns:a16="http://schemas.microsoft.com/office/drawing/2014/main" id="{8E688D41-FE60-4045-ACE3-14717DBA2147}"/>
              </a:ext>
            </a:extLst>
          </p:cNvPr>
          <p:cNvGrpSpPr/>
          <p:nvPr/>
        </p:nvGrpSpPr>
        <p:grpSpPr>
          <a:xfrm>
            <a:off x="2243832" y="4683320"/>
            <a:ext cx="1551118" cy="688419"/>
            <a:chOff x="2243832" y="4778570"/>
            <a:chExt cx="1551118" cy="688419"/>
          </a:xfrm>
        </p:grpSpPr>
        <p:sp>
          <p:nvSpPr>
            <p:cNvPr id="252" name="TextBox 251">
              <a:extLst>
                <a:ext uri="{FF2B5EF4-FFF2-40B4-BE49-F238E27FC236}">
                  <a16:creationId xmlns:a16="http://schemas.microsoft.com/office/drawing/2014/main" id="{F80316A0-C442-4716-91C1-F979601BB77A}"/>
                </a:ext>
              </a:extLst>
            </p:cNvPr>
            <p:cNvSpPr txBox="1"/>
            <p:nvPr/>
          </p:nvSpPr>
          <p:spPr>
            <a:xfrm>
              <a:off x="2243832" y="5005324"/>
              <a:ext cx="1551118" cy="461665"/>
            </a:xfrm>
            <a:prstGeom prst="rect">
              <a:avLst/>
            </a:prstGeom>
            <a:noFill/>
          </p:spPr>
          <p:txBody>
            <a:bodyPr wrap="square" rtlCol="0">
              <a:spAutoFit/>
            </a:bodyPr>
            <a:lstStyle/>
            <a:p>
              <a:pPr algn="ctr"/>
              <a:r>
                <a:rPr lang="en-US" sz="800" dirty="0"/>
                <a:t> Attachment sandbox</a:t>
              </a:r>
            </a:p>
            <a:p>
              <a:pPr algn="ctr"/>
              <a:r>
                <a:rPr lang="en-US" sz="800" dirty="0"/>
                <a:t>Block until verdict</a:t>
              </a:r>
            </a:p>
            <a:p>
              <a:pPr algn="ctr"/>
              <a:endParaRPr lang="en-US" sz="800" dirty="0"/>
            </a:p>
          </p:txBody>
        </p:sp>
        <p:sp>
          <p:nvSpPr>
            <p:cNvPr id="9" name="Left Brace 8">
              <a:extLst>
                <a:ext uri="{FF2B5EF4-FFF2-40B4-BE49-F238E27FC236}">
                  <a16:creationId xmlns:a16="http://schemas.microsoft.com/office/drawing/2014/main" id="{27D0FF5C-3882-4179-9E9B-5B9B07723458}"/>
                </a:ext>
              </a:extLst>
            </p:cNvPr>
            <p:cNvSpPr/>
            <p:nvPr/>
          </p:nvSpPr>
          <p:spPr>
            <a:xfrm rot="16200000">
              <a:off x="2916401" y="4412810"/>
              <a:ext cx="182880"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23" name="Group 322">
            <a:extLst>
              <a:ext uri="{FF2B5EF4-FFF2-40B4-BE49-F238E27FC236}">
                <a16:creationId xmlns:a16="http://schemas.microsoft.com/office/drawing/2014/main" id="{03F8AA75-8A4A-440D-8453-0F7B98187FF7}"/>
              </a:ext>
            </a:extLst>
          </p:cNvPr>
          <p:cNvGrpSpPr/>
          <p:nvPr/>
        </p:nvGrpSpPr>
        <p:grpSpPr>
          <a:xfrm>
            <a:off x="796563" y="4685785"/>
            <a:ext cx="1554480" cy="1301507"/>
            <a:chOff x="796563" y="4752460"/>
            <a:chExt cx="1554480" cy="1301507"/>
          </a:xfrm>
        </p:grpSpPr>
        <p:sp>
          <p:nvSpPr>
            <p:cNvPr id="257" name="TextBox 256">
              <a:extLst>
                <a:ext uri="{FF2B5EF4-FFF2-40B4-BE49-F238E27FC236}">
                  <a16:creationId xmlns:a16="http://schemas.microsoft.com/office/drawing/2014/main" id="{C99811DB-529B-4F9B-BF96-73CA1746853E}"/>
                </a:ext>
              </a:extLst>
            </p:cNvPr>
            <p:cNvSpPr txBox="1"/>
            <p:nvPr/>
          </p:nvSpPr>
          <p:spPr>
            <a:xfrm>
              <a:off x="798802" y="4976749"/>
              <a:ext cx="1552241" cy="1077218"/>
            </a:xfrm>
            <a:prstGeom prst="rect">
              <a:avLst/>
            </a:prstGeom>
            <a:noFill/>
          </p:spPr>
          <p:txBody>
            <a:bodyPr wrap="square" rtlCol="0">
              <a:spAutoFit/>
            </a:bodyPr>
            <a:lstStyle/>
            <a:p>
              <a:pPr algn="ctr"/>
              <a:r>
                <a:rPr lang="en-US" sz="800" dirty="0"/>
                <a:t>AI-trained and ML-Base:</a:t>
              </a:r>
            </a:p>
            <a:p>
              <a:pPr algn="ctr"/>
              <a:r>
                <a:rPr lang="en-US" sz="800" dirty="0"/>
                <a:t>Anti-Phishing</a:t>
              </a:r>
            </a:p>
            <a:p>
              <a:pPr algn="ctr"/>
              <a:r>
                <a:rPr lang="en-US" sz="800" dirty="0"/>
                <a:t>Anti-Spoofing</a:t>
              </a:r>
            </a:p>
            <a:p>
              <a:pPr algn="ctr"/>
              <a:r>
                <a:rPr lang="en-US" sz="800" dirty="0"/>
                <a:t>Email fraud protection</a:t>
              </a:r>
            </a:p>
            <a:p>
              <a:pPr algn="ctr"/>
              <a:r>
                <a:rPr lang="en-US" sz="800" dirty="0"/>
                <a:t>Business Email Compromise (BEC)</a:t>
              </a:r>
            </a:p>
            <a:p>
              <a:pPr algn="ctr"/>
              <a:r>
                <a:rPr lang="en-US" sz="800" dirty="0"/>
                <a:t>Impersonation detection</a:t>
              </a:r>
            </a:p>
            <a:p>
              <a:pPr algn="ctr"/>
              <a:r>
                <a:rPr lang="en-US" sz="800" dirty="0"/>
                <a:t>Insider threat protection</a:t>
              </a:r>
            </a:p>
          </p:txBody>
        </p:sp>
        <p:sp>
          <p:nvSpPr>
            <p:cNvPr id="260" name="Left Brace 259">
              <a:extLst>
                <a:ext uri="{FF2B5EF4-FFF2-40B4-BE49-F238E27FC236}">
                  <a16:creationId xmlns:a16="http://schemas.microsoft.com/office/drawing/2014/main" id="{21B7B558-8263-4475-8CFD-5B6E2AD69591}"/>
                </a:ext>
              </a:extLst>
            </p:cNvPr>
            <p:cNvSpPr/>
            <p:nvPr/>
          </p:nvSpPr>
          <p:spPr>
            <a:xfrm rot="16200000">
              <a:off x="1482363" y="4066660"/>
              <a:ext cx="182880" cy="1554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34" name="Group 333">
            <a:extLst>
              <a:ext uri="{FF2B5EF4-FFF2-40B4-BE49-F238E27FC236}">
                <a16:creationId xmlns:a16="http://schemas.microsoft.com/office/drawing/2014/main" id="{175FA012-2A9D-46B3-94D7-6076489130A5}"/>
              </a:ext>
            </a:extLst>
          </p:cNvPr>
          <p:cNvGrpSpPr/>
          <p:nvPr/>
        </p:nvGrpSpPr>
        <p:grpSpPr>
          <a:xfrm>
            <a:off x="3502722" y="1608384"/>
            <a:ext cx="1554481" cy="590606"/>
            <a:chOff x="3502722" y="1703634"/>
            <a:chExt cx="1554481" cy="590606"/>
          </a:xfrm>
        </p:grpSpPr>
        <p:sp>
          <p:nvSpPr>
            <p:cNvPr id="261" name="TextBox 260">
              <a:extLst>
                <a:ext uri="{FF2B5EF4-FFF2-40B4-BE49-F238E27FC236}">
                  <a16:creationId xmlns:a16="http://schemas.microsoft.com/office/drawing/2014/main" id="{FCC7502A-DFA6-4277-89D1-BB521E7D3ED1}"/>
                </a:ext>
              </a:extLst>
            </p:cNvPr>
            <p:cNvSpPr txBox="1"/>
            <p:nvPr/>
          </p:nvSpPr>
          <p:spPr>
            <a:xfrm>
              <a:off x="3502723" y="1703634"/>
              <a:ext cx="1554480" cy="338554"/>
            </a:xfrm>
            <a:prstGeom prst="rect">
              <a:avLst/>
            </a:prstGeom>
            <a:noFill/>
          </p:spPr>
          <p:txBody>
            <a:bodyPr wrap="square" rtlCol="0">
              <a:spAutoFit/>
            </a:bodyPr>
            <a:lstStyle/>
            <a:p>
              <a:pPr algn="ctr"/>
              <a:r>
                <a:rPr lang="en-US" sz="800" dirty="0"/>
                <a:t>Page emulation analysis</a:t>
              </a:r>
            </a:p>
            <a:p>
              <a:pPr algn="ctr"/>
              <a:r>
                <a:rPr lang="en-US" sz="800" dirty="0"/>
                <a:t>Active form analysis  </a:t>
              </a:r>
            </a:p>
          </p:txBody>
        </p:sp>
        <p:sp>
          <p:nvSpPr>
            <p:cNvPr id="262" name="Right Brace 261">
              <a:extLst>
                <a:ext uri="{FF2B5EF4-FFF2-40B4-BE49-F238E27FC236}">
                  <a16:creationId xmlns:a16="http://schemas.microsoft.com/office/drawing/2014/main" id="{43408E79-1AE9-4608-8A9E-DCE82B6BB499}"/>
                </a:ext>
              </a:extLst>
            </p:cNvPr>
            <p:cNvSpPr/>
            <p:nvPr/>
          </p:nvSpPr>
          <p:spPr>
            <a:xfrm rot="16200000">
              <a:off x="4188522" y="1425560"/>
              <a:ext cx="182880" cy="15544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6" name="Group 345">
            <a:extLst>
              <a:ext uri="{FF2B5EF4-FFF2-40B4-BE49-F238E27FC236}">
                <a16:creationId xmlns:a16="http://schemas.microsoft.com/office/drawing/2014/main" id="{3F334F41-C8B3-45CE-BA53-87BFA14C166D}"/>
              </a:ext>
            </a:extLst>
          </p:cNvPr>
          <p:cNvGrpSpPr/>
          <p:nvPr/>
        </p:nvGrpSpPr>
        <p:grpSpPr>
          <a:xfrm>
            <a:off x="6139515" y="4687778"/>
            <a:ext cx="4846320" cy="587569"/>
            <a:chOff x="6139515" y="4783028"/>
            <a:chExt cx="4846320" cy="587569"/>
          </a:xfrm>
        </p:grpSpPr>
        <p:sp>
          <p:nvSpPr>
            <p:cNvPr id="258" name="TextBox 257">
              <a:extLst>
                <a:ext uri="{FF2B5EF4-FFF2-40B4-BE49-F238E27FC236}">
                  <a16:creationId xmlns:a16="http://schemas.microsoft.com/office/drawing/2014/main" id="{76CB577C-D4D8-4B97-BC2F-B30F59881708}"/>
                </a:ext>
              </a:extLst>
            </p:cNvPr>
            <p:cNvSpPr txBox="1"/>
            <p:nvPr/>
          </p:nvSpPr>
          <p:spPr>
            <a:xfrm>
              <a:off x="6139515" y="5032043"/>
              <a:ext cx="4846320" cy="338554"/>
            </a:xfrm>
            <a:prstGeom prst="rect">
              <a:avLst/>
            </a:prstGeom>
            <a:noFill/>
          </p:spPr>
          <p:txBody>
            <a:bodyPr wrap="square" rtlCol="0">
              <a:spAutoFit/>
            </a:bodyPr>
            <a:lstStyle/>
            <a:p>
              <a:pPr algn="ctr"/>
              <a:r>
                <a:rPr lang="en-US" sz="800" dirty="0"/>
                <a:t>Anomaly Detection</a:t>
              </a:r>
            </a:p>
            <a:p>
              <a:pPr algn="ctr"/>
              <a:r>
                <a:rPr lang="en-US" sz="800" dirty="0"/>
                <a:t>Role-based, contextual analysis of previous conversations </a:t>
              </a:r>
            </a:p>
          </p:txBody>
        </p:sp>
        <p:sp>
          <p:nvSpPr>
            <p:cNvPr id="263" name="Left Brace 262">
              <a:extLst>
                <a:ext uri="{FF2B5EF4-FFF2-40B4-BE49-F238E27FC236}">
                  <a16:creationId xmlns:a16="http://schemas.microsoft.com/office/drawing/2014/main" id="{6E77497E-3347-4CEB-B82F-81D44E16D986}"/>
                </a:ext>
              </a:extLst>
            </p:cNvPr>
            <p:cNvSpPr/>
            <p:nvPr/>
          </p:nvSpPr>
          <p:spPr>
            <a:xfrm rot="16200000">
              <a:off x="8471235" y="2451308"/>
              <a:ext cx="182880" cy="48463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36" name="Group 335">
            <a:extLst>
              <a:ext uri="{FF2B5EF4-FFF2-40B4-BE49-F238E27FC236}">
                <a16:creationId xmlns:a16="http://schemas.microsoft.com/office/drawing/2014/main" id="{31482381-2637-4230-9C0D-E11F53BE3495}"/>
              </a:ext>
            </a:extLst>
          </p:cNvPr>
          <p:cNvGrpSpPr/>
          <p:nvPr/>
        </p:nvGrpSpPr>
        <p:grpSpPr>
          <a:xfrm>
            <a:off x="3822888" y="4687780"/>
            <a:ext cx="1920240" cy="1205790"/>
            <a:chOff x="3822888" y="4783030"/>
            <a:chExt cx="1920240" cy="1205790"/>
          </a:xfrm>
        </p:grpSpPr>
        <p:sp>
          <p:nvSpPr>
            <p:cNvPr id="259" name="TextBox 258">
              <a:extLst>
                <a:ext uri="{FF2B5EF4-FFF2-40B4-BE49-F238E27FC236}">
                  <a16:creationId xmlns:a16="http://schemas.microsoft.com/office/drawing/2014/main" id="{EEE55F54-AA78-40C1-A928-6FDCE09F436C}"/>
                </a:ext>
              </a:extLst>
            </p:cNvPr>
            <p:cNvSpPr txBox="1"/>
            <p:nvPr/>
          </p:nvSpPr>
          <p:spPr>
            <a:xfrm>
              <a:off x="4007079" y="5034713"/>
              <a:ext cx="1551118" cy="954107"/>
            </a:xfrm>
            <a:prstGeom prst="rect">
              <a:avLst/>
            </a:prstGeom>
            <a:noFill/>
          </p:spPr>
          <p:txBody>
            <a:bodyPr wrap="square" rtlCol="0">
              <a:spAutoFit/>
            </a:bodyPr>
            <a:lstStyle/>
            <a:p>
              <a:pPr algn="ctr"/>
              <a:r>
                <a:rPr lang="en-US" sz="800" dirty="0"/>
                <a:t>Pre-sandbox virus scanners 50+ pre-filters</a:t>
              </a:r>
            </a:p>
            <a:p>
              <a:pPr algn="ctr"/>
              <a:r>
                <a:rPr lang="en-US" sz="800" dirty="0"/>
                <a:t> Advanced threat protection </a:t>
              </a:r>
            </a:p>
            <a:p>
              <a:pPr algn="ctr"/>
              <a:r>
                <a:rPr lang="en-US" sz="800" dirty="0"/>
                <a:t>Zero-day protection</a:t>
              </a:r>
            </a:p>
            <a:p>
              <a:pPr algn="ctr"/>
              <a:r>
                <a:rPr lang="en-US" sz="800" dirty="0"/>
                <a:t>Code behavior analysis</a:t>
              </a:r>
            </a:p>
            <a:p>
              <a:pPr algn="ctr"/>
              <a:r>
                <a:rPr lang="en-US" sz="800" dirty="0"/>
                <a:t>Full system emulation</a:t>
              </a:r>
            </a:p>
            <a:p>
              <a:pPr algn="ctr"/>
              <a:r>
                <a:rPr lang="en-US" sz="800" dirty="0"/>
                <a:t>Hypervisor-level analysis</a:t>
              </a:r>
            </a:p>
          </p:txBody>
        </p:sp>
        <p:sp>
          <p:nvSpPr>
            <p:cNvPr id="264" name="Left Brace 263">
              <a:extLst>
                <a:ext uri="{FF2B5EF4-FFF2-40B4-BE49-F238E27FC236}">
                  <a16:creationId xmlns:a16="http://schemas.microsoft.com/office/drawing/2014/main" id="{59F3283E-ED9E-4AFD-97A7-6AB8884C5069}"/>
                </a:ext>
              </a:extLst>
            </p:cNvPr>
            <p:cNvSpPr/>
            <p:nvPr/>
          </p:nvSpPr>
          <p:spPr>
            <a:xfrm rot="16200000">
              <a:off x="4691568" y="3914350"/>
              <a:ext cx="182880" cy="19202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35" name="Group 334">
            <a:extLst>
              <a:ext uri="{FF2B5EF4-FFF2-40B4-BE49-F238E27FC236}">
                <a16:creationId xmlns:a16="http://schemas.microsoft.com/office/drawing/2014/main" id="{0599D9A9-406A-4AFE-8326-64CBD24CE1EA}"/>
              </a:ext>
            </a:extLst>
          </p:cNvPr>
          <p:cNvGrpSpPr/>
          <p:nvPr/>
        </p:nvGrpSpPr>
        <p:grpSpPr>
          <a:xfrm>
            <a:off x="5050651" y="1377701"/>
            <a:ext cx="1554479" cy="818415"/>
            <a:chOff x="4881779" y="1472951"/>
            <a:chExt cx="2275143" cy="818415"/>
          </a:xfrm>
        </p:grpSpPr>
        <p:sp>
          <p:nvSpPr>
            <p:cNvPr id="269" name="TextBox 268">
              <a:extLst>
                <a:ext uri="{FF2B5EF4-FFF2-40B4-BE49-F238E27FC236}">
                  <a16:creationId xmlns:a16="http://schemas.microsoft.com/office/drawing/2014/main" id="{160C696C-3646-41BA-8D4B-0A6A85165F9D}"/>
                </a:ext>
              </a:extLst>
            </p:cNvPr>
            <p:cNvSpPr txBox="1"/>
            <p:nvPr/>
          </p:nvSpPr>
          <p:spPr>
            <a:xfrm>
              <a:off x="4881779" y="1472951"/>
              <a:ext cx="2275143" cy="584775"/>
            </a:xfrm>
            <a:prstGeom prst="rect">
              <a:avLst/>
            </a:prstGeom>
            <a:noFill/>
          </p:spPr>
          <p:txBody>
            <a:bodyPr wrap="square" rtlCol="0">
              <a:spAutoFit/>
            </a:bodyPr>
            <a:lstStyle/>
            <a:p>
              <a:pPr algn="ctr"/>
              <a:r>
                <a:rPr lang="en-US" sz="800" dirty="0"/>
                <a:t>Account Takeover Protection</a:t>
              </a:r>
            </a:p>
            <a:p>
              <a:pPr algn="ctr"/>
              <a:r>
                <a:rPr lang="en-US" sz="800" dirty="0"/>
                <a:t>Analyze login events, configuration changes and end user activities</a:t>
              </a:r>
            </a:p>
          </p:txBody>
        </p:sp>
        <p:sp>
          <p:nvSpPr>
            <p:cNvPr id="270" name="Right Brace 269">
              <a:extLst>
                <a:ext uri="{FF2B5EF4-FFF2-40B4-BE49-F238E27FC236}">
                  <a16:creationId xmlns:a16="http://schemas.microsoft.com/office/drawing/2014/main" id="{8138D091-19FE-49BE-8464-027FBDA91BC4}"/>
                </a:ext>
              </a:extLst>
            </p:cNvPr>
            <p:cNvSpPr/>
            <p:nvPr/>
          </p:nvSpPr>
          <p:spPr>
            <a:xfrm rot="16200000">
              <a:off x="5925712" y="1597682"/>
              <a:ext cx="182880" cy="12044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1" name="TextBox 270">
            <a:extLst>
              <a:ext uri="{FF2B5EF4-FFF2-40B4-BE49-F238E27FC236}">
                <a16:creationId xmlns:a16="http://schemas.microsoft.com/office/drawing/2014/main" id="{C75DC51D-6F74-4E0B-B6DA-A03C7EB10CCA}"/>
              </a:ext>
            </a:extLst>
          </p:cNvPr>
          <p:cNvSpPr txBox="1"/>
          <p:nvPr/>
        </p:nvSpPr>
        <p:spPr>
          <a:xfrm>
            <a:off x="3991687" y="5964269"/>
            <a:ext cx="1551118" cy="707886"/>
          </a:xfrm>
          <a:prstGeom prst="rect">
            <a:avLst/>
          </a:prstGeom>
          <a:noFill/>
        </p:spPr>
        <p:txBody>
          <a:bodyPr wrap="square" rtlCol="0">
            <a:spAutoFit/>
          </a:bodyPr>
          <a:lstStyle/>
          <a:p>
            <a:pPr algn="ctr"/>
            <a:r>
              <a:rPr lang="en-US" sz="800" b="1" dirty="0">
                <a:solidFill>
                  <a:schemeClr val="bg1"/>
                </a:solidFill>
              </a:rPr>
              <a:t>Broad file type analysis:</a:t>
            </a:r>
          </a:p>
          <a:p>
            <a:pPr algn="ctr"/>
            <a:r>
              <a:rPr lang="en-US" sz="800" dirty="0">
                <a:solidFill>
                  <a:schemeClr val="bg1"/>
                </a:solidFill>
              </a:rPr>
              <a:t>executable programs (PE), DLL, PDFs, MS Office documents, archives, JAR APK and more.</a:t>
            </a:r>
          </a:p>
        </p:txBody>
      </p:sp>
      <p:grpSp>
        <p:nvGrpSpPr>
          <p:cNvPr id="324" name="Group 323">
            <a:extLst>
              <a:ext uri="{FF2B5EF4-FFF2-40B4-BE49-F238E27FC236}">
                <a16:creationId xmlns:a16="http://schemas.microsoft.com/office/drawing/2014/main" id="{E8927F0D-8C2A-4DE5-92AD-32008DD81DFA}"/>
              </a:ext>
            </a:extLst>
          </p:cNvPr>
          <p:cNvGrpSpPr/>
          <p:nvPr/>
        </p:nvGrpSpPr>
        <p:grpSpPr>
          <a:xfrm>
            <a:off x="976503" y="1351370"/>
            <a:ext cx="1512697" cy="835325"/>
            <a:chOff x="976503" y="1303745"/>
            <a:chExt cx="1512697" cy="835325"/>
          </a:xfrm>
        </p:grpSpPr>
        <p:sp>
          <p:nvSpPr>
            <p:cNvPr id="279" name="TextBox 278">
              <a:extLst>
                <a:ext uri="{FF2B5EF4-FFF2-40B4-BE49-F238E27FC236}">
                  <a16:creationId xmlns:a16="http://schemas.microsoft.com/office/drawing/2014/main" id="{58DE32A6-A966-46EC-8E91-82C286F4E2CF}"/>
                </a:ext>
              </a:extLst>
            </p:cNvPr>
            <p:cNvSpPr txBox="1"/>
            <p:nvPr/>
          </p:nvSpPr>
          <p:spPr>
            <a:xfrm>
              <a:off x="976503" y="1303745"/>
              <a:ext cx="1512697" cy="584775"/>
            </a:xfrm>
            <a:prstGeom prst="rect">
              <a:avLst/>
            </a:prstGeom>
            <a:noFill/>
          </p:spPr>
          <p:txBody>
            <a:bodyPr wrap="square" rtlCol="0">
              <a:spAutoFit/>
            </a:bodyPr>
            <a:lstStyle/>
            <a:p>
              <a:pPr algn="ctr"/>
              <a:r>
                <a:rPr lang="en-US" sz="800" dirty="0">
                  <a:ea typeface="Calibri" panose="020F0502020204030204" pitchFamily="34" charset="0"/>
                  <a:cs typeface="Times New Roman" panose="02020603050405020304" pitchFamily="18" charset="0"/>
                </a:rPr>
                <a:t>Blocks before the inbox</a:t>
              </a:r>
            </a:p>
            <a:p>
              <a:pPr algn="ctr"/>
              <a:r>
                <a:rPr lang="en-US" sz="800" dirty="0"/>
                <a:t>Scan all emails, internal too</a:t>
              </a:r>
              <a:endParaRPr lang="en-US" sz="800" dirty="0">
                <a:ea typeface="Calibri" panose="020F0502020204030204" pitchFamily="34" charset="0"/>
                <a:cs typeface="Times New Roman" panose="02020603050405020304" pitchFamily="18" charset="0"/>
              </a:endParaRPr>
            </a:p>
            <a:p>
              <a:pPr algn="ctr"/>
              <a:r>
                <a:rPr lang="en-US" sz="800" dirty="0">
                  <a:ea typeface="Calibri" panose="020F0502020204030204" pitchFamily="34" charset="0"/>
                  <a:cs typeface="Times New Roman" panose="02020603050405020304" pitchFamily="18" charset="0"/>
                </a:rPr>
                <a:t>Analyzes 300+ indicators of phishing</a:t>
              </a:r>
            </a:p>
          </p:txBody>
        </p:sp>
        <p:sp>
          <p:nvSpPr>
            <p:cNvPr id="280" name="Right Brace 279">
              <a:extLst>
                <a:ext uri="{FF2B5EF4-FFF2-40B4-BE49-F238E27FC236}">
                  <a16:creationId xmlns:a16="http://schemas.microsoft.com/office/drawing/2014/main" id="{E0A23527-EF35-4AC4-A676-6F9EE9A4CC15}"/>
                </a:ext>
              </a:extLst>
            </p:cNvPr>
            <p:cNvSpPr/>
            <p:nvPr/>
          </p:nvSpPr>
          <p:spPr>
            <a:xfrm rot="16200000">
              <a:off x="1636881" y="1354994"/>
              <a:ext cx="182880" cy="13852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2" name="Group 321">
            <a:extLst>
              <a:ext uri="{FF2B5EF4-FFF2-40B4-BE49-F238E27FC236}">
                <a16:creationId xmlns:a16="http://schemas.microsoft.com/office/drawing/2014/main" id="{5221BBB0-22C6-4F45-96B5-B9867BFBB5E3}"/>
              </a:ext>
            </a:extLst>
          </p:cNvPr>
          <p:cNvGrpSpPr/>
          <p:nvPr/>
        </p:nvGrpSpPr>
        <p:grpSpPr>
          <a:xfrm>
            <a:off x="587570" y="3418575"/>
            <a:ext cx="201225" cy="511000"/>
            <a:chOff x="587570" y="3409050"/>
            <a:chExt cx="201225" cy="511000"/>
          </a:xfrm>
        </p:grpSpPr>
        <p:cxnSp>
          <p:nvCxnSpPr>
            <p:cNvPr id="118" name="Straight Connector 117">
              <a:extLst>
                <a:ext uri="{FF2B5EF4-FFF2-40B4-BE49-F238E27FC236}">
                  <a16:creationId xmlns:a16="http://schemas.microsoft.com/office/drawing/2014/main" id="{C8AE57D4-0154-4F96-B666-BCE6048264B6}"/>
                </a:ext>
              </a:extLst>
            </p:cNvPr>
            <p:cNvCxnSpPr>
              <a:cxnSpLocks/>
            </p:cNvCxnSpPr>
            <p:nvPr/>
          </p:nvCxnSpPr>
          <p:spPr>
            <a:xfrm flipV="1">
              <a:off x="587570" y="3409050"/>
              <a:ext cx="0" cy="511000"/>
            </a:xfrm>
            <a:prstGeom prst="line">
              <a:avLst/>
            </a:prstGeom>
            <a:ln w="25400" cap="rnd">
              <a:solidFill>
                <a:srgbClr val="006CB6"/>
              </a:solidFill>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85135E2-8B22-42D7-BCA3-A0AB984827EB}"/>
                </a:ext>
              </a:extLst>
            </p:cNvPr>
            <p:cNvCxnSpPr>
              <a:cxnSpLocks/>
            </p:cNvCxnSpPr>
            <p:nvPr/>
          </p:nvCxnSpPr>
          <p:spPr>
            <a:xfrm>
              <a:off x="587570" y="3920050"/>
              <a:ext cx="201225" cy="0"/>
            </a:xfrm>
            <a:prstGeom prst="straightConnector1">
              <a:avLst/>
            </a:prstGeom>
            <a:ln w="25400" cap="rnd">
              <a:solidFill>
                <a:srgbClr val="006CB6"/>
              </a:solidFill>
              <a:round/>
              <a:tailEnd type="arrow"/>
            </a:ln>
          </p:spPr>
          <p:style>
            <a:lnRef idx="1">
              <a:schemeClr val="accent1"/>
            </a:lnRef>
            <a:fillRef idx="0">
              <a:schemeClr val="accent1"/>
            </a:fillRef>
            <a:effectRef idx="0">
              <a:schemeClr val="accent1"/>
            </a:effectRef>
            <a:fontRef idx="minor">
              <a:schemeClr val="tx1"/>
            </a:fontRef>
          </p:style>
        </p:cxnSp>
      </p:grpSp>
      <p:grpSp>
        <p:nvGrpSpPr>
          <p:cNvPr id="321" name="Group 320">
            <a:extLst>
              <a:ext uri="{FF2B5EF4-FFF2-40B4-BE49-F238E27FC236}">
                <a16:creationId xmlns:a16="http://schemas.microsoft.com/office/drawing/2014/main" id="{0DDCA01B-6502-4E74-B60E-54DEBFC36CFB}"/>
              </a:ext>
            </a:extLst>
          </p:cNvPr>
          <p:cNvGrpSpPr/>
          <p:nvPr/>
        </p:nvGrpSpPr>
        <p:grpSpPr>
          <a:xfrm>
            <a:off x="758559" y="2695521"/>
            <a:ext cx="1001428" cy="1921572"/>
            <a:chOff x="758559" y="2685996"/>
            <a:chExt cx="1001428" cy="1921572"/>
          </a:xfrm>
        </p:grpSpPr>
        <p:sp>
          <p:nvSpPr>
            <p:cNvPr id="155" name="TextBox 154">
              <a:extLst>
                <a:ext uri="{FF2B5EF4-FFF2-40B4-BE49-F238E27FC236}">
                  <a16:creationId xmlns:a16="http://schemas.microsoft.com/office/drawing/2014/main" id="{B6DE2A82-4C15-480D-971D-132DE265DBD3}"/>
                </a:ext>
              </a:extLst>
            </p:cNvPr>
            <p:cNvSpPr txBox="1"/>
            <p:nvPr/>
          </p:nvSpPr>
          <p:spPr>
            <a:xfrm>
              <a:off x="891186" y="4269014"/>
              <a:ext cx="744860" cy="338554"/>
            </a:xfrm>
            <a:prstGeom prst="rect">
              <a:avLst/>
            </a:prstGeom>
            <a:noFill/>
          </p:spPr>
          <p:txBody>
            <a:bodyPr wrap="square" rtlCol="0">
              <a:spAutoFit/>
            </a:bodyPr>
            <a:lstStyle/>
            <a:p>
              <a:pPr algn="ctr"/>
              <a:r>
                <a:rPr lang="en-US" sz="800" b="1" dirty="0">
                  <a:solidFill>
                    <a:srgbClr val="000000"/>
                  </a:solidFill>
                </a:rPr>
                <a:t>Targeted</a:t>
              </a:r>
            </a:p>
            <a:p>
              <a:pPr algn="ctr"/>
              <a:r>
                <a:rPr lang="en-US" sz="800" b="1" dirty="0">
                  <a:solidFill>
                    <a:srgbClr val="000000"/>
                  </a:solidFill>
                </a:rPr>
                <a:t>Phishing</a:t>
              </a:r>
            </a:p>
          </p:txBody>
        </p:sp>
        <p:sp>
          <p:nvSpPr>
            <p:cNvPr id="288" name="Freeform: Shape 287">
              <a:extLst>
                <a:ext uri="{FF2B5EF4-FFF2-40B4-BE49-F238E27FC236}">
                  <a16:creationId xmlns:a16="http://schemas.microsoft.com/office/drawing/2014/main" id="{B792950E-22BE-47ED-910A-DB482396802E}"/>
                </a:ext>
              </a:extLst>
            </p:cNvPr>
            <p:cNvSpPr/>
            <p:nvPr/>
          </p:nvSpPr>
          <p:spPr>
            <a:xfrm>
              <a:off x="836007" y="3677582"/>
              <a:ext cx="915909" cy="534156"/>
            </a:xfrm>
            <a:custGeom>
              <a:avLst/>
              <a:gdLst>
                <a:gd name="connsiteX0" fmla="*/ 384634 w 915909"/>
                <a:gd name="connsiteY0" fmla="*/ 534157 h 534156"/>
                <a:gd name="connsiteX1" fmla="*/ 779448 w 915909"/>
                <a:gd name="connsiteY1" fmla="*/ 534157 h 534156"/>
                <a:gd name="connsiteX2" fmla="*/ 915632 w 915909"/>
                <a:gd name="connsiteY2" fmla="*/ 411817 h 534156"/>
                <a:gd name="connsiteX3" fmla="*/ 796615 w 915909"/>
                <a:gd name="connsiteY3" fmla="*/ 275857 h 534156"/>
                <a:gd name="connsiteX4" fmla="*/ 755408 w 915909"/>
                <a:gd name="connsiteY4" fmla="*/ 279892 h 534156"/>
                <a:gd name="connsiteX5" fmla="*/ 607001 w 915909"/>
                <a:gd name="connsiteY5" fmla="*/ 204121 h 534156"/>
                <a:gd name="connsiteX6" fmla="*/ 389035 w 915909"/>
                <a:gd name="connsiteY6" fmla="*/ 124 h 534156"/>
                <a:gd name="connsiteX7" fmla="*/ 185285 w 915909"/>
                <a:gd name="connsiteY7" fmla="*/ 210715 h 534156"/>
                <a:gd name="connsiteX8" fmla="*/ 185817 w 915909"/>
                <a:gd name="connsiteY8" fmla="*/ 215958 h 534156"/>
                <a:gd name="connsiteX9" fmla="*/ 160101 w 915909"/>
                <a:gd name="connsiteY9" fmla="*/ 213377 h 534156"/>
                <a:gd name="connsiteX10" fmla="*/ 0 w 915909"/>
                <a:gd name="connsiteY10" fmla="*/ 374013 h 534156"/>
                <a:gd name="connsiteX11" fmla="*/ 166683 w 915909"/>
                <a:gd name="connsiteY11" fmla="*/ 534157 h 534156"/>
                <a:gd name="connsiteX12" fmla="*/ 384634 w 915909"/>
                <a:gd name="connsiteY12" fmla="*/ 534157 h 53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5909" h="534156">
                  <a:moveTo>
                    <a:pt x="384634" y="534157"/>
                  </a:moveTo>
                  <a:lnTo>
                    <a:pt x="779448" y="534157"/>
                  </a:lnTo>
                  <a:cubicBezTo>
                    <a:pt x="849318" y="534157"/>
                    <a:pt x="911952" y="481731"/>
                    <a:pt x="915632" y="411817"/>
                  </a:cubicBezTo>
                  <a:cubicBezTo>
                    <a:pt x="920243" y="341347"/>
                    <a:pt x="866957" y="280476"/>
                    <a:pt x="796615" y="275857"/>
                  </a:cubicBezTo>
                  <a:cubicBezTo>
                    <a:pt x="782752" y="274946"/>
                    <a:pt x="768833" y="276310"/>
                    <a:pt x="755408" y="279892"/>
                  </a:cubicBezTo>
                  <a:cubicBezTo>
                    <a:pt x="734606" y="218522"/>
                    <a:pt x="668792" y="184920"/>
                    <a:pt x="607001" y="204121"/>
                  </a:cubicBezTo>
                  <a:cubicBezTo>
                    <a:pt x="603042" y="87491"/>
                    <a:pt x="505455" y="-3842"/>
                    <a:pt x="389035" y="124"/>
                  </a:cubicBezTo>
                  <a:cubicBezTo>
                    <a:pt x="275631" y="3988"/>
                    <a:pt x="185600" y="97041"/>
                    <a:pt x="185285" y="210715"/>
                  </a:cubicBezTo>
                  <a:cubicBezTo>
                    <a:pt x="185285" y="212517"/>
                    <a:pt x="185776" y="214156"/>
                    <a:pt x="185817" y="215958"/>
                  </a:cubicBezTo>
                  <a:cubicBezTo>
                    <a:pt x="177336" y="214347"/>
                    <a:pt x="168731" y="213484"/>
                    <a:pt x="160101" y="213377"/>
                  </a:cubicBezTo>
                  <a:cubicBezTo>
                    <a:pt x="71588" y="213378"/>
                    <a:pt x="-122" y="280834"/>
                    <a:pt x="0" y="374013"/>
                  </a:cubicBezTo>
                  <a:cubicBezTo>
                    <a:pt x="0" y="462112"/>
                    <a:pt x="78701" y="534157"/>
                    <a:pt x="166683" y="534157"/>
                  </a:cubicBezTo>
                  <a:lnTo>
                    <a:pt x="384634" y="534157"/>
                  </a:lnTo>
                </a:path>
              </a:pathLst>
            </a:custGeom>
            <a:solidFill>
              <a:srgbClr val="FFFFFF"/>
            </a:solidFill>
            <a:ln w="406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8918FE52-C220-41E9-8D5F-514A4E44508D}"/>
                </a:ext>
              </a:extLst>
            </p:cNvPr>
            <p:cNvSpPr/>
            <p:nvPr/>
          </p:nvSpPr>
          <p:spPr>
            <a:xfrm>
              <a:off x="1092920" y="3748303"/>
              <a:ext cx="139658" cy="136267"/>
            </a:xfrm>
            <a:custGeom>
              <a:avLst/>
              <a:gdLst>
                <a:gd name="connsiteX0" fmla="*/ 16353 w 139658"/>
                <a:gd name="connsiteY0" fmla="*/ 136267 h 136267"/>
                <a:gd name="connsiteX1" fmla="*/ 0 w 139658"/>
                <a:gd name="connsiteY1" fmla="*/ 135776 h 136267"/>
                <a:gd name="connsiteX2" fmla="*/ 139659 w 139658"/>
                <a:gd name="connsiteY2" fmla="*/ 2 h 136267"/>
                <a:gd name="connsiteX3" fmla="*/ 139659 w 139658"/>
                <a:gd name="connsiteY3" fmla="*/ 16385 h 136267"/>
                <a:gd name="connsiteX4" fmla="*/ 16353 w 139658"/>
                <a:gd name="connsiteY4" fmla="*/ 136267 h 13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58" h="136267">
                  <a:moveTo>
                    <a:pt x="16353" y="136267"/>
                  </a:moveTo>
                  <a:lnTo>
                    <a:pt x="0" y="135776"/>
                  </a:lnTo>
                  <a:cubicBezTo>
                    <a:pt x="1891" y="59975"/>
                    <a:pt x="63971" y="-379"/>
                    <a:pt x="139659" y="2"/>
                  </a:cubicBezTo>
                  <a:lnTo>
                    <a:pt x="139659" y="16385"/>
                  </a:lnTo>
                  <a:cubicBezTo>
                    <a:pt x="73154" y="16844"/>
                    <a:pt x="18803" y="69686"/>
                    <a:pt x="16353" y="136267"/>
                  </a:cubicBezTo>
                  <a:close/>
                </a:path>
              </a:pathLst>
            </a:custGeom>
            <a:solidFill>
              <a:srgbClr val="666666"/>
            </a:solidFill>
            <a:ln w="406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FBCAAFDD-F9D9-4FB2-BBD7-CDC869D5091A}"/>
                </a:ext>
              </a:extLst>
            </p:cNvPr>
            <p:cNvSpPr/>
            <p:nvPr/>
          </p:nvSpPr>
          <p:spPr>
            <a:xfrm>
              <a:off x="1269604" y="3732536"/>
              <a:ext cx="79968" cy="80113"/>
            </a:xfrm>
            <a:custGeom>
              <a:avLst/>
              <a:gdLst>
                <a:gd name="connsiteX0" fmla="*/ 40000 w 79968"/>
                <a:gd name="connsiteY0" fmla="*/ 80113 h 80113"/>
                <a:gd name="connsiteX1" fmla="*/ 38856 w 79968"/>
                <a:gd name="connsiteY1" fmla="*/ 80113 h 80113"/>
                <a:gd name="connsiteX2" fmla="*/ 16 w 79968"/>
                <a:gd name="connsiteY2" fmla="*/ 38910 h 80113"/>
                <a:gd name="connsiteX3" fmla="*/ 16 w 79968"/>
                <a:gd name="connsiteY3" fmla="*/ 38910 h 80113"/>
                <a:gd name="connsiteX4" fmla="*/ 41129 w 79968"/>
                <a:gd name="connsiteY4" fmla="*/ 17 h 80113"/>
                <a:gd name="connsiteX5" fmla="*/ 79952 w 79968"/>
                <a:gd name="connsiteY5" fmla="*/ 41204 h 80113"/>
                <a:gd name="connsiteX6" fmla="*/ 40000 w 79968"/>
                <a:gd name="connsiteY6" fmla="*/ 80113 h 80113"/>
                <a:gd name="connsiteX7" fmla="*/ 16329 w 79968"/>
                <a:gd name="connsiteY7" fmla="*/ 39361 h 80113"/>
                <a:gd name="connsiteX8" fmla="*/ 39131 w 79968"/>
                <a:gd name="connsiteY8" fmla="*/ 63915 h 80113"/>
                <a:gd name="connsiteX9" fmla="*/ 63641 w 79968"/>
                <a:gd name="connsiteY9" fmla="*/ 41071 h 80113"/>
                <a:gd name="connsiteX10" fmla="*/ 40838 w 79968"/>
                <a:gd name="connsiteY10" fmla="*/ 16517 h 80113"/>
                <a:gd name="connsiteX11" fmla="*/ 23729 w 79968"/>
                <a:gd name="connsiteY11" fmla="*/ 22978 h 80113"/>
                <a:gd name="connsiteX12" fmla="*/ 16329 w 79968"/>
                <a:gd name="connsiteY12" fmla="*/ 39361 h 8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968" h="80113">
                  <a:moveTo>
                    <a:pt x="40000" y="80113"/>
                  </a:moveTo>
                  <a:lnTo>
                    <a:pt x="38856" y="80113"/>
                  </a:lnTo>
                  <a:cubicBezTo>
                    <a:pt x="16779" y="79467"/>
                    <a:pt x="-603" y="61027"/>
                    <a:pt x="16" y="38910"/>
                  </a:cubicBezTo>
                  <a:lnTo>
                    <a:pt x="16" y="38910"/>
                  </a:lnTo>
                  <a:cubicBezTo>
                    <a:pt x="648" y="16796"/>
                    <a:pt x="19055" y="-617"/>
                    <a:pt x="41129" y="17"/>
                  </a:cubicBezTo>
                  <a:cubicBezTo>
                    <a:pt x="63202" y="650"/>
                    <a:pt x="80584" y="19090"/>
                    <a:pt x="79952" y="41204"/>
                  </a:cubicBezTo>
                  <a:cubicBezTo>
                    <a:pt x="79332" y="62864"/>
                    <a:pt x="61631" y="80104"/>
                    <a:pt x="40000" y="80113"/>
                  </a:cubicBezTo>
                  <a:close/>
                  <a:moveTo>
                    <a:pt x="16329" y="39361"/>
                  </a:moveTo>
                  <a:cubicBezTo>
                    <a:pt x="15857" y="52449"/>
                    <a:pt x="26066" y="63442"/>
                    <a:pt x="39131" y="63915"/>
                  </a:cubicBezTo>
                  <a:cubicBezTo>
                    <a:pt x="52196" y="64387"/>
                    <a:pt x="63170" y="54159"/>
                    <a:pt x="63641" y="41071"/>
                  </a:cubicBezTo>
                  <a:cubicBezTo>
                    <a:pt x="64113" y="27982"/>
                    <a:pt x="53903" y="16989"/>
                    <a:pt x="40838" y="16517"/>
                  </a:cubicBezTo>
                  <a:cubicBezTo>
                    <a:pt x="34502" y="16288"/>
                    <a:pt x="28338" y="18615"/>
                    <a:pt x="23729" y="22978"/>
                  </a:cubicBezTo>
                  <a:cubicBezTo>
                    <a:pt x="19200" y="27246"/>
                    <a:pt x="16540" y="33135"/>
                    <a:pt x="16329" y="39361"/>
                  </a:cubicBezTo>
                  <a:close/>
                </a:path>
              </a:pathLst>
            </a:custGeom>
            <a:solidFill>
              <a:srgbClr val="FF5D00"/>
            </a:solidFill>
            <a:ln w="406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E8831481-849A-4827-9402-8171336F4741}"/>
                </a:ext>
              </a:extLst>
            </p:cNvPr>
            <p:cNvSpPr/>
            <p:nvPr/>
          </p:nvSpPr>
          <p:spPr>
            <a:xfrm>
              <a:off x="1225465" y="3926921"/>
              <a:ext cx="83648" cy="83799"/>
            </a:xfrm>
            <a:custGeom>
              <a:avLst/>
              <a:gdLst>
                <a:gd name="connsiteX0" fmla="*/ 41783 w 83648"/>
                <a:gd name="connsiteY0" fmla="*/ 83799 h 83799"/>
                <a:gd name="connsiteX1" fmla="*/ 0 w 83648"/>
                <a:gd name="connsiteY1" fmla="*/ 41859 h 83799"/>
                <a:gd name="connsiteX2" fmla="*/ 41865 w 83648"/>
                <a:gd name="connsiteY2" fmla="*/ 0 h 83799"/>
                <a:gd name="connsiteX3" fmla="*/ 83648 w 83648"/>
                <a:gd name="connsiteY3" fmla="*/ 41899 h 83799"/>
                <a:gd name="connsiteX4" fmla="*/ 41783 w 83648"/>
                <a:gd name="connsiteY4" fmla="*/ 83799 h 83799"/>
                <a:gd name="connsiteX5" fmla="*/ 41783 w 83648"/>
                <a:gd name="connsiteY5" fmla="*/ 16383 h 83799"/>
                <a:gd name="connsiteX6" fmla="*/ 16354 w 83648"/>
                <a:gd name="connsiteY6" fmla="*/ 41940 h 83799"/>
                <a:gd name="connsiteX7" fmla="*/ 41865 w 83648"/>
                <a:gd name="connsiteY7" fmla="*/ 67416 h 83799"/>
                <a:gd name="connsiteX8" fmla="*/ 67295 w 83648"/>
                <a:gd name="connsiteY8" fmla="*/ 41900 h 83799"/>
                <a:gd name="connsiteX9" fmla="*/ 41824 w 83648"/>
                <a:gd name="connsiteY9" fmla="*/ 16383 h 83799"/>
                <a:gd name="connsiteX10" fmla="*/ 41783 w 83648"/>
                <a:gd name="connsiteY10" fmla="*/ 16383 h 8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48" h="83799">
                  <a:moveTo>
                    <a:pt x="41783" y="83799"/>
                  </a:moveTo>
                  <a:cubicBezTo>
                    <a:pt x="18684" y="83776"/>
                    <a:pt x="-23" y="64999"/>
                    <a:pt x="0" y="41859"/>
                  </a:cubicBezTo>
                  <a:cubicBezTo>
                    <a:pt x="23" y="18718"/>
                    <a:pt x="18766" y="-23"/>
                    <a:pt x="41865" y="0"/>
                  </a:cubicBezTo>
                  <a:cubicBezTo>
                    <a:pt x="64948" y="23"/>
                    <a:pt x="83648" y="18775"/>
                    <a:pt x="83648" y="41899"/>
                  </a:cubicBezTo>
                  <a:cubicBezTo>
                    <a:pt x="83625" y="65047"/>
                    <a:pt x="64889" y="83799"/>
                    <a:pt x="41783" y="83799"/>
                  </a:cubicBezTo>
                  <a:close/>
                  <a:moveTo>
                    <a:pt x="41783" y="16383"/>
                  </a:moveTo>
                  <a:cubicBezTo>
                    <a:pt x="27716" y="16406"/>
                    <a:pt x="16331" y="27848"/>
                    <a:pt x="16354" y="41940"/>
                  </a:cubicBezTo>
                  <a:cubicBezTo>
                    <a:pt x="16376" y="56033"/>
                    <a:pt x="27798" y="67439"/>
                    <a:pt x="41865" y="67416"/>
                  </a:cubicBezTo>
                  <a:cubicBezTo>
                    <a:pt x="55916" y="67393"/>
                    <a:pt x="67295" y="55976"/>
                    <a:pt x="67295" y="41900"/>
                  </a:cubicBezTo>
                  <a:cubicBezTo>
                    <a:pt x="67295" y="27807"/>
                    <a:pt x="55891" y="16383"/>
                    <a:pt x="41824" y="16383"/>
                  </a:cubicBezTo>
                  <a:cubicBezTo>
                    <a:pt x="41810" y="16383"/>
                    <a:pt x="41797" y="16383"/>
                    <a:pt x="41783" y="16383"/>
                  </a:cubicBezTo>
                  <a:close/>
                </a:path>
              </a:pathLst>
            </a:custGeom>
            <a:solidFill>
              <a:srgbClr val="666666"/>
            </a:solidFill>
            <a:ln w="406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503EFBC-F7A6-4969-B964-88BE644CA6C1}"/>
                </a:ext>
              </a:extLst>
            </p:cNvPr>
            <p:cNvSpPr/>
            <p:nvPr/>
          </p:nvSpPr>
          <p:spPr>
            <a:xfrm>
              <a:off x="1242146" y="3893090"/>
              <a:ext cx="50123" cy="50213"/>
            </a:xfrm>
            <a:custGeom>
              <a:avLst/>
              <a:gdLst>
                <a:gd name="connsiteX0" fmla="*/ 25103 w 50123"/>
                <a:gd name="connsiteY0" fmla="*/ 50214 h 50213"/>
                <a:gd name="connsiteX1" fmla="*/ 0 w 50123"/>
                <a:gd name="connsiteY1" fmla="*/ 25148 h 50213"/>
                <a:gd name="connsiteX2" fmla="*/ 25021 w 50123"/>
                <a:gd name="connsiteY2" fmla="*/ 0 h 50213"/>
                <a:gd name="connsiteX3" fmla="*/ 50123 w 50123"/>
                <a:gd name="connsiteY3" fmla="*/ 25066 h 50213"/>
                <a:gd name="connsiteX4" fmla="*/ 50123 w 50123"/>
                <a:gd name="connsiteY4" fmla="*/ 25107 h 50213"/>
                <a:gd name="connsiteX5" fmla="*/ 25103 w 50123"/>
                <a:gd name="connsiteY5" fmla="*/ 50214 h 50213"/>
                <a:gd name="connsiteX6" fmla="*/ 25103 w 50123"/>
                <a:gd name="connsiteY6" fmla="*/ 16424 h 50213"/>
                <a:gd name="connsiteX7" fmla="*/ 16354 w 50123"/>
                <a:gd name="connsiteY7" fmla="*/ 25107 h 50213"/>
                <a:gd name="connsiteX8" fmla="*/ 25021 w 50123"/>
                <a:gd name="connsiteY8" fmla="*/ 33872 h 50213"/>
                <a:gd name="connsiteX9" fmla="*/ 33770 w 50123"/>
                <a:gd name="connsiteY9" fmla="*/ 25189 h 50213"/>
                <a:gd name="connsiteX10" fmla="*/ 33770 w 50123"/>
                <a:gd name="connsiteY10" fmla="*/ 25107 h 50213"/>
                <a:gd name="connsiteX11" fmla="*/ 25103 w 50123"/>
                <a:gd name="connsiteY11" fmla="*/ 16424 h 5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23" h="50213">
                  <a:moveTo>
                    <a:pt x="25103" y="50214"/>
                  </a:moveTo>
                  <a:cubicBezTo>
                    <a:pt x="11261" y="50236"/>
                    <a:pt x="23" y="39014"/>
                    <a:pt x="0" y="25148"/>
                  </a:cubicBezTo>
                  <a:cubicBezTo>
                    <a:pt x="-23" y="11282"/>
                    <a:pt x="11180" y="23"/>
                    <a:pt x="25021" y="0"/>
                  </a:cubicBezTo>
                  <a:cubicBezTo>
                    <a:pt x="38862" y="-23"/>
                    <a:pt x="50101" y="11200"/>
                    <a:pt x="50123" y="25066"/>
                  </a:cubicBezTo>
                  <a:cubicBezTo>
                    <a:pt x="50123" y="25080"/>
                    <a:pt x="50123" y="25093"/>
                    <a:pt x="50123" y="25107"/>
                  </a:cubicBezTo>
                  <a:cubicBezTo>
                    <a:pt x="50123" y="38957"/>
                    <a:pt x="38928" y="50191"/>
                    <a:pt x="25103" y="50214"/>
                  </a:cubicBezTo>
                  <a:close/>
                  <a:moveTo>
                    <a:pt x="25103" y="16424"/>
                  </a:moveTo>
                  <a:cubicBezTo>
                    <a:pt x="20293" y="16401"/>
                    <a:pt x="16376" y="20289"/>
                    <a:pt x="16354" y="25107"/>
                  </a:cubicBezTo>
                  <a:cubicBezTo>
                    <a:pt x="16331" y="29925"/>
                    <a:pt x="20212" y="33849"/>
                    <a:pt x="25021" y="33872"/>
                  </a:cubicBezTo>
                  <a:cubicBezTo>
                    <a:pt x="29830" y="33894"/>
                    <a:pt x="33747" y="30007"/>
                    <a:pt x="33770" y="25189"/>
                  </a:cubicBezTo>
                  <a:cubicBezTo>
                    <a:pt x="33770" y="25161"/>
                    <a:pt x="33770" y="25134"/>
                    <a:pt x="33770" y="25107"/>
                  </a:cubicBezTo>
                  <a:cubicBezTo>
                    <a:pt x="33770" y="20311"/>
                    <a:pt x="29889" y="16424"/>
                    <a:pt x="25103" y="16424"/>
                  </a:cubicBezTo>
                  <a:close/>
                </a:path>
              </a:pathLst>
            </a:custGeom>
            <a:solidFill>
              <a:srgbClr val="666666"/>
            </a:solidFill>
            <a:ln w="406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5272F207-91FA-471A-96CA-2B8C32C7A04B}"/>
                </a:ext>
              </a:extLst>
            </p:cNvPr>
            <p:cNvSpPr/>
            <p:nvPr/>
          </p:nvSpPr>
          <p:spPr>
            <a:xfrm>
              <a:off x="1203879" y="3960629"/>
              <a:ext cx="29681" cy="16383"/>
            </a:xfrm>
            <a:custGeom>
              <a:avLst/>
              <a:gdLst>
                <a:gd name="connsiteX0" fmla="*/ 0 w 29681"/>
                <a:gd name="connsiteY0" fmla="*/ 0 h 16383"/>
                <a:gd name="connsiteX1" fmla="*/ 29682 w 29681"/>
                <a:gd name="connsiteY1" fmla="*/ 0 h 16383"/>
                <a:gd name="connsiteX2" fmla="*/ 29682 w 29681"/>
                <a:gd name="connsiteY2" fmla="*/ 16383 h 16383"/>
                <a:gd name="connsiteX3" fmla="*/ 0 w 29681"/>
                <a:gd name="connsiteY3" fmla="*/ 16383 h 16383"/>
              </a:gdLst>
              <a:ahLst/>
              <a:cxnLst>
                <a:cxn ang="0">
                  <a:pos x="connsiteX0" y="connsiteY0"/>
                </a:cxn>
                <a:cxn ang="0">
                  <a:pos x="connsiteX1" y="connsiteY1"/>
                </a:cxn>
                <a:cxn ang="0">
                  <a:pos x="connsiteX2" y="connsiteY2"/>
                </a:cxn>
                <a:cxn ang="0">
                  <a:pos x="connsiteX3" y="connsiteY3"/>
                </a:cxn>
              </a:cxnLst>
              <a:rect l="l" t="t" r="r" b="b"/>
              <a:pathLst>
                <a:path w="29681" h="16383">
                  <a:moveTo>
                    <a:pt x="0" y="0"/>
                  </a:moveTo>
                  <a:lnTo>
                    <a:pt x="29682" y="0"/>
                  </a:lnTo>
                  <a:lnTo>
                    <a:pt x="29682" y="16383"/>
                  </a:lnTo>
                  <a:lnTo>
                    <a:pt x="0" y="16383"/>
                  </a:lnTo>
                  <a:close/>
                </a:path>
              </a:pathLst>
            </a:custGeom>
            <a:solidFill>
              <a:srgbClr val="666666"/>
            </a:solidFill>
            <a:ln w="4067"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B10813A0-9E08-4752-90E3-75F74D40F35E}"/>
                </a:ext>
              </a:extLst>
            </p:cNvPr>
            <p:cNvSpPr/>
            <p:nvPr/>
          </p:nvSpPr>
          <p:spPr>
            <a:xfrm>
              <a:off x="1214672" y="3991142"/>
              <a:ext cx="36795" cy="40670"/>
            </a:xfrm>
            <a:custGeom>
              <a:avLst/>
              <a:gdLst>
                <a:gd name="connsiteX0" fmla="*/ 15086 w 36795"/>
                <a:gd name="connsiteY0" fmla="*/ 40671 h 40670"/>
                <a:gd name="connsiteX1" fmla="*/ 0 w 36795"/>
                <a:gd name="connsiteY1" fmla="*/ 34281 h 40670"/>
                <a:gd name="connsiteX2" fmla="*/ 9567 w 36795"/>
                <a:gd name="connsiteY2" fmla="*/ 11591 h 40670"/>
                <a:gd name="connsiteX3" fmla="*/ 28169 w 36795"/>
                <a:gd name="connsiteY3" fmla="*/ 0 h 40670"/>
                <a:gd name="connsiteX4" fmla="*/ 36795 w 36795"/>
                <a:gd name="connsiteY4" fmla="*/ 13926 h 40670"/>
                <a:gd name="connsiteX5" fmla="*/ 22609 w 36795"/>
                <a:gd name="connsiteY5" fmla="*/ 22772 h 40670"/>
                <a:gd name="connsiteX6" fmla="*/ 15086 w 36795"/>
                <a:gd name="connsiteY6" fmla="*/ 40671 h 4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95" h="40670">
                  <a:moveTo>
                    <a:pt x="15086" y="40671"/>
                  </a:moveTo>
                  <a:lnTo>
                    <a:pt x="0" y="34281"/>
                  </a:lnTo>
                  <a:lnTo>
                    <a:pt x="9567" y="11591"/>
                  </a:lnTo>
                  <a:lnTo>
                    <a:pt x="28169" y="0"/>
                  </a:lnTo>
                  <a:lnTo>
                    <a:pt x="36795" y="13926"/>
                  </a:lnTo>
                  <a:lnTo>
                    <a:pt x="22609" y="22772"/>
                  </a:lnTo>
                  <a:lnTo>
                    <a:pt x="15086" y="40671"/>
                  </a:lnTo>
                  <a:close/>
                </a:path>
              </a:pathLst>
            </a:custGeom>
            <a:solidFill>
              <a:srgbClr val="666666"/>
            </a:solidFill>
            <a:ln w="406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F09D5C73-CB29-4DCB-95B3-007FD5EC121D}"/>
                </a:ext>
              </a:extLst>
            </p:cNvPr>
            <p:cNvSpPr/>
            <p:nvPr/>
          </p:nvSpPr>
          <p:spPr>
            <a:xfrm>
              <a:off x="1283316" y="3991142"/>
              <a:ext cx="36795" cy="40670"/>
            </a:xfrm>
            <a:custGeom>
              <a:avLst/>
              <a:gdLst>
                <a:gd name="connsiteX0" fmla="*/ 21709 w 36795"/>
                <a:gd name="connsiteY0" fmla="*/ 40671 h 40670"/>
                <a:gd name="connsiteX1" fmla="*/ 14146 w 36795"/>
                <a:gd name="connsiteY1" fmla="*/ 22772 h 40670"/>
                <a:gd name="connsiteX2" fmla="*/ 0 w 36795"/>
                <a:gd name="connsiteY2" fmla="*/ 13926 h 40670"/>
                <a:gd name="connsiteX3" fmla="*/ 8626 w 36795"/>
                <a:gd name="connsiteY3" fmla="*/ 0 h 40670"/>
                <a:gd name="connsiteX4" fmla="*/ 27188 w 36795"/>
                <a:gd name="connsiteY4" fmla="*/ 11591 h 40670"/>
                <a:gd name="connsiteX5" fmla="*/ 36795 w 36795"/>
                <a:gd name="connsiteY5" fmla="*/ 34281 h 40670"/>
                <a:gd name="connsiteX6" fmla="*/ 21709 w 36795"/>
                <a:gd name="connsiteY6" fmla="*/ 40671 h 4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95" h="40670">
                  <a:moveTo>
                    <a:pt x="21709" y="40671"/>
                  </a:moveTo>
                  <a:lnTo>
                    <a:pt x="14146" y="22772"/>
                  </a:lnTo>
                  <a:lnTo>
                    <a:pt x="0" y="13926"/>
                  </a:lnTo>
                  <a:lnTo>
                    <a:pt x="8626" y="0"/>
                  </a:lnTo>
                  <a:lnTo>
                    <a:pt x="27188" y="11591"/>
                  </a:lnTo>
                  <a:lnTo>
                    <a:pt x="36795" y="34281"/>
                  </a:lnTo>
                  <a:lnTo>
                    <a:pt x="21709" y="40671"/>
                  </a:lnTo>
                  <a:close/>
                </a:path>
              </a:pathLst>
            </a:custGeom>
            <a:solidFill>
              <a:srgbClr val="666666"/>
            </a:solidFill>
            <a:ln w="406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D58CC985-D846-4D92-89CE-C7633191F6E9}"/>
                </a:ext>
              </a:extLst>
            </p:cNvPr>
            <p:cNvSpPr/>
            <p:nvPr/>
          </p:nvSpPr>
          <p:spPr>
            <a:xfrm>
              <a:off x="1301182" y="3960629"/>
              <a:ext cx="29681" cy="16383"/>
            </a:xfrm>
            <a:custGeom>
              <a:avLst/>
              <a:gdLst>
                <a:gd name="connsiteX0" fmla="*/ 0 w 29681"/>
                <a:gd name="connsiteY0" fmla="*/ 0 h 16383"/>
                <a:gd name="connsiteX1" fmla="*/ 29682 w 29681"/>
                <a:gd name="connsiteY1" fmla="*/ 0 h 16383"/>
                <a:gd name="connsiteX2" fmla="*/ 29682 w 29681"/>
                <a:gd name="connsiteY2" fmla="*/ 16383 h 16383"/>
                <a:gd name="connsiteX3" fmla="*/ 0 w 29681"/>
                <a:gd name="connsiteY3" fmla="*/ 16383 h 16383"/>
              </a:gdLst>
              <a:ahLst/>
              <a:cxnLst>
                <a:cxn ang="0">
                  <a:pos x="connsiteX0" y="connsiteY0"/>
                </a:cxn>
                <a:cxn ang="0">
                  <a:pos x="connsiteX1" y="connsiteY1"/>
                </a:cxn>
                <a:cxn ang="0">
                  <a:pos x="connsiteX2" y="connsiteY2"/>
                </a:cxn>
                <a:cxn ang="0">
                  <a:pos x="connsiteX3" y="connsiteY3"/>
                </a:cxn>
              </a:cxnLst>
              <a:rect l="l" t="t" r="r" b="b"/>
              <a:pathLst>
                <a:path w="29681" h="16383">
                  <a:moveTo>
                    <a:pt x="0" y="0"/>
                  </a:moveTo>
                  <a:lnTo>
                    <a:pt x="29682" y="0"/>
                  </a:lnTo>
                  <a:lnTo>
                    <a:pt x="29682" y="16383"/>
                  </a:lnTo>
                  <a:lnTo>
                    <a:pt x="0" y="16383"/>
                  </a:lnTo>
                  <a:close/>
                </a:path>
              </a:pathLst>
            </a:custGeom>
            <a:solidFill>
              <a:srgbClr val="666666"/>
            </a:solidFill>
            <a:ln w="406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FAF42B86-E6AE-4C2A-BF78-2B9ED2B69FE1}"/>
                </a:ext>
              </a:extLst>
            </p:cNvPr>
            <p:cNvSpPr/>
            <p:nvPr/>
          </p:nvSpPr>
          <p:spPr>
            <a:xfrm>
              <a:off x="1203429" y="3911439"/>
              <a:ext cx="45871" cy="40056"/>
            </a:xfrm>
            <a:custGeom>
              <a:avLst/>
              <a:gdLst>
                <a:gd name="connsiteX0" fmla="*/ 39289 w 45871"/>
                <a:gd name="connsiteY0" fmla="*/ 40056 h 40056"/>
                <a:gd name="connsiteX1" fmla="*/ 13737 w 45871"/>
                <a:gd name="connsiteY1" fmla="*/ 28793 h 40056"/>
                <a:gd name="connsiteX2" fmla="*/ 0 w 45871"/>
                <a:gd name="connsiteY2" fmla="*/ 9543 h 40056"/>
                <a:gd name="connsiteX3" fmla="*/ 13287 w 45871"/>
                <a:gd name="connsiteY3" fmla="*/ 0 h 40056"/>
                <a:gd name="connsiteX4" fmla="*/ 24448 w 45871"/>
                <a:gd name="connsiteY4" fmla="*/ 15605 h 40056"/>
                <a:gd name="connsiteX5" fmla="*/ 45872 w 45871"/>
                <a:gd name="connsiteY5" fmla="*/ 25025 h 40056"/>
                <a:gd name="connsiteX6" fmla="*/ 39289 w 45871"/>
                <a:gd name="connsiteY6" fmla="*/ 40056 h 4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71" h="40056">
                  <a:moveTo>
                    <a:pt x="39289" y="40056"/>
                  </a:moveTo>
                  <a:lnTo>
                    <a:pt x="13737" y="28793"/>
                  </a:lnTo>
                  <a:lnTo>
                    <a:pt x="0" y="9543"/>
                  </a:lnTo>
                  <a:lnTo>
                    <a:pt x="13287" y="0"/>
                  </a:lnTo>
                  <a:lnTo>
                    <a:pt x="24448" y="15605"/>
                  </a:lnTo>
                  <a:lnTo>
                    <a:pt x="45872" y="25025"/>
                  </a:lnTo>
                  <a:lnTo>
                    <a:pt x="39289" y="40056"/>
                  </a:lnTo>
                  <a:close/>
                </a:path>
              </a:pathLst>
            </a:custGeom>
            <a:solidFill>
              <a:srgbClr val="666666"/>
            </a:solidFill>
            <a:ln w="4067"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3D9F8DB-77FC-4D5F-B4D0-2F576D8025A9}"/>
                </a:ext>
              </a:extLst>
            </p:cNvPr>
            <p:cNvSpPr/>
            <p:nvPr/>
          </p:nvSpPr>
          <p:spPr>
            <a:xfrm>
              <a:off x="1285482" y="3911439"/>
              <a:ext cx="45871" cy="40056"/>
            </a:xfrm>
            <a:custGeom>
              <a:avLst/>
              <a:gdLst>
                <a:gd name="connsiteX0" fmla="*/ 6582 w 45871"/>
                <a:gd name="connsiteY0" fmla="*/ 40056 h 40056"/>
                <a:gd name="connsiteX1" fmla="*/ 0 w 45871"/>
                <a:gd name="connsiteY1" fmla="*/ 25025 h 40056"/>
                <a:gd name="connsiteX2" fmla="*/ 21423 w 45871"/>
                <a:gd name="connsiteY2" fmla="*/ 15605 h 40056"/>
                <a:gd name="connsiteX3" fmla="*/ 32584 w 45871"/>
                <a:gd name="connsiteY3" fmla="*/ 0 h 40056"/>
                <a:gd name="connsiteX4" fmla="*/ 45872 w 45871"/>
                <a:gd name="connsiteY4" fmla="*/ 9543 h 40056"/>
                <a:gd name="connsiteX5" fmla="*/ 32135 w 45871"/>
                <a:gd name="connsiteY5" fmla="*/ 28793 h 40056"/>
                <a:gd name="connsiteX6" fmla="*/ 6582 w 45871"/>
                <a:gd name="connsiteY6" fmla="*/ 40056 h 4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71" h="40056">
                  <a:moveTo>
                    <a:pt x="6582" y="40056"/>
                  </a:moveTo>
                  <a:lnTo>
                    <a:pt x="0" y="25025"/>
                  </a:lnTo>
                  <a:lnTo>
                    <a:pt x="21423" y="15605"/>
                  </a:lnTo>
                  <a:lnTo>
                    <a:pt x="32584" y="0"/>
                  </a:lnTo>
                  <a:lnTo>
                    <a:pt x="45872" y="9543"/>
                  </a:lnTo>
                  <a:lnTo>
                    <a:pt x="32135" y="28793"/>
                  </a:lnTo>
                  <a:lnTo>
                    <a:pt x="6582" y="40056"/>
                  </a:lnTo>
                  <a:close/>
                </a:path>
              </a:pathLst>
            </a:custGeom>
            <a:solidFill>
              <a:srgbClr val="666666"/>
            </a:solidFill>
            <a:ln w="406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9D9A1E27-D56A-42B2-BCB9-E3C6197A0FCB}"/>
                </a:ext>
              </a:extLst>
            </p:cNvPr>
            <p:cNvSpPr/>
            <p:nvPr/>
          </p:nvSpPr>
          <p:spPr>
            <a:xfrm>
              <a:off x="1133150" y="3968697"/>
              <a:ext cx="268728" cy="123241"/>
            </a:xfrm>
            <a:custGeom>
              <a:avLst/>
              <a:gdLst>
                <a:gd name="connsiteX0" fmla="*/ 134221 w 268728"/>
                <a:gd name="connsiteY0" fmla="*/ 123241 h 123241"/>
                <a:gd name="connsiteX1" fmla="*/ 104458 w 268728"/>
                <a:gd name="connsiteY1" fmla="*/ 112469 h 123241"/>
                <a:gd name="connsiteX2" fmla="*/ 104008 w 268728"/>
                <a:gd name="connsiteY2" fmla="*/ 112060 h 123241"/>
                <a:gd name="connsiteX3" fmla="*/ 0 w 268728"/>
                <a:gd name="connsiteY3" fmla="*/ 11796 h 123241"/>
                <a:gd name="connsiteX4" fmla="*/ 11366 w 268728"/>
                <a:gd name="connsiteY4" fmla="*/ 0 h 123241"/>
                <a:gd name="connsiteX5" fmla="*/ 115129 w 268728"/>
                <a:gd name="connsiteY5" fmla="*/ 100018 h 123241"/>
                <a:gd name="connsiteX6" fmla="*/ 153355 w 268728"/>
                <a:gd name="connsiteY6" fmla="*/ 100018 h 123241"/>
                <a:gd name="connsiteX7" fmla="*/ 257445 w 268728"/>
                <a:gd name="connsiteY7" fmla="*/ 328 h 123241"/>
                <a:gd name="connsiteX8" fmla="*/ 268729 w 268728"/>
                <a:gd name="connsiteY8" fmla="*/ 12164 h 123241"/>
                <a:gd name="connsiteX9" fmla="*/ 164189 w 268728"/>
                <a:gd name="connsiteY9" fmla="*/ 112469 h 123241"/>
                <a:gd name="connsiteX10" fmla="*/ 134221 w 268728"/>
                <a:gd name="connsiteY10" fmla="*/ 123241 h 1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728" h="123241">
                  <a:moveTo>
                    <a:pt x="134221" y="123241"/>
                  </a:moveTo>
                  <a:cubicBezTo>
                    <a:pt x="123350" y="123238"/>
                    <a:pt x="112821" y="119427"/>
                    <a:pt x="104458" y="112469"/>
                  </a:cubicBezTo>
                  <a:lnTo>
                    <a:pt x="104008" y="112060"/>
                  </a:lnTo>
                  <a:lnTo>
                    <a:pt x="0" y="11796"/>
                  </a:lnTo>
                  <a:lnTo>
                    <a:pt x="11366" y="0"/>
                  </a:lnTo>
                  <a:lnTo>
                    <a:pt x="115129" y="100018"/>
                  </a:lnTo>
                  <a:cubicBezTo>
                    <a:pt x="126240" y="109152"/>
                    <a:pt x="142244" y="109152"/>
                    <a:pt x="153355" y="100018"/>
                  </a:cubicBezTo>
                  <a:lnTo>
                    <a:pt x="257445" y="328"/>
                  </a:lnTo>
                  <a:lnTo>
                    <a:pt x="268729" y="12164"/>
                  </a:lnTo>
                  <a:lnTo>
                    <a:pt x="164189" y="112469"/>
                  </a:lnTo>
                  <a:cubicBezTo>
                    <a:pt x="155772" y="119473"/>
                    <a:pt x="145163" y="123286"/>
                    <a:pt x="134221" y="123241"/>
                  </a:cubicBezTo>
                  <a:close/>
                </a:path>
              </a:pathLst>
            </a:custGeom>
            <a:solidFill>
              <a:srgbClr val="666666"/>
            </a:solidFill>
            <a:ln w="4067"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B9A11000-E045-4D6B-82C8-84E50693DF2E}"/>
                </a:ext>
              </a:extLst>
            </p:cNvPr>
            <p:cNvSpPr/>
            <p:nvPr/>
          </p:nvSpPr>
          <p:spPr>
            <a:xfrm rot="18781200">
              <a:off x="1122842" y="4087289"/>
              <a:ext cx="113207" cy="16383"/>
            </a:xfrm>
            <a:custGeom>
              <a:avLst/>
              <a:gdLst>
                <a:gd name="connsiteX0" fmla="*/ 0 w 113207"/>
                <a:gd name="connsiteY0" fmla="*/ 0 h 16383"/>
                <a:gd name="connsiteX1" fmla="*/ 113207 w 113207"/>
                <a:gd name="connsiteY1" fmla="*/ 0 h 16383"/>
                <a:gd name="connsiteX2" fmla="*/ 113207 w 113207"/>
                <a:gd name="connsiteY2" fmla="*/ 16383 h 16383"/>
                <a:gd name="connsiteX3" fmla="*/ 0 w 113207"/>
                <a:gd name="connsiteY3" fmla="*/ 16383 h 16383"/>
              </a:gdLst>
              <a:ahLst/>
              <a:cxnLst>
                <a:cxn ang="0">
                  <a:pos x="connsiteX0" y="connsiteY0"/>
                </a:cxn>
                <a:cxn ang="0">
                  <a:pos x="connsiteX1" y="connsiteY1"/>
                </a:cxn>
                <a:cxn ang="0">
                  <a:pos x="connsiteX2" y="connsiteY2"/>
                </a:cxn>
                <a:cxn ang="0">
                  <a:pos x="connsiteX3" y="connsiteY3"/>
                </a:cxn>
              </a:cxnLst>
              <a:rect l="l" t="t" r="r" b="b"/>
              <a:pathLst>
                <a:path w="113207" h="16383">
                  <a:moveTo>
                    <a:pt x="0" y="0"/>
                  </a:moveTo>
                  <a:lnTo>
                    <a:pt x="113207" y="0"/>
                  </a:lnTo>
                  <a:lnTo>
                    <a:pt x="113207" y="16383"/>
                  </a:lnTo>
                  <a:lnTo>
                    <a:pt x="0" y="16383"/>
                  </a:lnTo>
                  <a:close/>
                </a:path>
              </a:pathLst>
            </a:custGeom>
            <a:solidFill>
              <a:srgbClr val="666666"/>
            </a:solidFill>
            <a:ln w="4067"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4436E72B-F89E-4001-9A23-282ADA7DA8F1}"/>
                </a:ext>
              </a:extLst>
            </p:cNvPr>
            <p:cNvSpPr/>
            <p:nvPr/>
          </p:nvSpPr>
          <p:spPr>
            <a:xfrm rot="19025399">
              <a:off x="1347307" y="4038825"/>
              <a:ext cx="16353" cy="114107"/>
            </a:xfrm>
            <a:custGeom>
              <a:avLst/>
              <a:gdLst>
                <a:gd name="connsiteX0" fmla="*/ 0 w 16353"/>
                <a:gd name="connsiteY0" fmla="*/ 0 h 114107"/>
                <a:gd name="connsiteX1" fmla="*/ 16353 w 16353"/>
                <a:gd name="connsiteY1" fmla="*/ 0 h 114107"/>
                <a:gd name="connsiteX2" fmla="*/ 16353 w 16353"/>
                <a:gd name="connsiteY2" fmla="*/ 114108 h 114107"/>
                <a:gd name="connsiteX3" fmla="*/ 0 w 16353"/>
                <a:gd name="connsiteY3" fmla="*/ 114108 h 114107"/>
              </a:gdLst>
              <a:ahLst/>
              <a:cxnLst>
                <a:cxn ang="0">
                  <a:pos x="connsiteX0" y="connsiteY0"/>
                </a:cxn>
                <a:cxn ang="0">
                  <a:pos x="connsiteX1" y="connsiteY1"/>
                </a:cxn>
                <a:cxn ang="0">
                  <a:pos x="connsiteX2" y="connsiteY2"/>
                </a:cxn>
                <a:cxn ang="0">
                  <a:pos x="connsiteX3" y="connsiteY3"/>
                </a:cxn>
              </a:cxnLst>
              <a:rect l="l" t="t" r="r" b="b"/>
              <a:pathLst>
                <a:path w="16353" h="114107">
                  <a:moveTo>
                    <a:pt x="0" y="0"/>
                  </a:moveTo>
                  <a:lnTo>
                    <a:pt x="16353" y="0"/>
                  </a:lnTo>
                  <a:lnTo>
                    <a:pt x="16353" y="114108"/>
                  </a:lnTo>
                  <a:lnTo>
                    <a:pt x="0" y="114108"/>
                  </a:lnTo>
                  <a:close/>
                </a:path>
              </a:pathLst>
            </a:custGeom>
            <a:solidFill>
              <a:srgbClr val="666666"/>
            </a:solidFill>
            <a:ln w="406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F8A02C77-6245-40CA-BCC4-08561ABD6D31}"/>
                </a:ext>
              </a:extLst>
            </p:cNvPr>
            <p:cNvSpPr/>
            <p:nvPr/>
          </p:nvSpPr>
          <p:spPr>
            <a:xfrm>
              <a:off x="1126404" y="3960751"/>
              <a:ext cx="282056" cy="189018"/>
            </a:xfrm>
            <a:custGeom>
              <a:avLst/>
              <a:gdLst>
                <a:gd name="connsiteX0" fmla="*/ 255114 w 282056"/>
                <a:gd name="connsiteY0" fmla="*/ 189019 h 189018"/>
                <a:gd name="connsiteX1" fmla="*/ 26861 w 282056"/>
                <a:gd name="connsiteY1" fmla="*/ 189019 h 189018"/>
                <a:gd name="connsiteX2" fmla="*/ 0 w 282056"/>
                <a:gd name="connsiteY2" fmla="*/ 162110 h 189018"/>
                <a:gd name="connsiteX3" fmla="*/ 0 w 282056"/>
                <a:gd name="connsiteY3" fmla="*/ 26909 h 189018"/>
                <a:gd name="connsiteX4" fmla="*/ 26861 w 282056"/>
                <a:gd name="connsiteY4" fmla="*/ 0 h 189018"/>
                <a:gd name="connsiteX5" fmla="*/ 64228 w 282056"/>
                <a:gd name="connsiteY5" fmla="*/ 0 h 189018"/>
                <a:gd name="connsiteX6" fmla="*/ 64228 w 282056"/>
                <a:gd name="connsiteY6" fmla="*/ 16383 h 189018"/>
                <a:gd name="connsiteX7" fmla="*/ 26861 w 282056"/>
                <a:gd name="connsiteY7" fmla="*/ 16383 h 189018"/>
                <a:gd name="connsiteX8" fmla="*/ 16394 w 282056"/>
                <a:gd name="connsiteY8" fmla="*/ 26909 h 189018"/>
                <a:gd name="connsiteX9" fmla="*/ 16394 w 282056"/>
                <a:gd name="connsiteY9" fmla="*/ 162069 h 189018"/>
                <a:gd name="connsiteX10" fmla="*/ 26902 w 282056"/>
                <a:gd name="connsiteY10" fmla="*/ 172595 h 189018"/>
                <a:gd name="connsiteX11" fmla="*/ 255155 w 282056"/>
                <a:gd name="connsiteY11" fmla="*/ 172595 h 189018"/>
                <a:gd name="connsiteX12" fmla="*/ 265662 w 282056"/>
                <a:gd name="connsiteY12" fmla="*/ 162069 h 189018"/>
                <a:gd name="connsiteX13" fmla="*/ 265662 w 282056"/>
                <a:gd name="connsiteY13" fmla="*/ 26909 h 189018"/>
                <a:gd name="connsiteX14" fmla="*/ 255155 w 282056"/>
                <a:gd name="connsiteY14" fmla="*/ 16383 h 189018"/>
                <a:gd name="connsiteX15" fmla="*/ 217828 w 282056"/>
                <a:gd name="connsiteY15" fmla="*/ 16383 h 189018"/>
                <a:gd name="connsiteX16" fmla="*/ 217828 w 282056"/>
                <a:gd name="connsiteY16" fmla="*/ 0 h 189018"/>
                <a:gd name="connsiteX17" fmla="*/ 255196 w 282056"/>
                <a:gd name="connsiteY17" fmla="*/ 0 h 189018"/>
                <a:gd name="connsiteX18" fmla="*/ 282057 w 282056"/>
                <a:gd name="connsiteY18" fmla="*/ 26909 h 189018"/>
                <a:gd name="connsiteX19" fmla="*/ 282057 w 282056"/>
                <a:gd name="connsiteY19" fmla="*/ 162069 h 189018"/>
                <a:gd name="connsiteX20" fmla="*/ 255155 w 282056"/>
                <a:gd name="connsiteY20" fmla="*/ 189019 h 189018"/>
                <a:gd name="connsiteX21" fmla="*/ 255114 w 282056"/>
                <a:gd name="connsiteY21" fmla="*/ 189019 h 1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2056" h="189018">
                  <a:moveTo>
                    <a:pt x="255114" y="189019"/>
                  </a:moveTo>
                  <a:lnTo>
                    <a:pt x="26861" y="189019"/>
                  </a:lnTo>
                  <a:cubicBezTo>
                    <a:pt x="12035" y="188996"/>
                    <a:pt x="23" y="176962"/>
                    <a:pt x="0" y="162110"/>
                  </a:cubicBezTo>
                  <a:lnTo>
                    <a:pt x="0" y="26909"/>
                  </a:lnTo>
                  <a:cubicBezTo>
                    <a:pt x="23" y="12057"/>
                    <a:pt x="12035" y="23"/>
                    <a:pt x="26861" y="0"/>
                  </a:cubicBezTo>
                  <a:lnTo>
                    <a:pt x="64228" y="0"/>
                  </a:lnTo>
                  <a:lnTo>
                    <a:pt x="64228" y="16383"/>
                  </a:lnTo>
                  <a:lnTo>
                    <a:pt x="26861" y="16383"/>
                  </a:lnTo>
                  <a:cubicBezTo>
                    <a:pt x="21074" y="16405"/>
                    <a:pt x="16394" y="21112"/>
                    <a:pt x="16394" y="26909"/>
                  </a:cubicBezTo>
                  <a:lnTo>
                    <a:pt x="16394" y="162069"/>
                  </a:lnTo>
                  <a:cubicBezTo>
                    <a:pt x="16394" y="167882"/>
                    <a:pt x="21099" y="172595"/>
                    <a:pt x="26902" y="172595"/>
                  </a:cubicBezTo>
                  <a:lnTo>
                    <a:pt x="255155" y="172595"/>
                  </a:lnTo>
                  <a:cubicBezTo>
                    <a:pt x="260958" y="172595"/>
                    <a:pt x="265662" y="167882"/>
                    <a:pt x="265662" y="162069"/>
                  </a:cubicBezTo>
                  <a:lnTo>
                    <a:pt x="265662" y="26909"/>
                  </a:lnTo>
                  <a:cubicBezTo>
                    <a:pt x="265662" y="21096"/>
                    <a:pt x="260958" y="16383"/>
                    <a:pt x="255155" y="16383"/>
                  </a:cubicBezTo>
                  <a:lnTo>
                    <a:pt x="217828" y="16383"/>
                  </a:lnTo>
                  <a:lnTo>
                    <a:pt x="217828" y="0"/>
                  </a:lnTo>
                  <a:lnTo>
                    <a:pt x="255196" y="0"/>
                  </a:lnTo>
                  <a:cubicBezTo>
                    <a:pt x="270021" y="22"/>
                    <a:pt x="282034" y="12057"/>
                    <a:pt x="282057" y="26909"/>
                  </a:cubicBezTo>
                  <a:lnTo>
                    <a:pt x="282057" y="162069"/>
                  </a:lnTo>
                  <a:cubicBezTo>
                    <a:pt x="282057" y="176953"/>
                    <a:pt x="270013" y="189019"/>
                    <a:pt x="255155" y="189019"/>
                  </a:cubicBezTo>
                  <a:cubicBezTo>
                    <a:pt x="255142" y="189019"/>
                    <a:pt x="255128" y="189019"/>
                    <a:pt x="255114" y="189019"/>
                  </a:cubicBezTo>
                  <a:close/>
                </a:path>
              </a:pathLst>
            </a:custGeom>
            <a:solidFill>
              <a:srgbClr val="666666"/>
            </a:solidFill>
            <a:ln w="4067"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384B50C1-E7DC-409D-8716-39CE9725994D}"/>
                </a:ext>
              </a:extLst>
            </p:cNvPr>
            <p:cNvSpPr/>
            <p:nvPr/>
          </p:nvSpPr>
          <p:spPr>
            <a:xfrm>
              <a:off x="1259072" y="3860078"/>
              <a:ext cx="16353" cy="13311"/>
            </a:xfrm>
            <a:custGeom>
              <a:avLst/>
              <a:gdLst>
                <a:gd name="connsiteX0" fmla="*/ 0 w 16353"/>
                <a:gd name="connsiteY0" fmla="*/ 0 h 13311"/>
                <a:gd name="connsiteX1" fmla="*/ 16353 w 16353"/>
                <a:gd name="connsiteY1" fmla="*/ 0 h 13311"/>
                <a:gd name="connsiteX2" fmla="*/ 16353 w 16353"/>
                <a:gd name="connsiteY2" fmla="*/ 13311 h 13311"/>
                <a:gd name="connsiteX3" fmla="*/ 0 w 16353"/>
                <a:gd name="connsiteY3" fmla="*/ 13311 h 13311"/>
              </a:gdLst>
              <a:ahLst/>
              <a:cxnLst>
                <a:cxn ang="0">
                  <a:pos x="connsiteX0" y="connsiteY0"/>
                </a:cxn>
                <a:cxn ang="0">
                  <a:pos x="connsiteX1" y="connsiteY1"/>
                </a:cxn>
                <a:cxn ang="0">
                  <a:pos x="connsiteX2" y="connsiteY2"/>
                </a:cxn>
                <a:cxn ang="0">
                  <a:pos x="connsiteX3" y="connsiteY3"/>
                </a:cxn>
              </a:cxnLst>
              <a:rect l="l" t="t" r="r" b="b"/>
              <a:pathLst>
                <a:path w="16353" h="13311">
                  <a:moveTo>
                    <a:pt x="0" y="0"/>
                  </a:moveTo>
                  <a:lnTo>
                    <a:pt x="16353" y="0"/>
                  </a:lnTo>
                  <a:lnTo>
                    <a:pt x="16353" y="13311"/>
                  </a:lnTo>
                  <a:lnTo>
                    <a:pt x="0" y="13311"/>
                  </a:lnTo>
                  <a:close/>
                </a:path>
              </a:pathLst>
            </a:custGeom>
            <a:solidFill>
              <a:srgbClr val="666666"/>
            </a:solidFill>
            <a:ln w="4067"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258BA99A-8BB7-4986-AF0B-011306DE4705}"/>
                </a:ext>
              </a:extLst>
            </p:cNvPr>
            <p:cNvSpPr/>
            <p:nvPr/>
          </p:nvSpPr>
          <p:spPr>
            <a:xfrm rot="20400001">
              <a:off x="1226236" y="3865877"/>
              <a:ext cx="16353" cy="13311"/>
            </a:xfrm>
            <a:custGeom>
              <a:avLst/>
              <a:gdLst>
                <a:gd name="connsiteX0" fmla="*/ 0 w 16353"/>
                <a:gd name="connsiteY0" fmla="*/ 0 h 13311"/>
                <a:gd name="connsiteX1" fmla="*/ 16354 w 16353"/>
                <a:gd name="connsiteY1" fmla="*/ 0 h 13311"/>
                <a:gd name="connsiteX2" fmla="*/ 16354 w 16353"/>
                <a:gd name="connsiteY2" fmla="*/ 13311 h 13311"/>
                <a:gd name="connsiteX3" fmla="*/ 0 w 16353"/>
                <a:gd name="connsiteY3" fmla="*/ 13311 h 13311"/>
              </a:gdLst>
              <a:ahLst/>
              <a:cxnLst>
                <a:cxn ang="0">
                  <a:pos x="connsiteX0" y="connsiteY0"/>
                </a:cxn>
                <a:cxn ang="0">
                  <a:pos x="connsiteX1" y="connsiteY1"/>
                </a:cxn>
                <a:cxn ang="0">
                  <a:pos x="connsiteX2" y="connsiteY2"/>
                </a:cxn>
                <a:cxn ang="0">
                  <a:pos x="connsiteX3" y="connsiteY3"/>
                </a:cxn>
              </a:cxnLst>
              <a:rect l="l" t="t" r="r" b="b"/>
              <a:pathLst>
                <a:path w="16353" h="13311">
                  <a:moveTo>
                    <a:pt x="0" y="0"/>
                  </a:moveTo>
                  <a:lnTo>
                    <a:pt x="16354" y="0"/>
                  </a:lnTo>
                  <a:lnTo>
                    <a:pt x="16354" y="13311"/>
                  </a:lnTo>
                  <a:lnTo>
                    <a:pt x="0" y="13311"/>
                  </a:lnTo>
                  <a:close/>
                </a:path>
              </a:pathLst>
            </a:custGeom>
            <a:solidFill>
              <a:srgbClr val="666666"/>
            </a:solidFill>
            <a:ln w="406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B88BE962-CB6C-4AF0-A72C-D598FEF55310}"/>
                </a:ext>
              </a:extLst>
            </p:cNvPr>
            <p:cNvSpPr/>
            <p:nvPr/>
          </p:nvSpPr>
          <p:spPr>
            <a:xfrm rot="19199998">
              <a:off x="1197279" y="3882608"/>
              <a:ext cx="16353" cy="13311"/>
            </a:xfrm>
            <a:custGeom>
              <a:avLst/>
              <a:gdLst>
                <a:gd name="connsiteX0" fmla="*/ 0 w 16353"/>
                <a:gd name="connsiteY0" fmla="*/ 0 h 13311"/>
                <a:gd name="connsiteX1" fmla="*/ 16353 w 16353"/>
                <a:gd name="connsiteY1" fmla="*/ 0 h 13311"/>
                <a:gd name="connsiteX2" fmla="*/ 16353 w 16353"/>
                <a:gd name="connsiteY2" fmla="*/ 13311 h 13311"/>
                <a:gd name="connsiteX3" fmla="*/ 0 w 16353"/>
                <a:gd name="connsiteY3" fmla="*/ 13311 h 13311"/>
              </a:gdLst>
              <a:ahLst/>
              <a:cxnLst>
                <a:cxn ang="0">
                  <a:pos x="connsiteX0" y="connsiteY0"/>
                </a:cxn>
                <a:cxn ang="0">
                  <a:pos x="connsiteX1" y="connsiteY1"/>
                </a:cxn>
                <a:cxn ang="0">
                  <a:pos x="connsiteX2" y="connsiteY2"/>
                </a:cxn>
                <a:cxn ang="0">
                  <a:pos x="connsiteX3" y="connsiteY3"/>
                </a:cxn>
              </a:cxnLst>
              <a:rect l="l" t="t" r="r" b="b"/>
              <a:pathLst>
                <a:path w="16353" h="13311">
                  <a:moveTo>
                    <a:pt x="0" y="0"/>
                  </a:moveTo>
                  <a:lnTo>
                    <a:pt x="16353" y="0"/>
                  </a:lnTo>
                  <a:lnTo>
                    <a:pt x="16353" y="13311"/>
                  </a:lnTo>
                  <a:lnTo>
                    <a:pt x="0" y="13311"/>
                  </a:lnTo>
                  <a:close/>
                </a:path>
              </a:pathLst>
            </a:custGeom>
            <a:solidFill>
              <a:srgbClr val="666666"/>
            </a:solidFill>
            <a:ln w="4067"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9C2C62E-0E8C-47FF-AB8B-265764228141}"/>
                </a:ext>
              </a:extLst>
            </p:cNvPr>
            <p:cNvSpPr/>
            <p:nvPr/>
          </p:nvSpPr>
          <p:spPr>
            <a:xfrm rot="18000001">
              <a:off x="1175830" y="3908238"/>
              <a:ext cx="16353" cy="13311"/>
            </a:xfrm>
            <a:custGeom>
              <a:avLst/>
              <a:gdLst>
                <a:gd name="connsiteX0" fmla="*/ 0 w 16353"/>
                <a:gd name="connsiteY0" fmla="*/ 0 h 13311"/>
                <a:gd name="connsiteX1" fmla="*/ 16353 w 16353"/>
                <a:gd name="connsiteY1" fmla="*/ 0 h 13311"/>
                <a:gd name="connsiteX2" fmla="*/ 16353 w 16353"/>
                <a:gd name="connsiteY2" fmla="*/ 13311 h 13311"/>
                <a:gd name="connsiteX3" fmla="*/ 0 w 16353"/>
                <a:gd name="connsiteY3" fmla="*/ 13311 h 13311"/>
              </a:gdLst>
              <a:ahLst/>
              <a:cxnLst>
                <a:cxn ang="0">
                  <a:pos x="connsiteX0" y="connsiteY0"/>
                </a:cxn>
                <a:cxn ang="0">
                  <a:pos x="connsiteX1" y="connsiteY1"/>
                </a:cxn>
                <a:cxn ang="0">
                  <a:pos x="connsiteX2" y="connsiteY2"/>
                </a:cxn>
                <a:cxn ang="0">
                  <a:pos x="connsiteX3" y="connsiteY3"/>
                </a:cxn>
              </a:cxnLst>
              <a:rect l="l" t="t" r="r" b="b"/>
              <a:pathLst>
                <a:path w="16353" h="13311">
                  <a:moveTo>
                    <a:pt x="0" y="0"/>
                  </a:moveTo>
                  <a:lnTo>
                    <a:pt x="16353" y="0"/>
                  </a:lnTo>
                  <a:lnTo>
                    <a:pt x="16353" y="13311"/>
                  </a:lnTo>
                  <a:lnTo>
                    <a:pt x="0" y="13311"/>
                  </a:lnTo>
                  <a:close/>
                </a:path>
              </a:pathLst>
            </a:custGeom>
            <a:solidFill>
              <a:srgbClr val="666666"/>
            </a:solidFill>
            <a:ln w="4067"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12992861-6BB3-43B6-9B20-4D947F2FB9D4}"/>
                </a:ext>
              </a:extLst>
            </p:cNvPr>
            <p:cNvSpPr/>
            <p:nvPr/>
          </p:nvSpPr>
          <p:spPr>
            <a:xfrm rot="19799999">
              <a:off x="1343835" y="3906739"/>
              <a:ext cx="13287" cy="16382"/>
            </a:xfrm>
            <a:custGeom>
              <a:avLst/>
              <a:gdLst>
                <a:gd name="connsiteX0" fmla="*/ 0 w 13287"/>
                <a:gd name="connsiteY0" fmla="*/ 0 h 16382"/>
                <a:gd name="connsiteX1" fmla="*/ 13287 w 13287"/>
                <a:gd name="connsiteY1" fmla="*/ 0 h 16382"/>
                <a:gd name="connsiteX2" fmla="*/ 13287 w 13287"/>
                <a:gd name="connsiteY2" fmla="*/ 16383 h 16382"/>
                <a:gd name="connsiteX3" fmla="*/ 0 w 13287"/>
                <a:gd name="connsiteY3" fmla="*/ 16383 h 16382"/>
              </a:gdLst>
              <a:ahLst/>
              <a:cxnLst>
                <a:cxn ang="0">
                  <a:pos x="connsiteX0" y="connsiteY0"/>
                </a:cxn>
                <a:cxn ang="0">
                  <a:pos x="connsiteX1" y="connsiteY1"/>
                </a:cxn>
                <a:cxn ang="0">
                  <a:pos x="connsiteX2" y="connsiteY2"/>
                </a:cxn>
                <a:cxn ang="0">
                  <a:pos x="connsiteX3" y="connsiteY3"/>
                </a:cxn>
              </a:cxnLst>
              <a:rect l="l" t="t" r="r" b="b"/>
              <a:pathLst>
                <a:path w="13287" h="16382">
                  <a:moveTo>
                    <a:pt x="0" y="0"/>
                  </a:moveTo>
                  <a:lnTo>
                    <a:pt x="13287" y="0"/>
                  </a:lnTo>
                  <a:lnTo>
                    <a:pt x="13287" y="16383"/>
                  </a:lnTo>
                  <a:lnTo>
                    <a:pt x="0" y="16383"/>
                  </a:lnTo>
                  <a:close/>
                </a:path>
              </a:pathLst>
            </a:custGeom>
            <a:solidFill>
              <a:srgbClr val="666666"/>
            </a:solidFill>
            <a:ln w="406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95B9561-5D31-4116-8696-DF867D6941BE}"/>
                </a:ext>
              </a:extLst>
            </p:cNvPr>
            <p:cNvSpPr/>
            <p:nvPr/>
          </p:nvSpPr>
          <p:spPr>
            <a:xfrm rot="18583938">
              <a:off x="1324530" y="3873362"/>
              <a:ext cx="13303" cy="16403"/>
            </a:xfrm>
            <a:custGeom>
              <a:avLst/>
              <a:gdLst>
                <a:gd name="connsiteX0" fmla="*/ 1 w 13303"/>
                <a:gd name="connsiteY0" fmla="*/ -2 h 16403"/>
                <a:gd name="connsiteX1" fmla="*/ 13304 w 13303"/>
                <a:gd name="connsiteY1" fmla="*/ -2 h 16403"/>
                <a:gd name="connsiteX2" fmla="*/ 13304 w 13303"/>
                <a:gd name="connsiteY2" fmla="*/ 16402 h 16403"/>
                <a:gd name="connsiteX3" fmla="*/ 1 w 13303"/>
                <a:gd name="connsiteY3" fmla="*/ 16402 h 16403"/>
              </a:gdLst>
              <a:ahLst/>
              <a:cxnLst>
                <a:cxn ang="0">
                  <a:pos x="connsiteX0" y="connsiteY0"/>
                </a:cxn>
                <a:cxn ang="0">
                  <a:pos x="connsiteX1" y="connsiteY1"/>
                </a:cxn>
                <a:cxn ang="0">
                  <a:pos x="connsiteX2" y="connsiteY2"/>
                </a:cxn>
                <a:cxn ang="0">
                  <a:pos x="connsiteX3" y="connsiteY3"/>
                </a:cxn>
              </a:cxnLst>
              <a:rect l="l" t="t" r="r" b="b"/>
              <a:pathLst>
                <a:path w="13303" h="16403">
                  <a:moveTo>
                    <a:pt x="1" y="-2"/>
                  </a:moveTo>
                  <a:lnTo>
                    <a:pt x="13304" y="-2"/>
                  </a:lnTo>
                  <a:lnTo>
                    <a:pt x="13304" y="16402"/>
                  </a:lnTo>
                  <a:lnTo>
                    <a:pt x="1" y="16402"/>
                  </a:lnTo>
                  <a:close/>
                </a:path>
              </a:pathLst>
            </a:custGeom>
            <a:solidFill>
              <a:srgbClr val="666666"/>
            </a:solidFill>
            <a:ln w="4072"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5DA45EA3-3917-4455-92AA-35F00E52F8AA}"/>
                </a:ext>
              </a:extLst>
            </p:cNvPr>
            <p:cNvSpPr/>
            <p:nvPr/>
          </p:nvSpPr>
          <p:spPr>
            <a:xfrm rot="17399999">
              <a:off x="1293472" y="3864326"/>
              <a:ext cx="13287" cy="16383"/>
            </a:xfrm>
            <a:custGeom>
              <a:avLst/>
              <a:gdLst>
                <a:gd name="connsiteX0" fmla="*/ 0 w 13287"/>
                <a:gd name="connsiteY0" fmla="*/ 0 h 16383"/>
                <a:gd name="connsiteX1" fmla="*/ 13287 w 13287"/>
                <a:gd name="connsiteY1" fmla="*/ 0 h 16383"/>
                <a:gd name="connsiteX2" fmla="*/ 13287 w 13287"/>
                <a:gd name="connsiteY2" fmla="*/ 16383 h 16383"/>
                <a:gd name="connsiteX3" fmla="*/ 0 w 13287"/>
                <a:gd name="connsiteY3" fmla="*/ 16383 h 16383"/>
              </a:gdLst>
              <a:ahLst/>
              <a:cxnLst>
                <a:cxn ang="0">
                  <a:pos x="connsiteX0" y="connsiteY0"/>
                </a:cxn>
                <a:cxn ang="0">
                  <a:pos x="connsiteX1" y="connsiteY1"/>
                </a:cxn>
                <a:cxn ang="0">
                  <a:pos x="connsiteX2" y="connsiteY2"/>
                </a:cxn>
                <a:cxn ang="0">
                  <a:pos x="connsiteX3" y="connsiteY3"/>
                </a:cxn>
              </a:cxnLst>
              <a:rect l="l" t="t" r="r" b="b"/>
              <a:pathLst>
                <a:path w="13287" h="16383">
                  <a:moveTo>
                    <a:pt x="0" y="0"/>
                  </a:moveTo>
                  <a:lnTo>
                    <a:pt x="13287" y="0"/>
                  </a:lnTo>
                  <a:lnTo>
                    <a:pt x="13287" y="16383"/>
                  </a:lnTo>
                  <a:lnTo>
                    <a:pt x="0" y="16383"/>
                  </a:lnTo>
                  <a:close/>
                </a:path>
              </a:pathLst>
            </a:custGeom>
            <a:solidFill>
              <a:srgbClr val="666666"/>
            </a:solidFill>
            <a:ln w="4067" cap="flat">
              <a:noFill/>
              <a:prstDash val="solid"/>
              <a:miter/>
            </a:ln>
          </p:spPr>
          <p:txBody>
            <a:bodyPr rtlCol="0" anchor="ctr"/>
            <a:lstStyle/>
            <a:p>
              <a:endParaRPr lang="en-US"/>
            </a:p>
          </p:txBody>
        </p:sp>
        <p:grpSp>
          <p:nvGrpSpPr>
            <p:cNvPr id="317" name="Group 316">
              <a:extLst>
                <a:ext uri="{FF2B5EF4-FFF2-40B4-BE49-F238E27FC236}">
                  <a16:creationId xmlns:a16="http://schemas.microsoft.com/office/drawing/2014/main" id="{9E162857-500B-49D0-9132-C7FC234D86BE}"/>
                </a:ext>
              </a:extLst>
            </p:cNvPr>
            <p:cNvGrpSpPr/>
            <p:nvPr/>
          </p:nvGrpSpPr>
          <p:grpSpPr>
            <a:xfrm>
              <a:off x="758559" y="2685996"/>
              <a:ext cx="1001428" cy="1533934"/>
              <a:chOff x="758559" y="2685996"/>
              <a:chExt cx="1001428" cy="1533934"/>
            </a:xfrm>
          </p:grpSpPr>
          <p:sp>
            <p:nvSpPr>
              <p:cNvPr id="289" name="Freeform: Shape 288">
                <a:extLst>
                  <a:ext uri="{FF2B5EF4-FFF2-40B4-BE49-F238E27FC236}">
                    <a16:creationId xmlns:a16="http://schemas.microsoft.com/office/drawing/2014/main" id="{72E8B79A-AD81-4C1C-A85A-BA0FC3E5CAC8}"/>
                  </a:ext>
                </a:extLst>
              </p:cNvPr>
              <p:cNvSpPr/>
              <p:nvPr/>
            </p:nvSpPr>
            <p:spPr>
              <a:xfrm>
                <a:off x="827802" y="3668280"/>
                <a:ext cx="932185" cy="551650"/>
              </a:xfrm>
              <a:custGeom>
                <a:avLst/>
                <a:gdLst>
                  <a:gd name="connsiteX0" fmla="*/ 787653 w 932185"/>
                  <a:gd name="connsiteY0" fmla="*/ 551650 h 551650"/>
                  <a:gd name="connsiteX1" fmla="*/ 174888 w 932185"/>
                  <a:gd name="connsiteY1" fmla="*/ 551650 h 551650"/>
                  <a:gd name="connsiteX2" fmla="*/ 29 w 932185"/>
                  <a:gd name="connsiteY2" fmla="*/ 383315 h 551650"/>
                  <a:gd name="connsiteX3" fmla="*/ 162449 w 932185"/>
                  <a:gd name="connsiteY3" fmla="*/ 214493 h 551650"/>
                  <a:gd name="connsiteX4" fmla="*/ 168306 w 932185"/>
                  <a:gd name="connsiteY4" fmla="*/ 214488 h 551650"/>
                  <a:gd name="connsiteX5" fmla="*/ 185354 w 932185"/>
                  <a:gd name="connsiteY5" fmla="*/ 215635 h 551650"/>
                  <a:gd name="connsiteX6" fmla="*/ 408185 w 932185"/>
                  <a:gd name="connsiteY6" fmla="*/ 34 h 551650"/>
                  <a:gd name="connsiteX7" fmla="*/ 622810 w 932185"/>
                  <a:gd name="connsiteY7" fmla="*/ 202938 h 551650"/>
                  <a:gd name="connsiteX8" fmla="*/ 768724 w 932185"/>
                  <a:gd name="connsiteY8" fmla="*/ 279611 h 551650"/>
                  <a:gd name="connsiteX9" fmla="*/ 794971 w 932185"/>
                  <a:gd name="connsiteY9" fmla="*/ 276703 h 551650"/>
                  <a:gd name="connsiteX10" fmla="*/ 932186 w 932185"/>
                  <a:gd name="connsiteY10" fmla="*/ 414065 h 551650"/>
                  <a:gd name="connsiteX11" fmla="*/ 931973 w 932185"/>
                  <a:gd name="connsiteY11" fmla="*/ 421774 h 551650"/>
                  <a:gd name="connsiteX12" fmla="*/ 787653 w 932185"/>
                  <a:gd name="connsiteY12" fmla="*/ 551650 h 551650"/>
                  <a:gd name="connsiteX13" fmla="*/ 168306 w 932185"/>
                  <a:gd name="connsiteY13" fmla="*/ 230871 h 551650"/>
                  <a:gd name="connsiteX14" fmla="*/ 16378 w 932185"/>
                  <a:gd name="connsiteY14" fmla="*/ 377526 h 551650"/>
                  <a:gd name="connsiteX15" fmla="*/ 16382 w 932185"/>
                  <a:gd name="connsiteY15" fmla="*/ 383274 h 551650"/>
                  <a:gd name="connsiteX16" fmla="*/ 174888 w 932185"/>
                  <a:gd name="connsiteY16" fmla="*/ 535267 h 551650"/>
                  <a:gd name="connsiteX17" fmla="*/ 787653 w 932185"/>
                  <a:gd name="connsiteY17" fmla="*/ 535267 h 551650"/>
                  <a:gd name="connsiteX18" fmla="*/ 915660 w 932185"/>
                  <a:gd name="connsiteY18" fmla="*/ 420586 h 551650"/>
                  <a:gd name="connsiteX19" fmla="*/ 801358 w 932185"/>
                  <a:gd name="connsiteY19" fmla="*/ 293136 h 551650"/>
                  <a:gd name="connsiteX20" fmla="*/ 794971 w 932185"/>
                  <a:gd name="connsiteY20" fmla="*/ 292963 h 551650"/>
                  <a:gd name="connsiteX21" fmla="*/ 765576 w 932185"/>
                  <a:gd name="connsiteY21" fmla="*/ 297059 h 551650"/>
                  <a:gd name="connsiteX22" fmla="*/ 755887 w 932185"/>
                  <a:gd name="connsiteY22" fmla="*/ 291775 h 551650"/>
                  <a:gd name="connsiteX23" fmla="*/ 617618 w 932185"/>
                  <a:gd name="connsiteY23" fmla="*/ 221082 h 551650"/>
                  <a:gd name="connsiteX24" fmla="*/ 607389 w 932185"/>
                  <a:gd name="connsiteY24" fmla="*/ 215679 h 551650"/>
                  <a:gd name="connsiteX25" fmla="*/ 607029 w 932185"/>
                  <a:gd name="connsiteY25" fmla="*/ 213546 h 551650"/>
                  <a:gd name="connsiteX26" fmla="*/ 397394 w 932185"/>
                  <a:gd name="connsiteY26" fmla="*/ 17587 h 551650"/>
                  <a:gd name="connsiteX27" fmla="*/ 201667 w 932185"/>
                  <a:gd name="connsiteY27" fmla="*/ 219854 h 551650"/>
                  <a:gd name="connsiteX28" fmla="*/ 201872 w 932185"/>
                  <a:gd name="connsiteY28" fmla="*/ 221410 h 551650"/>
                  <a:gd name="connsiteX29" fmla="*/ 202199 w 932185"/>
                  <a:gd name="connsiteY29" fmla="*/ 224892 h 551650"/>
                  <a:gd name="connsiteX30" fmla="*/ 194142 w 932185"/>
                  <a:gd name="connsiteY30" fmla="*/ 233202 h 551650"/>
                  <a:gd name="connsiteX31" fmla="*/ 192632 w 932185"/>
                  <a:gd name="connsiteY31" fmla="*/ 233083 h 551650"/>
                  <a:gd name="connsiteX32" fmla="*/ 168306 w 932185"/>
                  <a:gd name="connsiteY32" fmla="*/ 230871 h 55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2185" h="551650">
                    <a:moveTo>
                      <a:pt x="787653" y="551650"/>
                    </a:moveTo>
                    <a:lnTo>
                      <a:pt x="174888" y="551650"/>
                    </a:lnTo>
                    <a:cubicBezTo>
                      <a:pt x="80202" y="551650"/>
                      <a:pt x="151" y="474569"/>
                      <a:pt x="29" y="383315"/>
                    </a:cubicBezTo>
                    <a:cubicBezTo>
                      <a:pt x="-1655" y="291764"/>
                      <a:pt x="71062" y="216180"/>
                      <a:pt x="162449" y="214493"/>
                    </a:cubicBezTo>
                    <a:cubicBezTo>
                      <a:pt x="164401" y="214457"/>
                      <a:pt x="166354" y="214455"/>
                      <a:pt x="168306" y="214488"/>
                    </a:cubicBezTo>
                    <a:cubicBezTo>
                      <a:pt x="174007" y="214516"/>
                      <a:pt x="179701" y="214899"/>
                      <a:pt x="185354" y="215635"/>
                    </a:cubicBezTo>
                    <a:cubicBezTo>
                      <a:pt x="187458" y="94454"/>
                      <a:pt x="287223" y="-2074"/>
                      <a:pt x="408185" y="34"/>
                    </a:cubicBezTo>
                    <a:cubicBezTo>
                      <a:pt x="521292" y="2004"/>
                      <a:pt x="614298" y="89931"/>
                      <a:pt x="622810" y="202938"/>
                    </a:cubicBezTo>
                    <a:cubicBezTo>
                      <a:pt x="683618" y="189323"/>
                      <a:pt x="745337" y="221754"/>
                      <a:pt x="768724" y="279611"/>
                    </a:cubicBezTo>
                    <a:cubicBezTo>
                      <a:pt x="777347" y="277723"/>
                      <a:pt x="786145" y="276749"/>
                      <a:pt x="794971" y="276703"/>
                    </a:cubicBezTo>
                    <a:cubicBezTo>
                      <a:pt x="870725" y="276675"/>
                      <a:pt x="932159" y="338175"/>
                      <a:pt x="932186" y="414065"/>
                    </a:cubicBezTo>
                    <a:cubicBezTo>
                      <a:pt x="932187" y="416636"/>
                      <a:pt x="932116" y="419207"/>
                      <a:pt x="931973" y="421774"/>
                    </a:cubicBezTo>
                    <a:cubicBezTo>
                      <a:pt x="928252" y="493286"/>
                      <a:pt x="863492" y="551650"/>
                      <a:pt x="787653" y="551650"/>
                    </a:cubicBezTo>
                    <a:close/>
                    <a:moveTo>
                      <a:pt x="168306" y="230871"/>
                    </a:moveTo>
                    <a:cubicBezTo>
                      <a:pt x="85928" y="229339"/>
                      <a:pt x="17907" y="294999"/>
                      <a:pt x="16378" y="377526"/>
                    </a:cubicBezTo>
                    <a:cubicBezTo>
                      <a:pt x="16343" y="379442"/>
                      <a:pt x="16344" y="381358"/>
                      <a:pt x="16382" y="383274"/>
                    </a:cubicBezTo>
                    <a:cubicBezTo>
                      <a:pt x="16382" y="465681"/>
                      <a:pt x="89073" y="535267"/>
                      <a:pt x="174888" y="535267"/>
                    </a:cubicBezTo>
                    <a:lnTo>
                      <a:pt x="787653" y="535267"/>
                    </a:lnTo>
                    <a:cubicBezTo>
                      <a:pt x="854948" y="535267"/>
                      <a:pt x="912349" y="483866"/>
                      <a:pt x="915660" y="420586"/>
                    </a:cubicBezTo>
                    <a:cubicBezTo>
                      <a:pt x="919228" y="353771"/>
                      <a:pt x="868053" y="296710"/>
                      <a:pt x="801358" y="293136"/>
                    </a:cubicBezTo>
                    <a:cubicBezTo>
                      <a:pt x="799231" y="293022"/>
                      <a:pt x="797102" y="292964"/>
                      <a:pt x="794971" y="292963"/>
                    </a:cubicBezTo>
                    <a:cubicBezTo>
                      <a:pt x="785039" y="293077"/>
                      <a:pt x="775162" y="294453"/>
                      <a:pt x="765576" y="297059"/>
                    </a:cubicBezTo>
                    <a:cubicBezTo>
                      <a:pt x="761468" y="298074"/>
                      <a:pt x="757265" y="295782"/>
                      <a:pt x="755887" y="291775"/>
                    </a:cubicBezTo>
                    <a:cubicBezTo>
                      <a:pt x="736537" y="234566"/>
                      <a:pt x="675215" y="203214"/>
                      <a:pt x="617618" y="221082"/>
                    </a:cubicBezTo>
                    <a:cubicBezTo>
                      <a:pt x="613304" y="222420"/>
                      <a:pt x="608724" y="220000"/>
                      <a:pt x="607389" y="215679"/>
                    </a:cubicBezTo>
                    <a:cubicBezTo>
                      <a:pt x="607176" y="214987"/>
                      <a:pt x="607054" y="214270"/>
                      <a:pt x="607029" y="213546"/>
                    </a:cubicBezTo>
                    <a:cubicBezTo>
                      <a:pt x="603155" y="101440"/>
                      <a:pt x="509298" y="13706"/>
                      <a:pt x="397394" y="17587"/>
                    </a:cubicBezTo>
                    <a:cubicBezTo>
                      <a:pt x="288496" y="21363"/>
                      <a:pt x="202053" y="110695"/>
                      <a:pt x="201667" y="219854"/>
                    </a:cubicBezTo>
                    <a:cubicBezTo>
                      <a:pt x="201695" y="220377"/>
                      <a:pt x="201763" y="220897"/>
                      <a:pt x="201872" y="221410"/>
                    </a:cubicBezTo>
                    <a:cubicBezTo>
                      <a:pt x="202043" y="222564"/>
                      <a:pt x="202152" y="223726"/>
                      <a:pt x="202199" y="224892"/>
                    </a:cubicBezTo>
                    <a:cubicBezTo>
                      <a:pt x="202264" y="229415"/>
                      <a:pt x="198657" y="233136"/>
                      <a:pt x="194142" y="233202"/>
                    </a:cubicBezTo>
                    <a:cubicBezTo>
                      <a:pt x="193636" y="233209"/>
                      <a:pt x="193130" y="233169"/>
                      <a:pt x="192632" y="233083"/>
                    </a:cubicBezTo>
                    <a:cubicBezTo>
                      <a:pt x="184601" y="231654"/>
                      <a:pt x="176463" y="230914"/>
                      <a:pt x="168306" y="230871"/>
                    </a:cubicBezTo>
                    <a:close/>
                  </a:path>
                </a:pathLst>
              </a:custGeom>
              <a:solidFill>
                <a:srgbClr val="FF5D00"/>
              </a:solidFill>
              <a:ln w="4067" cap="flat">
                <a:noFill/>
                <a:prstDash val="solid"/>
                <a:miter/>
              </a:ln>
            </p:spPr>
            <p:txBody>
              <a:bodyPr rtlCol="0" anchor="ctr"/>
              <a:lstStyle/>
              <a:p>
                <a:endParaRPr lang="en-US"/>
              </a:p>
            </p:txBody>
          </p:sp>
          <p:grpSp>
            <p:nvGrpSpPr>
              <p:cNvPr id="316" name="Group 315">
                <a:extLst>
                  <a:ext uri="{FF2B5EF4-FFF2-40B4-BE49-F238E27FC236}">
                    <a16:creationId xmlns:a16="http://schemas.microsoft.com/office/drawing/2014/main" id="{EB2D3AF5-A20E-4868-90B3-DB08FCC82831}"/>
                  </a:ext>
                </a:extLst>
              </p:cNvPr>
              <p:cNvGrpSpPr/>
              <p:nvPr/>
            </p:nvGrpSpPr>
            <p:grpSpPr>
              <a:xfrm>
                <a:off x="758559" y="2685996"/>
                <a:ext cx="624635" cy="1093026"/>
                <a:chOff x="758559" y="2685996"/>
                <a:chExt cx="624635" cy="1093026"/>
              </a:xfrm>
            </p:grpSpPr>
            <p:sp>
              <p:nvSpPr>
                <p:cNvPr id="17" name="Freeform: Shape 16">
                  <a:extLst>
                    <a:ext uri="{FF2B5EF4-FFF2-40B4-BE49-F238E27FC236}">
                      <a16:creationId xmlns:a16="http://schemas.microsoft.com/office/drawing/2014/main" id="{5AC92C50-1BFC-48CA-B47E-49564F0B937F}"/>
                    </a:ext>
                  </a:extLst>
                </p:cNvPr>
                <p:cNvSpPr/>
                <p:nvPr/>
              </p:nvSpPr>
              <p:spPr>
                <a:xfrm>
                  <a:off x="1222113" y="2716463"/>
                  <a:ext cx="16353" cy="994161"/>
                </a:xfrm>
                <a:custGeom>
                  <a:avLst/>
                  <a:gdLst>
                    <a:gd name="connsiteX0" fmla="*/ 0 w 16353"/>
                    <a:gd name="connsiteY0" fmla="*/ 0 h 994161"/>
                    <a:gd name="connsiteX1" fmla="*/ 16354 w 16353"/>
                    <a:gd name="connsiteY1" fmla="*/ 0 h 994161"/>
                    <a:gd name="connsiteX2" fmla="*/ 16354 w 16353"/>
                    <a:gd name="connsiteY2" fmla="*/ 994161 h 994161"/>
                    <a:gd name="connsiteX3" fmla="*/ 0 w 16353"/>
                    <a:gd name="connsiteY3" fmla="*/ 994161 h 994161"/>
                  </a:gdLst>
                  <a:ahLst/>
                  <a:cxnLst>
                    <a:cxn ang="0">
                      <a:pos x="connsiteX0" y="connsiteY0"/>
                    </a:cxn>
                    <a:cxn ang="0">
                      <a:pos x="connsiteX1" y="connsiteY1"/>
                    </a:cxn>
                    <a:cxn ang="0">
                      <a:pos x="connsiteX2" y="connsiteY2"/>
                    </a:cxn>
                    <a:cxn ang="0">
                      <a:pos x="connsiteX3" y="connsiteY3"/>
                    </a:cxn>
                  </a:cxnLst>
                  <a:rect l="l" t="t" r="r" b="b"/>
                  <a:pathLst>
                    <a:path w="16353" h="994161">
                      <a:moveTo>
                        <a:pt x="0" y="0"/>
                      </a:moveTo>
                      <a:lnTo>
                        <a:pt x="16354" y="0"/>
                      </a:lnTo>
                      <a:lnTo>
                        <a:pt x="16354" y="994161"/>
                      </a:lnTo>
                      <a:lnTo>
                        <a:pt x="0" y="994161"/>
                      </a:lnTo>
                      <a:close/>
                    </a:path>
                  </a:pathLst>
                </a:custGeom>
                <a:solidFill>
                  <a:srgbClr val="666666"/>
                </a:solidFill>
                <a:ln w="406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00D1593-50A5-42EC-B245-A5B091F60C14}"/>
                    </a:ext>
                  </a:extLst>
                </p:cNvPr>
                <p:cNvSpPr/>
                <p:nvPr/>
              </p:nvSpPr>
              <p:spPr>
                <a:xfrm>
                  <a:off x="758559" y="2964511"/>
                  <a:ext cx="146474" cy="131873"/>
                </a:xfrm>
                <a:custGeom>
                  <a:avLst/>
                  <a:gdLst>
                    <a:gd name="connsiteX0" fmla="*/ 26793 w 146474"/>
                    <a:gd name="connsiteY0" fmla="*/ 131874 h 131873"/>
                    <a:gd name="connsiteX1" fmla="*/ 26017 w 146474"/>
                    <a:gd name="connsiteY1" fmla="*/ 131874 h 131873"/>
                    <a:gd name="connsiteX2" fmla="*/ 20497 w 146474"/>
                    <a:gd name="connsiteY2" fmla="*/ 128925 h 131873"/>
                    <a:gd name="connsiteX3" fmla="*/ 1895 w 146474"/>
                    <a:gd name="connsiteY3" fmla="*/ 106603 h 131873"/>
                    <a:gd name="connsiteX4" fmla="*/ 2943 w 146474"/>
                    <a:gd name="connsiteY4" fmla="*/ 95066 h 131873"/>
                    <a:gd name="connsiteX5" fmla="*/ 2958 w 146474"/>
                    <a:gd name="connsiteY5" fmla="*/ 95053 h 131873"/>
                    <a:gd name="connsiteX6" fmla="*/ 114448 w 146474"/>
                    <a:gd name="connsiteY6" fmla="*/ 1915 h 131873"/>
                    <a:gd name="connsiteX7" fmla="*/ 125968 w 146474"/>
                    <a:gd name="connsiteY7" fmla="*/ 2928 h 131873"/>
                    <a:gd name="connsiteX8" fmla="*/ 125977 w 146474"/>
                    <a:gd name="connsiteY8" fmla="*/ 2939 h 131873"/>
                    <a:gd name="connsiteX9" fmla="*/ 144579 w 146474"/>
                    <a:gd name="connsiteY9" fmla="*/ 25302 h 131873"/>
                    <a:gd name="connsiteX10" fmla="*/ 143532 w 146474"/>
                    <a:gd name="connsiteY10" fmla="*/ 36839 h 131873"/>
                    <a:gd name="connsiteX11" fmla="*/ 143516 w 146474"/>
                    <a:gd name="connsiteY11" fmla="*/ 36852 h 131873"/>
                    <a:gd name="connsiteX12" fmla="*/ 32027 w 146474"/>
                    <a:gd name="connsiteY12" fmla="*/ 129990 h 131873"/>
                    <a:gd name="connsiteX13" fmla="*/ 26793 w 146474"/>
                    <a:gd name="connsiteY13" fmla="*/ 131874 h 131873"/>
                    <a:gd name="connsiteX14" fmla="*/ 19680 w 146474"/>
                    <a:gd name="connsiteY14" fmla="*/ 102384 h 131873"/>
                    <a:gd name="connsiteX15" fmla="*/ 27856 w 146474"/>
                    <a:gd name="connsiteY15" fmla="*/ 112173 h 131873"/>
                    <a:gd name="connsiteX16" fmla="*/ 126795 w 146474"/>
                    <a:gd name="connsiteY16" fmla="*/ 29480 h 131873"/>
                    <a:gd name="connsiteX17" fmla="*/ 118618 w 146474"/>
                    <a:gd name="connsiteY17" fmla="*/ 19732 h 1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474" h="131873">
                      <a:moveTo>
                        <a:pt x="26793" y="131874"/>
                      </a:moveTo>
                      <a:lnTo>
                        <a:pt x="26017" y="131874"/>
                      </a:lnTo>
                      <a:cubicBezTo>
                        <a:pt x="23859" y="131662"/>
                        <a:pt x="21874" y="130602"/>
                        <a:pt x="20497" y="128925"/>
                      </a:cubicBezTo>
                      <a:lnTo>
                        <a:pt x="1895" y="106603"/>
                      </a:lnTo>
                      <a:cubicBezTo>
                        <a:pt x="-996" y="103127"/>
                        <a:pt x="-527" y="97962"/>
                        <a:pt x="2943" y="95066"/>
                      </a:cubicBezTo>
                      <a:cubicBezTo>
                        <a:pt x="2948" y="95062"/>
                        <a:pt x="2953" y="95057"/>
                        <a:pt x="2958" y="95053"/>
                      </a:cubicBezTo>
                      <a:lnTo>
                        <a:pt x="114448" y="1915"/>
                      </a:lnTo>
                      <a:cubicBezTo>
                        <a:pt x="117908" y="-992"/>
                        <a:pt x="123066" y="-539"/>
                        <a:pt x="125968" y="2928"/>
                      </a:cubicBezTo>
                      <a:cubicBezTo>
                        <a:pt x="125971" y="2932"/>
                        <a:pt x="125974" y="2935"/>
                        <a:pt x="125977" y="2939"/>
                      </a:cubicBezTo>
                      <a:lnTo>
                        <a:pt x="144579" y="25302"/>
                      </a:lnTo>
                      <a:cubicBezTo>
                        <a:pt x="147470" y="28778"/>
                        <a:pt x="147001" y="33943"/>
                        <a:pt x="143532" y="36839"/>
                      </a:cubicBezTo>
                      <a:cubicBezTo>
                        <a:pt x="143527" y="36843"/>
                        <a:pt x="143522" y="36848"/>
                        <a:pt x="143516" y="36852"/>
                      </a:cubicBezTo>
                      <a:lnTo>
                        <a:pt x="32027" y="129990"/>
                      </a:lnTo>
                      <a:cubicBezTo>
                        <a:pt x="30555" y="131211"/>
                        <a:pt x="28704" y="131877"/>
                        <a:pt x="26793" y="131874"/>
                      </a:cubicBezTo>
                      <a:close/>
                      <a:moveTo>
                        <a:pt x="19680" y="102384"/>
                      </a:moveTo>
                      <a:lnTo>
                        <a:pt x="27856" y="112173"/>
                      </a:lnTo>
                      <a:lnTo>
                        <a:pt x="126795" y="29480"/>
                      </a:lnTo>
                      <a:lnTo>
                        <a:pt x="118618" y="19732"/>
                      </a:lnTo>
                      <a:close/>
                    </a:path>
                  </a:pathLst>
                </a:custGeom>
                <a:solidFill>
                  <a:srgbClr val="666666"/>
                </a:solidFill>
                <a:ln w="406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CD3BF69-57CD-4DA0-A509-B99F4EB77C7E}"/>
                    </a:ext>
                  </a:extLst>
                </p:cNvPr>
                <p:cNvSpPr/>
                <p:nvPr/>
              </p:nvSpPr>
              <p:spPr>
                <a:xfrm>
                  <a:off x="869006" y="2872308"/>
                  <a:ext cx="146454" cy="131840"/>
                </a:xfrm>
                <a:custGeom>
                  <a:avLst/>
                  <a:gdLst>
                    <a:gd name="connsiteX0" fmla="*/ 26773 w 146454"/>
                    <a:gd name="connsiteY0" fmla="*/ 131840 h 131840"/>
                    <a:gd name="connsiteX1" fmla="*/ 26037 w 146454"/>
                    <a:gd name="connsiteY1" fmla="*/ 131840 h 131840"/>
                    <a:gd name="connsiteX2" fmla="*/ 20477 w 146454"/>
                    <a:gd name="connsiteY2" fmla="*/ 128932 h 131840"/>
                    <a:gd name="connsiteX3" fmla="*/ 1875 w 146454"/>
                    <a:gd name="connsiteY3" fmla="*/ 106569 h 131840"/>
                    <a:gd name="connsiteX4" fmla="*/ 2938 w 146454"/>
                    <a:gd name="connsiteY4" fmla="*/ 95060 h 131840"/>
                    <a:gd name="connsiteX5" fmla="*/ 114428 w 146454"/>
                    <a:gd name="connsiteY5" fmla="*/ 1882 h 131840"/>
                    <a:gd name="connsiteX6" fmla="*/ 120438 w 146454"/>
                    <a:gd name="connsiteY6" fmla="*/ 39 h 131840"/>
                    <a:gd name="connsiteX7" fmla="*/ 125957 w 146454"/>
                    <a:gd name="connsiteY7" fmla="*/ 2947 h 131840"/>
                    <a:gd name="connsiteX8" fmla="*/ 144559 w 146454"/>
                    <a:gd name="connsiteY8" fmla="*/ 25269 h 131840"/>
                    <a:gd name="connsiteX9" fmla="*/ 143512 w 146454"/>
                    <a:gd name="connsiteY9" fmla="*/ 36806 h 131840"/>
                    <a:gd name="connsiteX10" fmla="*/ 143496 w 146454"/>
                    <a:gd name="connsiteY10" fmla="*/ 36819 h 131840"/>
                    <a:gd name="connsiteX11" fmla="*/ 32006 w 146454"/>
                    <a:gd name="connsiteY11" fmla="*/ 129915 h 131840"/>
                    <a:gd name="connsiteX12" fmla="*/ 26773 w 146454"/>
                    <a:gd name="connsiteY12" fmla="*/ 131840 h 131840"/>
                    <a:gd name="connsiteX13" fmla="*/ 19700 w 146454"/>
                    <a:gd name="connsiteY13" fmla="*/ 102351 h 131840"/>
                    <a:gd name="connsiteX14" fmla="*/ 27877 w 146454"/>
                    <a:gd name="connsiteY14" fmla="*/ 112099 h 131840"/>
                    <a:gd name="connsiteX15" fmla="*/ 126857 w 146454"/>
                    <a:gd name="connsiteY15" fmla="*/ 29446 h 131840"/>
                    <a:gd name="connsiteX16" fmla="*/ 118680 w 146454"/>
                    <a:gd name="connsiteY16" fmla="*/ 19658 h 13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454" h="131840">
                      <a:moveTo>
                        <a:pt x="26773" y="131840"/>
                      </a:moveTo>
                      <a:lnTo>
                        <a:pt x="26037" y="131840"/>
                      </a:lnTo>
                      <a:cubicBezTo>
                        <a:pt x="23872" y="131650"/>
                        <a:pt x="21871" y="130603"/>
                        <a:pt x="20477" y="128932"/>
                      </a:cubicBezTo>
                      <a:lnTo>
                        <a:pt x="1875" y="106569"/>
                      </a:lnTo>
                      <a:cubicBezTo>
                        <a:pt x="-993" y="103094"/>
                        <a:pt x="-518" y="97950"/>
                        <a:pt x="2938" y="95060"/>
                      </a:cubicBezTo>
                      <a:lnTo>
                        <a:pt x="114428" y="1882"/>
                      </a:lnTo>
                      <a:cubicBezTo>
                        <a:pt x="116106" y="490"/>
                        <a:pt x="118270" y="-173"/>
                        <a:pt x="120438" y="39"/>
                      </a:cubicBezTo>
                      <a:cubicBezTo>
                        <a:pt x="122589" y="240"/>
                        <a:pt x="124573" y="1285"/>
                        <a:pt x="125957" y="2947"/>
                      </a:cubicBezTo>
                      <a:lnTo>
                        <a:pt x="144559" y="25269"/>
                      </a:lnTo>
                      <a:cubicBezTo>
                        <a:pt x="147450" y="28744"/>
                        <a:pt x="146981" y="33910"/>
                        <a:pt x="143512" y="36806"/>
                      </a:cubicBezTo>
                      <a:cubicBezTo>
                        <a:pt x="143507" y="36810"/>
                        <a:pt x="143502" y="36814"/>
                        <a:pt x="143496" y="36819"/>
                      </a:cubicBezTo>
                      <a:lnTo>
                        <a:pt x="32006" y="129915"/>
                      </a:lnTo>
                      <a:cubicBezTo>
                        <a:pt x="30541" y="131151"/>
                        <a:pt x="28689" y="131832"/>
                        <a:pt x="26773" y="131840"/>
                      </a:cubicBezTo>
                      <a:close/>
                      <a:moveTo>
                        <a:pt x="19700" y="102351"/>
                      </a:moveTo>
                      <a:lnTo>
                        <a:pt x="27877" y="112099"/>
                      </a:lnTo>
                      <a:lnTo>
                        <a:pt x="126857" y="29446"/>
                      </a:lnTo>
                      <a:lnTo>
                        <a:pt x="118680" y="19658"/>
                      </a:lnTo>
                      <a:close/>
                    </a:path>
                  </a:pathLst>
                </a:custGeom>
                <a:solidFill>
                  <a:srgbClr val="666666"/>
                </a:solidFill>
                <a:ln w="406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9F4AFB00-49E7-494B-BA71-AE8CA0D4A2D2}"/>
                    </a:ext>
                  </a:extLst>
                </p:cNvPr>
                <p:cNvSpPr/>
                <p:nvPr/>
              </p:nvSpPr>
              <p:spPr>
                <a:xfrm>
                  <a:off x="980622" y="2779096"/>
                  <a:ext cx="146348" cy="131873"/>
                </a:xfrm>
                <a:custGeom>
                  <a:avLst/>
                  <a:gdLst>
                    <a:gd name="connsiteX0" fmla="*/ 26647 w 146348"/>
                    <a:gd name="connsiteY0" fmla="*/ 131874 h 131873"/>
                    <a:gd name="connsiteX1" fmla="*/ 25911 w 146348"/>
                    <a:gd name="connsiteY1" fmla="*/ 131874 h 131873"/>
                    <a:gd name="connsiteX2" fmla="*/ 20391 w 146348"/>
                    <a:gd name="connsiteY2" fmla="*/ 128966 h 131873"/>
                    <a:gd name="connsiteX3" fmla="*/ 1912 w 146348"/>
                    <a:gd name="connsiteY3" fmla="*/ 106808 h 131873"/>
                    <a:gd name="connsiteX4" fmla="*/ 2922 w 146348"/>
                    <a:gd name="connsiteY4" fmla="*/ 95267 h 131873"/>
                    <a:gd name="connsiteX5" fmla="*/ 2934 w 146348"/>
                    <a:gd name="connsiteY5" fmla="*/ 95258 h 131873"/>
                    <a:gd name="connsiteX6" fmla="*/ 114342 w 146348"/>
                    <a:gd name="connsiteY6" fmla="*/ 1915 h 131873"/>
                    <a:gd name="connsiteX7" fmla="*/ 120311 w 146348"/>
                    <a:gd name="connsiteY7" fmla="*/ 31 h 131873"/>
                    <a:gd name="connsiteX8" fmla="*/ 125871 w 146348"/>
                    <a:gd name="connsiteY8" fmla="*/ 2939 h 131873"/>
                    <a:gd name="connsiteX9" fmla="*/ 144473 w 146348"/>
                    <a:gd name="connsiteY9" fmla="*/ 25302 h 131873"/>
                    <a:gd name="connsiteX10" fmla="*/ 143411 w 146348"/>
                    <a:gd name="connsiteY10" fmla="*/ 36811 h 131873"/>
                    <a:gd name="connsiteX11" fmla="*/ 31880 w 146348"/>
                    <a:gd name="connsiteY11" fmla="*/ 129990 h 131873"/>
                    <a:gd name="connsiteX12" fmla="*/ 26647 w 146348"/>
                    <a:gd name="connsiteY12" fmla="*/ 131874 h 131873"/>
                    <a:gd name="connsiteX13" fmla="*/ 19574 w 146348"/>
                    <a:gd name="connsiteY13" fmla="*/ 102384 h 131873"/>
                    <a:gd name="connsiteX14" fmla="*/ 27751 w 146348"/>
                    <a:gd name="connsiteY14" fmla="*/ 112173 h 131873"/>
                    <a:gd name="connsiteX15" fmla="*/ 126689 w 146348"/>
                    <a:gd name="connsiteY15" fmla="*/ 29480 h 131873"/>
                    <a:gd name="connsiteX16" fmla="*/ 118512 w 146348"/>
                    <a:gd name="connsiteY16" fmla="*/ 19732 h 1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348" h="131873">
                      <a:moveTo>
                        <a:pt x="26647" y="131874"/>
                      </a:moveTo>
                      <a:lnTo>
                        <a:pt x="25911" y="131874"/>
                      </a:lnTo>
                      <a:cubicBezTo>
                        <a:pt x="23760" y="131673"/>
                        <a:pt x="21775" y="130627"/>
                        <a:pt x="20391" y="128966"/>
                      </a:cubicBezTo>
                      <a:lnTo>
                        <a:pt x="1912" y="106808"/>
                      </a:lnTo>
                      <a:cubicBezTo>
                        <a:pt x="-990" y="103341"/>
                        <a:pt x="-538" y="98175"/>
                        <a:pt x="2922" y="95267"/>
                      </a:cubicBezTo>
                      <a:cubicBezTo>
                        <a:pt x="2926" y="95264"/>
                        <a:pt x="2930" y="95261"/>
                        <a:pt x="2934" y="95258"/>
                      </a:cubicBezTo>
                      <a:lnTo>
                        <a:pt x="114342" y="1915"/>
                      </a:lnTo>
                      <a:cubicBezTo>
                        <a:pt x="116004" y="519"/>
                        <a:pt x="118151" y="-158"/>
                        <a:pt x="120311" y="31"/>
                      </a:cubicBezTo>
                      <a:cubicBezTo>
                        <a:pt x="122477" y="222"/>
                        <a:pt x="124478" y="1268"/>
                        <a:pt x="125871" y="2939"/>
                      </a:cubicBezTo>
                      <a:lnTo>
                        <a:pt x="144473" y="25302"/>
                      </a:lnTo>
                      <a:cubicBezTo>
                        <a:pt x="147342" y="28778"/>
                        <a:pt x="146867" y="33922"/>
                        <a:pt x="143411" y="36811"/>
                      </a:cubicBezTo>
                      <a:lnTo>
                        <a:pt x="31880" y="129990"/>
                      </a:lnTo>
                      <a:cubicBezTo>
                        <a:pt x="30409" y="131211"/>
                        <a:pt x="28557" y="131877"/>
                        <a:pt x="26647" y="131874"/>
                      </a:cubicBezTo>
                      <a:close/>
                      <a:moveTo>
                        <a:pt x="19574" y="102384"/>
                      </a:moveTo>
                      <a:lnTo>
                        <a:pt x="27751" y="112173"/>
                      </a:lnTo>
                      <a:lnTo>
                        <a:pt x="126689" y="29480"/>
                      </a:lnTo>
                      <a:lnTo>
                        <a:pt x="118512" y="19732"/>
                      </a:lnTo>
                      <a:close/>
                    </a:path>
                  </a:pathLst>
                </a:custGeom>
                <a:solidFill>
                  <a:srgbClr val="666666"/>
                </a:solidFill>
                <a:ln w="406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D14C326F-9E40-4FE1-A1B8-B98D82ADAB16}"/>
                    </a:ext>
                  </a:extLst>
                </p:cNvPr>
                <p:cNvSpPr/>
                <p:nvPr/>
              </p:nvSpPr>
              <p:spPr>
                <a:xfrm>
                  <a:off x="1092026" y="2685996"/>
                  <a:ext cx="146471" cy="131836"/>
                </a:xfrm>
                <a:custGeom>
                  <a:avLst/>
                  <a:gdLst>
                    <a:gd name="connsiteX0" fmla="*/ 26773 w 146471"/>
                    <a:gd name="connsiteY0" fmla="*/ 131837 h 131836"/>
                    <a:gd name="connsiteX1" fmla="*/ 26037 w 146471"/>
                    <a:gd name="connsiteY1" fmla="*/ 131837 h 131836"/>
                    <a:gd name="connsiteX2" fmla="*/ 20477 w 146471"/>
                    <a:gd name="connsiteY2" fmla="*/ 128929 h 131836"/>
                    <a:gd name="connsiteX3" fmla="*/ 1875 w 146471"/>
                    <a:gd name="connsiteY3" fmla="*/ 106566 h 131836"/>
                    <a:gd name="connsiteX4" fmla="*/ 2938 w 146471"/>
                    <a:gd name="connsiteY4" fmla="*/ 95057 h 131836"/>
                    <a:gd name="connsiteX5" fmla="*/ 114469 w 146471"/>
                    <a:gd name="connsiteY5" fmla="*/ 1879 h 131836"/>
                    <a:gd name="connsiteX6" fmla="*/ 125957 w 146471"/>
                    <a:gd name="connsiteY6" fmla="*/ 2943 h 131836"/>
                    <a:gd name="connsiteX7" fmla="*/ 144559 w 146471"/>
                    <a:gd name="connsiteY7" fmla="*/ 25265 h 131836"/>
                    <a:gd name="connsiteX8" fmla="*/ 143549 w 146471"/>
                    <a:gd name="connsiteY8" fmla="*/ 36806 h 131836"/>
                    <a:gd name="connsiteX9" fmla="*/ 143537 w 146471"/>
                    <a:gd name="connsiteY9" fmla="*/ 36815 h 131836"/>
                    <a:gd name="connsiteX10" fmla="*/ 32006 w 146471"/>
                    <a:gd name="connsiteY10" fmla="*/ 129912 h 131836"/>
                    <a:gd name="connsiteX11" fmla="*/ 26773 w 146471"/>
                    <a:gd name="connsiteY11" fmla="*/ 131837 h 131836"/>
                    <a:gd name="connsiteX12" fmla="*/ 19700 w 146471"/>
                    <a:gd name="connsiteY12" fmla="*/ 102347 h 131836"/>
                    <a:gd name="connsiteX13" fmla="*/ 27877 w 146471"/>
                    <a:gd name="connsiteY13" fmla="*/ 112095 h 131836"/>
                    <a:gd name="connsiteX14" fmla="*/ 126857 w 146471"/>
                    <a:gd name="connsiteY14" fmla="*/ 29443 h 131836"/>
                    <a:gd name="connsiteX15" fmla="*/ 118680 w 146471"/>
                    <a:gd name="connsiteY15" fmla="*/ 19695 h 13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471" h="131836">
                      <a:moveTo>
                        <a:pt x="26773" y="131837"/>
                      </a:moveTo>
                      <a:lnTo>
                        <a:pt x="26037" y="131837"/>
                      </a:lnTo>
                      <a:cubicBezTo>
                        <a:pt x="23872" y="131646"/>
                        <a:pt x="21871" y="130600"/>
                        <a:pt x="20477" y="128929"/>
                      </a:cubicBezTo>
                      <a:lnTo>
                        <a:pt x="1875" y="106566"/>
                      </a:lnTo>
                      <a:cubicBezTo>
                        <a:pt x="-993" y="103090"/>
                        <a:pt x="-518" y="97946"/>
                        <a:pt x="2938" y="95057"/>
                      </a:cubicBezTo>
                      <a:lnTo>
                        <a:pt x="114469" y="1879"/>
                      </a:lnTo>
                      <a:cubicBezTo>
                        <a:pt x="117938" y="-995"/>
                        <a:pt x="123073" y="-519"/>
                        <a:pt x="125957" y="2943"/>
                      </a:cubicBezTo>
                      <a:lnTo>
                        <a:pt x="144559" y="25265"/>
                      </a:lnTo>
                      <a:cubicBezTo>
                        <a:pt x="147461" y="28732"/>
                        <a:pt x="147009" y="33898"/>
                        <a:pt x="143549" y="36806"/>
                      </a:cubicBezTo>
                      <a:cubicBezTo>
                        <a:pt x="143545" y="36809"/>
                        <a:pt x="143541" y="36812"/>
                        <a:pt x="143537" y="36815"/>
                      </a:cubicBezTo>
                      <a:lnTo>
                        <a:pt x="32006" y="129912"/>
                      </a:lnTo>
                      <a:cubicBezTo>
                        <a:pt x="30541" y="131148"/>
                        <a:pt x="28689" y="131829"/>
                        <a:pt x="26773" y="131837"/>
                      </a:cubicBezTo>
                      <a:close/>
                      <a:moveTo>
                        <a:pt x="19700" y="102347"/>
                      </a:moveTo>
                      <a:lnTo>
                        <a:pt x="27877" y="112095"/>
                      </a:lnTo>
                      <a:lnTo>
                        <a:pt x="126857" y="29443"/>
                      </a:lnTo>
                      <a:lnTo>
                        <a:pt x="118680" y="19695"/>
                      </a:lnTo>
                      <a:close/>
                    </a:path>
                  </a:pathLst>
                </a:custGeom>
                <a:solidFill>
                  <a:srgbClr val="666666"/>
                </a:solidFill>
                <a:ln w="406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4CC9BC49-E277-4712-A659-3BE897630167}"/>
                    </a:ext>
                  </a:extLst>
                </p:cNvPr>
                <p:cNvSpPr/>
                <p:nvPr/>
              </p:nvSpPr>
              <p:spPr>
                <a:xfrm>
                  <a:off x="1309972" y="3601472"/>
                  <a:ext cx="73222" cy="177550"/>
                </a:xfrm>
                <a:custGeom>
                  <a:avLst/>
                  <a:gdLst>
                    <a:gd name="connsiteX0" fmla="*/ 4088 w 73222"/>
                    <a:gd name="connsiteY0" fmla="*/ 177551 h 177550"/>
                    <a:gd name="connsiteX1" fmla="*/ 0 w 73222"/>
                    <a:gd name="connsiteY1" fmla="*/ 161659 h 177550"/>
                    <a:gd name="connsiteX2" fmla="*/ 56869 w 73222"/>
                    <a:gd name="connsiteY2" fmla="*/ 89246 h 177550"/>
                    <a:gd name="connsiteX3" fmla="*/ 54743 w 73222"/>
                    <a:gd name="connsiteY3" fmla="*/ 71512 h 177550"/>
                    <a:gd name="connsiteX4" fmla="*/ 44727 w 73222"/>
                    <a:gd name="connsiteY4" fmla="*/ 30554 h 177550"/>
                    <a:gd name="connsiteX5" fmla="*/ 14514 w 73222"/>
                    <a:gd name="connsiteY5" fmla="*/ 58528 h 177550"/>
                    <a:gd name="connsiteX6" fmla="*/ 3475 w 73222"/>
                    <a:gd name="connsiteY6" fmla="*/ 46446 h 177550"/>
                    <a:gd name="connsiteX7" fmla="*/ 54048 w 73222"/>
                    <a:gd name="connsiteY7" fmla="*/ 0 h 177550"/>
                    <a:gd name="connsiteX8" fmla="*/ 70606 w 73222"/>
                    <a:gd name="connsiteY8" fmla="*/ 67662 h 177550"/>
                    <a:gd name="connsiteX9" fmla="*/ 73223 w 73222"/>
                    <a:gd name="connsiteY9" fmla="*/ 89328 h 177550"/>
                    <a:gd name="connsiteX10" fmla="*/ 4088 w 73222"/>
                    <a:gd name="connsiteY10" fmla="*/ 177551 h 17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22" h="177550">
                      <a:moveTo>
                        <a:pt x="4088" y="177551"/>
                      </a:moveTo>
                      <a:lnTo>
                        <a:pt x="0" y="161659"/>
                      </a:lnTo>
                      <a:cubicBezTo>
                        <a:pt x="33327" y="153500"/>
                        <a:pt x="56797" y="123615"/>
                        <a:pt x="56869" y="89246"/>
                      </a:cubicBezTo>
                      <a:cubicBezTo>
                        <a:pt x="56864" y="83271"/>
                        <a:pt x="56150" y="77318"/>
                        <a:pt x="54743" y="71512"/>
                      </a:cubicBezTo>
                      <a:lnTo>
                        <a:pt x="44727" y="30554"/>
                      </a:lnTo>
                      <a:lnTo>
                        <a:pt x="14514" y="58528"/>
                      </a:lnTo>
                      <a:lnTo>
                        <a:pt x="3475" y="46446"/>
                      </a:lnTo>
                      <a:lnTo>
                        <a:pt x="54048" y="0"/>
                      </a:lnTo>
                      <a:lnTo>
                        <a:pt x="70606" y="67662"/>
                      </a:lnTo>
                      <a:cubicBezTo>
                        <a:pt x="72354" y="74751"/>
                        <a:pt x="73233" y="82026"/>
                        <a:pt x="73223" y="89328"/>
                      </a:cubicBezTo>
                      <a:cubicBezTo>
                        <a:pt x="73140" y="131153"/>
                        <a:pt x="44624" y="167542"/>
                        <a:pt x="4088" y="177551"/>
                      </a:cubicBezTo>
                      <a:close/>
                    </a:path>
                  </a:pathLst>
                </a:custGeom>
                <a:solidFill>
                  <a:srgbClr val="666666"/>
                </a:solidFill>
                <a:ln w="406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3B2A3DF-40AF-452B-8A1F-84DA72129364}"/>
                    </a:ext>
                  </a:extLst>
                </p:cNvPr>
                <p:cNvSpPr/>
                <p:nvPr/>
              </p:nvSpPr>
              <p:spPr>
                <a:xfrm>
                  <a:off x="781005" y="3055180"/>
                  <a:ext cx="97785" cy="97889"/>
                </a:xfrm>
                <a:custGeom>
                  <a:avLst/>
                  <a:gdLst>
                    <a:gd name="connsiteX0" fmla="*/ 48705 w 97785"/>
                    <a:gd name="connsiteY0" fmla="*/ 97890 h 97889"/>
                    <a:gd name="connsiteX1" fmla="*/ 0 w 97785"/>
                    <a:gd name="connsiteY1" fmla="*/ 48876 h 97889"/>
                    <a:gd name="connsiteX2" fmla="*/ 17552 w 97785"/>
                    <a:gd name="connsiteY2" fmla="*/ 11428 h 97889"/>
                    <a:gd name="connsiteX3" fmla="*/ 17552 w 97785"/>
                    <a:gd name="connsiteY3" fmla="*/ 11428 h 97889"/>
                    <a:gd name="connsiteX4" fmla="*/ 86377 w 97785"/>
                    <a:gd name="connsiteY4" fmla="*/ 17513 h 97889"/>
                    <a:gd name="connsiteX5" fmla="*/ 80304 w 97785"/>
                    <a:gd name="connsiteY5" fmla="*/ 86462 h 97889"/>
                    <a:gd name="connsiteX6" fmla="*/ 48869 w 97785"/>
                    <a:gd name="connsiteY6" fmla="*/ 97890 h 97889"/>
                    <a:gd name="connsiteX7" fmla="*/ 27896 w 97785"/>
                    <a:gd name="connsiteY7" fmla="*/ 24166 h 97889"/>
                    <a:gd name="connsiteX8" fmla="*/ 23786 w 97785"/>
                    <a:gd name="connsiteY8" fmla="*/ 69914 h 97889"/>
                    <a:gd name="connsiteX9" fmla="*/ 69451 w 97785"/>
                    <a:gd name="connsiteY9" fmla="*/ 74031 h 97889"/>
                    <a:gd name="connsiteX10" fmla="*/ 73561 w 97785"/>
                    <a:gd name="connsiteY10" fmla="*/ 28284 h 97889"/>
                    <a:gd name="connsiteX11" fmla="*/ 51608 w 97785"/>
                    <a:gd name="connsiteY11" fmla="*/ 16753 h 97889"/>
                    <a:gd name="connsiteX12" fmla="*/ 27896 w 97785"/>
                    <a:gd name="connsiteY12" fmla="*/ 24166 h 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85" h="97889">
                      <a:moveTo>
                        <a:pt x="48705" y="97890"/>
                      </a:moveTo>
                      <a:cubicBezTo>
                        <a:pt x="21746" y="97829"/>
                        <a:pt x="-60" y="75885"/>
                        <a:pt x="0" y="48876"/>
                      </a:cubicBezTo>
                      <a:cubicBezTo>
                        <a:pt x="33" y="34407"/>
                        <a:pt x="6459" y="20695"/>
                        <a:pt x="17552" y="11428"/>
                      </a:cubicBezTo>
                      <a:lnTo>
                        <a:pt x="17552" y="11428"/>
                      </a:lnTo>
                      <a:cubicBezTo>
                        <a:pt x="38235" y="-5931"/>
                        <a:pt x="69049" y="-3207"/>
                        <a:pt x="86377" y="17513"/>
                      </a:cubicBezTo>
                      <a:cubicBezTo>
                        <a:pt x="103706" y="38233"/>
                        <a:pt x="100987" y="69103"/>
                        <a:pt x="80304" y="86462"/>
                      </a:cubicBezTo>
                      <a:cubicBezTo>
                        <a:pt x="71494" y="93857"/>
                        <a:pt x="60363" y="97903"/>
                        <a:pt x="48869" y="97890"/>
                      </a:cubicBezTo>
                      <a:close/>
                      <a:moveTo>
                        <a:pt x="27896" y="24166"/>
                      </a:moveTo>
                      <a:cubicBezTo>
                        <a:pt x="14151" y="35662"/>
                        <a:pt x="12310" y="56144"/>
                        <a:pt x="23786" y="69914"/>
                      </a:cubicBezTo>
                      <a:cubicBezTo>
                        <a:pt x="35261" y="83684"/>
                        <a:pt x="55706" y="85527"/>
                        <a:pt x="69451" y="74031"/>
                      </a:cubicBezTo>
                      <a:cubicBezTo>
                        <a:pt x="83196" y="62535"/>
                        <a:pt x="85036" y="42053"/>
                        <a:pt x="73561" y="28284"/>
                      </a:cubicBezTo>
                      <a:cubicBezTo>
                        <a:pt x="68057" y="21679"/>
                        <a:pt x="60161" y="17532"/>
                        <a:pt x="51608" y="16753"/>
                      </a:cubicBezTo>
                      <a:cubicBezTo>
                        <a:pt x="43038" y="16004"/>
                        <a:pt x="34519" y="18667"/>
                        <a:pt x="27896" y="24166"/>
                      </a:cubicBezTo>
                      <a:close/>
                    </a:path>
                  </a:pathLst>
                </a:custGeom>
                <a:solidFill>
                  <a:srgbClr val="666666"/>
                </a:solidFill>
                <a:ln w="406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8F58D7ED-F861-45A4-B500-39D5F41954DE}"/>
                    </a:ext>
                  </a:extLst>
                </p:cNvPr>
                <p:cNvSpPr/>
                <p:nvPr/>
              </p:nvSpPr>
              <p:spPr>
                <a:xfrm>
                  <a:off x="802769" y="3077379"/>
                  <a:ext cx="53788" cy="53900"/>
                </a:xfrm>
                <a:custGeom>
                  <a:avLst/>
                  <a:gdLst>
                    <a:gd name="connsiteX0" fmla="*/ 26942 w 53788"/>
                    <a:gd name="connsiteY0" fmla="*/ 53778 h 53900"/>
                    <a:gd name="connsiteX1" fmla="*/ 24489 w 53788"/>
                    <a:gd name="connsiteY1" fmla="*/ 53778 h 53900"/>
                    <a:gd name="connsiteX2" fmla="*/ 110 w 53788"/>
                    <a:gd name="connsiteY2" fmla="*/ 24518 h 53900"/>
                    <a:gd name="connsiteX3" fmla="*/ 9689 w 53788"/>
                    <a:gd name="connsiteY3" fmla="*/ 6226 h 53900"/>
                    <a:gd name="connsiteX4" fmla="*/ 9689 w 53788"/>
                    <a:gd name="connsiteY4" fmla="*/ 6226 h 53900"/>
                    <a:gd name="connsiteX5" fmla="*/ 47573 w 53788"/>
                    <a:gd name="connsiteY5" fmla="*/ 9723 h 53900"/>
                    <a:gd name="connsiteX6" fmla="*/ 44083 w 53788"/>
                    <a:gd name="connsiteY6" fmla="*/ 47675 h 53900"/>
                    <a:gd name="connsiteX7" fmla="*/ 26942 w 53788"/>
                    <a:gd name="connsiteY7" fmla="*/ 53901 h 53900"/>
                    <a:gd name="connsiteX8" fmla="*/ 20319 w 53788"/>
                    <a:gd name="connsiteY8" fmla="*/ 18677 h 53900"/>
                    <a:gd name="connsiteX9" fmla="*/ 18998 w 53788"/>
                    <a:gd name="connsiteY9" fmla="*/ 33563 h 53900"/>
                    <a:gd name="connsiteX10" fmla="*/ 33856 w 53788"/>
                    <a:gd name="connsiteY10" fmla="*/ 34886 h 53900"/>
                    <a:gd name="connsiteX11" fmla="*/ 35201 w 53788"/>
                    <a:gd name="connsiteY11" fmla="*/ 20029 h 53900"/>
                    <a:gd name="connsiteX12" fmla="*/ 20347 w 53788"/>
                    <a:gd name="connsiteY12" fmla="*/ 18654 h 53900"/>
                    <a:gd name="connsiteX13" fmla="*/ 20319 w 53788"/>
                    <a:gd name="connsiteY13" fmla="*/ 18677 h 5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788" h="53900">
                      <a:moveTo>
                        <a:pt x="26942" y="53778"/>
                      </a:moveTo>
                      <a:cubicBezTo>
                        <a:pt x="26125" y="53778"/>
                        <a:pt x="25307" y="53778"/>
                        <a:pt x="24489" y="53778"/>
                      </a:cubicBezTo>
                      <a:cubicBezTo>
                        <a:pt x="9692" y="52442"/>
                        <a:pt x="-1223" y="39342"/>
                        <a:pt x="110" y="24518"/>
                      </a:cubicBezTo>
                      <a:cubicBezTo>
                        <a:pt x="751" y="17388"/>
                        <a:pt x="4198" y="10807"/>
                        <a:pt x="9689" y="6226"/>
                      </a:cubicBezTo>
                      <a:lnTo>
                        <a:pt x="9689" y="6226"/>
                      </a:lnTo>
                      <a:cubicBezTo>
                        <a:pt x="21115" y="-3288"/>
                        <a:pt x="38076" y="-1723"/>
                        <a:pt x="47573" y="9723"/>
                      </a:cubicBezTo>
                      <a:cubicBezTo>
                        <a:pt x="57071" y="21169"/>
                        <a:pt x="55508" y="38161"/>
                        <a:pt x="44083" y="47675"/>
                      </a:cubicBezTo>
                      <a:cubicBezTo>
                        <a:pt x="39267" y="51686"/>
                        <a:pt x="33205" y="53888"/>
                        <a:pt x="26942" y="53901"/>
                      </a:cubicBezTo>
                      <a:close/>
                      <a:moveTo>
                        <a:pt x="20319" y="18677"/>
                      </a:moveTo>
                      <a:cubicBezTo>
                        <a:pt x="15851" y="22422"/>
                        <a:pt x="15260" y="29087"/>
                        <a:pt x="18998" y="33563"/>
                      </a:cubicBezTo>
                      <a:cubicBezTo>
                        <a:pt x="22736" y="38039"/>
                        <a:pt x="29388" y="38631"/>
                        <a:pt x="33856" y="34886"/>
                      </a:cubicBezTo>
                      <a:cubicBezTo>
                        <a:pt x="38313" y="31150"/>
                        <a:pt x="38915" y="24507"/>
                        <a:pt x="35201" y="20029"/>
                      </a:cubicBezTo>
                      <a:cubicBezTo>
                        <a:pt x="31478" y="15540"/>
                        <a:pt x="24828" y="14924"/>
                        <a:pt x="20347" y="18654"/>
                      </a:cubicBezTo>
                      <a:cubicBezTo>
                        <a:pt x="20338" y="18662"/>
                        <a:pt x="20328" y="18670"/>
                        <a:pt x="20319" y="18677"/>
                      </a:cubicBezTo>
                      <a:close/>
                    </a:path>
                  </a:pathLst>
                </a:custGeom>
                <a:solidFill>
                  <a:srgbClr val="666666"/>
                </a:solidFill>
                <a:ln w="4067" cap="flat">
                  <a:noFill/>
                  <a:prstDash val="solid"/>
                  <a:miter/>
                </a:ln>
              </p:spPr>
              <p:txBody>
                <a:bodyPr rtlCol="0" anchor="ctr"/>
                <a:lstStyle/>
                <a:p>
                  <a:endParaRPr lang="en-US"/>
                </a:p>
              </p:txBody>
            </p:sp>
          </p:grpSp>
        </p:grpSp>
      </p:grpSp>
      <p:grpSp>
        <p:nvGrpSpPr>
          <p:cNvPr id="319" name="Group 318">
            <a:extLst>
              <a:ext uri="{FF2B5EF4-FFF2-40B4-BE49-F238E27FC236}">
                <a16:creationId xmlns:a16="http://schemas.microsoft.com/office/drawing/2014/main" id="{ABE1B81A-BF97-414D-959E-526E7A3F30F6}"/>
              </a:ext>
            </a:extLst>
          </p:cNvPr>
          <p:cNvGrpSpPr/>
          <p:nvPr/>
        </p:nvGrpSpPr>
        <p:grpSpPr>
          <a:xfrm>
            <a:off x="300349" y="2163412"/>
            <a:ext cx="744860" cy="1177430"/>
            <a:chOff x="300349" y="2153887"/>
            <a:chExt cx="744860" cy="1177430"/>
          </a:xfrm>
        </p:grpSpPr>
        <p:sp>
          <p:nvSpPr>
            <p:cNvPr id="101" name="TextBox 100">
              <a:extLst>
                <a:ext uri="{FF2B5EF4-FFF2-40B4-BE49-F238E27FC236}">
                  <a16:creationId xmlns:a16="http://schemas.microsoft.com/office/drawing/2014/main" id="{67DE5ADD-A60F-4FCC-B241-D70BD7F1C9F2}"/>
                </a:ext>
              </a:extLst>
            </p:cNvPr>
            <p:cNvSpPr txBox="1"/>
            <p:nvPr/>
          </p:nvSpPr>
          <p:spPr>
            <a:xfrm>
              <a:off x="300349" y="2153887"/>
              <a:ext cx="744860" cy="461665"/>
            </a:xfrm>
            <a:prstGeom prst="rect">
              <a:avLst/>
            </a:prstGeom>
            <a:noFill/>
          </p:spPr>
          <p:txBody>
            <a:bodyPr wrap="square" rtlCol="0">
              <a:spAutoFit/>
            </a:bodyPr>
            <a:lstStyle/>
            <a:p>
              <a:pPr algn="ctr"/>
              <a:r>
                <a:rPr lang="en-US" sz="800" b="1" dirty="0">
                  <a:solidFill>
                    <a:srgbClr val="000000"/>
                  </a:solidFill>
                </a:rPr>
                <a:t>Phisher/</a:t>
              </a:r>
            </a:p>
            <a:p>
              <a:pPr algn="ctr"/>
              <a:r>
                <a:rPr lang="en-US" sz="800" b="1" dirty="0">
                  <a:solidFill>
                    <a:srgbClr val="000000"/>
                  </a:solidFill>
                </a:rPr>
                <a:t>Credential</a:t>
              </a:r>
            </a:p>
            <a:p>
              <a:pPr algn="ctr"/>
              <a:r>
                <a:rPr lang="en-US" sz="800" b="1" dirty="0">
                  <a:solidFill>
                    <a:srgbClr val="000000"/>
                  </a:solidFill>
                </a:rPr>
                <a:t>Harvester</a:t>
              </a:r>
            </a:p>
          </p:txBody>
        </p:sp>
        <p:grpSp>
          <p:nvGrpSpPr>
            <p:cNvPr id="315" name="Group 314">
              <a:extLst>
                <a:ext uri="{FF2B5EF4-FFF2-40B4-BE49-F238E27FC236}">
                  <a16:creationId xmlns:a16="http://schemas.microsoft.com/office/drawing/2014/main" id="{8FB9806D-629C-46E1-B2C2-E0F5005729F4}"/>
                </a:ext>
              </a:extLst>
            </p:cNvPr>
            <p:cNvGrpSpPr/>
            <p:nvPr/>
          </p:nvGrpSpPr>
          <p:grpSpPr>
            <a:xfrm>
              <a:off x="338330" y="2641347"/>
              <a:ext cx="602707" cy="689970"/>
              <a:chOff x="338330" y="2641347"/>
              <a:chExt cx="602707" cy="689970"/>
            </a:xfrm>
          </p:grpSpPr>
          <p:sp>
            <p:nvSpPr>
              <p:cNvPr id="18" name="Freeform: Shape 17">
                <a:extLst>
                  <a:ext uri="{FF2B5EF4-FFF2-40B4-BE49-F238E27FC236}">
                    <a16:creationId xmlns:a16="http://schemas.microsoft.com/office/drawing/2014/main" id="{CB80F261-B045-4D86-9A1C-B80F7B154085}"/>
                  </a:ext>
                </a:extLst>
              </p:cNvPr>
              <p:cNvSpPr/>
              <p:nvPr/>
            </p:nvSpPr>
            <p:spPr>
              <a:xfrm>
                <a:off x="524637" y="2641347"/>
                <a:ext cx="230175" cy="108660"/>
              </a:xfrm>
              <a:custGeom>
                <a:avLst/>
                <a:gdLst>
                  <a:gd name="connsiteX0" fmla="*/ 230175 w 230175"/>
                  <a:gd name="connsiteY0" fmla="*/ 108660 h 108660"/>
                  <a:gd name="connsiteX1" fmla="*/ 213822 w 230175"/>
                  <a:gd name="connsiteY1" fmla="*/ 108660 h 108660"/>
                  <a:gd name="connsiteX2" fmla="*/ 115047 w 230175"/>
                  <a:gd name="connsiteY2" fmla="*/ 16383 h 108660"/>
                  <a:gd name="connsiteX3" fmla="*/ 16353 w 230175"/>
                  <a:gd name="connsiteY3" fmla="*/ 108660 h 108660"/>
                  <a:gd name="connsiteX4" fmla="*/ 0 w 230175"/>
                  <a:gd name="connsiteY4" fmla="*/ 108660 h 108660"/>
                  <a:gd name="connsiteX5" fmla="*/ 115047 w 230175"/>
                  <a:gd name="connsiteY5" fmla="*/ 0 h 108660"/>
                  <a:gd name="connsiteX6" fmla="*/ 230175 w 230175"/>
                  <a:gd name="connsiteY6" fmla="*/ 108660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175" h="108660">
                    <a:moveTo>
                      <a:pt x="230175" y="108660"/>
                    </a:moveTo>
                    <a:lnTo>
                      <a:pt x="213822" y="108660"/>
                    </a:lnTo>
                    <a:cubicBezTo>
                      <a:pt x="213822" y="57791"/>
                      <a:pt x="169504" y="16383"/>
                      <a:pt x="115047" y="16383"/>
                    </a:cubicBezTo>
                    <a:cubicBezTo>
                      <a:pt x="60590" y="16383"/>
                      <a:pt x="16353" y="57791"/>
                      <a:pt x="16353" y="108660"/>
                    </a:cubicBezTo>
                    <a:lnTo>
                      <a:pt x="0" y="108660"/>
                    </a:lnTo>
                    <a:cubicBezTo>
                      <a:pt x="0" y="48739"/>
                      <a:pt x="51595" y="0"/>
                      <a:pt x="115047" y="0"/>
                    </a:cubicBezTo>
                    <a:cubicBezTo>
                      <a:pt x="178498" y="0"/>
                      <a:pt x="230175" y="48739"/>
                      <a:pt x="230175" y="108660"/>
                    </a:cubicBezTo>
                    <a:close/>
                  </a:path>
                </a:pathLst>
              </a:custGeom>
              <a:solidFill>
                <a:srgbClr val="666666"/>
              </a:solidFill>
              <a:ln w="40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A207815-8DB2-4AA7-8461-F70A5D368457}"/>
                  </a:ext>
                </a:extLst>
              </p:cNvPr>
              <p:cNvSpPr/>
              <p:nvPr/>
            </p:nvSpPr>
            <p:spPr>
              <a:xfrm>
                <a:off x="502600" y="3314934"/>
                <a:ext cx="274166" cy="16383"/>
              </a:xfrm>
              <a:custGeom>
                <a:avLst/>
                <a:gdLst>
                  <a:gd name="connsiteX0" fmla="*/ 0 w 274166"/>
                  <a:gd name="connsiteY0" fmla="*/ 0 h 16383"/>
                  <a:gd name="connsiteX1" fmla="*/ 274166 w 274166"/>
                  <a:gd name="connsiteY1" fmla="*/ 0 h 16383"/>
                  <a:gd name="connsiteX2" fmla="*/ 274166 w 274166"/>
                  <a:gd name="connsiteY2" fmla="*/ 16383 h 16383"/>
                  <a:gd name="connsiteX3" fmla="*/ 0 w 274166"/>
                  <a:gd name="connsiteY3" fmla="*/ 16383 h 16383"/>
                </a:gdLst>
                <a:ahLst/>
                <a:cxnLst>
                  <a:cxn ang="0">
                    <a:pos x="connsiteX0" y="connsiteY0"/>
                  </a:cxn>
                  <a:cxn ang="0">
                    <a:pos x="connsiteX1" y="connsiteY1"/>
                  </a:cxn>
                  <a:cxn ang="0">
                    <a:pos x="connsiteX2" y="connsiteY2"/>
                  </a:cxn>
                  <a:cxn ang="0">
                    <a:pos x="connsiteX3" y="connsiteY3"/>
                  </a:cxn>
                </a:cxnLst>
                <a:rect l="l" t="t" r="r" b="b"/>
                <a:pathLst>
                  <a:path w="274166" h="16383">
                    <a:moveTo>
                      <a:pt x="0" y="0"/>
                    </a:moveTo>
                    <a:lnTo>
                      <a:pt x="274166" y="0"/>
                    </a:lnTo>
                    <a:lnTo>
                      <a:pt x="274166" y="16383"/>
                    </a:lnTo>
                    <a:lnTo>
                      <a:pt x="0" y="16383"/>
                    </a:lnTo>
                    <a:close/>
                  </a:path>
                </a:pathLst>
              </a:custGeom>
              <a:solidFill>
                <a:srgbClr val="FF5D00"/>
              </a:solidFill>
              <a:ln w="40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27F3347-CEEF-43CC-B71A-D74C71100720}"/>
                  </a:ext>
                </a:extLst>
              </p:cNvPr>
              <p:cNvSpPr/>
              <p:nvPr/>
            </p:nvSpPr>
            <p:spPr>
              <a:xfrm>
                <a:off x="338330" y="2840072"/>
                <a:ext cx="602707" cy="404127"/>
              </a:xfrm>
              <a:custGeom>
                <a:avLst/>
                <a:gdLst>
                  <a:gd name="connsiteX0" fmla="*/ 558758 w 602707"/>
                  <a:gd name="connsiteY0" fmla="*/ 404128 h 404127"/>
                  <a:gd name="connsiteX1" fmla="*/ 43991 w 602707"/>
                  <a:gd name="connsiteY1" fmla="*/ 404128 h 404127"/>
                  <a:gd name="connsiteX2" fmla="*/ 0 w 602707"/>
                  <a:gd name="connsiteY2" fmla="*/ 360057 h 404127"/>
                  <a:gd name="connsiteX3" fmla="*/ 0 w 602707"/>
                  <a:gd name="connsiteY3" fmla="*/ 44070 h 404127"/>
                  <a:gd name="connsiteX4" fmla="*/ 43991 w 602707"/>
                  <a:gd name="connsiteY4" fmla="*/ 0 h 404127"/>
                  <a:gd name="connsiteX5" fmla="*/ 140149 w 602707"/>
                  <a:gd name="connsiteY5" fmla="*/ 0 h 404127"/>
                  <a:gd name="connsiteX6" fmla="*/ 140149 w 602707"/>
                  <a:gd name="connsiteY6" fmla="*/ 16383 h 404127"/>
                  <a:gd name="connsiteX7" fmla="*/ 43991 w 602707"/>
                  <a:gd name="connsiteY7" fmla="*/ 16383 h 404127"/>
                  <a:gd name="connsiteX8" fmla="*/ 16353 w 602707"/>
                  <a:gd name="connsiteY8" fmla="*/ 44070 h 404127"/>
                  <a:gd name="connsiteX9" fmla="*/ 16353 w 602707"/>
                  <a:gd name="connsiteY9" fmla="*/ 360057 h 404127"/>
                  <a:gd name="connsiteX10" fmla="*/ 43991 w 602707"/>
                  <a:gd name="connsiteY10" fmla="*/ 387745 h 404127"/>
                  <a:gd name="connsiteX11" fmla="*/ 558758 w 602707"/>
                  <a:gd name="connsiteY11" fmla="*/ 387745 h 404127"/>
                  <a:gd name="connsiteX12" fmla="*/ 586354 w 602707"/>
                  <a:gd name="connsiteY12" fmla="*/ 360057 h 404127"/>
                  <a:gd name="connsiteX13" fmla="*/ 586354 w 602707"/>
                  <a:gd name="connsiteY13" fmla="*/ 157523 h 404127"/>
                  <a:gd name="connsiteX14" fmla="*/ 602708 w 602707"/>
                  <a:gd name="connsiteY14" fmla="*/ 157523 h 404127"/>
                  <a:gd name="connsiteX15" fmla="*/ 602708 w 602707"/>
                  <a:gd name="connsiteY15" fmla="*/ 360057 h 404127"/>
                  <a:gd name="connsiteX16" fmla="*/ 558758 w 602707"/>
                  <a:gd name="connsiteY16" fmla="*/ 404128 h 40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2707" h="404127">
                    <a:moveTo>
                      <a:pt x="558758" y="404128"/>
                    </a:moveTo>
                    <a:lnTo>
                      <a:pt x="43991" y="404128"/>
                    </a:lnTo>
                    <a:cubicBezTo>
                      <a:pt x="19705" y="404105"/>
                      <a:pt x="23" y="384387"/>
                      <a:pt x="0" y="360057"/>
                    </a:cubicBezTo>
                    <a:lnTo>
                      <a:pt x="0" y="44070"/>
                    </a:lnTo>
                    <a:cubicBezTo>
                      <a:pt x="45" y="19750"/>
                      <a:pt x="19714" y="45"/>
                      <a:pt x="43991" y="0"/>
                    </a:cubicBezTo>
                    <a:lnTo>
                      <a:pt x="140149" y="0"/>
                    </a:lnTo>
                    <a:lnTo>
                      <a:pt x="140149" y="16383"/>
                    </a:lnTo>
                    <a:lnTo>
                      <a:pt x="43991" y="16383"/>
                    </a:lnTo>
                    <a:cubicBezTo>
                      <a:pt x="28727" y="16383"/>
                      <a:pt x="16353" y="28779"/>
                      <a:pt x="16353" y="44070"/>
                    </a:cubicBezTo>
                    <a:lnTo>
                      <a:pt x="16353" y="360057"/>
                    </a:lnTo>
                    <a:cubicBezTo>
                      <a:pt x="16353" y="375349"/>
                      <a:pt x="28727" y="387745"/>
                      <a:pt x="43991" y="387745"/>
                    </a:cubicBezTo>
                    <a:lnTo>
                      <a:pt x="558758" y="387745"/>
                    </a:lnTo>
                    <a:cubicBezTo>
                      <a:pt x="574005" y="387722"/>
                      <a:pt x="586354" y="375333"/>
                      <a:pt x="586354" y="360057"/>
                    </a:cubicBezTo>
                    <a:lnTo>
                      <a:pt x="586354" y="157523"/>
                    </a:lnTo>
                    <a:lnTo>
                      <a:pt x="602708" y="157523"/>
                    </a:lnTo>
                    <a:lnTo>
                      <a:pt x="602708" y="360057"/>
                    </a:lnTo>
                    <a:cubicBezTo>
                      <a:pt x="602708" y="384381"/>
                      <a:pt x="583037" y="404105"/>
                      <a:pt x="558758" y="404128"/>
                    </a:cubicBezTo>
                    <a:close/>
                  </a:path>
                </a:pathLst>
              </a:custGeom>
              <a:solidFill>
                <a:srgbClr val="FF5D00"/>
              </a:solidFill>
              <a:ln w="40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0E4E261-DC87-4748-A396-3B375AD73687}"/>
                  </a:ext>
                </a:extLst>
              </p:cNvPr>
              <p:cNvSpPr/>
              <p:nvPr/>
            </p:nvSpPr>
            <p:spPr>
              <a:xfrm>
                <a:off x="800929" y="2840072"/>
                <a:ext cx="140108" cy="57381"/>
              </a:xfrm>
              <a:custGeom>
                <a:avLst/>
                <a:gdLst>
                  <a:gd name="connsiteX0" fmla="*/ 140108 w 140108"/>
                  <a:gd name="connsiteY0" fmla="*/ 57381 h 57381"/>
                  <a:gd name="connsiteX1" fmla="*/ 123755 w 140108"/>
                  <a:gd name="connsiteY1" fmla="*/ 57381 h 57381"/>
                  <a:gd name="connsiteX2" fmla="*/ 123755 w 140108"/>
                  <a:gd name="connsiteY2" fmla="*/ 44070 h 57381"/>
                  <a:gd name="connsiteX3" fmla="*/ 96158 w 140108"/>
                  <a:gd name="connsiteY3" fmla="*/ 16383 h 57381"/>
                  <a:gd name="connsiteX4" fmla="*/ 0 w 140108"/>
                  <a:gd name="connsiteY4" fmla="*/ 16383 h 57381"/>
                  <a:gd name="connsiteX5" fmla="*/ 0 w 140108"/>
                  <a:gd name="connsiteY5" fmla="*/ 0 h 57381"/>
                  <a:gd name="connsiteX6" fmla="*/ 96158 w 140108"/>
                  <a:gd name="connsiteY6" fmla="*/ 0 h 57381"/>
                  <a:gd name="connsiteX7" fmla="*/ 140108 w 140108"/>
                  <a:gd name="connsiteY7" fmla="*/ 44070 h 5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108" h="57381">
                    <a:moveTo>
                      <a:pt x="140108" y="57381"/>
                    </a:moveTo>
                    <a:lnTo>
                      <a:pt x="123755" y="57381"/>
                    </a:lnTo>
                    <a:lnTo>
                      <a:pt x="123755" y="44070"/>
                    </a:lnTo>
                    <a:cubicBezTo>
                      <a:pt x="123755" y="28795"/>
                      <a:pt x="111406" y="16406"/>
                      <a:pt x="96158" y="16383"/>
                    </a:cubicBezTo>
                    <a:lnTo>
                      <a:pt x="0" y="16383"/>
                    </a:lnTo>
                    <a:lnTo>
                      <a:pt x="0" y="0"/>
                    </a:lnTo>
                    <a:lnTo>
                      <a:pt x="96158" y="0"/>
                    </a:lnTo>
                    <a:cubicBezTo>
                      <a:pt x="120429" y="45"/>
                      <a:pt x="140086" y="19756"/>
                      <a:pt x="140108" y="44070"/>
                    </a:cubicBezTo>
                    <a:close/>
                  </a:path>
                </a:pathLst>
              </a:custGeom>
              <a:solidFill>
                <a:srgbClr val="FF5D00"/>
              </a:solidFill>
              <a:ln w="406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9C2370D-8287-4BE9-80E7-9F859DD08A52}"/>
                  </a:ext>
                </a:extLst>
              </p:cNvPr>
              <p:cNvSpPr/>
              <p:nvPr/>
            </p:nvSpPr>
            <p:spPr>
              <a:xfrm>
                <a:off x="864094" y="3154298"/>
                <a:ext cx="68766" cy="16383"/>
              </a:xfrm>
              <a:custGeom>
                <a:avLst/>
                <a:gdLst>
                  <a:gd name="connsiteX0" fmla="*/ 0 w 68766"/>
                  <a:gd name="connsiteY0" fmla="*/ 0 h 16383"/>
                  <a:gd name="connsiteX1" fmla="*/ 68766 w 68766"/>
                  <a:gd name="connsiteY1" fmla="*/ 0 h 16383"/>
                  <a:gd name="connsiteX2" fmla="*/ 68766 w 68766"/>
                  <a:gd name="connsiteY2" fmla="*/ 16383 h 16383"/>
                  <a:gd name="connsiteX3" fmla="*/ 0 w 68766"/>
                  <a:gd name="connsiteY3" fmla="*/ 16383 h 16383"/>
                </a:gdLst>
                <a:ahLst/>
                <a:cxnLst>
                  <a:cxn ang="0">
                    <a:pos x="connsiteX0" y="connsiteY0"/>
                  </a:cxn>
                  <a:cxn ang="0">
                    <a:pos x="connsiteX1" y="connsiteY1"/>
                  </a:cxn>
                  <a:cxn ang="0">
                    <a:pos x="connsiteX2" y="connsiteY2"/>
                  </a:cxn>
                  <a:cxn ang="0">
                    <a:pos x="connsiteX3" y="connsiteY3"/>
                  </a:cxn>
                </a:cxnLst>
                <a:rect l="l" t="t" r="r" b="b"/>
                <a:pathLst>
                  <a:path w="68766" h="16383">
                    <a:moveTo>
                      <a:pt x="0" y="0"/>
                    </a:moveTo>
                    <a:lnTo>
                      <a:pt x="68766" y="0"/>
                    </a:lnTo>
                    <a:lnTo>
                      <a:pt x="68766" y="16383"/>
                    </a:lnTo>
                    <a:lnTo>
                      <a:pt x="0" y="16383"/>
                    </a:lnTo>
                    <a:close/>
                  </a:path>
                </a:pathLst>
              </a:custGeom>
              <a:solidFill>
                <a:srgbClr val="FF5D00"/>
              </a:solidFill>
              <a:ln w="406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F077D1-D78A-4DE6-A612-D87F3288A64D}"/>
                  </a:ext>
                </a:extLst>
              </p:cNvPr>
              <p:cNvSpPr/>
              <p:nvPr/>
            </p:nvSpPr>
            <p:spPr>
              <a:xfrm>
                <a:off x="346506" y="3154298"/>
                <a:ext cx="282383" cy="16383"/>
              </a:xfrm>
              <a:custGeom>
                <a:avLst/>
                <a:gdLst>
                  <a:gd name="connsiteX0" fmla="*/ 0 w 282383"/>
                  <a:gd name="connsiteY0" fmla="*/ 0 h 16383"/>
                  <a:gd name="connsiteX1" fmla="*/ 282384 w 282383"/>
                  <a:gd name="connsiteY1" fmla="*/ 0 h 16383"/>
                  <a:gd name="connsiteX2" fmla="*/ 282384 w 282383"/>
                  <a:gd name="connsiteY2" fmla="*/ 16383 h 16383"/>
                  <a:gd name="connsiteX3" fmla="*/ 0 w 282383"/>
                  <a:gd name="connsiteY3" fmla="*/ 16383 h 16383"/>
                </a:gdLst>
                <a:ahLst/>
                <a:cxnLst>
                  <a:cxn ang="0">
                    <a:pos x="connsiteX0" y="connsiteY0"/>
                  </a:cxn>
                  <a:cxn ang="0">
                    <a:pos x="connsiteX1" y="connsiteY1"/>
                  </a:cxn>
                  <a:cxn ang="0">
                    <a:pos x="connsiteX2" y="connsiteY2"/>
                  </a:cxn>
                  <a:cxn ang="0">
                    <a:pos x="connsiteX3" y="connsiteY3"/>
                  </a:cxn>
                </a:cxnLst>
                <a:rect l="l" t="t" r="r" b="b"/>
                <a:pathLst>
                  <a:path w="282383" h="16383">
                    <a:moveTo>
                      <a:pt x="0" y="0"/>
                    </a:moveTo>
                    <a:lnTo>
                      <a:pt x="282384" y="0"/>
                    </a:lnTo>
                    <a:lnTo>
                      <a:pt x="282384" y="16383"/>
                    </a:lnTo>
                    <a:lnTo>
                      <a:pt x="0" y="16383"/>
                    </a:lnTo>
                    <a:close/>
                  </a:path>
                </a:pathLst>
              </a:custGeom>
              <a:solidFill>
                <a:srgbClr val="FF5D00"/>
              </a:solidFill>
              <a:ln w="406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F4448EF-4A1B-448B-8A17-0EC064526E47}"/>
                  </a:ext>
                </a:extLst>
              </p:cNvPr>
              <p:cNvSpPr/>
              <p:nvPr/>
            </p:nvSpPr>
            <p:spPr>
              <a:xfrm>
                <a:off x="588047" y="3227817"/>
                <a:ext cx="103313" cy="103499"/>
              </a:xfrm>
              <a:custGeom>
                <a:avLst/>
                <a:gdLst>
                  <a:gd name="connsiteX0" fmla="*/ 103313 w 103313"/>
                  <a:gd name="connsiteY0" fmla="*/ 103500 h 103499"/>
                  <a:gd name="connsiteX1" fmla="*/ 0 w 103313"/>
                  <a:gd name="connsiteY1" fmla="*/ 103500 h 103499"/>
                  <a:gd name="connsiteX2" fmla="*/ 0 w 103313"/>
                  <a:gd name="connsiteY2" fmla="*/ 0 h 103499"/>
                  <a:gd name="connsiteX3" fmla="*/ 103313 w 103313"/>
                  <a:gd name="connsiteY3" fmla="*/ 0 h 103499"/>
                  <a:gd name="connsiteX4" fmla="*/ 16353 w 103313"/>
                  <a:gd name="connsiteY4" fmla="*/ 87117 h 103499"/>
                  <a:gd name="connsiteX5" fmla="*/ 86960 w 103313"/>
                  <a:gd name="connsiteY5" fmla="*/ 87117 h 103499"/>
                  <a:gd name="connsiteX6" fmla="*/ 86960 w 103313"/>
                  <a:gd name="connsiteY6" fmla="*/ 16383 h 103499"/>
                  <a:gd name="connsiteX7" fmla="*/ 16353 w 103313"/>
                  <a:gd name="connsiteY7" fmla="*/ 16383 h 10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13" h="103499">
                    <a:moveTo>
                      <a:pt x="103313" y="103500"/>
                    </a:moveTo>
                    <a:lnTo>
                      <a:pt x="0" y="103500"/>
                    </a:lnTo>
                    <a:lnTo>
                      <a:pt x="0" y="0"/>
                    </a:lnTo>
                    <a:lnTo>
                      <a:pt x="103313" y="0"/>
                    </a:lnTo>
                    <a:close/>
                    <a:moveTo>
                      <a:pt x="16353" y="87117"/>
                    </a:moveTo>
                    <a:lnTo>
                      <a:pt x="86960" y="87117"/>
                    </a:lnTo>
                    <a:lnTo>
                      <a:pt x="86960" y="16383"/>
                    </a:lnTo>
                    <a:lnTo>
                      <a:pt x="16353" y="16383"/>
                    </a:lnTo>
                    <a:close/>
                  </a:path>
                </a:pathLst>
              </a:custGeom>
              <a:solidFill>
                <a:srgbClr val="FF5D00"/>
              </a:solidFill>
              <a:ln w="406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355C246-8EC4-48CE-BACA-C1ECA9D7E32F}"/>
                  </a:ext>
                </a:extLst>
              </p:cNvPr>
              <p:cNvSpPr/>
              <p:nvPr/>
            </p:nvSpPr>
            <p:spPr>
              <a:xfrm>
                <a:off x="429419" y="2991382"/>
                <a:ext cx="369384" cy="127979"/>
              </a:xfrm>
              <a:custGeom>
                <a:avLst/>
                <a:gdLst>
                  <a:gd name="connsiteX0" fmla="*/ 16353 w 369384"/>
                  <a:gd name="connsiteY0" fmla="*/ 127980 h 127979"/>
                  <a:gd name="connsiteX1" fmla="*/ 0 w 369384"/>
                  <a:gd name="connsiteY1" fmla="*/ 127980 h 127979"/>
                  <a:gd name="connsiteX2" fmla="*/ 0 w 369384"/>
                  <a:gd name="connsiteY2" fmla="*/ 66011 h 127979"/>
                  <a:gd name="connsiteX3" fmla="*/ 51227 w 369384"/>
                  <a:gd name="connsiteY3" fmla="*/ 7114 h 127979"/>
                  <a:gd name="connsiteX4" fmla="*/ 74776 w 369384"/>
                  <a:gd name="connsiteY4" fmla="*/ 2650 h 127979"/>
                  <a:gd name="connsiteX5" fmla="*/ 159733 w 369384"/>
                  <a:gd name="connsiteY5" fmla="*/ 10841 h 127979"/>
                  <a:gd name="connsiteX6" fmla="*/ 260593 w 369384"/>
                  <a:gd name="connsiteY6" fmla="*/ 10841 h 127979"/>
                  <a:gd name="connsiteX7" fmla="*/ 345549 w 369384"/>
                  <a:gd name="connsiteY7" fmla="*/ 2650 h 127979"/>
                  <a:gd name="connsiteX8" fmla="*/ 369384 w 369384"/>
                  <a:gd name="connsiteY8" fmla="*/ 7155 h 127979"/>
                  <a:gd name="connsiteX9" fmla="*/ 366359 w 369384"/>
                  <a:gd name="connsiteY9" fmla="*/ 23251 h 127979"/>
                  <a:gd name="connsiteX10" fmla="*/ 342524 w 369384"/>
                  <a:gd name="connsiteY10" fmla="*/ 18746 h 127979"/>
                  <a:gd name="connsiteX11" fmla="*/ 266930 w 369384"/>
                  <a:gd name="connsiteY11" fmla="*/ 25955 h 127979"/>
                  <a:gd name="connsiteX12" fmla="*/ 154009 w 369384"/>
                  <a:gd name="connsiteY12" fmla="*/ 25955 h 127979"/>
                  <a:gd name="connsiteX13" fmla="*/ 78129 w 369384"/>
                  <a:gd name="connsiteY13" fmla="*/ 18746 h 127979"/>
                  <a:gd name="connsiteX14" fmla="*/ 53844 w 369384"/>
                  <a:gd name="connsiteY14" fmla="*/ 23333 h 127979"/>
                  <a:gd name="connsiteX15" fmla="*/ 16558 w 369384"/>
                  <a:gd name="connsiteY15" fmla="*/ 66011 h 12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9384" h="127979">
                    <a:moveTo>
                      <a:pt x="16353" y="127980"/>
                    </a:moveTo>
                    <a:lnTo>
                      <a:pt x="0" y="127980"/>
                    </a:lnTo>
                    <a:lnTo>
                      <a:pt x="0" y="66011"/>
                    </a:lnTo>
                    <a:cubicBezTo>
                      <a:pt x="77" y="36347"/>
                      <a:pt x="21906" y="11250"/>
                      <a:pt x="51227" y="7114"/>
                    </a:cubicBezTo>
                    <a:lnTo>
                      <a:pt x="74776" y="2650"/>
                    </a:lnTo>
                    <a:cubicBezTo>
                      <a:pt x="103298" y="-2724"/>
                      <a:pt x="132757" y="117"/>
                      <a:pt x="159733" y="10841"/>
                    </a:cubicBezTo>
                    <a:cubicBezTo>
                      <a:pt x="192143" y="23620"/>
                      <a:pt x="228183" y="23620"/>
                      <a:pt x="260593" y="10841"/>
                    </a:cubicBezTo>
                    <a:cubicBezTo>
                      <a:pt x="287568" y="114"/>
                      <a:pt x="317027" y="-2726"/>
                      <a:pt x="345549" y="2650"/>
                    </a:cubicBezTo>
                    <a:lnTo>
                      <a:pt x="369384" y="7155"/>
                    </a:lnTo>
                    <a:lnTo>
                      <a:pt x="366359" y="23251"/>
                    </a:lnTo>
                    <a:lnTo>
                      <a:pt x="342524" y="18746"/>
                    </a:lnTo>
                    <a:cubicBezTo>
                      <a:pt x="317151" y="13976"/>
                      <a:pt x="290949" y="16475"/>
                      <a:pt x="266930" y="25955"/>
                    </a:cubicBezTo>
                    <a:cubicBezTo>
                      <a:pt x="230655" y="40318"/>
                      <a:pt x="190284" y="40318"/>
                      <a:pt x="154009" y="25955"/>
                    </a:cubicBezTo>
                    <a:cubicBezTo>
                      <a:pt x="129905" y="16412"/>
                      <a:pt x="103594" y="13912"/>
                      <a:pt x="78129" y="18746"/>
                    </a:cubicBezTo>
                    <a:lnTo>
                      <a:pt x="53844" y="23333"/>
                    </a:lnTo>
                    <a:cubicBezTo>
                      <a:pt x="32531" y="26254"/>
                      <a:pt x="16624" y="44461"/>
                      <a:pt x="16558" y="66011"/>
                    </a:cubicBezTo>
                    <a:close/>
                  </a:path>
                </a:pathLst>
              </a:custGeom>
              <a:solidFill>
                <a:srgbClr val="666666"/>
              </a:solidFill>
              <a:ln w="406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AB8C244-9BB3-4BB0-A784-A2F3282410E8}"/>
                  </a:ext>
                </a:extLst>
              </p:cNvPr>
              <p:cNvSpPr/>
              <p:nvPr/>
            </p:nvSpPr>
            <p:spPr>
              <a:xfrm>
                <a:off x="524636" y="2801859"/>
                <a:ext cx="230176" cy="185168"/>
              </a:xfrm>
              <a:custGeom>
                <a:avLst/>
                <a:gdLst>
                  <a:gd name="connsiteX0" fmla="*/ 115088 w 230176"/>
                  <a:gd name="connsiteY0" fmla="*/ 185169 h 185168"/>
                  <a:gd name="connsiteX1" fmla="*/ 34752 w 230176"/>
                  <a:gd name="connsiteY1" fmla="*/ 151666 h 185168"/>
                  <a:gd name="connsiteX2" fmla="*/ 1 w 230176"/>
                  <a:gd name="connsiteY2" fmla="*/ 67170 h 185168"/>
                  <a:gd name="connsiteX3" fmla="*/ 1 w 230176"/>
                  <a:gd name="connsiteY3" fmla="*/ 0 h 185168"/>
                  <a:gd name="connsiteX4" fmla="*/ 16354 w 230176"/>
                  <a:gd name="connsiteY4" fmla="*/ 0 h 185168"/>
                  <a:gd name="connsiteX5" fmla="*/ 16354 w 230176"/>
                  <a:gd name="connsiteY5" fmla="*/ 67170 h 185168"/>
                  <a:gd name="connsiteX6" fmla="*/ 46363 w 230176"/>
                  <a:gd name="connsiteY6" fmla="*/ 140157 h 185168"/>
                  <a:gd name="connsiteX7" fmla="*/ 183507 w 230176"/>
                  <a:gd name="connsiteY7" fmla="*/ 140669 h 185168"/>
                  <a:gd name="connsiteX8" fmla="*/ 184018 w 230176"/>
                  <a:gd name="connsiteY8" fmla="*/ 140157 h 185168"/>
                  <a:gd name="connsiteX9" fmla="*/ 213822 w 230176"/>
                  <a:gd name="connsiteY9" fmla="*/ 67580 h 185168"/>
                  <a:gd name="connsiteX10" fmla="*/ 213822 w 230176"/>
                  <a:gd name="connsiteY10" fmla="*/ 0 h 185168"/>
                  <a:gd name="connsiteX11" fmla="*/ 230176 w 230176"/>
                  <a:gd name="connsiteY11" fmla="*/ 0 h 185168"/>
                  <a:gd name="connsiteX12" fmla="*/ 230176 w 230176"/>
                  <a:gd name="connsiteY12" fmla="*/ 67416 h 185168"/>
                  <a:gd name="connsiteX13" fmla="*/ 195670 w 230176"/>
                  <a:gd name="connsiteY13" fmla="*/ 151461 h 185168"/>
                  <a:gd name="connsiteX14" fmla="*/ 115088 w 230176"/>
                  <a:gd name="connsiteY14" fmla="*/ 185169 h 18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176" h="185168">
                    <a:moveTo>
                      <a:pt x="115088" y="185169"/>
                    </a:moveTo>
                    <a:cubicBezTo>
                      <a:pt x="84940" y="185088"/>
                      <a:pt x="56052" y="173041"/>
                      <a:pt x="34752" y="151666"/>
                    </a:cubicBezTo>
                    <a:cubicBezTo>
                      <a:pt x="12410" y="129253"/>
                      <a:pt x="-96" y="98845"/>
                      <a:pt x="1" y="67170"/>
                    </a:cubicBezTo>
                    <a:lnTo>
                      <a:pt x="1" y="0"/>
                    </a:lnTo>
                    <a:lnTo>
                      <a:pt x="16354" y="0"/>
                    </a:lnTo>
                    <a:lnTo>
                      <a:pt x="16354" y="67170"/>
                    </a:lnTo>
                    <a:cubicBezTo>
                      <a:pt x="16277" y="94528"/>
                      <a:pt x="27075" y="120790"/>
                      <a:pt x="46363" y="140157"/>
                    </a:cubicBezTo>
                    <a:cubicBezTo>
                      <a:pt x="84093" y="178238"/>
                      <a:pt x="145494" y="178467"/>
                      <a:pt x="183507" y="140669"/>
                    </a:cubicBezTo>
                    <a:cubicBezTo>
                      <a:pt x="183678" y="140499"/>
                      <a:pt x="183848" y="140328"/>
                      <a:pt x="184018" y="140157"/>
                    </a:cubicBezTo>
                    <a:cubicBezTo>
                      <a:pt x="203153" y="120872"/>
                      <a:pt x="213872" y="94771"/>
                      <a:pt x="213822" y="67580"/>
                    </a:cubicBezTo>
                    <a:lnTo>
                      <a:pt x="213822" y="0"/>
                    </a:lnTo>
                    <a:lnTo>
                      <a:pt x="230176" y="0"/>
                    </a:lnTo>
                    <a:lnTo>
                      <a:pt x="230176" y="67416"/>
                    </a:lnTo>
                    <a:cubicBezTo>
                      <a:pt x="230249" y="98906"/>
                      <a:pt x="217838" y="129136"/>
                      <a:pt x="195670" y="151461"/>
                    </a:cubicBezTo>
                    <a:cubicBezTo>
                      <a:pt x="174331" y="172952"/>
                      <a:pt x="145347" y="185077"/>
                      <a:pt x="115088" y="185169"/>
                    </a:cubicBezTo>
                    <a:close/>
                  </a:path>
                </a:pathLst>
              </a:custGeom>
              <a:solidFill>
                <a:srgbClr val="666666"/>
              </a:solidFill>
              <a:ln w="406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5B42303-13FF-4C21-A8C3-134F0B1B6172}"/>
                  </a:ext>
                </a:extLst>
              </p:cNvPr>
              <p:cNvSpPr/>
              <p:nvPr/>
            </p:nvSpPr>
            <p:spPr>
              <a:xfrm>
                <a:off x="524397" y="2820986"/>
                <a:ext cx="230361" cy="95267"/>
              </a:xfrm>
              <a:custGeom>
                <a:avLst/>
                <a:gdLst>
                  <a:gd name="connsiteX0" fmla="*/ 151509 w 230361"/>
                  <a:gd name="connsiteY0" fmla="*/ 95267 h 95267"/>
                  <a:gd name="connsiteX1" fmla="*/ 150855 w 230361"/>
                  <a:gd name="connsiteY1" fmla="*/ 95267 h 95267"/>
                  <a:gd name="connsiteX2" fmla="*/ 115205 w 230361"/>
                  <a:gd name="connsiteY2" fmla="*/ 83840 h 95267"/>
                  <a:gd name="connsiteX3" fmla="*/ 79595 w 230361"/>
                  <a:gd name="connsiteY3" fmla="*/ 95267 h 95267"/>
                  <a:gd name="connsiteX4" fmla="*/ 78941 w 230361"/>
                  <a:gd name="connsiteY4" fmla="*/ 95267 h 95267"/>
                  <a:gd name="connsiteX5" fmla="*/ 20681 w 230361"/>
                  <a:gd name="connsiteY5" fmla="*/ 78434 h 95267"/>
                  <a:gd name="connsiteX6" fmla="*/ 5853 w 230361"/>
                  <a:gd name="connsiteY6" fmla="*/ 20712 h 95267"/>
                  <a:gd name="connsiteX7" fmla="*/ 42064 w 230361"/>
                  <a:gd name="connsiteY7" fmla="*/ 0 h 95267"/>
                  <a:gd name="connsiteX8" fmla="*/ 188305 w 230361"/>
                  <a:gd name="connsiteY8" fmla="*/ 0 h 95267"/>
                  <a:gd name="connsiteX9" fmla="*/ 230362 w 230361"/>
                  <a:gd name="connsiteY9" fmla="*/ 42158 h 95267"/>
                  <a:gd name="connsiteX10" fmla="*/ 209687 w 230361"/>
                  <a:gd name="connsiteY10" fmla="*/ 78434 h 95267"/>
                  <a:gd name="connsiteX11" fmla="*/ 151509 w 230361"/>
                  <a:gd name="connsiteY11" fmla="*/ 95267 h 95267"/>
                  <a:gd name="connsiteX12" fmla="*/ 42227 w 230361"/>
                  <a:gd name="connsiteY12" fmla="*/ 16383 h 95267"/>
                  <a:gd name="connsiteX13" fmla="*/ 16519 w 230361"/>
                  <a:gd name="connsiteY13" fmla="*/ 42153 h 95267"/>
                  <a:gd name="connsiteX14" fmla="*/ 29185 w 230361"/>
                  <a:gd name="connsiteY14" fmla="*/ 64344 h 95267"/>
                  <a:gd name="connsiteX15" fmla="*/ 78695 w 230361"/>
                  <a:gd name="connsiteY15" fmla="*/ 78884 h 95267"/>
                  <a:gd name="connsiteX16" fmla="*/ 109522 w 230361"/>
                  <a:gd name="connsiteY16" fmla="*/ 67457 h 95267"/>
                  <a:gd name="connsiteX17" fmla="*/ 115286 w 230361"/>
                  <a:gd name="connsiteY17" fmla="*/ 61682 h 95267"/>
                  <a:gd name="connsiteX18" fmla="*/ 121092 w 230361"/>
                  <a:gd name="connsiteY18" fmla="*/ 67457 h 95267"/>
                  <a:gd name="connsiteX19" fmla="*/ 151918 w 230361"/>
                  <a:gd name="connsiteY19" fmla="*/ 78884 h 95267"/>
                  <a:gd name="connsiteX20" fmla="*/ 201428 w 230361"/>
                  <a:gd name="connsiteY20" fmla="*/ 64344 h 95267"/>
                  <a:gd name="connsiteX21" fmla="*/ 210538 w 230361"/>
                  <a:gd name="connsiteY21" fmla="*/ 29072 h 95267"/>
                  <a:gd name="connsiteX22" fmla="*/ 188305 w 230361"/>
                  <a:gd name="connsiteY22" fmla="*/ 16383 h 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0361" h="95267">
                    <a:moveTo>
                      <a:pt x="151509" y="95267"/>
                    </a:moveTo>
                    <a:lnTo>
                      <a:pt x="150855" y="95267"/>
                    </a:lnTo>
                    <a:cubicBezTo>
                      <a:pt x="138251" y="94264"/>
                      <a:pt x="126049" y="90353"/>
                      <a:pt x="115205" y="83840"/>
                    </a:cubicBezTo>
                    <a:cubicBezTo>
                      <a:pt x="104375" y="90353"/>
                      <a:pt x="92186" y="94265"/>
                      <a:pt x="79595" y="95267"/>
                    </a:cubicBezTo>
                    <a:lnTo>
                      <a:pt x="78941" y="95267"/>
                    </a:lnTo>
                    <a:cubicBezTo>
                      <a:pt x="58378" y="94905"/>
                      <a:pt x="38278" y="89097"/>
                      <a:pt x="20681" y="78434"/>
                    </a:cubicBezTo>
                    <a:cubicBezTo>
                      <a:pt x="676" y="66596"/>
                      <a:pt x="-5963" y="40754"/>
                      <a:pt x="5853" y="20712"/>
                    </a:cubicBezTo>
                    <a:cubicBezTo>
                      <a:pt x="13419" y="7880"/>
                      <a:pt x="27187" y="4"/>
                      <a:pt x="42064" y="0"/>
                    </a:cubicBezTo>
                    <a:lnTo>
                      <a:pt x="188305" y="0"/>
                    </a:lnTo>
                    <a:cubicBezTo>
                      <a:pt x="211539" y="7"/>
                      <a:pt x="230368" y="18881"/>
                      <a:pt x="230362" y="42158"/>
                    </a:cubicBezTo>
                    <a:cubicBezTo>
                      <a:pt x="230357" y="57061"/>
                      <a:pt x="222496" y="70854"/>
                      <a:pt x="209687" y="78434"/>
                    </a:cubicBezTo>
                    <a:cubicBezTo>
                      <a:pt x="192120" y="89096"/>
                      <a:pt x="172046" y="94904"/>
                      <a:pt x="151509" y="95267"/>
                    </a:cubicBezTo>
                    <a:close/>
                    <a:moveTo>
                      <a:pt x="42227" y="16383"/>
                    </a:moveTo>
                    <a:cubicBezTo>
                      <a:pt x="28025" y="16387"/>
                      <a:pt x="16515" y="27925"/>
                      <a:pt x="16519" y="42153"/>
                    </a:cubicBezTo>
                    <a:cubicBezTo>
                      <a:pt x="16521" y="51275"/>
                      <a:pt x="21339" y="59715"/>
                      <a:pt x="29185" y="64344"/>
                    </a:cubicBezTo>
                    <a:cubicBezTo>
                      <a:pt x="44134" y="73448"/>
                      <a:pt x="61206" y="78461"/>
                      <a:pt x="78695" y="78884"/>
                    </a:cubicBezTo>
                    <a:cubicBezTo>
                      <a:pt x="84910" y="78311"/>
                      <a:pt x="101713" y="75280"/>
                      <a:pt x="109522" y="67457"/>
                    </a:cubicBezTo>
                    <a:lnTo>
                      <a:pt x="115286" y="61682"/>
                    </a:lnTo>
                    <a:lnTo>
                      <a:pt x="121092" y="67457"/>
                    </a:lnTo>
                    <a:cubicBezTo>
                      <a:pt x="128901" y="75280"/>
                      <a:pt x="145622" y="78311"/>
                      <a:pt x="151918" y="78884"/>
                    </a:cubicBezTo>
                    <a:cubicBezTo>
                      <a:pt x="169407" y="78461"/>
                      <a:pt x="186479" y="73448"/>
                      <a:pt x="201428" y="64344"/>
                    </a:cubicBezTo>
                    <a:cubicBezTo>
                      <a:pt x="213666" y="57124"/>
                      <a:pt x="217745" y="41333"/>
                      <a:pt x="210538" y="29072"/>
                    </a:cubicBezTo>
                    <a:cubicBezTo>
                      <a:pt x="205903" y="21187"/>
                      <a:pt x="197440" y="16356"/>
                      <a:pt x="188305" y="16383"/>
                    </a:cubicBezTo>
                    <a:close/>
                  </a:path>
                </a:pathLst>
              </a:custGeom>
              <a:solidFill>
                <a:srgbClr val="666666"/>
              </a:solidFill>
              <a:ln w="406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9B6B451-5880-4B9C-A54D-F3538C1ED966}"/>
                  </a:ext>
                </a:extLst>
              </p:cNvPr>
              <p:cNvSpPr/>
              <p:nvPr/>
            </p:nvSpPr>
            <p:spPr>
              <a:xfrm>
                <a:off x="509101" y="2729579"/>
                <a:ext cx="261410" cy="90505"/>
              </a:xfrm>
              <a:custGeom>
                <a:avLst/>
                <a:gdLst>
                  <a:gd name="connsiteX0" fmla="*/ 0 w 261410"/>
                  <a:gd name="connsiteY0" fmla="*/ 90506 h 90505"/>
                  <a:gd name="connsiteX1" fmla="*/ 0 w 261410"/>
                  <a:gd name="connsiteY1" fmla="*/ 25465 h 90505"/>
                  <a:gd name="connsiteX2" fmla="*/ 4579 w 261410"/>
                  <a:gd name="connsiteY2" fmla="*/ 23212 h 90505"/>
                  <a:gd name="connsiteX3" fmla="*/ 57728 w 261410"/>
                  <a:gd name="connsiteY3" fmla="*/ 7034 h 90505"/>
                  <a:gd name="connsiteX4" fmla="*/ 203683 w 261410"/>
                  <a:gd name="connsiteY4" fmla="*/ 7034 h 90505"/>
                  <a:gd name="connsiteX5" fmla="*/ 203683 w 261410"/>
                  <a:gd name="connsiteY5" fmla="*/ 7034 h 90505"/>
                  <a:gd name="connsiteX6" fmla="*/ 256831 w 261410"/>
                  <a:gd name="connsiteY6" fmla="*/ 23417 h 90505"/>
                  <a:gd name="connsiteX7" fmla="*/ 261410 w 261410"/>
                  <a:gd name="connsiteY7" fmla="*/ 25670 h 90505"/>
                  <a:gd name="connsiteX8" fmla="*/ 261410 w 261410"/>
                  <a:gd name="connsiteY8" fmla="*/ 90506 h 90505"/>
                  <a:gd name="connsiteX9" fmla="*/ 249677 w 261410"/>
                  <a:gd name="connsiteY9" fmla="*/ 84772 h 90505"/>
                  <a:gd name="connsiteX10" fmla="*/ 200616 w 261410"/>
                  <a:gd name="connsiteY10" fmla="*/ 69945 h 90505"/>
                  <a:gd name="connsiteX11" fmla="*/ 60876 w 261410"/>
                  <a:gd name="connsiteY11" fmla="*/ 69945 h 90505"/>
                  <a:gd name="connsiteX12" fmla="*/ 11815 w 261410"/>
                  <a:gd name="connsiteY12" fmla="*/ 84772 h 90505"/>
                  <a:gd name="connsiteX13" fmla="*/ 130583 w 261410"/>
                  <a:gd name="connsiteY13" fmla="*/ 46845 h 90505"/>
                  <a:gd name="connsiteX14" fmla="*/ 203601 w 261410"/>
                  <a:gd name="connsiteY14" fmla="*/ 53931 h 90505"/>
                  <a:gd name="connsiteX15" fmla="*/ 244893 w 261410"/>
                  <a:gd name="connsiteY15" fmla="*/ 65071 h 90505"/>
                  <a:gd name="connsiteX16" fmla="*/ 244893 w 261410"/>
                  <a:gd name="connsiteY16" fmla="*/ 35786 h 90505"/>
                  <a:gd name="connsiteX17" fmla="*/ 200494 w 261410"/>
                  <a:gd name="connsiteY17" fmla="*/ 23130 h 90505"/>
                  <a:gd name="connsiteX18" fmla="*/ 60753 w 261410"/>
                  <a:gd name="connsiteY18" fmla="*/ 23130 h 90505"/>
                  <a:gd name="connsiteX19" fmla="*/ 16353 w 261410"/>
                  <a:gd name="connsiteY19" fmla="*/ 35868 h 90505"/>
                  <a:gd name="connsiteX20" fmla="*/ 16353 w 261410"/>
                  <a:gd name="connsiteY20" fmla="*/ 65030 h 90505"/>
                  <a:gd name="connsiteX21" fmla="*/ 57605 w 261410"/>
                  <a:gd name="connsiteY21" fmla="*/ 53931 h 90505"/>
                  <a:gd name="connsiteX22" fmla="*/ 130583 w 261410"/>
                  <a:gd name="connsiteY22" fmla="*/ 46845 h 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410" h="90505">
                    <a:moveTo>
                      <a:pt x="0" y="90506"/>
                    </a:moveTo>
                    <a:lnTo>
                      <a:pt x="0" y="25465"/>
                    </a:lnTo>
                    <a:lnTo>
                      <a:pt x="4579" y="23212"/>
                    </a:lnTo>
                    <a:cubicBezTo>
                      <a:pt x="21545" y="15601"/>
                      <a:pt x="39403" y="10166"/>
                      <a:pt x="57728" y="7034"/>
                    </a:cubicBezTo>
                    <a:cubicBezTo>
                      <a:pt x="105929" y="-2345"/>
                      <a:pt x="155481" y="-2345"/>
                      <a:pt x="203683" y="7034"/>
                    </a:cubicBezTo>
                    <a:lnTo>
                      <a:pt x="203683" y="7034"/>
                    </a:lnTo>
                    <a:cubicBezTo>
                      <a:pt x="222068" y="10013"/>
                      <a:pt x="239954" y="15526"/>
                      <a:pt x="256831" y="23417"/>
                    </a:cubicBezTo>
                    <a:lnTo>
                      <a:pt x="261410" y="25670"/>
                    </a:lnTo>
                    <a:lnTo>
                      <a:pt x="261410" y="90506"/>
                    </a:lnTo>
                    <a:lnTo>
                      <a:pt x="249677" y="84772"/>
                    </a:lnTo>
                    <a:cubicBezTo>
                      <a:pt x="234002" y="77807"/>
                      <a:pt x="217521" y="72826"/>
                      <a:pt x="200616" y="69945"/>
                    </a:cubicBezTo>
                    <a:cubicBezTo>
                      <a:pt x="154466" y="60975"/>
                      <a:pt x="107026" y="60975"/>
                      <a:pt x="60876" y="69945"/>
                    </a:cubicBezTo>
                    <a:cubicBezTo>
                      <a:pt x="43969" y="72816"/>
                      <a:pt x="27487" y="77797"/>
                      <a:pt x="11815" y="84772"/>
                    </a:cubicBezTo>
                    <a:close/>
                    <a:moveTo>
                      <a:pt x="130583" y="46845"/>
                    </a:moveTo>
                    <a:cubicBezTo>
                      <a:pt x="155092" y="46855"/>
                      <a:pt x="179545" y="49228"/>
                      <a:pt x="203601" y="53931"/>
                    </a:cubicBezTo>
                    <a:cubicBezTo>
                      <a:pt x="217651" y="56485"/>
                      <a:pt x="231463" y="60211"/>
                      <a:pt x="244893" y="65071"/>
                    </a:cubicBezTo>
                    <a:lnTo>
                      <a:pt x="244893" y="35786"/>
                    </a:lnTo>
                    <a:cubicBezTo>
                      <a:pt x="230625" y="29881"/>
                      <a:pt x="215728" y="25635"/>
                      <a:pt x="200494" y="23130"/>
                    </a:cubicBezTo>
                    <a:cubicBezTo>
                      <a:pt x="154344" y="14161"/>
                      <a:pt x="106903" y="14161"/>
                      <a:pt x="60753" y="23130"/>
                    </a:cubicBezTo>
                    <a:cubicBezTo>
                      <a:pt x="45546" y="25794"/>
                      <a:pt x="30663" y="30064"/>
                      <a:pt x="16353" y="35868"/>
                    </a:cubicBezTo>
                    <a:lnTo>
                      <a:pt x="16353" y="65030"/>
                    </a:lnTo>
                    <a:cubicBezTo>
                      <a:pt x="29772" y="60189"/>
                      <a:pt x="43571" y="56476"/>
                      <a:pt x="57605" y="53931"/>
                    </a:cubicBezTo>
                    <a:cubicBezTo>
                      <a:pt x="81649" y="49235"/>
                      <a:pt x="106086" y="46862"/>
                      <a:pt x="130583" y="46845"/>
                    </a:cubicBezTo>
                    <a:close/>
                  </a:path>
                </a:pathLst>
              </a:custGeom>
              <a:solidFill>
                <a:srgbClr val="666666"/>
              </a:solidFill>
              <a:ln w="4067"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D067186-FA0D-459A-9314-C352551C6122}"/>
                  </a:ext>
                </a:extLst>
              </p:cNvPr>
              <p:cNvSpPr/>
              <p:nvPr/>
            </p:nvSpPr>
            <p:spPr>
              <a:xfrm>
                <a:off x="655838" y="3053958"/>
                <a:ext cx="140014" cy="130197"/>
              </a:xfrm>
              <a:custGeom>
                <a:avLst/>
                <a:gdLst>
                  <a:gd name="connsiteX0" fmla="*/ 38139 w 140014"/>
                  <a:gd name="connsiteY0" fmla="*/ 130198 h 130197"/>
                  <a:gd name="connsiteX1" fmla="*/ 22439 w 140014"/>
                  <a:gd name="connsiteY1" fmla="*/ 122826 h 130197"/>
                  <a:gd name="connsiteX2" fmla="*/ 4655 w 140014"/>
                  <a:gd name="connsiteY2" fmla="*/ 101487 h 130197"/>
                  <a:gd name="connsiteX3" fmla="*/ 7271 w 140014"/>
                  <a:gd name="connsiteY3" fmla="*/ 72816 h 130197"/>
                  <a:gd name="connsiteX4" fmla="*/ 14344 w 140014"/>
                  <a:gd name="connsiteY4" fmla="*/ 66919 h 130197"/>
                  <a:gd name="connsiteX5" fmla="*/ 24810 w 140014"/>
                  <a:gd name="connsiteY5" fmla="*/ 79493 h 130197"/>
                  <a:gd name="connsiteX6" fmla="*/ 17738 w 140014"/>
                  <a:gd name="connsiteY6" fmla="*/ 85390 h 130197"/>
                  <a:gd name="connsiteX7" fmla="*/ 17244 w 140014"/>
                  <a:gd name="connsiteY7" fmla="*/ 91162 h 130197"/>
                  <a:gd name="connsiteX8" fmla="*/ 17247 w 140014"/>
                  <a:gd name="connsiteY8" fmla="*/ 91165 h 130197"/>
                  <a:gd name="connsiteX9" fmla="*/ 34991 w 140014"/>
                  <a:gd name="connsiteY9" fmla="*/ 112504 h 130197"/>
                  <a:gd name="connsiteX10" fmla="*/ 40747 w 140014"/>
                  <a:gd name="connsiteY10" fmla="*/ 113043 h 130197"/>
                  <a:gd name="connsiteX11" fmla="*/ 40755 w 140014"/>
                  <a:gd name="connsiteY11" fmla="*/ 113037 h 130197"/>
                  <a:gd name="connsiteX12" fmla="*/ 122277 w 140014"/>
                  <a:gd name="connsiteY12" fmla="*/ 44924 h 130197"/>
                  <a:gd name="connsiteX13" fmla="*/ 122815 w 140014"/>
                  <a:gd name="connsiteY13" fmla="*/ 39157 h 130197"/>
                  <a:gd name="connsiteX14" fmla="*/ 122809 w 140014"/>
                  <a:gd name="connsiteY14" fmla="*/ 39149 h 130197"/>
                  <a:gd name="connsiteX15" fmla="*/ 105024 w 140014"/>
                  <a:gd name="connsiteY15" fmla="*/ 17811 h 130197"/>
                  <a:gd name="connsiteX16" fmla="*/ 102285 w 140014"/>
                  <a:gd name="connsiteY16" fmla="*/ 16295 h 130197"/>
                  <a:gd name="connsiteX17" fmla="*/ 99260 w 140014"/>
                  <a:gd name="connsiteY17" fmla="*/ 17278 h 130197"/>
                  <a:gd name="connsiteX18" fmla="*/ 89488 w 140014"/>
                  <a:gd name="connsiteY18" fmla="*/ 25470 h 130197"/>
                  <a:gd name="connsiteX19" fmla="*/ 79022 w 140014"/>
                  <a:gd name="connsiteY19" fmla="*/ 12855 h 130197"/>
                  <a:gd name="connsiteX20" fmla="*/ 88793 w 140014"/>
                  <a:gd name="connsiteY20" fmla="*/ 4663 h 130197"/>
                  <a:gd name="connsiteX21" fmla="*/ 117412 w 140014"/>
                  <a:gd name="connsiteY21" fmla="*/ 7284 h 130197"/>
                  <a:gd name="connsiteX22" fmla="*/ 135360 w 140014"/>
                  <a:gd name="connsiteY22" fmla="*/ 28541 h 130197"/>
                  <a:gd name="connsiteX23" fmla="*/ 132743 w 140014"/>
                  <a:gd name="connsiteY23" fmla="*/ 57212 h 130197"/>
                  <a:gd name="connsiteX24" fmla="*/ 51221 w 140014"/>
                  <a:gd name="connsiteY24" fmla="*/ 125324 h 130197"/>
                  <a:gd name="connsiteX25" fmla="*/ 38139 w 140014"/>
                  <a:gd name="connsiteY25" fmla="*/ 130198 h 13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014" h="130197">
                    <a:moveTo>
                      <a:pt x="38139" y="130198"/>
                    </a:moveTo>
                    <a:cubicBezTo>
                      <a:pt x="32073" y="130196"/>
                      <a:pt x="26321" y="127495"/>
                      <a:pt x="22439" y="122826"/>
                    </a:cubicBezTo>
                    <a:lnTo>
                      <a:pt x="4655" y="101487"/>
                    </a:lnTo>
                    <a:cubicBezTo>
                      <a:pt x="-2457" y="92825"/>
                      <a:pt x="-1291" y="80043"/>
                      <a:pt x="7271" y="72816"/>
                    </a:cubicBezTo>
                    <a:lnTo>
                      <a:pt x="14344" y="66919"/>
                    </a:lnTo>
                    <a:lnTo>
                      <a:pt x="24810" y="79493"/>
                    </a:lnTo>
                    <a:lnTo>
                      <a:pt x="17738" y="85390"/>
                    </a:lnTo>
                    <a:cubicBezTo>
                      <a:pt x="16010" y="86848"/>
                      <a:pt x="15789" y="89431"/>
                      <a:pt x="17244" y="91162"/>
                    </a:cubicBezTo>
                    <a:cubicBezTo>
                      <a:pt x="17245" y="91163"/>
                      <a:pt x="17246" y="91164"/>
                      <a:pt x="17247" y="91165"/>
                    </a:cubicBezTo>
                    <a:lnTo>
                      <a:pt x="34991" y="112504"/>
                    </a:lnTo>
                    <a:cubicBezTo>
                      <a:pt x="36432" y="114246"/>
                      <a:pt x="39009" y="114487"/>
                      <a:pt x="40747" y="113043"/>
                    </a:cubicBezTo>
                    <a:cubicBezTo>
                      <a:pt x="40750" y="113041"/>
                      <a:pt x="40753" y="113039"/>
                      <a:pt x="40755" y="113037"/>
                    </a:cubicBezTo>
                    <a:lnTo>
                      <a:pt x="122277" y="44924"/>
                    </a:lnTo>
                    <a:cubicBezTo>
                      <a:pt x="124015" y="43481"/>
                      <a:pt x="124256" y="40899"/>
                      <a:pt x="122815" y="39157"/>
                    </a:cubicBezTo>
                    <a:cubicBezTo>
                      <a:pt x="122813" y="39155"/>
                      <a:pt x="122811" y="39152"/>
                      <a:pt x="122809" y="39149"/>
                    </a:cubicBezTo>
                    <a:lnTo>
                      <a:pt x="105024" y="17811"/>
                    </a:lnTo>
                    <a:cubicBezTo>
                      <a:pt x="104331" y="16981"/>
                      <a:pt x="103355" y="16441"/>
                      <a:pt x="102285" y="16295"/>
                    </a:cubicBezTo>
                    <a:cubicBezTo>
                      <a:pt x="101186" y="16200"/>
                      <a:pt x="100094" y="16555"/>
                      <a:pt x="99260" y="17278"/>
                    </a:cubicBezTo>
                    <a:lnTo>
                      <a:pt x="89488" y="25470"/>
                    </a:lnTo>
                    <a:lnTo>
                      <a:pt x="79022" y="12855"/>
                    </a:lnTo>
                    <a:lnTo>
                      <a:pt x="88793" y="4663"/>
                    </a:lnTo>
                    <a:cubicBezTo>
                      <a:pt x="97440" y="-2462"/>
                      <a:pt x="110199" y="-1293"/>
                      <a:pt x="117412" y="7284"/>
                    </a:cubicBezTo>
                    <a:lnTo>
                      <a:pt x="135360" y="28541"/>
                    </a:lnTo>
                    <a:cubicBezTo>
                      <a:pt x="142472" y="37204"/>
                      <a:pt x="141305" y="49985"/>
                      <a:pt x="132743" y="57212"/>
                    </a:cubicBezTo>
                    <a:lnTo>
                      <a:pt x="51221" y="125324"/>
                    </a:lnTo>
                    <a:cubicBezTo>
                      <a:pt x="47566" y="128436"/>
                      <a:pt x="42935" y="130161"/>
                      <a:pt x="38139" y="130198"/>
                    </a:cubicBezTo>
                    <a:close/>
                  </a:path>
                </a:pathLst>
              </a:custGeom>
              <a:solidFill>
                <a:srgbClr val="666666"/>
              </a:solidFill>
              <a:ln w="406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D2B6D1C-C57C-43D2-B7E9-F7D310420F24}"/>
                  </a:ext>
                </a:extLst>
              </p:cNvPr>
              <p:cNvSpPr/>
              <p:nvPr/>
            </p:nvSpPr>
            <p:spPr>
              <a:xfrm>
                <a:off x="667199" y="3059687"/>
                <a:ext cx="95618" cy="90597"/>
              </a:xfrm>
              <a:custGeom>
                <a:avLst/>
                <a:gdLst>
                  <a:gd name="connsiteX0" fmla="*/ 26042 w 95618"/>
                  <a:gd name="connsiteY0" fmla="*/ 90598 h 90597"/>
                  <a:gd name="connsiteX1" fmla="*/ 19746 w 95618"/>
                  <a:gd name="connsiteY1" fmla="*/ 87649 h 90597"/>
                  <a:gd name="connsiteX2" fmla="*/ 5682 w 95618"/>
                  <a:gd name="connsiteY2" fmla="*/ 70774 h 90597"/>
                  <a:gd name="connsiteX3" fmla="*/ 8830 w 95618"/>
                  <a:gd name="connsiteY3" fmla="*/ 36165 h 90597"/>
                  <a:gd name="connsiteX4" fmla="*/ 45299 w 95618"/>
                  <a:gd name="connsiteY4" fmla="*/ 5693 h 90597"/>
                  <a:gd name="connsiteX5" fmla="*/ 79845 w 95618"/>
                  <a:gd name="connsiteY5" fmla="*/ 8846 h 90597"/>
                  <a:gd name="connsiteX6" fmla="*/ 93909 w 95618"/>
                  <a:gd name="connsiteY6" fmla="*/ 25721 h 90597"/>
                  <a:gd name="connsiteX7" fmla="*/ 92445 w 95618"/>
                  <a:gd name="connsiteY7" fmla="*/ 37212 h 90597"/>
                  <a:gd name="connsiteX8" fmla="*/ 81358 w 95618"/>
                  <a:gd name="connsiteY8" fmla="*/ 36206 h 90597"/>
                  <a:gd name="connsiteX9" fmla="*/ 67294 w 95618"/>
                  <a:gd name="connsiteY9" fmla="*/ 19331 h 90597"/>
                  <a:gd name="connsiteX10" fmla="*/ 55781 w 95618"/>
                  <a:gd name="connsiteY10" fmla="*/ 18253 h 90597"/>
                  <a:gd name="connsiteX11" fmla="*/ 55765 w 95618"/>
                  <a:gd name="connsiteY11" fmla="*/ 18267 h 90597"/>
                  <a:gd name="connsiteX12" fmla="*/ 19297 w 95618"/>
                  <a:gd name="connsiteY12" fmla="*/ 48780 h 90597"/>
                  <a:gd name="connsiteX13" fmla="*/ 18234 w 95618"/>
                  <a:gd name="connsiteY13" fmla="*/ 60289 h 90597"/>
                  <a:gd name="connsiteX14" fmla="*/ 32298 w 95618"/>
                  <a:gd name="connsiteY14" fmla="*/ 77163 h 90597"/>
                  <a:gd name="connsiteX15" fmla="*/ 31248 w 95618"/>
                  <a:gd name="connsiteY15" fmla="*/ 88700 h 90597"/>
                  <a:gd name="connsiteX16" fmla="*/ 26042 w 95618"/>
                  <a:gd name="connsiteY16" fmla="*/ 90598 h 9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618" h="90597">
                    <a:moveTo>
                      <a:pt x="26042" y="90598"/>
                    </a:moveTo>
                    <a:cubicBezTo>
                      <a:pt x="23610" y="90601"/>
                      <a:pt x="21303" y="89521"/>
                      <a:pt x="19746" y="87649"/>
                    </a:cubicBezTo>
                    <a:lnTo>
                      <a:pt x="5682" y="70774"/>
                    </a:lnTo>
                    <a:cubicBezTo>
                      <a:pt x="-2988" y="60346"/>
                      <a:pt x="-1578" y="44851"/>
                      <a:pt x="8830" y="36165"/>
                    </a:cubicBezTo>
                    <a:lnTo>
                      <a:pt x="45299" y="5693"/>
                    </a:lnTo>
                    <a:cubicBezTo>
                      <a:pt x="55708" y="-2993"/>
                      <a:pt x="71175" y="-1581"/>
                      <a:pt x="79845" y="8846"/>
                    </a:cubicBezTo>
                    <a:lnTo>
                      <a:pt x="93909" y="25721"/>
                    </a:lnTo>
                    <a:cubicBezTo>
                      <a:pt x="96672" y="29299"/>
                      <a:pt x="96017" y="34444"/>
                      <a:pt x="92445" y="37212"/>
                    </a:cubicBezTo>
                    <a:cubicBezTo>
                      <a:pt x="89057" y="39838"/>
                      <a:pt x="84220" y="39399"/>
                      <a:pt x="81358" y="36206"/>
                    </a:cubicBezTo>
                    <a:lnTo>
                      <a:pt x="67294" y="19331"/>
                    </a:lnTo>
                    <a:cubicBezTo>
                      <a:pt x="64412" y="15849"/>
                      <a:pt x="59257" y="15366"/>
                      <a:pt x="55781" y="18253"/>
                    </a:cubicBezTo>
                    <a:cubicBezTo>
                      <a:pt x="55775" y="18258"/>
                      <a:pt x="55770" y="18262"/>
                      <a:pt x="55765" y="18267"/>
                    </a:cubicBezTo>
                    <a:lnTo>
                      <a:pt x="19297" y="48780"/>
                    </a:lnTo>
                    <a:cubicBezTo>
                      <a:pt x="15840" y="51669"/>
                      <a:pt x="15365" y="56813"/>
                      <a:pt x="18234" y="60289"/>
                    </a:cubicBezTo>
                    <a:lnTo>
                      <a:pt x="32298" y="77163"/>
                    </a:lnTo>
                    <a:cubicBezTo>
                      <a:pt x="35188" y="80640"/>
                      <a:pt x="34718" y="85805"/>
                      <a:pt x="31248" y="88700"/>
                    </a:cubicBezTo>
                    <a:cubicBezTo>
                      <a:pt x="29786" y="89920"/>
                      <a:pt x="27945" y="90591"/>
                      <a:pt x="26042" y="90598"/>
                    </a:cubicBezTo>
                    <a:close/>
                  </a:path>
                </a:pathLst>
              </a:custGeom>
              <a:solidFill>
                <a:srgbClr val="666666"/>
              </a:solidFill>
              <a:ln w="406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3160351-CF48-4F13-BD1C-21C6E1696A62}"/>
                  </a:ext>
                </a:extLst>
              </p:cNvPr>
              <p:cNvSpPr/>
              <p:nvPr/>
            </p:nvSpPr>
            <p:spPr>
              <a:xfrm>
                <a:off x="700265" y="3070883"/>
                <a:ext cx="41049" cy="46062"/>
              </a:xfrm>
              <a:custGeom>
                <a:avLst/>
                <a:gdLst>
                  <a:gd name="connsiteX0" fmla="*/ 32879 w 41049"/>
                  <a:gd name="connsiteY0" fmla="*/ 46062 h 46062"/>
                  <a:gd name="connsiteX1" fmla="*/ 26623 w 41049"/>
                  <a:gd name="connsiteY1" fmla="*/ 43113 h 46062"/>
                  <a:gd name="connsiteX2" fmla="*/ 2093 w 41049"/>
                  <a:gd name="connsiteY2" fmla="*/ 13665 h 46062"/>
                  <a:gd name="connsiteX3" fmla="*/ 2713 w 41049"/>
                  <a:gd name="connsiteY3" fmla="*/ 2097 h 46062"/>
                  <a:gd name="connsiteX4" fmla="*/ 14261 w 41049"/>
                  <a:gd name="connsiteY4" fmla="*/ 2718 h 46062"/>
                  <a:gd name="connsiteX5" fmla="*/ 14644 w 41049"/>
                  <a:gd name="connsiteY5" fmla="*/ 3180 h 46062"/>
                  <a:gd name="connsiteX6" fmla="*/ 39175 w 41049"/>
                  <a:gd name="connsiteY6" fmla="*/ 32628 h 46062"/>
                  <a:gd name="connsiteX7" fmla="*/ 38112 w 41049"/>
                  <a:gd name="connsiteY7" fmla="*/ 44137 h 46062"/>
                  <a:gd name="connsiteX8" fmla="*/ 32879 w 41049"/>
                  <a:gd name="connsiteY8" fmla="*/ 46062 h 4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49" h="46062">
                    <a:moveTo>
                      <a:pt x="32879" y="46062"/>
                    </a:moveTo>
                    <a:cubicBezTo>
                      <a:pt x="30461" y="46054"/>
                      <a:pt x="28171" y="44974"/>
                      <a:pt x="26623" y="43113"/>
                    </a:cubicBezTo>
                    <a:lnTo>
                      <a:pt x="2093" y="13665"/>
                    </a:lnTo>
                    <a:cubicBezTo>
                      <a:pt x="-924" y="10299"/>
                      <a:pt x="-646" y="5120"/>
                      <a:pt x="2713" y="2097"/>
                    </a:cubicBezTo>
                    <a:cubicBezTo>
                      <a:pt x="6073" y="-926"/>
                      <a:pt x="11243" y="-648"/>
                      <a:pt x="14261" y="2718"/>
                    </a:cubicBezTo>
                    <a:cubicBezTo>
                      <a:pt x="14394" y="2867"/>
                      <a:pt x="14522" y="3021"/>
                      <a:pt x="14644" y="3180"/>
                    </a:cubicBezTo>
                    <a:lnTo>
                      <a:pt x="39175" y="32628"/>
                    </a:lnTo>
                    <a:cubicBezTo>
                      <a:pt x="42043" y="36104"/>
                      <a:pt x="41568" y="41248"/>
                      <a:pt x="38112" y="44137"/>
                    </a:cubicBezTo>
                    <a:cubicBezTo>
                      <a:pt x="36646" y="45373"/>
                      <a:pt x="34794" y="46054"/>
                      <a:pt x="32879" y="46062"/>
                    </a:cubicBezTo>
                    <a:close/>
                  </a:path>
                </a:pathLst>
              </a:custGeom>
              <a:solidFill>
                <a:srgbClr val="666666"/>
              </a:solidFill>
              <a:ln w="406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7201B2A-C959-4E08-A230-BE79C7D03AD6}"/>
                  </a:ext>
                </a:extLst>
              </p:cNvPr>
              <p:cNvSpPr/>
              <p:nvPr/>
            </p:nvSpPr>
            <p:spPr>
              <a:xfrm>
                <a:off x="681597" y="3087236"/>
                <a:ext cx="40685" cy="45601"/>
              </a:xfrm>
              <a:custGeom>
                <a:avLst/>
                <a:gdLst>
                  <a:gd name="connsiteX0" fmla="*/ 32495 w 40685"/>
                  <a:gd name="connsiteY0" fmla="*/ 45601 h 45601"/>
                  <a:gd name="connsiteX1" fmla="*/ 26240 w 40685"/>
                  <a:gd name="connsiteY1" fmla="*/ 42652 h 45601"/>
                  <a:gd name="connsiteX2" fmla="*/ 1710 w 40685"/>
                  <a:gd name="connsiteY2" fmla="*/ 13204 h 45601"/>
                  <a:gd name="connsiteX3" fmla="*/ 3174 w 40685"/>
                  <a:gd name="connsiteY3" fmla="*/ 1712 h 45601"/>
                  <a:gd name="connsiteX4" fmla="*/ 14261 w 40685"/>
                  <a:gd name="connsiteY4" fmla="*/ 2718 h 45601"/>
                  <a:gd name="connsiteX5" fmla="*/ 38791 w 40685"/>
                  <a:gd name="connsiteY5" fmla="*/ 32167 h 45601"/>
                  <a:gd name="connsiteX6" fmla="*/ 37741 w 40685"/>
                  <a:gd name="connsiteY6" fmla="*/ 43704 h 45601"/>
                  <a:gd name="connsiteX7" fmla="*/ 32495 w 40685"/>
                  <a:gd name="connsiteY7" fmla="*/ 45601 h 4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85" h="45601">
                    <a:moveTo>
                      <a:pt x="32495" y="45601"/>
                    </a:moveTo>
                    <a:cubicBezTo>
                      <a:pt x="30077" y="45593"/>
                      <a:pt x="27787" y="44513"/>
                      <a:pt x="26240" y="42652"/>
                    </a:cubicBezTo>
                    <a:lnTo>
                      <a:pt x="1710" y="13204"/>
                    </a:lnTo>
                    <a:cubicBezTo>
                      <a:pt x="-1054" y="9625"/>
                      <a:pt x="-398" y="4480"/>
                      <a:pt x="3174" y="1712"/>
                    </a:cubicBezTo>
                    <a:cubicBezTo>
                      <a:pt x="6562" y="-913"/>
                      <a:pt x="11399" y="-474"/>
                      <a:pt x="14261" y="2718"/>
                    </a:cubicBezTo>
                    <a:lnTo>
                      <a:pt x="38791" y="32167"/>
                    </a:lnTo>
                    <a:cubicBezTo>
                      <a:pt x="41681" y="35643"/>
                      <a:pt x="41211" y="40808"/>
                      <a:pt x="37741" y="43704"/>
                    </a:cubicBezTo>
                    <a:cubicBezTo>
                      <a:pt x="36269" y="44933"/>
                      <a:pt x="34412" y="45604"/>
                      <a:pt x="32495" y="45601"/>
                    </a:cubicBezTo>
                    <a:close/>
                  </a:path>
                </a:pathLst>
              </a:custGeom>
              <a:solidFill>
                <a:srgbClr val="666666"/>
              </a:solidFill>
              <a:ln w="4067"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BFD57ED-70F9-4D93-8FBA-3E127D4CC18E}"/>
                  </a:ext>
                </a:extLst>
              </p:cNvPr>
              <p:cNvSpPr/>
              <p:nvPr/>
            </p:nvSpPr>
            <p:spPr>
              <a:xfrm>
                <a:off x="589683" y="2859118"/>
                <a:ext cx="16189" cy="16219"/>
              </a:xfrm>
              <a:custGeom>
                <a:avLst/>
                <a:gdLst>
                  <a:gd name="connsiteX0" fmla="*/ 16190 w 16189"/>
                  <a:gd name="connsiteY0" fmla="*/ 8110 h 16219"/>
                  <a:gd name="connsiteX1" fmla="*/ 8095 w 16189"/>
                  <a:gd name="connsiteY1" fmla="*/ 16219 h 16219"/>
                  <a:gd name="connsiteX2" fmla="*/ 0 w 16189"/>
                  <a:gd name="connsiteY2" fmla="*/ 8110 h 16219"/>
                  <a:gd name="connsiteX3" fmla="*/ 8095 w 16189"/>
                  <a:gd name="connsiteY3" fmla="*/ 0 h 16219"/>
                  <a:gd name="connsiteX4" fmla="*/ 16190 w 16189"/>
                  <a:gd name="connsiteY4" fmla="*/ 8110 h 1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9" h="16219">
                    <a:moveTo>
                      <a:pt x="16190" y="8110"/>
                    </a:moveTo>
                    <a:cubicBezTo>
                      <a:pt x="16190" y="12588"/>
                      <a:pt x="12566" y="16219"/>
                      <a:pt x="8095" y="16219"/>
                    </a:cubicBezTo>
                    <a:cubicBezTo>
                      <a:pt x="3624" y="16219"/>
                      <a:pt x="0" y="12588"/>
                      <a:pt x="0" y="8110"/>
                    </a:cubicBezTo>
                    <a:cubicBezTo>
                      <a:pt x="0" y="3631"/>
                      <a:pt x="3624" y="0"/>
                      <a:pt x="8095" y="0"/>
                    </a:cubicBezTo>
                    <a:cubicBezTo>
                      <a:pt x="12566" y="0"/>
                      <a:pt x="16190" y="3631"/>
                      <a:pt x="16190" y="8110"/>
                    </a:cubicBezTo>
                    <a:close/>
                  </a:path>
                </a:pathLst>
              </a:custGeom>
              <a:solidFill>
                <a:srgbClr val="666666"/>
              </a:solidFill>
              <a:ln w="406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47C3C4BB-323C-47CA-B7BB-18ECF2AFB9C8}"/>
                  </a:ext>
                </a:extLst>
              </p:cNvPr>
              <p:cNvSpPr/>
              <p:nvPr/>
            </p:nvSpPr>
            <p:spPr>
              <a:xfrm>
                <a:off x="671532" y="2859118"/>
                <a:ext cx="16189" cy="16219"/>
              </a:xfrm>
              <a:custGeom>
                <a:avLst/>
                <a:gdLst>
                  <a:gd name="connsiteX0" fmla="*/ 16190 w 16189"/>
                  <a:gd name="connsiteY0" fmla="*/ 8110 h 16219"/>
                  <a:gd name="connsiteX1" fmla="*/ 8095 w 16189"/>
                  <a:gd name="connsiteY1" fmla="*/ 16219 h 16219"/>
                  <a:gd name="connsiteX2" fmla="*/ 0 w 16189"/>
                  <a:gd name="connsiteY2" fmla="*/ 8110 h 16219"/>
                  <a:gd name="connsiteX3" fmla="*/ 8095 w 16189"/>
                  <a:gd name="connsiteY3" fmla="*/ 0 h 16219"/>
                  <a:gd name="connsiteX4" fmla="*/ 16190 w 16189"/>
                  <a:gd name="connsiteY4" fmla="*/ 8110 h 1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9" h="16219">
                    <a:moveTo>
                      <a:pt x="16190" y="8110"/>
                    </a:moveTo>
                    <a:cubicBezTo>
                      <a:pt x="16190" y="12588"/>
                      <a:pt x="12566" y="16219"/>
                      <a:pt x="8095" y="16219"/>
                    </a:cubicBezTo>
                    <a:cubicBezTo>
                      <a:pt x="3624" y="16219"/>
                      <a:pt x="0" y="12588"/>
                      <a:pt x="0" y="8110"/>
                    </a:cubicBezTo>
                    <a:cubicBezTo>
                      <a:pt x="0" y="3631"/>
                      <a:pt x="3624" y="0"/>
                      <a:pt x="8095" y="0"/>
                    </a:cubicBezTo>
                    <a:cubicBezTo>
                      <a:pt x="12566" y="0"/>
                      <a:pt x="16190" y="3631"/>
                      <a:pt x="16190" y="8110"/>
                    </a:cubicBezTo>
                    <a:close/>
                  </a:path>
                </a:pathLst>
              </a:custGeom>
              <a:solidFill>
                <a:srgbClr val="666666"/>
              </a:solidFill>
              <a:ln w="4067" cap="flat">
                <a:noFill/>
                <a:prstDash val="solid"/>
                <a:miter/>
              </a:ln>
            </p:spPr>
            <p:txBody>
              <a:bodyPr rtlCol="0" anchor="ctr"/>
              <a:lstStyle/>
              <a:p>
                <a:endParaRPr lang="en-US"/>
              </a:p>
            </p:txBody>
          </p:sp>
        </p:grpSp>
      </p:grpSp>
      <p:grpSp>
        <p:nvGrpSpPr>
          <p:cNvPr id="2" name="Group 1">
            <a:extLst>
              <a:ext uri="{FF2B5EF4-FFF2-40B4-BE49-F238E27FC236}">
                <a16:creationId xmlns:a16="http://schemas.microsoft.com/office/drawing/2014/main" id="{4950C661-F587-4798-8880-FE6F12672A75}"/>
              </a:ext>
            </a:extLst>
          </p:cNvPr>
          <p:cNvGrpSpPr/>
          <p:nvPr/>
        </p:nvGrpSpPr>
        <p:grpSpPr>
          <a:xfrm>
            <a:off x="7108543" y="1285927"/>
            <a:ext cx="3383281" cy="913122"/>
            <a:chOff x="7108543" y="1285927"/>
            <a:chExt cx="3383281" cy="913122"/>
          </a:xfrm>
        </p:grpSpPr>
        <p:sp>
          <p:nvSpPr>
            <p:cNvPr id="276" name="TextBox 275">
              <a:extLst>
                <a:ext uri="{FF2B5EF4-FFF2-40B4-BE49-F238E27FC236}">
                  <a16:creationId xmlns:a16="http://schemas.microsoft.com/office/drawing/2014/main" id="{328FB038-CB7A-46C5-B5D8-771D2E00A82D}"/>
                </a:ext>
              </a:extLst>
            </p:cNvPr>
            <p:cNvSpPr txBox="1"/>
            <p:nvPr/>
          </p:nvSpPr>
          <p:spPr>
            <a:xfrm>
              <a:off x="7108544" y="1285927"/>
              <a:ext cx="3383280" cy="215444"/>
            </a:xfrm>
            <a:prstGeom prst="rect">
              <a:avLst/>
            </a:prstGeom>
            <a:noFill/>
          </p:spPr>
          <p:txBody>
            <a:bodyPr wrap="square" rtlCol="0">
              <a:spAutoFit/>
            </a:bodyPr>
            <a:lstStyle/>
            <a:p>
              <a:pPr algn="ctr"/>
              <a:r>
                <a:rPr lang="en-US" sz="800" dirty="0"/>
                <a:t>Data Leak Protection</a:t>
              </a:r>
            </a:p>
          </p:txBody>
        </p:sp>
        <p:sp>
          <p:nvSpPr>
            <p:cNvPr id="277" name="Right Brace 276">
              <a:extLst>
                <a:ext uri="{FF2B5EF4-FFF2-40B4-BE49-F238E27FC236}">
                  <a16:creationId xmlns:a16="http://schemas.microsoft.com/office/drawing/2014/main" id="{2897306C-18CE-4849-97E7-84605D8DB5D1}"/>
                </a:ext>
              </a:extLst>
            </p:cNvPr>
            <p:cNvSpPr/>
            <p:nvPr/>
          </p:nvSpPr>
          <p:spPr>
            <a:xfrm rot="16200000">
              <a:off x="8708743" y="415969"/>
              <a:ext cx="182880" cy="33832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3" name="TextBox 352">
              <a:extLst>
                <a:ext uri="{FF2B5EF4-FFF2-40B4-BE49-F238E27FC236}">
                  <a16:creationId xmlns:a16="http://schemas.microsoft.com/office/drawing/2014/main" id="{0AA7B268-22C5-4681-8A51-D6D635D9DE03}"/>
                </a:ext>
              </a:extLst>
            </p:cNvPr>
            <p:cNvSpPr txBox="1"/>
            <p:nvPr/>
          </p:nvSpPr>
          <p:spPr>
            <a:xfrm>
              <a:off x="7108543" y="1542149"/>
              <a:ext cx="1675581" cy="461665"/>
            </a:xfrm>
            <a:prstGeom prst="rect">
              <a:avLst/>
            </a:prstGeom>
            <a:noFill/>
          </p:spPr>
          <p:txBody>
            <a:bodyPr wrap="square" rtlCol="0">
              <a:spAutoFit/>
            </a:bodyPr>
            <a:lstStyle>
              <a:defPPr>
                <a:defRPr lang="en-US"/>
              </a:defPPr>
              <a:lvl1pPr algn="ctr">
                <a:defRPr sz="800"/>
              </a:lvl1pPr>
            </a:lstStyle>
            <a:p>
              <a:r>
                <a:rPr lang="en-US" dirty="0"/>
                <a:t>Over 120 built-in info-types</a:t>
              </a:r>
            </a:p>
            <a:p>
              <a:r>
                <a:rPr lang="en-US" dirty="0"/>
                <a:t>Support nearly 40 countries</a:t>
              </a:r>
            </a:p>
            <a:p>
              <a:r>
                <a:rPr lang="en-US" dirty="0"/>
                <a:t>Security &amp; Data Privacy Settings</a:t>
              </a:r>
            </a:p>
          </p:txBody>
        </p:sp>
        <p:sp>
          <p:nvSpPr>
            <p:cNvPr id="354" name="TextBox 353">
              <a:extLst>
                <a:ext uri="{FF2B5EF4-FFF2-40B4-BE49-F238E27FC236}">
                  <a16:creationId xmlns:a16="http://schemas.microsoft.com/office/drawing/2014/main" id="{E0C4FDF7-47F2-48C9-90C4-7BCFB7E7D0F5}"/>
                </a:ext>
              </a:extLst>
            </p:cNvPr>
            <p:cNvSpPr txBox="1"/>
            <p:nvPr/>
          </p:nvSpPr>
          <p:spPr>
            <a:xfrm>
              <a:off x="8816091" y="1544374"/>
              <a:ext cx="1675732" cy="338554"/>
            </a:xfrm>
            <a:prstGeom prst="rect">
              <a:avLst/>
            </a:prstGeom>
            <a:noFill/>
          </p:spPr>
          <p:txBody>
            <a:bodyPr wrap="square" rtlCol="0">
              <a:spAutoFit/>
            </a:bodyPr>
            <a:lstStyle>
              <a:defPPr>
                <a:defRPr lang="en-US"/>
              </a:defPPr>
              <a:lvl1pPr algn="ctr">
                <a:defRPr sz="800"/>
              </a:lvl1pPr>
            </a:lstStyle>
            <a:p>
              <a:r>
                <a:rPr lang="en-US" dirty="0"/>
                <a:t>Message encryption</a:t>
              </a:r>
            </a:p>
            <a:p>
              <a:r>
                <a:rPr lang="en-US" dirty="0"/>
                <a:t>File encryption</a:t>
              </a:r>
            </a:p>
          </p:txBody>
        </p:sp>
      </p:grpSp>
    </p:spTree>
    <p:extLst>
      <p:ext uri="{BB962C8B-B14F-4D97-AF65-F5344CB8AC3E}">
        <p14:creationId xmlns:p14="http://schemas.microsoft.com/office/powerpoint/2010/main" val="161155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par>
                                <p:cTn id="8" presetID="10" presetClass="entr" presetSubtype="0" fill="hold" nodeType="withEffect">
                                  <p:stCondLst>
                                    <p:cond delay="0"/>
                                  </p:stCondLst>
                                  <p:childTnLst>
                                    <p:set>
                                      <p:cBhvr>
                                        <p:cTn id="9" dur="1" fill="hold">
                                          <p:stCondLst>
                                            <p:cond delay="0"/>
                                          </p:stCondLst>
                                        </p:cTn>
                                        <p:tgtEl>
                                          <p:spTgt spid="318"/>
                                        </p:tgtEl>
                                        <p:attrNameLst>
                                          <p:attrName>style.visibility</p:attrName>
                                        </p:attrNameLst>
                                      </p:cBhvr>
                                      <p:to>
                                        <p:strVal val="visible"/>
                                      </p:to>
                                    </p:set>
                                    <p:animEffect transition="in" filter="fade">
                                      <p:cBhvr>
                                        <p:cTn id="10" dur="500"/>
                                        <p:tgtEl>
                                          <p:spTgt spid="3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22"/>
                                        </p:tgtEl>
                                        <p:attrNameLst>
                                          <p:attrName>style.visibility</p:attrName>
                                        </p:attrNameLst>
                                      </p:cBhvr>
                                      <p:to>
                                        <p:strVal val="visible"/>
                                      </p:to>
                                    </p:set>
                                    <p:animEffect transition="in" filter="wipe(left)">
                                      <p:cBhvr>
                                        <p:cTn id="15" dur="500"/>
                                        <p:tgtEl>
                                          <p:spTgt spid="32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21"/>
                                        </p:tgtEl>
                                        <p:attrNameLst>
                                          <p:attrName>style.visibility</p:attrName>
                                        </p:attrNameLst>
                                      </p:cBhvr>
                                      <p:to>
                                        <p:strVal val="visible"/>
                                      </p:to>
                                    </p:set>
                                    <p:animEffect transition="in" filter="fade">
                                      <p:cBhvr>
                                        <p:cTn id="19" dur="500"/>
                                        <p:tgtEl>
                                          <p:spTgt spid="32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wipe(down)">
                                      <p:cBhvr>
                                        <p:cTn id="23" dur="500"/>
                                        <p:tgtEl>
                                          <p:spTgt spid="9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fade">
                                      <p:cBhvr>
                                        <p:cTn id="28" dur="500"/>
                                        <p:tgtEl>
                                          <p:spTgt spid="3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4"/>
                                        </p:tgtEl>
                                        <p:attrNameLst>
                                          <p:attrName>style.visibility</p:attrName>
                                        </p:attrNameLst>
                                      </p:cBhvr>
                                      <p:to>
                                        <p:strVal val="visible"/>
                                      </p:to>
                                    </p:set>
                                    <p:animEffect transition="in" filter="fade">
                                      <p:cBhvr>
                                        <p:cTn id="33" dur="500"/>
                                        <p:tgtEl>
                                          <p:spTgt spid="3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9"/>
                                        </p:tgtEl>
                                        <p:attrNameLst>
                                          <p:attrName>style.visibility</p:attrName>
                                        </p:attrNameLst>
                                      </p:cBhvr>
                                      <p:to>
                                        <p:strVal val="visible"/>
                                      </p:to>
                                    </p:set>
                                    <p:animEffect transition="in" filter="wipe(down)">
                                      <p:cBhvr>
                                        <p:cTn id="38" dur="500"/>
                                        <p:tgtEl>
                                          <p:spTgt spid="119"/>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28"/>
                                        </p:tgtEl>
                                        <p:attrNameLst>
                                          <p:attrName>style.visibility</p:attrName>
                                        </p:attrNameLst>
                                      </p:cBhvr>
                                      <p:to>
                                        <p:strVal val="visible"/>
                                      </p:to>
                                    </p:set>
                                    <p:animEffect transition="in" filter="fade">
                                      <p:cBhvr>
                                        <p:cTn id="42" dur="500"/>
                                        <p:tgtEl>
                                          <p:spTgt spid="3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6"/>
                                        </p:tgtEl>
                                        <p:attrNameLst>
                                          <p:attrName>style.visibility</p:attrName>
                                        </p:attrNameLst>
                                      </p:cBhvr>
                                      <p:to>
                                        <p:strVal val="visible"/>
                                      </p:to>
                                    </p:set>
                                    <p:animEffect transition="in" filter="fade">
                                      <p:cBhvr>
                                        <p:cTn id="47" dur="500"/>
                                        <p:tgtEl>
                                          <p:spTgt spid="3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30"/>
                                        </p:tgtEl>
                                        <p:attrNameLst>
                                          <p:attrName>style.visibility</p:attrName>
                                        </p:attrNameLst>
                                      </p:cBhvr>
                                      <p:to>
                                        <p:strVal val="visible"/>
                                      </p:to>
                                    </p:set>
                                    <p:animEffect transition="in" filter="wipe(up)">
                                      <p:cBhvr>
                                        <p:cTn id="52" dur="500"/>
                                        <p:tgtEl>
                                          <p:spTgt spid="330"/>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31"/>
                                        </p:tgtEl>
                                        <p:attrNameLst>
                                          <p:attrName>style.visibility</p:attrName>
                                        </p:attrNameLst>
                                      </p:cBhvr>
                                      <p:to>
                                        <p:strVal val="visible"/>
                                      </p:to>
                                    </p:set>
                                    <p:animEffect transition="in" filter="fade">
                                      <p:cBhvr>
                                        <p:cTn id="56" dur="500"/>
                                        <p:tgtEl>
                                          <p:spTgt spid="33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7"/>
                                        </p:tgtEl>
                                        <p:attrNameLst>
                                          <p:attrName>style.visibility</p:attrName>
                                        </p:attrNameLst>
                                      </p:cBhvr>
                                      <p:to>
                                        <p:strVal val="visible"/>
                                      </p:to>
                                    </p:set>
                                    <p:animEffect transition="in" filter="fade">
                                      <p:cBhvr>
                                        <p:cTn id="61" dur="500"/>
                                        <p:tgtEl>
                                          <p:spTgt spid="3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wipe(left)">
                                      <p:cBhvr>
                                        <p:cTn id="66" dur="500"/>
                                        <p:tgtEl>
                                          <p:spTgt spid="123"/>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45"/>
                                        </p:tgtEl>
                                        <p:attrNameLst>
                                          <p:attrName>style.visibility</p:attrName>
                                        </p:attrNameLst>
                                      </p:cBhvr>
                                      <p:to>
                                        <p:strVal val="visible"/>
                                      </p:to>
                                    </p:set>
                                    <p:animEffect transition="in" filter="fade">
                                      <p:cBhvr>
                                        <p:cTn id="70" dur="500"/>
                                        <p:tgtEl>
                                          <p:spTgt spid="14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24"/>
                                        </p:tgtEl>
                                        <p:attrNameLst>
                                          <p:attrName>style.visibility</p:attrName>
                                        </p:attrNameLst>
                                      </p:cBhvr>
                                      <p:to>
                                        <p:strVal val="visible"/>
                                      </p:to>
                                    </p:set>
                                    <p:animEffect transition="in" filter="wipe(left)">
                                      <p:cBhvr>
                                        <p:cTn id="75" dur="500"/>
                                        <p:tgtEl>
                                          <p:spTgt spid="124"/>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149"/>
                                        </p:tgtEl>
                                        <p:attrNameLst>
                                          <p:attrName>style.visibility</p:attrName>
                                        </p:attrNameLst>
                                      </p:cBhvr>
                                      <p:to>
                                        <p:strVal val="visible"/>
                                      </p:to>
                                    </p:set>
                                    <p:animEffect transition="in" filter="fade">
                                      <p:cBhvr>
                                        <p:cTn id="79" dur="500"/>
                                        <p:tgtEl>
                                          <p:spTgt spid="14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34"/>
                                        </p:tgtEl>
                                        <p:attrNameLst>
                                          <p:attrName>style.visibility</p:attrName>
                                        </p:attrNameLst>
                                      </p:cBhvr>
                                      <p:to>
                                        <p:strVal val="visible"/>
                                      </p:to>
                                    </p:set>
                                    <p:animEffect transition="in" filter="fade">
                                      <p:cBhvr>
                                        <p:cTn id="84" dur="500"/>
                                        <p:tgtEl>
                                          <p:spTgt spid="33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125"/>
                                        </p:tgtEl>
                                        <p:attrNameLst>
                                          <p:attrName>style.visibility</p:attrName>
                                        </p:attrNameLst>
                                      </p:cBhvr>
                                      <p:to>
                                        <p:strVal val="visible"/>
                                      </p:to>
                                    </p:set>
                                    <p:animEffect transition="in" filter="wipe(left)">
                                      <p:cBhvr>
                                        <p:cTn id="89" dur="500"/>
                                        <p:tgtEl>
                                          <p:spTgt spid="12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52"/>
                                        </p:tgtEl>
                                        <p:attrNameLst>
                                          <p:attrName>style.visibility</p:attrName>
                                        </p:attrNameLst>
                                      </p:cBhvr>
                                      <p:to>
                                        <p:strVal val="visible"/>
                                      </p:to>
                                    </p:set>
                                    <p:animEffect transition="in" filter="fade">
                                      <p:cBhvr>
                                        <p:cTn id="94" dur="500"/>
                                        <p:tgtEl>
                                          <p:spTgt spid="152"/>
                                        </p:tgtEl>
                                      </p:cBhvr>
                                    </p:animEffec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335"/>
                                        </p:tgtEl>
                                        <p:attrNameLst>
                                          <p:attrName>style.visibility</p:attrName>
                                        </p:attrNameLst>
                                      </p:cBhvr>
                                      <p:to>
                                        <p:strVal val="visible"/>
                                      </p:to>
                                    </p:set>
                                    <p:animEffect transition="in" filter="fade">
                                      <p:cBhvr>
                                        <p:cTn id="98" dur="500"/>
                                        <p:tgtEl>
                                          <p:spTgt spid="33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126"/>
                                        </p:tgtEl>
                                        <p:attrNameLst>
                                          <p:attrName>style.visibility</p:attrName>
                                        </p:attrNameLst>
                                      </p:cBhvr>
                                      <p:to>
                                        <p:strVal val="visible"/>
                                      </p:to>
                                    </p:set>
                                    <p:animEffect transition="in" filter="wipe(left)">
                                      <p:cBhvr>
                                        <p:cTn id="103" dur="500"/>
                                        <p:tgtEl>
                                          <p:spTgt spid="126"/>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332"/>
                                        </p:tgtEl>
                                        <p:attrNameLst>
                                          <p:attrName>style.visibility</p:attrName>
                                        </p:attrNameLst>
                                      </p:cBhvr>
                                      <p:to>
                                        <p:strVal val="visible"/>
                                      </p:to>
                                    </p:set>
                                    <p:animEffect transition="in" filter="fade">
                                      <p:cBhvr>
                                        <p:cTn id="107" dur="500"/>
                                        <p:tgtEl>
                                          <p:spTgt spid="33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28"/>
                                        </p:tgtEl>
                                        <p:attrNameLst>
                                          <p:attrName>style.visibility</p:attrName>
                                        </p:attrNameLst>
                                      </p:cBhvr>
                                      <p:to>
                                        <p:strVal val="visible"/>
                                      </p:to>
                                    </p:set>
                                    <p:animEffect transition="in" filter="wipe(left)">
                                      <p:cBhvr>
                                        <p:cTn id="112" dur="500"/>
                                        <p:tgtEl>
                                          <p:spTgt spid="128"/>
                                        </p:tgtEl>
                                      </p:cBhvr>
                                    </p:animEffect>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333"/>
                                        </p:tgtEl>
                                        <p:attrNameLst>
                                          <p:attrName>style.visibility</p:attrName>
                                        </p:attrNameLst>
                                      </p:cBhvr>
                                      <p:to>
                                        <p:strVal val="visible"/>
                                      </p:to>
                                    </p:set>
                                    <p:animEffect transition="in" filter="fade">
                                      <p:cBhvr>
                                        <p:cTn id="116" dur="500"/>
                                        <p:tgtEl>
                                          <p:spTgt spid="333"/>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336"/>
                                        </p:tgtEl>
                                        <p:attrNameLst>
                                          <p:attrName>style.visibility</p:attrName>
                                        </p:attrNameLst>
                                      </p:cBhvr>
                                      <p:to>
                                        <p:strVal val="visible"/>
                                      </p:to>
                                    </p:set>
                                    <p:animEffect transition="in" filter="fade">
                                      <p:cBhvr>
                                        <p:cTn id="121" dur="500"/>
                                        <p:tgtEl>
                                          <p:spTgt spid="33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71"/>
                                        </p:tgtEl>
                                        <p:attrNameLst>
                                          <p:attrName>style.visibility</p:attrName>
                                        </p:attrNameLst>
                                      </p:cBhvr>
                                      <p:to>
                                        <p:strVal val="visible"/>
                                      </p:to>
                                    </p:set>
                                    <p:animEffect transition="in" filter="fade">
                                      <p:cBhvr>
                                        <p:cTn id="126" dur="500"/>
                                        <p:tgtEl>
                                          <p:spTgt spid="271"/>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1"/>
                                        </p:tgtEl>
                                        <p:attrNameLst>
                                          <p:attrName>style.visibility</p:attrName>
                                        </p:attrNameLst>
                                      </p:cBhvr>
                                      <p:to>
                                        <p:strVal val="visible"/>
                                      </p:to>
                                    </p:set>
                                    <p:animEffect transition="in" filter="fade">
                                      <p:cBhvr>
                                        <p:cTn id="129" dur="500"/>
                                        <p:tgtEl>
                                          <p:spTgt spid="1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129"/>
                                        </p:tgtEl>
                                        <p:attrNameLst>
                                          <p:attrName>style.visibility</p:attrName>
                                        </p:attrNameLst>
                                      </p:cBhvr>
                                      <p:to>
                                        <p:strVal val="visible"/>
                                      </p:to>
                                    </p:set>
                                    <p:animEffect transition="in" filter="wipe(left)">
                                      <p:cBhvr>
                                        <p:cTn id="134" dur="500"/>
                                        <p:tgtEl>
                                          <p:spTgt spid="129"/>
                                        </p:tgtEl>
                                      </p:cBhvr>
                                    </p:animEffect>
                                  </p:childTnLst>
                                </p:cTn>
                              </p:par>
                              <p:par>
                                <p:cTn id="135" presetID="22" presetClass="entr" presetSubtype="1" fill="hold" nodeType="withEffect">
                                  <p:stCondLst>
                                    <p:cond delay="0"/>
                                  </p:stCondLst>
                                  <p:childTnLst>
                                    <p:set>
                                      <p:cBhvr>
                                        <p:cTn id="136" dur="1" fill="hold">
                                          <p:stCondLst>
                                            <p:cond delay="0"/>
                                          </p:stCondLst>
                                        </p:cTn>
                                        <p:tgtEl>
                                          <p:spTgt spid="339"/>
                                        </p:tgtEl>
                                        <p:attrNameLst>
                                          <p:attrName>style.visibility</p:attrName>
                                        </p:attrNameLst>
                                      </p:cBhvr>
                                      <p:to>
                                        <p:strVal val="visible"/>
                                      </p:to>
                                    </p:set>
                                    <p:animEffect transition="in" filter="wipe(up)">
                                      <p:cBhvr>
                                        <p:cTn id="137" dur="500"/>
                                        <p:tgtEl>
                                          <p:spTgt spid="339"/>
                                        </p:tgtEl>
                                      </p:cBhvr>
                                    </p:animEffect>
                                  </p:childTnLst>
                                </p:cTn>
                              </p:par>
                            </p:childTnLst>
                          </p:cTn>
                        </p:par>
                        <p:par>
                          <p:cTn id="138" fill="hold">
                            <p:stCondLst>
                              <p:cond delay="500"/>
                            </p:stCondLst>
                            <p:childTnLst>
                              <p:par>
                                <p:cTn id="139" presetID="10" presetClass="entr" presetSubtype="0" fill="hold" nodeType="afterEffect">
                                  <p:stCondLst>
                                    <p:cond delay="0"/>
                                  </p:stCondLst>
                                  <p:childTnLst>
                                    <p:set>
                                      <p:cBhvr>
                                        <p:cTn id="140" dur="1" fill="hold">
                                          <p:stCondLst>
                                            <p:cond delay="0"/>
                                          </p:stCondLst>
                                        </p:cTn>
                                        <p:tgtEl>
                                          <p:spTgt spid="337"/>
                                        </p:tgtEl>
                                        <p:attrNameLst>
                                          <p:attrName>style.visibility</p:attrName>
                                        </p:attrNameLst>
                                      </p:cBhvr>
                                      <p:to>
                                        <p:strVal val="visible"/>
                                      </p:to>
                                    </p:set>
                                    <p:animEffect transition="in" filter="fade">
                                      <p:cBhvr>
                                        <p:cTn id="141" dur="500"/>
                                        <p:tgtEl>
                                          <p:spTgt spid="337"/>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nodeType="clickEffect">
                                  <p:stCondLst>
                                    <p:cond delay="0"/>
                                  </p:stCondLst>
                                  <p:childTnLst>
                                    <p:set>
                                      <p:cBhvr>
                                        <p:cTn id="145" dur="1" fill="hold">
                                          <p:stCondLst>
                                            <p:cond delay="0"/>
                                          </p:stCondLst>
                                        </p:cTn>
                                        <p:tgtEl>
                                          <p:spTgt spid="134"/>
                                        </p:tgtEl>
                                        <p:attrNameLst>
                                          <p:attrName>style.visibility</p:attrName>
                                        </p:attrNameLst>
                                      </p:cBhvr>
                                      <p:to>
                                        <p:strVal val="visible"/>
                                      </p:to>
                                    </p:set>
                                    <p:animEffect transition="in" filter="wipe(left)">
                                      <p:cBhvr>
                                        <p:cTn id="146" dur="500"/>
                                        <p:tgtEl>
                                          <p:spTgt spid="134"/>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342"/>
                                        </p:tgtEl>
                                        <p:attrNameLst>
                                          <p:attrName>style.visibility</p:attrName>
                                        </p:attrNameLst>
                                      </p:cBhvr>
                                      <p:to>
                                        <p:strVal val="visible"/>
                                      </p:to>
                                    </p:set>
                                    <p:animEffect transition="in" filter="fade">
                                      <p:cBhvr>
                                        <p:cTn id="150" dur="500"/>
                                        <p:tgtEl>
                                          <p:spTgt spid="342"/>
                                        </p:tgtEl>
                                      </p:cBhvr>
                                    </p:animEffect>
                                  </p:childTnLst>
                                </p:cTn>
                              </p:par>
                            </p:childTnLst>
                          </p:cTn>
                        </p:par>
                        <p:par>
                          <p:cTn id="151" fill="hold">
                            <p:stCondLst>
                              <p:cond delay="1000"/>
                            </p:stCondLst>
                            <p:childTnLst>
                              <p:par>
                                <p:cTn id="152" presetID="22" presetClass="entr" presetSubtype="2" fill="hold" nodeType="afterEffect">
                                  <p:stCondLst>
                                    <p:cond delay="0"/>
                                  </p:stCondLst>
                                  <p:childTnLst>
                                    <p:set>
                                      <p:cBhvr>
                                        <p:cTn id="153" dur="1" fill="hold">
                                          <p:stCondLst>
                                            <p:cond delay="0"/>
                                          </p:stCondLst>
                                        </p:cTn>
                                        <p:tgtEl>
                                          <p:spTgt spid="135"/>
                                        </p:tgtEl>
                                        <p:attrNameLst>
                                          <p:attrName>style.visibility</p:attrName>
                                        </p:attrNameLst>
                                      </p:cBhvr>
                                      <p:to>
                                        <p:strVal val="visible"/>
                                      </p:to>
                                    </p:set>
                                    <p:animEffect transition="in" filter="wipe(right)">
                                      <p:cBhvr>
                                        <p:cTn id="154" dur="500"/>
                                        <p:tgtEl>
                                          <p:spTgt spid="135"/>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nodeType="clickEffect">
                                  <p:stCondLst>
                                    <p:cond delay="0"/>
                                  </p:stCondLst>
                                  <p:childTnLst>
                                    <p:set>
                                      <p:cBhvr>
                                        <p:cTn id="158" dur="1" fill="hold">
                                          <p:stCondLst>
                                            <p:cond delay="0"/>
                                          </p:stCondLst>
                                        </p:cTn>
                                        <p:tgtEl>
                                          <p:spTgt spid="136"/>
                                        </p:tgtEl>
                                        <p:attrNameLst>
                                          <p:attrName>style.visibility</p:attrName>
                                        </p:attrNameLst>
                                      </p:cBhvr>
                                      <p:to>
                                        <p:strVal val="visible"/>
                                      </p:to>
                                    </p:set>
                                    <p:animEffect transition="in" filter="wipe(left)">
                                      <p:cBhvr>
                                        <p:cTn id="159" dur="500"/>
                                        <p:tgtEl>
                                          <p:spTgt spid="136"/>
                                        </p:tgtEl>
                                      </p:cBhvr>
                                    </p:animEffect>
                                  </p:childTnLst>
                                </p:cTn>
                              </p:par>
                            </p:childTnLst>
                          </p:cTn>
                        </p:par>
                        <p:par>
                          <p:cTn id="160" fill="hold">
                            <p:stCondLst>
                              <p:cond delay="500"/>
                            </p:stCondLst>
                            <p:childTnLst>
                              <p:par>
                                <p:cTn id="161" presetID="10" presetClass="entr" presetSubtype="0" fill="hold" nodeType="afterEffect">
                                  <p:stCondLst>
                                    <p:cond delay="0"/>
                                  </p:stCondLst>
                                  <p:childTnLst>
                                    <p:set>
                                      <p:cBhvr>
                                        <p:cTn id="162" dur="1" fill="hold">
                                          <p:stCondLst>
                                            <p:cond delay="0"/>
                                          </p:stCondLst>
                                        </p:cTn>
                                        <p:tgtEl>
                                          <p:spTgt spid="343"/>
                                        </p:tgtEl>
                                        <p:attrNameLst>
                                          <p:attrName>style.visibility</p:attrName>
                                        </p:attrNameLst>
                                      </p:cBhvr>
                                      <p:to>
                                        <p:strVal val="visible"/>
                                      </p:to>
                                    </p:set>
                                    <p:animEffect transition="in" filter="fade">
                                      <p:cBhvr>
                                        <p:cTn id="163" dur="500"/>
                                        <p:tgtEl>
                                          <p:spTgt spid="343"/>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nodeType="clickEffect">
                                  <p:stCondLst>
                                    <p:cond delay="0"/>
                                  </p:stCondLst>
                                  <p:childTnLst>
                                    <p:set>
                                      <p:cBhvr>
                                        <p:cTn id="167" dur="1" fill="hold">
                                          <p:stCondLst>
                                            <p:cond delay="0"/>
                                          </p:stCondLst>
                                        </p:cTn>
                                        <p:tgtEl>
                                          <p:spTgt spid="137"/>
                                        </p:tgtEl>
                                        <p:attrNameLst>
                                          <p:attrName>style.visibility</p:attrName>
                                        </p:attrNameLst>
                                      </p:cBhvr>
                                      <p:to>
                                        <p:strVal val="visible"/>
                                      </p:to>
                                    </p:set>
                                    <p:animEffect transition="in" filter="wipe(left)">
                                      <p:cBhvr>
                                        <p:cTn id="168" dur="500"/>
                                        <p:tgtEl>
                                          <p:spTgt spid="137"/>
                                        </p:tgtEl>
                                      </p:cBhvr>
                                    </p:animEffect>
                                  </p:childTnLst>
                                </p:cTn>
                              </p:par>
                            </p:childTnLst>
                          </p:cTn>
                        </p:par>
                        <p:par>
                          <p:cTn id="169" fill="hold">
                            <p:stCondLst>
                              <p:cond delay="500"/>
                            </p:stCondLst>
                            <p:childTnLst>
                              <p:par>
                                <p:cTn id="170" presetID="10" presetClass="entr" presetSubtype="0" fill="hold" nodeType="afterEffect">
                                  <p:stCondLst>
                                    <p:cond delay="0"/>
                                  </p:stCondLst>
                                  <p:childTnLst>
                                    <p:set>
                                      <p:cBhvr>
                                        <p:cTn id="171" dur="1" fill="hold">
                                          <p:stCondLst>
                                            <p:cond delay="0"/>
                                          </p:stCondLst>
                                        </p:cTn>
                                        <p:tgtEl>
                                          <p:spTgt spid="344"/>
                                        </p:tgtEl>
                                        <p:attrNameLst>
                                          <p:attrName>style.visibility</p:attrName>
                                        </p:attrNameLst>
                                      </p:cBhvr>
                                      <p:to>
                                        <p:strVal val="visible"/>
                                      </p:to>
                                    </p:set>
                                    <p:animEffect transition="in" filter="fade">
                                      <p:cBhvr>
                                        <p:cTn id="172" dur="500"/>
                                        <p:tgtEl>
                                          <p:spTgt spid="344"/>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nodeType="clickEffect">
                                  <p:stCondLst>
                                    <p:cond delay="2500"/>
                                  </p:stCondLst>
                                  <p:childTnLst>
                                    <p:set>
                                      <p:cBhvr>
                                        <p:cTn id="176" dur="1" fill="hold">
                                          <p:stCondLst>
                                            <p:cond delay="0"/>
                                          </p:stCondLst>
                                        </p:cTn>
                                        <p:tgtEl>
                                          <p:spTgt spid="138"/>
                                        </p:tgtEl>
                                        <p:attrNameLst>
                                          <p:attrName>style.visibility</p:attrName>
                                        </p:attrNameLst>
                                      </p:cBhvr>
                                      <p:to>
                                        <p:strVal val="visible"/>
                                      </p:to>
                                    </p:set>
                                    <p:animEffect transition="in" filter="wipe(left)">
                                      <p:cBhvr>
                                        <p:cTn id="177" dur="500"/>
                                        <p:tgtEl>
                                          <p:spTgt spid="138"/>
                                        </p:tgtEl>
                                      </p:cBhvr>
                                    </p:animEffect>
                                  </p:childTnLst>
                                </p:cTn>
                              </p:par>
                            </p:childTnLst>
                          </p:cTn>
                        </p:par>
                        <p:par>
                          <p:cTn id="178" fill="hold">
                            <p:stCondLst>
                              <p:cond delay="3000"/>
                            </p:stCondLst>
                            <p:childTnLst>
                              <p:par>
                                <p:cTn id="179" presetID="10" presetClass="entr" presetSubtype="0" fill="hold" nodeType="afterEffect">
                                  <p:stCondLst>
                                    <p:cond delay="0"/>
                                  </p:stCondLst>
                                  <p:childTnLst>
                                    <p:set>
                                      <p:cBhvr>
                                        <p:cTn id="180" dur="1" fill="hold">
                                          <p:stCondLst>
                                            <p:cond delay="0"/>
                                          </p:stCondLst>
                                        </p:cTn>
                                        <p:tgtEl>
                                          <p:spTgt spid="345"/>
                                        </p:tgtEl>
                                        <p:attrNameLst>
                                          <p:attrName>style.visibility</p:attrName>
                                        </p:attrNameLst>
                                      </p:cBhvr>
                                      <p:to>
                                        <p:strVal val="visible"/>
                                      </p:to>
                                    </p:set>
                                    <p:animEffect transition="in" filter="fade">
                                      <p:cBhvr>
                                        <p:cTn id="181" dur="500"/>
                                        <p:tgtEl>
                                          <p:spTgt spid="345"/>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346"/>
                                        </p:tgtEl>
                                        <p:attrNameLst>
                                          <p:attrName>style.visibility</p:attrName>
                                        </p:attrNameLst>
                                      </p:cBhvr>
                                      <p:to>
                                        <p:strVal val="visible"/>
                                      </p:to>
                                    </p:set>
                                    <p:animEffect transition="in" filter="fade">
                                      <p:cBhvr>
                                        <p:cTn id="186" dur="500"/>
                                        <p:tgtEl>
                                          <p:spTgt spid="346"/>
                                        </p:tgtEl>
                                      </p:cBhvr>
                                    </p:animEffect>
                                  </p:childTnLst>
                                </p:cTn>
                              </p:par>
                            </p:childTnLst>
                          </p:cTn>
                        </p:par>
                        <p:par>
                          <p:cTn id="187" fill="hold">
                            <p:stCondLst>
                              <p:cond delay="500"/>
                            </p:stCondLst>
                            <p:childTnLst>
                              <p:par>
                                <p:cTn id="188" presetID="42" presetClass="exit" presetSubtype="0" fill="hold" nodeType="afterEffect">
                                  <p:stCondLst>
                                    <p:cond delay="3000"/>
                                  </p:stCondLst>
                                  <p:childTnLst>
                                    <p:animEffect transition="out" filter="fade">
                                      <p:cBhvr>
                                        <p:cTn id="189" dur="1000"/>
                                        <p:tgtEl>
                                          <p:spTgt spid="345"/>
                                        </p:tgtEl>
                                      </p:cBhvr>
                                    </p:animEffect>
                                    <p:anim calcmode="lin" valueType="num">
                                      <p:cBhvr>
                                        <p:cTn id="190" dur="1000"/>
                                        <p:tgtEl>
                                          <p:spTgt spid="345"/>
                                        </p:tgtEl>
                                        <p:attrNameLst>
                                          <p:attrName>ppt_x</p:attrName>
                                        </p:attrNameLst>
                                      </p:cBhvr>
                                      <p:tavLst>
                                        <p:tav tm="0">
                                          <p:val>
                                            <p:strVal val="ppt_x"/>
                                          </p:val>
                                        </p:tav>
                                        <p:tav tm="100000">
                                          <p:val>
                                            <p:strVal val="ppt_x"/>
                                          </p:val>
                                        </p:tav>
                                      </p:tavLst>
                                    </p:anim>
                                    <p:anim calcmode="lin" valueType="num">
                                      <p:cBhvr>
                                        <p:cTn id="191" dur="1000"/>
                                        <p:tgtEl>
                                          <p:spTgt spid="345"/>
                                        </p:tgtEl>
                                        <p:attrNameLst>
                                          <p:attrName>ppt_y</p:attrName>
                                        </p:attrNameLst>
                                      </p:cBhvr>
                                      <p:tavLst>
                                        <p:tav tm="0">
                                          <p:val>
                                            <p:strVal val="ppt_y"/>
                                          </p:val>
                                        </p:tav>
                                        <p:tav tm="100000">
                                          <p:val>
                                            <p:strVal val="ppt_y+.1"/>
                                          </p:val>
                                        </p:tav>
                                      </p:tavLst>
                                    </p:anim>
                                    <p:set>
                                      <p:cBhvr>
                                        <p:cTn id="192" dur="1" fill="hold">
                                          <p:stCondLst>
                                            <p:cond delay="999"/>
                                          </p:stCondLst>
                                        </p:cTn>
                                        <p:tgtEl>
                                          <p:spTgt spid="345"/>
                                        </p:tgtEl>
                                        <p:attrNameLst>
                                          <p:attrName>style.visibility</p:attrName>
                                        </p:attrNameLst>
                                      </p:cBhvr>
                                      <p:to>
                                        <p:strVal val="hidden"/>
                                      </p:to>
                                    </p:set>
                                  </p:childTnLst>
                                </p:cTn>
                              </p:par>
                              <p:par>
                                <p:cTn id="193" presetID="10" presetClass="exit" presetSubtype="0" fill="hold" nodeType="withEffect">
                                  <p:stCondLst>
                                    <p:cond delay="3000"/>
                                  </p:stCondLst>
                                  <p:childTnLst>
                                    <p:animEffect transition="out" filter="fade">
                                      <p:cBhvr>
                                        <p:cTn id="194" dur="1000"/>
                                        <p:tgtEl>
                                          <p:spTgt spid="138"/>
                                        </p:tgtEl>
                                      </p:cBhvr>
                                    </p:animEffect>
                                    <p:set>
                                      <p:cBhvr>
                                        <p:cTn id="195" dur="1" fill="hold">
                                          <p:stCondLst>
                                            <p:cond delay="999"/>
                                          </p:stCondLst>
                                        </p:cTn>
                                        <p:tgtEl>
                                          <p:spTgt spid="138"/>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22" presetClass="entr" presetSubtype="4" fill="hold" nodeType="clickEffect">
                                  <p:stCondLst>
                                    <p:cond delay="0"/>
                                  </p:stCondLst>
                                  <p:childTnLst>
                                    <p:set>
                                      <p:cBhvr>
                                        <p:cTn id="199" dur="1" fill="hold">
                                          <p:stCondLst>
                                            <p:cond delay="0"/>
                                          </p:stCondLst>
                                        </p:cTn>
                                        <p:tgtEl>
                                          <p:spTgt spid="338"/>
                                        </p:tgtEl>
                                        <p:attrNameLst>
                                          <p:attrName>style.visibility</p:attrName>
                                        </p:attrNameLst>
                                      </p:cBhvr>
                                      <p:to>
                                        <p:strVal val="visible"/>
                                      </p:to>
                                    </p:set>
                                    <p:animEffect transition="in" filter="wipe(down)">
                                      <p:cBhvr>
                                        <p:cTn id="200" dur="500"/>
                                        <p:tgtEl>
                                          <p:spTgt spid="338"/>
                                        </p:tgtEl>
                                      </p:cBhvr>
                                    </p:animEffect>
                                  </p:childTnLst>
                                </p:cTn>
                              </p:par>
                            </p:childTnLst>
                          </p:cTn>
                        </p:par>
                        <p:par>
                          <p:cTn id="201" fill="hold">
                            <p:stCondLst>
                              <p:cond delay="500"/>
                            </p:stCondLst>
                            <p:childTnLst>
                              <p:par>
                                <p:cTn id="202" presetID="10" presetClass="entr" presetSubtype="0" fill="hold" nodeType="afterEffect">
                                  <p:stCondLst>
                                    <p:cond delay="0"/>
                                  </p:stCondLst>
                                  <p:childTnLst>
                                    <p:set>
                                      <p:cBhvr>
                                        <p:cTn id="203" dur="1" fill="hold">
                                          <p:stCondLst>
                                            <p:cond delay="0"/>
                                          </p:stCondLst>
                                        </p:cTn>
                                        <p:tgtEl>
                                          <p:spTgt spid="340"/>
                                        </p:tgtEl>
                                        <p:attrNameLst>
                                          <p:attrName>style.visibility</p:attrName>
                                        </p:attrNameLst>
                                      </p:cBhvr>
                                      <p:to>
                                        <p:strVal val="visible"/>
                                      </p:to>
                                    </p:set>
                                    <p:animEffect transition="in" filter="fade">
                                      <p:cBhvr>
                                        <p:cTn id="204" dur="500"/>
                                        <p:tgtEl>
                                          <p:spTgt spid="340"/>
                                        </p:tgtEl>
                                      </p:cBhvr>
                                    </p:animEffect>
                                  </p:childTnLst>
                                </p:cTn>
                              </p:par>
                            </p:childTnLst>
                          </p:cTn>
                        </p:par>
                      </p:childTnLst>
                    </p:cTn>
                  </p:par>
                  <p:par>
                    <p:cTn id="205" fill="hold">
                      <p:stCondLst>
                        <p:cond delay="indefinite"/>
                      </p:stCondLst>
                      <p:childTnLst>
                        <p:par>
                          <p:cTn id="206" fill="hold">
                            <p:stCondLst>
                              <p:cond delay="0"/>
                            </p:stCondLst>
                            <p:childTnLst>
                              <p:par>
                                <p:cTn id="207" presetID="22" presetClass="entr" presetSubtype="8" fill="hold" nodeType="clickEffect">
                                  <p:stCondLst>
                                    <p:cond delay="0"/>
                                  </p:stCondLst>
                                  <p:childTnLst>
                                    <p:set>
                                      <p:cBhvr>
                                        <p:cTn id="208" dur="1" fill="hold">
                                          <p:stCondLst>
                                            <p:cond delay="0"/>
                                          </p:stCondLst>
                                        </p:cTn>
                                        <p:tgtEl>
                                          <p:spTgt spid="348"/>
                                        </p:tgtEl>
                                        <p:attrNameLst>
                                          <p:attrName>style.visibility</p:attrName>
                                        </p:attrNameLst>
                                      </p:cBhvr>
                                      <p:to>
                                        <p:strVal val="visible"/>
                                      </p:to>
                                    </p:set>
                                    <p:animEffect transition="in" filter="wipe(left)">
                                      <p:cBhvr>
                                        <p:cTn id="209" dur="500"/>
                                        <p:tgtEl>
                                          <p:spTgt spid="348"/>
                                        </p:tgtEl>
                                      </p:cBhvr>
                                    </p:animEffect>
                                  </p:childTnLst>
                                </p:cTn>
                              </p:par>
                              <p:par>
                                <p:cTn id="210" presetID="22" presetClass="entr" presetSubtype="2" fill="hold" nodeType="withEffect">
                                  <p:stCondLst>
                                    <p:cond delay="0"/>
                                  </p:stCondLst>
                                  <p:childTnLst>
                                    <p:set>
                                      <p:cBhvr>
                                        <p:cTn id="211" dur="1" fill="hold">
                                          <p:stCondLst>
                                            <p:cond delay="0"/>
                                          </p:stCondLst>
                                        </p:cTn>
                                        <p:tgtEl>
                                          <p:spTgt spid="142"/>
                                        </p:tgtEl>
                                        <p:attrNameLst>
                                          <p:attrName>style.visibility</p:attrName>
                                        </p:attrNameLst>
                                      </p:cBhvr>
                                      <p:to>
                                        <p:strVal val="visible"/>
                                      </p:to>
                                    </p:set>
                                    <p:animEffect transition="in" filter="wipe(right)">
                                      <p:cBhvr>
                                        <p:cTn id="212" dur="500"/>
                                        <p:tgtEl>
                                          <p:spTgt spid="142"/>
                                        </p:tgtEl>
                                      </p:cBhvr>
                                    </p:animEffect>
                                  </p:childTnLst>
                                </p:cTn>
                              </p:par>
                            </p:childTnLst>
                          </p:cTn>
                        </p:par>
                      </p:childTnLst>
                    </p:cTn>
                  </p:par>
                  <p:par>
                    <p:cTn id="213" fill="hold">
                      <p:stCondLst>
                        <p:cond delay="indefinite"/>
                      </p:stCondLst>
                      <p:childTnLst>
                        <p:par>
                          <p:cTn id="214" fill="hold">
                            <p:stCondLst>
                              <p:cond delay="0"/>
                            </p:stCondLst>
                            <p:childTnLst>
                              <p:par>
                                <p:cTn id="215" presetID="22" presetClass="entr" presetSubtype="8" fill="hold" nodeType="clickEffect">
                                  <p:stCondLst>
                                    <p:cond delay="0"/>
                                  </p:stCondLst>
                                  <p:childTnLst>
                                    <p:set>
                                      <p:cBhvr>
                                        <p:cTn id="216" dur="1" fill="hold">
                                          <p:stCondLst>
                                            <p:cond delay="0"/>
                                          </p:stCondLst>
                                        </p:cTn>
                                        <p:tgtEl>
                                          <p:spTgt spid="139"/>
                                        </p:tgtEl>
                                        <p:attrNameLst>
                                          <p:attrName>style.visibility</p:attrName>
                                        </p:attrNameLst>
                                      </p:cBhvr>
                                      <p:to>
                                        <p:strVal val="visible"/>
                                      </p:to>
                                    </p:set>
                                    <p:animEffect transition="in" filter="wipe(left)">
                                      <p:cBhvr>
                                        <p:cTn id="217" dur="500"/>
                                        <p:tgtEl>
                                          <p:spTgt spid="139"/>
                                        </p:tgtEl>
                                      </p:cBhvr>
                                    </p:animEffect>
                                  </p:childTnLst>
                                </p:cTn>
                              </p:par>
                            </p:childTnLst>
                          </p:cTn>
                        </p:par>
                        <p:par>
                          <p:cTn id="218" fill="hold">
                            <p:stCondLst>
                              <p:cond delay="500"/>
                            </p:stCondLst>
                            <p:childTnLst>
                              <p:par>
                                <p:cTn id="219" presetID="10" presetClass="entr" presetSubtype="0" fill="hold" nodeType="afterEffect">
                                  <p:stCondLst>
                                    <p:cond delay="0"/>
                                  </p:stCondLst>
                                  <p:childTnLst>
                                    <p:set>
                                      <p:cBhvr>
                                        <p:cTn id="220" dur="1" fill="hold">
                                          <p:stCondLst>
                                            <p:cond delay="0"/>
                                          </p:stCondLst>
                                        </p:cTn>
                                        <p:tgtEl>
                                          <p:spTgt spid="341"/>
                                        </p:tgtEl>
                                        <p:attrNameLst>
                                          <p:attrName>style.visibility</p:attrName>
                                        </p:attrNameLst>
                                      </p:cBhvr>
                                      <p:to>
                                        <p:strVal val="visible"/>
                                      </p:to>
                                    </p:set>
                                    <p:animEffect transition="in" filter="fade">
                                      <p:cBhvr>
                                        <p:cTn id="221" dur="500"/>
                                        <p:tgtEl>
                                          <p:spTgt spid="341"/>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2"/>
                                        </p:tgtEl>
                                        <p:attrNameLst>
                                          <p:attrName>style.visibility</p:attrName>
                                        </p:attrNameLst>
                                      </p:cBhvr>
                                      <p:to>
                                        <p:strVal val="visible"/>
                                      </p:to>
                                    </p:set>
                                    <p:animEffect transition="in" filter="fade">
                                      <p:cBhvr>
                                        <p:cTn id="2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0C5A9C-ADFA-48FF-8FB2-42BEAA620D3D}"/>
              </a:ext>
            </a:extLst>
          </p:cNvPr>
          <p:cNvSpPr>
            <a:spLocks noGrp="1"/>
          </p:cNvSpPr>
          <p:nvPr>
            <p:ph type="title"/>
          </p:nvPr>
        </p:nvSpPr>
        <p:spPr>
          <a:xfrm>
            <a:off x="514349" y="365125"/>
            <a:ext cx="11139247" cy="1325563"/>
          </a:xfrm>
        </p:spPr>
        <p:txBody>
          <a:bodyPr/>
          <a:lstStyle/>
          <a:p>
            <a:r>
              <a:rPr lang="en-US" dirty="0"/>
              <a:t>Cloud App Security Solution Overview</a:t>
            </a:r>
          </a:p>
        </p:txBody>
      </p:sp>
      <p:sp>
        <p:nvSpPr>
          <p:cNvPr id="14" name="Slide Number Placeholder 1">
            <a:extLst>
              <a:ext uri="{FF2B5EF4-FFF2-40B4-BE49-F238E27FC236}">
                <a16:creationId xmlns:a16="http://schemas.microsoft.com/office/drawing/2014/main" id="{2035BBA5-FF27-4C22-8EDD-BB551A242FEB}"/>
              </a:ext>
            </a:extLst>
          </p:cNvPr>
          <p:cNvSpPr>
            <a:spLocks noGrp="1"/>
          </p:cNvSpPr>
          <p:nvPr>
            <p:ph type="sldNum" sz="quarter" idx="12"/>
          </p:nvPr>
        </p:nvSpPr>
        <p:spPr>
          <a:xfrm>
            <a:off x="11493030" y="6402862"/>
            <a:ext cx="434897" cy="365125"/>
          </a:xfrm>
        </p:spPr>
        <p:txBody>
          <a:bodyPr vert="horz" lIns="91440" tIns="45720" rIns="91440" bIns="45720" rtlCol="0" anchor="ctr"/>
          <a:lstStyle>
            <a:defPPr>
              <a:defRPr lang="en-US"/>
            </a:defPPr>
            <a:lvl1pPr marL="0" algn="r" defTabSz="914400" rtl="0" eaLnBrk="1" latinLnBrk="0" hangingPunct="1">
              <a:defRPr sz="1100" b="1" i="0" kern="1200">
                <a:solidFill>
                  <a:srgbClr val="666666"/>
                </a:solidFill>
                <a:latin typeface="+mj-lt"/>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41FF8-B36C-BE44-BB4F-D6FFF26618A4}" type="slidenum">
              <a:rPr lang="en-US" smtClean="0"/>
              <a:pPr/>
              <a:t>25</a:t>
            </a:fld>
            <a:endParaRPr lang="en-US" dirty="0"/>
          </a:p>
        </p:txBody>
      </p:sp>
      <p:grpSp>
        <p:nvGrpSpPr>
          <p:cNvPr id="39" name="Group 38">
            <a:extLst>
              <a:ext uri="{FF2B5EF4-FFF2-40B4-BE49-F238E27FC236}">
                <a16:creationId xmlns:a16="http://schemas.microsoft.com/office/drawing/2014/main" id="{69C2B6BD-48F7-4672-9D42-AC4EF0EEA8D6}"/>
              </a:ext>
            </a:extLst>
          </p:cNvPr>
          <p:cNvGrpSpPr/>
          <p:nvPr/>
        </p:nvGrpSpPr>
        <p:grpSpPr>
          <a:xfrm>
            <a:off x="9022280" y="3878938"/>
            <a:ext cx="2066778" cy="830730"/>
            <a:chOff x="10775767" y="4102764"/>
            <a:chExt cx="2657880" cy="949394"/>
          </a:xfrm>
        </p:grpSpPr>
        <p:pic>
          <p:nvPicPr>
            <p:cNvPr id="40" name="Picture 39">
              <a:extLst>
                <a:ext uri="{FF2B5EF4-FFF2-40B4-BE49-F238E27FC236}">
                  <a16:creationId xmlns:a16="http://schemas.microsoft.com/office/drawing/2014/main" id="{153FB6AE-A02F-47D9-B9CB-7BBF1B6FC22E}"/>
                </a:ext>
              </a:extLst>
            </p:cNvPr>
            <p:cNvPicPr>
              <a:picLocks noChangeAspect="1"/>
            </p:cNvPicPr>
            <p:nvPr/>
          </p:nvPicPr>
          <p:blipFill>
            <a:blip r:embed="rId3"/>
            <a:stretch>
              <a:fillRect/>
            </a:stretch>
          </p:blipFill>
          <p:spPr>
            <a:xfrm>
              <a:off x="10775767" y="4102764"/>
              <a:ext cx="1146767" cy="940513"/>
            </a:xfrm>
            <a:prstGeom prst="rect">
              <a:avLst/>
            </a:prstGeom>
          </p:spPr>
        </p:pic>
        <p:sp>
          <p:nvSpPr>
            <p:cNvPr id="41" name="Shape 159">
              <a:extLst>
                <a:ext uri="{FF2B5EF4-FFF2-40B4-BE49-F238E27FC236}">
                  <a16:creationId xmlns:a16="http://schemas.microsoft.com/office/drawing/2014/main" id="{0462D76D-BA88-4840-8E0F-92AA11CE846F}"/>
                </a:ext>
              </a:extLst>
            </p:cNvPr>
            <p:cNvSpPr txBox="1"/>
            <p:nvPr/>
          </p:nvSpPr>
          <p:spPr>
            <a:xfrm>
              <a:off x="11922533" y="4636660"/>
              <a:ext cx="1511114" cy="415498"/>
            </a:xfrm>
            <a:prstGeom prst="rect">
              <a:avLst/>
            </a:prstGeom>
            <a:noFill/>
            <a:ln>
              <a:noFill/>
            </a:ln>
          </p:spPr>
          <p:txBody>
            <a:bodyPr lIns="91425" tIns="45700" rIns="91425" bIns="45700" anchor="t" anchorCtr="0">
              <a:noAutofit/>
            </a:bodyPr>
            <a:lstStyle/>
            <a:p>
              <a:pPr algn="ctr">
                <a:buSzPct val="25000"/>
              </a:pPr>
              <a:r>
                <a:rPr lang="en-US" sz="1400" dirty="0">
                  <a:solidFill>
                    <a:srgbClr val="3C627D"/>
                  </a:solidFill>
                  <a:latin typeface="Lato" panose="020F0502020204030203" pitchFamily="34" charset="0"/>
                  <a:ea typeface="Calibri"/>
                  <a:cs typeface="Calibri"/>
                  <a:sym typeface="Calibri"/>
                </a:rPr>
                <a:t>Compliance</a:t>
              </a:r>
            </a:p>
          </p:txBody>
        </p:sp>
      </p:grpSp>
      <p:sp>
        <p:nvSpPr>
          <p:cNvPr id="107" name="Rectangle 106">
            <a:extLst>
              <a:ext uri="{FF2B5EF4-FFF2-40B4-BE49-F238E27FC236}">
                <a16:creationId xmlns:a16="http://schemas.microsoft.com/office/drawing/2014/main" id="{555B4BC4-5219-4CC3-8F48-6565ECE0E878}"/>
              </a:ext>
            </a:extLst>
          </p:cNvPr>
          <p:cNvSpPr/>
          <p:nvPr/>
        </p:nvSpPr>
        <p:spPr>
          <a:xfrm>
            <a:off x="4731853" y="2196262"/>
            <a:ext cx="2474587" cy="400110"/>
          </a:xfrm>
          <a:prstGeom prst="rect">
            <a:avLst/>
          </a:prstGeom>
        </p:spPr>
        <p:txBody>
          <a:bodyPr wrap="square">
            <a:spAutoFit/>
          </a:bodyPr>
          <a:lstStyle/>
          <a:p>
            <a:pPr algn="ctr"/>
            <a:r>
              <a:rPr lang="en-US" sz="2000" b="1" dirty="0">
                <a:latin typeface="Lato" panose="020F0502020204030203" pitchFamily="34" charset="0"/>
              </a:rPr>
              <a:t>CAS</a:t>
            </a:r>
          </a:p>
        </p:txBody>
      </p:sp>
      <p:grpSp>
        <p:nvGrpSpPr>
          <p:cNvPr id="5" name="Group 4">
            <a:extLst>
              <a:ext uri="{FF2B5EF4-FFF2-40B4-BE49-F238E27FC236}">
                <a16:creationId xmlns:a16="http://schemas.microsoft.com/office/drawing/2014/main" id="{0C9F53AF-A8CA-4DA4-9FF4-9A56269E7CFD}"/>
              </a:ext>
            </a:extLst>
          </p:cNvPr>
          <p:cNvGrpSpPr/>
          <p:nvPr/>
        </p:nvGrpSpPr>
        <p:grpSpPr>
          <a:xfrm>
            <a:off x="6993501" y="1501862"/>
            <a:ext cx="3487300" cy="3108960"/>
            <a:chOff x="6922919" y="1501862"/>
            <a:chExt cx="3487300" cy="3108960"/>
          </a:xfrm>
        </p:grpSpPr>
        <p:pic>
          <p:nvPicPr>
            <p:cNvPr id="95" name="Graphic 94" descr="Cloud">
              <a:extLst>
                <a:ext uri="{FF2B5EF4-FFF2-40B4-BE49-F238E27FC236}">
                  <a16:creationId xmlns:a16="http://schemas.microsoft.com/office/drawing/2014/main" id="{9856F99D-75F4-4BAE-A645-A1E022582D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301259" y="1501862"/>
              <a:ext cx="3108960" cy="3108960"/>
            </a:xfrm>
            <a:prstGeom prst="rect">
              <a:avLst/>
            </a:prstGeom>
          </p:spPr>
        </p:pic>
        <p:pic>
          <p:nvPicPr>
            <p:cNvPr id="99" name="Picture 98" descr="A close up of a logo&#10;&#10;Description automatically generated">
              <a:extLst>
                <a:ext uri="{FF2B5EF4-FFF2-40B4-BE49-F238E27FC236}">
                  <a16:creationId xmlns:a16="http://schemas.microsoft.com/office/drawing/2014/main" id="{F09B05E7-595E-419C-8CE0-4F53D19E12E5}"/>
                </a:ext>
              </a:extLst>
            </p:cNvPr>
            <p:cNvPicPr>
              <a:picLocks noChangeAspect="1"/>
            </p:cNvPicPr>
            <p:nvPr/>
          </p:nvPicPr>
          <p:blipFill>
            <a:blip r:embed="rId6"/>
            <a:stretch>
              <a:fillRect/>
            </a:stretch>
          </p:blipFill>
          <p:spPr>
            <a:xfrm>
              <a:off x="9461238" y="3034224"/>
              <a:ext cx="615760" cy="457200"/>
            </a:xfrm>
            <a:prstGeom prst="rect">
              <a:avLst/>
            </a:prstGeom>
          </p:spPr>
        </p:pic>
        <p:pic>
          <p:nvPicPr>
            <p:cNvPr id="100" name="Picture 99" descr="A picture containing building, floor, person&#10;&#10;Description automatically generated">
              <a:extLst>
                <a:ext uri="{FF2B5EF4-FFF2-40B4-BE49-F238E27FC236}">
                  <a16:creationId xmlns:a16="http://schemas.microsoft.com/office/drawing/2014/main" id="{58F43DE7-AAA4-49BC-BD4F-E52203471BD5}"/>
                </a:ext>
              </a:extLst>
            </p:cNvPr>
            <p:cNvPicPr>
              <a:picLocks noChangeAspect="1"/>
            </p:cNvPicPr>
            <p:nvPr/>
          </p:nvPicPr>
          <p:blipFill>
            <a:blip r:embed="rId7"/>
            <a:stretch>
              <a:fillRect/>
            </a:stretch>
          </p:blipFill>
          <p:spPr>
            <a:xfrm>
              <a:off x="7598600" y="3186047"/>
              <a:ext cx="457200" cy="457200"/>
            </a:xfrm>
            <a:prstGeom prst="rect">
              <a:avLst/>
            </a:prstGeom>
          </p:spPr>
        </p:pic>
        <p:pic>
          <p:nvPicPr>
            <p:cNvPr id="101" name="Picture 100">
              <a:extLst>
                <a:ext uri="{FF2B5EF4-FFF2-40B4-BE49-F238E27FC236}">
                  <a16:creationId xmlns:a16="http://schemas.microsoft.com/office/drawing/2014/main" id="{C99322B9-7E7D-46C8-A04A-9E2DF36C4B72}"/>
                </a:ext>
              </a:extLst>
            </p:cNvPr>
            <p:cNvPicPr>
              <a:picLocks noChangeAspect="1"/>
            </p:cNvPicPr>
            <p:nvPr/>
          </p:nvPicPr>
          <p:blipFill>
            <a:blip r:embed="rId8"/>
            <a:stretch>
              <a:fillRect/>
            </a:stretch>
          </p:blipFill>
          <p:spPr>
            <a:xfrm>
              <a:off x="8809264" y="2404700"/>
              <a:ext cx="548640" cy="548640"/>
            </a:xfrm>
            <a:prstGeom prst="rect">
              <a:avLst/>
            </a:prstGeom>
          </p:spPr>
        </p:pic>
        <p:pic>
          <p:nvPicPr>
            <p:cNvPr id="102" name="Picture 10" descr="Image result for one drive&quot;">
              <a:extLst>
                <a:ext uri="{FF2B5EF4-FFF2-40B4-BE49-F238E27FC236}">
                  <a16:creationId xmlns:a16="http://schemas.microsoft.com/office/drawing/2014/main" id="{57D52FD2-0B8E-4532-A6E0-A5883AD0F7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5000" y="2646041"/>
              <a:ext cx="113437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6" descr="Image result for ms sharepoint ICON&quot;">
              <a:extLst>
                <a:ext uri="{FF2B5EF4-FFF2-40B4-BE49-F238E27FC236}">
                  <a16:creationId xmlns:a16="http://schemas.microsoft.com/office/drawing/2014/main" id="{B1E8948B-1E7D-4986-B44B-44A59957A5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1345" y="2977097"/>
              <a:ext cx="871218" cy="87121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77B6F8CF-AD11-4653-BB75-D072351F70A2}"/>
                </a:ext>
              </a:extLst>
            </p:cNvPr>
            <p:cNvPicPr>
              <a:picLocks noChangeAspect="1"/>
            </p:cNvPicPr>
            <p:nvPr/>
          </p:nvPicPr>
          <p:blipFill>
            <a:blip r:embed="rId11"/>
            <a:stretch>
              <a:fillRect/>
            </a:stretch>
          </p:blipFill>
          <p:spPr>
            <a:xfrm>
              <a:off x="8188080" y="3247833"/>
              <a:ext cx="364980" cy="365760"/>
            </a:xfrm>
            <a:prstGeom prst="rect">
              <a:avLst/>
            </a:prstGeom>
          </p:spPr>
        </p:pic>
        <p:pic>
          <p:nvPicPr>
            <p:cNvPr id="22" name="Picture 14" descr="Image result for connection icon">
              <a:extLst>
                <a:ext uri="{FF2B5EF4-FFF2-40B4-BE49-F238E27FC236}">
                  <a16:creationId xmlns:a16="http://schemas.microsoft.com/office/drawing/2014/main" id="{C33E4D22-C201-4910-A18B-411F9B230A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757346">
              <a:off x="6926771" y="3165760"/>
              <a:ext cx="500340" cy="50804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descr="A close up of a logo&#10;&#10;Description generated with very high confidence">
            <a:extLst>
              <a:ext uri="{FF2B5EF4-FFF2-40B4-BE49-F238E27FC236}">
                <a16:creationId xmlns:a16="http://schemas.microsoft.com/office/drawing/2014/main" id="{2F309AC7-CFE1-4BB7-A1FC-FB602C04A1C8}"/>
              </a:ext>
            </a:extLst>
          </p:cNvPr>
          <p:cNvPicPr>
            <a:picLocks noChangeAspect="1"/>
          </p:cNvPicPr>
          <p:nvPr/>
        </p:nvPicPr>
        <p:blipFill>
          <a:blip r:embed="rId13"/>
          <a:stretch>
            <a:fillRect/>
          </a:stretch>
        </p:blipFill>
        <p:spPr>
          <a:xfrm flipH="1">
            <a:off x="5408195" y="2481311"/>
            <a:ext cx="1464533" cy="1452370"/>
          </a:xfrm>
          <a:prstGeom prst="rect">
            <a:avLst/>
          </a:prstGeom>
        </p:spPr>
      </p:pic>
      <p:grpSp>
        <p:nvGrpSpPr>
          <p:cNvPr id="28" name="Group 27">
            <a:extLst>
              <a:ext uri="{FF2B5EF4-FFF2-40B4-BE49-F238E27FC236}">
                <a16:creationId xmlns:a16="http://schemas.microsoft.com/office/drawing/2014/main" id="{5DD28FDE-C3B8-4A53-9032-6497BF61A1AE}"/>
              </a:ext>
            </a:extLst>
          </p:cNvPr>
          <p:cNvGrpSpPr/>
          <p:nvPr/>
        </p:nvGrpSpPr>
        <p:grpSpPr>
          <a:xfrm>
            <a:off x="7070293" y="1803165"/>
            <a:ext cx="1533528" cy="517427"/>
            <a:chOff x="8873669" y="1770529"/>
            <a:chExt cx="2887948" cy="888275"/>
          </a:xfrm>
        </p:grpSpPr>
        <p:sp>
          <p:nvSpPr>
            <p:cNvPr id="29" name="Shape 159">
              <a:extLst>
                <a:ext uri="{FF2B5EF4-FFF2-40B4-BE49-F238E27FC236}">
                  <a16:creationId xmlns:a16="http://schemas.microsoft.com/office/drawing/2014/main" id="{60DA3FD5-EACA-46BB-9ADB-E569A5DA32CB}"/>
                </a:ext>
              </a:extLst>
            </p:cNvPr>
            <p:cNvSpPr txBox="1"/>
            <p:nvPr/>
          </p:nvSpPr>
          <p:spPr>
            <a:xfrm>
              <a:off x="8873669" y="1770529"/>
              <a:ext cx="2140165" cy="415498"/>
            </a:xfrm>
            <a:prstGeom prst="rect">
              <a:avLst/>
            </a:prstGeom>
            <a:noFill/>
            <a:ln>
              <a:noFill/>
            </a:ln>
          </p:spPr>
          <p:txBody>
            <a:bodyPr lIns="91425" tIns="45700" rIns="91425" bIns="45700" anchor="t" anchorCtr="0">
              <a:noAutofit/>
            </a:bodyPr>
            <a:lstStyle/>
            <a:p>
              <a:pPr algn="ctr">
                <a:buSzPct val="25000"/>
              </a:pPr>
              <a:r>
                <a:rPr lang="en-US" sz="1400" dirty="0">
                  <a:solidFill>
                    <a:srgbClr val="E36C09"/>
                  </a:solidFill>
                  <a:latin typeface="Lato" panose="020F0502020204030203" pitchFamily="34" charset="0"/>
                  <a:ea typeface="Calibri"/>
                  <a:cs typeface="Calibri"/>
                  <a:sym typeface="Calibri"/>
                </a:rPr>
                <a:t>Data Leak Prevention</a:t>
              </a:r>
            </a:p>
          </p:txBody>
        </p:sp>
        <p:pic>
          <p:nvPicPr>
            <p:cNvPr id="30" name="Shape 166">
              <a:extLst>
                <a:ext uri="{FF2B5EF4-FFF2-40B4-BE49-F238E27FC236}">
                  <a16:creationId xmlns:a16="http://schemas.microsoft.com/office/drawing/2014/main" id="{E95D0E5D-1C64-46B5-A241-C1B2521A0417}"/>
                </a:ext>
              </a:extLst>
            </p:cNvPr>
            <p:cNvPicPr preferRelativeResize="0"/>
            <p:nvPr/>
          </p:nvPicPr>
          <p:blipFill rotWithShape="1">
            <a:blip r:embed="rId14">
              <a:alphaModFix/>
            </a:blip>
            <a:srcRect/>
            <a:stretch/>
          </p:blipFill>
          <p:spPr>
            <a:xfrm>
              <a:off x="10929685" y="1797627"/>
              <a:ext cx="831932" cy="861177"/>
            </a:xfrm>
            <a:prstGeom prst="rect">
              <a:avLst/>
            </a:prstGeom>
            <a:noFill/>
            <a:ln>
              <a:noFill/>
            </a:ln>
          </p:spPr>
        </p:pic>
      </p:grpSp>
      <p:grpSp>
        <p:nvGrpSpPr>
          <p:cNvPr id="31" name="Group 30">
            <a:extLst>
              <a:ext uri="{FF2B5EF4-FFF2-40B4-BE49-F238E27FC236}">
                <a16:creationId xmlns:a16="http://schemas.microsoft.com/office/drawing/2014/main" id="{47A0D0B8-CA8C-48B7-8306-29D4745C8917}"/>
              </a:ext>
            </a:extLst>
          </p:cNvPr>
          <p:cNvGrpSpPr/>
          <p:nvPr/>
        </p:nvGrpSpPr>
        <p:grpSpPr>
          <a:xfrm>
            <a:off x="10260437" y="2843844"/>
            <a:ext cx="1015542" cy="1118651"/>
            <a:chOff x="10962770" y="1317801"/>
            <a:chExt cx="1130902" cy="1278442"/>
          </a:xfrm>
        </p:grpSpPr>
        <p:pic>
          <p:nvPicPr>
            <p:cNvPr id="32" name="Picture 24" descr="Related image">
              <a:extLst>
                <a:ext uri="{FF2B5EF4-FFF2-40B4-BE49-F238E27FC236}">
                  <a16:creationId xmlns:a16="http://schemas.microsoft.com/office/drawing/2014/main" id="{EB97BA19-0BEB-4183-A757-1F6D54F166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62770" y="1317801"/>
              <a:ext cx="1087804" cy="861178"/>
            </a:xfrm>
            <a:prstGeom prst="rect">
              <a:avLst/>
            </a:prstGeom>
            <a:noFill/>
            <a:extLst>
              <a:ext uri="{909E8E84-426E-40DD-AFC4-6F175D3DCCD1}">
                <a14:hiddenFill xmlns:a14="http://schemas.microsoft.com/office/drawing/2010/main">
                  <a:solidFill>
                    <a:srgbClr val="FFFFFF"/>
                  </a:solidFill>
                </a14:hiddenFill>
              </a:ext>
            </a:extLst>
          </p:spPr>
        </p:pic>
        <p:sp>
          <p:nvSpPr>
            <p:cNvPr id="33" name="Shape 159">
              <a:extLst>
                <a:ext uri="{FF2B5EF4-FFF2-40B4-BE49-F238E27FC236}">
                  <a16:creationId xmlns:a16="http://schemas.microsoft.com/office/drawing/2014/main" id="{DFE4A796-55EE-4849-A6FB-452AD60F1FDE}"/>
                </a:ext>
              </a:extLst>
            </p:cNvPr>
            <p:cNvSpPr txBox="1"/>
            <p:nvPr/>
          </p:nvSpPr>
          <p:spPr>
            <a:xfrm>
              <a:off x="11100646" y="2180745"/>
              <a:ext cx="993026" cy="415498"/>
            </a:xfrm>
            <a:prstGeom prst="rect">
              <a:avLst/>
            </a:prstGeom>
            <a:noFill/>
            <a:ln>
              <a:noFill/>
            </a:ln>
          </p:spPr>
          <p:txBody>
            <a:bodyPr lIns="91425" tIns="45700" rIns="91425" bIns="45700" anchor="t" anchorCtr="0">
              <a:noAutofit/>
            </a:bodyPr>
            <a:lstStyle/>
            <a:p>
              <a:pPr algn="ctr">
                <a:buSzPct val="25000"/>
              </a:pPr>
              <a:r>
                <a:rPr lang="en-US" sz="1400" dirty="0">
                  <a:solidFill>
                    <a:schemeClr val="accent5">
                      <a:lumMod val="50000"/>
                    </a:schemeClr>
                  </a:solidFill>
                  <a:latin typeface="Lato" panose="020F0502020204030203" pitchFamily="34" charset="0"/>
                  <a:ea typeface="Calibri"/>
                  <a:cs typeface="Calibri"/>
                  <a:sym typeface="Calibri"/>
                </a:rPr>
                <a:t>Access Control</a:t>
              </a:r>
            </a:p>
          </p:txBody>
        </p:sp>
      </p:grpSp>
      <p:grpSp>
        <p:nvGrpSpPr>
          <p:cNvPr id="34" name="Group 33">
            <a:extLst>
              <a:ext uri="{FF2B5EF4-FFF2-40B4-BE49-F238E27FC236}">
                <a16:creationId xmlns:a16="http://schemas.microsoft.com/office/drawing/2014/main" id="{BD57F5C4-0905-4A06-AAF6-2D105EE111CC}"/>
              </a:ext>
            </a:extLst>
          </p:cNvPr>
          <p:cNvGrpSpPr/>
          <p:nvPr/>
        </p:nvGrpSpPr>
        <p:grpSpPr>
          <a:xfrm>
            <a:off x="9625811" y="1741540"/>
            <a:ext cx="1536981" cy="655434"/>
            <a:chOff x="6591170" y="5878487"/>
            <a:chExt cx="2741338" cy="1194165"/>
          </a:xfrm>
        </p:grpSpPr>
        <p:grpSp>
          <p:nvGrpSpPr>
            <p:cNvPr id="35" name="Group 34">
              <a:extLst>
                <a:ext uri="{FF2B5EF4-FFF2-40B4-BE49-F238E27FC236}">
                  <a16:creationId xmlns:a16="http://schemas.microsoft.com/office/drawing/2014/main" id="{3A392AEC-28F2-48C5-A052-51FC64BCD360}"/>
                </a:ext>
              </a:extLst>
            </p:cNvPr>
            <p:cNvGrpSpPr/>
            <p:nvPr/>
          </p:nvGrpSpPr>
          <p:grpSpPr>
            <a:xfrm>
              <a:off x="6591170" y="6021859"/>
              <a:ext cx="1038567" cy="1050793"/>
              <a:chOff x="6530347" y="6287645"/>
              <a:chExt cx="1152482" cy="1225881"/>
            </a:xfrm>
          </p:grpSpPr>
          <p:pic>
            <p:nvPicPr>
              <p:cNvPr id="37" name="Picture 26" descr="Related image">
                <a:extLst>
                  <a:ext uri="{FF2B5EF4-FFF2-40B4-BE49-F238E27FC236}">
                    <a16:creationId xmlns:a16="http://schemas.microsoft.com/office/drawing/2014/main" id="{BF08A7A4-FE90-4AD2-B890-D7EB1893FCC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30347" y="6287645"/>
                <a:ext cx="849547" cy="98087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Image result for compliance scanning with binary code icon">
                <a:extLst>
                  <a:ext uri="{FF2B5EF4-FFF2-40B4-BE49-F238E27FC236}">
                    <a16:creationId xmlns:a16="http://schemas.microsoft.com/office/drawing/2014/main" id="{095946D5-2525-41CF-A9ED-48367FE379C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29614" y="6748083"/>
                <a:ext cx="753215" cy="76544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Shape 159">
              <a:extLst>
                <a:ext uri="{FF2B5EF4-FFF2-40B4-BE49-F238E27FC236}">
                  <a16:creationId xmlns:a16="http://schemas.microsoft.com/office/drawing/2014/main" id="{C5388F70-25F3-40A2-8ADD-481716744F4A}"/>
                </a:ext>
              </a:extLst>
            </p:cNvPr>
            <p:cNvSpPr txBox="1"/>
            <p:nvPr/>
          </p:nvSpPr>
          <p:spPr>
            <a:xfrm>
              <a:off x="7281434" y="5878487"/>
              <a:ext cx="2051074" cy="877933"/>
            </a:xfrm>
            <a:prstGeom prst="rect">
              <a:avLst/>
            </a:prstGeom>
            <a:noFill/>
            <a:ln>
              <a:noFill/>
            </a:ln>
          </p:spPr>
          <p:txBody>
            <a:bodyPr lIns="91425" tIns="45700" rIns="91425" bIns="45700" anchor="t" anchorCtr="0">
              <a:noAutofit/>
            </a:bodyPr>
            <a:lstStyle/>
            <a:p>
              <a:pPr algn="ctr">
                <a:buSzPct val="25000"/>
              </a:pPr>
              <a:r>
                <a:rPr lang="en-US" sz="1400" dirty="0">
                  <a:solidFill>
                    <a:srgbClr val="00B0F0"/>
                  </a:solidFill>
                  <a:latin typeface="Lato" panose="020F0502020204030203" pitchFamily="34" charset="0"/>
                  <a:ea typeface="Calibri"/>
                  <a:cs typeface="Calibri"/>
                  <a:sym typeface="Calibri"/>
                </a:rPr>
                <a:t>Data</a:t>
              </a:r>
            </a:p>
            <a:p>
              <a:pPr algn="ctr">
                <a:buSzPct val="25000"/>
              </a:pPr>
              <a:r>
                <a:rPr lang="en-US" sz="1400" dirty="0">
                  <a:solidFill>
                    <a:srgbClr val="00B0F0"/>
                  </a:solidFill>
                  <a:latin typeface="Lato" panose="020F0502020204030203" pitchFamily="34" charset="0"/>
                  <a:ea typeface="Calibri"/>
                  <a:cs typeface="Calibri"/>
                  <a:sym typeface="Calibri"/>
                </a:rPr>
                <a:t>Encryption</a:t>
              </a:r>
            </a:p>
          </p:txBody>
        </p:sp>
      </p:grpSp>
      <p:grpSp>
        <p:nvGrpSpPr>
          <p:cNvPr id="42" name="Group 41">
            <a:extLst>
              <a:ext uri="{FF2B5EF4-FFF2-40B4-BE49-F238E27FC236}">
                <a16:creationId xmlns:a16="http://schemas.microsoft.com/office/drawing/2014/main" id="{3217A033-6FF0-4753-B718-5BE48C28EAAD}"/>
              </a:ext>
            </a:extLst>
          </p:cNvPr>
          <p:cNvGrpSpPr/>
          <p:nvPr/>
        </p:nvGrpSpPr>
        <p:grpSpPr>
          <a:xfrm>
            <a:off x="7023472" y="4005258"/>
            <a:ext cx="1731196" cy="657878"/>
            <a:chOff x="8128868" y="4170597"/>
            <a:chExt cx="2416383" cy="967122"/>
          </a:xfrm>
        </p:grpSpPr>
        <p:sp>
          <p:nvSpPr>
            <p:cNvPr id="43" name="Shape 159">
              <a:extLst>
                <a:ext uri="{FF2B5EF4-FFF2-40B4-BE49-F238E27FC236}">
                  <a16:creationId xmlns:a16="http://schemas.microsoft.com/office/drawing/2014/main" id="{B0BC5233-1FA8-4C4D-9120-6A8F266EFAE6}"/>
                </a:ext>
              </a:extLst>
            </p:cNvPr>
            <p:cNvSpPr txBox="1"/>
            <p:nvPr/>
          </p:nvSpPr>
          <p:spPr>
            <a:xfrm>
              <a:off x="8128868" y="4170597"/>
              <a:ext cx="1956638" cy="967122"/>
            </a:xfrm>
            <a:prstGeom prst="rect">
              <a:avLst/>
            </a:prstGeom>
            <a:noFill/>
            <a:ln>
              <a:noFill/>
            </a:ln>
          </p:spPr>
          <p:txBody>
            <a:bodyPr lIns="91425" tIns="45700" rIns="91425" bIns="45700" anchor="t" anchorCtr="0">
              <a:noAutofit/>
            </a:bodyPr>
            <a:lstStyle/>
            <a:p>
              <a:pPr algn="ctr">
                <a:buSzPct val="25000"/>
              </a:pPr>
              <a:r>
                <a:rPr lang="en-US" sz="1400" dirty="0">
                  <a:solidFill>
                    <a:srgbClr val="FF0000"/>
                  </a:solidFill>
                  <a:latin typeface="Lato" panose="020F0502020204030203" pitchFamily="34" charset="0"/>
                  <a:ea typeface="Calibri"/>
                  <a:cs typeface="Calibri"/>
                  <a:sym typeface="Calibri"/>
                </a:rPr>
                <a:t>Advanced Threat Protection</a:t>
              </a:r>
            </a:p>
          </p:txBody>
        </p:sp>
        <p:grpSp>
          <p:nvGrpSpPr>
            <p:cNvPr id="44" name="Group 43">
              <a:extLst>
                <a:ext uri="{FF2B5EF4-FFF2-40B4-BE49-F238E27FC236}">
                  <a16:creationId xmlns:a16="http://schemas.microsoft.com/office/drawing/2014/main" id="{5181305A-A7C0-4F6C-A5AB-F66A8D47B20B}"/>
                </a:ext>
              </a:extLst>
            </p:cNvPr>
            <p:cNvGrpSpPr/>
            <p:nvPr/>
          </p:nvGrpSpPr>
          <p:grpSpPr>
            <a:xfrm>
              <a:off x="9823905" y="4234679"/>
              <a:ext cx="721346" cy="822959"/>
              <a:chOff x="9823905" y="4189388"/>
              <a:chExt cx="721346" cy="863296"/>
            </a:xfrm>
          </p:grpSpPr>
          <p:pic>
            <p:nvPicPr>
              <p:cNvPr id="45" name="Picture 30" descr="Image result for shield icon png color">
                <a:extLst>
                  <a:ext uri="{FF2B5EF4-FFF2-40B4-BE49-F238E27FC236}">
                    <a16:creationId xmlns:a16="http://schemas.microsoft.com/office/drawing/2014/main" id="{9208203A-9436-4EA5-AF72-5103F49E862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23905" y="4189388"/>
                <a:ext cx="721346" cy="8632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Image result for bio hazard icon red png">
                <a:extLst>
                  <a:ext uri="{FF2B5EF4-FFF2-40B4-BE49-F238E27FC236}">
                    <a16:creationId xmlns:a16="http://schemas.microsoft.com/office/drawing/2014/main" id="{9D48EB3C-3CDA-4D78-BA9C-778AA739B4E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03618" y="4265237"/>
                <a:ext cx="575531" cy="5755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8" name="Picture 14" descr="Image result for connection icon">
            <a:extLst>
              <a:ext uri="{FF2B5EF4-FFF2-40B4-BE49-F238E27FC236}">
                <a16:creationId xmlns:a16="http://schemas.microsoft.com/office/drawing/2014/main" id="{9DDCF67E-F558-4CB3-AF1B-C70222F2CC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757346">
            <a:off x="4838197" y="3165760"/>
            <a:ext cx="500340" cy="508043"/>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BC8DA886-268D-4039-9A22-DE0E126FA02D}"/>
              </a:ext>
            </a:extLst>
          </p:cNvPr>
          <p:cNvGrpSpPr/>
          <p:nvPr/>
        </p:nvGrpSpPr>
        <p:grpSpPr>
          <a:xfrm>
            <a:off x="1886952" y="1563105"/>
            <a:ext cx="3108960" cy="3108960"/>
            <a:chOff x="1886952" y="1160775"/>
            <a:chExt cx="3108960" cy="3108960"/>
          </a:xfrm>
        </p:grpSpPr>
        <p:pic>
          <p:nvPicPr>
            <p:cNvPr id="47" name="Graphic 46" descr="Cloud">
              <a:extLst>
                <a:ext uri="{FF2B5EF4-FFF2-40B4-BE49-F238E27FC236}">
                  <a16:creationId xmlns:a16="http://schemas.microsoft.com/office/drawing/2014/main" id="{B3403798-AB6F-405E-B2B6-38357A6D3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86952" y="1160775"/>
              <a:ext cx="3108960" cy="3108960"/>
            </a:xfrm>
            <a:prstGeom prst="rect">
              <a:avLst/>
            </a:prstGeom>
          </p:spPr>
        </p:pic>
        <p:pic>
          <p:nvPicPr>
            <p:cNvPr id="104" name="Picture 6" descr="mail.google.com, gmail.com, googlemail.com | UserLogos.org">
              <a:extLst>
                <a:ext uri="{FF2B5EF4-FFF2-40B4-BE49-F238E27FC236}">
                  <a16:creationId xmlns:a16="http://schemas.microsoft.com/office/drawing/2014/main" id="{29D81DC3-24C7-471A-A8A7-13C72311A8A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66252" y="2551010"/>
              <a:ext cx="97536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descr="A close up of a sign&#10;&#10;Description automatically generated">
              <a:extLst>
                <a:ext uri="{FF2B5EF4-FFF2-40B4-BE49-F238E27FC236}">
                  <a16:creationId xmlns:a16="http://schemas.microsoft.com/office/drawing/2014/main" id="{3FBFF5E3-E048-4737-8C8D-15A65B008D7D}"/>
                </a:ext>
              </a:extLst>
            </p:cNvPr>
            <p:cNvPicPr>
              <a:picLocks noChangeAspect="1"/>
            </p:cNvPicPr>
            <p:nvPr/>
          </p:nvPicPr>
          <p:blipFill>
            <a:blip r:embed="rId21"/>
            <a:stretch>
              <a:fillRect/>
            </a:stretch>
          </p:blipFill>
          <p:spPr>
            <a:xfrm>
              <a:off x="3631847" y="2337092"/>
              <a:ext cx="822960" cy="822960"/>
            </a:xfrm>
            <a:prstGeom prst="rect">
              <a:avLst/>
            </a:prstGeom>
          </p:spPr>
        </p:pic>
        <p:pic>
          <p:nvPicPr>
            <p:cNvPr id="1028" name="Picture 4" descr="Google Workspace (Formerly G Suite): Business Collaboration Tools">
              <a:extLst>
                <a:ext uri="{FF2B5EF4-FFF2-40B4-BE49-F238E27FC236}">
                  <a16:creationId xmlns:a16="http://schemas.microsoft.com/office/drawing/2014/main" id="{14B3EB9D-5D0B-4D97-AD7A-C3D2702F597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73998" y="3175265"/>
              <a:ext cx="1659556" cy="2180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A close up of a logo&#10;&#10;Description automatically generated">
              <a:extLst>
                <a:ext uri="{FF2B5EF4-FFF2-40B4-BE49-F238E27FC236}">
                  <a16:creationId xmlns:a16="http://schemas.microsoft.com/office/drawing/2014/main" id="{E2616F42-5A91-4E6D-86F9-911AFC767A78}"/>
                </a:ext>
              </a:extLst>
            </p:cNvPr>
            <p:cNvPicPr>
              <a:picLocks noChangeAspect="1"/>
            </p:cNvPicPr>
            <p:nvPr/>
          </p:nvPicPr>
          <p:blipFill>
            <a:blip r:embed="rId23"/>
            <a:stretch>
              <a:fillRect/>
            </a:stretch>
          </p:blipFill>
          <p:spPr>
            <a:xfrm>
              <a:off x="2709721" y="2103392"/>
              <a:ext cx="1051140" cy="640080"/>
            </a:xfrm>
            <a:prstGeom prst="rect">
              <a:avLst/>
            </a:prstGeom>
          </p:spPr>
        </p:pic>
      </p:grpSp>
      <p:grpSp>
        <p:nvGrpSpPr>
          <p:cNvPr id="8" name="Group 7">
            <a:extLst>
              <a:ext uri="{FF2B5EF4-FFF2-40B4-BE49-F238E27FC236}">
                <a16:creationId xmlns:a16="http://schemas.microsoft.com/office/drawing/2014/main" id="{9769CB26-441D-42DC-87B0-AE105586E290}"/>
              </a:ext>
            </a:extLst>
          </p:cNvPr>
          <p:cNvGrpSpPr/>
          <p:nvPr/>
        </p:nvGrpSpPr>
        <p:grpSpPr>
          <a:xfrm>
            <a:off x="7301259" y="5200616"/>
            <a:ext cx="4192241" cy="1240124"/>
            <a:chOff x="7301259" y="5200616"/>
            <a:chExt cx="4192241" cy="1240124"/>
          </a:xfrm>
        </p:grpSpPr>
        <p:sp>
          <p:nvSpPr>
            <p:cNvPr id="6" name="Rectangle 5">
              <a:extLst>
                <a:ext uri="{FF2B5EF4-FFF2-40B4-BE49-F238E27FC236}">
                  <a16:creationId xmlns:a16="http://schemas.microsoft.com/office/drawing/2014/main" id="{1E371F3E-8FE8-4602-908A-9B2D9E574E78}"/>
                </a:ext>
              </a:extLst>
            </p:cNvPr>
            <p:cNvSpPr/>
            <p:nvPr/>
          </p:nvSpPr>
          <p:spPr>
            <a:xfrm>
              <a:off x="7301259" y="5240411"/>
              <a:ext cx="4192241" cy="1200329"/>
            </a:xfrm>
            <a:prstGeom prst="rect">
              <a:avLst/>
            </a:prstGeom>
          </p:spPr>
          <p:txBody>
            <a:bodyPr wrap="square">
              <a:spAutoFit/>
            </a:bodyPr>
            <a:lstStyle/>
            <a:p>
              <a:pPr marL="285750" indent="-285750">
                <a:buFont typeface="Arial" panose="020B0604020202020204" pitchFamily="34" charset="0"/>
                <a:buChar char="•"/>
              </a:pPr>
              <a:r>
                <a:rPr lang="en-US" dirty="0"/>
                <a:t>Block malware with Capture ATP</a:t>
              </a:r>
            </a:p>
            <a:p>
              <a:pPr marL="285750" indent="-285750">
                <a:buFont typeface="Arial" panose="020B0604020202020204" pitchFamily="34" charset="0"/>
                <a:buChar char="•"/>
              </a:pPr>
              <a:r>
                <a:rPr lang="en-US" dirty="0"/>
                <a:t>Stop data leaks by encryption and controlling who your company data is shared with and how it is shared </a:t>
              </a:r>
            </a:p>
          </p:txBody>
        </p:sp>
        <p:cxnSp>
          <p:nvCxnSpPr>
            <p:cNvPr id="11" name="Straight Connector 10">
              <a:extLst>
                <a:ext uri="{FF2B5EF4-FFF2-40B4-BE49-F238E27FC236}">
                  <a16:creationId xmlns:a16="http://schemas.microsoft.com/office/drawing/2014/main" id="{80DF3391-2B8F-4953-A85A-67B0849FB471}"/>
                </a:ext>
              </a:extLst>
            </p:cNvPr>
            <p:cNvCxnSpPr>
              <a:cxnSpLocks/>
            </p:cNvCxnSpPr>
            <p:nvPr/>
          </p:nvCxnSpPr>
          <p:spPr>
            <a:xfrm>
              <a:off x="7569145" y="5200616"/>
              <a:ext cx="3657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pic>
        <p:nvPicPr>
          <p:cNvPr id="16" name="Picture 15" descr="A picture containing logo&#10;&#10;Description automatically generated">
            <a:extLst>
              <a:ext uri="{FF2B5EF4-FFF2-40B4-BE49-F238E27FC236}">
                <a16:creationId xmlns:a16="http://schemas.microsoft.com/office/drawing/2014/main" id="{5F409018-19E9-493E-8CDD-96A9390D34D3}"/>
              </a:ext>
            </a:extLst>
          </p:cNvPr>
          <p:cNvPicPr>
            <a:picLocks noChangeAspect="1"/>
          </p:cNvPicPr>
          <p:nvPr/>
        </p:nvPicPr>
        <p:blipFill>
          <a:blip r:embed="rId24"/>
          <a:stretch>
            <a:fillRect/>
          </a:stretch>
        </p:blipFill>
        <p:spPr>
          <a:xfrm>
            <a:off x="1795859" y="1953021"/>
            <a:ext cx="740785" cy="740785"/>
          </a:xfrm>
          <a:prstGeom prst="rect">
            <a:avLst/>
          </a:prstGeom>
        </p:spPr>
      </p:pic>
      <p:sp>
        <p:nvSpPr>
          <p:cNvPr id="64" name="Shape 159">
            <a:extLst>
              <a:ext uri="{FF2B5EF4-FFF2-40B4-BE49-F238E27FC236}">
                <a16:creationId xmlns:a16="http://schemas.microsoft.com/office/drawing/2014/main" id="{27983814-F8F5-4579-93C9-BCD36BC04013}"/>
              </a:ext>
            </a:extLst>
          </p:cNvPr>
          <p:cNvSpPr txBox="1"/>
          <p:nvPr/>
        </p:nvSpPr>
        <p:spPr>
          <a:xfrm>
            <a:off x="733535" y="2373664"/>
            <a:ext cx="1401818" cy="363566"/>
          </a:xfrm>
          <a:prstGeom prst="rect">
            <a:avLst/>
          </a:prstGeom>
          <a:noFill/>
          <a:ln>
            <a:noFill/>
          </a:ln>
        </p:spPr>
        <p:txBody>
          <a:bodyPr lIns="91425" tIns="45700" rIns="91425" bIns="45700" anchor="t" anchorCtr="0">
            <a:noAutofit/>
          </a:bodyPr>
          <a:lstStyle/>
          <a:p>
            <a:pPr algn="ctr">
              <a:buSzPct val="25000"/>
            </a:pPr>
            <a:r>
              <a:rPr lang="en-US" sz="1400" dirty="0">
                <a:solidFill>
                  <a:srgbClr val="00B0F0"/>
                </a:solidFill>
                <a:latin typeface="Lato" panose="020F0502020204030203" pitchFamily="34" charset="0"/>
                <a:ea typeface="Calibri"/>
                <a:cs typeface="Calibri"/>
                <a:sym typeface="Calibri"/>
              </a:rPr>
              <a:t>Advanced</a:t>
            </a:r>
          </a:p>
          <a:p>
            <a:pPr algn="ctr">
              <a:buSzPct val="25000"/>
            </a:pPr>
            <a:r>
              <a:rPr lang="en-US" sz="1400" dirty="0">
                <a:solidFill>
                  <a:srgbClr val="00B0F0"/>
                </a:solidFill>
                <a:latin typeface="Lato" panose="020F0502020204030203" pitchFamily="34" charset="0"/>
                <a:ea typeface="Calibri"/>
                <a:cs typeface="Calibri"/>
                <a:sym typeface="Calibri"/>
              </a:rPr>
              <a:t>anti-phishing</a:t>
            </a:r>
          </a:p>
          <a:p>
            <a:pPr algn="ctr">
              <a:buSzPct val="25000"/>
            </a:pPr>
            <a:endParaRPr lang="en-US" sz="1400" dirty="0">
              <a:solidFill>
                <a:srgbClr val="00B0F0"/>
              </a:solidFill>
              <a:latin typeface="Lato" panose="020F0502020204030203" pitchFamily="34" charset="0"/>
              <a:ea typeface="Calibri"/>
              <a:cs typeface="Calibri"/>
              <a:sym typeface="Calibri"/>
            </a:endParaRPr>
          </a:p>
        </p:txBody>
      </p:sp>
      <p:sp>
        <p:nvSpPr>
          <p:cNvPr id="65" name="Shape 159">
            <a:extLst>
              <a:ext uri="{FF2B5EF4-FFF2-40B4-BE49-F238E27FC236}">
                <a16:creationId xmlns:a16="http://schemas.microsoft.com/office/drawing/2014/main" id="{3F00D7F6-F1CF-46AD-9F13-E354FE1E768D}"/>
              </a:ext>
            </a:extLst>
          </p:cNvPr>
          <p:cNvSpPr txBox="1"/>
          <p:nvPr/>
        </p:nvSpPr>
        <p:spPr>
          <a:xfrm>
            <a:off x="2318425" y="4045885"/>
            <a:ext cx="1401818" cy="363566"/>
          </a:xfrm>
          <a:prstGeom prst="rect">
            <a:avLst/>
          </a:prstGeom>
          <a:noFill/>
          <a:ln>
            <a:noFill/>
          </a:ln>
        </p:spPr>
        <p:txBody>
          <a:bodyPr lIns="91425" tIns="45700" rIns="91425" bIns="45700" anchor="t" anchorCtr="0">
            <a:noAutofit/>
          </a:bodyPr>
          <a:lstStyle/>
          <a:p>
            <a:pPr algn="ctr">
              <a:buSzPct val="25000"/>
            </a:pPr>
            <a:r>
              <a:rPr lang="en-US" sz="1400" dirty="0">
                <a:solidFill>
                  <a:srgbClr val="00B0F0"/>
                </a:solidFill>
                <a:latin typeface="Lato" panose="020F0502020204030203" pitchFamily="34" charset="0"/>
                <a:ea typeface="Calibri"/>
                <a:cs typeface="Calibri"/>
                <a:sym typeface="Calibri"/>
              </a:rPr>
              <a:t>Business Email Compromise</a:t>
            </a:r>
          </a:p>
        </p:txBody>
      </p:sp>
      <p:pic>
        <p:nvPicPr>
          <p:cNvPr id="18" name="Picture 17" descr="Icon&#10;&#10;Description automatically generated">
            <a:extLst>
              <a:ext uri="{FF2B5EF4-FFF2-40B4-BE49-F238E27FC236}">
                <a16:creationId xmlns:a16="http://schemas.microsoft.com/office/drawing/2014/main" id="{72EBD7BA-BDDC-4FF2-8B2E-2AF9EC73AE2E}"/>
              </a:ext>
            </a:extLst>
          </p:cNvPr>
          <p:cNvPicPr>
            <a:picLocks noChangeAspect="1"/>
          </p:cNvPicPr>
          <p:nvPr/>
        </p:nvPicPr>
        <p:blipFill>
          <a:blip r:embed="rId25"/>
          <a:stretch>
            <a:fillRect/>
          </a:stretch>
        </p:blipFill>
        <p:spPr>
          <a:xfrm>
            <a:off x="1662876" y="3895839"/>
            <a:ext cx="696884" cy="731520"/>
          </a:xfrm>
          <a:prstGeom prst="rect">
            <a:avLst/>
          </a:prstGeom>
        </p:spPr>
      </p:pic>
      <p:sp>
        <p:nvSpPr>
          <p:cNvPr id="68" name="Shape 159">
            <a:extLst>
              <a:ext uri="{FF2B5EF4-FFF2-40B4-BE49-F238E27FC236}">
                <a16:creationId xmlns:a16="http://schemas.microsoft.com/office/drawing/2014/main" id="{32A56C6A-EF8F-4497-A23B-5070CB4568F5}"/>
              </a:ext>
            </a:extLst>
          </p:cNvPr>
          <p:cNvSpPr txBox="1"/>
          <p:nvPr/>
        </p:nvSpPr>
        <p:spPr>
          <a:xfrm>
            <a:off x="2217382" y="1627652"/>
            <a:ext cx="1401818" cy="363566"/>
          </a:xfrm>
          <a:prstGeom prst="rect">
            <a:avLst/>
          </a:prstGeom>
          <a:noFill/>
          <a:ln>
            <a:noFill/>
          </a:ln>
        </p:spPr>
        <p:txBody>
          <a:bodyPr lIns="91425" tIns="45700" rIns="91425" bIns="45700" anchor="t" anchorCtr="0">
            <a:noAutofit/>
          </a:bodyPr>
          <a:lstStyle/>
          <a:p>
            <a:pPr algn="ctr">
              <a:buSzPct val="25000"/>
            </a:pPr>
            <a:r>
              <a:rPr lang="en-US" sz="1400" dirty="0">
                <a:solidFill>
                  <a:srgbClr val="00B0F0"/>
                </a:solidFill>
                <a:latin typeface="Lato" panose="020F0502020204030203" pitchFamily="34" charset="0"/>
                <a:ea typeface="Calibri"/>
                <a:cs typeface="Calibri"/>
                <a:sym typeface="Calibri"/>
              </a:rPr>
              <a:t>Anomaly</a:t>
            </a:r>
          </a:p>
          <a:p>
            <a:pPr algn="ctr">
              <a:buSzPct val="25000"/>
            </a:pPr>
            <a:r>
              <a:rPr lang="en-US" sz="1400" dirty="0">
                <a:solidFill>
                  <a:srgbClr val="00B0F0"/>
                </a:solidFill>
                <a:latin typeface="Lato" panose="020F0502020204030203" pitchFamily="34" charset="0"/>
                <a:ea typeface="Calibri"/>
                <a:cs typeface="Calibri"/>
                <a:sym typeface="Calibri"/>
              </a:rPr>
              <a:t>Detection</a:t>
            </a:r>
          </a:p>
        </p:txBody>
      </p:sp>
      <p:grpSp>
        <p:nvGrpSpPr>
          <p:cNvPr id="7" name="Group 6">
            <a:extLst>
              <a:ext uri="{FF2B5EF4-FFF2-40B4-BE49-F238E27FC236}">
                <a16:creationId xmlns:a16="http://schemas.microsoft.com/office/drawing/2014/main" id="{5558EF50-2864-4FF5-8A91-16E567CAA9E2}"/>
              </a:ext>
            </a:extLst>
          </p:cNvPr>
          <p:cNvGrpSpPr/>
          <p:nvPr/>
        </p:nvGrpSpPr>
        <p:grpSpPr>
          <a:xfrm>
            <a:off x="1249360" y="5161223"/>
            <a:ext cx="3780041" cy="761030"/>
            <a:chOff x="1249360" y="5161223"/>
            <a:chExt cx="3780041" cy="761030"/>
          </a:xfrm>
        </p:grpSpPr>
        <p:cxnSp>
          <p:nvCxnSpPr>
            <p:cNvPr id="61" name="Straight Connector 60">
              <a:extLst>
                <a:ext uri="{FF2B5EF4-FFF2-40B4-BE49-F238E27FC236}">
                  <a16:creationId xmlns:a16="http://schemas.microsoft.com/office/drawing/2014/main" id="{158AF949-35C1-4342-B290-37B7B545BDA2}"/>
                </a:ext>
              </a:extLst>
            </p:cNvPr>
            <p:cNvCxnSpPr>
              <a:cxnSpLocks/>
            </p:cNvCxnSpPr>
            <p:nvPr/>
          </p:nvCxnSpPr>
          <p:spPr>
            <a:xfrm>
              <a:off x="1371801" y="5161223"/>
              <a:ext cx="3657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2852895C-C7B4-4D6A-B6C1-4C34DB8EBFA4}"/>
                </a:ext>
              </a:extLst>
            </p:cNvPr>
            <p:cNvSpPr/>
            <p:nvPr/>
          </p:nvSpPr>
          <p:spPr>
            <a:xfrm>
              <a:off x="1249360" y="5275922"/>
              <a:ext cx="3780041" cy="646331"/>
            </a:xfrm>
            <a:prstGeom prst="rect">
              <a:avLst/>
            </a:prstGeom>
          </p:spPr>
          <p:txBody>
            <a:bodyPr wrap="square">
              <a:spAutoFit/>
            </a:bodyPr>
            <a:lstStyle/>
            <a:p>
              <a:r>
                <a:rPr lang="en-US" dirty="0"/>
                <a:t>Full-suite protection for cloud email and SaaS applications </a:t>
              </a:r>
            </a:p>
          </p:txBody>
        </p:sp>
      </p:grpSp>
      <p:sp>
        <p:nvSpPr>
          <p:cNvPr id="54" name="Rectangle 53">
            <a:extLst>
              <a:ext uri="{FF2B5EF4-FFF2-40B4-BE49-F238E27FC236}">
                <a16:creationId xmlns:a16="http://schemas.microsoft.com/office/drawing/2014/main" id="{A2937282-4DC5-4DE7-B7E0-47DCB4CC9EAB}"/>
              </a:ext>
            </a:extLst>
          </p:cNvPr>
          <p:cNvSpPr/>
          <p:nvPr/>
        </p:nvSpPr>
        <p:spPr>
          <a:xfrm>
            <a:off x="5503658" y="3823058"/>
            <a:ext cx="1274708" cy="646331"/>
          </a:xfrm>
          <a:prstGeom prst="rect">
            <a:avLst/>
          </a:prstGeom>
        </p:spPr>
        <p:txBody>
          <a:bodyPr wrap="none">
            <a:spAutoFit/>
          </a:bodyPr>
          <a:lstStyle/>
          <a:p>
            <a:r>
              <a:rPr lang="en-US" b="1" kern="0" dirty="0">
                <a:solidFill>
                  <a:srgbClr val="F36B22"/>
                </a:solidFill>
                <a:latin typeface="Lato" panose="020F0502020204030203" pitchFamily="34" charset="0"/>
                <a:ea typeface="Museo Sans For Dell" pitchFamily="2" charset="0"/>
              </a:rPr>
              <a:t>API-Based</a:t>
            </a:r>
          </a:p>
          <a:p>
            <a:pPr algn="ctr"/>
            <a:r>
              <a:rPr lang="en-US" b="1" kern="0" dirty="0">
                <a:solidFill>
                  <a:srgbClr val="F36B22"/>
                </a:solidFill>
                <a:latin typeface="Lato" panose="020F0502020204030203" pitchFamily="34" charset="0"/>
                <a:ea typeface="Museo Sans For Dell" pitchFamily="2" charset="0"/>
              </a:rPr>
              <a:t>Security</a:t>
            </a:r>
            <a:endParaRPr lang="en-US" dirty="0"/>
          </a:p>
        </p:txBody>
      </p:sp>
      <p:sp>
        <p:nvSpPr>
          <p:cNvPr id="80" name="Shape 159">
            <a:extLst>
              <a:ext uri="{FF2B5EF4-FFF2-40B4-BE49-F238E27FC236}">
                <a16:creationId xmlns:a16="http://schemas.microsoft.com/office/drawing/2014/main" id="{C6EF8593-191C-4C8C-9C0D-AB90DC94520C}"/>
              </a:ext>
            </a:extLst>
          </p:cNvPr>
          <p:cNvSpPr txBox="1"/>
          <p:nvPr/>
        </p:nvSpPr>
        <p:spPr>
          <a:xfrm>
            <a:off x="747871" y="3426784"/>
            <a:ext cx="1401818" cy="363566"/>
          </a:xfrm>
          <a:prstGeom prst="rect">
            <a:avLst/>
          </a:prstGeom>
          <a:noFill/>
          <a:ln>
            <a:noFill/>
          </a:ln>
        </p:spPr>
        <p:txBody>
          <a:bodyPr lIns="91425" tIns="45700" rIns="91425" bIns="45700" anchor="t" anchorCtr="0">
            <a:noAutofit/>
          </a:bodyPr>
          <a:lstStyle/>
          <a:p>
            <a:pPr algn="ctr">
              <a:buSzPct val="25000"/>
            </a:pPr>
            <a:r>
              <a:rPr lang="en-US" sz="1400" dirty="0">
                <a:solidFill>
                  <a:srgbClr val="00B0F0"/>
                </a:solidFill>
                <a:latin typeface="Lato" panose="020F0502020204030203" pitchFamily="34" charset="0"/>
                <a:ea typeface="Calibri"/>
                <a:cs typeface="Calibri"/>
                <a:sym typeface="Calibri"/>
              </a:rPr>
              <a:t>Account Takeover Protection</a:t>
            </a:r>
          </a:p>
          <a:p>
            <a:pPr algn="ctr">
              <a:buSzPct val="25000"/>
            </a:pPr>
            <a:endParaRPr lang="en-US" sz="1400" dirty="0">
              <a:solidFill>
                <a:srgbClr val="00B0F0"/>
              </a:solidFill>
              <a:latin typeface="Lato" panose="020F0502020204030203" pitchFamily="34" charset="0"/>
              <a:ea typeface="Calibri"/>
              <a:cs typeface="Calibri"/>
              <a:sym typeface="Calibri"/>
            </a:endParaRPr>
          </a:p>
        </p:txBody>
      </p:sp>
      <p:sp>
        <p:nvSpPr>
          <p:cNvPr id="84" name="Shape 159">
            <a:extLst>
              <a:ext uri="{FF2B5EF4-FFF2-40B4-BE49-F238E27FC236}">
                <a16:creationId xmlns:a16="http://schemas.microsoft.com/office/drawing/2014/main" id="{CBD7A21E-46FB-490C-B025-F0B736D9D414}"/>
              </a:ext>
            </a:extLst>
          </p:cNvPr>
          <p:cNvSpPr txBox="1"/>
          <p:nvPr/>
        </p:nvSpPr>
        <p:spPr>
          <a:xfrm>
            <a:off x="747871" y="4621589"/>
            <a:ext cx="1954370" cy="363566"/>
          </a:xfrm>
          <a:prstGeom prst="rect">
            <a:avLst/>
          </a:prstGeom>
          <a:noFill/>
          <a:ln>
            <a:noFill/>
          </a:ln>
        </p:spPr>
        <p:txBody>
          <a:bodyPr lIns="91425" tIns="45700" rIns="91425" bIns="45700" anchor="t" anchorCtr="0">
            <a:noAutofit/>
          </a:bodyPr>
          <a:lstStyle/>
          <a:p>
            <a:pPr algn="ctr">
              <a:buSzPct val="25000"/>
            </a:pPr>
            <a:r>
              <a:rPr lang="en-US" sz="1400" dirty="0">
                <a:solidFill>
                  <a:srgbClr val="00B0F0"/>
                </a:solidFill>
                <a:latin typeface="Lato" panose="020F0502020204030203" pitchFamily="34" charset="0"/>
                <a:ea typeface="Calibri"/>
                <a:cs typeface="Calibri"/>
                <a:sym typeface="Calibri"/>
              </a:rPr>
              <a:t>Email Fraud Detection</a:t>
            </a:r>
          </a:p>
          <a:p>
            <a:pPr algn="ctr">
              <a:buSzPct val="25000"/>
            </a:pPr>
            <a:endParaRPr lang="en-US" sz="1400" dirty="0">
              <a:solidFill>
                <a:srgbClr val="00B0F0"/>
              </a:solidFill>
              <a:latin typeface="Lato" panose="020F0502020204030203" pitchFamily="34" charset="0"/>
              <a:ea typeface="Calibri"/>
              <a:cs typeface="Calibri"/>
              <a:sym typeface="Calibri"/>
            </a:endParaRPr>
          </a:p>
        </p:txBody>
      </p:sp>
      <p:sp>
        <p:nvSpPr>
          <p:cNvPr id="55" name="TextBox 54">
            <a:extLst>
              <a:ext uri="{FF2B5EF4-FFF2-40B4-BE49-F238E27FC236}">
                <a16:creationId xmlns:a16="http://schemas.microsoft.com/office/drawing/2014/main" id="{4278E59B-08F1-4A2B-ACF5-FCFBE330BD62}"/>
              </a:ext>
            </a:extLst>
          </p:cNvPr>
          <p:cNvSpPr txBox="1"/>
          <p:nvPr/>
        </p:nvSpPr>
        <p:spPr>
          <a:xfrm>
            <a:off x="3872374" y="3977751"/>
            <a:ext cx="1464533" cy="646330"/>
          </a:xfrm>
          <a:prstGeom prst="rect">
            <a:avLst/>
          </a:prstGeom>
          <a:noFill/>
          <a:ln>
            <a:noFill/>
          </a:ln>
        </p:spPr>
        <p:txBody>
          <a:bodyPr lIns="91425" tIns="45700" rIns="91425" bIns="45700" anchor="t" anchorCtr="0">
            <a:noAutofit/>
          </a:bodyPr>
          <a:lstStyle>
            <a:defPPr>
              <a:defRPr lang="en-US"/>
            </a:defPPr>
            <a:lvl1pPr algn="ctr">
              <a:buSzPct val="25000"/>
              <a:defRPr sz="1100">
                <a:solidFill>
                  <a:srgbClr val="00B0F0"/>
                </a:solidFill>
                <a:latin typeface="Lato" panose="020F0502020204030203" pitchFamily="34" charset="0"/>
                <a:ea typeface="Calibri"/>
                <a:cs typeface="Calibri"/>
              </a:defRPr>
            </a:lvl1pPr>
          </a:lstStyle>
          <a:p>
            <a:r>
              <a:rPr lang="en-US" sz="1400" dirty="0">
                <a:sym typeface="Calibri"/>
              </a:rPr>
              <a:t>Cloud Office System Integration</a:t>
            </a:r>
          </a:p>
        </p:txBody>
      </p:sp>
      <p:sp>
        <p:nvSpPr>
          <p:cNvPr id="58" name="TextBox 57">
            <a:extLst>
              <a:ext uri="{FF2B5EF4-FFF2-40B4-BE49-F238E27FC236}">
                <a16:creationId xmlns:a16="http://schemas.microsoft.com/office/drawing/2014/main" id="{56244DF8-430A-439C-8FCB-A0442359BC7E}"/>
              </a:ext>
            </a:extLst>
          </p:cNvPr>
          <p:cNvSpPr txBox="1"/>
          <p:nvPr/>
        </p:nvSpPr>
        <p:spPr>
          <a:xfrm>
            <a:off x="3832638" y="2070338"/>
            <a:ext cx="1662039" cy="394931"/>
          </a:xfrm>
          <a:prstGeom prst="rect">
            <a:avLst/>
          </a:prstGeom>
          <a:noFill/>
          <a:ln>
            <a:noFill/>
          </a:ln>
        </p:spPr>
        <p:txBody>
          <a:bodyPr lIns="91425" tIns="45700" rIns="91425" bIns="45700" anchor="t" anchorCtr="0">
            <a:noAutofit/>
          </a:bodyPr>
          <a:lstStyle>
            <a:defPPr>
              <a:defRPr lang="en-US"/>
            </a:defPPr>
            <a:lvl1pPr algn="ctr">
              <a:buSzPct val="25000"/>
              <a:defRPr sz="1100">
                <a:solidFill>
                  <a:srgbClr val="00B0F0"/>
                </a:solidFill>
                <a:latin typeface="Lato" panose="020F0502020204030203" pitchFamily="34" charset="0"/>
                <a:ea typeface="Calibri"/>
                <a:cs typeface="Calibri"/>
              </a:defRPr>
            </a:lvl1pPr>
          </a:lstStyle>
          <a:p>
            <a:r>
              <a:rPr lang="en-US" sz="1400" dirty="0">
                <a:sym typeface="Calibri"/>
              </a:rPr>
              <a:t>Enterprise Email Security</a:t>
            </a:r>
          </a:p>
        </p:txBody>
      </p:sp>
    </p:spTree>
    <p:extLst>
      <p:ext uri="{BB962C8B-B14F-4D97-AF65-F5344CB8AC3E}">
        <p14:creationId xmlns:p14="http://schemas.microsoft.com/office/powerpoint/2010/main" val="376111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500"/>
                                        <p:tgtEl>
                                          <p:spTgt spid="8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8" grpId="0"/>
      <p:bldP spid="80" grpId="0"/>
      <p:bldP spid="84" grpId="0"/>
      <p:bldP spid="55"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0D19BA-A3B3-46DF-B5F3-2C835550E42B}"/>
              </a:ext>
            </a:extLst>
          </p:cNvPr>
          <p:cNvSpPr>
            <a:spLocks noGrp="1"/>
          </p:cNvSpPr>
          <p:nvPr>
            <p:ph type="title"/>
          </p:nvPr>
        </p:nvSpPr>
        <p:spPr>
          <a:xfrm>
            <a:off x="514349" y="365125"/>
            <a:ext cx="11139247" cy="1325563"/>
          </a:xfrm>
        </p:spPr>
        <p:txBody>
          <a:bodyPr/>
          <a:lstStyle/>
          <a:p>
            <a:r>
              <a:rPr lang="en-US" dirty="0"/>
              <a:t>Multi-layered protection</a:t>
            </a:r>
          </a:p>
        </p:txBody>
      </p:sp>
      <p:pic>
        <p:nvPicPr>
          <p:cNvPr id="9" name="Content Placeholder 8" descr="Timeline&#10;&#10;Description automatically generated">
            <a:extLst>
              <a:ext uri="{FF2B5EF4-FFF2-40B4-BE49-F238E27FC236}">
                <a16:creationId xmlns:a16="http://schemas.microsoft.com/office/drawing/2014/main" id="{5BDCEFB1-5724-4CA7-89E8-533FE6FB518E}"/>
              </a:ext>
            </a:extLst>
          </p:cNvPr>
          <p:cNvPicPr>
            <a:picLocks noGrp="1" noChangeAspect="1"/>
          </p:cNvPicPr>
          <p:nvPr>
            <p:ph idx="1"/>
          </p:nvPr>
        </p:nvPicPr>
        <p:blipFill>
          <a:blip r:embed="rId3"/>
          <a:stretch>
            <a:fillRect/>
          </a:stretch>
        </p:blipFill>
        <p:spPr>
          <a:xfrm>
            <a:off x="631996" y="1985963"/>
            <a:ext cx="10904196" cy="4102100"/>
          </a:xfrm>
        </p:spPr>
      </p:pic>
      <p:sp>
        <p:nvSpPr>
          <p:cNvPr id="4" name="Slide Number Placeholder 3">
            <a:extLst>
              <a:ext uri="{FF2B5EF4-FFF2-40B4-BE49-F238E27FC236}">
                <a16:creationId xmlns:a16="http://schemas.microsoft.com/office/drawing/2014/main" id="{2C096884-986B-4287-BE97-7AA4718A187A}"/>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26</a:t>
            </a:fld>
            <a:endParaRPr lang="en-US"/>
          </a:p>
        </p:txBody>
      </p:sp>
      <p:sp>
        <p:nvSpPr>
          <p:cNvPr id="12" name="Rectangle 11">
            <a:extLst>
              <a:ext uri="{FF2B5EF4-FFF2-40B4-BE49-F238E27FC236}">
                <a16:creationId xmlns:a16="http://schemas.microsoft.com/office/drawing/2014/main" id="{9D9FBFE1-A12B-4AB4-A82A-80DB3155443F}"/>
              </a:ext>
            </a:extLst>
          </p:cNvPr>
          <p:cNvSpPr/>
          <p:nvPr/>
        </p:nvSpPr>
        <p:spPr>
          <a:xfrm>
            <a:off x="7112000" y="1428466"/>
            <a:ext cx="4815927" cy="4628790"/>
          </a:xfrm>
          <a:prstGeom prst="rect">
            <a:avLst/>
          </a:prstGeom>
          <a:solidFill>
            <a:schemeClr val="bg1"/>
          </a:solidFill>
        </p:spPr>
        <p:txBody>
          <a:bodyPr wrap="square">
            <a:noAutofit/>
          </a:bodyPr>
          <a:lstStyle/>
          <a:p>
            <a:pPr marL="285750" indent="-285750">
              <a:lnSpc>
                <a:spcPct val="107000"/>
              </a:lnSpc>
              <a:spcAft>
                <a:spcPts val="8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Defense invisible to hackers</a:t>
            </a:r>
          </a:p>
          <a:p>
            <a:pPr marL="285750" indent="-285750">
              <a:lnSpc>
                <a:spcPct val="107000"/>
              </a:lnSpc>
              <a:spcAft>
                <a:spcPts val="8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Two AI models continuously trained on attacks that evade Microsoft 365</a:t>
            </a:r>
          </a:p>
          <a:p>
            <a:pPr marL="285750" indent="-285750">
              <a:lnSpc>
                <a:spcPct val="107000"/>
              </a:lnSpc>
              <a:spcAft>
                <a:spcPts val="8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Full visibility: titles, profile, groups, logins, historical emails; builds behavior baseline and social graph</a:t>
            </a:r>
          </a:p>
          <a:p>
            <a:pPr marL="285750" indent="-285750">
              <a:lnSpc>
                <a:spcPct val="107000"/>
              </a:lnSpc>
              <a:spcAft>
                <a:spcPts val="800"/>
              </a:spcAft>
              <a:buFont typeface="Arial" panose="020B0604020202020204" pitchFamily="34" charset="0"/>
              <a:buChar char="•"/>
            </a:pPr>
            <a:r>
              <a:rPr lang="en-US" sz="2000" dirty="0">
                <a:cs typeface="Calibri" panose="020F0502020204030204" pitchFamily="34" charset="0"/>
              </a:rPr>
              <a:t>Office 365 vulnerabilities serve as indications of attack</a:t>
            </a:r>
            <a:r>
              <a:rPr lang="en-US" sz="2000" dirty="0">
                <a:cs typeface="Times New Roman" panose="02020603050405020304" pitchFamily="18" charset="0"/>
              </a:rPr>
              <a:t>s</a:t>
            </a:r>
            <a:endParaRPr lang="en-US" sz="2000" dirty="0"/>
          </a:p>
          <a:p>
            <a:pPr marL="285750" indent="-285750">
              <a:lnSpc>
                <a:spcPct val="107000"/>
              </a:lnSpc>
              <a:spcAft>
                <a:spcPts val="8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Analyze 300+ indicators of phishing</a:t>
            </a:r>
          </a:p>
          <a:p>
            <a:pPr marL="285750" indent="-285750">
              <a:lnSpc>
                <a:spcPct val="107000"/>
              </a:lnSpc>
              <a:spcAft>
                <a:spcPts val="8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Click-time protection</a:t>
            </a:r>
          </a:p>
          <a:p>
            <a:pPr marL="285750" indent="-285750">
              <a:lnSpc>
                <a:spcPct val="107000"/>
              </a:lnSpc>
              <a:spcAft>
                <a:spcPts val="8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Search and destroy: Post deliver remediation</a:t>
            </a:r>
          </a:p>
        </p:txBody>
      </p:sp>
      <p:sp>
        <p:nvSpPr>
          <p:cNvPr id="3" name="TextBox 2">
            <a:extLst>
              <a:ext uri="{FF2B5EF4-FFF2-40B4-BE49-F238E27FC236}">
                <a16:creationId xmlns:a16="http://schemas.microsoft.com/office/drawing/2014/main" id="{9F870087-66DE-47FD-B3CA-004E3772D5FB}"/>
              </a:ext>
            </a:extLst>
          </p:cNvPr>
          <p:cNvSpPr txBox="1"/>
          <p:nvPr/>
        </p:nvSpPr>
        <p:spPr>
          <a:xfrm>
            <a:off x="2183826" y="5787881"/>
            <a:ext cx="3476144" cy="369332"/>
          </a:xfrm>
          <a:prstGeom prst="rect">
            <a:avLst/>
          </a:prstGeom>
          <a:noFill/>
        </p:spPr>
        <p:txBody>
          <a:bodyPr wrap="none" rtlCol="0">
            <a:spAutoFit/>
          </a:bodyPr>
          <a:lstStyle/>
          <a:p>
            <a:r>
              <a:rPr lang="en-US" dirty="0"/>
              <a:t>Protects Gmail in the same way.</a:t>
            </a:r>
          </a:p>
        </p:txBody>
      </p:sp>
    </p:spTree>
    <p:extLst>
      <p:ext uri="{BB962C8B-B14F-4D97-AF65-F5344CB8AC3E}">
        <p14:creationId xmlns:p14="http://schemas.microsoft.com/office/powerpoint/2010/main" val="378036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6" presetClass="emph" presetSubtype="0" fill="hold" nodeType="withEffect">
                                  <p:stCondLst>
                                    <p:cond delay="0"/>
                                  </p:stCondLst>
                                  <p:childTnLst>
                                    <p:animScale>
                                      <p:cBhvr>
                                        <p:cTn id="9" dur="2000" fill="hold"/>
                                        <p:tgtEl>
                                          <p:spTgt spid="9"/>
                                        </p:tgtEl>
                                      </p:cBhvr>
                                      <p:by x="67500" y="67500"/>
                                    </p:animScale>
                                  </p:childTnLst>
                                </p:cTn>
                              </p:par>
                              <p:par>
                                <p:cTn id="10" presetID="42" presetClass="path" presetSubtype="0" accel="50000" decel="50000" fill="hold" nodeType="withEffect">
                                  <p:stCondLst>
                                    <p:cond delay="0"/>
                                  </p:stCondLst>
                                  <p:childTnLst>
                                    <p:animMotion origin="layout" path="M -1.45833E-6 3.7037E-6 L -0.17357 -0.00024 " pathEditMode="relative" rAng="0" ptsTypes="AA">
                                      <p:cBhvr>
                                        <p:cTn id="11" dur="2000" fill="hold"/>
                                        <p:tgtEl>
                                          <p:spTgt spid="9"/>
                                        </p:tgtEl>
                                        <p:attrNameLst>
                                          <p:attrName>ppt_x</p:attrName>
                                          <p:attrName>ppt_y</p:attrName>
                                        </p:attrNameLst>
                                      </p:cBhvr>
                                      <p:rCtr x="-8685" y="-23"/>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1C1D-F5B2-2F4C-99BC-2B9822716F2C}"/>
              </a:ext>
            </a:extLst>
          </p:cNvPr>
          <p:cNvSpPr>
            <a:spLocks noGrp="1"/>
          </p:cNvSpPr>
          <p:nvPr>
            <p:ph type="title"/>
          </p:nvPr>
        </p:nvSpPr>
        <p:spPr>
          <a:xfrm>
            <a:off x="381000" y="373642"/>
            <a:ext cx="11430000" cy="907084"/>
          </a:xfrm>
        </p:spPr>
        <p:txBody>
          <a:bodyPr>
            <a:normAutofit/>
          </a:bodyPr>
          <a:lstStyle/>
          <a:p>
            <a:r>
              <a:rPr lang="en-US" dirty="0">
                <a:solidFill>
                  <a:srgbClr val="FF7A1A"/>
                </a:solidFill>
              </a:rPr>
              <a:t>Born In the Cloud – API Based</a:t>
            </a:r>
            <a:endParaRPr lang="en-US" dirty="0"/>
          </a:p>
        </p:txBody>
      </p:sp>
      <p:sp>
        <p:nvSpPr>
          <p:cNvPr id="55" name="Content Placeholder 7">
            <a:extLst>
              <a:ext uri="{FF2B5EF4-FFF2-40B4-BE49-F238E27FC236}">
                <a16:creationId xmlns:a16="http://schemas.microsoft.com/office/drawing/2014/main" id="{279B6BC3-4690-AD4A-91FA-64658EE2C095}"/>
              </a:ext>
            </a:extLst>
          </p:cNvPr>
          <p:cNvSpPr txBox="1">
            <a:spLocks/>
          </p:cNvSpPr>
          <p:nvPr/>
        </p:nvSpPr>
        <p:spPr>
          <a:xfrm>
            <a:off x="167296" y="4130114"/>
            <a:ext cx="11970326" cy="2434917"/>
          </a:xfrm>
          <a:prstGeom prst="rect">
            <a:avLst/>
          </a:prstGeom>
        </p:spPr>
        <p:txBody>
          <a:bodyPr numCol="2">
            <a:noAutofit/>
          </a:bodyPr>
          <a:lstStyle>
            <a:lvl1pPr marL="228600" indent="-228600" algn="l" defTabSz="914400" rtl="0" eaLnBrk="1" latinLnBrk="0" hangingPunct="1">
              <a:lnSpc>
                <a:spcPct val="90000"/>
              </a:lnSpc>
              <a:spcBef>
                <a:spcPts val="1000"/>
              </a:spcBef>
              <a:buClr>
                <a:srgbClr val="FF791A"/>
              </a:buClr>
              <a:buFont typeface="Arial"/>
              <a:buChar char="•"/>
              <a:defRPr sz="2800" kern="1200">
                <a:solidFill>
                  <a:srgbClr val="666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791A"/>
              </a:buClr>
              <a:buFont typeface="Arial"/>
              <a:buChar char="•"/>
              <a:defRPr sz="2400" kern="1200">
                <a:solidFill>
                  <a:srgbClr val="666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91A"/>
              </a:buClr>
              <a:buFont typeface="Arial"/>
              <a:buChar char="•"/>
              <a:defRPr sz="2000" kern="1200">
                <a:solidFill>
                  <a:srgbClr val="666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800"/>
              </a:spcBef>
            </a:pPr>
            <a:r>
              <a:rPr lang="en-US" sz="2000" b="1" dirty="0">
                <a:cs typeface="Times New Roman" panose="02020603050405020304" pitchFamily="18" charset="0"/>
              </a:rPr>
              <a:t>Blo</a:t>
            </a:r>
            <a:r>
              <a:rPr lang="en-US" sz="2000" b="1" dirty="0">
                <a:ea typeface="Calibri" panose="020F0502020204030204" pitchFamily="34" charset="0"/>
                <a:cs typeface="Times New Roman" panose="02020603050405020304" pitchFamily="18" charset="0"/>
              </a:rPr>
              <a:t>cks Before the Inbox</a:t>
            </a:r>
          </a:p>
          <a:p>
            <a:pPr>
              <a:lnSpc>
                <a:spcPct val="120000"/>
              </a:lnSpc>
              <a:spcBef>
                <a:spcPts val="800"/>
              </a:spcBef>
            </a:pPr>
            <a:r>
              <a:rPr lang="en-US" sz="2000" b="1" dirty="0">
                <a:cs typeface="Times New Roman" panose="02020603050405020304" pitchFamily="18" charset="0"/>
              </a:rPr>
              <a:t>One-Click Deployment</a:t>
            </a:r>
          </a:p>
          <a:p>
            <a:pPr>
              <a:lnSpc>
                <a:spcPct val="120000"/>
              </a:lnSpc>
              <a:spcBef>
                <a:spcPts val="800"/>
              </a:spcBef>
            </a:pPr>
            <a:r>
              <a:rPr lang="en-US" sz="2000" b="1" dirty="0">
                <a:ea typeface="Calibri" panose="020F0502020204030204" pitchFamily="34" charset="0"/>
                <a:cs typeface="Times New Roman" panose="02020603050405020304" pitchFamily="18" charset="0"/>
              </a:rPr>
              <a:t>In-line protection From the Inside</a:t>
            </a:r>
          </a:p>
          <a:p>
            <a:pPr>
              <a:lnSpc>
                <a:spcPct val="120000"/>
              </a:lnSpc>
              <a:spcBef>
                <a:spcPts val="800"/>
              </a:spcBef>
            </a:pPr>
            <a:r>
              <a:rPr lang="en-US" sz="2000" b="1" dirty="0">
                <a:cs typeface="Times New Roman" panose="02020603050405020304" pitchFamily="18" charset="0"/>
              </a:rPr>
              <a:t>Invisible to Threat Actors</a:t>
            </a:r>
          </a:p>
          <a:p>
            <a:pPr>
              <a:lnSpc>
                <a:spcPct val="120000"/>
              </a:lnSpc>
              <a:spcBef>
                <a:spcPts val="800"/>
              </a:spcBef>
            </a:pPr>
            <a:r>
              <a:rPr lang="en-US" sz="2000" b="1" dirty="0">
                <a:cs typeface="Times New Roman" panose="02020603050405020304" pitchFamily="18" charset="0"/>
              </a:rPr>
              <a:t>OneDrive, SharePoint, </a:t>
            </a:r>
            <a:r>
              <a:rPr lang="en-US" sz="2000" b="1" dirty="0" err="1">
                <a:cs typeface="Times New Roman" panose="02020603050405020304" pitchFamily="18" charset="0"/>
              </a:rPr>
              <a:t>etc</a:t>
            </a:r>
            <a:endParaRPr lang="en-US" sz="2000" b="1" dirty="0">
              <a:cs typeface="Times New Roman" panose="02020603050405020304" pitchFamily="18" charset="0"/>
            </a:endParaRPr>
          </a:p>
          <a:p>
            <a:pPr>
              <a:lnSpc>
                <a:spcPct val="120000"/>
              </a:lnSpc>
              <a:spcBef>
                <a:spcPts val="800"/>
              </a:spcBef>
            </a:pPr>
            <a:endParaRPr lang="en-US" sz="2000" b="1" dirty="0">
              <a:cs typeface="Times New Roman" panose="02020603050405020304" pitchFamily="18" charset="0"/>
            </a:endParaRPr>
          </a:p>
          <a:p>
            <a:pPr marL="285750" indent="-285750">
              <a:lnSpc>
                <a:spcPct val="120000"/>
              </a:lnSpc>
              <a:spcBef>
                <a:spcPts val="800"/>
              </a:spcBef>
              <a:spcAft>
                <a:spcPts val="800"/>
              </a:spcAft>
              <a:buFont typeface="Arial" panose="020B0604020202020204" pitchFamily="34" charset="0"/>
              <a:buChar char="•"/>
            </a:pPr>
            <a:r>
              <a:rPr lang="en-US" sz="2000" b="1" dirty="0"/>
              <a:t>Scan all Emails: </a:t>
            </a:r>
          </a:p>
          <a:p>
            <a:pPr marL="742950" lvl="1" indent="-285750">
              <a:lnSpc>
                <a:spcPct val="120000"/>
              </a:lnSpc>
              <a:spcBef>
                <a:spcPts val="800"/>
              </a:spcBef>
              <a:spcAft>
                <a:spcPts val="800"/>
              </a:spcAft>
              <a:buFont typeface="Arial" panose="020B0604020202020204" pitchFamily="34" charset="0"/>
              <a:buChar char="•"/>
            </a:pPr>
            <a:r>
              <a:rPr lang="en-US" sz="1800" b="1" dirty="0"/>
              <a:t>Inbound</a:t>
            </a:r>
          </a:p>
          <a:p>
            <a:pPr marL="742950" lvl="1" indent="-285750">
              <a:lnSpc>
                <a:spcPct val="120000"/>
              </a:lnSpc>
              <a:spcBef>
                <a:spcPts val="800"/>
              </a:spcBef>
              <a:spcAft>
                <a:spcPts val="800"/>
              </a:spcAft>
              <a:buFont typeface="Arial" panose="020B0604020202020204" pitchFamily="34" charset="0"/>
              <a:buChar char="•"/>
            </a:pPr>
            <a:r>
              <a:rPr lang="en-US" sz="1800" b="1" dirty="0"/>
              <a:t>Outbound</a:t>
            </a:r>
          </a:p>
          <a:p>
            <a:pPr marL="742950" lvl="1" indent="-285750">
              <a:lnSpc>
                <a:spcPct val="120000"/>
              </a:lnSpc>
              <a:spcBef>
                <a:spcPts val="800"/>
              </a:spcBef>
              <a:spcAft>
                <a:spcPts val="800"/>
              </a:spcAft>
              <a:buFont typeface="Arial" panose="020B0604020202020204" pitchFamily="34" charset="0"/>
              <a:buChar char="•"/>
            </a:pPr>
            <a:r>
              <a:rPr lang="en-US" sz="1800" b="1" dirty="0"/>
              <a:t>Internal to Internal</a:t>
            </a:r>
          </a:p>
          <a:p>
            <a:pPr>
              <a:lnSpc>
                <a:spcPct val="120000"/>
              </a:lnSpc>
              <a:spcBef>
                <a:spcPts val="800"/>
              </a:spcBef>
            </a:pPr>
            <a:endParaRPr lang="en-US" sz="2000" b="1" dirty="0">
              <a:highlight>
                <a:srgbClr val="FFFF00"/>
              </a:highlight>
              <a:cs typeface="Times New Roman" panose="02020603050405020304" pitchFamily="18" charset="0"/>
            </a:endParaRPr>
          </a:p>
        </p:txBody>
      </p:sp>
      <p:sp>
        <p:nvSpPr>
          <p:cNvPr id="34" name="TextBox 33">
            <a:extLst>
              <a:ext uri="{FF2B5EF4-FFF2-40B4-BE49-F238E27FC236}">
                <a16:creationId xmlns:a16="http://schemas.microsoft.com/office/drawing/2014/main" id="{24C0C6F1-B577-5349-B9C2-EA68ED00D9B4}"/>
              </a:ext>
            </a:extLst>
          </p:cNvPr>
          <p:cNvSpPr txBox="1"/>
          <p:nvPr/>
        </p:nvSpPr>
        <p:spPr>
          <a:xfrm>
            <a:off x="534006" y="3326838"/>
            <a:ext cx="11236906" cy="914400"/>
          </a:xfrm>
          <a:prstGeom prst="rect">
            <a:avLst/>
          </a:prstGeom>
        </p:spPr>
        <p:txBody>
          <a:bodyPr vert="horz" wrap="none" lIns="91440" tIns="45720" rIns="91440" bIns="45720" rtlCol="0" anchor="t" anchorCtr="0">
            <a:normAutofit/>
          </a:bodyPr>
          <a:lstStyle/>
          <a:p>
            <a:pPr algn="l"/>
            <a:endParaRPr lang="en-US" sz="4000" dirty="0">
              <a:solidFill>
                <a:srgbClr val="FF7A1A"/>
              </a:solidFill>
              <a:ea typeface="Tahoma" panose="020B0604030504040204" pitchFamily="34" charset="0"/>
              <a:cs typeface="Tahoma" panose="020B0604030504040204" pitchFamily="34" charset="0"/>
            </a:endParaRPr>
          </a:p>
        </p:txBody>
      </p:sp>
      <p:pic>
        <p:nvPicPr>
          <p:cNvPr id="41" name="Picture 12" descr="Microsoft SharePoint Online Logo">
            <a:extLst>
              <a:ext uri="{FF2B5EF4-FFF2-40B4-BE49-F238E27FC236}">
                <a16:creationId xmlns:a16="http://schemas.microsoft.com/office/drawing/2014/main" id="{232C49D1-A31A-594D-9498-5A2BAB170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717" y="5420829"/>
            <a:ext cx="1799530" cy="10137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OneDrive Logo">
            <a:extLst>
              <a:ext uri="{FF2B5EF4-FFF2-40B4-BE49-F238E27FC236}">
                <a16:creationId xmlns:a16="http://schemas.microsoft.com/office/drawing/2014/main" id="{3B681364-966D-B242-AA70-A5AD635B0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3906" y="6221891"/>
            <a:ext cx="1739152" cy="5449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graphical user interface&#10;&#10;Description automatically generated">
            <a:extLst>
              <a:ext uri="{FF2B5EF4-FFF2-40B4-BE49-F238E27FC236}">
                <a16:creationId xmlns:a16="http://schemas.microsoft.com/office/drawing/2014/main" id="{608FBCA1-F78A-413A-87F6-7EEAD6795CD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67118" y="1953579"/>
            <a:ext cx="6140155" cy="2226333"/>
          </a:xfrm>
          <a:prstGeom prst="rect">
            <a:avLst/>
          </a:prstGeom>
        </p:spPr>
      </p:pic>
      <p:sp>
        <p:nvSpPr>
          <p:cNvPr id="43" name="Rounded Rectangle 23">
            <a:extLst>
              <a:ext uri="{FF2B5EF4-FFF2-40B4-BE49-F238E27FC236}">
                <a16:creationId xmlns:a16="http://schemas.microsoft.com/office/drawing/2014/main" id="{819B3829-C6D9-47CF-86FE-F748112C30EF}"/>
              </a:ext>
            </a:extLst>
          </p:cNvPr>
          <p:cNvSpPr/>
          <p:nvPr/>
        </p:nvSpPr>
        <p:spPr>
          <a:xfrm>
            <a:off x="6459297" y="2170750"/>
            <a:ext cx="2590800" cy="1569787"/>
          </a:xfrm>
          <a:prstGeom prst="round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nvGrpSpPr>
          <p:cNvPr id="56" name="Group 55">
            <a:extLst>
              <a:ext uri="{FF2B5EF4-FFF2-40B4-BE49-F238E27FC236}">
                <a16:creationId xmlns:a16="http://schemas.microsoft.com/office/drawing/2014/main" id="{97DC91AB-6E18-4EDA-A220-62A4E19DCBB0}"/>
              </a:ext>
            </a:extLst>
          </p:cNvPr>
          <p:cNvGrpSpPr/>
          <p:nvPr/>
        </p:nvGrpSpPr>
        <p:grpSpPr>
          <a:xfrm>
            <a:off x="6700121" y="2690748"/>
            <a:ext cx="386901" cy="550814"/>
            <a:chOff x="3686081" y="2612699"/>
            <a:chExt cx="702528" cy="969817"/>
          </a:xfrm>
        </p:grpSpPr>
        <p:sp>
          <p:nvSpPr>
            <p:cNvPr id="57" name="Rectangle 56">
              <a:extLst>
                <a:ext uri="{FF2B5EF4-FFF2-40B4-BE49-F238E27FC236}">
                  <a16:creationId xmlns:a16="http://schemas.microsoft.com/office/drawing/2014/main" id="{AE6E66AF-C97C-49B2-B714-47943FADB4BE}"/>
                </a:ext>
              </a:extLst>
            </p:cNvPr>
            <p:cNvSpPr/>
            <p:nvPr/>
          </p:nvSpPr>
          <p:spPr>
            <a:xfrm>
              <a:off x="4125372"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58" name="Rectangle 57">
              <a:extLst>
                <a:ext uri="{FF2B5EF4-FFF2-40B4-BE49-F238E27FC236}">
                  <a16:creationId xmlns:a16="http://schemas.microsoft.com/office/drawing/2014/main" id="{DE2F51B9-DE9C-458A-A4A2-0EC7B235B817}"/>
                </a:ext>
              </a:extLst>
            </p:cNvPr>
            <p:cNvSpPr/>
            <p:nvPr/>
          </p:nvSpPr>
          <p:spPr>
            <a:xfrm>
              <a:off x="3686081"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59" name="Group 58">
            <a:extLst>
              <a:ext uri="{FF2B5EF4-FFF2-40B4-BE49-F238E27FC236}">
                <a16:creationId xmlns:a16="http://schemas.microsoft.com/office/drawing/2014/main" id="{33FC18B7-C9B0-4BE8-9094-5B40D73D2B8F}"/>
              </a:ext>
            </a:extLst>
          </p:cNvPr>
          <p:cNvGrpSpPr/>
          <p:nvPr/>
        </p:nvGrpSpPr>
        <p:grpSpPr>
          <a:xfrm>
            <a:off x="7520500" y="2687443"/>
            <a:ext cx="383269" cy="550814"/>
            <a:chOff x="3686261" y="2615570"/>
            <a:chExt cx="695934" cy="969817"/>
          </a:xfrm>
          <a:solidFill>
            <a:srgbClr val="305766"/>
          </a:solidFill>
        </p:grpSpPr>
        <p:sp>
          <p:nvSpPr>
            <p:cNvPr id="60" name="Rectangle 59">
              <a:extLst>
                <a:ext uri="{FF2B5EF4-FFF2-40B4-BE49-F238E27FC236}">
                  <a16:creationId xmlns:a16="http://schemas.microsoft.com/office/drawing/2014/main" id="{10DA6E8E-1D93-4FE3-A8D8-C5C84A169326}"/>
                </a:ext>
              </a:extLst>
            </p:cNvPr>
            <p:cNvSpPr/>
            <p:nvPr/>
          </p:nvSpPr>
          <p:spPr>
            <a:xfrm>
              <a:off x="4118958"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61" name="Rectangle 60">
              <a:extLst>
                <a:ext uri="{FF2B5EF4-FFF2-40B4-BE49-F238E27FC236}">
                  <a16:creationId xmlns:a16="http://schemas.microsoft.com/office/drawing/2014/main" id="{E2F49043-A38F-409E-B00B-670C9C8ED3FC}"/>
                </a:ext>
              </a:extLst>
            </p:cNvPr>
            <p:cNvSpPr/>
            <p:nvPr/>
          </p:nvSpPr>
          <p:spPr>
            <a:xfrm>
              <a:off x="3686261"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62" name="Group 61">
            <a:extLst>
              <a:ext uri="{FF2B5EF4-FFF2-40B4-BE49-F238E27FC236}">
                <a16:creationId xmlns:a16="http://schemas.microsoft.com/office/drawing/2014/main" id="{401A111F-1D5B-4DBA-89D7-7F652689A66F}"/>
              </a:ext>
            </a:extLst>
          </p:cNvPr>
          <p:cNvGrpSpPr/>
          <p:nvPr/>
        </p:nvGrpSpPr>
        <p:grpSpPr>
          <a:xfrm>
            <a:off x="8331598" y="2687442"/>
            <a:ext cx="386801" cy="550814"/>
            <a:chOff x="3686261" y="2615139"/>
            <a:chExt cx="702348" cy="969817"/>
          </a:xfrm>
          <a:solidFill>
            <a:srgbClr val="325D9B"/>
          </a:solidFill>
        </p:grpSpPr>
        <p:sp>
          <p:nvSpPr>
            <p:cNvPr id="63" name="Rectangle 62">
              <a:extLst>
                <a:ext uri="{FF2B5EF4-FFF2-40B4-BE49-F238E27FC236}">
                  <a16:creationId xmlns:a16="http://schemas.microsoft.com/office/drawing/2014/main" id="{8EFDB526-DE54-4621-A391-A639818C4750}"/>
                </a:ext>
              </a:extLst>
            </p:cNvPr>
            <p:cNvSpPr/>
            <p:nvPr/>
          </p:nvSpPr>
          <p:spPr>
            <a:xfrm>
              <a:off x="4125372"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64" name="Rectangle 63">
              <a:extLst>
                <a:ext uri="{FF2B5EF4-FFF2-40B4-BE49-F238E27FC236}">
                  <a16:creationId xmlns:a16="http://schemas.microsoft.com/office/drawing/2014/main" id="{4FCB2886-BF82-4BE8-B8A8-8C73CB8EECC7}"/>
                </a:ext>
              </a:extLst>
            </p:cNvPr>
            <p:cNvSpPr/>
            <p:nvPr/>
          </p:nvSpPr>
          <p:spPr>
            <a:xfrm>
              <a:off x="3686261"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pic>
        <p:nvPicPr>
          <p:cNvPr id="65" name="Graphic 64">
            <a:extLst>
              <a:ext uri="{FF2B5EF4-FFF2-40B4-BE49-F238E27FC236}">
                <a16:creationId xmlns:a16="http://schemas.microsoft.com/office/drawing/2014/main" id="{B32F06E4-C888-4A56-A1B7-9CEDCADB4C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00531" y="3241562"/>
            <a:ext cx="444408" cy="444408"/>
          </a:xfrm>
          <a:prstGeom prst="rect">
            <a:avLst/>
          </a:prstGeom>
        </p:spPr>
      </p:pic>
      <p:sp>
        <p:nvSpPr>
          <p:cNvPr id="66" name="TextBox 65">
            <a:extLst>
              <a:ext uri="{FF2B5EF4-FFF2-40B4-BE49-F238E27FC236}">
                <a16:creationId xmlns:a16="http://schemas.microsoft.com/office/drawing/2014/main" id="{5E9FD519-B949-49BF-AC56-E8707403B214}"/>
              </a:ext>
            </a:extLst>
          </p:cNvPr>
          <p:cNvSpPr txBox="1"/>
          <p:nvPr/>
        </p:nvSpPr>
        <p:spPr>
          <a:xfrm>
            <a:off x="753103" y="2081362"/>
            <a:ext cx="914400" cy="914400"/>
          </a:xfrm>
          <a:prstGeom prst="rect">
            <a:avLst/>
          </a:prstGeom>
        </p:spPr>
        <p:txBody>
          <a:bodyPr vert="horz" wrap="none" lIns="91440" tIns="45720" rIns="91440" bIns="45720" rtlCol="0" anchor="t" anchorCtr="0">
            <a:normAutofit/>
          </a:bodyPr>
          <a:lstStyle/>
          <a:p>
            <a:pPr algn="l"/>
            <a:r>
              <a:rPr lang="en-US" dirty="0">
                <a:solidFill>
                  <a:srgbClr val="FF791A"/>
                </a:solidFill>
                <a:latin typeface="Arial" panose="020B0604020202020204" pitchFamily="34" charset="0"/>
                <a:cs typeface="Arial" panose="020B0604020202020204" pitchFamily="34" charset="0"/>
              </a:rPr>
              <a:t>Threat Emulation</a:t>
            </a:r>
          </a:p>
        </p:txBody>
      </p:sp>
      <p:grpSp>
        <p:nvGrpSpPr>
          <p:cNvPr id="67" name="Group 66">
            <a:extLst>
              <a:ext uri="{FF2B5EF4-FFF2-40B4-BE49-F238E27FC236}">
                <a16:creationId xmlns:a16="http://schemas.microsoft.com/office/drawing/2014/main" id="{A56ECC2B-9A10-4B94-BB75-035B63FC6599}"/>
              </a:ext>
            </a:extLst>
          </p:cNvPr>
          <p:cNvGrpSpPr/>
          <p:nvPr/>
        </p:nvGrpSpPr>
        <p:grpSpPr>
          <a:xfrm>
            <a:off x="323159" y="2538562"/>
            <a:ext cx="250935" cy="275407"/>
            <a:chOff x="3686261" y="2615570"/>
            <a:chExt cx="695934" cy="969817"/>
          </a:xfrm>
          <a:solidFill>
            <a:srgbClr val="305766"/>
          </a:solidFill>
        </p:grpSpPr>
        <p:sp>
          <p:nvSpPr>
            <p:cNvPr id="68" name="Rectangle 67">
              <a:extLst>
                <a:ext uri="{FF2B5EF4-FFF2-40B4-BE49-F238E27FC236}">
                  <a16:creationId xmlns:a16="http://schemas.microsoft.com/office/drawing/2014/main" id="{8D0722C5-DD19-497D-8326-C7A18293500F}"/>
                </a:ext>
              </a:extLst>
            </p:cNvPr>
            <p:cNvSpPr/>
            <p:nvPr/>
          </p:nvSpPr>
          <p:spPr>
            <a:xfrm>
              <a:off x="4118958"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69" name="Rectangle 68">
              <a:extLst>
                <a:ext uri="{FF2B5EF4-FFF2-40B4-BE49-F238E27FC236}">
                  <a16:creationId xmlns:a16="http://schemas.microsoft.com/office/drawing/2014/main" id="{3E04DCD3-802E-47B6-97CC-1C132161EB5C}"/>
                </a:ext>
              </a:extLst>
            </p:cNvPr>
            <p:cNvSpPr/>
            <p:nvPr/>
          </p:nvSpPr>
          <p:spPr>
            <a:xfrm>
              <a:off x="3686261"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70" name="Group 69">
            <a:extLst>
              <a:ext uri="{FF2B5EF4-FFF2-40B4-BE49-F238E27FC236}">
                <a16:creationId xmlns:a16="http://schemas.microsoft.com/office/drawing/2014/main" id="{CC089027-C101-4B48-92F5-A3C6D428BCF5}"/>
              </a:ext>
            </a:extLst>
          </p:cNvPr>
          <p:cNvGrpSpPr/>
          <p:nvPr/>
        </p:nvGrpSpPr>
        <p:grpSpPr>
          <a:xfrm>
            <a:off x="320846" y="2917551"/>
            <a:ext cx="253248" cy="275407"/>
            <a:chOff x="3686261" y="2615139"/>
            <a:chExt cx="702348" cy="969817"/>
          </a:xfrm>
          <a:solidFill>
            <a:srgbClr val="325D9B"/>
          </a:solidFill>
        </p:grpSpPr>
        <p:sp>
          <p:nvSpPr>
            <p:cNvPr id="71" name="Rectangle 70">
              <a:extLst>
                <a:ext uri="{FF2B5EF4-FFF2-40B4-BE49-F238E27FC236}">
                  <a16:creationId xmlns:a16="http://schemas.microsoft.com/office/drawing/2014/main" id="{ACC81DFB-DC7E-4930-90C0-B452A5AE84D9}"/>
                </a:ext>
              </a:extLst>
            </p:cNvPr>
            <p:cNvSpPr/>
            <p:nvPr/>
          </p:nvSpPr>
          <p:spPr>
            <a:xfrm>
              <a:off x="4125372"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72" name="Rectangle 71">
              <a:extLst>
                <a:ext uri="{FF2B5EF4-FFF2-40B4-BE49-F238E27FC236}">
                  <a16:creationId xmlns:a16="http://schemas.microsoft.com/office/drawing/2014/main" id="{FB2BC7E5-A70B-4790-8385-2798A9CC6FEF}"/>
                </a:ext>
              </a:extLst>
            </p:cNvPr>
            <p:cNvSpPr/>
            <p:nvPr/>
          </p:nvSpPr>
          <p:spPr>
            <a:xfrm>
              <a:off x="3686261"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73" name="Group 72">
            <a:extLst>
              <a:ext uri="{FF2B5EF4-FFF2-40B4-BE49-F238E27FC236}">
                <a16:creationId xmlns:a16="http://schemas.microsoft.com/office/drawing/2014/main" id="{2D172B88-51A3-4DDB-B6D3-56397DFE7856}"/>
              </a:ext>
            </a:extLst>
          </p:cNvPr>
          <p:cNvGrpSpPr/>
          <p:nvPr/>
        </p:nvGrpSpPr>
        <p:grpSpPr>
          <a:xfrm>
            <a:off x="320845" y="2159573"/>
            <a:ext cx="253313" cy="275407"/>
            <a:chOff x="3686081" y="2612699"/>
            <a:chExt cx="702528" cy="969817"/>
          </a:xfrm>
        </p:grpSpPr>
        <p:sp>
          <p:nvSpPr>
            <p:cNvPr id="74" name="Rectangle 73">
              <a:extLst>
                <a:ext uri="{FF2B5EF4-FFF2-40B4-BE49-F238E27FC236}">
                  <a16:creationId xmlns:a16="http://schemas.microsoft.com/office/drawing/2014/main" id="{FC8F375D-312D-4DEA-8D0A-56A8F782A2DB}"/>
                </a:ext>
              </a:extLst>
            </p:cNvPr>
            <p:cNvSpPr/>
            <p:nvPr/>
          </p:nvSpPr>
          <p:spPr>
            <a:xfrm>
              <a:off x="4125372"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75" name="Rectangle 74">
              <a:extLst>
                <a:ext uri="{FF2B5EF4-FFF2-40B4-BE49-F238E27FC236}">
                  <a16:creationId xmlns:a16="http://schemas.microsoft.com/office/drawing/2014/main" id="{5C0CF007-8FF5-4FE6-92AB-B6CE570E2074}"/>
                </a:ext>
              </a:extLst>
            </p:cNvPr>
            <p:cNvSpPr/>
            <p:nvPr/>
          </p:nvSpPr>
          <p:spPr>
            <a:xfrm>
              <a:off x="3686081"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sp>
        <p:nvSpPr>
          <p:cNvPr id="76" name="TextBox 75">
            <a:extLst>
              <a:ext uri="{FF2B5EF4-FFF2-40B4-BE49-F238E27FC236}">
                <a16:creationId xmlns:a16="http://schemas.microsoft.com/office/drawing/2014/main" id="{602052C4-19FE-4ED0-A6B5-1DA3A641B104}"/>
              </a:ext>
            </a:extLst>
          </p:cNvPr>
          <p:cNvSpPr txBox="1"/>
          <p:nvPr/>
        </p:nvSpPr>
        <p:spPr>
          <a:xfrm>
            <a:off x="753103" y="2494473"/>
            <a:ext cx="1503674" cy="338814"/>
          </a:xfrm>
          <a:prstGeom prst="rect">
            <a:avLst/>
          </a:prstGeom>
        </p:spPr>
        <p:txBody>
          <a:bodyPr vert="horz" wrap="none" lIns="91440" tIns="45720" rIns="91440" bIns="45720" rtlCol="0" anchor="t" anchorCtr="0">
            <a:normAutofit lnSpcReduction="10000"/>
          </a:bodyPr>
          <a:lstStyle/>
          <a:p>
            <a:pPr algn="l"/>
            <a:r>
              <a:rPr lang="en-US" dirty="0">
                <a:solidFill>
                  <a:srgbClr val="FF791A"/>
                </a:solidFill>
                <a:latin typeface="Arial" panose="020B0604020202020204" pitchFamily="34" charset="0"/>
                <a:cs typeface="Arial" panose="020B0604020202020204" pitchFamily="34" charset="0"/>
              </a:rPr>
              <a:t>Threat Feeds &amp; URLs</a:t>
            </a:r>
          </a:p>
        </p:txBody>
      </p:sp>
      <p:sp>
        <p:nvSpPr>
          <p:cNvPr id="77" name="TextBox 76">
            <a:extLst>
              <a:ext uri="{FF2B5EF4-FFF2-40B4-BE49-F238E27FC236}">
                <a16:creationId xmlns:a16="http://schemas.microsoft.com/office/drawing/2014/main" id="{934D689F-EB2F-44BD-9B56-A5EC5BB9F5CC}"/>
              </a:ext>
            </a:extLst>
          </p:cNvPr>
          <p:cNvSpPr txBox="1"/>
          <p:nvPr/>
        </p:nvSpPr>
        <p:spPr>
          <a:xfrm>
            <a:off x="753103" y="2917551"/>
            <a:ext cx="1503673" cy="309529"/>
          </a:xfrm>
          <a:prstGeom prst="rect">
            <a:avLst/>
          </a:prstGeom>
        </p:spPr>
        <p:txBody>
          <a:bodyPr vert="horz" wrap="none" lIns="91440" tIns="45720" rIns="91440" bIns="45720" rtlCol="0" anchor="t" anchorCtr="0">
            <a:normAutofit fontScale="92500" lnSpcReduction="20000"/>
          </a:bodyPr>
          <a:lstStyle/>
          <a:p>
            <a:pPr algn="l"/>
            <a:r>
              <a:rPr lang="en-US" dirty="0">
                <a:solidFill>
                  <a:srgbClr val="FF791A"/>
                </a:solidFill>
                <a:latin typeface="Arial" panose="020B0604020202020204" pitchFamily="34" charset="0"/>
                <a:cs typeface="Arial" panose="020B0604020202020204" pitchFamily="34" charset="0"/>
              </a:rPr>
              <a:t>ML and Anomaly</a:t>
            </a:r>
          </a:p>
        </p:txBody>
      </p:sp>
    </p:spTree>
    <p:extLst>
      <p:ext uri="{BB962C8B-B14F-4D97-AF65-F5344CB8AC3E}">
        <p14:creationId xmlns:p14="http://schemas.microsoft.com/office/powerpoint/2010/main" val="159862152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1C1D-F5B2-2F4C-99BC-2B9822716F2C}"/>
              </a:ext>
            </a:extLst>
          </p:cNvPr>
          <p:cNvSpPr>
            <a:spLocks noGrp="1"/>
          </p:cNvSpPr>
          <p:nvPr>
            <p:ph type="title"/>
          </p:nvPr>
        </p:nvSpPr>
        <p:spPr>
          <a:xfrm>
            <a:off x="381000" y="373642"/>
            <a:ext cx="11430000" cy="907084"/>
          </a:xfrm>
        </p:spPr>
        <p:txBody>
          <a:bodyPr>
            <a:normAutofit/>
          </a:bodyPr>
          <a:lstStyle/>
          <a:p>
            <a:r>
              <a:rPr lang="en-US" dirty="0">
                <a:solidFill>
                  <a:srgbClr val="FF7A1A"/>
                </a:solidFill>
              </a:rPr>
              <a:t>Native Integration</a:t>
            </a:r>
            <a:endParaRPr lang="en-US" dirty="0"/>
          </a:p>
        </p:txBody>
      </p:sp>
      <p:sp>
        <p:nvSpPr>
          <p:cNvPr id="55" name="Content Placeholder 7">
            <a:extLst>
              <a:ext uri="{FF2B5EF4-FFF2-40B4-BE49-F238E27FC236}">
                <a16:creationId xmlns:a16="http://schemas.microsoft.com/office/drawing/2014/main" id="{279B6BC3-4690-AD4A-91FA-64658EE2C095}"/>
              </a:ext>
            </a:extLst>
          </p:cNvPr>
          <p:cNvSpPr txBox="1">
            <a:spLocks/>
          </p:cNvSpPr>
          <p:nvPr/>
        </p:nvSpPr>
        <p:spPr>
          <a:xfrm>
            <a:off x="221674" y="3205864"/>
            <a:ext cx="11970326" cy="3356553"/>
          </a:xfrm>
          <a:prstGeom prst="rect">
            <a:avLst/>
          </a:prstGeom>
        </p:spPr>
        <p:txBody>
          <a:bodyPr numCol="2">
            <a:noAutofit/>
          </a:bodyPr>
          <a:lstStyle>
            <a:lvl1pPr marL="228600" indent="-228600" algn="l" defTabSz="914400" rtl="0" eaLnBrk="1" latinLnBrk="0" hangingPunct="1">
              <a:lnSpc>
                <a:spcPct val="90000"/>
              </a:lnSpc>
              <a:spcBef>
                <a:spcPts val="1000"/>
              </a:spcBef>
              <a:buClr>
                <a:srgbClr val="FF791A"/>
              </a:buClr>
              <a:buFont typeface="Arial"/>
              <a:buChar char="•"/>
              <a:defRPr sz="2800" kern="1200">
                <a:solidFill>
                  <a:srgbClr val="666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791A"/>
              </a:buClr>
              <a:buFont typeface="Arial"/>
              <a:buChar char="•"/>
              <a:defRPr sz="2400" kern="1200">
                <a:solidFill>
                  <a:srgbClr val="666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91A"/>
              </a:buClr>
              <a:buFont typeface="Arial"/>
              <a:buChar char="•"/>
              <a:defRPr sz="2000" kern="1200">
                <a:solidFill>
                  <a:srgbClr val="666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20000"/>
              </a:lnSpc>
              <a:spcBef>
                <a:spcPts val="800"/>
              </a:spcBef>
              <a:spcAft>
                <a:spcPts val="800"/>
              </a:spcAft>
              <a:buFont typeface="Arial" panose="020B0604020202020204" pitchFamily="34" charset="0"/>
              <a:buChar char="•"/>
            </a:pPr>
            <a:endParaRPr lang="en-US" sz="2000" b="1" dirty="0">
              <a:highlight>
                <a:srgbClr val="00FFFF"/>
              </a:highlight>
              <a:cs typeface="Times New Roman" panose="02020603050405020304" pitchFamily="18" charset="0"/>
            </a:endParaRPr>
          </a:p>
        </p:txBody>
      </p:sp>
      <p:sp>
        <p:nvSpPr>
          <p:cNvPr id="41" name="TextBox 40">
            <a:extLst>
              <a:ext uri="{FF2B5EF4-FFF2-40B4-BE49-F238E27FC236}">
                <a16:creationId xmlns:a16="http://schemas.microsoft.com/office/drawing/2014/main" id="{4D17FB62-44B6-9549-82ED-9202987E3291}"/>
              </a:ext>
            </a:extLst>
          </p:cNvPr>
          <p:cNvSpPr txBox="1"/>
          <p:nvPr/>
        </p:nvSpPr>
        <p:spPr>
          <a:xfrm>
            <a:off x="534006" y="3326838"/>
            <a:ext cx="11236906" cy="914400"/>
          </a:xfrm>
          <a:prstGeom prst="rect">
            <a:avLst/>
          </a:prstGeom>
        </p:spPr>
        <p:txBody>
          <a:bodyPr vert="horz" wrap="none" lIns="91440" tIns="45720" rIns="91440" bIns="45720" rtlCol="0" anchor="t" anchorCtr="0">
            <a:normAutofit/>
          </a:bodyPr>
          <a:lstStyle/>
          <a:p>
            <a:pPr algn="l"/>
            <a:endParaRPr lang="en-US" sz="4000" dirty="0">
              <a:solidFill>
                <a:srgbClr val="FF7A1A"/>
              </a:solidFill>
              <a:ea typeface="Tahoma" panose="020B0604030504040204" pitchFamily="34" charset="0"/>
              <a:cs typeface="Tahoma" panose="020B0604030504040204" pitchFamily="34" charset="0"/>
            </a:endParaRPr>
          </a:p>
        </p:txBody>
      </p:sp>
      <p:sp>
        <p:nvSpPr>
          <p:cNvPr id="42" name="Content Placeholder 7">
            <a:extLst>
              <a:ext uri="{FF2B5EF4-FFF2-40B4-BE49-F238E27FC236}">
                <a16:creationId xmlns:a16="http://schemas.microsoft.com/office/drawing/2014/main" id="{D303A5EC-8285-CD48-94DC-DEB0E44C8BBC}"/>
              </a:ext>
            </a:extLst>
          </p:cNvPr>
          <p:cNvSpPr txBox="1">
            <a:spLocks/>
          </p:cNvSpPr>
          <p:nvPr/>
        </p:nvSpPr>
        <p:spPr>
          <a:xfrm>
            <a:off x="167296" y="4130114"/>
            <a:ext cx="11970326" cy="2434917"/>
          </a:xfrm>
          <a:prstGeom prst="rect">
            <a:avLst/>
          </a:prstGeom>
        </p:spPr>
        <p:txBody>
          <a:bodyPr numCol="2">
            <a:noAutofit/>
          </a:bodyPr>
          <a:lstStyle>
            <a:lvl1pPr marL="228600" indent="-228600" algn="l" defTabSz="914400" rtl="0" eaLnBrk="1" latinLnBrk="0" hangingPunct="1">
              <a:lnSpc>
                <a:spcPct val="90000"/>
              </a:lnSpc>
              <a:spcBef>
                <a:spcPts val="1000"/>
              </a:spcBef>
              <a:buClr>
                <a:srgbClr val="FF791A"/>
              </a:buClr>
              <a:buFont typeface="Arial"/>
              <a:buChar char="•"/>
              <a:defRPr sz="2800" kern="1200">
                <a:solidFill>
                  <a:srgbClr val="666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791A"/>
              </a:buClr>
              <a:buFont typeface="Arial"/>
              <a:buChar char="•"/>
              <a:defRPr sz="2400" kern="1200">
                <a:solidFill>
                  <a:srgbClr val="666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91A"/>
              </a:buClr>
              <a:buFont typeface="Arial"/>
              <a:buChar char="•"/>
              <a:defRPr sz="2000" kern="1200">
                <a:solidFill>
                  <a:srgbClr val="666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20000"/>
              </a:lnSpc>
              <a:spcBef>
                <a:spcPts val="800"/>
              </a:spcBef>
              <a:spcAft>
                <a:spcPts val="800"/>
              </a:spcAft>
              <a:buFont typeface="Arial" panose="020B0604020202020204" pitchFamily="34" charset="0"/>
              <a:buChar char="•"/>
            </a:pPr>
            <a:r>
              <a:rPr lang="en-US" sz="2000" b="1" dirty="0">
                <a:cs typeface="Times New Roman" panose="02020603050405020304" pitchFamily="18" charset="0"/>
              </a:rPr>
              <a:t>Threat Protection with Real Time Deep Memory Inspection (RTDMI)</a:t>
            </a:r>
          </a:p>
          <a:p>
            <a:pPr marL="285750" indent="-285750">
              <a:lnSpc>
                <a:spcPct val="120000"/>
              </a:lnSpc>
              <a:spcBef>
                <a:spcPts val="800"/>
              </a:spcBef>
              <a:spcAft>
                <a:spcPts val="800"/>
              </a:spcAft>
              <a:buFont typeface="Arial" panose="020B0604020202020204" pitchFamily="34" charset="0"/>
              <a:buChar char="•"/>
            </a:pPr>
            <a:r>
              <a:rPr lang="en-US" sz="2000" b="1" dirty="0">
                <a:cs typeface="Times New Roman" panose="02020603050405020304" pitchFamily="18" charset="0"/>
              </a:rPr>
              <a:t>Click Time Protection</a:t>
            </a:r>
          </a:p>
          <a:p>
            <a:pPr marL="285750" indent="-285750">
              <a:lnSpc>
                <a:spcPct val="120000"/>
              </a:lnSpc>
              <a:spcBef>
                <a:spcPts val="800"/>
              </a:spcBef>
              <a:spcAft>
                <a:spcPts val="800"/>
              </a:spcAft>
              <a:buFont typeface="Arial" panose="020B0604020202020204" pitchFamily="34" charset="0"/>
              <a:buChar char="•"/>
            </a:pPr>
            <a:r>
              <a:rPr lang="en-US" sz="2000" b="1" dirty="0">
                <a:cs typeface="Times New Roman" panose="02020603050405020304" pitchFamily="18" charset="0"/>
              </a:rPr>
              <a:t>Encryption </a:t>
            </a:r>
            <a:r>
              <a:rPr lang="en-US" sz="2000" b="1" dirty="0" err="1">
                <a:cs typeface="Times New Roman" panose="02020603050405020304" pitchFamily="18" charset="0"/>
              </a:rPr>
              <a:t>WorkFlow</a:t>
            </a:r>
            <a:endParaRPr lang="en-US" sz="2000" b="1" dirty="0">
              <a:cs typeface="Times New Roman" panose="02020603050405020304" pitchFamily="18" charset="0"/>
            </a:endParaRPr>
          </a:p>
          <a:p>
            <a:pPr marL="285750" indent="-285750">
              <a:lnSpc>
                <a:spcPct val="120000"/>
              </a:lnSpc>
              <a:spcBef>
                <a:spcPts val="800"/>
              </a:spcBef>
              <a:spcAft>
                <a:spcPts val="800"/>
              </a:spcAft>
              <a:buFont typeface="Arial" panose="020B0604020202020204" pitchFamily="34" charset="0"/>
              <a:buChar char="•"/>
            </a:pPr>
            <a:r>
              <a:rPr lang="en-US" sz="2000" b="1" dirty="0">
                <a:cs typeface="Times New Roman" panose="02020603050405020304" pitchFamily="18" charset="0"/>
              </a:rPr>
              <a:t>Smart DLP</a:t>
            </a:r>
          </a:p>
          <a:p>
            <a:pPr>
              <a:lnSpc>
                <a:spcPct val="120000"/>
              </a:lnSpc>
              <a:spcBef>
                <a:spcPts val="800"/>
              </a:spcBef>
            </a:pPr>
            <a:endParaRPr lang="en-US" sz="2000" b="1" dirty="0">
              <a:highlight>
                <a:srgbClr val="FFFF00"/>
              </a:highlight>
              <a:cs typeface="Times New Roman" panose="02020603050405020304" pitchFamily="18" charset="0"/>
            </a:endParaRPr>
          </a:p>
        </p:txBody>
      </p:sp>
      <p:pic>
        <p:nvPicPr>
          <p:cNvPr id="6" name="Picture 5" descr="A picture containing text&#10;&#10;Description automatically generated">
            <a:extLst>
              <a:ext uri="{FF2B5EF4-FFF2-40B4-BE49-F238E27FC236}">
                <a16:creationId xmlns:a16="http://schemas.microsoft.com/office/drawing/2014/main" id="{BA1B63CD-5232-FB45-9FEF-2AAAAD5AE333}"/>
              </a:ext>
            </a:extLst>
          </p:cNvPr>
          <p:cNvPicPr>
            <a:picLocks noChangeAspect="1"/>
          </p:cNvPicPr>
          <p:nvPr/>
        </p:nvPicPr>
        <p:blipFill>
          <a:blip r:embed="rId3"/>
          <a:stretch>
            <a:fillRect/>
          </a:stretch>
        </p:blipFill>
        <p:spPr>
          <a:xfrm>
            <a:off x="6206837" y="4734924"/>
            <a:ext cx="2603500" cy="1219200"/>
          </a:xfrm>
          <a:prstGeom prst="rect">
            <a:avLst/>
          </a:prstGeom>
        </p:spPr>
      </p:pic>
      <p:pic>
        <p:nvPicPr>
          <p:cNvPr id="33" name="Picture 32" descr="A picture containing graphical user interface&#10;&#10;Description automatically generated">
            <a:extLst>
              <a:ext uri="{FF2B5EF4-FFF2-40B4-BE49-F238E27FC236}">
                <a16:creationId xmlns:a16="http://schemas.microsoft.com/office/drawing/2014/main" id="{780FC115-7B79-4C12-AACD-0296DAF14F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67118" y="1953579"/>
            <a:ext cx="6140155" cy="2226333"/>
          </a:xfrm>
          <a:prstGeom prst="rect">
            <a:avLst/>
          </a:prstGeom>
        </p:spPr>
      </p:pic>
      <p:sp>
        <p:nvSpPr>
          <p:cNvPr id="34" name="Rounded Rectangle 23">
            <a:extLst>
              <a:ext uri="{FF2B5EF4-FFF2-40B4-BE49-F238E27FC236}">
                <a16:creationId xmlns:a16="http://schemas.microsoft.com/office/drawing/2014/main" id="{5C77B49B-4015-4700-A0B8-E641EB17F686}"/>
              </a:ext>
            </a:extLst>
          </p:cNvPr>
          <p:cNvSpPr/>
          <p:nvPr/>
        </p:nvSpPr>
        <p:spPr>
          <a:xfrm>
            <a:off x="6459297" y="2170750"/>
            <a:ext cx="2590800" cy="1569787"/>
          </a:xfrm>
          <a:prstGeom prst="round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nvGrpSpPr>
          <p:cNvPr id="43" name="Group 42">
            <a:extLst>
              <a:ext uri="{FF2B5EF4-FFF2-40B4-BE49-F238E27FC236}">
                <a16:creationId xmlns:a16="http://schemas.microsoft.com/office/drawing/2014/main" id="{B0E6D997-40A5-480F-9E6D-7644C177DE48}"/>
              </a:ext>
            </a:extLst>
          </p:cNvPr>
          <p:cNvGrpSpPr/>
          <p:nvPr/>
        </p:nvGrpSpPr>
        <p:grpSpPr>
          <a:xfrm>
            <a:off x="6700121" y="2690748"/>
            <a:ext cx="386901" cy="550814"/>
            <a:chOff x="3686081" y="2612699"/>
            <a:chExt cx="702528" cy="969817"/>
          </a:xfrm>
        </p:grpSpPr>
        <p:sp>
          <p:nvSpPr>
            <p:cNvPr id="56" name="Rectangle 55">
              <a:extLst>
                <a:ext uri="{FF2B5EF4-FFF2-40B4-BE49-F238E27FC236}">
                  <a16:creationId xmlns:a16="http://schemas.microsoft.com/office/drawing/2014/main" id="{F72DEB71-BFF8-4B46-AC56-FECCF20634D2}"/>
                </a:ext>
              </a:extLst>
            </p:cNvPr>
            <p:cNvSpPr/>
            <p:nvPr/>
          </p:nvSpPr>
          <p:spPr>
            <a:xfrm>
              <a:off x="4125372"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57" name="Rectangle 56">
              <a:extLst>
                <a:ext uri="{FF2B5EF4-FFF2-40B4-BE49-F238E27FC236}">
                  <a16:creationId xmlns:a16="http://schemas.microsoft.com/office/drawing/2014/main" id="{3BC2CA81-EE41-43B2-93E7-424671243755}"/>
                </a:ext>
              </a:extLst>
            </p:cNvPr>
            <p:cNvSpPr/>
            <p:nvPr/>
          </p:nvSpPr>
          <p:spPr>
            <a:xfrm>
              <a:off x="3686081"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58" name="Group 57">
            <a:extLst>
              <a:ext uri="{FF2B5EF4-FFF2-40B4-BE49-F238E27FC236}">
                <a16:creationId xmlns:a16="http://schemas.microsoft.com/office/drawing/2014/main" id="{7ACAB725-8B81-4CFF-AE6A-1AE6EA0F859D}"/>
              </a:ext>
            </a:extLst>
          </p:cNvPr>
          <p:cNvGrpSpPr/>
          <p:nvPr/>
        </p:nvGrpSpPr>
        <p:grpSpPr>
          <a:xfrm>
            <a:off x="7520500" y="2687443"/>
            <a:ext cx="383269" cy="550814"/>
            <a:chOff x="3686261" y="2615570"/>
            <a:chExt cx="695934" cy="969817"/>
          </a:xfrm>
          <a:solidFill>
            <a:srgbClr val="305766"/>
          </a:solidFill>
        </p:grpSpPr>
        <p:sp>
          <p:nvSpPr>
            <p:cNvPr id="59" name="Rectangle 58">
              <a:extLst>
                <a:ext uri="{FF2B5EF4-FFF2-40B4-BE49-F238E27FC236}">
                  <a16:creationId xmlns:a16="http://schemas.microsoft.com/office/drawing/2014/main" id="{1EA2D074-4E8F-46BB-B1B7-B31A083FE679}"/>
                </a:ext>
              </a:extLst>
            </p:cNvPr>
            <p:cNvSpPr/>
            <p:nvPr/>
          </p:nvSpPr>
          <p:spPr>
            <a:xfrm>
              <a:off x="4118958"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60" name="Rectangle 59">
              <a:extLst>
                <a:ext uri="{FF2B5EF4-FFF2-40B4-BE49-F238E27FC236}">
                  <a16:creationId xmlns:a16="http://schemas.microsoft.com/office/drawing/2014/main" id="{E2E2F2FF-68A5-4E03-8F0B-C94CC49AEDD3}"/>
                </a:ext>
              </a:extLst>
            </p:cNvPr>
            <p:cNvSpPr/>
            <p:nvPr/>
          </p:nvSpPr>
          <p:spPr>
            <a:xfrm>
              <a:off x="3686261"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61" name="Group 60">
            <a:extLst>
              <a:ext uri="{FF2B5EF4-FFF2-40B4-BE49-F238E27FC236}">
                <a16:creationId xmlns:a16="http://schemas.microsoft.com/office/drawing/2014/main" id="{FA5BB4CC-F62C-4D8B-B90D-DE97043E2644}"/>
              </a:ext>
            </a:extLst>
          </p:cNvPr>
          <p:cNvGrpSpPr/>
          <p:nvPr/>
        </p:nvGrpSpPr>
        <p:grpSpPr>
          <a:xfrm>
            <a:off x="8331598" y="2687442"/>
            <a:ext cx="386801" cy="550814"/>
            <a:chOff x="3686261" y="2615139"/>
            <a:chExt cx="702348" cy="969817"/>
          </a:xfrm>
          <a:solidFill>
            <a:srgbClr val="325D9B"/>
          </a:solidFill>
        </p:grpSpPr>
        <p:sp>
          <p:nvSpPr>
            <p:cNvPr id="62" name="Rectangle 61">
              <a:extLst>
                <a:ext uri="{FF2B5EF4-FFF2-40B4-BE49-F238E27FC236}">
                  <a16:creationId xmlns:a16="http://schemas.microsoft.com/office/drawing/2014/main" id="{CDAE1890-0B37-4369-A5FC-907411C3B2CC}"/>
                </a:ext>
              </a:extLst>
            </p:cNvPr>
            <p:cNvSpPr/>
            <p:nvPr/>
          </p:nvSpPr>
          <p:spPr>
            <a:xfrm>
              <a:off x="4125372"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63" name="Rectangle 62">
              <a:extLst>
                <a:ext uri="{FF2B5EF4-FFF2-40B4-BE49-F238E27FC236}">
                  <a16:creationId xmlns:a16="http://schemas.microsoft.com/office/drawing/2014/main" id="{69F9E3E9-AF16-400B-9D7C-E2155078ADDC}"/>
                </a:ext>
              </a:extLst>
            </p:cNvPr>
            <p:cNvSpPr/>
            <p:nvPr/>
          </p:nvSpPr>
          <p:spPr>
            <a:xfrm>
              <a:off x="3686261"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pic>
        <p:nvPicPr>
          <p:cNvPr id="64" name="Graphic 63">
            <a:extLst>
              <a:ext uri="{FF2B5EF4-FFF2-40B4-BE49-F238E27FC236}">
                <a16:creationId xmlns:a16="http://schemas.microsoft.com/office/drawing/2014/main" id="{D611C285-26A4-4751-975B-F918747D95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0531" y="3241562"/>
            <a:ext cx="444408" cy="444408"/>
          </a:xfrm>
          <a:prstGeom prst="rect">
            <a:avLst/>
          </a:prstGeom>
        </p:spPr>
      </p:pic>
      <p:sp>
        <p:nvSpPr>
          <p:cNvPr id="65" name="TextBox 64">
            <a:extLst>
              <a:ext uri="{FF2B5EF4-FFF2-40B4-BE49-F238E27FC236}">
                <a16:creationId xmlns:a16="http://schemas.microsoft.com/office/drawing/2014/main" id="{E90358C8-FA1C-4278-8B5F-DDA97070E2CE}"/>
              </a:ext>
            </a:extLst>
          </p:cNvPr>
          <p:cNvSpPr txBox="1"/>
          <p:nvPr/>
        </p:nvSpPr>
        <p:spPr>
          <a:xfrm>
            <a:off x="753103" y="2081362"/>
            <a:ext cx="914400" cy="914400"/>
          </a:xfrm>
          <a:prstGeom prst="rect">
            <a:avLst/>
          </a:prstGeom>
        </p:spPr>
        <p:txBody>
          <a:bodyPr vert="horz" wrap="none" lIns="91440" tIns="45720" rIns="91440" bIns="45720" rtlCol="0" anchor="t" anchorCtr="0">
            <a:normAutofit/>
          </a:bodyPr>
          <a:lstStyle/>
          <a:p>
            <a:pPr algn="l"/>
            <a:r>
              <a:rPr lang="en-US" dirty="0">
                <a:solidFill>
                  <a:srgbClr val="FF791A"/>
                </a:solidFill>
                <a:latin typeface="Arial" panose="020B0604020202020204" pitchFamily="34" charset="0"/>
                <a:cs typeface="Arial" panose="020B0604020202020204" pitchFamily="34" charset="0"/>
              </a:rPr>
              <a:t>Threat Emulation</a:t>
            </a:r>
          </a:p>
        </p:txBody>
      </p:sp>
      <p:grpSp>
        <p:nvGrpSpPr>
          <p:cNvPr id="66" name="Group 65">
            <a:extLst>
              <a:ext uri="{FF2B5EF4-FFF2-40B4-BE49-F238E27FC236}">
                <a16:creationId xmlns:a16="http://schemas.microsoft.com/office/drawing/2014/main" id="{C61EED9A-FB6A-4F2A-B46A-F08CFF611745}"/>
              </a:ext>
            </a:extLst>
          </p:cNvPr>
          <p:cNvGrpSpPr/>
          <p:nvPr/>
        </p:nvGrpSpPr>
        <p:grpSpPr>
          <a:xfrm>
            <a:off x="323159" y="2538562"/>
            <a:ext cx="250935" cy="275407"/>
            <a:chOff x="3686261" y="2615570"/>
            <a:chExt cx="695934" cy="969817"/>
          </a:xfrm>
          <a:solidFill>
            <a:srgbClr val="305766"/>
          </a:solidFill>
        </p:grpSpPr>
        <p:sp>
          <p:nvSpPr>
            <p:cNvPr id="67" name="Rectangle 66">
              <a:extLst>
                <a:ext uri="{FF2B5EF4-FFF2-40B4-BE49-F238E27FC236}">
                  <a16:creationId xmlns:a16="http://schemas.microsoft.com/office/drawing/2014/main" id="{49F08635-19F4-4920-9BD0-8BB3B23E2D1C}"/>
                </a:ext>
              </a:extLst>
            </p:cNvPr>
            <p:cNvSpPr/>
            <p:nvPr/>
          </p:nvSpPr>
          <p:spPr>
            <a:xfrm>
              <a:off x="4118958"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68" name="Rectangle 67">
              <a:extLst>
                <a:ext uri="{FF2B5EF4-FFF2-40B4-BE49-F238E27FC236}">
                  <a16:creationId xmlns:a16="http://schemas.microsoft.com/office/drawing/2014/main" id="{866B65BC-3CD8-4DAA-8C0C-034DD8A4FFB7}"/>
                </a:ext>
              </a:extLst>
            </p:cNvPr>
            <p:cNvSpPr/>
            <p:nvPr/>
          </p:nvSpPr>
          <p:spPr>
            <a:xfrm>
              <a:off x="3686261" y="2615570"/>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69" name="Group 68">
            <a:extLst>
              <a:ext uri="{FF2B5EF4-FFF2-40B4-BE49-F238E27FC236}">
                <a16:creationId xmlns:a16="http://schemas.microsoft.com/office/drawing/2014/main" id="{43B1345A-1B36-4FBC-A778-261777FF3E60}"/>
              </a:ext>
            </a:extLst>
          </p:cNvPr>
          <p:cNvGrpSpPr/>
          <p:nvPr/>
        </p:nvGrpSpPr>
        <p:grpSpPr>
          <a:xfrm>
            <a:off x="320846" y="2917551"/>
            <a:ext cx="253248" cy="275407"/>
            <a:chOff x="3686261" y="2615139"/>
            <a:chExt cx="702348" cy="969817"/>
          </a:xfrm>
          <a:solidFill>
            <a:srgbClr val="325D9B"/>
          </a:solidFill>
        </p:grpSpPr>
        <p:sp>
          <p:nvSpPr>
            <p:cNvPr id="70" name="Rectangle 69">
              <a:extLst>
                <a:ext uri="{FF2B5EF4-FFF2-40B4-BE49-F238E27FC236}">
                  <a16:creationId xmlns:a16="http://schemas.microsoft.com/office/drawing/2014/main" id="{DD7EA3E6-DB17-4CB7-BBF3-71D983B5C5E0}"/>
                </a:ext>
              </a:extLst>
            </p:cNvPr>
            <p:cNvSpPr/>
            <p:nvPr/>
          </p:nvSpPr>
          <p:spPr>
            <a:xfrm>
              <a:off x="4125372"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71" name="Rectangle 70">
              <a:extLst>
                <a:ext uri="{FF2B5EF4-FFF2-40B4-BE49-F238E27FC236}">
                  <a16:creationId xmlns:a16="http://schemas.microsoft.com/office/drawing/2014/main" id="{689CA3E0-A492-43BE-95AE-79BA6FC3B4E8}"/>
                </a:ext>
              </a:extLst>
            </p:cNvPr>
            <p:cNvSpPr/>
            <p:nvPr/>
          </p:nvSpPr>
          <p:spPr>
            <a:xfrm>
              <a:off x="3686261" y="2615139"/>
              <a:ext cx="263237" cy="969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grpSp>
        <p:nvGrpSpPr>
          <p:cNvPr id="72" name="Group 71">
            <a:extLst>
              <a:ext uri="{FF2B5EF4-FFF2-40B4-BE49-F238E27FC236}">
                <a16:creationId xmlns:a16="http://schemas.microsoft.com/office/drawing/2014/main" id="{DD3995EF-8596-47EA-A9BD-A12F30C75680}"/>
              </a:ext>
            </a:extLst>
          </p:cNvPr>
          <p:cNvGrpSpPr/>
          <p:nvPr/>
        </p:nvGrpSpPr>
        <p:grpSpPr>
          <a:xfrm>
            <a:off x="320845" y="2159573"/>
            <a:ext cx="253313" cy="275407"/>
            <a:chOff x="3686081" y="2612699"/>
            <a:chExt cx="702528" cy="969817"/>
          </a:xfrm>
        </p:grpSpPr>
        <p:sp>
          <p:nvSpPr>
            <p:cNvPr id="73" name="Rectangle 72">
              <a:extLst>
                <a:ext uri="{FF2B5EF4-FFF2-40B4-BE49-F238E27FC236}">
                  <a16:creationId xmlns:a16="http://schemas.microsoft.com/office/drawing/2014/main" id="{051B5329-2DFB-4A1E-86FD-0C0DAE9FAB99}"/>
                </a:ext>
              </a:extLst>
            </p:cNvPr>
            <p:cNvSpPr/>
            <p:nvPr/>
          </p:nvSpPr>
          <p:spPr>
            <a:xfrm>
              <a:off x="4125372"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74" name="Rectangle 73">
              <a:extLst>
                <a:ext uri="{FF2B5EF4-FFF2-40B4-BE49-F238E27FC236}">
                  <a16:creationId xmlns:a16="http://schemas.microsoft.com/office/drawing/2014/main" id="{0CA749EE-8647-471F-914B-E704CA291258}"/>
                </a:ext>
              </a:extLst>
            </p:cNvPr>
            <p:cNvSpPr/>
            <p:nvPr/>
          </p:nvSpPr>
          <p:spPr>
            <a:xfrm>
              <a:off x="3686081" y="2612699"/>
              <a:ext cx="263237" cy="9698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sp>
        <p:nvSpPr>
          <p:cNvPr id="75" name="TextBox 74">
            <a:extLst>
              <a:ext uri="{FF2B5EF4-FFF2-40B4-BE49-F238E27FC236}">
                <a16:creationId xmlns:a16="http://schemas.microsoft.com/office/drawing/2014/main" id="{92C25F49-026D-4C18-B408-F910F45C7EA2}"/>
              </a:ext>
            </a:extLst>
          </p:cNvPr>
          <p:cNvSpPr txBox="1"/>
          <p:nvPr/>
        </p:nvSpPr>
        <p:spPr>
          <a:xfrm>
            <a:off x="753103" y="2494473"/>
            <a:ext cx="1503674" cy="338814"/>
          </a:xfrm>
          <a:prstGeom prst="rect">
            <a:avLst/>
          </a:prstGeom>
        </p:spPr>
        <p:txBody>
          <a:bodyPr vert="horz" wrap="none" lIns="91440" tIns="45720" rIns="91440" bIns="45720" rtlCol="0" anchor="t" anchorCtr="0">
            <a:normAutofit lnSpcReduction="10000"/>
          </a:bodyPr>
          <a:lstStyle/>
          <a:p>
            <a:pPr algn="l"/>
            <a:r>
              <a:rPr lang="en-US" dirty="0">
                <a:solidFill>
                  <a:srgbClr val="FF791A"/>
                </a:solidFill>
                <a:latin typeface="Arial" panose="020B0604020202020204" pitchFamily="34" charset="0"/>
                <a:cs typeface="Arial" panose="020B0604020202020204" pitchFamily="34" charset="0"/>
              </a:rPr>
              <a:t>Threat Feeds &amp; URLs</a:t>
            </a:r>
          </a:p>
        </p:txBody>
      </p:sp>
      <p:sp>
        <p:nvSpPr>
          <p:cNvPr id="76" name="TextBox 75">
            <a:extLst>
              <a:ext uri="{FF2B5EF4-FFF2-40B4-BE49-F238E27FC236}">
                <a16:creationId xmlns:a16="http://schemas.microsoft.com/office/drawing/2014/main" id="{D1C03EEB-A114-4C17-B62E-5B1ECB88D0C4}"/>
              </a:ext>
            </a:extLst>
          </p:cNvPr>
          <p:cNvSpPr txBox="1"/>
          <p:nvPr/>
        </p:nvSpPr>
        <p:spPr>
          <a:xfrm>
            <a:off x="753103" y="2917551"/>
            <a:ext cx="1503673" cy="309529"/>
          </a:xfrm>
          <a:prstGeom prst="rect">
            <a:avLst/>
          </a:prstGeom>
        </p:spPr>
        <p:txBody>
          <a:bodyPr vert="horz" wrap="none" lIns="91440" tIns="45720" rIns="91440" bIns="45720" rtlCol="0" anchor="t" anchorCtr="0">
            <a:normAutofit fontScale="92500" lnSpcReduction="20000"/>
          </a:bodyPr>
          <a:lstStyle/>
          <a:p>
            <a:pPr algn="l"/>
            <a:r>
              <a:rPr lang="en-US" dirty="0">
                <a:solidFill>
                  <a:srgbClr val="FF791A"/>
                </a:solidFill>
                <a:latin typeface="Arial" panose="020B0604020202020204" pitchFamily="34" charset="0"/>
                <a:cs typeface="Arial" panose="020B0604020202020204" pitchFamily="34" charset="0"/>
              </a:rPr>
              <a:t>ML and Anomaly</a:t>
            </a:r>
          </a:p>
        </p:txBody>
      </p:sp>
    </p:spTree>
    <p:extLst>
      <p:ext uri="{BB962C8B-B14F-4D97-AF65-F5344CB8AC3E}">
        <p14:creationId xmlns:p14="http://schemas.microsoft.com/office/powerpoint/2010/main" val="102852723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0">
            <a:extLst>
              <a:ext uri="{FF2B5EF4-FFF2-40B4-BE49-F238E27FC236}">
                <a16:creationId xmlns:a16="http://schemas.microsoft.com/office/drawing/2014/main" id="{762988C5-175E-4C10-B068-8564C7BCF7A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4763"/>
            <a:ext cx="12192000" cy="6862763"/>
          </a:xfrm>
          <a:prstGeom prst="rect">
            <a:avLst/>
          </a:prstGeom>
        </p:spPr>
      </p:pic>
      <p:sp>
        <p:nvSpPr>
          <p:cNvPr id="5" name="Content Placeholder 4">
            <a:extLst>
              <a:ext uri="{FF2B5EF4-FFF2-40B4-BE49-F238E27FC236}">
                <a16:creationId xmlns:a16="http://schemas.microsoft.com/office/drawing/2014/main" id="{ECDBF801-7EA8-4612-BE2A-B617D6738B5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2C46056-D0B7-420E-93A2-751AB871A5DF}"/>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29</a:t>
            </a:fld>
            <a:endParaRPr lang="en-US" dirty="0"/>
          </a:p>
        </p:txBody>
      </p:sp>
      <p:sp>
        <p:nvSpPr>
          <p:cNvPr id="7" name="Rectangle 6">
            <a:extLst>
              <a:ext uri="{FF2B5EF4-FFF2-40B4-BE49-F238E27FC236}">
                <a16:creationId xmlns:a16="http://schemas.microsoft.com/office/drawing/2014/main" id="{5497352D-5262-4054-A42D-1FF3EEBC996A}"/>
              </a:ext>
            </a:extLst>
          </p:cNvPr>
          <p:cNvSpPr/>
          <p:nvPr/>
        </p:nvSpPr>
        <p:spPr>
          <a:xfrm>
            <a:off x="-12028" y="-4764"/>
            <a:ext cx="12192000" cy="6862763"/>
          </a:xfrm>
          <a:prstGeom prst="rect">
            <a:avLst/>
          </a:prstGeom>
          <a:gradFill flip="none" rotWithShape="1">
            <a:gsLst>
              <a:gs pos="0">
                <a:schemeClr val="bg1">
                  <a:lumMod val="10000"/>
                  <a:alpha val="94000"/>
                </a:schemeClr>
              </a:gs>
              <a:gs pos="100000">
                <a:schemeClr val="bg1">
                  <a:lumMod val="10000"/>
                  <a:alpha val="23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8" name="Title 4">
            <a:extLst>
              <a:ext uri="{FF2B5EF4-FFF2-40B4-BE49-F238E27FC236}">
                <a16:creationId xmlns:a16="http://schemas.microsoft.com/office/drawing/2014/main" id="{8A638913-AAF6-4772-A083-A1DECD819854}"/>
              </a:ext>
            </a:extLst>
          </p:cNvPr>
          <p:cNvSpPr>
            <a:spLocks noGrp="1"/>
          </p:cNvSpPr>
          <p:nvPr>
            <p:ph type="title"/>
          </p:nvPr>
        </p:nvSpPr>
        <p:spPr>
          <a:xfrm>
            <a:off x="415235" y="2534443"/>
            <a:ext cx="11139488" cy="1325563"/>
          </a:xfrm>
        </p:spPr>
        <p:txBody>
          <a:bodyPr>
            <a:normAutofit fontScale="90000"/>
          </a:bodyPr>
          <a:lstStyle/>
          <a:p>
            <a:r>
              <a:rPr lang="en-US" sz="4000" dirty="0"/>
              <a:t>“</a:t>
            </a:r>
            <a:r>
              <a:rPr lang="en-US" sz="4000" cap="none" dirty="0"/>
              <a:t>We use </a:t>
            </a:r>
            <a:r>
              <a:rPr lang="en-US" sz="4000" cap="none" dirty="0" err="1"/>
              <a:t>sonicwall</a:t>
            </a:r>
            <a:r>
              <a:rPr lang="en-US" sz="4000" cap="none" dirty="0"/>
              <a:t> cloud app security in addition to O365 email security to ensure that as much spam and phishing as possible will be caught before getting to the end user. No system is 100%, but this one is pretty close.” </a:t>
            </a:r>
            <a:r>
              <a:rPr lang="en-US" sz="4000" dirty="0"/>
              <a:t>— </a:t>
            </a:r>
            <a:br>
              <a:rPr lang="en-US" sz="4000" dirty="0"/>
            </a:br>
            <a:br>
              <a:rPr lang="en-US" sz="4000" dirty="0"/>
            </a:br>
            <a:br>
              <a:rPr lang="en-US" sz="4000" dirty="0"/>
            </a:br>
            <a:r>
              <a:rPr lang="en-US" sz="4000" cap="none" dirty="0"/>
              <a:t>Tim Gustafson, </a:t>
            </a:r>
            <a:br>
              <a:rPr lang="en-US" sz="4000" cap="none" dirty="0"/>
            </a:br>
            <a:r>
              <a:rPr lang="en-US" sz="4000" cap="none" dirty="0"/>
              <a:t>System Administrator, PCES Corp</a:t>
            </a:r>
            <a:br>
              <a:rPr lang="en-US" dirty="0"/>
            </a:br>
            <a:endParaRPr lang="en-US" dirty="0"/>
          </a:p>
        </p:txBody>
      </p:sp>
    </p:spTree>
    <p:extLst>
      <p:ext uri="{BB962C8B-B14F-4D97-AF65-F5344CB8AC3E}">
        <p14:creationId xmlns:p14="http://schemas.microsoft.com/office/powerpoint/2010/main" val="2363699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ED89596D-46D3-463F-9A0F-A24FDE20DDB2}"/>
              </a:ext>
            </a:extLst>
          </p:cNvPr>
          <p:cNvSpPr/>
          <p:nvPr/>
        </p:nvSpPr>
        <p:spPr>
          <a:xfrm>
            <a:off x="10124414" y="5724081"/>
            <a:ext cx="1042505" cy="554161"/>
          </a:xfrm>
          <a:prstGeom prst="rect">
            <a:avLst/>
          </a:prstGeom>
          <a:solidFill>
            <a:srgbClr val="000000"/>
          </a:solidFill>
          <a:ln w="19050">
            <a:solidFill>
              <a:srgbClr val="FFC000"/>
            </a:solidFill>
          </a:ln>
          <a:effectLst>
            <a:glow rad="635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bg1"/>
              </a:solidFill>
            </a:endParaRPr>
          </a:p>
        </p:txBody>
      </p:sp>
      <p:sp>
        <p:nvSpPr>
          <p:cNvPr id="319" name="Title 318">
            <a:extLst>
              <a:ext uri="{FF2B5EF4-FFF2-40B4-BE49-F238E27FC236}">
                <a16:creationId xmlns:a16="http://schemas.microsoft.com/office/drawing/2014/main" id="{5CAB9C1E-8C17-4BD1-ACE1-C933FA4E65FA}"/>
              </a:ext>
            </a:extLst>
          </p:cNvPr>
          <p:cNvSpPr>
            <a:spLocks noGrp="1"/>
          </p:cNvSpPr>
          <p:nvPr>
            <p:ph type="title"/>
          </p:nvPr>
        </p:nvSpPr>
        <p:spPr/>
        <p:txBody>
          <a:bodyPr>
            <a:normAutofit/>
          </a:bodyPr>
          <a:lstStyle/>
          <a:p>
            <a:r>
              <a:rPr lang="en-US" dirty="0"/>
              <a:t>Phishing Campaign: 2020 Year in Review</a:t>
            </a:r>
          </a:p>
        </p:txBody>
      </p:sp>
      <p:sp>
        <p:nvSpPr>
          <p:cNvPr id="108" name="Slide Number Placeholder 1">
            <a:extLst>
              <a:ext uri="{FF2B5EF4-FFF2-40B4-BE49-F238E27FC236}">
                <a16:creationId xmlns:a16="http://schemas.microsoft.com/office/drawing/2014/main" id="{BDB641C9-2C79-4B68-A91F-D214C27B93C1}"/>
              </a:ext>
            </a:extLst>
          </p:cNvPr>
          <p:cNvSpPr>
            <a:spLocks noGrp="1"/>
          </p:cNvSpPr>
          <p:nvPr>
            <p:ph type="sldNum" sz="quarter" idx="12"/>
          </p:nvPr>
        </p:nvSpPr>
        <p:spPr/>
        <p:txBody>
          <a:bodyPr vert="horz" lIns="91440" tIns="45720" rIns="91440" bIns="45720" rtlCol="0" anchor="ctr"/>
          <a:lstStyle>
            <a:defPPr>
              <a:defRPr lang="en-US"/>
            </a:defPPr>
            <a:lvl1pPr marL="0" algn="r" defTabSz="914400" rtl="0" eaLnBrk="1" latinLnBrk="0" hangingPunct="1">
              <a:defRPr sz="1100" b="1" i="0" kern="1200">
                <a:solidFill>
                  <a:srgbClr val="666666"/>
                </a:solidFill>
                <a:latin typeface="+mj-lt"/>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41FF8-B36C-BE44-BB4F-D6FFF26618A4}" type="slidenum">
              <a:rPr lang="en-US" smtClean="0"/>
              <a:pPr/>
              <a:t>3</a:t>
            </a:fld>
            <a:endParaRPr lang="en-US" dirty="0"/>
          </a:p>
        </p:txBody>
      </p:sp>
      <p:sp>
        <p:nvSpPr>
          <p:cNvPr id="121" name="Google Shape;107;p16">
            <a:extLst>
              <a:ext uri="{FF2B5EF4-FFF2-40B4-BE49-F238E27FC236}">
                <a16:creationId xmlns:a16="http://schemas.microsoft.com/office/drawing/2014/main" id="{5B374E65-1BFF-4B5B-9F14-53EB53EA1745}"/>
              </a:ext>
            </a:extLst>
          </p:cNvPr>
          <p:cNvSpPr/>
          <p:nvPr/>
        </p:nvSpPr>
        <p:spPr>
          <a:xfrm>
            <a:off x="6033482" y="3801585"/>
            <a:ext cx="5486400" cy="365760"/>
          </a:xfrm>
          <a:custGeom>
            <a:avLst/>
            <a:gdLst/>
            <a:ahLst/>
            <a:cxnLst/>
            <a:rect l="l" t="t" r="r" b="b"/>
            <a:pathLst>
              <a:path w="39244" h="12717" extrusionOk="0">
                <a:moveTo>
                  <a:pt x="1417" y="1"/>
                </a:moveTo>
                <a:cubicBezTo>
                  <a:pt x="631" y="1"/>
                  <a:pt x="0" y="632"/>
                  <a:pt x="0" y="1406"/>
                </a:cubicBezTo>
                <a:lnTo>
                  <a:pt x="0" y="5037"/>
                </a:lnTo>
                <a:lnTo>
                  <a:pt x="1310" y="6359"/>
                </a:lnTo>
                <a:lnTo>
                  <a:pt x="0" y="7668"/>
                </a:lnTo>
                <a:lnTo>
                  <a:pt x="0" y="11300"/>
                </a:lnTo>
                <a:cubicBezTo>
                  <a:pt x="0" y="12073"/>
                  <a:pt x="631" y="12716"/>
                  <a:pt x="1417" y="12716"/>
                </a:cubicBezTo>
                <a:lnTo>
                  <a:pt x="36517" y="12716"/>
                </a:lnTo>
                <a:cubicBezTo>
                  <a:pt x="37302" y="12716"/>
                  <a:pt x="37934" y="12073"/>
                  <a:pt x="37934" y="11300"/>
                </a:cubicBezTo>
                <a:lnTo>
                  <a:pt x="37934" y="7668"/>
                </a:lnTo>
                <a:lnTo>
                  <a:pt x="39243" y="6359"/>
                </a:lnTo>
                <a:lnTo>
                  <a:pt x="37934" y="5037"/>
                </a:lnTo>
                <a:lnTo>
                  <a:pt x="37934" y="1406"/>
                </a:lnTo>
                <a:cubicBezTo>
                  <a:pt x="37934" y="632"/>
                  <a:pt x="37302" y="1"/>
                  <a:pt x="36517"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dirty="0">
                <a:solidFill>
                  <a:srgbClr val="FFFFFF"/>
                </a:solidFill>
                <a:ea typeface="Fira Sans Extra Condensed"/>
                <a:cs typeface="Fira Sans Extra Condensed"/>
                <a:sym typeface="Fira Sans Extra Condensed"/>
              </a:rPr>
              <a:t>2020</a:t>
            </a:r>
            <a:endParaRPr sz="1700" dirty="0">
              <a:solidFill>
                <a:srgbClr val="FFFFFF"/>
              </a:solidFill>
              <a:ea typeface="Fira Sans Extra Condensed"/>
              <a:cs typeface="Fira Sans Extra Condensed"/>
              <a:sym typeface="Fira Sans Extra Condensed"/>
            </a:endParaRPr>
          </a:p>
        </p:txBody>
      </p:sp>
      <p:sp>
        <p:nvSpPr>
          <p:cNvPr id="166" name="Google Shape;152;p16">
            <a:extLst>
              <a:ext uri="{FF2B5EF4-FFF2-40B4-BE49-F238E27FC236}">
                <a16:creationId xmlns:a16="http://schemas.microsoft.com/office/drawing/2014/main" id="{60C441BF-31AC-445C-8E34-E52D78CD829B}"/>
              </a:ext>
            </a:extLst>
          </p:cNvPr>
          <p:cNvSpPr/>
          <p:nvPr/>
        </p:nvSpPr>
        <p:spPr>
          <a:xfrm>
            <a:off x="571148" y="3801585"/>
            <a:ext cx="5486400" cy="365760"/>
          </a:xfrm>
          <a:custGeom>
            <a:avLst/>
            <a:gdLst/>
            <a:ahLst/>
            <a:cxnLst/>
            <a:rect l="l" t="t" r="r" b="b"/>
            <a:pathLst>
              <a:path w="39244" h="12717" extrusionOk="0">
                <a:moveTo>
                  <a:pt x="1417" y="1"/>
                </a:moveTo>
                <a:cubicBezTo>
                  <a:pt x="631" y="1"/>
                  <a:pt x="0" y="632"/>
                  <a:pt x="0" y="1406"/>
                </a:cubicBezTo>
                <a:lnTo>
                  <a:pt x="0" y="5037"/>
                </a:lnTo>
                <a:lnTo>
                  <a:pt x="1310" y="6359"/>
                </a:lnTo>
                <a:lnTo>
                  <a:pt x="0" y="7668"/>
                </a:lnTo>
                <a:lnTo>
                  <a:pt x="0" y="11300"/>
                </a:lnTo>
                <a:cubicBezTo>
                  <a:pt x="0" y="12073"/>
                  <a:pt x="631" y="12716"/>
                  <a:pt x="1417" y="12716"/>
                </a:cubicBezTo>
                <a:lnTo>
                  <a:pt x="36517" y="12716"/>
                </a:lnTo>
                <a:cubicBezTo>
                  <a:pt x="37302" y="12716"/>
                  <a:pt x="37934" y="12073"/>
                  <a:pt x="37934" y="11300"/>
                </a:cubicBezTo>
                <a:lnTo>
                  <a:pt x="37934" y="7668"/>
                </a:lnTo>
                <a:lnTo>
                  <a:pt x="39243" y="6359"/>
                </a:lnTo>
                <a:lnTo>
                  <a:pt x="37934" y="5037"/>
                </a:lnTo>
                <a:lnTo>
                  <a:pt x="37934" y="1406"/>
                </a:lnTo>
                <a:cubicBezTo>
                  <a:pt x="37934" y="632"/>
                  <a:pt x="37302" y="1"/>
                  <a:pt x="36517" y="1"/>
                </a:cubicBezTo>
                <a:close/>
              </a:path>
            </a:pathLst>
          </a:custGeom>
          <a:gradFill flip="none" rotWithShape="1">
            <a:gsLst>
              <a:gs pos="50000">
                <a:srgbClr val="4949E7"/>
              </a:gs>
              <a:gs pos="49000">
                <a:srgbClr val="FF0000"/>
              </a:gs>
              <a:gs pos="25000">
                <a:schemeClr val="accent2"/>
              </a:gs>
              <a:gs pos="0">
                <a:srgbClr val="FF0000"/>
              </a:gs>
            </a:gsLst>
            <a:lin ang="0" scaled="1"/>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dirty="0">
                <a:solidFill>
                  <a:srgbClr val="FFFFFF"/>
                </a:solidFill>
                <a:ea typeface="Fira Sans Extra Condensed"/>
                <a:cs typeface="Fira Sans Extra Condensed"/>
                <a:sym typeface="Fira Sans Extra Condensed"/>
              </a:rPr>
              <a:t>2018                                   2019</a:t>
            </a:r>
            <a:endParaRPr sz="1700" dirty="0">
              <a:solidFill>
                <a:srgbClr val="FFFFFF"/>
              </a:solidFill>
              <a:ea typeface="Fira Sans Extra Condensed"/>
              <a:cs typeface="Fira Sans Extra Condensed"/>
              <a:sym typeface="Fira Sans Extra Condensed"/>
            </a:endParaRPr>
          </a:p>
        </p:txBody>
      </p:sp>
      <p:sp>
        <p:nvSpPr>
          <p:cNvPr id="213" name="Google Shape;210;p16">
            <a:extLst>
              <a:ext uri="{FF2B5EF4-FFF2-40B4-BE49-F238E27FC236}">
                <a16:creationId xmlns:a16="http://schemas.microsoft.com/office/drawing/2014/main" id="{42694D18-65ED-4F98-A4AD-8EA4160C2681}"/>
              </a:ext>
            </a:extLst>
          </p:cNvPr>
          <p:cNvSpPr txBox="1"/>
          <p:nvPr/>
        </p:nvSpPr>
        <p:spPr>
          <a:xfrm>
            <a:off x="10413455" y="2051131"/>
            <a:ext cx="1187913" cy="534900"/>
          </a:xfrm>
          <a:prstGeom prst="rect">
            <a:avLst/>
          </a:prstGeom>
          <a:noFill/>
          <a:ln>
            <a:noFill/>
          </a:ln>
        </p:spPr>
        <p:txBody>
          <a:bodyPr spcFirstLastPara="1" wrap="square" lIns="91425" tIns="91425" rIns="91425" bIns="91425" anchor="t" anchorCtr="0">
            <a:noAutofit/>
          </a:bodyPr>
          <a:lstStyle/>
          <a:p>
            <a:pPr lvl="0" algn="ctr"/>
            <a:endParaRPr sz="1000" dirty="0">
              <a:solidFill>
                <a:srgbClr val="434343"/>
              </a:solidFill>
              <a:ea typeface="Roboto"/>
              <a:cs typeface="Roboto"/>
              <a:sym typeface="Roboto"/>
            </a:endParaRPr>
          </a:p>
        </p:txBody>
      </p:sp>
      <p:grpSp>
        <p:nvGrpSpPr>
          <p:cNvPr id="332" name="Group 331">
            <a:extLst>
              <a:ext uri="{FF2B5EF4-FFF2-40B4-BE49-F238E27FC236}">
                <a16:creationId xmlns:a16="http://schemas.microsoft.com/office/drawing/2014/main" id="{AA6A218A-54CF-43A1-A358-8AF815AEE6D5}"/>
              </a:ext>
            </a:extLst>
          </p:cNvPr>
          <p:cNvGrpSpPr/>
          <p:nvPr/>
        </p:nvGrpSpPr>
        <p:grpSpPr>
          <a:xfrm>
            <a:off x="11100649" y="2541930"/>
            <a:ext cx="95713" cy="1204977"/>
            <a:chOff x="11053024" y="2513355"/>
            <a:chExt cx="95713" cy="1204977"/>
          </a:xfrm>
        </p:grpSpPr>
        <p:cxnSp>
          <p:nvCxnSpPr>
            <p:cNvPr id="314" name="Straight Connector 313">
              <a:extLst>
                <a:ext uri="{FF2B5EF4-FFF2-40B4-BE49-F238E27FC236}">
                  <a16:creationId xmlns:a16="http://schemas.microsoft.com/office/drawing/2014/main" id="{5EBC3D7A-4FA9-48AC-AE09-CCE38E45DD6B}"/>
                </a:ext>
              </a:extLst>
            </p:cNvPr>
            <p:cNvCxnSpPr>
              <a:cxnSpLocks/>
            </p:cNvCxnSpPr>
            <p:nvPr/>
          </p:nvCxnSpPr>
          <p:spPr>
            <a:xfrm rot="10800000" flipH="1">
              <a:off x="11100879" y="2513355"/>
              <a:ext cx="0" cy="109728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73" name="Google Shape;119;p16">
              <a:extLst>
                <a:ext uri="{FF2B5EF4-FFF2-40B4-BE49-F238E27FC236}">
                  <a16:creationId xmlns:a16="http://schemas.microsoft.com/office/drawing/2014/main" id="{60758D4C-B26D-4D7F-8CC5-46F48F5D7866}"/>
                </a:ext>
              </a:extLst>
            </p:cNvPr>
            <p:cNvSpPr/>
            <p:nvPr/>
          </p:nvSpPr>
          <p:spPr>
            <a:xfrm>
              <a:off x="11053024" y="3622619"/>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9" name="Google Shape;210;p16">
            <a:extLst>
              <a:ext uri="{FF2B5EF4-FFF2-40B4-BE49-F238E27FC236}">
                <a16:creationId xmlns:a16="http://schemas.microsoft.com/office/drawing/2014/main" id="{DDED411B-AAC3-463C-88C1-669B3FEA9BDB}"/>
              </a:ext>
            </a:extLst>
          </p:cNvPr>
          <p:cNvSpPr txBox="1"/>
          <p:nvPr/>
        </p:nvSpPr>
        <p:spPr>
          <a:xfrm>
            <a:off x="10300699" y="5754342"/>
            <a:ext cx="743261" cy="461665"/>
          </a:xfrm>
          <a:prstGeom prst="rect">
            <a:avLst/>
          </a:prstGeom>
        </p:spPr>
        <p:txBody>
          <a:bodyPr wrap="square">
            <a:spAutoFit/>
          </a:bodyPr>
          <a:lstStyle>
            <a:defPPr>
              <a:defRPr lang="en-US"/>
            </a:defPPr>
            <a:lvl1pPr lvl="0" algn="ctr">
              <a:defRPr sz="1000">
                <a:solidFill>
                  <a:srgbClr val="434343"/>
                </a:solidFill>
                <a:ea typeface="Roboto"/>
                <a:cs typeface="Roboto"/>
              </a:defRPr>
            </a:lvl1pPr>
          </a:lstStyle>
          <a:p>
            <a:r>
              <a:rPr lang="en-US" sz="800" b="1" dirty="0">
                <a:solidFill>
                  <a:schemeClr val="bg1"/>
                </a:solidFill>
                <a:sym typeface="Roboto"/>
              </a:rPr>
              <a:t>SPAM-EGY</a:t>
            </a:r>
          </a:p>
          <a:p>
            <a:r>
              <a:rPr lang="en-US" sz="800" dirty="0">
                <a:solidFill>
                  <a:schemeClr val="bg1"/>
                </a:solidFill>
                <a:sym typeface="Roboto"/>
              </a:rPr>
              <a:t>aims at EDU</a:t>
            </a:r>
            <a:endParaRPr sz="800" dirty="0">
              <a:solidFill>
                <a:schemeClr val="bg1"/>
              </a:solidFill>
              <a:sym typeface="Roboto"/>
            </a:endParaRPr>
          </a:p>
        </p:txBody>
      </p:sp>
      <p:sp>
        <p:nvSpPr>
          <p:cNvPr id="317" name="Rectangle 316">
            <a:extLst>
              <a:ext uri="{FF2B5EF4-FFF2-40B4-BE49-F238E27FC236}">
                <a16:creationId xmlns:a16="http://schemas.microsoft.com/office/drawing/2014/main" id="{41F4FC49-60BD-4B7A-AD6E-F12896843483}"/>
              </a:ext>
            </a:extLst>
          </p:cNvPr>
          <p:cNvSpPr/>
          <p:nvPr/>
        </p:nvSpPr>
        <p:spPr>
          <a:xfrm>
            <a:off x="10690253" y="1929168"/>
            <a:ext cx="901590" cy="584775"/>
          </a:xfrm>
          <a:prstGeom prst="rect">
            <a:avLst/>
          </a:prstGeom>
        </p:spPr>
        <p:txBody>
          <a:bodyPr wrap="square">
            <a:spAutoFit/>
          </a:bodyPr>
          <a:lstStyle/>
          <a:p>
            <a:pPr lvl="0" algn="ctr"/>
            <a:r>
              <a:rPr lang="en-US" sz="800" b="1" dirty="0" err="1">
                <a:solidFill>
                  <a:srgbClr val="434343"/>
                </a:solidFill>
                <a:ea typeface="Roboto"/>
                <a:cs typeface="Roboto"/>
                <a:sym typeface="Roboto"/>
              </a:rPr>
              <a:t>BioNTech</a:t>
            </a:r>
            <a:r>
              <a:rPr lang="en-US" sz="800" b="1" dirty="0">
                <a:solidFill>
                  <a:srgbClr val="434343"/>
                </a:solidFill>
                <a:ea typeface="Roboto"/>
                <a:cs typeface="Roboto"/>
                <a:sym typeface="Roboto"/>
              </a:rPr>
              <a:t> </a:t>
            </a:r>
            <a:r>
              <a:rPr lang="en-US" sz="800" dirty="0">
                <a:solidFill>
                  <a:srgbClr val="434343"/>
                </a:solidFill>
                <a:ea typeface="Roboto"/>
                <a:cs typeface="Roboto"/>
                <a:sym typeface="Roboto"/>
              </a:rPr>
              <a:t>COVID-19 Vaccine Spoofed Email</a:t>
            </a:r>
          </a:p>
        </p:txBody>
      </p:sp>
      <p:grpSp>
        <p:nvGrpSpPr>
          <p:cNvPr id="331" name="Group 330">
            <a:extLst>
              <a:ext uri="{FF2B5EF4-FFF2-40B4-BE49-F238E27FC236}">
                <a16:creationId xmlns:a16="http://schemas.microsoft.com/office/drawing/2014/main" id="{6B5769B7-EA3A-482A-B3BA-2C5869C32CD2}"/>
              </a:ext>
            </a:extLst>
          </p:cNvPr>
          <p:cNvGrpSpPr/>
          <p:nvPr/>
        </p:nvGrpSpPr>
        <p:grpSpPr>
          <a:xfrm>
            <a:off x="10300952" y="3198251"/>
            <a:ext cx="95713" cy="554462"/>
            <a:chOff x="10593350" y="3169676"/>
            <a:chExt cx="95713" cy="554462"/>
          </a:xfrm>
        </p:grpSpPr>
        <p:cxnSp>
          <p:nvCxnSpPr>
            <p:cNvPr id="321" name="Straight Connector 320">
              <a:extLst>
                <a:ext uri="{FF2B5EF4-FFF2-40B4-BE49-F238E27FC236}">
                  <a16:creationId xmlns:a16="http://schemas.microsoft.com/office/drawing/2014/main" id="{44053B7C-1BA1-4C9C-B985-5E9EFFFAAFA3}"/>
                </a:ext>
              </a:extLst>
            </p:cNvPr>
            <p:cNvCxnSpPr>
              <a:cxnSpLocks/>
            </p:cNvCxnSpPr>
            <p:nvPr/>
          </p:nvCxnSpPr>
          <p:spPr>
            <a:xfrm rot="10800000" flipH="1">
              <a:off x="10641207" y="3169676"/>
              <a:ext cx="0" cy="45720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23" name="Google Shape;119;p16">
              <a:extLst>
                <a:ext uri="{FF2B5EF4-FFF2-40B4-BE49-F238E27FC236}">
                  <a16:creationId xmlns:a16="http://schemas.microsoft.com/office/drawing/2014/main" id="{C5A8772D-2774-43ED-9E16-DF86907BDEFA}"/>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roup 332">
            <a:extLst>
              <a:ext uri="{FF2B5EF4-FFF2-40B4-BE49-F238E27FC236}">
                <a16:creationId xmlns:a16="http://schemas.microsoft.com/office/drawing/2014/main" id="{A0941398-1981-4823-9C0D-6A5A3E8D092D}"/>
              </a:ext>
            </a:extLst>
          </p:cNvPr>
          <p:cNvGrpSpPr/>
          <p:nvPr/>
        </p:nvGrpSpPr>
        <p:grpSpPr>
          <a:xfrm>
            <a:off x="10614869" y="4218491"/>
            <a:ext cx="95713" cy="1539448"/>
            <a:chOff x="10872049" y="4218491"/>
            <a:chExt cx="95713" cy="1539448"/>
          </a:xfrm>
        </p:grpSpPr>
        <p:sp>
          <p:nvSpPr>
            <p:cNvPr id="286" name="Google Shape;119;p16">
              <a:extLst>
                <a:ext uri="{FF2B5EF4-FFF2-40B4-BE49-F238E27FC236}">
                  <a16:creationId xmlns:a16="http://schemas.microsoft.com/office/drawing/2014/main" id="{FCD89197-54D3-4715-B30E-C7F0E4728157}"/>
                </a:ext>
              </a:extLst>
            </p:cNvPr>
            <p:cNvSpPr/>
            <p:nvPr/>
          </p:nvSpPr>
          <p:spPr>
            <a:xfrm rot="10800000">
              <a:off x="10872049" y="4218491"/>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4" name="Straight Connector 323">
              <a:extLst>
                <a:ext uri="{FF2B5EF4-FFF2-40B4-BE49-F238E27FC236}">
                  <a16:creationId xmlns:a16="http://schemas.microsoft.com/office/drawing/2014/main" id="{BDE1496A-0228-420F-8706-86A72C9E4DC4}"/>
                </a:ext>
              </a:extLst>
            </p:cNvPr>
            <p:cNvCxnSpPr>
              <a:cxnSpLocks/>
            </p:cNvCxnSpPr>
            <p:nvPr/>
          </p:nvCxnSpPr>
          <p:spPr>
            <a:xfrm flipH="1">
              <a:off x="10915036" y="4294899"/>
              <a:ext cx="0" cy="146304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330" name="Group 329">
            <a:extLst>
              <a:ext uri="{FF2B5EF4-FFF2-40B4-BE49-F238E27FC236}">
                <a16:creationId xmlns:a16="http://schemas.microsoft.com/office/drawing/2014/main" id="{BC42EF9F-3406-452B-B271-73C5910F09D9}"/>
              </a:ext>
            </a:extLst>
          </p:cNvPr>
          <p:cNvGrpSpPr/>
          <p:nvPr/>
        </p:nvGrpSpPr>
        <p:grpSpPr>
          <a:xfrm rot="10800000">
            <a:off x="9914315" y="4215556"/>
            <a:ext cx="95713" cy="664952"/>
            <a:chOff x="10310544" y="4226678"/>
            <a:chExt cx="95713" cy="664952"/>
          </a:xfrm>
        </p:grpSpPr>
        <p:cxnSp>
          <p:nvCxnSpPr>
            <p:cNvPr id="325" name="Straight Connector 324">
              <a:extLst>
                <a:ext uri="{FF2B5EF4-FFF2-40B4-BE49-F238E27FC236}">
                  <a16:creationId xmlns:a16="http://schemas.microsoft.com/office/drawing/2014/main" id="{BDF9F4AE-3F0E-40A9-8953-B7051422D78F}"/>
                </a:ext>
              </a:extLst>
            </p:cNvPr>
            <p:cNvCxnSpPr>
              <a:cxnSpLocks/>
            </p:cNvCxnSpPr>
            <p:nvPr/>
          </p:nvCxnSpPr>
          <p:spPr>
            <a:xfrm rot="10800000" flipH="1">
              <a:off x="10358401" y="4226678"/>
              <a:ext cx="0" cy="54864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26" name="Google Shape;119;p16">
              <a:extLst>
                <a:ext uri="{FF2B5EF4-FFF2-40B4-BE49-F238E27FC236}">
                  <a16:creationId xmlns:a16="http://schemas.microsoft.com/office/drawing/2014/main" id="{E8385B5D-A6EB-475B-802D-BDC406D903FD}"/>
                </a:ext>
              </a:extLst>
            </p:cNvPr>
            <p:cNvSpPr/>
            <p:nvPr/>
          </p:nvSpPr>
          <p:spPr>
            <a:xfrm rot="10800000">
              <a:off x="10310544" y="4795917"/>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Rectangle 333">
            <a:extLst>
              <a:ext uri="{FF2B5EF4-FFF2-40B4-BE49-F238E27FC236}">
                <a16:creationId xmlns:a16="http://schemas.microsoft.com/office/drawing/2014/main" id="{F8B5A5A3-B165-41F9-A20A-8AA04CA7F597}"/>
              </a:ext>
            </a:extLst>
          </p:cNvPr>
          <p:cNvSpPr/>
          <p:nvPr/>
        </p:nvSpPr>
        <p:spPr>
          <a:xfrm>
            <a:off x="9866068" y="2560547"/>
            <a:ext cx="930651" cy="584775"/>
          </a:xfrm>
          <a:prstGeom prst="rect">
            <a:avLst/>
          </a:prstGeom>
        </p:spPr>
        <p:txBody>
          <a:bodyPr wrap="square">
            <a:spAutoFit/>
          </a:bodyPr>
          <a:lstStyle/>
          <a:p>
            <a:pPr algn="ctr"/>
            <a:r>
              <a:rPr lang="en-US" sz="800" b="1" dirty="0">
                <a:solidFill>
                  <a:srgbClr val="434343"/>
                </a:solidFill>
                <a:ea typeface="Roboto"/>
              </a:rPr>
              <a:t>Government Agencies</a:t>
            </a:r>
            <a:r>
              <a:rPr lang="en-US" sz="800" dirty="0">
                <a:solidFill>
                  <a:srgbClr val="434343"/>
                </a:solidFill>
                <a:ea typeface="Roboto"/>
              </a:rPr>
              <a:t> see double the phishing attacks</a:t>
            </a:r>
          </a:p>
        </p:txBody>
      </p:sp>
      <p:grpSp>
        <p:nvGrpSpPr>
          <p:cNvPr id="335" name="Group 334">
            <a:extLst>
              <a:ext uri="{FF2B5EF4-FFF2-40B4-BE49-F238E27FC236}">
                <a16:creationId xmlns:a16="http://schemas.microsoft.com/office/drawing/2014/main" id="{7267AD47-4C9C-4B6B-89FC-0E4809F5E09C}"/>
              </a:ext>
            </a:extLst>
          </p:cNvPr>
          <p:cNvGrpSpPr/>
          <p:nvPr/>
        </p:nvGrpSpPr>
        <p:grpSpPr>
          <a:xfrm>
            <a:off x="9617505" y="2541804"/>
            <a:ext cx="95713" cy="1204094"/>
            <a:chOff x="10593350" y="2520044"/>
            <a:chExt cx="95713" cy="1204094"/>
          </a:xfrm>
        </p:grpSpPr>
        <p:cxnSp>
          <p:nvCxnSpPr>
            <p:cNvPr id="336" name="Straight Connector 335">
              <a:extLst>
                <a:ext uri="{FF2B5EF4-FFF2-40B4-BE49-F238E27FC236}">
                  <a16:creationId xmlns:a16="http://schemas.microsoft.com/office/drawing/2014/main" id="{C2DDDDE5-A4AE-4445-9EBF-64F871FF7F95}"/>
                </a:ext>
              </a:extLst>
            </p:cNvPr>
            <p:cNvCxnSpPr>
              <a:cxnSpLocks/>
            </p:cNvCxnSpPr>
            <p:nvPr/>
          </p:nvCxnSpPr>
          <p:spPr>
            <a:xfrm rot="10800000" flipH="1">
              <a:off x="10646299" y="2520044"/>
              <a:ext cx="0" cy="109728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37" name="Google Shape;119;p16">
              <a:extLst>
                <a:ext uri="{FF2B5EF4-FFF2-40B4-BE49-F238E27FC236}">
                  <a16:creationId xmlns:a16="http://schemas.microsoft.com/office/drawing/2014/main" id="{1D39C3FA-F938-4319-804F-00B519DD76E5}"/>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Rectangle 337">
            <a:extLst>
              <a:ext uri="{FF2B5EF4-FFF2-40B4-BE49-F238E27FC236}">
                <a16:creationId xmlns:a16="http://schemas.microsoft.com/office/drawing/2014/main" id="{D6984164-9A49-4B26-B1E3-A245C62D2956}"/>
              </a:ext>
            </a:extLst>
          </p:cNvPr>
          <p:cNvSpPr/>
          <p:nvPr/>
        </p:nvSpPr>
        <p:spPr>
          <a:xfrm>
            <a:off x="9527878" y="4856611"/>
            <a:ext cx="878081" cy="830997"/>
          </a:xfrm>
          <a:prstGeom prst="rect">
            <a:avLst/>
          </a:prstGeom>
        </p:spPr>
        <p:txBody>
          <a:bodyPr wrap="square">
            <a:spAutoFit/>
          </a:bodyPr>
          <a:lstStyle/>
          <a:p>
            <a:pPr algn="ctr"/>
            <a:r>
              <a:rPr lang="en-US" sz="800" b="1" dirty="0">
                <a:solidFill>
                  <a:srgbClr val="434343"/>
                </a:solidFill>
                <a:ea typeface="Roboto"/>
              </a:rPr>
              <a:t>“Go HSIHP”</a:t>
            </a:r>
          </a:p>
          <a:p>
            <a:pPr algn="ctr"/>
            <a:r>
              <a:rPr lang="en-US" sz="800" dirty="0">
                <a:solidFill>
                  <a:srgbClr val="434343"/>
                </a:solidFill>
                <a:ea typeface="Roboto"/>
              </a:rPr>
              <a:t>Attack uses &lt;</a:t>
            </a:r>
            <a:r>
              <a:rPr lang="en-US" sz="800" dirty="0" err="1">
                <a:solidFill>
                  <a:srgbClr val="434343"/>
                </a:solidFill>
                <a:ea typeface="Roboto"/>
              </a:rPr>
              <a:t>bdo</a:t>
            </a:r>
            <a:r>
              <a:rPr lang="en-US" sz="800" dirty="0">
                <a:solidFill>
                  <a:srgbClr val="434343"/>
                </a:solidFill>
                <a:ea typeface="Roboto"/>
              </a:rPr>
              <a:t>&gt; tag to fool natural language processors </a:t>
            </a:r>
          </a:p>
        </p:txBody>
      </p:sp>
      <p:sp>
        <p:nvSpPr>
          <p:cNvPr id="339" name="Rectangle 338">
            <a:extLst>
              <a:ext uri="{FF2B5EF4-FFF2-40B4-BE49-F238E27FC236}">
                <a16:creationId xmlns:a16="http://schemas.microsoft.com/office/drawing/2014/main" id="{7A00620A-2315-461B-A3EA-E3081036F54E}"/>
              </a:ext>
            </a:extLst>
          </p:cNvPr>
          <p:cNvSpPr/>
          <p:nvPr/>
        </p:nvSpPr>
        <p:spPr>
          <a:xfrm>
            <a:off x="9149592" y="1911753"/>
            <a:ext cx="1031075" cy="584775"/>
          </a:xfrm>
          <a:prstGeom prst="rect">
            <a:avLst/>
          </a:prstGeom>
        </p:spPr>
        <p:txBody>
          <a:bodyPr wrap="square">
            <a:spAutoFit/>
          </a:bodyPr>
          <a:lstStyle/>
          <a:p>
            <a:pPr algn="ctr"/>
            <a:r>
              <a:rPr lang="en-US" sz="800" b="1" dirty="0" err="1">
                <a:solidFill>
                  <a:srgbClr val="434343"/>
                </a:solidFill>
                <a:ea typeface="Roboto"/>
              </a:rPr>
              <a:t>Bonu$Bu$ter</a:t>
            </a:r>
            <a:r>
              <a:rPr lang="en-US" sz="800" b="1" dirty="0">
                <a:solidFill>
                  <a:srgbClr val="434343"/>
                </a:solidFill>
                <a:ea typeface="Roboto"/>
              </a:rPr>
              <a:t> </a:t>
            </a:r>
            <a:r>
              <a:rPr lang="en-US" sz="800" dirty="0">
                <a:solidFill>
                  <a:srgbClr val="434343"/>
                </a:solidFill>
                <a:ea typeface="Roboto"/>
              </a:rPr>
              <a:t>Fake Bonus Notification Steals Credentials</a:t>
            </a:r>
          </a:p>
        </p:txBody>
      </p:sp>
      <p:grpSp>
        <p:nvGrpSpPr>
          <p:cNvPr id="384" name="Group 383">
            <a:extLst>
              <a:ext uri="{FF2B5EF4-FFF2-40B4-BE49-F238E27FC236}">
                <a16:creationId xmlns:a16="http://schemas.microsoft.com/office/drawing/2014/main" id="{7445510D-69C0-473F-A23D-C3960A95C50F}"/>
              </a:ext>
            </a:extLst>
          </p:cNvPr>
          <p:cNvGrpSpPr/>
          <p:nvPr/>
        </p:nvGrpSpPr>
        <p:grpSpPr>
          <a:xfrm>
            <a:off x="5319025" y="4215556"/>
            <a:ext cx="95713" cy="850093"/>
            <a:chOff x="5185675" y="4215556"/>
            <a:chExt cx="95713" cy="850093"/>
          </a:xfrm>
        </p:grpSpPr>
        <p:sp>
          <p:nvSpPr>
            <p:cNvPr id="168" name="Google Shape;162;p16">
              <a:extLst>
                <a:ext uri="{FF2B5EF4-FFF2-40B4-BE49-F238E27FC236}">
                  <a16:creationId xmlns:a16="http://schemas.microsoft.com/office/drawing/2014/main" id="{4334DCFE-33B3-4984-A4E7-E08EA23AB145}"/>
                </a:ext>
              </a:extLst>
            </p:cNvPr>
            <p:cNvSpPr/>
            <p:nvPr/>
          </p:nvSpPr>
          <p:spPr>
            <a:xfrm>
              <a:off x="5185675" y="4215556"/>
              <a:ext cx="95713" cy="95713"/>
            </a:xfrm>
            <a:custGeom>
              <a:avLst/>
              <a:gdLst/>
              <a:ahLst/>
              <a:cxnLst/>
              <a:rect l="l" t="t" r="r" b="b"/>
              <a:pathLst>
                <a:path w="3168" h="3168" extrusionOk="0">
                  <a:moveTo>
                    <a:pt x="1584" y="1"/>
                  </a:moveTo>
                  <a:cubicBezTo>
                    <a:pt x="715" y="1"/>
                    <a:pt x="1" y="715"/>
                    <a:pt x="1" y="1584"/>
                  </a:cubicBezTo>
                  <a:cubicBezTo>
                    <a:pt x="1" y="2465"/>
                    <a:pt x="715" y="3168"/>
                    <a:pt x="1584" y="3168"/>
                  </a:cubicBezTo>
                  <a:cubicBezTo>
                    <a:pt x="2465" y="3168"/>
                    <a:pt x="3168" y="2465"/>
                    <a:pt x="3168" y="1584"/>
                  </a:cubicBezTo>
                  <a:cubicBezTo>
                    <a:pt x="3168" y="715"/>
                    <a:pt x="2465" y="1"/>
                    <a:pt x="158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0" name="Straight Connector 339">
              <a:extLst>
                <a:ext uri="{FF2B5EF4-FFF2-40B4-BE49-F238E27FC236}">
                  <a16:creationId xmlns:a16="http://schemas.microsoft.com/office/drawing/2014/main" id="{8DC7066E-BC67-471B-8BE8-717AE596F676}"/>
                </a:ext>
              </a:extLst>
            </p:cNvPr>
            <p:cNvCxnSpPr>
              <a:cxnSpLocks/>
            </p:cNvCxnSpPr>
            <p:nvPr/>
          </p:nvCxnSpPr>
          <p:spPr>
            <a:xfrm flipH="1">
              <a:off x="5237064" y="4334129"/>
              <a:ext cx="0" cy="731520"/>
            </a:xfrm>
            <a:prstGeom prst="line">
              <a:avLst/>
            </a:prstGeom>
            <a:ln w="15875">
              <a:solidFill>
                <a:srgbClr val="4949E7"/>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343" name="Rectangle 342">
            <a:extLst>
              <a:ext uri="{FF2B5EF4-FFF2-40B4-BE49-F238E27FC236}">
                <a16:creationId xmlns:a16="http://schemas.microsoft.com/office/drawing/2014/main" id="{7A4C98CD-56AD-4199-9D44-C33B34B7A449}"/>
              </a:ext>
            </a:extLst>
          </p:cNvPr>
          <p:cNvSpPr/>
          <p:nvPr/>
        </p:nvSpPr>
        <p:spPr>
          <a:xfrm>
            <a:off x="8563868" y="5758922"/>
            <a:ext cx="1298805" cy="707886"/>
          </a:xfrm>
          <a:prstGeom prst="rect">
            <a:avLst/>
          </a:prstGeom>
        </p:spPr>
        <p:txBody>
          <a:bodyPr wrap="square">
            <a:spAutoFit/>
          </a:bodyPr>
          <a:lstStyle/>
          <a:p>
            <a:pPr algn="ctr"/>
            <a:r>
              <a:rPr lang="en-US" sz="800" b="1" dirty="0">
                <a:solidFill>
                  <a:srgbClr val="434343"/>
                </a:solidFill>
                <a:ea typeface="Roboto"/>
              </a:rPr>
              <a:t>Brand Impersonation </a:t>
            </a:r>
            <a:r>
              <a:rPr lang="en-US" sz="800" dirty="0">
                <a:solidFill>
                  <a:srgbClr val="434343"/>
                </a:solidFill>
                <a:ea typeface="Roboto"/>
              </a:rPr>
              <a:t>attacks:</a:t>
            </a:r>
          </a:p>
          <a:p>
            <a:pPr algn="ctr"/>
            <a:r>
              <a:rPr lang="en-US" sz="800" dirty="0">
                <a:solidFill>
                  <a:srgbClr val="434343"/>
                </a:solidFill>
                <a:ea typeface="Roboto"/>
              </a:rPr>
              <a:t>Amazon &amp; Netflix Credentials Targeted</a:t>
            </a:r>
          </a:p>
          <a:p>
            <a:pPr algn="ctr"/>
            <a:r>
              <a:rPr lang="en-US" sz="800" dirty="0">
                <a:solidFill>
                  <a:srgbClr val="434343"/>
                </a:solidFill>
                <a:ea typeface="Roboto"/>
              </a:rPr>
              <a:t>via</a:t>
            </a:r>
          </a:p>
        </p:txBody>
      </p:sp>
      <p:grpSp>
        <p:nvGrpSpPr>
          <p:cNvPr id="344" name="Group 343">
            <a:extLst>
              <a:ext uri="{FF2B5EF4-FFF2-40B4-BE49-F238E27FC236}">
                <a16:creationId xmlns:a16="http://schemas.microsoft.com/office/drawing/2014/main" id="{199DFD3E-5090-4A0B-9CCB-8EE27EF253F1}"/>
              </a:ext>
            </a:extLst>
          </p:cNvPr>
          <p:cNvGrpSpPr/>
          <p:nvPr/>
        </p:nvGrpSpPr>
        <p:grpSpPr>
          <a:xfrm>
            <a:off x="9164572" y="4218491"/>
            <a:ext cx="95713" cy="1539448"/>
            <a:chOff x="10872049" y="4218491"/>
            <a:chExt cx="95713" cy="1539448"/>
          </a:xfrm>
        </p:grpSpPr>
        <p:sp>
          <p:nvSpPr>
            <p:cNvPr id="345" name="Google Shape;119;p16">
              <a:extLst>
                <a:ext uri="{FF2B5EF4-FFF2-40B4-BE49-F238E27FC236}">
                  <a16:creationId xmlns:a16="http://schemas.microsoft.com/office/drawing/2014/main" id="{7359986E-D25D-40F3-8B3B-5A35C1A4E6F7}"/>
                </a:ext>
              </a:extLst>
            </p:cNvPr>
            <p:cNvSpPr/>
            <p:nvPr/>
          </p:nvSpPr>
          <p:spPr>
            <a:xfrm rot="10800000">
              <a:off x="10872049" y="4218491"/>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6" name="Straight Connector 345">
              <a:extLst>
                <a:ext uri="{FF2B5EF4-FFF2-40B4-BE49-F238E27FC236}">
                  <a16:creationId xmlns:a16="http://schemas.microsoft.com/office/drawing/2014/main" id="{4C6944C0-330C-438E-BA2B-399FB83B8682}"/>
                </a:ext>
              </a:extLst>
            </p:cNvPr>
            <p:cNvCxnSpPr>
              <a:cxnSpLocks/>
            </p:cNvCxnSpPr>
            <p:nvPr/>
          </p:nvCxnSpPr>
          <p:spPr>
            <a:xfrm flipH="1">
              <a:off x="10915036" y="4294899"/>
              <a:ext cx="0" cy="146304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347" name="Rectangle 346">
            <a:extLst>
              <a:ext uri="{FF2B5EF4-FFF2-40B4-BE49-F238E27FC236}">
                <a16:creationId xmlns:a16="http://schemas.microsoft.com/office/drawing/2014/main" id="{3754E71D-6B13-45D2-90E2-3F44CA8D861A}"/>
              </a:ext>
            </a:extLst>
          </p:cNvPr>
          <p:cNvSpPr/>
          <p:nvPr/>
        </p:nvSpPr>
        <p:spPr>
          <a:xfrm>
            <a:off x="8487668" y="2460307"/>
            <a:ext cx="861173" cy="707886"/>
          </a:xfrm>
          <a:prstGeom prst="rect">
            <a:avLst/>
          </a:prstGeom>
        </p:spPr>
        <p:txBody>
          <a:bodyPr wrap="square">
            <a:spAutoFit/>
          </a:bodyPr>
          <a:lstStyle/>
          <a:p>
            <a:pPr algn="ctr"/>
            <a:r>
              <a:rPr lang="en-US" sz="800" dirty="0">
                <a:solidFill>
                  <a:srgbClr val="434343"/>
                </a:solidFill>
                <a:ea typeface="Roboto"/>
              </a:rPr>
              <a:t>Microsoft </a:t>
            </a:r>
            <a:r>
              <a:rPr lang="en-US" sz="800" dirty="0" err="1">
                <a:solidFill>
                  <a:srgbClr val="434343"/>
                </a:solidFill>
                <a:ea typeface="Roboto"/>
              </a:rPr>
              <a:t>SafeLinks</a:t>
            </a:r>
            <a:r>
              <a:rPr lang="en-US" sz="800" dirty="0">
                <a:solidFill>
                  <a:srgbClr val="434343"/>
                </a:solidFill>
                <a:ea typeface="Roboto"/>
              </a:rPr>
              <a:t> Redirect: </a:t>
            </a:r>
            <a:r>
              <a:rPr lang="en-US" sz="800" b="1" dirty="0" err="1">
                <a:solidFill>
                  <a:srgbClr val="434343"/>
                </a:solidFill>
                <a:ea typeface="Roboto"/>
              </a:rPr>
              <a:t>TattleToken</a:t>
            </a:r>
            <a:r>
              <a:rPr lang="en-US" sz="800" b="1" dirty="0">
                <a:solidFill>
                  <a:srgbClr val="434343"/>
                </a:solidFill>
                <a:ea typeface="Roboto"/>
              </a:rPr>
              <a:t> Script</a:t>
            </a:r>
          </a:p>
        </p:txBody>
      </p:sp>
      <p:grpSp>
        <p:nvGrpSpPr>
          <p:cNvPr id="348" name="Group 347">
            <a:extLst>
              <a:ext uri="{FF2B5EF4-FFF2-40B4-BE49-F238E27FC236}">
                <a16:creationId xmlns:a16="http://schemas.microsoft.com/office/drawing/2014/main" id="{0638693B-EC7E-4C67-B1D6-56CF8AFEBC45}"/>
              </a:ext>
            </a:extLst>
          </p:cNvPr>
          <p:cNvGrpSpPr/>
          <p:nvPr/>
        </p:nvGrpSpPr>
        <p:grpSpPr>
          <a:xfrm>
            <a:off x="8930157" y="3188194"/>
            <a:ext cx="95713" cy="554462"/>
            <a:chOff x="10593350" y="3169676"/>
            <a:chExt cx="95713" cy="554462"/>
          </a:xfrm>
        </p:grpSpPr>
        <p:cxnSp>
          <p:nvCxnSpPr>
            <p:cNvPr id="349" name="Straight Connector 348">
              <a:extLst>
                <a:ext uri="{FF2B5EF4-FFF2-40B4-BE49-F238E27FC236}">
                  <a16:creationId xmlns:a16="http://schemas.microsoft.com/office/drawing/2014/main" id="{322F0273-61F5-4453-A1E4-371048FBFC8E}"/>
                </a:ext>
              </a:extLst>
            </p:cNvPr>
            <p:cNvCxnSpPr>
              <a:cxnSpLocks/>
            </p:cNvCxnSpPr>
            <p:nvPr/>
          </p:nvCxnSpPr>
          <p:spPr>
            <a:xfrm rot="10800000" flipH="1">
              <a:off x="10641207" y="3169676"/>
              <a:ext cx="0" cy="45720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50" name="Google Shape;119;p16">
              <a:extLst>
                <a:ext uri="{FF2B5EF4-FFF2-40B4-BE49-F238E27FC236}">
                  <a16:creationId xmlns:a16="http://schemas.microsoft.com/office/drawing/2014/main" id="{302CB066-07E2-4498-8551-D5296DF43D88}"/>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roup 350">
            <a:extLst>
              <a:ext uri="{FF2B5EF4-FFF2-40B4-BE49-F238E27FC236}">
                <a16:creationId xmlns:a16="http://schemas.microsoft.com/office/drawing/2014/main" id="{BA18689E-F059-44EE-8CA5-A7497E5A3BDD}"/>
              </a:ext>
            </a:extLst>
          </p:cNvPr>
          <p:cNvGrpSpPr/>
          <p:nvPr/>
        </p:nvGrpSpPr>
        <p:grpSpPr>
          <a:xfrm rot="10800000">
            <a:off x="8348979" y="4225341"/>
            <a:ext cx="95713" cy="664952"/>
            <a:chOff x="10310544" y="4226678"/>
            <a:chExt cx="95713" cy="664952"/>
          </a:xfrm>
        </p:grpSpPr>
        <p:cxnSp>
          <p:nvCxnSpPr>
            <p:cNvPr id="352" name="Straight Connector 351">
              <a:extLst>
                <a:ext uri="{FF2B5EF4-FFF2-40B4-BE49-F238E27FC236}">
                  <a16:creationId xmlns:a16="http://schemas.microsoft.com/office/drawing/2014/main" id="{F6E57116-2CDB-4D2C-BD3F-42CCCDFA6FC4}"/>
                </a:ext>
              </a:extLst>
            </p:cNvPr>
            <p:cNvCxnSpPr>
              <a:cxnSpLocks/>
            </p:cNvCxnSpPr>
            <p:nvPr/>
          </p:nvCxnSpPr>
          <p:spPr>
            <a:xfrm rot="10800000" flipH="1">
              <a:off x="10358401" y="4226678"/>
              <a:ext cx="0" cy="54864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53" name="Google Shape;119;p16">
              <a:extLst>
                <a:ext uri="{FF2B5EF4-FFF2-40B4-BE49-F238E27FC236}">
                  <a16:creationId xmlns:a16="http://schemas.microsoft.com/office/drawing/2014/main" id="{75C1A32E-790D-4A53-9451-E93DC91408AD}"/>
                </a:ext>
              </a:extLst>
            </p:cNvPr>
            <p:cNvSpPr/>
            <p:nvPr/>
          </p:nvSpPr>
          <p:spPr>
            <a:xfrm rot="10800000">
              <a:off x="10310544" y="4795917"/>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Rectangle 353">
            <a:extLst>
              <a:ext uri="{FF2B5EF4-FFF2-40B4-BE49-F238E27FC236}">
                <a16:creationId xmlns:a16="http://schemas.microsoft.com/office/drawing/2014/main" id="{BB72F1F9-5983-4447-8E56-819407AF8F1E}"/>
              </a:ext>
            </a:extLst>
          </p:cNvPr>
          <p:cNvSpPr/>
          <p:nvPr/>
        </p:nvSpPr>
        <p:spPr>
          <a:xfrm>
            <a:off x="7962542" y="4910885"/>
            <a:ext cx="878081" cy="338554"/>
          </a:xfrm>
          <a:prstGeom prst="rect">
            <a:avLst/>
          </a:prstGeom>
        </p:spPr>
        <p:txBody>
          <a:bodyPr wrap="square">
            <a:spAutoFit/>
          </a:bodyPr>
          <a:lstStyle/>
          <a:p>
            <a:pPr algn="ctr"/>
            <a:r>
              <a:rPr lang="en-US" sz="800" b="1" dirty="0" err="1">
                <a:solidFill>
                  <a:srgbClr val="434343"/>
                </a:solidFill>
                <a:ea typeface="Roboto"/>
              </a:rPr>
              <a:t>SiteCloak</a:t>
            </a:r>
            <a:endParaRPr lang="en-US" sz="800" dirty="0">
              <a:solidFill>
                <a:srgbClr val="434343"/>
              </a:solidFill>
              <a:ea typeface="Roboto"/>
            </a:endParaRPr>
          </a:p>
          <a:p>
            <a:pPr algn="ctr"/>
            <a:r>
              <a:rPr lang="en-US" sz="800" dirty="0">
                <a:solidFill>
                  <a:srgbClr val="434343"/>
                </a:solidFill>
                <a:ea typeface="Roboto"/>
              </a:rPr>
              <a:t>Phishing</a:t>
            </a:r>
          </a:p>
        </p:txBody>
      </p:sp>
      <p:sp>
        <p:nvSpPr>
          <p:cNvPr id="365" name="Rectangle 364">
            <a:extLst>
              <a:ext uri="{FF2B5EF4-FFF2-40B4-BE49-F238E27FC236}">
                <a16:creationId xmlns:a16="http://schemas.microsoft.com/office/drawing/2014/main" id="{18EB2245-8C2F-4D9D-AD94-4ED1C18918D2}"/>
              </a:ext>
            </a:extLst>
          </p:cNvPr>
          <p:cNvSpPr/>
          <p:nvPr/>
        </p:nvSpPr>
        <p:spPr>
          <a:xfrm>
            <a:off x="7263736" y="2063036"/>
            <a:ext cx="1066796" cy="461665"/>
          </a:xfrm>
          <a:prstGeom prst="rect">
            <a:avLst/>
          </a:prstGeom>
        </p:spPr>
        <p:txBody>
          <a:bodyPr wrap="square">
            <a:spAutoFit/>
          </a:bodyPr>
          <a:lstStyle/>
          <a:p>
            <a:pPr algn="ctr"/>
            <a:r>
              <a:rPr lang="en-US" sz="800" b="1" dirty="0" err="1">
                <a:solidFill>
                  <a:srgbClr val="434343"/>
                </a:solidFill>
                <a:ea typeface="Roboto"/>
                <a:hlinkClick r:id="rId3"/>
              </a:rPr>
              <a:t>SYLKin</a:t>
            </a:r>
            <a:r>
              <a:rPr lang="en-US" sz="800" b="1" dirty="0">
                <a:solidFill>
                  <a:srgbClr val="434343"/>
                </a:solidFill>
                <a:ea typeface="Roboto"/>
                <a:hlinkClick r:id="rId3"/>
              </a:rPr>
              <a:t> Attack </a:t>
            </a:r>
            <a:r>
              <a:rPr lang="en-US" sz="800" dirty="0">
                <a:solidFill>
                  <a:srgbClr val="434343"/>
                </a:solidFill>
                <a:ea typeface="Roboto"/>
                <a:hlinkClick r:id="rId3"/>
              </a:rPr>
              <a:t>- Risking 200M+ M365 Users</a:t>
            </a:r>
            <a:endParaRPr lang="en-US" sz="800" dirty="0">
              <a:solidFill>
                <a:srgbClr val="434343"/>
              </a:solidFill>
              <a:ea typeface="Roboto"/>
            </a:endParaRPr>
          </a:p>
        </p:txBody>
      </p:sp>
      <p:grpSp>
        <p:nvGrpSpPr>
          <p:cNvPr id="366" name="Group 365">
            <a:extLst>
              <a:ext uri="{FF2B5EF4-FFF2-40B4-BE49-F238E27FC236}">
                <a16:creationId xmlns:a16="http://schemas.microsoft.com/office/drawing/2014/main" id="{6B4E4A11-7548-4BAD-B51C-B00D8A95168A}"/>
              </a:ext>
            </a:extLst>
          </p:cNvPr>
          <p:cNvGrpSpPr/>
          <p:nvPr/>
        </p:nvGrpSpPr>
        <p:grpSpPr>
          <a:xfrm>
            <a:off x="7757525" y="2532321"/>
            <a:ext cx="95713" cy="1204094"/>
            <a:chOff x="10593350" y="2520044"/>
            <a:chExt cx="95713" cy="1204094"/>
          </a:xfrm>
        </p:grpSpPr>
        <p:cxnSp>
          <p:nvCxnSpPr>
            <p:cNvPr id="367" name="Straight Connector 366">
              <a:extLst>
                <a:ext uri="{FF2B5EF4-FFF2-40B4-BE49-F238E27FC236}">
                  <a16:creationId xmlns:a16="http://schemas.microsoft.com/office/drawing/2014/main" id="{3DD4097F-1878-4979-A510-DACFC01E25EF}"/>
                </a:ext>
              </a:extLst>
            </p:cNvPr>
            <p:cNvCxnSpPr>
              <a:cxnSpLocks/>
            </p:cNvCxnSpPr>
            <p:nvPr/>
          </p:nvCxnSpPr>
          <p:spPr>
            <a:xfrm rot="10800000" flipH="1">
              <a:off x="10646299" y="2520044"/>
              <a:ext cx="0" cy="109728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68" name="Google Shape;119;p16">
              <a:extLst>
                <a:ext uri="{FF2B5EF4-FFF2-40B4-BE49-F238E27FC236}">
                  <a16:creationId xmlns:a16="http://schemas.microsoft.com/office/drawing/2014/main" id="{91691579-61F6-4B2C-8586-715B48BDF7C8}"/>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9" name="Rectangle 368">
            <a:extLst>
              <a:ext uri="{FF2B5EF4-FFF2-40B4-BE49-F238E27FC236}">
                <a16:creationId xmlns:a16="http://schemas.microsoft.com/office/drawing/2014/main" id="{B3EFDB13-7DAA-48F9-A854-3684EC684F11}"/>
              </a:ext>
            </a:extLst>
          </p:cNvPr>
          <p:cNvSpPr/>
          <p:nvPr/>
        </p:nvSpPr>
        <p:spPr>
          <a:xfrm>
            <a:off x="6618870" y="5758922"/>
            <a:ext cx="1043527" cy="584775"/>
          </a:xfrm>
          <a:prstGeom prst="rect">
            <a:avLst/>
          </a:prstGeom>
        </p:spPr>
        <p:txBody>
          <a:bodyPr wrap="square">
            <a:spAutoFit/>
          </a:bodyPr>
          <a:lstStyle/>
          <a:p>
            <a:pPr algn="ctr"/>
            <a:r>
              <a:rPr lang="en-US" sz="800" b="1" dirty="0" err="1">
                <a:solidFill>
                  <a:srgbClr val="434343"/>
                </a:solidFill>
                <a:ea typeface="Roboto"/>
              </a:rPr>
              <a:t>CoronaPhishing</a:t>
            </a:r>
            <a:r>
              <a:rPr lang="en-US" sz="800" b="1" dirty="0">
                <a:solidFill>
                  <a:srgbClr val="434343"/>
                </a:solidFill>
                <a:ea typeface="Roboto"/>
              </a:rPr>
              <a:t>: </a:t>
            </a:r>
            <a:r>
              <a:rPr lang="en-US" sz="800" dirty="0">
                <a:solidFill>
                  <a:srgbClr val="434343"/>
                </a:solidFill>
                <a:ea typeface="Roboto"/>
              </a:rPr>
              <a:t>Rise in COVID-19 theme phishing attacks</a:t>
            </a:r>
          </a:p>
        </p:txBody>
      </p:sp>
      <p:grpSp>
        <p:nvGrpSpPr>
          <p:cNvPr id="370" name="Group 369">
            <a:extLst>
              <a:ext uri="{FF2B5EF4-FFF2-40B4-BE49-F238E27FC236}">
                <a16:creationId xmlns:a16="http://schemas.microsoft.com/office/drawing/2014/main" id="{9B17AA47-4D5A-463B-949A-A5C230DFEB1A}"/>
              </a:ext>
            </a:extLst>
          </p:cNvPr>
          <p:cNvGrpSpPr/>
          <p:nvPr/>
        </p:nvGrpSpPr>
        <p:grpSpPr>
          <a:xfrm>
            <a:off x="7097647" y="4218491"/>
            <a:ext cx="95713" cy="1539448"/>
            <a:chOff x="10872049" y="4218491"/>
            <a:chExt cx="95713" cy="1539448"/>
          </a:xfrm>
        </p:grpSpPr>
        <p:sp>
          <p:nvSpPr>
            <p:cNvPr id="371" name="Google Shape;119;p16">
              <a:extLst>
                <a:ext uri="{FF2B5EF4-FFF2-40B4-BE49-F238E27FC236}">
                  <a16:creationId xmlns:a16="http://schemas.microsoft.com/office/drawing/2014/main" id="{37F3C841-068C-43F3-8934-6FAD113B8B82}"/>
                </a:ext>
              </a:extLst>
            </p:cNvPr>
            <p:cNvSpPr/>
            <p:nvPr/>
          </p:nvSpPr>
          <p:spPr>
            <a:xfrm rot="10800000">
              <a:off x="10872049" y="4218491"/>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2" name="Straight Connector 371">
              <a:extLst>
                <a:ext uri="{FF2B5EF4-FFF2-40B4-BE49-F238E27FC236}">
                  <a16:creationId xmlns:a16="http://schemas.microsoft.com/office/drawing/2014/main" id="{7DD3A368-2D11-4F94-9E01-FCCE4616C24E}"/>
                </a:ext>
              </a:extLst>
            </p:cNvPr>
            <p:cNvCxnSpPr>
              <a:cxnSpLocks/>
            </p:cNvCxnSpPr>
            <p:nvPr/>
          </p:nvCxnSpPr>
          <p:spPr>
            <a:xfrm flipH="1">
              <a:off x="10915036" y="4294899"/>
              <a:ext cx="0" cy="146304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374" name="Rectangle 373">
            <a:extLst>
              <a:ext uri="{FF2B5EF4-FFF2-40B4-BE49-F238E27FC236}">
                <a16:creationId xmlns:a16="http://schemas.microsoft.com/office/drawing/2014/main" id="{BF5BCF57-6FDB-410F-BE91-DAD11F0F3A05}"/>
              </a:ext>
            </a:extLst>
          </p:cNvPr>
          <p:cNvSpPr/>
          <p:nvPr/>
        </p:nvSpPr>
        <p:spPr>
          <a:xfrm>
            <a:off x="5992717" y="2829639"/>
            <a:ext cx="987928" cy="338554"/>
          </a:xfrm>
          <a:prstGeom prst="rect">
            <a:avLst/>
          </a:prstGeom>
        </p:spPr>
        <p:txBody>
          <a:bodyPr wrap="square">
            <a:spAutoFit/>
          </a:bodyPr>
          <a:lstStyle/>
          <a:p>
            <a:pPr algn="ctr"/>
            <a:r>
              <a:rPr lang="en-US" sz="800" b="1" dirty="0">
                <a:solidFill>
                  <a:srgbClr val="434343"/>
                </a:solidFill>
                <a:ea typeface="Roboto"/>
              </a:rPr>
              <a:t>Microsoft Sway </a:t>
            </a:r>
            <a:r>
              <a:rPr lang="en-US" sz="800" dirty="0">
                <a:solidFill>
                  <a:srgbClr val="434343"/>
                </a:solidFill>
                <a:ea typeface="Roboto"/>
              </a:rPr>
              <a:t>Phishing Attack</a:t>
            </a:r>
          </a:p>
        </p:txBody>
      </p:sp>
      <p:grpSp>
        <p:nvGrpSpPr>
          <p:cNvPr id="375" name="Group 374">
            <a:extLst>
              <a:ext uri="{FF2B5EF4-FFF2-40B4-BE49-F238E27FC236}">
                <a16:creationId xmlns:a16="http://schemas.microsoft.com/office/drawing/2014/main" id="{7C62DFA5-77AD-4834-9866-2BEB7774CE12}"/>
              </a:ext>
            </a:extLst>
          </p:cNvPr>
          <p:cNvGrpSpPr/>
          <p:nvPr/>
        </p:nvGrpSpPr>
        <p:grpSpPr>
          <a:xfrm>
            <a:off x="6438825" y="3187964"/>
            <a:ext cx="95713" cy="554462"/>
            <a:chOff x="10593350" y="3169676"/>
            <a:chExt cx="95713" cy="554462"/>
          </a:xfrm>
        </p:grpSpPr>
        <p:cxnSp>
          <p:nvCxnSpPr>
            <p:cNvPr id="376" name="Straight Connector 375">
              <a:extLst>
                <a:ext uri="{FF2B5EF4-FFF2-40B4-BE49-F238E27FC236}">
                  <a16:creationId xmlns:a16="http://schemas.microsoft.com/office/drawing/2014/main" id="{A6A7A411-D890-4998-AC4C-9A7B0D5A6C0E}"/>
                </a:ext>
              </a:extLst>
            </p:cNvPr>
            <p:cNvCxnSpPr>
              <a:cxnSpLocks/>
            </p:cNvCxnSpPr>
            <p:nvPr/>
          </p:nvCxnSpPr>
          <p:spPr>
            <a:xfrm rot="10800000" flipH="1">
              <a:off x="10641207" y="3169676"/>
              <a:ext cx="0" cy="45720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77" name="Google Shape;119;p16">
              <a:extLst>
                <a:ext uri="{FF2B5EF4-FFF2-40B4-BE49-F238E27FC236}">
                  <a16:creationId xmlns:a16="http://schemas.microsoft.com/office/drawing/2014/main" id="{154C3AF2-5437-4B55-9AAD-F79CD8A2F9DE}"/>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roup 377">
            <a:extLst>
              <a:ext uri="{FF2B5EF4-FFF2-40B4-BE49-F238E27FC236}">
                <a16:creationId xmlns:a16="http://schemas.microsoft.com/office/drawing/2014/main" id="{50CCBF4B-29C9-4DE5-A1AA-2062634F13A6}"/>
              </a:ext>
            </a:extLst>
          </p:cNvPr>
          <p:cNvGrpSpPr/>
          <p:nvPr/>
        </p:nvGrpSpPr>
        <p:grpSpPr>
          <a:xfrm>
            <a:off x="5510830" y="2623444"/>
            <a:ext cx="95713" cy="1113537"/>
            <a:chOff x="11053024" y="2604795"/>
            <a:chExt cx="95713" cy="1113537"/>
          </a:xfrm>
        </p:grpSpPr>
        <p:cxnSp>
          <p:nvCxnSpPr>
            <p:cNvPr id="379" name="Straight Connector 378">
              <a:extLst>
                <a:ext uri="{FF2B5EF4-FFF2-40B4-BE49-F238E27FC236}">
                  <a16:creationId xmlns:a16="http://schemas.microsoft.com/office/drawing/2014/main" id="{C12BE622-6B61-4E15-BFC1-E773F2EBE4D1}"/>
                </a:ext>
              </a:extLst>
            </p:cNvPr>
            <p:cNvCxnSpPr>
              <a:cxnSpLocks/>
            </p:cNvCxnSpPr>
            <p:nvPr/>
          </p:nvCxnSpPr>
          <p:spPr>
            <a:xfrm rot="10800000" flipH="1">
              <a:off x="11100879" y="2604795"/>
              <a:ext cx="0" cy="1005840"/>
            </a:xfrm>
            <a:prstGeom prst="line">
              <a:avLst/>
            </a:prstGeom>
            <a:ln w="15875">
              <a:solidFill>
                <a:srgbClr val="4949E7"/>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80" name="Google Shape;119;p16">
              <a:extLst>
                <a:ext uri="{FF2B5EF4-FFF2-40B4-BE49-F238E27FC236}">
                  <a16:creationId xmlns:a16="http://schemas.microsoft.com/office/drawing/2014/main" id="{D133004B-E753-4018-BBBB-4F366E5896AC}"/>
                </a:ext>
              </a:extLst>
            </p:cNvPr>
            <p:cNvSpPr/>
            <p:nvPr/>
          </p:nvSpPr>
          <p:spPr>
            <a:xfrm>
              <a:off x="11053024" y="3622619"/>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Rectangle 380">
            <a:extLst>
              <a:ext uri="{FF2B5EF4-FFF2-40B4-BE49-F238E27FC236}">
                <a16:creationId xmlns:a16="http://schemas.microsoft.com/office/drawing/2014/main" id="{158CD902-A02F-4C47-B45C-1E7B17AA5AE6}"/>
              </a:ext>
            </a:extLst>
          </p:cNvPr>
          <p:cNvSpPr/>
          <p:nvPr/>
        </p:nvSpPr>
        <p:spPr>
          <a:xfrm>
            <a:off x="4975842" y="1905186"/>
            <a:ext cx="1138053" cy="707886"/>
          </a:xfrm>
          <a:prstGeom prst="rect">
            <a:avLst/>
          </a:prstGeom>
        </p:spPr>
        <p:txBody>
          <a:bodyPr wrap="square">
            <a:spAutoFit/>
          </a:bodyPr>
          <a:lstStyle/>
          <a:p>
            <a:pPr lvl="0" algn="ctr"/>
            <a:r>
              <a:rPr lang="en-US" sz="800" b="1" dirty="0" err="1">
                <a:solidFill>
                  <a:srgbClr val="434343"/>
                </a:solidFill>
                <a:ea typeface="Roboto"/>
                <a:cs typeface="Roboto"/>
                <a:sym typeface="Roboto"/>
              </a:rPr>
              <a:t>QReep</a:t>
            </a:r>
            <a:r>
              <a:rPr lang="en-US" sz="800" b="1" dirty="0">
                <a:solidFill>
                  <a:srgbClr val="434343"/>
                </a:solidFill>
                <a:ea typeface="Roboto"/>
                <a:cs typeface="Roboto"/>
                <a:sym typeface="Roboto"/>
              </a:rPr>
              <a:t>: </a:t>
            </a:r>
            <a:r>
              <a:rPr lang="en-US" sz="800" dirty="0">
                <a:solidFill>
                  <a:srgbClr val="434343"/>
                </a:solidFill>
                <a:ea typeface="Roboto"/>
                <a:cs typeface="Roboto"/>
                <a:sym typeface="Roboto"/>
              </a:rPr>
              <a:t>Sextortion phishing campaign uses QR codes to link to bitcoin wallets instead of URLs</a:t>
            </a:r>
          </a:p>
        </p:txBody>
      </p:sp>
      <p:sp>
        <p:nvSpPr>
          <p:cNvPr id="383" name="Rectangle 382">
            <a:extLst>
              <a:ext uri="{FF2B5EF4-FFF2-40B4-BE49-F238E27FC236}">
                <a16:creationId xmlns:a16="http://schemas.microsoft.com/office/drawing/2014/main" id="{A6281426-B0F1-420A-8CAF-637478000AE7}"/>
              </a:ext>
            </a:extLst>
          </p:cNvPr>
          <p:cNvSpPr/>
          <p:nvPr/>
        </p:nvSpPr>
        <p:spPr>
          <a:xfrm>
            <a:off x="4716468" y="5046004"/>
            <a:ext cx="1292652" cy="461665"/>
          </a:xfrm>
          <a:prstGeom prst="rect">
            <a:avLst/>
          </a:prstGeom>
        </p:spPr>
        <p:txBody>
          <a:bodyPr wrap="square">
            <a:spAutoFit/>
          </a:bodyPr>
          <a:lstStyle/>
          <a:p>
            <a:pPr algn="ctr"/>
            <a:r>
              <a:rPr lang="en-US" sz="800" b="1" dirty="0" err="1">
                <a:solidFill>
                  <a:srgbClr val="434343"/>
                </a:solidFill>
                <a:ea typeface="Roboto"/>
              </a:rPr>
              <a:t>Re:Ploy</a:t>
            </a:r>
            <a:endParaRPr lang="en-US" sz="800" b="1" dirty="0">
              <a:solidFill>
                <a:srgbClr val="434343"/>
              </a:solidFill>
              <a:ea typeface="Roboto"/>
            </a:endParaRPr>
          </a:p>
          <a:p>
            <a:pPr algn="ctr"/>
            <a:r>
              <a:rPr lang="en-US" sz="800" dirty="0">
                <a:solidFill>
                  <a:srgbClr val="434343"/>
                </a:solidFill>
                <a:ea typeface="Roboto"/>
              </a:rPr>
              <a:t>Email chain hijack attack</a:t>
            </a:r>
          </a:p>
        </p:txBody>
      </p:sp>
      <p:sp>
        <p:nvSpPr>
          <p:cNvPr id="385" name="Rectangle 384">
            <a:extLst>
              <a:ext uri="{FF2B5EF4-FFF2-40B4-BE49-F238E27FC236}">
                <a16:creationId xmlns:a16="http://schemas.microsoft.com/office/drawing/2014/main" id="{9732C71C-7FFD-438F-93FB-972FADD80FE4}"/>
              </a:ext>
            </a:extLst>
          </p:cNvPr>
          <p:cNvSpPr/>
          <p:nvPr/>
        </p:nvSpPr>
        <p:spPr>
          <a:xfrm>
            <a:off x="4167885" y="2704619"/>
            <a:ext cx="1310042" cy="461665"/>
          </a:xfrm>
          <a:prstGeom prst="rect">
            <a:avLst/>
          </a:prstGeom>
        </p:spPr>
        <p:txBody>
          <a:bodyPr wrap="square">
            <a:spAutoFit/>
          </a:bodyPr>
          <a:lstStyle/>
          <a:p>
            <a:pPr algn="ctr"/>
            <a:r>
              <a:rPr lang="en-US" sz="800" b="1" dirty="0">
                <a:solidFill>
                  <a:srgbClr val="434343"/>
                </a:solidFill>
                <a:ea typeface="Roboto"/>
              </a:rPr>
              <a:t>Hackers Exploit SFDC</a:t>
            </a:r>
            <a:r>
              <a:rPr lang="en-US" sz="800" dirty="0">
                <a:solidFill>
                  <a:srgbClr val="434343"/>
                </a:solidFill>
                <a:ea typeface="Roboto"/>
              </a:rPr>
              <a:t>, phish partners and customers</a:t>
            </a:r>
          </a:p>
        </p:txBody>
      </p:sp>
      <p:grpSp>
        <p:nvGrpSpPr>
          <p:cNvPr id="386" name="Group 385">
            <a:extLst>
              <a:ext uri="{FF2B5EF4-FFF2-40B4-BE49-F238E27FC236}">
                <a16:creationId xmlns:a16="http://schemas.microsoft.com/office/drawing/2014/main" id="{95C634A4-4328-4F39-A689-48C3EEF51D4B}"/>
              </a:ext>
            </a:extLst>
          </p:cNvPr>
          <p:cNvGrpSpPr/>
          <p:nvPr/>
        </p:nvGrpSpPr>
        <p:grpSpPr>
          <a:xfrm>
            <a:off x="4778644" y="3166660"/>
            <a:ext cx="95713" cy="564897"/>
            <a:chOff x="11053024" y="3153435"/>
            <a:chExt cx="95713" cy="564897"/>
          </a:xfrm>
        </p:grpSpPr>
        <p:cxnSp>
          <p:nvCxnSpPr>
            <p:cNvPr id="387" name="Straight Connector 386">
              <a:extLst>
                <a:ext uri="{FF2B5EF4-FFF2-40B4-BE49-F238E27FC236}">
                  <a16:creationId xmlns:a16="http://schemas.microsoft.com/office/drawing/2014/main" id="{2A7BA999-BDDD-4781-AE2A-5B1C62BE3B09}"/>
                </a:ext>
              </a:extLst>
            </p:cNvPr>
            <p:cNvCxnSpPr>
              <a:cxnSpLocks/>
            </p:cNvCxnSpPr>
            <p:nvPr/>
          </p:nvCxnSpPr>
          <p:spPr>
            <a:xfrm rot="10800000" flipH="1">
              <a:off x="11100879" y="3153435"/>
              <a:ext cx="0" cy="457200"/>
            </a:xfrm>
            <a:prstGeom prst="line">
              <a:avLst/>
            </a:prstGeom>
            <a:ln w="15875">
              <a:solidFill>
                <a:srgbClr val="4949E7"/>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88" name="Google Shape;119;p16">
              <a:extLst>
                <a:ext uri="{FF2B5EF4-FFF2-40B4-BE49-F238E27FC236}">
                  <a16:creationId xmlns:a16="http://schemas.microsoft.com/office/drawing/2014/main" id="{48D7B297-0A76-46A6-935F-9FF5504EA603}"/>
                </a:ext>
              </a:extLst>
            </p:cNvPr>
            <p:cNvSpPr/>
            <p:nvPr/>
          </p:nvSpPr>
          <p:spPr>
            <a:xfrm>
              <a:off x="11053024" y="3622619"/>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roup 388">
            <a:extLst>
              <a:ext uri="{FF2B5EF4-FFF2-40B4-BE49-F238E27FC236}">
                <a16:creationId xmlns:a16="http://schemas.microsoft.com/office/drawing/2014/main" id="{352803B6-7C47-4146-ACE0-F6F7FA046F90}"/>
              </a:ext>
            </a:extLst>
          </p:cNvPr>
          <p:cNvGrpSpPr/>
          <p:nvPr/>
        </p:nvGrpSpPr>
        <p:grpSpPr>
          <a:xfrm>
            <a:off x="4555697" y="4215556"/>
            <a:ext cx="95713" cy="1398733"/>
            <a:chOff x="5185675" y="4215556"/>
            <a:chExt cx="95713" cy="1398733"/>
          </a:xfrm>
        </p:grpSpPr>
        <p:sp>
          <p:nvSpPr>
            <p:cNvPr id="390" name="Google Shape;162;p16">
              <a:extLst>
                <a:ext uri="{FF2B5EF4-FFF2-40B4-BE49-F238E27FC236}">
                  <a16:creationId xmlns:a16="http://schemas.microsoft.com/office/drawing/2014/main" id="{76E268FC-5A9E-436C-8125-18DC77464F71}"/>
                </a:ext>
              </a:extLst>
            </p:cNvPr>
            <p:cNvSpPr/>
            <p:nvPr/>
          </p:nvSpPr>
          <p:spPr>
            <a:xfrm>
              <a:off x="5185675" y="4215556"/>
              <a:ext cx="95713" cy="95713"/>
            </a:xfrm>
            <a:custGeom>
              <a:avLst/>
              <a:gdLst/>
              <a:ahLst/>
              <a:cxnLst/>
              <a:rect l="l" t="t" r="r" b="b"/>
              <a:pathLst>
                <a:path w="3168" h="3168" extrusionOk="0">
                  <a:moveTo>
                    <a:pt x="1584" y="1"/>
                  </a:moveTo>
                  <a:cubicBezTo>
                    <a:pt x="715" y="1"/>
                    <a:pt x="1" y="715"/>
                    <a:pt x="1" y="1584"/>
                  </a:cubicBezTo>
                  <a:cubicBezTo>
                    <a:pt x="1" y="2465"/>
                    <a:pt x="715" y="3168"/>
                    <a:pt x="1584" y="3168"/>
                  </a:cubicBezTo>
                  <a:cubicBezTo>
                    <a:pt x="2465" y="3168"/>
                    <a:pt x="3168" y="2465"/>
                    <a:pt x="3168" y="1584"/>
                  </a:cubicBezTo>
                  <a:cubicBezTo>
                    <a:pt x="3168" y="715"/>
                    <a:pt x="2465" y="1"/>
                    <a:pt x="158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1" name="Straight Connector 390">
              <a:extLst>
                <a:ext uri="{FF2B5EF4-FFF2-40B4-BE49-F238E27FC236}">
                  <a16:creationId xmlns:a16="http://schemas.microsoft.com/office/drawing/2014/main" id="{E4D23506-C78E-4249-8239-12D94D0282B5}"/>
                </a:ext>
              </a:extLst>
            </p:cNvPr>
            <p:cNvCxnSpPr>
              <a:cxnSpLocks/>
            </p:cNvCxnSpPr>
            <p:nvPr/>
          </p:nvCxnSpPr>
          <p:spPr>
            <a:xfrm flipH="1">
              <a:off x="5237064" y="4334129"/>
              <a:ext cx="0" cy="1280160"/>
            </a:xfrm>
            <a:prstGeom prst="line">
              <a:avLst/>
            </a:prstGeom>
            <a:ln w="15875">
              <a:solidFill>
                <a:srgbClr val="4949E7"/>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392" name="Rectangle 391">
            <a:extLst>
              <a:ext uri="{FF2B5EF4-FFF2-40B4-BE49-F238E27FC236}">
                <a16:creationId xmlns:a16="http://schemas.microsoft.com/office/drawing/2014/main" id="{EB868CCF-0890-4407-B743-5F95B42EFEE3}"/>
              </a:ext>
            </a:extLst>
          </p:cNvPr>
          <p:cNvSpPr/>
          <p:nvPr/>
        </p:nvSpPr>
        <p:spPr>
          <a:xfrm>
            <a:off x="3949747" y="5614289"/>
            <a:ext cx="1292652" cy="461665"/>
          </a:xfrm>
          <a:prstGeom prst="rect">
            <a:avLst/>
          </a:prstGeom>
        </p:spPr>
        <p:txBody>
          <a:bodyPr wrap="square">
            <a:spAutoFit/>
          </a:bodyPr>
          <a:lstStyle/>
          <a:p>
            <a:pPr algn="ctr"/>
            <a:r>
              <a:rPr lang="en-US" sz="800" b="1" dirty="0" err="1">
                <a:solidFill>
                  <a:srgbClr val="434343"/>
                </a:solidFill>
                <a:ea typeface="Roboto"/>
              </a:rPr>
              <a:t>MetaMorph</a:t>
            </a:r>
            <a:r>
              <a:rPr lang="en-US" sz="800" b="1" dirty="0">
                <a:solidFill>
                  <a:srgbClr val="434343"/>
                </a:solidFill>
                <a:ea typeface="Roboto"/>
              </a:rPr>
              <a:t>:</a:t>
            </a:r>
          </a:p>
          <a:p>
            <a:pPr algn="ctr"/>
            <a:r>
              <a:rPr lang="en-US" sz="800" dirty="0">
                <a:solidFill>
                  <a:srgbClr val="434343"/>
                </a:solidFill>
                <a:ea typeface="Roboto"/>
              </a:rPr>
              <a:t> HTML Obfuscation Phishing Attack</a:t>
            </a:r>
          </a:p>
        </p:txBody>
      </p:sp>
      <p:sp>
        <p:nvSpPr>
          <p:cNvPr id="393" name="Rectangle 392">
            <a:extLst>
              <a:ext uri="{FF2B5EF4-FFF2-40B4-BE49-F238E27FC236}">
                <a16:creationId xmlns:a16="http://schemas.microsoft.com/office/drawing/2014/main" id="{1A44E73B-EA4B-4FFE-8233-784841D7F636}"/>
              </a:ext>
            </a:extLst>
          </p:cNvPr>
          <p:cNvSpPr/>
          <p:nvPr/>
        </p:nvSpPr>
        <p:spPr>
          <a:xfrm>
            <a:off x="3282440" y="4999609"/>
            <a:ext cx="1161086" cy="584775"/>
          </a:xfrm>
          <a:prstGeom prst="rect">
            <a:avLst/>
          </a:prstGeom>
        </p:spPr>
        <p:txBody>
          <a:bodyPr wrap="square">
            <a:spAutoFit/>
          </a:bodyPr>
          <a:lstStyle/>
          <a:p>
            <a:pPr algn="ctr"/>
            <a:r>
              <a:rPr lang="en-US" sz="800" b="1" dirty="0">
                <a:solidFill>
                  <a:srgbClr val="434343"/>
                </a:solidFill>
                <a:ea typeface="Roboto"/>
              </a:rPr>
              <a:t>Root Domain Hack: </a:t>
            </a:r>
            <a:r>
              <a:rPr lang="en-US" sz="800" dirty="0">
                <a:solidFill>
                  <a:srgbClr val="434343"/>
                </a:solidFill>
                <a:ea typeface="Roboto"/>
              </a:rPr>
              <a:t>Impacts 70% of Email Gateway Customers</a:t>
            </a:r>
          </a:p>
        </p:txBody>
      </p:sp>
      <p:grpSp>
        <p:nvGrpSpPr>
          <p:cNvPr id="394" name="Group 393">
            <a:extLst>
              <a:ext uri="{FF2B5EF4-FFF2-40B4-BE49-F238E27FC236}">
                <a16:creationId xmlns:a16="http://schemas.microsoft.com/office/drawing/2014/main" id="{8AD92D06-FDAD-4D46-BA68-0FC29F66B76A}"/>
              </a:ext>
            </a:extLst>
          </p:cNvPr>
          <p:cNvGrpSpPr/>
          <p:nvPr/>
        </p:nvGrpSpPr>
        <p:grpSpPr>
          <a:xfrm>
            <a:off x="4063030" y="2623444"/>
            <a:ext cx="95713" cy="1113537"/>
            <a:chOff x="11053024" y="2604795"/>
            <a:chExt cx="95713" cy="1113537"/>
          </a:xfrm>
        </p:grpSpPr>
        <p:cxnSp>
          <p:nvCxnSpPr>
            <p:cNvPr id="395" name="Straight Connector 394">
              <a:extLst>
                <a:ext uri="{FF2B5EF4-FFF2-40B4-BE49-F238E27FC236}">
                  <a16:creationId xmlns:a16="http://schemas.microsoft.com/office/drawing/2014/main" id="{322079D8-5737-4EB2-B336-CAA1AA896113}"/>
                </a:ext>
              </a:extLst>
            </p:cNvPr>
            <p:cNvCxnSpPr>
              <a:cxnSpLocks/>
            </p:cNvCxnSpPr>
            <p:nvPr/>
          </p:nvCxnSpPr>
          <p:spPr>
            <a:xfrm rot="10800000" flipH="1">
              <a:off x="11100879" y="2604795"/>
              <a:ext cx="0" cy="1005840"/>
            </a:xfrm>
            <a:prstGeom prst="line">
              <a:avLst/>
            </a:prstGeom>
            <a:ln w="15875">
              <a:solidFill>
                <a:srgbClr val="4949E7"/>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96" name="Google Shape;119;p16">
              <a:extLst>
                <a:ext uri="{FF2B5EF4-FFF2-40B4-BE49-F238E27FC236}">
                  <a16:creationId xmlns:a16="http://schemas.microsoft.com/office/drawing/2014/main" id="{5D56A52C-34B1-45D7-9FBF-204DB31977C1}"/>
                </a:ext>
              </a:extLst>
            </p:cNvPr>
            <p:cNvSpPr/>
            <p:nvPr/>
          </p:nvSpPr>
          <p:spPr>
            <a:xfrm>
              <a:off x="11053024" y="3622619"/>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Rectangle 396">
            <a:extLst>
              <a:ext uri="{FF2B5EF4-FFF2-40B4-BE49-F238E27FC236}">
                <a16:creationId xmlns:a16="http://schemas.microsoft.com/office/drawing/2014/main" id="{77393086-3CC5-4804-BBB3-1A646D893D6A}"/>
              </a:ext>
            </a:extLst>
          </p:cNvPr>
          <p:cNvSpPr/>
          <p:nvPr/>
        </p:nvSpPr>
        <p:spPr>
          <a:xfrm>
            <a:off x="3514268" y="1940245"/>
            <a:ext cx="1193231" cy="584775"/>
          </a:xfrm>
          <a:prstGeom prst="rect">
            <a:avLst/>
          </a:prstGeom>
        </p:spPr>
        <p:txBody>
          <a:bodyPr wrap="square">
            <a:spAutoFit/>
          </a:bodyPr>
          <a:lstStyle/>
          <a:p>
            <a:pPr algn="ctr"/>
            <a:r>
              <a:rPr lang="en-US" sz="800" b="1" dirty="0">
                <a:solidFill>
                  <a:srgbClr val="434343"/>
                </a:solidFill>
                <a:ea typeface="Roboto"/>
              </a:rPr>
              <a:t>HTML Attachments: </a:t>
            </a:r>
          </a:p>
          <a:p>
            <a:pPr algn="ctr"/>
            <a:r>
              <a:rPr lang="en-US" sz="800" dirty="0">
                <a:solidFill>
                  <a:srgbClr val="434343"/>
                </a:solidFill>
                <a:ea typeface="Roboto"/>
              </a:rPr>
              <a:t>The Latest Phishing Trend Targeting Office 365</a:t>
            </a:r>
          </a:p>
        </p:txBody>
      </p:sp>
      <p:grpSp>
        <p:nvGrpSpPr>
          <p:cNvPr id="399" name="Group 398">
            <a:extLst>
              <a:ext uri="{FF2B5EF4-FFF2-40B4-BE49-F238E27FC236}">
                <a16:creationId xmlns:a16="http://schemas.microsoft.com/office/drawing/2014/main" id="{941DD1F3-C0CD-4643-85B0-699227B2A0CA}"/>
              </a:ext>
            </a:extLst>
          </p:cNvPr>
          <p:cNvGrpSpPr/>
          <p:nvPr/>
        </p:nvGrpSpPr>
        <p:grpSpPr>
          <a:xfrm>
            <a:off x="3811594" y="4215556"/>
            <a:ext cx="95713" cy="850093"/>
            <a:chOff x="5185675" y="4215556"/>
            <a:chExt cx="95713" cy="850093"/>
          </a:xfrm>
        </p:grpSpPr>
        <p:sp>
          <p:nvSpPr>
            <p:cNvPr id="400" name="Google Shape;162;p16">
              <a:extLst>
                <a:ext uri="{FF2B5EF4-FFF2-40B4-BE49-F238E27FC236}">
                  <a16:creationId xmlns:a16="http://schemas.microsoft.com/office/drawing/2014/main" id="{C1595DB4-3FDD-4B4E-A71C-F74D52DC03F8}"/>
                </a:ext>
              </a:extLst>
            </p:cNvPr>
            <p:cNvSpPr/>
            <p:nvPr/>
          </p:nvSpPr>
          <p:spPr>
            <a:xfrm>
              <a:off x="5185675" y="4215556"/>
              <a:ext cx="95713" cy="95713"/>
            </a:xfrm>
            <a:custGeom>
              <a:avLst/>
              <a:gdLst/>
              <a:ahLst/>
              <a:cxnLst/>
              <a:rect l="l" t="t" r="r" b="b"/>
              <a:pathLst>
                <a:path w="3168" h="3168" extrusionOk="0">
                  <a:moveTo>
                    <a:pt x="1584" y="1"/>
                  </a:moveTo>
                  <a:cubicBezTo>
                    <a:pt x="715" y="1"/>
                    <a:pt x="1" y="715"/>
                    <a:pt x="1" y="1584"/>
                  </a:cubicBezTo>
                  <a:cubicBezTo>
                    <a:pt x="1" y="2465"/>
                    <a:pt x="715" y="3168"/>
                    <a:pt x="1584" y="3168"/>
                  </a:cubicBezTo>
                  <a:cubicBezTo>
                    <a:pt x="2465" y="3168"/>
                    <a:pt x="3168" y="2465"/>
                    <a:pt x="3168" y="1584"/>
                  </a:cubicBezTo>
                  <a:cubicBezTo>
                    <a:pt x="3168" y="715"/>
                    <a:pt x="2465" y="1"/>
                    <a:pt x="158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1" name="Straight Connector 400">
              <a:extLst>
                <a:ext uri="{FF2B5EF4-FFF2-40B4-BE49-F238E27FC236}">
                  <a16:creationId xmlns:a16="http://schemas.microsoft.com/office/drawing/2014/main" id="{364F8B2E-7297-4DC8-B798-DDA3580C63E9}"/>
                </a:ext>
              </a:extLst>
            </p:cNvPr>
            <p:cNvCxnSpPr>
              <a:cxnSpLocks/>
            </p:cNvCxnSpPr>
            <p:nvPr/>
          </p:nvCxnSpPr>
          <p:spPr>
            <a:xfrm flipH="1">
              <a:off x="5237064" y="4334129"/>
              <a:ext cx="0" cy="731520"/>
            </a:xfrm>
            <a:prstGeom prst="line">
              <a:avLst/>
            </a:prstGeom>
            <a:ln w="15875">
              <a:solidFill>
                <a:srgbClr val="4949E7"/>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402" name="Rectangle 401">
            <a:extLst>
              <a:ext uri="{FF2B5EF4-FFF2-40B4-BE49-F238E27FC236}">
                <a16:creationId xmlns:a16="http://schemas.microsoft.com/office/drawing/2014/main" id="{FA21C6C2-391D-49EC-A33F-1FA7001333D0}"/>
              </a:ext>
            </a:extLst>
          </p:cNvPr>
          <p:cNvSpPr/>
          <p:nvPr/>
        </p:nvSpPr>
        <p:spPr>
          <a:xfrm>
            <a:off x="2911112" y="2595048"/>
            <a:ext cx="1121661" cy="584775"/>
          </a:xfrm>
          <a:prstGeom prst="rect">
            <a:avLst/>
          </a:prstGeom>
        </p:spPr>
        <p:txBody>
          <a:bodyPr wrap="square">
            <a:spAutoFit/>
          </a:bodyPr>
          <a:lstStyle/>
          <a:p>
            <a:pPr algn="ctr"/>
            <a:r>
              <a:rPr lang="en-US" sz="800" b="1" dirty="0">
                <a:solidFill>
                  <a:srgbClr val="434343"/>
                </a:solidFill>
                <a:ea typeface="Roboto"/>
              </a:rPr>
              <a:t>Z-WASP</a:t>
            </a:r>
            <a:r>
              <a:rPr lang="en-US" sz="800" dirty="0">
                <a:solidFill>
                  <a:srgbClr val="434343"/>
                </a:solidFill>
                <a:ea typeface="Roboto"/>
              </a:rPr>
              <a:t> Vulnerability Used to Phish Office 365 and ATP</a:t>
            </a:r>
          </a:p>
        </p:txBody>
      </p:sp>
      <p:grpSp>
        <p:nvGrpSpPr>
          <p:cNvPr id="404" name="Group 403">
            <a:extLst>
              <a:ext uri="{FF2B5EF4-FFF2-40B4-BE49-F238E27FC236}">
                <a16:creationId xmlns:a16="http://schemas.microsoft.com/office/drawing/2014/main" id="{2765E412-C9EB-4912-BD84-40925A03940A}"/>
              </a:ext>
            </a:extLst>
          </p:cNvPr>
          <p:cNvGrpSpPr/>
          <p:nvPr/>
        </p:nvGrpSpPr>
        <p:grpSpPr>
          <a:xfrm>
            <a:off x="3406192" y="3166660"/>
            <a:ext cx="95713" cy="564897"/>
            <a:chOff x="11053024" y="3153435"/>
            <a:chExt cx="95713" cy="564897"/>
          </a:xfrm>
        </p:grpSpPr>
        <p:cxnSp>
          <p:nvCxnSpPr>
            <p:cNvPr id="405" name="Straight Connector 404">
              <a:extLst>
                <a:ext uri="{FF2B5EF4-FFF2-40B4-BE49-F238E27FC236}">
                  <a16:creationId xmlns:a16="http://schemas.microsoft.com/office/drawing/2014/main" id="{7525C006-9203-40BA-878A-D5FD1FE4FCDF}"/>
                </a:ext>
              </a:extLst>
            </p:cNvPr>
            <p:cNvCxnSpPr>
              <a:cxnSpLocks/>
            </p:cNvCxnSpPr>
            <p:nvPr/>
          </p:nvCxnSpPr>
          <p:spPr>
            <a:xfrm rot="10800000" flipH="1">
              <a:off x="11100879" y="3153435"/>
              <a:ext cx="0" cy="457200"/>
            </a:xfrm>
            <a:prstGeom prst="line">
              <a:avLst/>
            </a:prstGeom>
            <a:ln w="15875">
              <a:solidFill>
                <a:srgbClr val="4949E7"/>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06" name="Google Shape;119;p16">
              <a:extLst>
                <a:ext uri="{FF2B5EF4-FFF2-40B4-BE49-F238E27FC236}">
                  <a16:creationId xmlns:a16="http://schemas.microsoft.com/office/drawing/2014/main" id="{05BD08E4-691D-41CF-9FF4-19131CB370F2}"/>
                </a:ext>
              </a:extLst>
            </p:cNvPr>
            <p:cNvSpPr/>
            <p:nvPr/>
          </p:nvSpPr>
          <p:spPr>
            <a:xfrm>
              <a:off x="11053024" y="3622619"/>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roup 407">
            <a:extLst>
              <a:ext uri="{FF2B5EF4-FFF2-40B4-BE49-F238E27FC236}">
                <a16:creationId xmlns:a16="http://schemas.microsoft.com/office/drawing/2014/main" id="{07B72797-6670-4710-A99C-58F22D3640EC}"/>
              </a:ext>
            </a:extLst>
          </p:cNvPr>
          <p:cNvGrpSpPr/>
          <p:nvPr/>
        </p:nvGrpSpPr>
        <p:grpSpPr>
          <a:xfrm>
            <a:off x="2364906" y="4215556"/>
            <a:ext cx="95713" cy="1398733"/>
            <a:chOff x="5185675" y="4215556"/>
            <a:chExt cx="95713" cy="1398733"/>
          </a:xfrm>
        </p:grpSpPr>
        <p:sp>
          <p:nvSpPr>
            <p:cNvPr id="409" name="Google Shape;162;p16">
              <a:extLst>
                <a:ext uri="{FF2B5EF4-FFF2-40B4-BE49-F238E27FC236}">
                  <a16:creationId xmlns:a16="http://schemas.microsoft.com/office/drawing/2014/main" id="{F7C0B961-B511-4FB2-9763-51144A0FB60D}"/>
                </a:ext>
              </a:extLst>
            </p:cNvPr>
            <p:cNvSpPr/>
            <p:nvPr/>
          </p:nvSpPr>
          <p:spPr>
            <a:xfrm>
              <a:off x="5185675" y="4215556"/>
              <a:ext cx="95713" cy="95713"/>
            </a:xfrm>
            <a:custGeom>
              <a:avLst/>
              <a:gdLst/>
              <a:ahLst/>
              <a:cxnLst/>
              <a:rect l="l" t="t" r="r" b="b"/>
              <a:pathLst>
                <a:path w="3168" h="3168" extrusionOk="0">
                  <a:moveTo>
                    <a:pt x="1584" y="1"/>
                  </a:moveTo>
                  <a:cubicBezTo>
                    <a:pt x="715" y="1"/>
                    <a:pt x="1" y="715"/>
                    <a:pt x="1" y="1584"/>
                  </a:cubicBezTo>
                  <a:cubicBezTo>
                    <a:pt x="1" y="2465"/>
                    <a:pt x="715" y="3168"/>
                    <a:pt x="1584" y="3168"/>
                  </a:cubicBezTo>
                  <a:cubicBezTo>
                    <a:pt x="2465" y="3168"/>
                    <a:pt x="3168" y="2465"/>
                    <a:pt x="3168" y="1584"/>
                  </a:cubicBezTo>
                  <a:cubicBezTo>
                    <a:pt x="3168" y="715"/>
                    <a:pt x="2465" y="1"/>
                    <a:pt x="1584"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0" name="Straight Connector 409">
              <a:extLst>
                <a:ext uri="{FF2B5EF4-FFF2-40B4-BE49-F238E27FC236}">
                  <a16:creationId xmlns:a16="http://schemas.microsoft.com/office/drawing/2014/main" id="{B81482BE-3E84-4E5E-8CAF-8216BEFBDBCC}"/>
                </a:ext>
              </a:extLst>
            </p:cNvPr>
            <p:cNvCxnSpPr>
              <a:cxnSpLocks/>
            </p:cNvCxnSpPr>
            <p:nvPr/>
          </p:nvCxnSpPr>
          <p:spPr>
            <a:xfrm flipH="1">
              <a:off x="5237064" y="4334129"/>
              <a:ext cx="0" cy="1280160"/>
            </a:xfrm>
            <a:prstGeom prst="line">
              <a:avLst/>
            </a:prstGeom>
            <a:ln w="158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411" name="Rectangle 410">
            <a:extLst>
              <a:ext uri="{FF2B5EF4-FFF2-40B4-BE49-F238E27FC236}">
                <a16:creationId xmlns:a16="http://schemas.microsoft.com/office/drawing/2014/main" id="{7E8C2B82-58EB-4D3A-AEA7-DFFC0DF86AA8}"/>
              </a:ext>
            </a:extLst>
          </p:cNvPr>
          <p:cNvSpPr/>
          <p:nvPr/>
        </p:nvSpPr>
        <p:spPr>
          <a:xfrm>
            <a:off x="1905969" y="5637149"/>
            <a:ext cx="966556" cy="461665"/>
          </a:xfrm>
          <a:prstGeom prst="rect">
            <a:avLst/>
          </a:prstGeom>
        </p:spPr>
        <p:txBody>
          <a:bodyPr wrap="square">
            <a:spAutoFit/>
          </a:bodyPr>
          <a:lstStyle/>
          <a:p>
            <a:pPr algn="ctr"/>
            <a:r>
              <a:rPr lang="en-US" sz="800" b="1" dirty="0" err="1">
                <a:solidFill>
                  <a:srgbClr val="434343"/>
                </a:solidFill>
                <a:ea typeface="Roboto"/>
              </a:rPr>
              <a:t>PhishPoint</a:t>
            </a:r>
            <a:r>
              <a:rPr lang="en-US" sz="800" b="1" dirty="0">
                <a:solidFill>
                  <a:srgbClr val="434343"/>
                </a:solidFill>
                <a:ea typeface="Roboto"/>
              </a:rPr>
              <a:t>: </a:t>
            </a:r>
            <a:r>
              <a:rPr lang="en-US" sz="800" dirty="0">
                <a:solidFill>
                  <a:srgbClr val="434343"/>
                </a:solidFill>
                <a:ea typeface="Roboto"/>
              </a:rPr>
              <a:t>New SharePoint Phishing Scam</a:t>
            </a:r>
          </a:p>
        </p:txBody>
      </p:sp>
      <p:sp>
        <p:nvSpPr>
          <p:cNvPr id="412" name="Rectangle 411">
            <a:extLst>
              <a:ext uri="{FF2B5EF4-FFF2-40B4-BE49-F238E27FC236}">
                <a16:creationId xmlns:a16="http://schemas.microsoft.com/office/drawing/2014/main" id="{37C1CD40-59D5-4777-B029-C1DC1B9BA695}"/>
              </a:ext>
            </a:extLst>
          </p:cNvPr>
          <p:cNvSpPr/>
          <p:nvPr/>
        </p:nvSpPr>
        <p:spPr>
          <a:xfrm>
            <a:off x="1379349" y="2001256"/>
            <a:ext cx="1164466" cy="584775"/>
          </a:xfrm>
          <a:prstGeom prst="rect">
            <a:avLst/>
          </a:prstGeom>
        </p:spPr>
        <p:txBody>
          <a:bodyPr wrap="square">
            <a:spAutoFit/>
          </a:bodyPr>
          <a:lstStyle/>
          <a:p>
            <a:pPr algn="ctr"/>
            <a:r>
              <a:rPr lang="en-US" sz="800" b="1" dirty="0" err="1">
                <a:solidFill>
                  <a:srgbClr val="434343"/>
                </a:solidFill>
                <a:ea typeface="Roboto"/>
              </a:rPr>
              <a:t>ZeroFont</a:t>
            </a:r>
            <a:r>
              <a:rPr lang="en-US" sz="800" b="1" dirty="0">
                <a:solidFill>
                  <a:srgbClr val="434343"/>
                </a:solidFill>
                <a:ea typeface="Roboto"/>
              </a:rPr>
              <a:t> Phishing: </a:t>
            </a:r>
            <a:r>
              <a:rPr lang="en-US" sz="800" dirty="0">
                <a:solidFill>
                  <a:srgbClr val="434343"/>
                </a:solidFill>
                <a:ea typeface="Roboto"/>
              </a:rPr>
              <a:t>Manipulating Font Size to Get Past Office 365 Security</a:t>
            </a:r>
          </a:p>
        </p:txBody>
      </p:sp>
      <p:grpSp>
        <p:nvGrpSpPr>
          <p:cNvPr id="413" name="Group 412">
            <a:extLst>
              <a:ext uri="{FF2B5EF4-FFF2-40B4-BE49-F238E27FC236}">
                <a16:creationId xmlns:a16="http://schemas.microsoft.com/office/drawing/2014/main" id="{CD9D9E88-119B-420E-900E-73FEF5D022F2}"/>
              </a:ext>
            </a:extLst>
          </p:cNvPr>
          <p:cNvGrpSpPr/>
          <p:nvPr/>
        </p:nvGrpSpPr>
        <p:grpSpPr>
          <a:xfrm>
            <a:off x="1882535" y="2623444"/>
            <a:ext cx="95713" cy="1113537"/>
            <a:chOff x="11053024" y="2604795"/>
            <a:chExt cx="95713" cy="1113537"/>
          </a:xfrm>
        </p:grpSpPr>
        <p:cxnSp>
          <p:nvCxnSpPr>
            <p:cNvPr id="414" name="Straight Connector 413">
              <a:extLst>
                <a:ext uri="{FF2B5EF4-FFF2-40B4-BE49-F238E27FC236}">
                  <a16:creationId xmlns:a16="http://schemas.microsoft.com/office/drawing/2014/main" id="{0857C2C3-1FD5-4992-A541-892947FD027C}"/>
                </a:ext>
              </a:extLst>
            </p:cNvPr>
            <p:cNvCxnSpPr>
              <a:cxnSpLocks/>
            </p:cNvCxnSpPr>
            <p:nvPr/>
          </p:nvCxnSpPr>
          <p:spPr>
            <a:xfrm rot="10800000" flipH="1">
              <a:off x="11100879" y="2604795"/>
              <a:ext cx="0" cy="1005840"/>
            </a:xfrm>
            <a:prstGeom prst="line">
              <a:avLst/>
            </a:prstGeom>
            <a:ln w="158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15" name="Google Shape;119;p16">
              <a:extLst>
                <a:ext uri="{FF2B5EF4-FFF2-40B4-BE49-F238E27FC236}">
                  <a16:creationId xmlns:a16="http://schemas.microsoft.com/office/drawing/2014/main" id="{55331E2C-450C-41D9-8498-871CFCD0BB1F}"/>
                </a:ext>
              </a:extLst>
            </p:cNvPr>
            <p:cNvSpPr/>
            <p:nvPr/>
          </p:nvSpPr>
          <p:spPr>
            <a:xfrm>
              <a:off x="11053024" y="3622619"/>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Rectangle 415">
            <a:extLst>
              <a:ext uri="{FF2B5EF4-FFF2-40B4-BE49-F238E27FC236}">
                <a16:creationId xmlns:a16="http://schemas.microsoft.com/office/drawing/2014/main" id="{D3F7629B-3A85-4A2E-8426-0A514940A761}"/>
              </a:ext>
            </a:extLst>
          </p:cNvPr>
          <p:cNvSpPr/>
          <p:nvPr/>
        </p:nvSpPr>
        <p:spPr>
          <a:xfrm>
            <a:off x="1025136" y="5088509"/>
            <a:ext cx="1125790" cy="584775"/>
          </a:xfrm>
          <a:prstGeom prst="rect">
            <a:avLst/>
          </a:prstGeom>
        </p:spPr>
        <p:txBody>
          <a:bodyPr wrap="square">
            <a:spAutoFit/>
          </a:bodyPr>
          <a:lstStyle/>
          <a:p>
            <a:pPr algn="ctr"/>
            <a:r>
              <a:rPr lang="en-US" sz="800" b="1" dirty="0" err="1">
                <a:solidFill>
                  <a:srgbClr val="434343"/>
                </a:solidFill>
                <a:ea typeface="Roboto"/>
              </a:rPr>
              <a:t>baseStriker</a:t>
            </a:r>
            <a:r>
              <a:rPr lang="en-US" sz="800" b="1" dirty="0">
                <a:solidFill>
                  <a:srgbClr val="434343"/>
                </a:solidFill>
                <a:ea typeface="Roboto"/>
              </a:rPr>
              <a:t>: </a:t>
            </a:r>
          </a:p>
          <a:p>
            <a:pPr algn="ctr"/>
            <a:r>
              <a:rPr lang="en-US" sz="800" dirty="0">
                <a:solidFill>
                  <a:srgbClr val="434343"/>
                </a:solidFill>
                <a:ea typeface="Roboto"/>
              </a:rPr>
              <a:t>Putting millions of O365 email users at-risk</a:t>
            </a:r>
          </a:p>
        </p:txBody>
      </p:sp>
      <p:grpSp>
        <p:nvGrpSpPr>
          <p:cNvPr id="417" name="Group 416">
            <a:extLst>
              <a:ext uri="{FF2B5EF4-FFF2-40B4-BE49-F238E27FC236}">
                <a16:creationId xmlns:a16="http://schemas.microsoft.com/office/drawing/2014/main" id="{57A98A97-9249-431D-A3C2-CADB5CC680D9}"/>
              </a:ext>
            </a:extLst>
          </p:cNvPr>
          <p:cNvGrpSpPr/>
          <p:nvPr/>
        </p:nvGrpSpPr>
        <p:grpSpPr>
          <a:xfrm>
            <a:off x="1554290" y="4215556"/>
            <a:ext cx="95713" cy="850093"/>
            <a:chOff x="5185675" y="4215556"/>
            <a:chExt cx="95713" cy="850093"/>
          </a:xfrm>
        </p:grpSpPr>
        <p:sp>
          <p:nvSpPr>
            <p:cNvPr id="418" name="Google Shape;162;p16">
              <a:extLst>
                <a:ext uri="{FF2B5EF4-FFF2-40B4-BE49-F238E27FC236}">
                  <a16:creationId xmlns:a16="http://schemas.microsoft.com/office/drawing/2014/main" id="{CB6772AC-B607-4C98-80B1-9C0E5786768B}"/>
                </a:ext>
              </a:extLst>
            </p:cNvPr>
            <p:cNvSpPr/>
            <p:nvPr/>
          </p:nvSpPr>
          <p:spPr>
            <a:xfrm>
              <a:off x="5185675" y="4215556"/>
              <a:ext cx="95713" cy="95713"/>
            </a:xfrm>
            <a:custGeom>
              <a:avLst/>
              <a:gdLst/>
              <a:ahLst/>
              <a:cxnLst/>
              <a:rect l="l" t="t" r="r" b="b"/>
              <a:pathLst>
                <a:path w="3168" h="3168" extrusionOk="0">
                  <a:moveTo>
                    <a:pt x="1584" y="1"/>
                  </a:moveTo>
                  <a:cubicBezTo>
                    <a:pt x="715" y="1"/>
                    <a:pt x="1" y="715"/>
                    <a:pt x="1" y="1584"/>
                  </a:cubicBezTo>
                  <a:cubicBezTo>
                    <a:pt x="1" y="2465"/>
                    <a:pt x="715" y="3168"/>
                    <a:pt x="1584" y="3168"/>
                  </a:cubicBezTo>
                  <a:cubicBezTo>
                    <a:pt x="2465" y="3168"/>
                    <a:pt x="3168" y="2465"/>
                    <a:pt x="3168" y="1584"/>
                  </a:cubicBezTo>
                  <a:cubicBezTo>
                    <a:pt x="3168" y="715"/>
                    <a:pt x="2465" y="1"/>
                    <a:pt x="1584"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9" name="Straight Connector 418">
              <a:extLst>
                <a:ext uri="{FF2B5EF4-FFF2-40B4-BE49-F238E27FC236}">
                  <a16:creationId xmlns:a16="http://schemas.microsoft.com/office/drawing/2014/main" id="{4D95714F-7CF9-47DA-B8A1-2781AA87B0B3}"/>
                </a:ext>
              </a:extLst>
            </p:cNvPr>
            <p:cNvCxnSpPr>
              <a:cxnSpLocks/>
            </p:cNvCxnSpPr>
            <p:nvPr/>
          </p:nvCxnSpPr>
          <p:spPr>
            <a:xfrm flipH="1">
              <a:off x="5237064" y="4334129"/>
              <a:ext cx="0" cy="731520"/>
            </a:xfrm>
            <a:prstGeom prst="line">
              <a:avLst/>
            </a:prstGeom>
            <a:ln w="158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44C1FA0-5C00-4205-B6FD-C524408E4BBF}"/>
              </a:ext>
            </a:extLst>
          </p:cNvPr>
          <p:cNvGrpSpPr/>
          <p:nvPr/>
        </p:nvGrpSpPr>
        <p:grpSpPr>
          <a:xfrm rot="10800000">
            <a:off x="11088374" y="4218602"/>
            <a:ext cx="95713" cy="664952"/>
            <a:chOff x="10310544" y="4226678"/>
            <a:chExt cx="95713" cy="664952"/>
          </a:xfrm>
        </p:grpSpPr>
        <p:cxnSp>
          <p:nvCxnSpPr>
            <p:cNvPr id="94" name="Straight Connector 93">
              <a:extLst>
                <a:ext uri="{FF2B5EF4-FFF2-40B4-BE49-F238E27FC236}">
                  <a16:creationId xmlns:a16="http://schemas.microsoft.com/office/drawing/2014/main" id="{D52013EB-88FA-4485-AFC0-D3E6B1B44CB4}"/>
                </a:ext>
              </a:extLst>
            </p:cNvPr>
            <p:cNvCxnSpPr>
              <a:cxnSpLocks/>
            </p:cNvCxnSpPr>
            <p:nvPr/>
          </p:nvCxnSpPr>
          <p:spPr>
            <a:xfrm rot="10800000" flipH="1">
              <a:off x="10358401" y="4226678"/>
              <a:ext cx="0" cy="548640"/>
            </a:xfrm>
            <a:prstGeom prst="line">
              <a:avLst/>
            </a:prstGeom>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5" name="Google Shape;119;p16">
              <a:extLst>
                <a:ext uri="{FF2B5EF4-FFF2-40B4-BE49-F238E27FC236}">
                  <a16:creationId xmlns:a16="http://schemas.microsoft.com/office/drawing/2014/main" id="{CEBDB1AC-095B-4107-B86C-0D05DE00436B}"/>
                </a:ext>
              </a:extLst>
            </p:cNvPr>
            <p:cNvSpPr/>
            <p:nvPr/>
          </p:nvSpPr>
          <p:spPr>
            <a:xfrm rot="10800000">
              <a:off x="10310544" y="4795917"/>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Rectangle 95">
            <a:extLst>
              <a:ext uri="{FF2B5EF4-FFF2-40B4-BE49-F238E27FC236}">
                <a16:creationId xmlns:a16="http://schemas.microsoft.com/office/drawing/2014/main" id="{1EA0916C-3D52-4A61-A853-6767AFB3CE63}"/>
              </a:ext>
            </a:extLst>
          </p:cNvPr>
          <p:cNvSpPr/>
          <p:nvPr/>
        </p:nvSpPr>
        <p:spPr>
          <a:xfrm>
            <a:off x="10701937" y="4859657"/>
            <a:ext cx="878081" cy="830997"/>
          </a:xfrm>
          <a:prstGeom prst="rect">
            <a:avLst/>
          </a:prstGeom>
        </p:spPr>
        <p:txBody>
          <a:bodyPr wrap="square">
            <a:spAutoFit/>
          </a:bodyPr>
          <a:lstStyle/>
          <a:p>
            <a:pPr algn="ctr"/>
            <a:r>
              <a:rPr lang="en-US" sz="800" b="1" dirty="0">
                <a:solidFill>
                  <a:srgbClr val="434343"/>
                </a:solidFill>
                <a:ea typeface="Roboto"/>
              </a:rPr>
              <a:t>Microsoft Teams: </a:t>
            </a:r>
            <a:r>
              <a:rPr lang="en-US" sz="800" dirty="0">
                <a:solidFill>
                  <a:srgbClr val="434343"/>
                </a:solidFill>
                <a:ea typeface="Roboto"/>
              </a:rPr>
              <a:t>Spoofing Notifications to Steal Credentials</a:t>
            </a:r>
          </a:p>
        </p:txBody>
      </p:sp>
      <p:grpSp>
        <p:nvGrpSpPr>
          <p:cNvPr id="97" name="Group 96">
            <a:extLst>
              <a:ext uri="{FF2B5EF4-FFF2-40B4-BE49-F238E27FC236}">
                <a16:creationId xmlns:a16="http://schemas.microsoft.com/office/drawing/2014/main" id="{C32F4982-9C74-4008-BC8D-D1C8B4C088C5}"/>
              </a:ext>
            </a:extLst>
          </p:cNvPr>
          <p:cNvGrpSpPr/>
          <p:nvPr/>
        </p:nvGrpSpPr>
        <p:grpSpPr>
          <a:xfrm>
            <a:off x="3359824" y="4215556"/>
            <a:ext cx="95713" cy="1398733"/>
            <a:chOff x="5185675" y="4215556"/>
            <a:chExt cx="95713" cy="1398733"/>
          </a:xfrm>
        </p:grpSpPr>
        <p:sp>
          <p:nvSpPr>
            <p:cNvPr id="98" name="Google Shape;162;p16">
              <a:extLst>
                <a:ext uri="{FF2B5EF4-FFF2-40B4-BE49-F238E27FC236}">
                  <a16:creationId xmlns:a16="http://schemas.microsoft.com/office/drawing/2014/main" id="{6BC26ED6-A5DA-45DC-91A3-EFD7F5D01E35}"/>
                </a:ext>
              </a:extLst>
            </p:cNvPr>
            <p:cNvSpPr/>
            <p:nvPr/>
          </p:nvSpPr>
          <p:spPr>
            <a:xfrm>
              <a:off x="5185675" y="4215556"/>
              <a:ext cx="95713" cy="95713"/>
            </a:xfrm>
            <a:custGeom>
              <a:avLst/>
              <a:gdLst/>
              <a:ahLst/>
              <a:cxnLst/>
              <a:rect l="l" t="t" r="r" b="b"/>
              <a:pathLst>
                <a:path w="3168" h="3168" extrusionOk="0">
                  <a:moveTo>
                    <a:pt x="1584" y="1"/>
                  </a:moveTo>
                  <a:cubicBezTo>
                    <a:pt x="715" y="1"/>
                    <a:pt x="1" y="715"/>
                    <a:pt x="1" y="1584"/>
                  </a:cubicBezTo>
                  <a:cubicBezTo>
                    <a:pt x="1" y="2465"/>
                    <a:pt x="715" y="3168"/>
                    <a:pt x="1584" y="3168"/>
                  </a:cubicBezTo>
                  <a:cubicBezTo>
                    <a:pt x="2465" y="3168"/>
                    <a:pt x="3168" y="2465"/>
                    <a:pt x="3168" y="1584"/>
                  </a:cubicBezTo>
                  <a:cubicBezTo>
                    <a:pt x="3168" y="715"/>
                    <a:pt x="2465" y="1"/>
                    <a:pt x="158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 name="Straight Connector 98">
              <a:extLst>
                <a:ext uri="{FF2B5EF4-FFF2-40B4-BE49-F238E27FC236}">
                  <a16:creationId xmlns:a16="http://schemas.microsoft.com/office/drawing/2014/main" id="{E41DB012-E716-4011-A181-7A9A2EC2E811}"/>
                </a:ext>
              </a:extLst>
            </p:cNvPr>
            <p:cNvCxnSpPr>
              <a:cxnSpLocks/>
            </p:cNvCxnSpPr>
            <p:nvPr/>
          </p:nvCxnSpPr>
          <p:spPr>
            <a:xfrm flipH="1">
              <a:off x="5237064" y="4334129"/>
              <a:ext cx="0" cy="1280160"/>
            </a:xfrm>
            <a:prstGeom prst="line">
              <a:avLst/>
            </a:prstGeom>
            <a:ln w="15875">
              <a:solidFill>
                <a:srgbClr val="4949E7"/>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100" name="Rectangle 99">
            <a:extLst>
              <a:ext uri="{FF2B5EF4-FFF2-40B4-BE49-F238E27FC236}">
                <a16:creationId xmlns:a16="http://schemas.microsoft.com/office/drawing/2014/main" id="{C5C79147-19C1-4997-9C4F-369CFA2EFD7E}"/>
              </a:ext>
            </a:extLst>
          </p:cNvPr>
          <p:cNvSpPr/>
          <p:nvPr/>
        </p:nvSpPr>
        <p:spPr>
          <a:xfrm>
            <a:off x="2897444" y="5615753"/>
            <a:ext cx="1043527" cy="584775"/>
          </a:xfrm>
          <a:prstGeom prst="rect">
            <a:avLst/>
          </a:prstGeom>
        </p:spPr>
        <p:txBody>
          <a:bodyPr wrap="square">
            <a:spAutoFit/>
          </a:bodyPr>
          <a:lstStyle/>
          <a:p>
            <a:pPr algn="ctr"/>
            <a:r>
              <a:rPr lang="en-US" sz="800" b="1" dirty="0">
                <a:solidFill>
                  <a:srgbClr val="000000"/>
                </a:solidFill>
                <a:ea typeface="Roboto"/>
              </a:rPr>
              <a:t>SPAM-EGY</a:t>
            </a:r>
          </a:p>
          <a:p>
            <a:pPr algn="ctr"/>
            <a:r>
              <a:rPr lang="en-US" sz="800" dirty="0">
                <a:solidFill>
                  <a:srgbClr val="000000"/>
                </a:solidFill>
                <a:ea typeface="Roboto"/>
              </a:rPr>
              <a:t>Hacking-as-a-Service</a:t>
            </a:r>
          </a:p>
          <a:p>
            <a:pPr algn="ctr"/>
            <a:r>
              <a:rPr lang="en-US" sz="800" dirty="0">
                <a:solidFill>
                  <a:srgbClr val="000000"/>
                </a:solidFill>
                <a:ea typeface="Roboto"/>
              </a:rPr>
              <a:t>(</a:t>
            </a:r>
            <a:r>
              <a:rPr lang="en-US" sz="800" dirty="0" err="1">
                <a:solidFill>
                  <a:srgbClr val="000000"/>
                </a:solidFill>
                <a:ea typeface="Roboto"/>
              </a:rPr>
              <a:t>HaaS</a:t>
            </a:r>
            <a:r>
              <a:rPr lang="en-US" sz="800" dirty="0">
                <a:solidFill>
                  <a:srgbClr val="000000"/>
                </a:solidFill>
                <a:ea typeface="Roboto"/>
              </a:rPr>
              <a:t>)</a:t>
            </a:r>
          </a:p>
        </p:txBody>
      </p:sp>
    </p:spTree>
    <p:extLst>
      <p:ext uri="{BB962C8B-B14F-4D97-AF65-F5344CB8AC3E}">
        <p14:creationId xmlns:p14="http://schemas.microsoft.com/office/powerpoint/2010/main" val="3526691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itle 318">
            <a:extLst>
              <a:ext uri="{FF2B5EF4-FFF2-40B4-BE49-F238E27FC236}">
                <a16:creationId xmlns:a16="http://schemas.microsoft.com/office/drawing/2014/main" id="{5CAB9C1E-8C17-4BD1-ACE1-C933FA4E65FA}"/>
              </a:ext>
            </a:extLst>
          </p:cNvPr>
          <p:cNvSpPr>
            <a:spLocks noGrp="1"/>
          </p:cNvSpPr>
          <p:nvPr>
            <p:ph type="title"/>
          </p:nvPr>
        </p:nvSpPr>
        <p:spPr/>
        <p:txBody>
          <a:bodyPr>
            <a:normAutofit/>
          </a:bodyPr>
          <a:lstStyle/>
          <a:p>
            <a:r>
              <a:rPr lang="en-US" dirty="0"/>
              <a:t>Phishing Campaign: Momentum continues in 2021  </a:t>
            </a:r>
          </a:p>
        </p:txBody>
      </p:sp>
      <p:sp>
        <p:nvSpPr>
          <p:cNvPr id="58" name="Slide Number Placeholder 1">
            <a:extLst>
              <a:ext uri="{FF2B5EF4-FFF2-40B4-BE49-F238E27FC236}">
                <a16:creationId xmlns:a16="http://schemas.microsoft.com/office/drawing/2014/main" id="{58B9CF6E-BF95-4B1C-9259-D2A5D10B73A7}"/>
              </a:ext>
            </a:extLst>
          </p:cNvPr>
          <p:cNvSpPr>
            <a:spLocks noGrp="1"/>
          </p:cNvSpPr>
          <p:nvPr>
            <p:ph type="sldNum" sz="quarter" idx="12"/>
          </p:nvPr>
        </p:nvSpPr>
        <p:spPr/>
        <p:txBody>
          <a:bodyPr vert="horz" lIns="91440" tIns="45720" rIns="91440" bIns="45720" rtlCol="0" anchor="ctr"/>
          <a:lstStyle>
            <a:defPPr>
              <a:defRPr lang="en-US"/>
            </a:defPPr>
            <a:lvl1pPr marL="0" algn="r" defTabSz="914400" rtl="0" eaLnBrk="1" latinLnBrk="0" hangingPunct="1">
              <a:defRPr sz="1100" b="1" i="0" kern="1200">
                <a:solidFill>
                  <a:srgbClr val="666666"/>
                </a:solidFill>
                <a:latin typeface="+mj-lt"/>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41FF8-B36C-BE44-BB4F-D6FFF26618A4}" type="slidenum">
              <a:rPr lang="en-US" smtClean="0"/>
              <a:pPr/>
              <a:t>4</a:t>
            </a:fld>
            <a:endParaRPr lang="en-US" dirty="0"/>
          </a:p>
        </p:txBody>
      </p:sp>
      <p:sp>
        <p:nvSpPr>
          <p:cNvPr id="97" name="Google Shape;107;p16">
            <a:extLst>
              <a:ext uri="{FF2B5EF4-FFF2-40B4-BE49-F238E27FC236}">
                <a16:creationId xmlns:a16="http://schemas.microsoft.com/office/drawing/2014/main" id="{6EDEC86A-ED13-4EB3-84D7-6BE7C55F9C2C}"/>
              </a:ext>
            </a:extLst>
          </p:cNvPr>
          <p:cNvSpPr/>
          <p:nvPr/>
        </p:nvSpPr>
        <p:spPr>
          <a:xfrm>
            <a:off x="608312" y="3801585"/>
            <a:ext cx="11139247" cy="365760"/>
          </a:xfrm>
          <a:custGeom>
            <a:avLst/>
            <a:gdLst/>
            <a:ahLst/>
            <a:cxnLst/>
            <a:rect l="l" t="t" r="r" b="b"/>
            <a:pathLst>
              <a:path w="39244" h="12717" extrusionOk="0">
                <a:moveTo>
                  <a:pt x="1417" y="1"/>
                </a:moveTo>
                <a:cubicBezTo>
                  <a:pt x="631" y="1"/>
                  <a:pt x="0" y="632"/>
                  <a:pt x="0" y="1406"/>
                </a:cubicBezTo>
                <a:lnTo>
                  <a:pt x="0" y="5037"/>
                </a:lnTo>
                <a:lnTo>
                  <a:pt x="1310" y="6359"/>
                </a:lnTo>
                <a:lnTo>
                  <a:pt x="0" y="7668"/>
                </a:lnTo>
                <a:lnTo>
                  <a:pt x="0" y="11300"/>
                </a:lnTo>
                <a:cubicBezTo>
                  <a:pt x="0" y="12073"/>
                  <a:pt x="631" y="12716"/>
                  <a:pt x="1417" y="12716"/>
                </a:cubicBezTo>
                <a:lnTo>
                  <a:pt x="36517" y="12716"/>
                </a:lnTo>
                <a:cubicBezTo>
                  <a:pt x="37302" y="12716"/>
                  <a:pt x="37934" y="12073"/>
                  <a:pt x="37934" y="11300"/>
                </a:cubicBezTo>
                <a:lnTo>
                  <a:pt x="37934" y="7668"/>
                </a:lnTo>
                <a:lnTo>
                  <a:pt x="39243" y="6359"/>
                </a:lnTo>
                <a:lnTo>
                  <a:pt x="37934" y="5037"/>
                </a:lnTo>
                <a:lnTo>
                  <a:pt x="37934" y="1406"/>
                </a:lnTo>
                <a:cubicBezTo>
                  <a:pt x="37934" y="632"/>
                  <a:pt x="37302" y="1"/>
                  <a:pt x="36517"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dirty="0">
              <a:solidFill>
                <a:srgbClr val="FFFFFF"/>
              </a:solidFill>
              <a:ea typeface="Fira Sans Extra Condensed"/>
              <a:cs typeface="Fira Sans Extra Condensed"/>
              <a:sym typeface="Fira Sans Extra Condensed"/>
            </a:endParaRPr>
          </a:p>
        </p:txBody>
      </p:sp>
      <p:grpSp>
        <p:nvGrpSpPr>
          <p:cNvPr id="114" name="Group 113">
            <a:extLst>
              <a:ext uri="{FF2B5EF4-FFF2-40B4-BE49-F238E27FC236}">
                <a16:creationId xmlns:a16="http://schemas.microsoft.com/office/drawing/2014/main" id="{75E6EC3F-402E-4C9D-90A8-0DD5AB526393}"/>
              </a:ext>
            </a:extLst>
          </p:cNvPr>
          <p:cNvGrpSpPr/>
          <p:nvPr/>
        </p:nvGrpSpPr>
        <p:grpSpPr>
          <a:xfrm>
            <a:off x="8580665" y="2547698"/>
            <a:ext cx="95713" cy="1204094"/>
            <a:chOff x="10593350" y="2520044"/>
            <a:chExt cx="95713" cy="1204094"/>
          </a:xfrm>
          <a:solidFill>
            <a:srgbClr val="C00000"/>
          </a:solidFill>
        </p:grpSpPr>
        <p:cxnSp>
          <p:nvCxnSpPr>
            <p:cNvPr id="115" name="Straight Connector 114">
              <a:extLst>
                <a:ext uri="{FF2B5EF4-FFF2-40B4-BE49-F238E27FC236}">
                  <a16:creationId xmlns:a16="http://schemas.microsoft.com/office/drawing/2014/main" id="{8F049D51-C280-4222-8EF2-686F53577EFC}"/>
                </a:ext>
              </a:extLst>
            </p:cNvPr>
            <p:cNvCxnSpPr>
              <a:cxnSpLocks/>
            </p:cNvCxnSpPr>
            <p:nvPr/>
          </p:nvCxnSpPr>
          <p:spPr>
            <a:xfrm rot="10800000" flipH="1">
              <a:off x="10646299" y="2520044"/>
              <a:ext cx="0" cy="1097280"/>
            </a:xfrm>
            <a:prstGeom prst="line">
              <a:avLst/>
            </a:prstGeom>
            <a:grpFill/>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6" name="Google Shape;119;p16">
              <a:extLst>
                <a:ext uri="{FF2B5EF4-FFF2-40B4-BE49-F238E27FC236}">
                  <a16:creationId xmlns:a16="http://schemas.microsoft.com/office/drawing/2014/main" id="{2D54954C-C645-49F5-A51A-5BEE2B9E15F0}"/>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Rectangle 117">
            <a:extLst>
              <a:ext uri="{FF2B5EF4-FFF2-40B4-BE49-F238E27FC236}">
                <a16:creationId xmlns:a16="http://schemas.microsoft.com/office/drawing/2014/main" id="{E1E49732-6D83-473C-ACE1-96B64BB2F966}"/>
              </a:ext>
            </a:extLst>
          </p:cNvPr>
          <p:cNvSpPr/>
          <p:nvPr/>
        </p:nvSpPr>
        <p:spPr>
          <a:xfrm>
            <a:off x="7812970" y="1787544"/>
            <a:ext cx="1588613" cy="707886"/>
          </a:xfrm>
          <a:prstGeom prst="rect">
            <a:avLst/>
          </a:prstGeom>
        </p:spPr>
        <p:txBody>
          <a:bodyPr wrap="square">
            <a:spAutoFit/>
          </a:bodyPr>
          <a:lstStyle/>
          <a:p>
            <a:pPr algn="ctr"/>
            <a:r>
              <a:rPr lang="en-US" sz="1000" b="1" dirty="0">
                <a:solidFill>
                  <a:srgbClr val="434343"/>
                </a:solidFill>
                <a:ea typeface="Roboto"/>
              </a:rPr>
              <a:t>Flipping Out: </a:t>
            </a:r>
            <a:r>
              <a:rPr lang="en-US" sz="1000" dirty="0">
                <a:solidFill>
                  <a:srgbClr val="434343"/>
                </a:solidFill>
                <a:ea typeface="Roboto"/>
              </a:rPr>
              <a:t>Hackers Hijack Legitimate File Service to Reach Inboxes</a:t>
            </a:r>
          </a:p>
        </p:txBody>
      </p:sp>
      <p:sp>
        <p:nvSpPr>
          <p:cNvPr id="119" name="Rectangle 118">
            <a:extLst>
              <a:ext uri="{FF2B5EF4-FFF2-40B4-BE49-F238E27FC236}">
                <a16:creationId xmlns:a16="http://schemas.microsoft.com/office/drawing/2014/main" id="{C498CE1B-39F6-4A0E-B032-ABA08208AAFB}"/>
              </a:ext>
            </a:extLst>
          </p:cNvPr>
          <p:cNvSpPr/>
          <p:nvPr/>
        </p:nvSpPr>
        <p:spPr>
          <a:xfrm>
            <a:off x="7203820" y="5773358"/>
            <a:ext cx="1424701" cy="553998"/>
          </a:xfrm>
          <a:prstGeom prst="rect">
            <a:avLst/>
          </a:prstGeom>
        </p:spPr>
        <p:txBody>
          <a:bodyPr wrap="square">
            <a:spAutoFit/>
          </a:bodyPr>
          <a:lstStyle/>
          <a:p>
            <a:pPr algn="ctr"/>
            <a:r>
              <a:rPr lang="en-US" sz="1000" b="1" dirty="0">
                <a:solidFill>
                  <a:srgbClr val="434343"/>
                </a:solidFill>
                <a:ea typeface="Roboto"/>
              </a:rPr>
              <a:t>Bad Check: </a:t>
            </a:r>
            <a:r>
              <a:rPr lang="en-US" sz="1000" dirty="0">
                <a:solidFill>
                  <a:srgbClr val="434343"/>
                </a:solidFill>
                <a:ea typeface="Roboto"/>
              </a:rPr>
              <a:t>Another Malicious Invoice Gets Through</a:t>
            </a:r>
          </a:p>
        </p:txBody>
      </p:sp>
      <p:grpSp>
        <p:nvGrpSpPr>
          <p:cNvPr id="120" name="Group 119">
            <a:extLst>
              <a:ext uri="{FF2B5EF4-FFF2-40B4-BE49-F238E27FC236}">
                <a16:creationId xmlns:a16="http://schemas.microsoft.com/office/drawing/2014/main" id="{15843964-8284-4668-ACC3-70B04E46CA5D}"/>
              </a:ext>
            </a:extLst>
          </p:cNvPr>
          <p:cNvGrpSpPr/>
          <p:nvPr/>
        </p:nvGrpSpPr>
        <p:grpSpPr>
          <a:xfrm>
            <a:off x="7870557" y="4224385"/>
            <a:ext cx="95713" cy="1539448"/>
            <a:chOff x="10872049" y="4218491"/>
            <a:chExt cx="95713" cy="1539448"/>
          </a:xfrm>
          <a:solidFill>
            <a:srgbClr val="C00000"/>
          </a:solidFill>
        </p:grpSpPr>
        <p:sp>
          <p:nvSpPr>
            <p:cNvPr id="122" name="Google Shape;119;p16">
              <a:extLst>
                <a:ext uri="{FF2B5EF4-FFF2-40B4-BE49-F238E27FC236}">
                  <a16:creationId xmlns:a16="http://schemas.microsoft.com/office/drawing/2014/main" id="{C1CDF739-0106-4C75-A8CE-D27796E4038C}"/>
                </a:ext>
              </a:extLst>
            </p:cNvPr>
            <p:cNvSpPr/>
            <p:nvPr/>
          </p:nvSpPr>
          <p:spPr>
            <a:xfrm rot="10800000">
              <a:off x="10872049" y="4218491"/>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 name="Straight Connector 122">
              <a:extLst>
                <a:ext uri="{FF2B5EF4-FFF2-40B4-BE49-F238E27FC236}">
                  <a16:creationId xmlns:a16="http://schemas.microsoft.com/office/drawing/2014/main" id="{0B55394F-4395-4913-9103-F5BA98AF2A19}"/>
                </a:ext>
              </a:extLst>
            </p:cNvPr>
            <p:cNvCxnSpPr>
              <a:cxnSpLocks/>
            </p:cNvCxnSpPr>
            <p:nvPr/>
          </p:nvCxnSpPr>
          <p:spPr>
            <a:xfrm flipH="1">
              <a:off x="10915036" y="4294899"/>
              <a:ext cx="0" cy="1463040"/>
            </a:xfrm>
            <a:prstGeom prst="line">
              <a:avLst/>
            </a:prstGeom>
            <a:grpFill/>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124" name="Rectangle 123">
            <a:extLst>
              <a:ext uri="{FF2B5EF4-FFF2-40B4-BE49-F238E27FC236}">
                <a16:creationId xmlns:a16="http://schemas.microsoft.com/office/drawing/2014/main" id="{20EDB6A8-C966-4C6F-B633-D8F0AAB7AEA4}"/>
              </a:ext>
            </a:extLst>
          </p:cNvPr>
          <p:cNvSpPr/>
          <p:nvPr/>
        </p:nvSpPr>
        <p:spPr>
          <a:xfrm>
            <a:off x="6427173" y="2402022"/>
            <a:ext cx="1361341" cy="707886"/>
          </a:xfrm>
          <a:prstGeom prst="rect">
            <a:avLst/>
          </a:prstGeom>
          <a:ln>
            <a:noFill/>
          </a:ln>
        </p:spPr>
        <p:txBody>
          <a:bodyPr wrap="square">
            <a:spAutoFit/>
          </a:bodyPr>
          <a:lstStyle/>
          <a:p>
            <a:pPr algn="ctr"/>
            <a:r>
              <a:rPr lang="en-US" sz="1000" dirty="0">
                <a:solidFill>
                  <a:srgbClr val="434343"/>
                </a:solidFill>
                <a:ea typeface="Roboto"/>
              </a:rPr>
              <a:t>Invoiced: When an Ask For Payment Is an Invitation for Malware</a:t>
            </a:r>
            <a:endParaRPr lang="en-US" sz="1000" b="1" dirty="0">
              <a:solidFill>
                <a:srgbClr val="434343"/>
              </a:solidFill>
              <a:ea typeface="Roboto"/>
            </a:endParaRPr>
          </a:p>
        </p:txBody>
      </p:sp>
      <p:grpSp>
        <p:nvGrpSpPr>
          <p:cNvPr id="125" name="Group 124">
            <a:extLst>
              <a:ext uri="{FF2B5EF4-FFF2-40B4-BE49-F238E27FC236}">
                <a16:creationId xmlns:a16="http://schemas.microsoft.com/office/drawing/2014/main" id="{1A2DAC19-7F96-47F6-B0D7-F7B2419E773A}"/>
              </a:ext>
            </a:extLst>
          </p:cNvPr>
          <p:cNvGrpSpPr/>
          <p:nvPr/>
        </p:nvGrpSpPr>
        <p:grpSpPr>
          <a:xfrm>
            <a:off x="7064642" y="3194088"/>
            <a:ext cx="95713" cy="554462"/>
            <a:chOff x="10593350" y="3169676"/>
            <a:chExt cx="95713" cy="554462"/>
          </a:xfrm>
        </p:grpSpPr>
        <p:cxnSp>
          <p:nvCxnSpPr>
            <p:cNvPr id="126" name="Straight Connector 125">
              <a:extLst>
                <a:ext uri="{FF2B5EF4-FFF2-40B4-BE49-F238E27FC236}">
                  <a16:creationId xmlns:a16="http://schemas.microsoft.com/office/drawing/2014/main" id="{72693175-6117-45FD-AB78-5283826112F1}"/>
                </a:ext>
              </a:extLst>
            </p:cNvPr>
            <p:cNvCxnSpPr>
              <a:cxnSpLocks/>
            </p:cNvCxnSpPr>
            <p:nvPr/>
          </p:nvCxnSpPr>
          <p:spPr>
            <a:xfrm rot="10800000" flipH="1">
              <a:off x="10641207" y="3169676"/>
              <a:ext cx="0" cy="457200"/>
            </a:xfrm>
            <a:prstGeom prst="line">
              <a:avLst/>
            </a:prstGeom>
            <a:ln w="15875">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27" name="Google Shape;119;p16">
              <a:extLst>
                <a:ext uri="{FF2B5EF4-FFF2-40B4-BE49-F238E27FC236}">
                  <a16:creationId xmlns:a16="http://schemas.microsoft.com/office/drawing/2014/main" id="{59672F4D-9401-4EE5-9B2E-4F526C7605BA}"/>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roup 127">
            <a:extLst>
              <a:ext uri="{FF2B5EF4-FFF2-40B4-BE49-F238E27FC236}">
                <a16:creationId xmlns:a16="http://schemas.microsoft.com/office/drawing/2014/main" id="{8EA4E60E-F09E-4C0B-A55F-06040F8B0D74}"/>
              </a:ext>
            </a:extLst>
          </p:cNvPr>
          <p:cNvGrpSpPr/>
          <p:nvPr/>
        </p:nvGrpSpPr>
        <p:grpSpPr>
          <a:xfrm rot="10800000">
            <a:off x="6550139" y="4231235"/>
            <a:ext cx="95713" cy="664952"/>
            <a:chOff x="10310544" y="4226678"/>
            <a:chExt cx="95713" cy="664952"/>
          </a:xfrm>
          <a:solidFill>
            <a:srgbClr val="C00000"/>
          </a:solidFill>
        </p:grpSpPr>
        <p:cxnSp>
          <p:nvCxnSpPr>
            <p:cNvPr id="129" name="Straight Connector 128">
              <a:extLst>
                <a:ext uri="{FF2B5EF4-FFF2-40B4-BE49-F238E27FC236}">
                  <a16:creationId xmlns:a16="http://schemas.microsoft.com/office/drawing/2014/main" id="{2EF0039A-C192-473D-8E6A-128C5F678D08}"/>
                </a:ext>
              </a:extLst>
            </p:cNvPr>
            <p:cNvCxnSpPr>
              <a:cxnSpLocks/>
            </p:cNvCxnSpPr>
            <p:nvPr/>
          </p:nvCxnSpPr>
          <p:spPr>
            <a:xfrm rot="10800000" flipH="1">
              <a:off x="10358401" y="4226678"/>
              <a:ext cx="0" cy="548640"/>
            </a:xfrm>
            <a:prstGeom prst="line">
              <a:avLst/>
            </a:prstGeom>
            <a:grpFill/>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30" name="Google Shape;119;p16">
              <a:extLst>
                <a:ext uri="{FF2B5EF4-FFF2-40B4-BE49-F238E27FC236}">
                  <a16:creationId xmlns:a16="http://schemas.microsoft.com/office/drawing/2014/main" id="{DB1AD7DF-A262-49EE-A79A-7D6B50778CE6}"/>
                </a:ext>
              </a:extLst>
            </p:cNvPr>
            <p:cNvSpPr/>
            <p:nvPr/>
          </p:nvSpPr>
          <p:spPr>
            <a:xfrm rot="10800000">
              <a:off x="10310544" y="4795917"/>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Rectangle 130">
            <a:extLst>
              <a:ext uri="{FF2B5EF4-FFF2-40B4-BE49-F238E27FC236}">
                <a16:creationId xmlns:a16="http://schemas.microsoft.com/office/drawing/2014/main" id="{58CCF1DE-8141-49CD-8132-1BE8531D2C47}"/>
              </a:ext>
            </a:extLst>
          </p:cNvPr>
          <p:cNvSpPr/>
          <p:nvPr/>
        </p:nvSpPr>
        <p:spPr>
          <a:xfrm>
            <a:off x="5993271" y="4888204"/>
            <a:ext cx="1227017" cy="707886"/>
          </a:xfrm>
          <a:prstGeom prst="rect">
            <a:avLst/>
          </a:prstGeom>
        </p:spPr>
        <p:txBody>
          <a:bodyPr wrap="square">
            <a:spAutoFit/>
          </a:bodyPr>
          <a:lstStyle/>
          <a:p>
            <a:pPr algn="ctr"/>
            <a:r>
              <a:rPr lang="en-US" sz="1000" dirty="0">
                <a:solidFill>
                  <a:srgbClr val="434343"/>
                </a:solidFill>
                <a:ea typeface="Roboto"/>
              </a:rPr>
              <a:t>Novel Tax Scam Utilizes Spoofed IRS Address to Defraud Users</a:t>
            </a:r>
          </a:p>
        </p:txBody>
      </p:sp>
      <p:sp>
        <p:nvSpPr>
          <p:cNvPr id="132" name="Rectangle 131">
            <a:extLst>
              <a:ext uri="{FF2B5EF4-FFF2-40B4-BE49-F238E27FC236}">
                <a16:creationId xmlns:a16="http://schemas.microsoft.com/office/drawing/2014/main" id="{BB192602-1ABA-4EC0-94A9-4BDCB135D67F}"/>
              </a:ext>
            </a:extLst>
          </p:cNvPr>
          <p:cNvSpPr/>
          <p:nvPr/>
        </p:nvSpPr>
        <p:spPr>
          <a:xfrm>
            <a:off x="5124181" y="1733952"/>
            <a:ext cx="1361337" cy="707886"/>
          </a:xfrm>
          <a:prstGeom prst="rect">
            <a:avLst/>
          </a:prstGeom>
        </p:spPr>
        <p:txBody>
          <a:bodyPr wrap="square">
            <a:spAutoFit/>
          </a:bodyPr>
          <a:lstStyle/>
          <a:p>
            <a:pPr algn="ctr"/>
            <a:r>
              <a:rPr lang="en-US" sz="1000" b="1" dirty="0">
                <a:solidFill>
                  <a:srgbClr val="434343"/>
                </a:solidFill>
                <a:ea typeface="Roboto"/>
              </a:rPr>
              <a:t>The Tax Hack Cometh: </a:t>
            </a:r>
            <a:r>
              <a:rPr lang="en-US" sz="1000" dirty="0">
                <a:solidFill>
                  <a:srgbClr val="434343"/>
                </a:solidFill>
                <a:ea typeface="Roboto"/>
              </a:rPr>
              <a:t>Open Season for Tax-Based Attacks</a:t>
            </a:r>
          </a:p>
        </p:txBody>
      </p:sp>
      <p:grpSp>
        <p:nvGrpSpPr>
          <p:cNvPr id="133" name="Group 132">
            <a:extLst>
              <a:ext uri="{FF2B5EF4-FFF2-40B4-BE49-F238E27FC236}">
                <a16:creationId xmlns:a16="http://schemas.microsoft.com/office/drawing/2014/main" id="{FFDAE95A-940A-497E-B940-A50A314F253B}"/>
              </a:ext>
            </a:extLst>
          </p:cNvPr>
          <p:cNvGrpSpPr/>
          <p:nvPr/>
        </p:nvGrpSpPr>
        <p:grpSpPr>
          <a:xfrm>
            <a:off x="5736435" y="2446775"/>
            <a:ext cx="95713" cy="1295534"/>
            <a:chOff x="10593350" y="2428604"/>
            <a:chExt cx="95713" cy="1295534"/>
          </a:xfrm>
          <a:solidFill>
            <a:srgbClr val="C00000"/>
          </a:solidFill>
        </p:grpSpPr>
        <p:cxnSp>
          <p:nvCxnSpPr>
            <p:cNvPr id="134" name="Straight Connector 133">
              <a:extLst>
                <a:ext uri="{FF2B5EF4-FFF2-40B4-BE49-F238E27FC236}">
                  <a16:creationId xmlns:a16="http://schemas.microsoft.com/office/drawing/2014/main" id="{9284A995-B2AE-4DC7-9EAA-7DA78071D91B}"/>
                </a:ext>
              </a:extLst>
            </p:cNvPr>
            <p:cNvCxnSpPr>
              <a:cxnSpLocks/>
            </p:cNvCxnSpPr>
            <p:nvPr/>
          </p:nvCxnSpPr>
          <p:spPr>
            <a:xfrm rot="10800000" flipH="1">
              <a:off x="10646299" y="2428604"/>
              <a:ext cx="0" cy="1188720"/>
            </a:xfrm>
            <a:prstGeom prst="line">
              <a:avLst/>
            </a:prstGeom>
            <a:grpFill/>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35" name="Google Shape;119;p16">
              <a:extLst>
                <a:ext uri="{FF2B5EF4-FFF2-40B4-BE49-F238E27FC236}">
                  <a16:creationId xmlns:a16="http://schemas.microsoft.com/office/drawing/2014/main" id="{AE6EADBC-7812-4F2C-9C35-4E0E4B88C050}"/>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6" name="Rectangle 135">
            <a:extLst>
              <a:ext uri="{FF2B5EF4-FFF2-40B4-BE49-F238E27FC236}">
                <a16:creationId xmlns:a16="http://schemas.microsoft.com/office/drawing/2014/main" id="{674AFABF-AC67-4B36-8637-2AAB8E11E1F9}"/>
              </a:ext>
            </a:extLst>
          </p:cNvPr>
          <p:cNvSpPr/>
          <p:nvPr/>
        </p:nvSpPr>
        <p:spPr>
          <a:xfrm>
            <a:off x="4265574" y="5821191"/>
            <a:ext cx="1441240" cy="553998"/>
          </a:xfrm>
          <a:prstGeom prst="rect">
            <a:avLst/>
          </a:prstGeom>
        </p:spPr>
        <p:txBody>
          <a:bodyPr wrap="square">
            <a:spAutoFit/>
          </a:bodyPr>
          <a:lstStyle/>
          <a:p>
            <a:pPr algn="ctr"/>
            <a:r>
              <a:rPr lang="en-US" sz="1000" b="1" dirty="0" err="1">
                <a:solidFill>
                  <a:srgbClr val="434343"/>
                </a:solidFill>
                <a:ea typeface="Roboto"/>
              </a:rPr>
              <a:t>Bitcoined</a:t>
            </a:r>
            <a:r>
              <a:rPr lang="en-US" sz="1000" b="1" dirty="0">
                <a:solidFill>
                  <a:srgbClr val="434343"/>
                </a:solidFill>
                <a:ea typeface="Roboto"/>
              </a:rPr>
              <a:t>: </a:t>
            </a:r>
            <a:r>
              <a:rPr lang="en-US" sz="1000" dirty="0">
                <a:solidFill>
                  <a:srgbClr val="434343"/>
                </a:solidFill>
                <a:ea typeface="Roboto"/>
              </a:rPr>
              <a:t>Leveraging the Currency for Attacks</a:t>
            </a:r>
          </a:p>
        </p:txBody>
      </p:sp>
      <p:grpSp>
        <p:nvGrpSpPr>
          <p:cNvPr id="137" name="Group 136">
            <a:extLst>
              <a:ext uri="{FF2B5EF4-FFF2-40B4-BE49-F238E27FC236}">
                <a16:creationId xmlns:a16="http://schemas.microsoft.com/office/drawing/2014/main" id="{D7278516-9D6A-4387-BBF3-7C4AF6694AA0}"/>
              </a:ext>
            </a:extLst>
          </p:cNvPr>
          <p:cNvGrpSpPr/>
          <p:nvPr/>
        </p:nvGrpSpPr>
        <p:grpSpPr>
          <a:xfrm>
            <a:off x="4943207" y="4224385"/>
            <a:ext cx="95713" cy="1539448"/>
            <a:chOff x="10872049" y="4218491"/>
            <a:chExt cx="95713" cy="1539448"/>
          </a:xfrm>
          <a:solidFill>
            <a:srgbClr val="C00000"/>
          </a:solidFill>
        </p:grpSpPr>
        <p:sp>
          <p:nvSpPr>
            <p:cNvPr id="138" name="Google Shape;119;p16">
              <a:extLst>
                <a:ext uri="{FF2B5EF4-FFF2-40B4-BE49-F238E27FC236}">
                  <a16:creationId xmlns:a16="http://schemas.microsoft.com/office/drawing/2014/main" id="{84B65DD3-0CE0-401A-A7BB-B40B68DEF2FB}"/>
                </a:ext>
              </a:extLst>
            </p:cNvPr>
            <p:cNvSpPr/>
            <p:nvPr/>
          </p:nvSpPr>
          <p:spPr>
            <a:xfrm rot="10800000">
              <a:off x="10872049" y="4218491"/>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 name="Straight Connector 138">
              <a:extLst>
                <a:ext uri="{FF2B5EF4-FFF2-40B4-BE49-F238E27FC236}">
                  <a16:creationId xmlns:a16="http://schemas.microsoft.com/office/drawing/2014/main" id="{2177C673-D9E4-4C06-84A7-23037F3C08E3}"/>
                </a:ext>
              </a:extLst>
            </p:cNvPr>
            <p:cNvCxnSpPr>
              <a:cxnSpLocks/>
            </p:cNvCxnSpPr>
            <p:nvPr/>
          </p:nvCxnSpPr>
          <p:spPr>
            <a:xfrm flipH="1">
              <a:off x="10915036" y="4294899"/>
              <a:ext cx="0" cy="1463040"/>
            </a:xfrm>
            <a:prstGeom prst="line">
              <a:avLst/>
            </a:prstGeom>
            <a:grpFill/>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140" name="Rectangle 139">
            <a:extLst>
              <a:ext uri="{FF2B5EF4-FFF2-40B4-BE49-F238E27FC236}">
                <a16:creationId xmlns:a16="http://schemas.microsoft.com/office/drawing/2014/main" id="{EDDE573E-5966-448B-9C93-B9E80BB8632B}"/>
              </a:ext>
            </a:extLst>
          </p:cNvPr>
          <p:cNvSpPr/>
          <p:nvPr/>
        </p:nvSpPr>
        <p:spPr>
          <a:xfrm>
            <a:off x="4267909" y="2620231"/>
            <a:ext cx="1140608" cy="553998"/>
          </a:xfrm>
          <a:prstGeom prst="rect">
            <a:avLst/>
          </a:prstGeom>
        </p:spPr>
        <p:txBody>
          <a:bodyPr wrap="square">
            <a:spAutoFit/>
          </a:bodyPr>
          <a:lstStyle/>
          <a:p>
            <a:pPr algn="ctr" fontAlgn="base"/>
            <a:r>
              <a:rPr lang="en-US" sz="1000" i="0" dirty="0">
                <a:solidFill>
                  <a:srgbClr val="222222"/>
                </a:solidFill>
                <a:effectLst/>
              </a:rPr>
              <a:t>The Universal Language of Phishing</a:t>
            </a:r>
          </a:p>
        </p:txBody>
      </p:sp>
      <p:grpSp>
        <p:nvGrpSpPr>
          <p:cNvPr id="141" name="Group 140">
            <a:extLst>
              <a:ext uri="{FF2B5EF4-FFF2-40B4-BE49-F238E27FC236}">
                <a16:creationId xmlns:a16="http://schemas.microsoft.com/office/drawing/2014/main" id="{3671F46F-A693-4D1E-9C62-49C75016D2FF}"/>
              </a:ext>
            </a:extLst>
          </p:cNvPr>
          <p:cNvGrpSpPr/>
          <p:nvPr/>
        </p:nvGrpSpPr>
        <p:grpSpPr>
          <a:xfrm>
            <a:off x="4807018" y="3193858"/>
            <a:ext cx="95713" cy="554462"/>
            <a:chOff x="10593350" y="3169676"/>
            <a:chExt cx="95713" cy="554462"/>
          </a:xfrm>
          <a:solidFill>
            <a:srgbClr val="C00000"/>
          </a:solidFill>
        </p:grpSpPr>
        <p:cxnSp>
          <p:nvCxnSpPr>
            <p:cNvPr id="142" name="Straight Connector 141">
              <a:extLst>
                <a:ext uri="{FF2B5EF4-FFF2-40B4-BE49-F238E27FC236}">
                  <a16:creationId xmlns:a16="http://schemas.microsoft.com/office/drawing/2014/main" id="{6D1E7828-72EF-4999-8D73-8157BE08C639}"/>
                </a:ext>
              </a:extLst>
            </p:cNvPr>
            <p:cNvCxnSpPr>
              <a:cxnSpLocks/>
            </p:cNvCxnSpPr>
            <p:nvPr/>
          </p:nvCxnSpPr>
          <p:spPr>
            <a:xfrm rot="10800000" flipH="1">
              <a:off x="10641207" y="3169676"/>
              <a:ext cx="0" cy="457200"/>
            </a:xfrm>
            <a:prstGeom prst="line">
              <a:avLst/>
            </a:prstGeom>
            <a:grpFill/>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3" name="Google Shape;119;p16">
              <a:extLst>
                <a:ext uri="{FF2B5EF4-FFF2-40B4-BE49-F238E27FC236}">
                  <a16:creationId xmlns:a16="http://schemas.microsoft.com/office/drawing/2014/main" id="{33BB1B60-329B-4DC4-98F3-5AD04D87CCFD}"/>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2">
            <a:extLst>
              <a:ext uri="{FF2B5EF4-FFF2-40B4-BE49-F238E27FC236}">
                <a16:creationId xmlns:a16="http://schemas.microsoft.com/office/drawing/2014/main" id="{F94500DC-DDF3-46A0-A7CC-5576D9D44426}"/>
              </a:ext>
            </a:extLst>
          </p:cNvPr>
          <p:cNvGraphicFramePr>
            <a:graphicFrameLocks noGrp="1"/>
          </p:cNvGraphicFramePr>
          <p:nvPr/>
        </p:nvGraphicFramePr>
        <p:xfrm>
          <a:off x="952499" y="3791301"/>
          <a:ext cx="10248902" cy="365760"/>
        </p:xfrm>
        <a:graphic>
          <a:graphicData uri="http://schemas.openxmlformats.org/drawingml/2006/table">
            <a:tbl>
              <a:tblPr firstRow="1" bandRow="1">
                <a:tableStyleId>{2D5ABB26-0587-4C30-8999-92F81FD0307C}</a:tableStyleId>
              </a:tblPr>
              <a:tblGrid>
                <a:gridCol w="3416301">
                  <a:extLst>
                    <a:ext uri="{9D8B030D-6E8A-4147-A177-3AD203B41FA5}">
                      <a16:colId xmlns:a16="http://schemas.microsoft.com/office/drawing/2014/main" val="3839960888"/>
                    </a:ext>
                  </a:extLst>
                </a:gridCol>
                <a:gridCol w="3416300">
                  <a:extLst>
                    <a:ext uri="{9D8B030D-6E8A-4147-A177-3AD203B41FA5}">
                      <a16:colId xmlns:a16="http://schemas.microsoft.com/office/drawing/2014/main" val="2600271899"/>
                    </a:ext>
                  </a:extLst>
                </a:gridCol>
                <a:gridCol w="3416301">
                  <a:extLst>
                    <a:ext uri="{9D8B030D-6E8A-4147-A177-3AD203B41FA5}">
                      <a16:colId xmlns:a16="http://schemas.microsoft.com/office/drawing/2014/main" val="671112888"/>
                    </a:ext>
                  </a:extLst>
                </a:gridCol>
              </a:tblGrid>
              <a:tr h="250410">
                <a:tc>
                  <a:txBody>
                    <a:bodyPr/>
                    <a:lstStyle/>
                    <a:p>
                      <a:pPr algn="ctr"/>
                      <a:r>
                        <a:rPr lang="en-US" dirty="0">
                          <a:solidFill>
                            <a:schemeClr val="bg1"/>
                          </a:solidFill>
                        </a:rPr>
                        <a:t>Jan</a:t>
                      </a:r>
                    </a:p>
                  </a:txBody>
                  <a:tcPr/>
                </a:tc>
                <a:tc>
                  <a:txBody>
                    <a:bodyPr/>
                    <a:lstStyle/>
                    <a:p>
                      <a:pPr algn="ctr"/>
                      <a:r>
                        <a:rPr lang="en-US" b="1" dirty="0">
                          <a:solidFill>
                            <a:schemeClr val="bg1"/>
                          </a:solidFill>
                        </a:rPr>
                        <a:t>Feb</a:t>
                      </a:r>
                    </a:p>
                  </a:txBody>
                  <a:tcPr/>
                </a:tc>
                <a:tc>
                  <a:txBody>
                    <a:bodyPr/>
                    <a:lstStyle/>
                    <a:p>
                      <a:pPr algn="ctr"/>
                      <a:r>
                        <a:rPr lang="en-US" dirty="0">
                          <a:solidFill>
                            <a:schemeClr val="bg1"/>
                          </a:solidFill>
                        </a:rPr>
                        <a:t>Mar</a:t>
                      </a:r>
                    </a:p>
                  </a:txBody>
                  <a:tcPr/>
                </a:tc>
                <a:extLst>
                  <a:ext uri="{0D108BD9-81ED-4DB2-BD59-A6C34878D82A}">
                    <a16:rowId xmlns:a16="http://schemas.microsoft.com/office/drawing/2014/main" val="811740013"/>
                  </a:ext>
                </a:extLst>
              </a:tr>
            </a:tbl>
          </a:graphicData>
        </a:graphic>
      </p:graphicFrame>
      <p:cxnSp>
        <p:nvCxnSpPr>
          <p:cNvPr id="6" name="Straight Connector 5">
            <a:extLst>
              <a:ext uri="{FF2B5EF4-FFF2-40B4-BE49-F238E27FC236}">
                <a16:creationId xmlns:a16="http://schemas.microsoft.com/office/drawing/2014/main" id="{BD32907A-AEB0-480B-B823-CA4CBBD0D39B}"/>
              </a:ext>
            </a:extLst>
          </p:cNvPr>
          <p:cNvCxnSpPr>
            <a:cxnSpLocks/>
          </p:cNvCxnSpPr>
          <p:nvPr/>
        </p:nvCxnSpPr>
        <p:spPr>
          <a:xfrm flipH="1">
            <a:off x="7870556" y="3801585"/>
            <a:ext cx="0" cy="365760"/>
          </a:xfrm>
          <a:prstGeom prst="line">
            <a:avLst/>
          </a:prstGeom>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C4C2A0AB-CD7F-4C69-AD52-51C64018FC03}"/>
              </a:ext>
            </a:extLst>
          </p:cNvPr>
          <p:cNvCxnSpPr>
            <a:cxnSpLocks/>
          </p:cNvCxnSpPr>
          <p:nvPr/>
        </p:nvCxnSpPr>
        <p:spPr>
          <a:xfrm flipH="1">
            <a:off x="4349960" y="3801585"/>
            <a:ext cx="0" cy="365760"/>
          </a:xfrm>
          <a:prstGeom prst="line">
            <a:avLst/>
          </a:prstGeom>
        </p:spPr>
        <p:style>
          <a:lnRef idx="1">
            <a:schemeClr val="accent6"/>
          </a:lnRef>
          <a:fillRef idx="0">
            <a:schemeClr val="accent6"/>
          </a:fillRef>
          <a:effectRef idx="0">
            <a:schemeClr val="accent6"/>
          </a:effectRef>
          <a:fontRef idx="minor">
            <a:schemeClr val="tx1"/>
          </a:fontRef>
        </p:style>
      </p:cxnSp>
      <p:sp>
        <p:nvSpPr>
          <p:cNvPr id="41" name="Rectangle 40">
            <a:extLst>
              <a:ext uri="{FF2B5EF4-FFF2-40B4-BE49-F238E27FC236}">
                <a16:creationId xmlns:a16="http://schemas.microsoft.com/office/drawing/2014/main" id="{2F3AA610-834D-4B30-B71D-C4F6BDFE6390}"/>
              </a:ext>
            </a:extLst>
          </p:cNvPr>
          <p:cNvSpPr/>
          <p:nvPr/>
        </p:nvSpPr>
        <p:spPr>
          <a:xfrm>
            <a:off x="3067421" y="2835230"/>
            <a:ext cx="1140616" cy="400110"/>
          </a:xfrm>
          <a:prstGeom prst="rect">
            <a:avLst/>
          </a:prstGeom>
          <a:ln>
            <a:noFill/>
          </a:ln>
        </p:spPr>
        <p:txBody>
          <a:bodyPr wrap="square">
            <a:spAutoFit/>
          </a:bodyPr>
          <a:lstStyle/>
          <a:p>
            <a:pPr algn="ctr" fontAlgn="base"/>
            <a:r>
              <a:rPr lang="en-US" sz="1000" i="0" dirty="0">
                <a:solidFill>
                  <a:srgbClr val="222222"/>
                </a:solidFill>
                <a:effectLst/>
              </a:rPr>
              <a:t>ATP Miss of the Week: 1/28/2021</a:t>
            </a:r>
          </a:p>
        </p:txBody>
      </p:sp>
      <p:grpSp>
        <p:nvGrpSpPr>
          <p:cNvPr id="42" name="Group 41">
            <a:extLst>
              <a:ext uri="{FF2B5EF4-FFF2-40B4-BE49-F238E27FC236}">
                <a16:creationId xmlns:a16="http://schemas.microsoft.com/office/drawing/2014/main" id="{816362B2-FD6C-45D0-85A4-A08F3068707A}"/>
              </a:ext>
            </a:extLst>
          </p:cNvPr>
          <p:cNvGrpSpPr/>
          <p:nvPr/>
        </p:nvGrpSpPr>
        <p:grpSpPr>
          <a:xfrm>
            <a:off x="3626117" y="3203613"/>
            <a:ext cx="95713" cy="554462"/>
            <a:chOff x="10593350" y="3169676"/>
            <a:chExt cx="95713" cy="554462"/>
          </a:xfrm>
        </p:grpSpPr>
        <p:cxnSp>
          <p:nvCxnSpPr>
            <p:cNvPr id="43" name="Straight Connector 42">
              <a:extLst>
                <a:ext uri="{FF2B5EF4-FFF2-40B4-BE49-F238E27FC236}">
                  <a16:creationId xmlns:a16="http://schemas.microsoft.com/office/drawing/2014/main" id="{3FCC1F8E-293C-4006-B0B4-7A8C6F65CC64}"/>
                </a:ext>
              </a:extLst>
            </p:cNvPr>
            <p:cNvCxnSpPr>
              <a:cxnSpLocks/>
            </p:cNvCxnSpPr>
            <p:nvPr/>
          </p:nvCxnSpPr>
          <p:spPr>
            <a:xfrm rot="10800000" flipH="1">
              <a:off x="10641207" y="3169676"/>
              <a:ext cx="0" cy="457200"/>
            </a:xfrm>
            <a:prstGeom prst="line">
              <a:avLst/>
            </a:prstGeom>
            <a:ln w="15875">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4" name="Google Shape;119;p16">
              <a:extLst>
                <a:ext uri="{FF2B5EF4-FFF2-40B4-BE49-F238E27FC236}">
                  <a16:creationId xmlns:a16="http://schemas.microsoft.com/office/drawing/2014/main" id="{95DFBE4F-3EE9-46C8-98D6-6B615369D786}"/>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solidFill>
              <a:srgbClr val="69E78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roup 44">
            <a:extLst>
              <a:ext uri="{FF2B5EF4-FFF2-40B4-BE49-F238E27FC236}">
                <a16:creationId xmlns:a16="http://schemas.microsoft.com/office/drawing/2014/main" id="{E894BC0F-0543-4E31-A269-8198C8C974D1}"/>
              </a:ext>
            </a:extLst>
          </p:cNvPr>
          <p:cNvGrpSpPr/>
          <p:nvPr/>
        </p:nvGrpSpPr>
        <p:grpSpPr>
          <a:xfrm rot="10800000">
            <a:off x="2663939" y="4240760"/>
            <a:ext cx="95713" cy="664952"/>
            <a:chOff x="10310544" y="4226678"/>
            <a:chExt cx="95713" cy="664952"/>
          </a:xfrm>
          <a:solidFill>
            <a:srgbClr val="C00000"/>
          </a:solidFill>
        </p:grpSpPr>
        <p:cxnSp>
          <p:nvCxnSpPr>
            <p:cNvPr id="46" name="Straight Connector 45">
              <a:extLst>
                <a:ext uri="{FF2B5EF4-FFF2-40B4-BE49-F238E27FC236}">
                  <a16:creationId xmlns:a16="http://schemas.microsoft.com/office/drawing/2014/main" id="{6EC3E15D-7E4C-4167-9F06-EC13B35EA3A7}"/>
                </a:ext>
              </a:extLst>
            </p:cNvPr>
            <p:cNvCxnSpPr>
              <a:cxnSpLocks/>
            </p:cNvCxnSpPr>
            <p:nvPr/>
          </p:nvCxnSpPr>
          <p:spPr>
            <a:xfrm rot="10800000" flipH="1">
              <a:off x="10358401" y="4226678"/>
              <a:ext cx="0" cy="548640"/>
            </a:xfrm>
            <a:prstGeom prst="line">
              <a:avLst/>
            </a:prstGeom>
            <a:grpFill/>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7" name="Google Shape;119;p16">
              <a:extLst>
                <a:ext uri="{FF2B5EF4-FFF2-40B4-BE49-F238E27FC236}">
                  <a16:creationId xmlns:a16="http://schemas.microsoft.com/office/drawing/2014/main" id="{7BE8A06C-F35A-4C67-BF84-058AF8067441}"/>
                </a:ext>
              </a:extLst>
            </p:cNvPr>
            <p:cNvSpPr/>
            <p:nvPr/>
          </p:nvSpPr>
          <p:spPr>
            <a:xfrm rot="10800000">
              <a:off x="10310544" y="4795917"/>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Rectangle 47">
            <a:extLst>
              <a:ext uri="{FF2B5EF4-FFF2-40B4-BE49-F238E27FC236}">
                <a16:creationId xmlns:a16="http://schemas.microsoft.com/office/drawing/2014/main" id="{C27DDF4E-8163-4B38-8921-F21FF93C39E6}"/>
              </a:ext>
            </a:extLst>
          </p:cNvPr>
          <p:cNvSpPr/>
          <p:nvPr/>
        </p:nvSpPr>
        <p:spPr>
          <a:xfrm>
            <a:off x="2070266" y="4983096"/>
            <a:ext cx="1283057" cy="400110"/>
          </a:xfrm>
          <a:prstGeom prst="rect">
            <a:avLst/>
          </a:prstGeom>
        </p:spPr>
        <p:txBody>
          <a:bodyPr wrap="square">
            <a:spAutoFit/>
          </a:bodyPr>
          <a:lstStyle/>
          <a:p>
            <a:pPr algn="ctr" fontAlgn="base"/>
            <a:r>
              <a:rPr lang="en-US" sz="1000" i="0" dirty="0">
                <a:solidFill>
                  <a:srgbClr val="222222"/>
                </a:solidFill>
                <a:effectLst/>
              </a:rPr>
              <a:t>ATP Miss of the Week: 1/20/2021</a:t>
            </a:r>
          </a:p>
        </p:txBody>
      </p:sp>
      <p:sp>
        <p:nvSpPr>
          <p:cNvPr id="49" name="Rectangle 48">
            <a:extLst>
              <a:ext uri="{FF2B5EF4-FFF2-40B4-BE49-F238E27FC236}">
                <a16:creationId xmlns:a16="http://schemas.microsoft.com/office/drawing/2014/main" id="{093A4B99-DC90-4E5B-A438-DA3DCD6E65FB}"/>
              </a:ext>
            </a:extLst>
          </p:cNvPr>
          <p:cNvSpPr/>
          <p:nvPr/>
        </p:nvSpPr>
        <p:spPr>
          <a:xfrm>
            <a:off x="1100554" y="2073239"/>
            <a:ext cx="1328837" cy="400110"/>
          </a:xfrm>
          <a:prstGeom prst="rect">
            <a:avLst/>
          </a:prstGeom>
        </p:spPr>
        <p:txBody>
          <a:bodyPr wrap="square">
            <a:spAutoFit/>
          </a:bodyPr>
          <a:lstStyle/>
          <a:p>
            <a:pPr algn="ctr" fontAlgn="base"/>
            <a:r>
              <a:rPr lang="en-US" sz="1000" i="0" dirty="0">
                <a:solidFill>
                  <a:srgbClr val="222222"/>
                </a:solidFill>
                <a:effectLst/>
              </a:rPr>
              <a:t>ATP Miss of the Week: 1/13/2021</a:t>
            </a:r>
          </a:p>
        </p:txBody>
      </p:sp>
      <p:grpSp>
        <p:nvGrpSpPr>
          <p:cNvPr id="50" name="Group 49">
            <a:extLst>
              <a:ext uri="{FF2B5EF4-FFF2-40B4-BE49-F238E27FC236}">
                <a16:creationId xmlns:a16="http://schemas.microsoft.com/office/drawing/2014/main" id="{A7F099D8-9EE1-4655-834D-C9B2D1F4EB61}"/>
              </a:ext>
            </a:extLst>
          </p:cNvPr>
          <p:cNvGrpSpPr/>
          <p:nvPr/>
        </p:nvGrpSpPr>
        <p:grpSpPr>
          <a:xfrm>
            <a:off x="1669260" y="2456300"/>
            <a:ext cx="95713" cy="1295534"/>
            <a:chOff x="10593350" y="2428604"/>
            <a:chExt cx="95713" cy="1295534"/>
          </a:xfrm>
          <a:solidFill>
            <a:srgbClr val="C00000"/>
          </a:solidFill>
        </p:grpSpPr>
        <p:cxnSp>
          <p:nvCxnSpPr>
            <p:cNvPr id="51" name="Straight Connector 50">
              <a:extLst>
                <a:ext uri="{FF2B5EF4-FFF2-40B4-BE49-F238E27FC236}">
                  <a16:creationId xmlns:a16="http://schemas.microsoft.com/office/drawing/2014/main" id="{07EBA85F-EA3A-48B7-BBFF-15FAB3FA2EE4}"/>
                </a:ext>
              </a:extLst>
            </p:cNvPr>
            <p:cNvCxnSpPr>
              <a:cxnSpLocks/>
            </p:cNvCxnSpPr>
            <p:nvPr/>
          </p:nvCxnSpPr>
          <p:spPr>
            <a:xfrm rot="10800000" flipH="1">
              <a:off x="10646299" y="2428604"/>
              <a:ext cx="0" cy="1188720"/>
            </a:xfrm>
            <a:prstGeom prst="line">
              <a:avLst/>
            </a:prstGeom>
            <a:grpFill/>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2" name="Google Shape;119;p16">
              <a:extLst>
                <a:ext uri="{FF2B5EF4-FFF2-40B4-BE49-F238E27FC236}">
                  <a16:creationId xmlns:a16="http://schemas.microsoft.com/office/drawing/2014/main" id="{8EC1F869-0228-4E7A-9BA3-6A187CD7FD87}"/>
                </a:ext>
              </a:extLst>
            </p:cNvPr>
            <p:cNvSpPr/>
            <p:nvPr/>
          </p:nvSpPr>
          <p:spPr>
            <a:xfrm>
              <a:off x="10593350" y="3628425"/>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4" name="Group 53">
            <a:extLst>
              <a:ext uri="{FF2B5EF4-FFF2-40B4-BE49-F238E27FC236}">
                <a16:creationId xmlns:a16="http://schemas.microsoft.com/office/drawing/2014/main" id="{B98645F0-93B0-4C72-8255-3AA22B0EDC8C}"/>
              </a:ext>
            </a:extLst>
          </p:cNvPr>
          <p:cNvGrpSpPr/>
          <p:nvPr/>
        </p:nvGrpSpPr>
        <p:grpSpPr>
          <a:xfrm>
            <a:off x="1057007" y="4233910"/>
            <a:ext cx="95713" cy="1539448"/>
            <a:chOff x="10872049" y="4218491"/>
            <a:chExt cx="95713" cy="1539448"/>
          </a:xfrm>
          <a:solidFill>
            <a:srgbClr val="C00000"/>
          </a:solidFill>
        </p:grpSpPr>
        <p:sp>
          <p:nvSpPr>
            <p:cNvPr id="55" name="Google Shape;119;p16">
              <a:extLst>
                <a:ext uri="{FF2B5EF4-FFF2-40B4-BE49-F238E27FC236}">
                  <a16:creationId xmlns:a16="http://schemas.microsoft.com/office/drawing/2014/main" id="{1F2244DD-F8E4-4B83-9A03-60F29E9C8D3C}"/>
                </a:ext>
              </a:extLst>
            </p:cNvPr>
            <p:cNvSpPr/>
            <p:nvPr/>
          </p:nvSpPr>
          <p:spPr>
            <a:xfrm rot="10800000">
              <a:off x="10872049" y="4218491"/>
              <a:ext cx="95713" cy="95713"/>
            </a:xfrm>
            <a:custGeom>
              <a:avLst/>
              <a:gdLst/>
              <a:ahLst/>
              <a:cxnLst/>
              <a:rect l="l" t="t" r="r" b="b"/>
              <a:pathLst>
                <a:path w="3168" h="3168" extrusionOk="0">
                  <a:moveTo>
                    <a:pt x="1584" y="1"/>
                  </a:moveTo>
                  <a:cubicBezTo>
                    <a:pt x="703" y="1"/>
                    <a:pt x="1" y="715"/>
                    <a:pt x="1" y="1584"/>
                  </a:cubicBezTo>
                  <a:cubicBezTo>
                    <a:pt x="1" y="2465"/>
                    <a:pt x="703" y="3168"/>
                    <a:pt x="1584" y="3168"/>
                  </a:cubicBezTo>
                  <a:cubicBezTo>
                    <a:pt x="2453" y="3168"/>
                    <a:pt x="3168" y="2465"/>
                    <a:pt x="3168" y="1584"/>
                  </a:cubicBezTo>
                  <a:cubicBezTo>
                    <a:pt x="3168" y="715"/>
                    <a:pt x="2453"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Straight Connector 55">
              <a:extLst>
                <a:ext uri="{FF2B5EF4-FFF2-40B4-BE49-F238E27FC236}">
                  <a16:creationId xmlns:a16="http://schemas.microsoft.com/office/drawing/2014/main" id="{D2B8B20E-011E-4FB5-99A4-FDFECD888902}"/>
                </a:ext>
              </a:extLst>
            </p:cNvPr>
            <p:cNvCxnSpPr>
              <a:cxnSpLocks/>
            </p:cNvCxnSpPr>
            <p:nvPr/>
          </p:nvCxnSpPr>
          <p:spPr>
            <a:xfrm flipH="1">
              <a:off x="10915036" y="4294899"/>
              <a:ext cx="0" cy="1463040"/>
            </a:xfrm>
            <a:prstGeom prst="line">
              <a:avLst/>
            </a:prstGeom>
            <a:grpFill/>
            <a:ln w="15875">
              <a:solidFill>
                <a:srgbClr val="92D050"/>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10D9DEC1-8017-48A4-A1BC-C57D5F362CFC}"/>
              </a:ext>
            </a:extLst>
          </p:cNvPr>
          <p:cNvSpPr/>
          <p:nvPr/>
        </p:nvSpPr>
        <p:spPr>
          <a:xfrm>
            <a:off x="442797" y="5821191"/>
            <a:ext cx="1228419" cy="400110"/>
          </a:xfrm>
          <a:prstGeom prst="rect">
            <a:avLst/>
          </a:prstGeom>
        </p:spPr>
        <p:txBody>
          <a:bodyPr wrap="square">
            <a:spAutoFit/>
          </a:bodyPr>
          <a:lstStyle/>
          <a:p>
            <a:pPr algn="ctr" fontAlgn="base"/>
            <a:r>
              <a:rPr lang="en-US" sz="1000" i="0" dirty="0">
                <a:solidFill>
                  <a:srgbClr val="222222"/>
                </a:solidFill>
                <a:effectLst/>
              </a:rPr>
              <a:t>ATP Miss of the Week: 1/07/2021</a:t>
            </a:r>
          </a:p>
        </p:txBody>
      </p:sp>
    </p:spTree>
    <p:extLst>
      <p:ext uri="{BB962C8B-B14F-4D97-AF65-F5344CB8AC3E}">
        <p14:creationId xmlns:p14="http://schemas.microsoft.com/office/powerpoint/2010/main" val="2742096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ap&#10;&#10;Description automatically generated">
            <a:extLst>
              <a:ext uri="{FF2B5EF4-FFF2-40B4-BE49-F238E27FC236}">
                <a16:creationId xmlns:a16="http://schemas.microsoft.com/office/drawing/2014/main" id="{8C92579E-1F1B-412B-9AC3-805254B9C90B}"/>
              </a:ext>
            </a:extLst>
          </p:cNvPr>
          <p:cNvPicPr>
            <a:picLocks noChangeAspect="1"/>
          </p:cNvPicPr>
          <p:nvPr/>
        </p:nvPicPr>
        <p:blipFill>
          <a:blip r:embed="rId3"/>
          <a:stretch>
            <a:fillRect/>
          </a:stretch>
        </p:blipFill>
        <p:spPr>
          <a:xfrm>
            <a:off x="-10026" y="-1"/>
            <a:ext cx="12188658" cy="6862763"/>
          </a:xfrm>
          <a:prstGeom prst="rect">
            <a:avLst/>
          </a:prstGeom>
        </p:spPr>
      </p:pic>
      <p:sp>
        <p:nvSpPr>
          <p:cNvPr id="6" name="Rectangle 5">
            <a:extLst>
              <a:ext uri="{FF2B5EF4-FFF2-40B4-BE49-F238E27FC236}">
                <a16:creationId xmlns:a16="http://schemas.microsoft.com/office/drawing/2014/main" id="{0B8352C6-8F2A-473A-80BD-5313E601F0F7}"/>
              </a:ext>
            </a:extLst>
          </p:cNvPr>
          <p:cNvSpPr/>
          <p:nvPr/>
        </p:nvSpPr>
        <p:spPr>
          <a:xfrm>
            <a:off x="0" y="0"/>
            <a:ext cx="12192000" cy="6862763"/>
          </a:xfrm>
          <a:prstGeom prst="rect">
            <a:avLst/>
          </a:prstGeom>
          <a:gradFill flip="none" rotWithShape="1">
            <a:gsLst>
              <a:gs pos="0">
                <a:schemeClr val="bg1">
                  <a:lumMod val="10000"/>
                  <a:alpha val="94000"/>
                </a:schemeClr>
              </a:gs>
              <a:gs pos="100000">
                <a:schemeClr val="bg1">
                  <a:lumMod val="10000"/>
                  <a:alpha val="23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2" name="Title 1">
            <a:extLst>
              <a:ext uri="{FF2B5EF4-FFF2-40B4-BE49-F238E27FC236}">
                <a16:creationId xmlns:a16="http://schemas.microsoft.com/office/drawing/2014/main" id="{1F75CCBC-F05D-491B-808A-060ABA2B2547}"/>
              </a:ext>
            </a:extLst>
          </p:cNvPr>
          <p:cNvSpPr>
            <a:spLocks noGrp="1"/>
          </p:cNvSpPr>
          <p:nvPr>
            <p:ph type="ctrTitle"/>
          </p:nvPr>
        </p:nvSpPr>
        <p:spPr>
          <a:xfrm>
            <a:off x="378015" y="1756617"/>
            <a:ext cx="11435971" cy="2911636"/>
          </a:xfrm>
        </p:spPr>
        <p:txBody>
          <a:bodyPr>
            <a:normAutofit/>
          </a:bodyPr>
          <a:lstStyle/>
          <a:p>
            <a:r>
              <a:rPr lang="en-US" dirty="0"/>
              <a:t>Is native cloud security</a:t>
            </a:r>
            <a:br>
              <a:rPr lang="en-US" dirty="0"/>
            </a:br>
            <a:r>
              <a:rPr lang="en-US" dirty="0"/>
              <a:t>Enough For Targeted Phishing</a:t>
            </a:r>
          </a:p>
        </p:txBody>
      </p:sp>
    </p:spTree>
    <p:extLst>
      <p:ext uri="{BB962C8B-B14F-4D97-AF65-F5344CB8AC3E}">
        <p14:creationId xmlns:p14="http://schemas.microsoft.com/office/powerpoint/2010/main" val="2235066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57322-BC36-49FA-B5A3-15790A5978E8}"/>
              </a:ext>
            </a:extLst>
          </p:cNvPr>
          <p:cNvSpPr>
            <a:spLocks noGrp="1"/>
          </p:cNvSpPr>
          <p:nvPr>
            <p:ph type="title"/>
          </p:nvPr>
        </p:nvSpPr>
        <p:spPr>
          <a:xfrm>
            <a:off x="514349" y="365125"/>
            <a:ext cx="11139247" cy="1325563"/>
          </a:xfrm>
        </p:spPr>
        <p:txBody>
          <a:bodyPr/>
          <a:lstStyle/>
          <a:p>
            <a:r>
              <a:rPr lang="en-US" dirty="0"/>
              <a:t>Microsoft 365 Layered Defense Efficacy </a:t>
            </a:r>
          </a:p>
        </p:txBody>
      </p:sp>
      <p:sp>
        <p:nvSpPr>
          <p:cNvPr id="4" name="Slide Number Placeholder 3">
            <a:extLst>
              <a:ext uri="{FF2B5EF4-FFF2-40B4-BE49-F238E27FC236}">
                <a16:creationId xmlns:a16="http://schemas.microsoft.com/office/drawing/2014/main" id="{FD94E7B8-30F4-4D69-A956-BFF059D6BAC2}"/>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6</a:t>
            </a:fld>
            <a:endParaRPr lang="en-US" dirty="0"/>
          </a:p>
        </p:txBody>
      </p:sp>
      <p:grpSp>
        <p:nvGrpSpPr>
          <p:cNvPr id="255" name="Group 254">
            <a:extLst>
              <a:ext uri="{FF2B5EF4-FFF2-40B4-BE49-F238E27FC236}">
                <a16:creationId xmlns:a16="http://schemas.microsoft.com/office/drawing/2014/main" id="{F3078BB8-11DB-421F-8433-B4B5BD3A951A}"/>
              </a:ext>
            </a:extLst>
          </p:cNvPr>
          <p:cNvGrpSpPr/>
          <p:nvPr/>
        </p:nvGrpSpPr>
        <p:grpSpPr>
          <a:xfrm>
            <a:off x="5333452" y="2085682"/>
            <a:ext cx="816522" cy="4579458"/>
            <a:chOff x="5418198" y="1907290"/>
            <a:chExt cx="816522" cy="4579458"/>
          </a:xfrm>
        </p:grpSpPr>
        <p:sp>
          <p:nvSpPr>
            <p:cNvPr id="256" name="Rectangle 255">
              <a:extLst>
                <a:ext uri="{FF2B5EF4-FFF2-40B4-BE49-F238E27FC236}">
                  <a16:creationId xmlns:a16="http://schemas.microsoft.com/office/drawing/2014/main" id="{FD8F7795-0F7F-46C0-A42A-64AB4711DA53}"/>
                </a:ext>
              </a:extLst>
            </p:cNvPr>
            <p:cNvSpPr/>
            <p:nvPr/>
          </p:nvSpPr>
          <p:spPr>
            <a:xfrm>
              <a:off x="5444145" y="1907583"/>
              <a:ext cx="790575" cy="4117215"/>
            </a:xfrm>
            <a:prstGeom prst="rect">
              <a:avLst/>
            </a:prstGeom>
            <a:solidFill>
              <a:srgbClr val="386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cxnSp>
          <p:nvCxnSpPr>
            <p:cNvPr id="257" name="Straight Connector 256">
              <a:extLst>
                <a:ext uri="{FF2B5EF4-FFF2-40B4-BE49-F238E27FC236}">
                  <a16:creationId xmlns:a16="http://schemas.microsoft.com/office/drawing/2014/main" id="{58036E7B-9746-4A65-A1B2-360E7B7B19C0}"/>
                </a:ext>
              </a:extLst>
            </p:cNvPr>
            <p:cNvCxnSpPr>
              <a:cxnSpLocks/>
            </p:cNvCxnSpPr>
            <p:nvPr/>
          </p:nvCxnSpPr>
          <p:spPr>
            <a:xfrm>
              <a:off x="5448222" y="202828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EB38C52A-C8C8-4489-A875-2DADF9D46987}"/>
                </a:ext>
              </a:extLst>
            </p:cNvPr>
            <p:cNvCxnSpPr>
              <a:cxnSpLocks/>
            </p:cNvCxnSpPr>
            <p:nvPr/>
          </p:nvCxnSpPr>
          <p:spPr>
            <a:xfrm>
              <a:off x="5448824" y="215311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156BE29E-E4E6-4481-95BA-9510085628EF}"/>
                </a:ext>
              </a:extLst>
            </p:cNvPr>
            <p:cNvCxnSpPr>
              <a:cxnSpLocks/>
            </p:cNvCxnSpPr>
            <p:nvPr/>
          </p:nvCxnSpPr>
          <p:spPr>
            <a:xfrm>
              <a:off x="5706464" y="190729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6D94E2E-3CB3-4389-82C6-2EFF74C52B4B}"/>
                </a:ext>
              </a:extLst>
            </p:cNvPr>
            <p:cNvCxnSpPr>
              <a:cxnSpLocks/>
            </p:cNvCxnSpPr>
            <p:nvPr/>
          </p:nvCxnSpPr>
          <p:spPr>
            <a:xfrm>
              <a:off x="5706464" y="215342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92EC637E-22BA-4DAB-BE1B-B44D03FC1448}"/>
                </a:ext>
              </a:extLst>
            </p:cNvPr>
            <p:cNvCxnSpPr>
              <a:cxnSpLocks/>
            </p:cNvCxnSpPr>
            <p:nvPr/>
          </p:nvCxnSpPr>
          <p:spPr>
            <a:xfrm>
              <a:off x="5575642" y="203243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52362C3-3E7D-4D73-9428-1EFACC21D858}"/>
                </a:ext>
              </a:extLst>
            </p:cNvPr>
            <p:cNvCxnSpPr>
              <a:cxnSpLocks/>
            </p:cNvCxnSpPr>
            <p:nvPr/>
          </p:nvCxnSpPr>
          <p:spPr>
            <a:xfrm>
              <a:off x="5838669" y="203338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E4971541-0BBF-418C-9360-942EE4546E8B}"/>
                </a:ext>
              </a:extLst>
            </p:cNvPr>
            <p:cNvCxnSpPr>
              <a:cxnSpLocks/>
            </p:cNvCxnSpPr>
            <p:nvPr/>
          </p:nvCxnSpPr>
          <p:spPr>
            <a:xfrm>
              <a:off x="5976556" y="190729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5B1FB1F-8F5E-4C40-88E5-C236EC2BC5B0}"/>
                </a:ext>
              </a:extLst>
            </p:cNvPr>
            <p:cNvCxnSpPr>
              <a:cxnSpLocks/>
            </p:cNvCxnSpPr>
            <p:nvPr/>
          </p:nvCxnSpPr>
          <p:spPr>
            <a:xfrm>
              <a:off x="5976556" y="215342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D11033-C143-48DB-8522-01E7CF3C010A}"/>
                </a:ext>
              </a:extLst>
            </p:cNvPr>
            <p:cNvCxnSpPr>
              <a:cxnSpLocks/>
            </p:cNvCxnSpPr>
            <p:nvPr/>
          </p:nvCxnSpPr>
          <p:spPr>
            <a:xfrm>
              <a:off x="6108761" y="203338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8D63246D-60FF-4F18-98AE-4E6E5C20EBB7}"/>
                </a:ext>
              </a:extLst>
            </p:cNvPr>
            <p:cNvCxnSpPr>
              <a:cxnSpLocks/>
            </p:cNvCxnSpPr>
            <p:nvPr/>
          </p:nvCxnSpPr>
          <p:spPr>
            <a:xfrm>
              <a:off x="5448222" y="287727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808AC505-7370-4943-9855-71A725DE6B18}"/>
                </a:ext>
              </a:extLst>
            </p:cNvPr>
            <p:cNvCxnSpPr>
              <a:cxnSpLocks/>
            </p:cNvCxnSpPr>
            <p:nvPr/>
          </p:nvCxnSpPr>
          <p:spPr>
            <a:xfrm>
              <a:off x="5448222" y="2997320"/>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4BB276E0-760E-4BB5-B84E-4ACC6490A894}"/>
                </a:ext>
              </a:extLst>
            </p:cNvPr>
            <p:cNvCxnSpPr>
              <a:cxnSpLocks/>
            </p:cNvCxnSpPr>
            <p:nvPr/>
          </p:nvCxnSpPr>
          <p:spPr>
            <a:xfrm>
              <a:off x="5448824" y="3122150"/>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26B3E24-6825-4E39-A40F-D698C5ADD3BA}"/>
                </a:ext>
              </a:extLst>
            </p:cNvPr>
            <p:cNvCxnSpPr>
              <a:cxnSpLocks/>
            </p:cNvCxnSpPr>
            <p:nvPr/>
          </p:nvCxnSpPr>
          <p:spPr>
            <a:xfrm>
              <a:off x="5444497" y="323925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8F56F439-E3B4-4F58-9F4C-53FEF19136FF}"/>
                </a:ext>
              </a:extLst>
            </p:cNvPr>
            <p:cNvCxnSpPr>
              <a:cxnSpLocks/>
            </p:cNvCxnSpPr>
            <p:nvPr/>
          </p:nvCxnSpPr>
          <p:spPr>
            <a:xfrm>
              <a:off x="5571692" y="275627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84DA180-307A-4BF2-AB29-25D4363F20F4}"/>
                </a:ext>
              </a:extLst>
            </p:cNvPr>
            <p:cNvCxnSpPr>
              <a:cxnSpLocks/>
            </p:cNvCxnSpPr>
            <p:nvPr/>
          </p:nvCxnSpPr>
          <p:spPr>
            <a:xfrm>
              <a:off x="5706464" y="287632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4E87514-821A-40C8-A7A3-BBF2943BA77E}"/>
                </a:ext>
              </a:extLst>
            </p:cNvPr>
            <p:cNvCxnSpPr>
              <a:cxnSpLocks/>
            </p:cNvCxnSpPr>
            <p:nvPr/>
          </p:nvCxnSpPr>
          <p:spPr>
            <a:xfrm>
              <a:off x="5706464" y="312246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E3095CF7-C6CC-494F-852C-E492AB6FF9A7}"/>
                </a:ext>
              </a:extLst>
            </p:cNvPr>
            <p:cNvCxnSpPr>
              <a:cxnSpLocks/>
            </p:cNvCxnSpPr>
            <p:nvPr/>
          </p:nvCxnSpPr>
          <p:spPr>
            <a:xfrm>
              <a:off x="5575642" y="300146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841BD1EB-9B6D-480B-9662-B8B6E73CFD66}"/>
                </a:ext>
              </a:extLst>
            </p:cNvPr>
            <p:cNvCxnSpPr>
              <a:cxnSpLocks/>
            </p:cNvCxnSpPr>
            <p:nvPr/>
          </p:nvCxnSpPr>
          <p:spPr>
            <a:xfrm>
              <a:off x="5838669" y="275532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31C78AA7-CCD0-4C35-9B65-B17640061ABE}"/>
                </a:ext>
              </a:extLst>
            </p:cNvPr>
            <p:cNvCxnSpPr>
              <a:cxnSpLocks/>
            </p:cNvCxnSpPr>
            <p:nvPr/>
          </p:nvCxnSpPr>
          <p:spPr>
            <a:xfrm>
              <a:off x="5838669" y="300241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2656714B-F3B7-4B1F-A57D-345AD2A85524}"/>
                </a:ext>
              </a:extLst>
            </p:cNvPr>
            <p:cNvCxnSpPr>
              <a:cxnSpLocks/>
            </p:cNvCxnSpPr>
            <p:nvPr/>
          </p:nvCxnSpPr>
          <p:spPr>
            <a:xfrm>
              <a:off x="5976556" y="287632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2BE8369-935A-44B8-A5E0-FAADB2683DBA}"/>
                </a:ext>
              </a:extLst>
            </p:cNvPr>
            <p:cNvCxnSpPr>
              <a:cxnSpLocks/>
            </p:cNvCxnSpPr>
            <p:nvPr/>
          </p:nvCxnSpPr>
          <p:spPr>
            <a:xfrm>
              <a:off x="5976556" y="263667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21CDCB1-D7D4-4EB8-AF83-34E8A8972FE8}"/>
                </a:ext>
              </a:extLst>
            </p:cNvPr>
            <p:cNvCxnSpPr>
              <a:cxnSpLocks/>
            </p:cNvCxnSpPr>
            <p:nvPr/>
          </p:nvCxnSpPr>
          <p:spPr>
            <a:xfrm>
              <a:off x="5976556" y="312246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0444B027-7E58-41D3-BE79-F5564E83AB35}"/>
                </a:ext>
              </a:extLst>
            </p:cNvPr>
            <p:cNvCxnSpPr>
              <a:cxnSpLocks/>
            </p:cNvCxnSpPr>
            <p:nvPr/>
          </p:nvCxnSpPr>
          <p:spPr>
            <a:xfrm>
              <a:off x="6108761" y="275532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20601C22-92B9-4F73-B3A4-422C6EEF9F43}"/>
                </a:ext>
              </a:extLst>
            </p:cNvPr>
            <p:cNvCxnSpPr>
              <a:cxnSpLocks/>
            </p:cNvCxnSpPr>
            <p:nvPr/>
          </p:nvCxnSpPr>
          <p:spPr>
            <a:xfrm>
              <a:off x="6108761" y="300241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3D09DD3F-91A5-405B-BBA5-CA74E6FE1137}"/>
                </a:ext>
              </a:extLst>
            </p:cNvPr>
            <p:cNvCxnSpPr>
              <a:cxnSpLocks/>
            </p:cNvCxnSpPr>
            <p:nvPr/>
          </p:nvCxnSpPr>
          <p:spPr>
            <a:xfrm>
              <a:off x="5448824" y="2269784"/>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2F62259F-D59C-4C4F-A712-BED01264C0A4}"/>
                </a:ext>
              </a:extLst>
            </p:cNvPr>
            <p:cNvCxnSpPr>
              <a:cxnSpLocks/>
            </p:cNvCxnSpPr>
            <p:nvPr/>
          </p:nvCxnSpPr>
          <p:spPr>
            <a:xfrm>
              <a:off x="5448222" y="2390779"/>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DD70D623-8CBE-4A78-BE0B-9177C9AF8333}"/>
                </a:ext>
              </a:extLst>
            </p:cNvPr>
            <p:cNvCxnSpPr>
              <a:cxnSpLocks/>
            </p:cNvCxnSpPr>
            <p:nvPr/>
          </p:nvCxnSpPr>
          <p:spPr>
            <a:xfrm>
              <a:off x="5448222" y="2510824"/>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F8C215A-6ABF-4414-AA26-10FCA06D65CF}"/>
                </a:ext>
              </a:extLst>
            </p:cNvPr>
            <p:cNvCxnSpPr>
              <a:cxnSpLocks/>
            </p:cNvCxnSpPr>
            <p:nvPr/>
          </p:nvCxnSpPr>
          <p:spPr>
            <a:xfrm>
              <a:off x="5448824" y="263565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2A1A216F-CD9A-41B7-9A15-9855E5AE47A2}"/>
                </a:ext>
              </a:extLst>
            </p:cNvPr>
            <p:cNvCxnSpPr>
              <a:cxnSpLocks/>
            </p:cNvCxnSpPr>
            <p:nvPr/>
          </p:nvCxnSpPr>
          <p:spPr>
            <a:xfrm>
              <a:off x="5571692" y="226978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E61D6FC7-5DA1-4A1B-8683-94ECE45C6E15}"/>
                </a:ext>
              </a:extLst>
            </p:cNvPr>
            <p:cNvCxnSpPr>
              <a:cxnSpLocks/>
            </p:cNvCxnSpPr>
            <p:nvPr/>
          </p:nvCxnSpPr>
          <p:spPr>
            <a:xfrm>
              <a:off x="5706464" y="238982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D3B12579-32BA-4397-A838-A82E8E2799AC}"/>
                </a:ext>
              </a:extLst>
            </p:cNvPr>
            <p:cNvCxnSpPr>
              <a:cxnSpLocks/>
            </p:cNvCxnSpPr>
            <p:nvPr/>
          </p:nvCxnSpPr>
          <p:spPr>
            <a:xfrm>
              <a:off x="5706464" y="215017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E10AC2DC-88AA-4EA9-B6B2-76739A7C5AC8}"/>
                </a:ext>
              </a:extLst>
            </p:cNvPr>
            <p:cNvCxnSpPr>
              <a:cxnSpLocks/>
            </p:cNvCxnSpPr>
            <p:nvPr/>
          </p:nvCxnSpPr>
          <p:spPr>
            <a:xfrm>
              <a:off x="5706464" y="263596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493A699-0177-4695-800B-D16C6C0D7149}"/>
                </a:ext>
              </a:extLst>
            </p:cNvPr>
            <p:cNvCxnSpPr>
              <a:cxnSpLocks/>
            </p:cNvCxnSpPr>
            <p:nvPr/>
          </p:nvCxnSpPr>
          <p:spPr>
            <a:xfrm>
              <a:off x="5575642" y="251497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675BC774-A4C9-4BC0-9F09-9A3F59A78995}"/>
                </a:ext>
              </a:extLst>
            </p:cNvPr>
            <p:cNvCxnSpPr>
              <a:cxnSpLocks/>
            </p:cNvCxnSpPr>
            <p:nvPr/>
          </p:nvCxnSpPr>
          <p:spPr>
            <a:xfrm>
              <a:off x="5838669" y="226883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C740FDA-B5BC-423F-A818-61A57CE2BD67}"/>
                </a:ext>
              </a:extLst>
            </p:cNvPr>
            <p:cNvCxnSpPr>
              <a:cxnSpLocks/>
            </p:cNvCxnSpPr>
            <p:nvPr/>
          </p:nvCxnSpPr>
          <p:spPr>
            <a:xfrm>
              <a:off x="5838669" y="251592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A6853606-844E-4F6A-964A-A034DC99CA4E}"/>
                </a:ext>
              </a:extLst>
            </p:cNvPr>
            <p:cNvCxnSpPr>
              <a:cxnSpLocks/>
            </p:cNvCxnSpPr>
            <p:nvPr/>
          </p:nvCxnSpPr>
          <p:spPr>
            <a:xfrm>
              <a:off x="5976556" y="238982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7CAC5FDC-9882-4630-B4F2-3540773C3D80}"/>
                </a:ext>
              </a:extLst>
            </p:cNvPr>
            <p:cNvCxnSpPr>
              <a:cxnSpLocks/>
            </p:cNvCxnSpPr>
            <p:nvPr/>
          </p:nvCxnSpPr>
          <p:spPr>
            <a:xfrm>
              <a:off x="5976556" y="215017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EA28F3A-25C8-4F0C-8298-D0CD9B62590F}"/>
                </a:ext>
              </a:extLst>
            </p:cNvPr>
            <p:cNvCxnSpPr>
              <a:cxnSpLocks/>
            </p:cNvCxnSpPr>
            <p:nvPr/>
          </p:nvCxnSpPr>
          <p:spPr>
            <a:xfrm>
              <a:off x="5976556" y="263596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40470686-1225-465C-A732-60453FF125B8}"/>
                </a:ext>
              </a:extLst>
            </p:cNvPr>
            <p:cNvCxnSpPr>
              <a:cxnSpLocks/>
            </p:cNvCxnSpPr>
            <p:nvPr/>
          </p:nvCxnSpPr>
          <p:spPr>
            <a:xfrm>
              <a:off x="6108761" y="226883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FB697C5-B7F8-4E11-9DA5-2F7A0169C6B8}"/>
                </a:ext>
              </a:extLst>
            </p:cNvPr>
            <p:cNvCxnSpPr>
              <a:cxnSpLocks/>
            </p:cNvCxnSpPr>
            <p:nvPr/>
          </p:nvCxnSpPr>
          <p:spPr>
            <a:xfrm>
              <a:off x="6108761" y="251592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0A7DAB96-9DDE-4B9A-91B1-D1063060ACA9}"/>
                </a:ext>
              </a:extLst>
            </p:cNvPr>
            <p:cNvCxnSpPr>
              <a:cxnSpLocks/>
            </p:cNvCxnSpPr>
            <p:nvPr/>
          </p:nvCxnSpPr>
          <p:spPr>
            <a:xfrm>
              <a:off x="5444497" y="2755328"/>
              <a:ext cx="779690"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A5047347-0CD2-4989-8DCF-2CA2B4559907}"/>
                </a:ext>
              </a:extLst>
            </p:cNvPr>
            <p:cNvCxnSpPr>
              <a:cxnSpLocks/>
            </p:cNvCxnSpPr>
            <p:nvPr/>
          </p:nvCxnSpPr>
          <p:spPr>
            <a:xfrm>
              <a:off x="5444497" y="323925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67B37655-7C45-4A01-BDB5-66D3BB31A7A4}"/>
                </a:ext>
              </a:extLst>
            </p:cNvPr>
            <p:cNvCxnSpPr>
              <a:cxnSpLocks/>
            </p:cNvCxnSpPr>
            <p:nvPr/>
          </p:nvCxnSpPr>
          <p:spPr>
            <a:xfrm>
              <a:off x="5443895" y="3360252"/>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C2D9FE64-2C07-4D0C-8D99-3FA7AC4B4922}"/>
                </a:ext>
              </a:extLst>
            </p:cNvPr>
            <p:cNvCxnSpPr>
              <a:cxnSpLocks/>
            </p:cNvCxnSpPr>
            <p:nvPr/>
          </p:nvCxnSpPr>
          <p:spPr>
            <a:xfrm>
              <a:off x="5443895" y="3480297"/>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CDEC722D-F7ED-4077-9F84-51241CA9F289}"/>
                </a:ext>
              </a:extLst>
            </p:cNvPr>
            <p:cNvCxnSpPr>
              <a:cxnSpLocks/>
            </p:cNvCxnSpPr>
            <p:nvPr/>
          </p:nvCxnSpPr>
          <p:spPr>
            <a:xfrm>
              <a:off x="5444497" y="3605127"/>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0576F419-3609-46E0-B135-F963B6FBBFFC}"/>
                </a:ext>
              </a:extLst>
            </p:cNvPr>
            <p:cNvCxnSpPr>
              <a:cxnSpLocks/>
            </p:cNvCxnSpPr>
            <p:nvPr/>
          </p:nvCxnSpPr>
          <p:spPr>
            <a:xfrm>
              <a:off x="5567366" y="3239256"/>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A11D8F4F-7F85-408D-9AC3-2A8A75A40693}"/>
                </a:ext>
              </a:extLst>
            </p:cNvPr>
            <p:cNvCxnSpPr>
              <a:cxnSpLocks/>
            </p:cNvCxnSpPr>
            <p:nvPr/>
          </p:nvCxnSpPr>
          <p:spPr>
            <a:xfrm>
              <a:off x="5702137" y="335930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7077B499-45C1-4BE9-8041-F221D5C0FF31}"/>
                </a:ext>
              </a:extLst>
            </p:cNvPr>
            <p:cNvCxnSpPr>
              <a:cxnSpLocks/>
            </p:cNvCxnSpPr>
            <p:nvPr/>
          </p:nvCxnSpPr>
          <p:spPr>
            <a:xfrm>
              <a:off x="5702137" y="360543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ACE9DDF1-719D-4033-A154-F8F53E2819F8}"/>
                </a:ext>
              </a:extLst>
            </p:cNvPr>
            <p:cNvCxnSpPr>
              <a:cxnSpLocks/>
            </p:cNvCxnSpPr>
            <p:nvPr/>
          </p:nvCxnSpPr>
          <p:spPr>
            <a:xfrm>
              <a:off x="5571316" y="348444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089EB53-64A8-4358-8B66-0E72BFE53C94}"/>
                </a:ext>
              </a:extLst>
            </p:cNvPr>
            <p:cNvCxnSpPr>
              <a:cxnSpLocks/>
            </p:cNvCxnSpPr>
            <p:nvPr/>
          </p:nvCxnSpPr>
          <p:spPr>
            <a:xfrm>
              <a:off x="5834343" y="3238305"/>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11EF117-735D-46A9-981F-993D18AD26D5}"/>
                </a:ext>
              </a:extLst>
            </p:cNvPr>
            <p:cNvCxnSpPr>
              <a:cxnSpLocks/>
            </p:cNvCxnSpPr>
            <p:nvPr/>
          </p:nvCxnSpPr>
          <p:spPr>
            <a:xfrm>
              <a:off x="5834343" y="348539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46ADCA37-E316-4D47-9A89-FF699D063128}"/>
                </a:ext>
              </a:extLst>
            </p:cNvPr>
            <p:cNvCxnSpPr>
              <a:cxnSpLocks/>
            </p:cNvCxnSpPr>
            <p:nvPr/>
          </p:nvCxnSpPr>
          <p:spPr>
            <a:xfrm>
              <a:off x="5972230" y="335930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6924574-D382-4D03-9622-B4879B28E17C}"/>
                </a:ext>
              </a:extLst>
            </p:cNvPr>
            <p:cNvCxnSpPr>
              <a:cxnSpLocks/>
            </p:cNvCxnSpPr>
            <p:nvPr/>
          </p:nvCxnSpPr>
          <p:spPr>
            <a:xfrm>
              <a:off x="5972230" y="360543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3C3C0719-0866-4D5F-BAF1-0528A584C26A}"/>
                </a:ext>
              </a:extLst>
            </p:cNvPr>
            <p:cNvCxnSpPr>
              <a:cxnSpLocks/>
            </p:cNvCxnSpPr>
            <p:nvPr/>
          </p:nvCxnSpPr>
          <p:spPr>
            <a:xfrm>
              <a:off x="6104435" y="3238305"/>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E801238B-9163-494C-9B79-CC7B71198A5B}"/>
                </a:ext>
              </a:extLst>
            </p:cNvPr>
            <p:cNvCxnSpPr>
              <a:cxnSpLocks/>
            </p:cNvCxnSpPr>
            <p:nvPr/>
          </p:nvCxnSpPr>
          <p:spPr>
            <a:xfrm>
              <a:off x="6104435" y="348539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D3A6615D-B26C-4E1D-A2C3-4E4640BAD4C0}"/>
                </a:ext>
              </a:extLst>
            </p:cNvPr>
            <p:cNvCxnSpPr>
              <a:cxnSpLocks/>
            </p:cNvCxnSpPr>
            <p:nvPr/>
          </p:nvCxnSpPr>
          <p:spPr>
            <a:xfrm>
              <a:off x="5443895" y="432928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6E13BC0B-C952-444F-A375-E7719A739610}"/>
                </a:ext>
              </a:extLst>
            </p:cNvPr>
            <p:cNvCxnSpPr>
              <a:cxnSpLocks/>
            </p:cNvCxnSpPr>
            <p:nvPr/>
          </p:nvCxnSpPr>
          <p:spPr>
            <a:xfrm>
              <a:off x="5443895" y="4449331"/>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2D406DD5-A702-4DF9-9372-A7CCFA43ED40}"/>
                </a:ext>
              </a:extLst>
            </p:cNvPr>
            <p:cNvCxnSpPr>
              <a:cxnSpLocks/>
            </p:cNvCxnSpPr>
            <p:nvPr/>
          </p:nvCxnSpPr>
          <p:spPr>
            <a:xfrm>
              <a:off x="5444497" y="4574161"/>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8CBC9690-A8C5-47ED-8AEB-BAE243BAE6C9}"/>
                </a:ext>
              </a:extLst>
            </p:cNvPr>
            <p:cNvCxnSpPr>
              <a:cxnSpLocks/>
            </p:cNvCxnSpPr>
            <p:nvPr/>
          </p:nvCxnSpPr>
          <p:spPr>
            <a:xfrm>
              <a:off x="5567366" y="420829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95DA2785-8554-4A03-83FC-FABE5EC81932}"/>
                </a:ext>
              </a:extLst>
            </p:cNvPr>
            <p:cNvCxnSpPr>
              <a:cxnSpLocks/>
            </p:cNvCxnSpPr>
            <p:nvPr/>
          </p:nvCxnSpPr>
          <p:spPr>
            <a:xfrm>
              <a:off x="5702137" y="4328335"/>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CBE7AE6B-5278-4201-9E12-276DB30091ED}"/>
                </a:ext>
              </a:extLst>
            </p:cNvPr>
            <p:cNvCxnSpPr>
              <a:cxnSpLocks/>
            </p:cNvCxnSpPr>
            <p:nvPr/>
          </p:nvCxnSpPr>
          <p:spPr>
            <a:xfrm>
              <a:off x="5571316" y="445347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B053C08-9B56-4446-99E4-91F5FD108732}"/>
                </a:ext>
              </a:extLst>
            </p:cNvPr>
            <p:cNvCxnSpPr>
              <a:cxnSpLocks/>
            </p:cNvCxnSpPr>
            <p:nvPr/>
          </p:nvCxnSpPr>
          <p:spPr>
            <a:xfrm>
              <a:off x="5834343" y="420734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F0617161-9472-406B-B521-B113C709BC3D}"/>
                </a:ext>
              </a:extLst>
            </p:cNvPr>
            <p:cNvCxnSpPr>
              <a:cxnSpLocks/>
            </p:cNvCxnSpPr>
            <p:nvPr/>
          </p:nvCxnSpPr>
          <p:spPr>
            <a:xfrm>
              <a:off x="5834343" y="445442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F92B4DAB-757F-475E-92AE-7ECF904FFDDC}"/>
                </a:ext>
              </a:extLst>
            </p:cNvPr>
            <p:cNvCxnSpPr>
              <a:cxnSpLocks/>
            </p:cNvCxnSpPr>
            <p:nvPr/>
          </p:nvCxnSpPr>
          <p:spPr>
            <a:xfrm>
              <a:off x="5972230" y="4328335"/>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B6B80F15-61B8-4EAE-84D1-C23353E1EE67}"/>
                </a:ext>
              </a:extLst>
            </p:cNvPr>
            <p:cNvCxnSpPr>
              <a:cxnSpLocks/>
            </p:cNvCxnSpPr>
            <p:nvPr/>
          </p:nvCxnSpPr>
          <p:spPr>
            <a:xfrm>
              <a:off x="5972230" y="408868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858F737A-70C5-408A-BFFE-89722E7ED533}"/>
                </a:ext>
              </a:extLst>
            </p:cNvPr>
            <p:cNvCxnSpPr>
              <a:cxnSpLocks/>
            </p:cNvCxnSpPr>
            <p:nvPr/>
          </p:nvCxnSpPr>
          <p:spPr>
            <a:xfrm>
              <a:off x="6104435" y="420734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77E09F39-E9FB-4FFD-A48B-4A63C82836EE}"/>
                </a:ext>
              </a:extLst>
            </p:cNvPr>
            <p:cNvCxnSpPr>
              <a:cxnSpLocks/>
            </p:cNvCxnSpPr>
            <p:nvPr/>
          </p:nvCxnSpPr>
          <p:spPr>
            <a:xfrm>
              <a:off x="6104435" y="445442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A26430CE-149B-4647-B80C-1D0864AD4D33}"/>
                </a:ext>
              </a:extLst>
            </p:cNvPr>
            <p:cNvCxnSpPr>
              <a:cxnSpLocks/>
            </p:cNvCxnSpPr>
            <p:nvPr/>
          </p:nvCxnSpPr>
          <p:spPr>
            <a:xfrm>
              <a:off x="5444497" y="372179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6962C35B-4F46-402B-A54B-CD2C5F9441D2}"/>
                </a:ext>
              </a:extLst>
            </p:cNvPr>
            <p:cNvCxnSpPr>
              <a:cxnSpLocks/>
            </p:cNvCxnSpPr>
            <p:nvPr/>
          </p:nvCxnSpPr>
          <p:spPr>
            <a:xfrm>
              <a:off x="5443895" y="3842790"/>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A78DD241-A436-4F3E-B3DB-4E7079E3537B}"/>
                </a:ext>
              </a:extLst>
            </p:cNvPr>
            <p:cNvCxnSpPr>
              <a:cxnSpLocks/>
            </p:cNvCxnSpPr>
            <p:nvPr/>
          </p:nvCxnSpPr>
          <p:spPr>
            <a:xfrm>
              <a:off x="5443895" y="396283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D41A194F-55E9-4615-B809-E6B72B2BEF8E}"/>
                </a:ext>
              </a:extLst>
            </p:cNvPr>
            <p:cNvCxnSpPr>
              <a:cxnSpLocks/>
            </p:cNvCxnSpPr>
            <p:nvPr/>
          </p:nvCxnSpPr>
          <p:spPr>
            <a:xfrm>
              <a:off x="5444497" y="408766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1F32D763-E342-4620-B0E8-99244424B624}"/>
                </a:ext>
              </a:extLst>
            </p:cNvPr>
            <p:cNvCxnSpPr>
              <a:cxnSpLocks/>
            </p:cNvCxnSpPr>
            <p:nvPr/>
          </p:nvCxnSpPr>
          <p:spPr>
            <a:xfrm>
              <a:off x="5567366" y="3721795"/>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72B10919-058B-4396-B1A1-E4EF7F9DE8E3}"/>
                </a:ext>
              </a:extLst>
            </p:cNvPr>
            <p:cNvCxnSpPr>
              <a:cxnSpLocks/>
            </p:cNvCxnSpPr>
            <p:nvPr/>
          </p:nvCxnSpPr>
          <p:spPr>
            <a:xfrm>
              <a:off x="5702137" y="384184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B5C0F0FF-CC47-4500-81A0-B91D1F6099DA}"/>
                </a:ext>
              </a:extLst>
            </p:cNvPr>
            <p:cNvCxnSpPr>
              <a:cxnSpLocks/>
            </p:cNvCxnSpPr>
            <p:nvPr/>
          </p:nvCxnSpPr>
          <p:spPr>
            <a:xfrm>
              <a:off x="5702137" y="360218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5DA7BDBB-9EF9-497D-A6C0-0177FFB7D8C0}"/>
                </a:ext>
              </a:extLst>
            </p:cNvPr>
            <p:cNvCxnSpPr>
              <a:cxnSpLocks/>
            </p:cNvCxnSpPr>
            <p:nvPr/>
          </p:nvCxnSpPr>
          <p:spPr>
            <a:xfrm>
              <a:off x="5702137" y="408797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D4902870-AE44-4225-9915-BC79CCEDD8C4}"/>
                </a:ext>
              </a:extLst>
            </p:cNvPr>
            <p:cNvCxnSpPr>
              <a:cxnSpLocks/>
            </p:cNvCxnSpPr>
            <p:nvPr/>
          </p:nvCxnSpPr>
          <p:spPr>
            <a:xfrm>
              <a:off x="5571316" y="396698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70C5FB5-4138-49ED-9E8D-8DAD6F6854EE}"/>
                </a:ext>
              </a:extLst>
            </p:cNvPr>
            <p:cNvCxnSpPr>
              <a:cxnSpLocks/>
            </p:cNvCxnSpPr>
            <p:nvPr/>
          </p:nvCxnSpPr>
          <p:spPr>
            <a:xfrm>
              <a:off x="5834343" y="372084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9121D97A-FB01-459B-B2F3-9FCB6805E03C}"/>
                </a:ext>
              </a:extLst>
            </p:cNvPr>
            <p:cNvCxnSpPr>
              <a:cxnSpLocks/>
            </p:cNvCxnSpPr>
            <p:nvPr/>
          </p:nvCxnSpPr>
          <p:spPr>
            <a:xfrm>
              <a:off x="5834343" y="396793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2DEC4A4B-4FD0-47BE-8890-AB0468D0864B}"/>
                </a:ext>
              </a:extLst>
            </p:cNvPr>
            <p:cNvCxnSpPr>
              <a:cxnSpLocks/>
            </p:cNvCxnSpPr>
            <p:nvPr/>
          </p:nvCxnSpPr>
          <p:spPr>
            <a:xfrm>
              <a:off x="5972230" y="384184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169FA3A9-A795-4D46-905D-52D2FD9A2F4D}"/>
                </a:ext>
              </a:extLst>
            </p:cNvPr>
            <p:cNvCxnSpPr>
              <a:cxnSpLocks/>
            </p:cNvCxnSpPr>
            <p:nvPr/>
          </p:nvCxnSpPr>
          <p:spPr>
            <a:xfrm>
              <a:off x="5972230" y="360218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8DDB13A6-87A1-41AD-A71A-743C4B713B04}"/>
                </a:ext>
              </a:extLst>
            </p:cNvPr>
            <p:cNvCxnSpPr>
              <a:cxnSpLocks/>
            </p:cNvCxnSpPr>
            <p:nvPr/>
          </p:nvCxnSpPr>
          <p:spPr>
            <a:xfrm>
              <a:off x="5972230" y="408797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FB77AA2B-3DB8-42C6-AABF-2C3DC300F6BA}"/>
                </a:ext>
              </a:extLst>
            </p:cNvPr>
            <p:cNvCxnSpPr>
              <a:cxnSpLocks/>
            </p:cNvCxnSpPr>
            <p:nvPr/>
          </p:nvCxnSpPr>
          <p:spPr>
            <a:xfrm>
              <a:off x="6104435" y="372084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870027A4-6980-40A3-8FD8-00AA4ADAB4DC}"/>
                </a:ext>
              </a:extLst>
            </p:cNvPr>
            <p:cNvCxnSpPr>
              <a:cxnSpLocks/>
            </p:cNvCxnSpPr>
            <p:nvPr/>
          </p:nvCxnSpPr>
          <p:spPr>
            <a:xfrm>
              <a:off x="6104435" y="396793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215950A5-1170-48BF-86CA-456EC5AF4009}"/>
                </a:ext>
              </a:extLst>
            </p:cNvPr>
            <p:cNvCxnSpPr>
              <a:cxnSpLocks/>
            </p:cNvCxnSpPr>
            <p:nvPr/>
          </p:nvCxnSpPr>
          <p:spPr>
            <a:xfrm>
              <a:off x="5440171" y="4207340"/>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C6E9A0E-4765-483D-92B0-9F90B94F6766}"/>
                </a:ext>
              </a:extLst>
            </p:cNvPr>
            <p:cNvCxnSpPr>
              <a:cxnSpLocks/>
            </p:cNvCxnSpPr>
            <p:nvPr/>
          </p:nvCxnSpPr>
          <p:spPr>
            <a:xfrm>
              <a:off x="5445099" y="445121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D04F0057-979D-4F9E-85B3-18E1229254A4}"/>
                </a:ext>
              </a:extLst>
            </p:cNvPr>
            <p:cNvCxnSpPr>
              <a:cxnSpLocks/>
            </p:cNvCxnSpPr>
            <p:nvPr/>
          </p:nvCxnSpPr>
          <p:spPr>
            <a:xfrm>
              <a:off x="5444497" y="469225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E51CC2F2-8C2F-44EF-9AE4-B9892ABEBDB4}"/>
                </a:ext>
              </a:extLst>
            </p:cNvPr>
            <p:cNvCxnSpPr>
              <a:cxnSpLocks/>
            </p:cNvCxnSpPr>
            <p:nvPr/>
          </p:nvCxnSpPr>
          <p:spPr>
            <a:xfrm>
              <a:off x="5445099" y="481708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A0B7D64F-4790-4C6C-91EB-EA780B5B1A97}"/>
                </a:ext>
              </a:extLst>
            </p:cNvPr>
            <p:cNvCxnSpPr>
              <a:cxnSpLocks/>
            </p:cNvCxnSpPr>
            <p:nvPr/>
          </p:nvCxnSpPr>
          <p:spPr>
            <a:xfrm>
              <a:off x="5567968" y="4451215"/>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5339C185-98F2-4E24-A0F7-A6619C8DCF1D}"/>
                </a:ext>
              </a:extLst>
            </p:cNvPr>
            <p:cNvCxnSpPr>
              <a:cxnSpLocks/>
            </p:cNvCxnSpPr>
            <p:nvPr/>
          </p:nvCxnSpPr>
          <p:spPr>
            <a:xfrm>
              <a:off x="5702739" y="457126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AD9B3A8E-B68C-4621-8D9D-BA2A676114DD}"/>
                </a:ext>
              </a:extLst>
            </p:cNvPr>
            <p:cNvCxnSpPr>
              <a:cxnSpLocks/>
            </p:cNvCxnSpPr>
            <p:nvPr/>
          </p:nvCxnSpPr>
          <p:spPr>
            <a:xfrm>
              <a:off x="5702739" y="433160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36E2563E-F70F-4D2E-B78A-09F3DAC0C7AA}"/>
                </a:ext>
              </a:extLst>
            </p:cNvPr>
            <p:cNvCxnSpPr>
              <a:cxnSpLocks/>
            </p:cNvCxnSpPr>
            <p:nvPr/>
          </p:nvCxnSpPr>
          <p:spPr>
            <a:xfrm>
              <a:off x="5702739" y="481739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70F1FB63-111F-4FC9-A190-77D4DC5B9C3B}"/>
                </a:ext>
              </a:extLst>
            </p:cNvPr>
            <p:cNvCxnSpPr>
              <a:cxnSpLocks/>
            </p:cNvCxnSpPr>
            <p:nvPr/>
          </p:nvCxnSpPr>
          <p:spPr>
            <a:xfrm>
              <a:off x="5571918" y="469640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C9E1BD1C-1AA9-4CAE-BF4C-0BD21E2A86F0}"/>
                </a:ext>
              </a:extLst>
            </p:cNvPr>
            <p:cNvCxnSpPr>
              <a:cxnSpLocks/>
            </p:cNvCxnSpPr>
            <p:nvPr/>
          </p:nvCxnSpPr>
          <p:spPr>
            <a:xfrm>
              <a:off x="5834944" y="469735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2694EC85-9883-4098-B99C-8222EA7E27F8}"/>
                </a:ext>
              </a:extLst>
            </p:cNvPr>
            <p:cNvCxnSpPr>
              <a:cxnSpLocks/>
            </p:cNvCxnSpPr>
            <p:nvPr/>
          </p:nvCxnSpPr>
          <p:spPr>
            <a:xfrm>
              <a:off x="5972831" y="457126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FD8BD60-AA6B-4C0D-B094-14D9B3C11FB8}"/>
                </a:ext>
              </a:extLst>
            </p:cNvPr>
            <p:cNvCxnSpPr>
              <a:cxnSpLocks/>
            </p:cNvCxnSpPr>
            <p:nvPr/>
          </p:nvCxnSpPr>
          <p:spPr>
            <a:xfrm>
              <a:off x="5972831" y="433160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DD6892B9-5BCF-4F20-A857-994073DE49A2}"/>
                </a:ext>
              </a:extLst>
            </p:cNvPr>
            <p:cNvCxnSpPr>
              <a:cxnSpLocks/>
            </p:cNvCxnSpPr>
            <p:nvPr/>
          </p:nvCxnSpPr>
          <p:spPr>
            <a:xfrm>
              <a:off x="5972831" y="481739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2271CB66-258B-4923-AD60-132C1AD7501E}"/>
                </a:ext>
              </a:extLst>
            </p:cNvPr>
            <p:cNvCxnSpPr>
              <a:cxnSpLocks/>
            </p:cNvCxnSpPr>
            <p:nvPr/>
          </p:nvCxnSpPr>
          <p:spPr>
            <a:xfrm>
              <a:off x="6105037" y="445026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ADED07B5-D19B-4176-9245-75CF77683FEB}"/>
                </a:ext>
              </a:extLst>
            </p:cNvPr>
            <p:cNvCxnSpPr>
              <a:cxnSpLocks/>
            </p:cNvCxnSpPr>
            <p:nvPr/>
          </p:nvCxnSpPr>
          <p:spPr>
            <a:xfrm>
              <a:off x="6105037" y="469735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29F1D796-9D1D-4DE8-ABC6-91928D65886C}"/>
                </a:ext>
              </a:extLst>
            </p:cNvPr>
            <p:cNvCxnSpPr>
              <a:cxnSpLocks/>
            </p:cNvCxnSpPr>
            <p:nvPr/>
          </p:nvCxnSpPr>
          <p:spPr>
            <a:xfrm>
              <a:off x="5444497" y="554124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E4A7F2FC-C9AE-42B1-B7C7-9F5F5A5C07DC}"/>
                </a:ext>
              </a:extLst>
            </p:cNvPr>
            <p:cNvCxnSpPr>
              <a:cxnSpLocks/>
            </p:cNvCxnSpPr>
            <p:nvPr/>
          </p:nvCxnSpPr>
          <p:spPr>
            <a:xfrm>
              <a:off x="5444497" y="5661290"/>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90540D0F-8B21-4249-9950-E30D9073C1B6}"/>
                </a:ext>
              </a:extLst>
            </p:cNvPr>
            <p:cNvCxnSpPr>
              <a:cxnSpLocks/>
            </p:cNvCxnSpPr>
            <p:nvPr/>
          </p:nvCxnSpPr>
          <p:spPr>
            <a:xfrm>
              <a:off x="5445099" y="5786120"/>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22A50E54-CF84-40F5-B111-0E4E40450EB4}"/>
                </a:ext>
              </a:extLst>
            </p:cNvPr>
            <p:cNvCxnSpPr>
              <a:cxnSpLocks/>
            </p:cNvCxnSpPr>
            <p:nvPr/>
          </p:nvCxnSpPr>
          <p:spPr>
            <a:xfrm>
              <a:off x="5440773" y="590322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67DCD154-112A-4DDB-8F25-445248B58CED}"/>
                </a:ext>
              </a:extLst>
            </p:cNvPr>
            <p:cNvCxnSpPr>
              <a:cxnSpLocks/>
            </p:cNvCxnSpPr>
            <p:nvPr/>
          </p:nvCxnSpPr>
          <p:spPr>
            <a:xfrm>
              <a:off x="5567968" y="542024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0697713A-2272-4276-9451-4C091CD7041C}"/>
                </a:ext>
              </a:extLst>
            </p:cNvPr>
            <p:cNvCxnSpPr>
              <a:cxnSpLocks/>
            </p:cNvCxnSpPr>
            <p:nvPr/>
          </p:nvCxnSpPr>
          <p:spPr>
            <a:xfrm>
              <a:off x="5702739" y="554029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61B91B50-829B-42A5-96BB-12576B8DF39C}"/>
                </a:ext>
              </a:extLst>
            </p:cNvPr>
            <p:cNvCxnSpPr>
              <a:cxnSpLocks/>
            </p:cNvCxnSpPr>
            <p:nvPr/>
          </p:nvCxnSpPr>
          <p:spPr>
            <a:xfrm>
              <a:off x="5702739" y="578643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1BA57B09-1620-4936-9D46-FDE7D47A6B9F}"/>
                </a:ext>
              </a:extLst>
            </p:cNvPr>
            <p:cNvCxnSpPr>
              <a:cxnSpLocks/>
            </p:cNvCxnSpPr>
            <p:nvPr/>
          </p:nvCxnSpPr>
          <p:spPr>
            <a:xfrm>
              <a:off x="5571918" y="566543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88017A4B-FC65-41AD-93E3-E0B2416FF0C9}"/>
                </a:ext>
              </a:extLst>
            </p:cNvPr>
            <p:cNvCxnSpPr>
              <a:cxnSpLocks/>
            </p:cNvCxnSpPr>
            <p:nvPr/>
          </p:nvCxnSpPr>
          <p:spPr>
            <a:xfrm>
              <a:off x="5834944" y="541929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82B73471-2455-4F4A-9686-31A4ECCAFCDD}"/>
                </a:ext>
              </a:extLst>
            </p:cNvPr>
            <p:cNvCxnSpPr>
              <a:cxnSpLocks/>
            </p:cNvCxnSpPr>
            <p:nvPr/>
          </p:nvCxnSpPr>
          <p:spPr>
            <a:xfrm>
              <a:off x="5834944" y="566638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74D01F0C-A12D-41A9-BFF3-C107D4628C8B}"/>
                </a:ext>
              </a:extLst>
            </p:cNvPr>
            <p:cNvCxnSpPr>
              <a:cxnSpLocks/>
            </p:cNvCxnSpPr>
            <p:nvPr/>
          </p:nvCxnSpPr>
          <p:spPr>
            <a:xfrm>
              <a:off x="5972831" y="554029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EE74950F-BC79-4149-9A1D-719A8E757535}"/>
                </a:ext>
              </a:extLst>
            </p:cNvPr>
            <p:cNvCxnSpPr>
              <a:cxnSpLocks/>
            </p:cNvCxnSpPr>
            <p:nvPr/>
          </p:nvCxnSpPr>
          <p:spPr>
            <a:xfrm>
              <a:off x="5972831" y="530064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82050276-AB02-412D-9051-F725A5075759}"/>
                </a:ext>
              </a:extLst>
            </p:cNvPr>
            <p:cNvCxnSpPr>
              <a:cxnSpLocks/>
            </p:cNvCxnSpPr>
            <p:nvPr/>
          </p:nvCxnSpPr>
          <p:spPr>
            <a:xfrm>
              <a:off x="5972831" y="578643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E965C7B-C453-4C2A-97F7-A7E816A8CCC1}"/>
                </a:ext>
              </a:extLst>
            </p:cNvPr>
            <p:cNvCxnSpPr>
              <a:cxnSpLocks/>
            </p:cNvCxnSpPr>
            <p:nvPr/>
          </p:nvCxnSpPr>
          <p:spPr>
            <a:xfrm>
              <a:off x="6105037" y="541929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C47C2457-584F-41E5-92DD-D0EDC5F86687}"/>
                </a:ext>
              </a:extLst>
            </p:cNvPr>
            <p:cNvCxnSpPr>
              <a:cxnSpLocks/>
            </p:cNvCxnSpPr>
            <p:nvPr/>
          </p:nvCxnSpPr>
          <p:spPr>
            <a:xfrm>
              <a:off x="6105037" y="566638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0416B8F5-3A89-4ED4-8B09-26AEFFAB7F12}"/>
                </a:ext>
              </a:extLst>
            </p:cNvPr>
            <p:cNvCxnSpPr>
              <a:cxnSpLocks/>
            </p:cNvCxnSpPr>
            <p:nvPr/>
          </p:nvCxnSpPr>
          <p:spPr>
            <a:xfrm>
              <a:off x="5445099" y="4933754"/>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B71E6C5-4BF5-4C09-B0BB-DC680BCD532A}"/>
                </a:ext>
              </a:extLst>
            </p:cNvPr>
            <p:cNvCxnSpPr>
              <a:cxnSpLocks/>
            </p:cNvCxnSpPr>
            <p:nvPr/>
          </p:nvCxnSpPr>
          <p:spPr>
            <a:xfrm>
              <a:off x="5444497" y="5054749"/>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53FC9518-70DB-4A55-8889-BF94C4D5B70D}"/>
                </a:ext>
              </a:extLst>
            </p:cNvPr>
            <p:cNvCxnSpPr>
              <a:cxnSpLocks/>
            </p:cNvCxnSpPr>
            <p:nvPr/>
          </p:nvCxnSpPr>
          <p:spPr>
            <a:xfrm>
              <a:off x="5444497" y="517479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AE493C4B-F69C-40CD-962F-F8691340AD54}"/>
                </a:ext>
              </a:extLst>
            </p:cNvPr>
            <p:cNvCxnSpPr>
              <a:cxnSpLocks/>
            </p:cNvCxnSpPr>
            <p:nvPr/>
          </p:nvCxnSpPr>
          <p:spPr>
            <a:xfrm>
              <a:off x="5445099" y="529962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76673EE8-BE77-43EF-AF31-E0F7180AEB3C}"/>
                </a:ext>
              </a:extLst>
            </p:cNvPr>
            <p:cNvCxnSpPr>
              <a:cxnSpLocks/>
            </p:cNvCxnSpPr>
            <p:nvPr/>
          </p:nvCxnSpPr>
          <p:spPr>
            <a:xfrm>
              <a:off x="5567968" y="493375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9877E14C-CDB5-43E7-AB95-8C0574A7F215}"/>
                </a:ext>
              </a:extLst>
            </p:cNvPr>
            <p:cNvCxnSpPr>
              <a:cxnSpLocks/>
            </p:cNvCxnSpPr>
            <p:nvPr/>
          </p:nvCxnSpPr>
          <p:spPr>
            <a:xfrm>
              <a:off x="5702739" y="505379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410E981E-5A4F-474A-8A2E-22CA5E9575A0}"/>
                </a:ext>
              </a:extLst>
            </p:cNvPr>
            <p:cNvCxnSpPr>
              <a:cxnSpLocks/>
            </p:cNvCxnSpPr>
            <p:nvPr/>
          </p:nvCxnSpPr>
          <p:spPr>
            <a:xfrm>
              <a:off x="5702739" y="481414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370F6E8-E457-424F-818F-B0DFDB6DBA9F}"/>
                </a:ext>
              </a:extLst>
            </p:cNvPr>
            <p:cNvCxnSpPr>
              <a:cxnSpLocks/>
            </p:cNvCxnSpPr>
            <p:nvPr/>
          </p:nvCxnSpPr>
          <p:spPr>
            <a:xfrm>
              <a:off x="5702739" y="529993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4281B162-C77C-4D77-A917-10C2DADD9D95}"/>
                </a:ext>
              </a:extLst>
            </p:cNvPr>
            <p:cNvCxnSpPr>
              <a:cxnSpLocks/>
            </p:cNvCxnSpPr>
            <p:nvPr/>
          </p:nvCxnSpPr>
          <p:spPr>
            <a:xfrm>
              <a:off x="5571918" y="517894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DB253CBA-FCBC-406E-B936-FA60246B0FB5}"/>
                </a:ext>
              </a:extLst>
            </p:cNvPr>
            <p:cNvCxnSpPr>
              <a:cxnSpLocks/>
            </p:cNvCxnSpPr>
            <p:nvPr/>
          </p:nvCxnSpPr>
          <p:spPr>
            <a:xfrm>
              <a:off x="5834944" y="493280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B68C2D4E-07DF-446E-A988-57459708ED96}"/>
                </a:ext>
              </a:extLst>
            </p:cNvPr>
            <p:cNvCxnSpPr>
              <a:cxnSpLocks/>
            </p:cNvCxnSpPr>
            <p:nvPr/>
          </p:nvCxnSpPr>
          <p:spPr>
            <a:xfrm>
              <a:off x="5834944" y="517989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AA79EEAE-9EF1-4014-BAEF-0ECD0048EBBC}"/>
                </a:ext>
              </a:extLst>
            </p:cNvPr>
            <p:cNvCxnSpPr>
              <a:cxnSpLocks/>
            </p:cNvCxnSpPr>
            <p:nvPr/>
          </p:nvCxnSpPr>
          <p:spPr>
            <a:xfrm>
              <a:off x="5972831" y="505379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41261452-4585-4844-A12E-4C0516EA693C}"/>
                </a:ext>
              </a:extLst>
            </p:cNvPr>
            <p:cNvCxnSpPr>
              <a:cxnSpLocks/>
            </p:cNvCxnSpPr>
            <p:nvPr/>
          </p:nvCxnSpPr>
          <p:spPr>
            <a:xfrm>
              <a:off x="5972831" y="481414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BB26F719-E44C-4088-B4E6-D55AE2FF8D2C}"/>
                </a:ext>
              </a:extLst>
            </p:cNvPr>
            <p:cNvCxnSpPr>
              <a:cxnSpLocks/>
            </p:cNvCxnSpPr>
            <p:nvPr/>
          </p:nvCxnSpPr>
          <p:spPr>
            <a:xfrm>
              <a:off x="5972831" y="529993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36036C57-14F9-4D97-BAC3-D4524994D00E}"/>
                </a:ext>
              </a:extLst>
            </p:cNvPr>
            <p:cNvCxnSpPr>
              <a:cxnSpLocks/>
            </p:cNvCxnSpPr>
            <p:nvPr/>
          </p:nvCxnSpPr>
          <p:spPr>
            <a:xfrm>
              <a:off x="6105037" y="493280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C7CCC7A2-6A2D-44E2-87CC-35D47174F634}"/>
                </a:ext>
              </a:extLst>
            </p:cNvPr>
            <p:cNvCxnSpPr>
              <a:cxnSpLocks/>
            </p:cNvCxnSpPr>
            <p:nvPr/>
          </p:nvCxnSpPr>
          <p:spPr>
            <a:xfrm>
              <a:off x="6105037" y="517989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8E3E716A-206D-491B-9571-9239A2B1A5DD}"/>
                </a:ext>
              </a:extLst>
            </p:cNvPr>
            <p:cNvCxnSpPr>
              <a:cxnSpLocks/>
            </p:cNvCxnSpPr>
            <p:nvPr/>
          </p:nvCxnSpPr>
          <p:spPr>
            <a:xfrm>
              <a:off x="5440773" y="5419299"/>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1FD9DFDD-F2E1-4C96-9199-E73608D2E52F}"/>
                </a:ext>
              </a:extLst>
            </p:cNvPr>
            <p:cNvCxnSpPr>
              <a:cxnSpLocks/>
            </p:cNvCxnSpPr>
            <p:nvPr/>
          </p:nvCxnSpPr>
          <p:spPr>
            <a:xfrm>
              <a:off x="5440773" y="590322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ECDE16FA-E67B-4C1F-B3E6-6F26A8208CD0}"/>
                </a:ext>
              </a:extLst>
            </p:cNvPr>
            <p:cNvCxnSpPr>
              <a:cxnSpLocks/>
            </p:cNvCxnSpPr>
            <p:nvPr/>
          </p:nvCxnSpPr>
          <p:spPr>
            <a:xfrm>
              <a:off x="5563642" y="5903226"/>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3F7B66E4-79A8-4684-B2A3-7D2D0F2D4675}"/>
                </a:ext>
              </a:extLst>
            </p:cNvPr>
            <p:cNvCxnSpPr>
              <a:cxnSpLocks/>
            </p:cNvCxnSpPr>
            <p:nvPr/>
          </p:nvCxnSpPr>
          <p:spPr>
            <a:xfrm>
              <a:off x="5830618" y="5902275"/>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B6B6F1A4-83DD-43E2-A238-382FE7DBDFA7}"/>
                </a:ext>
              </a:extLst>
            </p:cNvPr>
            <p:cNvCxnSpPr>
              <a:cxnSpLocks/>
            </p:cNvCxnSpPr>
            <p:nvPr/>
          </p:nvCxnSpPr>
          <p:spPr>
            <a:xfrm>
              <a:off x="6100710" y="5902275"/>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91" name="TextBox 390">
              <a:extLst>
                <a:ext uri="{FF2B5EF4-FFF2-40B4-BE49-F238E27FC236}">
                  <a16:creationId xmlns:a16="http://schemas.microsoft.com/office/drawing/2014/main" id="{D67F6C26-EFD2-4FC8-9272-3F8A6E39777F}"/>
                </a:ext>
              </a:extLst>
            </p:cNvPr>
            <p:cNvSpPr txBox="1"/>
            <p:nvPr/>
          </p:nvSpPr>
          <p:spPr>
            <a:xfrm>
              <a:off x="5418198" y="5963528"/>
              <a:ext cx="786049" cy="523220"/>
            </a:xfrm>
            <a:prstGeom prst="rect">
              <a:avLst/>
            </a:prstGeom>
            <a:noFill/>
          </p:spPr>
          <p:txBody>
            <a:bodyPr wrap="none" rtlCol="0">
              <a:spAutoFit/>
            </a:bodyPr>
            <a:lstStyle/>
            <a:p>
              <a:r>
                <a:rPr lang="en-US" sz="2800" b="1" dirty="0">
                  <a:solidFill>
                    <a:schemeClr val="bg1">
                      <a:lumMod val="10000"/>
                    </a:schemeClr>
                  </a:solidFill>
                </a:rPr>
                <a:t>EOP</a:t>
              </a:r>
              <a:endParaRPr lang="en-US" sz="2000" b="1" dirty="0">
                <a:solidFill>
                  <a:schemeClr val="bg1">
                    <a:lumMod val="10000"/>
                  </a:schemeClr>
                </a:solidFill>
              </a:endParaRPr>
            </a:p>
          </p:txBody>
        </p:sp>
      </p:grpSp>
      <p:sp>
        <p:nvSpPr>
          <p:cNvPr id="392" name="Right Arrow 12">
            <a:extLst>
              <a:ext uri="{FF2B5EF4-FFF2-40B4-BE49-F238E27FC236}">
                <a16:creationId xmlns:a16="http://schemas.microsoft.com/office/drawing/2014/main" id="{6DD2A31E-D370-44BC-9C89-2345447F682F}"/>
              </a:ext>
            </a:extLst>
          </p:cNvPr>
          <p:cNvSpPr/>
          <p:nvPr/>
        </p:nvSpPr>
        <p:spPr>
          <a:xfrm>
            <a:off x="1295056" y="2690362"/>
            <a:ext cx="5437557" cy="232516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nvGrpSpPr>
          <p:cNvPr id="393" name="Group 392">
            <a:extLst>
              <a:ext uri="{FF2B5EF4-FFF2-40B4-BE49-F238E27FC236}">
                <a16:creationId xmlns:a16="http://schemas.microsoft.com/office/drawing/2014/main" id="{D4920A55-7246-4AA6-9F91-429A967C63D6}"/>
              </a:ext>
            </a:extLst>
          </p:cNvPr>
          <p:cNvGrpSpPr/>
          <p:nvPr/>
        </p:nvGrpSpPr>
        <p:grpSpPr>
          <a:xfrm>
            <a:off x="8609293" y="2280186"/>
            <a:ext cx="1173632" cy="750737"/>
            <a:chOff x="8945831" y="1639092"/>
            <a:chExt cx="1173632" cy="750737"/>
          </a:xfrm>
        </p:grpSpPr>
        <p:sp>
          <p:nvSpPr>
            <p:cNvPr id="394" name="Trapezoid 393">
              <a:extLst>
                <a:ext uri="{FF2B5EF4-FFF2-40B4-BE49-F238E27FC236}">
                  <a16:creationId xmlns:a16="http://schemas.microsoft.com/office/drawing/2014/main" id="{47D03E51-C234-42F6-9F03-6B88038927AD}"/>
                </a:ext>
              </a:extLst>
            </p:cNvPr>
            <p:cNvSpPr/>
            <p:nvPr/>
          </p:nvSpPr>
          <p:spPr>
            <a:xfrm>
              <a:off x="9054737" y="1692060"/>
              <a:ext cx="986450" cy="260839"/>
            </a:xfrm>
            <a:prstGeom prst="trapezoid">
              <a:avLst>
                <a:gd name="adj" fmla="val 48595"/>
              </a:avLst>
            </a:prstGeom>
            <a:noFill/>
            <a:ln w="57150">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395" name="Trapezoid 394">
              <a:extLst>
                <a:ext uri="{FF2B5EF4-FFF2-40B4-BE49-F238E27FC236}">
                  <a16:creationId xmlns:a16="http://schemas.microsoft.com/office/drawing/2014/main" id="{946E1755-DFE2-4E45-BD4C-21EA66D8091A}"/>
                </a:ext>
              </a:extLst>
            </p:cNvPr>
            <p:cNvSpPr/>
            <p:nvPr/>
          </p:nvSpPr>
          <p:spPr>
            <a:xfrm>
              <a:off x="9123976" y="1764842"/>
              <a:ext cx="847972" cy="180624"/>
            </a:xfrm>
            <a:prstGeom prst="trapezoid">
              <a:avLst>
                <a:gd name="adj" fmla="val 48595"/>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396" name="Rectangle 395">
              <a:extLst>
                <a:ext uri="{FF2B5EF4-FFF2-40B4-BE49-F238E27FC236}">
                  <a16:creationId xmlns:a16="http://schemas.microsoft.com/office/drawing/2014/main" id="{4E01EDBF-00AC-4EEA-8F0B-7E115A1470FB}"/>
                </a:ext>
              </a:extLst>
            </p:cNvPr>
            <p:cNvSpPr/>
            <p:nvPr/>
          </p:nvSpPr>
          <p:spPr>
            <a:xfrm>
              <a:off x="9033612" y="2002966"/>
              <a:ext cx="1028701" cy="386863"/>
            </a:xfrm>
            <a:prstGeom prst="rect">
              <a:avLst/>
            </a:prstGeom>
            <a:noFill/>
            <a:ln w="57150">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cxnSp>
          <p:nvCxnSpPr>
            <p:cNvPr id="397" name="Straight Connector 396">
              <a:extLst>
                <a:ext uri="{FF2B5EF4-FFF2-40B4-BE49-F238E27FC236}">
                  <a16:creationId xmlns:a16="http://schemas.microsoft.com/office/drawing/2014/main" id="{D3EC52D4-4722-4F89-B43A-4002B74DC6C5}"/>
                </a:ext>
              </a:extLst>
            </p:cNvPr>
            <p:cNvCxnSpPr>
              <a:cxnSpLocks/>
            </p:cNvCxnSpPr>
            <p:nvPr/>
          </p:nvCxnSpPr>
          <p:spPr>
            <a:xfrm>
              <a:off x="9930428" y="1639092"/>
              <a:ext cx="189035" cy="4037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A154EC46-1705-496A-BF4F-4ADD1E672118}"/>
                </a:ext>
              </a:extLst>
            </p:cNvPr>
            <p:cNvCxnSpPr>
              <a:cxnSpLocks/>
            </p:cNvCxnSpPr>
            <p:nvPr/>
          </p:nvCxnSpPr>
          <p:spPr>
            <a:xfrm flipV="1">
              <a:off x="8945831" y="1722391"/>
              <a:ext cx="154212" cy="427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99" name="Oval 398">
              <a:extLst>
                <a:ext uri="{FF2B5EF4-FFF2-40B4-BE49-F238E27FC236}">
                  <a16:creationId xmlns:a16="http://schemas.microsoft.com/office/drawing/2014/main" id="{DC0DEC12-5C58-4BDB-8C55-5A6DE8766CFB}"/>
                </a:ext>
              </a:extLst>
            </p:cNvPr>
            <p:cNvSpPr/>
            <p:nvPr/>
          </p:nvSpPr>
          <p:spPr>
            <a:xfrm>
              <a:off x="9283094" y="1848797"/>
              <a:ext cx="515328" cy="271125"/>
            </a:xfrm>
            <a:prstGeom prst="ellipse">
              <a:avLst/>
            </a:prstGeom>
            <a:solidFill>
              <a:schemeClr val="bg2"/>
            </a:solidFill>
            <a:ln w="57150">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cxnSp>
          <p:nvCxnSpPr>
            <p:cNvPr id="400" name="Straight Connector 399">
              <a:extLst>
                <a:ext uri="{FF2B5EF4-FFF2-40B4-BE49-F238E27FC236}">
                  <a16:creationId xmlns:a16="http://schemas.microsoft.com/office/drawing/2014/main" id="{864D3AA0-FC6A-4E69-BB0C-5169EBEB0EC2}"/>
                </a:ext>
              </a:extLst>
            </p:cNvPr>
            <p:cNvCxnSpPr>
              <a:cxnSpLocks/>
            </p:cNvCxnSpPr>
            <p:nvPr/>
          </p:nvCxnSpPr>
          <p:spPr>
            <a:xfrm>
              <a:off x="9224845" y="1952899"/>
              <a:ext cx="6318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CA94DADB-768B-41F0-BC52-4206E9A1988D}"/>
                </a:ext>
              </a:extLst>
            </p:cNvPr>
            <p:cNvCxnSpPr>
              <a:cxnSpLocks/>
            </p:cNvCxnSpPr>
            <p:nvPr/>
          </p:nvCxnSpPr>
          <p:spPr>
            <a:xfrm>
              <a:off x="9232049" y="1914799"/>
              <a:ext cx="6318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C6EFEB7E-1C8A-4310-BA23-CEB90F861292}"/>
                </a:ext>
              </a:extLst>
            </p:cNvPr>
            <p:cNvCxnSpPr>
              <a:cxnSpLocks/>
            </p:cNvCxnSpPr>
            <p:nvPr/>
          </p:nvCxnSpPr>
          <p:spPr>
            <a:xfrm>
              <a:off x="9298603" y="1886224"/>
              <a:ext cx="6318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03" name="Rectangle 402">
              <a:extLst>
                <a:ext uri="{FF2B5EF4-FFF2-40B4-BE49-F238E27FC236}">
                  <a16:creationId xmlns:a16="http://schemas.microsoft.com/office/drawing/2014/main" id="{05AAE2C3-560B-461F-A52C-C1846D5EFDC6}"/>
                </a:ext>
              </a:extLst>
            </p:cNvPr>
            <p:cNvSpPr/>
            <p:nvPr/>
          </p:nvSpPr>
          <p:spPr>
            <a:xfrm>
              <a:off x="9232049" y="1764842"/>
              <a:ext cx="566373" cy="14995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grpSp>
      <p:sp>
        <p:nvSpPr>
          <p:cNvPr id="404" name="Right Arrow 9">
            <a:extLst>
              <a:ext uri="{FF2B5EF4-FFF2-40B4-BE49-F238E27FC236}">
                <a16:creationId xmlns:a16="http://schemas.microsoft.com/office/drawing/2014/main" id="{4DF19C0B-B54D-47B7-B597-187E5C480820}"/>
              </a:ext>
            </a:extLst>
          </p:cNvPr>
          <p:cNvSpPr/>
          <p:nvPr/>
        </p:nvSpPr>
        <p:spPr>
          <a:xfrm>
            <a:off x="1295646" y="4179686"/>
            <a:ext cx="4144108" cy="2047814"/>
          </a:xfrm>
          <a:prstGeom prst="rightArrow">
            <a:avLst/>
          </a:prstGeom>
          <a:solidFill>
            <a:srgbClr val="78A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2"/>
              </a:solidFill>
              <a:latin typeface="+mj-lt"/>
            </a:endParaRPr>
          </a:p>
        </p:txBody>
      </p:sp>
      <p:sp>
        <p:nvSpPr>
          <p:cNvPr id="405" name="TextBox 404">
            <a:extLst>
              <a:ext uri="{FF2B5EF4-FFF2-40B4-BE49-F238E27FC236}">
                <a16:creationId xmlns:a16="http://schemas.microsoft.com/office/drawing/2014/main" id="{1F995F1A-4111-46C7-94E6-29D32E263F71}"/>
              </a:ext>
            </a:extLst>
          </p:cNvPr>
          <p:cNvSpPr txBox="1"/>
          <p:nvPr/>
        </p:nvSpPr>
        <p:spPr>
          <a:xfrm>
            <a:off x="1443151" y="4935292"/>
            <a:ext cx="3261947" cy="738664"/>
          </a:xfrm>
          <a:prstGeom prst="rect">
            <a:avLst/>
          </a:prstGeom>
          <a:noFill/>
        </p:spPr>
        <p:txBody>
          <a:bodyPr wrap="square" rtlCol="0">
            <a:spAutoFit/>
          </a:bodyPr>
          <a:lstStyle/>
          <a:p>
            <a:r>
              <a:rPr lang="en-US" sz="2400" dirty="0">
                <a:solidFill>
                  <a:schemeClr val="bg2">
                    <a:lumMod val="20000"/>
                    <a:lumOff val="80000"/>
                  </a:schemeClr>
                </a:solidFill>
              </a:rPr>
              <a:t>Spam-like Phishing</a:t>
            </a:r>
          </a:p>
          <a:p>
            <a:endParaRPr lang="en-US" dirty="0"/>
          </a:p>
        </p:txBody>
      </p:sp>
      <p:sp>
        <p:nvSpPr>
          <p:cNvPr id="406" name="TextBox 405">
            <a:extLst>
              <a:ext uri="{FF2B5EF4-FFF2-40B4-BE49-F238E27FC236}">
                <a16:creationId xmlns:a16="http://schemas.microsoft.com/office/drawing/2014/main" id="{151084C6-D0F8-402D-9994-47513600EAC5}"/>
              </a:ext>
            </a:extLst>
          </p:cNvPr>
          <p:cNvSpPr txBox="1"/>
          <p:nvPr/>
        </p:nvSpPr>
        <p:spPr>
          <a:xfrm>
            <a:off x="5138851" y="3367584"/>
            <a:ext cx="1258678" cy="830997"/>
          </a:xfrm>
          <a:prstGeom prst="rect">
            <a:avLst/>
          </a:prstGeom>
          <a:noFill/>
        </p:spPr>
        <p:txBody>
          <a:bodyPr wrap="none" rtlCol="0">
            <a:spAutoFit/>
          </a:bodyPr>
          <a:lstStyle/>
          <a:p>
            <a:r>
              <a:rPr lang="en-US" sz="4800" b="1" i="1" dirty="0">
                <a:solidFill>
                  <a:schemeClr val="bg2">
                    <a:lumMod val="20000"/>
                    <a:lumOff val="80000"/>
                  </a:schemeClr>
                </a:solidFill>
              </a:rPr>
              <a:t>48%</a:t>
            </a:r>
          </a:p>
        </p:txBody>
      </p:sp>
      <p:sp>
        <p:nvSpPr>
          <p:cNvPr id="407" name="TextBox 406">
            <a:extLst>
              <a:ext uri="{FF2B5EF4-FFF2-40B4-BE49-F238E27FC236}">
                <a16:creationId xmlns:a16="http://schemas.microsoft.com/office/drawing/2014/main" id="{DA0A13A9-32F6-402E-9EF4-35C760A3FE8F}"/>
              </a:ext>
            </a:extLst>
          </p:cNvPr>
          <p:cNvSpPr txBox="1"/>
          <p:nvPr/>
        </p:nvSpPr>
        <p:spPr>
          <a:xfrm>
            <a:off x="3996350" y="4783329"/>
            <a:ext cx="1258678" cy="830997"/>
          </a:xfrm>
          <a:prstGeom prst="rect">
            <a:avLst/>
          </a:prstGeom>
          <a:noFill/>
        </p:spPr>
        <p:txBody>
          <a:bodyPr wrap="none" rtlCol="0">
            <a:spAutoFit/>
          </a:bodyPr>
          <a:lstStyle/>
          <a:p>
            <a:r>
              <a:rPr lang="en-US" sz="4800" b="1" i="1" dirty="0">
                <a:solidFill>
                  <a:schemeClr val="bg2">
                    <a:lumMod val="20000"/>
                    <a:lumOff val="80000"/>
                  </a:schemeClr>
                </a:solidFill>
              </a:rPr>
              <a:t>41%</a:t>
            </a:r>
          </a:p>
        </p:txBody>
      </p:sp>
      <p:grpSp>
        <p:nvGrpSpPr>
          <p:cNvPr id="408" name="Group 407">
            <a:extLst>
              <a:ext uri="{FF2B5EF4-FFF2-40B4-BE49-F238E27FC236}">
                <a16:creationId xmlns:a16="http://schemas.microsoft.com/office/drawing/2014/main" id="{BD576CB8-F02E-4930-817D-3BFD12024E91}"/>
              </a:ext>
            </a:extLst>
          </p:cNvPr>
          <p:cNvGrpSpPr/>
          <p:nvPr/>
        </p:nvGrpSpPr>
        <p:grpSpPr>
          <a:xfrm>
            <a:off x="6701680" y="2029046"/>
            <a:ext cx="788343" cy="2986485"/>
            <a:chOff x="6701680" y="2029046"/>
            <a:chExt cx="788343" cy="2986485"/>
          </a:xfrm>
        </p:grpSpPr>
        <p:grpSp>
          <p:nvGrpSpPr>
            <p:cNvPr id="409" name="Group 408">
              <a:extLst>
                <a:ext uri="{FF2B5EF4-FFF2-40B4-BE49-F238E27FC236}">
                  <a16:creationId xmlns:a16="http://schemas.microsoft.com/office/drawing/2014/main" id="{EBBF0BB8-C32E-4D45-B5BE-9CAD1E06D4B2}"/>
                </a:ext>
              </a:extLst>
            </p:cNvPr>
            <p:cNvGrpSpPr/>
            <p:nvPr/>
          </p:nvGrpSpPr>
          <p:grpSpPr>
            <a:xfrm>
              <a:off x="6701680" y="2029046"/>
              <a:ext cx="788343" cy="2542992"/>
              <a:chOff x="6863337" y="2776023"/>
              <a:chExt cx="788343" cy="2542992"/>
            </a:xfrm>
          </p:grpSpPr>
          <p:sp>
            <p:nvSpPr>
              <p:cNvPr id="411" name="Rectangle 410">
                <a:extLst>
                  <a:ext uri="{FF2B5EF4-FFF2-40B4-BE49-F238E27FC236}">
                    <a16:creationId xmlns:a16="http://schemas.microsoft.com/office/drawing/2014/main" id="{707A7F47-B604-4E1F-BA36-FDF23D31A532}"/>
                  </a:ext>
                </a:extLst>
              </p:cNvPr>
              <p:cNvSpPr/>
              <p:nvPr/>
            </p:nvSpPr>
            <p:spPr>
              <a:xfrm>
                <a:off x="6867257" y="2778914"/>
                <a:ext cx="770293" cy="2540063"/>
              </a:xfrm>
              <a:prstGeom prst="rect">
                <a:avLst/>
              </a:prstGeom>
              <a:solidFill>
                <a:srgbClr val="B89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cxnSp>
            <p:nvCxnSpPr>
              <p:cNvPr id="412" name="Straight Connector 411">
                <a:extLst>
                  <a:ext uri="{FF2B5EF4-FFF2-40B4-BE49-F238E27FC236}">
                    <a16:creationId xmlns:a16="http://schemas.microsoft.com/office/drawing/2014/main" id="{7163115B-60FD-4736-8267-A5B1ED3BC59B}"/>
                  </a:ext>
                </a:extLst>
              </p:cNvPr>
              <p:cNvCxnSpPr>
                <a:cxnSpLocks/>
              </p:cNvCxnSpPr>
              <p:nvPr/>
            </p:nvCxnSpPr>
            <p:spPr>
              <a:xfrm>
                <a:off x="6871388" y="2897970"/>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173459CE-3C23-4F6D-B979-03ABBDB4A2BD}"/>
                  </a:ext>
                </a:extLst>
              </p:cNvPr>
              <p:cNvCxnSpPr>
                <a:cxnSpLocks/>
              </p:cNvCxnSpPr>
              <p:nvPr/>
            </p:nvCxnSpPr>
            <p:spPr>
              <a:xfrm>
                <a:off x="6871388" y="301801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211453AF-2D84-4A7A-A5E9-A6237E67B7D8}"/>
                  </a:ext>
                </a:extLst>
              </p:cNvPr>
              <p:cNvCxnSpPr>
                <a:cxnSpLocks/>
              </p:cNvCxnSpPr>
              <p:nvPr/>
            </p:nvCxnSpPr>
            <p:spPr>
              <a:xfrm>
                <a:off x="6871990" y="314284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EB9EF1E2-6549-44EC-B276-32A8A852D67C}"/>
                  </a:ext>
                </a:extLst>
              </p:cNvPr>
              <p:cNvCxnSpPr>
                <a:cxnSpLocks/>
              </p:cNvCxnSpPr>
              <p:nvPr/>
            </p:nvCxnSpPr>
            <p:spPr>
              <a:xfrm>
                <a:off x="6994858" y="277697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1A5A9E8E-A399-466E-AB5F-313814C8210F}"/>
                  </a:ext>
                </a:extLst>
              </p:cNvPr>
              <p:cNvCxnSpPr>
                <a:cxnSpLocks/>
              </p:cNvCxnSpPr>
              <p:nvPr/>
            </p:nvCxnSpPr>
            <p:spPr>
              <a:xfrm>
                <a:off x="7129630" y="289701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5D044321-72D9-4241-89AC-8B1B0E85BED9}"/>
                  </a:ext>
                </a:extLst>
              </p:cNvPr>
              <p:cNvCxnSpPr>
                <a:cxnSpLocks/>
              </p:cNvCxnSpPr>
              <p:nvPr/>
            </p:nvCxnSpPr>
            <p:spPr>
              <a:xfrm>
                <a:off x="7129630" y="314315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671498AC-1E80-4FD1-9D14-B9F394A5EF3A}"/>
                  </a:ext>
                </a:extLst>
              </p:cNvPr>
              <p:cNvCxnSpPr>
                <a:cxnSpLocks/>
              </p:cNvCxnSpPr>
              <p:nvPr/>
            </p:nvCxnSpPr>
            <p:spPr>
              <a:xfrm>
                <a:off x="6998808" y="302216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F2C85DF2-BE36-48AB-8430-7F31741EFB12}"/>
                  </a:ext>
                </a:extLst>
              </p:cNvPr>
              <p:cNvCxnSpPr>
                <a:cxnSpLocks/>
              </p:cNvCxnSpPr>
              <p:nvPr/>
            </p:nvCxnSpPr>
            <p:spPr>
              <a:xfrm>
                <a:off x="7261835" y="277602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5E00B5FF-E971-46A2-A214-FE542C281F62}"/>
                  </a:ext>
                </a:extLst>
              </p:cNvPr>
              <p:cNvCxnSpPr>
                <a:cxnSpLocks/>
              </p:cNvCxnSpPr>
              <p:nvPr/>
            </p:nvCxnSpPr>
            <p:spPr>
              <a:xfrm>
                <a:off x="7261835" y="302311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C3C64932-3911-49A6-8EB0-84C58E27C586}"/>
                  </a:ext>
                </a:extLst>
              </p:cNvPr>
              <p:cNvCxnSpPr>
                <a:cxnSpLocks/>
              </p:cNvCxnSpPr>
              <p:nvPr/>
            </p:nvCxnSpPr>
            <p:spPr>
              <a:xfrm>
                <a:off x="7399722" y="289701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A786E3CB-2C93-4A50-B7DA-71645FA456DB}"/>
                  </a:ext>
                </a:extLst>
              </p:cNvPr>
              <p:cNvCxnSpPr>
                <a:cxnSpLocks/>
              </p:cNvCxnSpPr>
              <p:nvPr/>
            </p:nvCxnSpPr>
            <p:spPr>
              <a:xfrm>
                <a:off x="7399722" y="314315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C82AE526-7AB1-4113-9C95-645C33EB319F}"/>
                  </a:ext>
                </a:extLst>
              </p:cNvPr>
              <p:cNvCxnSpPr>
                <a:cxnSpLocks/>
              </p:cNvCxnSpPr>
              <p:nvPr/>
            </p:nvCxnSpPr>
            <p:spPr>
              <a:xfrm>
                <a:off x="7531927" y="277602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670A78AA-7A83-4A1D-9B0F-A0D07686EA0C}"/>
                  </a:ext>
                </a:extLst>
              </p:cNvPr>
              <p:cNvCxnSpPr>
                <a:cxnSpLocks/>
              </p:cNvCxnSpPr>
              <p:nvPr/>
            </p:nvCxnSpPr>
            <p:spPr>
              <a:xfrm>
                <a:off x="7531927" y="302311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2E7DF476-08A4-40B5-843F-A9A5E474BAEE}"/>
                  </a:ext>
                </a:extLst>
              </p:cNvPr>
              <p:cNvCxnSpPr>
                <a:cxnSpLocks/>
              </p:cNvCxnSpPr>
              <p:nvPr/>
            </p:nvCxnSpPr>
            <p:spPr>
              <a:xfrm>
                <a:off x="6871388" y="3867004"/>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C96C80D7-4D11-454F-ABCD-24E0D5230BB1}"/>
                  </a:ext>
                </a:extLst>
              </p:cNvPr>
              <p:cNvCxnSpPr>
                <a:cxnSpLocks/>
              </p:cNvCxnSpPr>
              <p:nvPr/>
            </p:nvCxnSpPr>
            <p:spPr>
              <a:xfrm>
                <a:off x="6871388" y="3987049"/>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C4847F85-F180-4012-A1C2-4321054B0E5B}"/>
                  </a:ext>
                </a:extLst>
              </p:cNvPr>
              <p:cNvCxnSpPr>
                <a:cxnSpLocks/>
              </p:cNvCxnSpPr>
              <p:nvPr/>
            </p:nvCxnSpPr>
            <p:spPr>
              <a:xfrm>
                <a:off x="6871990" y="4111879"/>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B3874335-7D8A-4D07-A7BF-F6987D86A09C}"/>
                  </a:ext>
                </a:extLst>
              </p:cNvPr>
              <p:cNvCxnSpPr>
                <a:cxnSpLocks/>
              </p:cNvCxnSpPr>
              <p:nvPr/>
            </p:nvCxnSpPr>
            <p:spPr>
              <a:xfrm>
                <a:off x="6867663" y="422898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127F1DFB-CF94-41C9-95DC-4AF6DC98FB4C}"/>
                  </a:ext>
                </a:extLst>
              </p:cNvPr>
              <p:cNvCxnSpPr>
                <a:cxnSpLocks/>
              </p:cNvCxnSpPr>
              <p:nvPr/>
            </p:nvCxnSpPr>
            <p:spPr>
              <a:xfrm>
                <a:off x="6994858" y="374600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EFBF755-80A7-41D0-9788-936D2B809883}"/>
                  </a:ext>
                </a:extLst>
              </p:cNvPr>
              <p:cNvCxnSpPr>
                <a:cxnSpLocks/>
              </p:cNvCxnSpPr>
              <p:nvPr/>
            </p:nvCxnSpPr>
            <p:spPr>
              <a:xfrm>
                <a:off x="7129630" y="386605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565856F6-633F-4330-9118-55F0A1587E3B}"/>
                  </a:ext>
                </a:extLst>
              </p:cNvPr>
              <p:cNvCxnSpPr>
                <a:cxnSpLocks/>
              </p:cNvCxnSpPr>
              <p:nvPr/>
            </p:nvCxnSpPr>
            <p:spPr>
              <a:xfrm>
                <a:off x="7129630" y="411219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415103AD-66E8-4EC1-9464-D01CD6C15F19}"/>
                  </a:ext>
                </a:extLst>
              </p:cNvPr>
              <p:cNvCxnSpPr>
                <a:cxnSpLocks/>
              </p:cNvCxnSpPr>
              <p:nvPr/>
            </p:nvCxnSpPr>
            <p:spPr>
              <a:xfrm>
                <a:off x="6998808" y="3991196"/>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10CF9AB-707C-4BD8-9A88-CD7083A17088}"/>
                  </a:ext>
                </a:extLst>
              </p:cNvPr>
              <p:cNvCxnSpPr>
                <a:cxnSpLocks/>
              </p:cNvCxnSpPr>
              <p:nvPr/>
            </p:nvCxnSpPr>
            <p:spPr>
              <a:xfrm>
                <a:off x="7261835" y="374505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FB27420-49D5-4B1C-AF85-6AB0BE1BF3C8}"/>
                  </a:ext>
                </a:extLst>
              </p:cNvPr>
              <p:cNvCxnSpPr>
                <a:cxnSpLocks/>
              </p:cNvCxnSpPr>
              <p:nvPr/>
            </p:nvCxnSpPr>
            <p:spPr>
              <a:xfrm>
                <a:off x="7261835" y="3992146"/>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D4C19B57-BDFE-4421-A678-0DAC9CE60C29}"/>
                  </a:ext>
                </a:extLst>
              </p:cNvPr>
              <p:cNvCxnSpPr>
                <a:cxnSpLocks/>
              </p:cNvCxnSpPr>
              <p:nvPr/>
            </p:nvCxnSpPr>
            <p:spPr>
              <a:xfrm>
                <a:off x="7399722" y="386605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19D8A02D-841D-4DFC-9D5C-36F35BE5C5BF}"/>
                  </a:ext>
                </a:extLst>
              </p:cNvPr>
              <p:cNvCxnSpPr>
                <a:cxnSpLocks/>
              </p:cNvCxnSpPr>
              <p:nvPr/>
            </p:nvCxnSpPr>
            <p:spPr>
              <a:xfrm>
                <a:off x="7399722" y="362640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DC7DEE9E-26D3-4E0C-B2E3-92696FD59424}"/>
                  </a:ext>
                </a:extLst>
              </p:cNvPr>
              <p:cNvCxnSpPr>
                <a:cxnSpLocks/>
              </p:cNvCxnSpPr>
              <p:nvPr/>
            </p:nvCxnSpPr>
            <p:spPr>
              <a:xfrm>
                <a:off x="7399722" y="411219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50160B34-D90E-42CD-BD98-A48DF557CEE3}"/>
                  </a:ext>
                </a:extLst>
              </p:cNvPr>
              <p:cNvCxnSpPr>
                <a:cxnSpLocks/>
              </p:cNvCxnSpPr>
              <p:nvPr/>
            </p:nvCxnSpPr>
            <p:spPr>
              <a:xfrm>
                <a:off x="7531927" y="374505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2DB8CC75-3215-4426-9337-7B3F5B33D53F}"/>
                  </a:ext>
                </a:extLst>
              </p:cNvPr>
              <p:cNvCxnSpPr>
                <a:cxnSpLocks/>
              </p:cNvCxnSpPr>
              <p:nvPr/>
            </p:nvCxnSpPr>
            <p:spPr>
              <a:xfrm>
                <a:off x="7531927" y="3992146"/>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E1B08A4D-A183-4AE7-8057-8B7CF132EB3B}"/>
                  </a:ext>
                </a:extLst>
              </p:cNvPr>
              <p:cNvCxnSpPr>
                <a:cxnSpLocks/>
              </p:cNvCxnSpPr>
              <p:nvPr/>
            </p:nvCxnSpPr>
            <p:spPr>
              <a:xfrm>
                <a:off x="6871990" y="3259513"/>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5199078B-5131-4407-92B6-B3E8E1A7CD57}"/>
                  </a:ext>
                </a:extLst>
              </p:cNvPr>
              <p:cNvCxnSpPr>
                <a:cxnSpLocks/>
              </p:cNvCxnSpPr>
              <p:nvPr/>
            </p:nvCxnSpPr>
            <p:spPr>
              <a:xfrm>
                <a:off x="6871388" y="3380508"/>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CAA065C2-DFEF-440B-B907-35159EB2681E}"/>
                  </a:ext>
                </a:extLst>
              </p:cNvPr>
              <p:cNvCxnSpPr>
                <a:cxnSpLocks/>
              </p:cNvCxnSpPr>
              <p:nvPr/>
            </p:nvCxnSpPr>
            <p:spPr>
              <a:xfrm>
                <a:off x="6871388" y="3500553"/>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15C67B1-849F-4CE8-AA4E-20C343CD3281}"/>
                  </a:ext>
                </a:extLst>
              </p:cNvPr>
              <p:cNvCxnSpPr>
                <a:cxnSpLocks/>
              </p:cNvCxnSpPr>
              <p:nvPr/>
            </p:nvCxnSpPr>
            <p:spPr>
              <a:xfrm>
                <a:off x="6871990" y="3625384"/>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4DAA81AE-F015-40DC-A923-7A80E4C2E7B1}"/>
                  </a:ext>
                </a:extLst>
              </p:cNvPr>
              <p:cNvCxnSpPr>
                <a:cxnSpLocks/>
              </p:cNvCxnSpPr>
              <p:nvPr/>
            </p:nvCxnSpPr>
            <p:spPr>
              <a:xfrm>
                <a:off x="6994858" y="325951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FBFF8C67-4FB0-444A-AF06-5AA2F06FEED7}"/>
                  </a:ext>
                </a:extLst>
              </p:cNvPr>
              <p:cNvCxnSpPr>
                <a:cxnSpLocks/>
              </p:cNvCxnSpPr>
              <p:nvPr/>
            </p:nvCxnSpPr>
            <p:spPr>
              <a:xfrm>
                <a:off x="7129630" y="337955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C1B18A02-3A06-4462-BEC8-1AF986737F05}"/>
                  </a:ext>
                </a:extLst>
              </p:cNvPr>
              <p:cNvCxnSpPr>
                <a:cxnSpLocks/>
              </p:cNvCxnSpPr>
              <p:nvPr/>
            </p:nvCxnSpPr>
            <p:spPr>
              <a:xfrm>
                <a:off x="7129630" y="3139906"/>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B78C8329-BD2C-437A-8A10-97A2DADB86BA}"/>
                  </a:ext>
                </a:extLst>
              </p:cNvPr>
              <p:cNvCxnSpPr>
                <a:cxnSpLocks/>
              </p:cNvCxnSpPr>
              <p:nvPr/>
            </p:nvCxnSpPr>
            <p:spPr>
              <a:xfrm>
                <a:off x="7129630" y="3625696"/>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BBE42F0A-2FA0-4334-BA23-18C8243164EA}"/>
                  </a:ext>
                </a:extLst>
              </p:cNvPr>
              <p:cNvCxnSpPr>
                <a:cxnSpLocks/>
              </p:cNvCxnSpPr>
              <p:nvPr/>
            </p:nvCxnSpPr>
            <p:spPr>
              <a:xfrm>
                <a:off x="6998808" y="350470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9BFA01D0-0F70-4107-8021-C61D98FC3A3C}"/>
                  </a:ext>
                </a:extLst>
              </p:cNvPr>
              <p:cNvCxnSpPr>
                <a:cxnSpLocks/>
              </p:cNvCxnSpPr>
              <p:nvPr/>
            </p:nvCxnSpPr>
            <p:spPr>
              <a:xfrm>
                <a:off x="7261835" y="325856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4ADA116B-7B72-427C-9333-F1C6CF274B36}"/>
                  </a:ext>
                </a:extLst>
              </p:cNvPr>
              <p:cNvCxnSpPr>
                <a:cxnSpLocks/>
              </p:cNvCxnSpPr>
              <p:nvPr/>
            </p:nvCxnSpPr>
            <p:spPr>
              <a:xfrm>
                <a:off x="7261835" y="350565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38200617-6E46-42F8-AF48-27FE76F4B001}"/>
                  </a:ext>
                </a:extLst>
              </p:cNvPr>
              <p:cNvCxnSpPr>
                <a:cxnSpLocks/>
              </p:cNvCxnSpPr>
              <p:nvPr/>
            </p:nvCxnSpPr>
            <p:spPr>
              <a:xfrm>
                <a:off x="7399722" y="337955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77635D80-459A-4CB6-8B5E-76EFF0A4613D}"/>
                  </a:ext>
                </a:extLst>
              </p:cNvPr>
              <p:cNvCxnSpPr>
                <a:cxnSpLocks/>
              </p:cNvCxnSpPr>
              <p:nvPr/>
            </p:nvCxnSpPr>
            <p:spPr>
              <a:xfrm>
                <a:off x="7399722" y="3139906"/>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AF5FCB70-92DA-44CA-9D46-C4C6448CFA50}"/>
                  </a:ext>
                </a:extLst>
              </p:cNvPr>
              <p:cNvCxnSpPr>
                <a:cxnSpLocks/>
              </p:cNvCxnSpPr>
              <p:nvPr/>
            </p:nvCxnSpPr>
            <p:spPr>
              <a:xfrm>
                <a:off x="7399722" y="3625696"/>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042F399B-2558-476D-8D67-A49BD3BD931D}"/>
                  </a:ext>
                </a:extLst>
              </p:cNvPr>
              <p:cNvCxnSpPr>
                <a:cxnSpLocks/>
              </p:cNvCxnSpPr>
              <p:nvPr/>
            </p:nvCxnSpPr>
            <p:spPr>
              <a:xfrm>
                <a:off x="7531927" y="325856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ECD7EFC4-3476-4815-8887-3A483EF3C4DE}"/>
                  </a:ext>
                </a:extLst>
              </p:cNvPr>
              <p:cNvCxnSpPr>
                <a:cxnSpLocks/>
              </p:cNvCxnSpPr>
              <p:nvPr/>
            </p:nvCxnSpPr>
            <p:spPr>
              <a:xfrm>
                <a:off x="7531927" y="350565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4DAF327D-B809-46F6-81A9-96777BB0A604}"/>
                  </a:ext>
                </a:extLst>
              </p:cNvPr>
              <p:cNvCxnSpPr>
                <a:cxnSpLocks/>
              </p:cNvCxnSpPr>
              <p:nvPr/>
            </p:nvCxnSpPr>
            <p:spPr>
              <a:xfrm>
                <a:off x="6867663" y="3745057"/>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42B5EDDE-BEF7-43A6-83E3-AE269E505ACE}"/>
                  </a:ext>
                </a:extLst>
              </p:cNvPr>
              <p:cNvCxnSpPr>
                <a:cxnSpLocks/>
              </p:cNvCxnSpPr>
              <p:nvPr/>
            </p:nvCxnSpPr>
            <p:spPr>
              <a:xfrm>
                <a:off x="6867663" y="422898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3100479D-4DDD-4697-A7FC-FD60B480E3BE}"/>
                  </a:ext>
                </a:extLst>
              </p:cNvPr>
              <p:cNvCxnSpPr>
                <a:cxnSpLocks/>
              </p:cNvCxnSpPr>
              <p:nvPr/>
            </p:nvCxnSpPr>
            <p:spPr>
              <a:xfrm>
                <a:off x="6867061" y="4349981"/>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C8A804CC-D188-4B62-8F49-E83B0CA5C2BD}"/>
                  </a:ext>
                </a:extLst>
              </p:cNvPr>
              <p:cNvCxnSpPr>
                <a:cxnSpLocks/>
              </p:cNvCxnSpPr>
              <p:nvPr/>
            </p:nvCxnSpPr>
            <p:spPr>
              <a:xfrm>
                <a:off x="6867061" y="447002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8B29B5C2-2B19-4C6F-8E02-7688E2A26C02}"/>
                  </a:ext>
                </a:extLst>
              </p:cNvPr>
              <p:cNvCxnSpPr>
                <a:cxnSpLocks/>
              </p:cNvCxnSpPr>
              <p:nvPr/>
            </p:nvCxnSpPr>
            <p:spPr>
              <a:xfrm>
                <a:off x="6867663" y="4594856"/>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373B296B-3A1C-4DC3-B4A4-DC88F09A722A}"/>
                  </a:ext>
                </a:extLst>
              </p:cNvPr>
              <p:cNvCxnSpPr>
                <a:cxnSpLocks/>
              </p:cNvCxnSpPr>
              <p:nvPr/>
            </p:nvCxnSpPr>
            <p:spPr>
              <a:xfrm>
                <a:off x="6990532" y="4228985"/>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DAEA6F73-F3B1-411F-976A-E57FACB57478}"/>
                  </a:ext>
                </a:extLst>
              </p:cNvPr>
              <p:cNvCxnSpPr>
                <a:cxnSpLocks/>
              </p:cNvCxnSpPr>
              <p:nvPr/>
            </p:nvCxnSpPr>
            <p:spPr>
              <a:xfrm>
                <a:off x="7125303" y="434903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B465F106-BE41-4027-B09D-75AF0A102CA7}"/>
                  </a:ext>
                </a:extLst>
              </p:cNvPr>
              <p:cNvCxnSpPr>
                <a:cxnSpLocks/>
              </p:cNvCxnSpPr>
              <p:nvPr/>
            </p:nvCxnSpPr>
            <p:spPr>
              <a:xfrm>
                <a:off x="7125303" y="459516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A5BFB846-561A-4D44-93E2-01E8D301A85A}"/>
                  </a:ext>
                </a:extLst>
              </p:cNvPr>
              <p:cNvCxnSpPr>
                <a:cxnSpLocks/>
              </p:cNvCxnSpPr>
              <p:nvPr/>
            </p:nvCxnSpPr>
            <p:spPr>
              <a:xfrm>
                <a:off x="6994482" y="447417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020EAFB6-0ED3-4E98-883C-7DD5A664C0B7}"/>
                  </a:ext>
                </a:extLst>
              </p:cNvPr>
              <p:cNvCxnSpPr>
                <a:cxnSpLocks/>
              </p:cNvCxnSpPr>
              <p:nvPr/>
            </p:nvCxnSpPr>
            <p:spPr>
              <a:xfrm>
                <a:off x="7257509" y="422803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257DCE4F-3FEC-47FF-A0D5-119E2868CD6B}"/>
                  </a:ext>
                </a:extLst>
              </p:cNvPr>
              <p:cNvCxnSpPr>
                <a:cxnSpLocks/>
              </p:cNvCxnSpPr>
              <p:nvPr/>
            </p:nvCxnSpPr>
            <p:spPr>
              <a:xfrm>
                <a:off x="7257509" y="447512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2A56DA8B-6054-4746-8CF2-650271952634}"/>
                  </a:ext>
                </a:extLst>
              </p:cNvPr>
              <p:cNvCxnSpPr>
                <a:cxnSpLocks/>
              </p:cNvCxnSpPr>
              <p:nvPr/>
            </p:nvCxnSpPr>
            <p:spPr>
              <a:xfrm>
                <a:off x="7395396" y="4349030"/>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9C926977-547D-4E77-A1B0-343CDF13C612}"/>
                  </a:ext>
                </a:extLst>
              </p:cNvPr>
              <p:cNvCxnSpPr>
                <a:cxnSpLocks/>
              </p:cNvCxnSpPr>
              <p:nvPr/>
            </p:nvCxnSpPr>
            <p:spPr>
              <a:xfrm>
                <a:off x="7395396" y="4595168"/>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935C1566-FEB4-410C-AE20-C53E2BF1D4D5}"/>
                  </a:ext>
                </a:extLst>
              </p:cNvPr>
              <p:cNvCxnSpPr>
                <a:cxnSpLocks/>
              </p:cNvCxnSpPr>
              <p:nvPr/>
            </p:nvCxnSpPr>
            <p:spPr>
              <a:xfrm>
                <a:off x="7527601" y="422803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0A7CCFD1-C1AA-498F-9EDC-0A90E62A3B46}"/>
                  </a:ext>
                </a:extLst>
              </p:cNvPr>
              <p:cNvCxnSpPr>
                <a:cxnSpLocks/>
              </p:cNvCxnSpPr>
              <p:nvPr/>
            </p:nvCxnSpPr>
            <p:spPr>
              <a:xfrm>
                <a:off x="7527601" y="447512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D6B6C864-5377-4117-A5DC-F31C1B19E25B}"/>
                  </a:ext>
                </a:extLst>
              </p:cNvPr>
              <p:cNvCxnSpPr>
                <a:cxnSpLocks/>
              </p:cNvCxnSpPr>
              <p:nvPr/>
            </p:nvCxnSpPr>
            <p:spPr>
              <a:xfrm>
                <a:off x="6990532" y="519801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0A419D96-9AA3-4476-AC5E-E4A10B9C9F93}"/>
                  </a:ext>
                </a:extLst>
              </p:cNvPr>
              <p:cNvCxnSpPr>
                <a:cxnSpLocks/>
              </p:cNvCxnSpPr>
              <p:nvPr/>
            </p:nvCxnSpPr>
            <p:spPr>
              <a:xfrm>
                <a:off x="7257509" y="519706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48E3E499-CB2B-4695-9571-6FD06BA8FC81}"/>
                  </a:ext>
                </a:extLst>
              </p:cNvPr>
              <p:cNvCxnSpPr>
                <a:cxnSpLocks/>
              </p:cNvCxnSpPr>
              <p:nvPr/>
            </p:nvCxnSpPr>
            <p:spPr>
              <a:xfrm>
                <a:off x="7395396" y="507841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87CA81D-B778-4565-8FB9-9EC00F9743D8}"/>
                  </a:ext>
                </a:extLst>
              </p:cNvPr>
              <p:cNvCxnSpPr>
                <a:cxnSpLocks/>
              </p:cNvCxnSpPr>
              <p:nvPr/>
            </p:nvCxnSpPr>
            <p:spPr>
              <a:xfrm>
                <a:off x="7527601" y="519706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5D48B32F-41D7-44A5-9C10-769B7DA7170D}"/>
                  </a:ext>
                </a:extLst>
              </p:cNvPr>
              <p:cNvCxnSpPr>
                <a:cxnSpLocks/>
              </p:cNvCxnSpPr>
              <p:nvPr/>
            </p:nvCxnSpPr>
            <p:spPr>
              <a:xfrm>
                <a:off x="6867663" y="4711524"/>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751C53F6-DEC0-4555-8756-A8F5ADD2455B}"/>
                  </a:ext>
                </a:extLst>
              </p:cNvPr>
              <p:cNvCxnSpPr>
                <a:cxnSpLocks/>
              </p:cNvCxnSpPr>
              <p:nvPr/>
            </p:nvCxnSpPr>
            <p:spPr>
              <a:xfrm>
                <a:off x="6867061" y="4832519"/>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0A9CB557-AF0F-43AC-B053-AB743D75BD52}"/>
                  </a:ext>
                </a:extLst>
              </p:cNvPr>
              <p:cNvCxnSpPr>
                <a:cxnSpLocks/>
              </p:cNvCxnSpPr>
              <p:nvPr/>
            </p:nvCxnSpPr>
            <p:spPr>
              <a:xfrm>
                <a:off x="6867061" y="495256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66753072-1C27-4B81-B1F3-DB3C26542484}"/>
                  </a:ext>
                </a:extLst>
              </p:cNvPr>
              <p:cNvCxnSpPr>
                <a:cxnSpLocks/>
              </p:cNvCxnSpPr>
              <p:nvPr/>
            </p:nvCxnSpPr>
            <p:spPr>
              <a:xfrm>
                <a:off x="6867663" y="5077395"/>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8A6BB34E-9B27-4B94-A116-F48E793CC2EF}"/>
                  </a:ext>
                </a:extLst>
              </p:cNvPr>
              <p:cNvCxnSpPr>
                <a:cxnSpLocks/>
              </p:cNvCxnSpPr>
              <p:nvPr/>
            </p:nvCxnSpPr>
            <p:spPr>
              <a:xfrm>
                <a:off x="6990532" y="4711524"/>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43C6A78-8C02-4F37-9BFA-AFBE574614C5}"/>
                  </a:ext>
                </a:extLst>
              </p:cNvPr>
              <p:cNvCxnSpPr>
                <a:cxnSpLocks/>
              </p:cNvCxnSpPr>
              <p:nvPr/>
            </p:nvCxnSpPr>
            <p:spPr>
              <a:xfrm>
                <a:off x="7125303" y="483156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0FC5A870-4265-4477-882B-3FD477BB9541}"/>
                  </a:ext>
                </a:extLst>
              </p:cNvPr>
              <p:cNvCxnSpPr>
                <a:cxnSpLocks/>
              </p:cNvCxnSpPr>
              <p:nvPr/>
            </p:nvCxnSpPr>
            <p:spPr>
              <a:xfrm>
                <a:off x="7125303" y="459191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D8BAD038-B31D-446C-9C01-36060F76EDB0}"/>
                  </a:ext>
                </a:extLst>
              </p:cNvPr>
              <p:cNvCxnSpPr>
                <a:cxnSpLocks/>
              </p:cNvCxnSpPr>
              <p:nvPr/>
            </p:nvCxnSpPr>
            <p:spPr>
              <a:xfrm>
                <a:off x="7125303" y="507770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491F9605-1BC2-4846-88A7-B5725A9B2D8D}"/>
                  </a:ext>
                </a:extLst>
              </p:cNvPr>
              <p:cNvCxnSpPr>
                <a:cxnSpLocks/>
              </p:cNvCxnSpPr>
              <p:nvPr/>
            </p:nvCxnSpPr>
            <p:spPr>
              <a:xfrm>
                <a:off x="6994482" y="4956711"/>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5FFC54D3-D9F5-4182-A4C5-6D2E6FE64D33}"/>
                  </a:ext>
                </a:extLst>
              </p:cNvPr>
              <p:cNvCxnSpPr>
                <a:cxnSpLocks/>
              </p:cNvCxnSpPr>
              <p:nvPr/>
            </p:nvCxnSpPr>
            <p:spPr>
              <a:xfrm>
                <a:off x="7257509" y="471057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44A37AF2-C34F-4935-856B-34C8CBE88E11}"/>
                  </a:ext>
                </a:extLst>
              </p:cNvPr>
              <p:cNvCxnSpPr>
                <a:cxnSpLocks/>
              </p:cNvCxnSpPr>
              <p:nvPr/>
            </p:nvCxnSpPr>
            <p:spPr>
              <a:xfrm>
                <a:off x="7257509" y="495766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E1DDFF67-A9FD-4615-BD70-8C7046D773BF}"/>
                  </a:ext>
                </a:extLst>
              </p:cNvPr>
              <p:cNvCxnSpPr>
                <a:cxnSpLocks/>
              </p:cNvCxnSpPr>
              <p:nvPr/>
            </p:nvCxnSpPr>
            <p:spPr>
              <a:xfrm>
                <a:off x="7395396" y="4831569"/>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9F90F882-38C1-49F2-9196-DBADFB0CB18A}"/>
                  </a:ext>
                </a:extLst>
              </p:cNvPr>
              <p:cNvCxnSpPr>
                <a:cxnSpLocks/>
              </p:cNvCxnSpPr>
              <p:nvPr/>
            </p:nvCxnSpPr>
            <p:spPr>
              <a:xfrm>
                <a:off x="7395396" y="459191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24214438-0A36-4AC6-9F86-0A5985E8D3E2}"/>
                  </a:ext>
                </a:extLst>
              </p:cNvPr>
              <p:cNvCxnSpPr>
                <a:cxnSpLocks/>
              </p:cNvCxnSpPr>
              <p:nvPr/>
            </p:nvCxnSpPr>
            <p:spPr>
              <a:xfrm>
                <a:off x="7395396" y="5077707"/>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A5486600-27B4-495B-8B9F-DAE8B63DD7AB}"/>
                  </a:ext>
                </a:extLst>
              </p:cNvPr>
              <p:cNvCxnSpPr>
                <a:cxnSpLocks/>
              </p:cNvCxnSpPr>
              <p:nvPr/>
            </p:nvCxnSpPr>
            <p:spPr>
              <a:xfrm>
                <a:off x="7527601" y="4710573"/>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F1B68B48-4D71-49DC-BCC8-86F276A28D4D}"/>
                  </a:ext>
                </a:extLst>
              </p:cNvPr>
              <p:cNvCxnSpPr>
                <a:cxnSpLocks/>
              </p:cNvCxnSpPr>
              <p:nvPr/>
            </p:nvCxnSpPr>
            <p:spPr>
              <a:xfrm>
                <a:off x="7527601" y="4957662"/>
                <a:ext cx="0" cy="12099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854190AF-4787-4C30-B833-56C29DFBCF44}"/>
                  </a:ext>
                </a:extLst>
              </p:cNvPr>
              <p:cNvCxnSpPr>
                <a:cxnSpLocks/>
              </p:cNvCxnSpPr>
              <p:nvPr/>
            </p:nvCxnSpPr>
            <p:spPr>
              <a:xfrm>
                <a:off x="6863337" y="5197069"/>
                <a:ext cx="77969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10" name="TextBox 409">
              <a:extLst>
                <a:ext uri="{FF2B5EF4-FFF2-40B4-BE49-F238E27FC236}">
                  <a16:creationId xmlns:a16="http://schemas.microsoft.com/office/drawing/2014/main" id="{3917BD81-AA23-4496-A885-4CEAD4EFFAFB}"/>
                </a:ext>
              </a:extLst>
            </p:cNvPr>
            <p:cNvSpPr txBox="1"/>
            <p:nvPr/>
          </p:nvSpPr>
          <p:spPr>
            <a:xfrm>
              <a:off x="6732860" y="4492311"/>
              <a:ext cx="743280" cy="523220"/>
            </a:xfrm>
            <a:prstGeom prst="rect">
              <a:avLst/>
            </a:prstGeom>
            <a:noFill/>
          </p:spPr>
          <p:txBody>
            <a:bodyPr wrap="none" rtlCol="0">
              <a:spAutoFit/>
            </a:bodyPr>
            <a:lstStyle/>
            <a:p>
              <a:r>
                <a:rPr lang="en-US" sz="2800" b="1" dirty="0">
                  <a:solidFill>
                    <a:schemeClr val="bg1">
                      <a:lumMod val="10000"/>
                    </a:schemeClr>
                  </a:solidFill>
                </a:rPr>
                <a:t>ATP</a:t>
              </a:r>
            </a:p>
          </p:txBody>
        </p:sp>
      </p:grpSp>
      <p:sp>
        <p:nvSpPr>
          <p:cNvPr id="492" name="TextBox 491">
            <a:extLst>
              <a:ext uri="{FF2B5EF4-FFF2-40B4-BE49-F238E27FC236}">
                <a16:creationId xmlns:a16="http://schemas.microsoft.com/office/drawing/2014/main" id="{7B880F82-2BE1-4BBE-ADEC-179C25E879A0}"/>
              </a:ext>
            </a:extLst>
          </p:cNvPr>
          <p:cNvSpPr txBox="1"/>
          <p:nvPr/>
        </p:nvSpPr>
        <p:spPr>
          <a:xfrm>
            <a:off x="6186134" y="5556859"/>
            <a:ext cx="3613638" cy="646331"/>
          </a:xfrm>
          <a:prstGeom prst="rect">
            <a:avLst/>
          </a:prstGeom>
          <a:noFill/>
        </p:spPr>
        <p:txBody>
          <a:bodyPr wrap="square" rtlCol="0">
            <a:spAutoFit/>
          </a:bodyPr>
          <a:lstStyle/>
          <a:p>
            <a:r>
              <a:rPr lang="en-US" b="1" dirty="0"/>
              <a:t>~222,500+ </a:t>
            </a:r>
            <a:r>
              <a:rPr lang="en-US" dirty="0"/>
              <a:t>Attacks are blocked by Exchange Online Protection</a:t>
            </a:r>
          </a:p>
        </p:txBody>
      </p:sp>
      <p:sp>
        <p:nvSpPr>
          <p:cNvPr id="493" name="TextBox 492">
            <a:extLst>
              <a:ext uri="{FF2B5EF4-FFF2-40B4-BE49-F238E27FC236}">
                <a16:creationId xmlns:a16="http://schemas.microsoft.com/office/drawing/2014/main" id="{0ECC1A7E-C183-4103-8936-8E1326505132}"/>
              </a:ext>
            </a:extLst>
          </p:cNvPr>
          <p:cNvSpPr txBox="1"/>
          <p:nvPr/>
        </p:nvSpPr>
        <p:spPr>
          <a:xfrm>
            <a:off x="7476140" y="3976724"/>
            <a:ext cx="3613638" cy="646331"/>
          </a:xfrm>
          <a:prstGeom prst="rect">
            <a:avLst/>
          </a:prstGeom>
          <a:noFill/>
        </p:spPr>
        <p:txBody>
          <a:bodyPr wrap="square" rtlCol="0">
            <a:spAutoFit/>
          </a:bodyPr>
          <a:lstStyle/>
          <a:p>
            <a:r>
              <a:rPr lang="en-US" b="1" dirty="0"/>
              <a:t>~264,500+ </a:t>
            </a:r>
            <a:r>
              <a:rPr lang="en-US" dirty="0"/>
              <a:t>Attacks are blocked by Advanced Threat Protection</a:t>
            </a:r>
          </a:p>
        </p:txBody>
      </p:sp>
      <p:sp>
        <p:nvSpPr>
          <p:cNvPr id="494" name="TextBox 493">
            <a:extLst>
              <a:ext uri="{FF2B5EF4-FFF2-40B4-BE49-F238E27FC236}">
                <a16:creationId xmlns:a16="http://schemas.microsoft.com/office/drawing/2014/main" id="{EE5FF6D1-027B-450D-A894-F996386903A2}"/>
              </a:ext>
            </a:extLst>
          </p:cNvPr>
          <p:cNvSpPr txBox="1"/>
          <p:nvPr/>
        </p:nvSpPr>
        <p:spPr>
          <a:xfrm>
            <a:off x="9853373" y="2354491"/>
            <a:ext cx="1957627" cy="738664"/>
          </a:xfrm>
          <a:prstGeom prst="rect">
            <a:avLst/>
          </a:prstGeom>
          <a:noFill/>
        </p:spPr>
        <p:txBody>
          <a:bodyPr wrap="square" rtlCol="0">
            <a:spAutoFit/>
          </a:bodyPr>
          <a:lstStyle/>
          <a:p>
            <a:r>
              <a:rPr lang="en-US" sz="2400" b="1" dirty="0">
                <a:solidFill>
                  <a:schemeClr val="bg1">
                    <a:lumMod val="10000"/>
                  </a:schemeClr>
                </a:solidFill>
              </a:rPr>
              <a:t>~59,000</a:t>
            </a:r>
            <a:r>
              <a:rPr lang="en-US" sz="2400" dirty="0">
                <a:solidFill>
                  <a:schemeClr val="bg1">
                    <a:lumMod val="10000"/>
                  </a:schemeClr>
                </a:solidFill>
              </a:rPr>
              <a:t> </a:t>
            </a:r>
            <a:r>
              <a:rPr lang="en-US" dirty="0"/>
              <a:t>Attacks reach the Inbox</a:t>
            </a:r>
          </a:p>
        </p:txBody>
      </p:sp>
      <p:sp>
        <p:nvSpPr>
          <p:cNvPr id="495" name="Right Arrow 14">
            <a:extLst>
              <a:ext uri="{FF2B5EF4-FFF2-40B4-BE49-F238E27FC236}">
                <a16:creationId xmlns:a16="http://schemas.microsoft.com/office/drawing/2014/main" id="{D73B6F8E-70EE-4CFB-9262-5700721A124E}"/>
              </a:ext>
            </a:extLst>
          </p:cNvPr>
          <p:cNvSpPr/>
          <p:nvPr/>
        </p:nvSpPr>
        <p:spPr>
          <a:xfrm>
            <a:off x="1295646" y="1846030"/>
            <a:ext cx="7482254" cy="1605269"/>
          </a:xfrm>
          <a:prstGeom prst="rightArrow">
            <a:avLst/>
          </a:prstGeom>
          <a:solidFill>
            <a:srgbClr val="AE2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496" name="TextBox 495">
            <a:extLst>
              <a:ext uri="{FF2B5EF4-FFF2-40B4-BE49-F238E27FC236}">
                <a16:creationId xmlns:a16="http://schemas.microsoft.com/office/drawing/2014/main" id="{804966FB-BDED-411C-8551-17735933B6AB}"/>
              </a:ext>
            </a:extLst>
          </p:cNvPr>
          <p:cNvSpPr txBox="1"/>
          <p:nvPr/>
        </p:nvSpPr>
        <p:spPr>
          <a:xfrm>
            <a:off x="6540354" y="2223719"/>
            <a:ext cx="1258678" cy="830997"/>
          </a:xfrm>
          <a:prstGeom prst="rect">
            <a:avLst/>
          </a:prstGeom>
          <a:noFill/>
        </p:spPr>
        <p:txBody>
          <a:bodyPr wrap="none" rtlCol="0">
            <a:spAutoFit/>
          </a:bodyPr>
          <a:lstStyle/>
          <a:p>
            <a:r>
              <a:rPr lang="en-US" sz="4800" b="1" i="1" dirty="0">
                <a:solidFill>
                  <a:schemeClr val="bg2">
                    <a:lumMod val="20000"/>
                    <a:lumOff val="80000"/>
                  </a:schemeClr>
                </a:solidFill>
              </a:rPr>
              <a:t>11%</a:t>
            </a:r>
          </a:p>
        </p:txBody>
      </p:sp>
      <p:sp>
        <p:nvSpPr>
          <p:cNvPr id="497" name="TextBox 496">
            <a:extLst>
              <a:ext uri="{FF2B5EF4-FFF2-40B4-BE49-F238E27FC236}">
                <a16:creationId xmlns:a16="http://schemas.microsoft.com/office/drawing/2014/main" id="{0BBFBD0D-FC28-4518-A69B-10D586D0410E}"/>
              </a:ext>
            </a:extLst>
          </p:cNvPr>
          <p:cNvSpPr txBox="1"/>
          <p:nvPr/>
        </p:nvSpPr>
        <p:spPr>
          <a:xfrm>
            <a:off x="1467487" y="2376550"/>
            <a:ext cx="3261947" cy="738664"/>
          </a:xfrm>
          <a:prstGeom prst="rect">
            <a:avLst/>
          </a:prstGeom>
          <a:noFill/>
        </p:spPr>
        <p:txBody>
          <a:bodyPr wrap="square" rtlCol="0">
            <a:spAutoFit/>
          </a:bodyPr>
          <a:lstStyle/>
          <a:p>
            <a:r>
              <a:rPr lang="en-US" sz="2400" dirty="0">
                <a:solidFill>
                  <a:schemeClr val="bg2">
                    <a:lumMod val="20000"/>
                    <a:lumOff val="80000"/>
                  </a:schemeClr>
                </a:solidFill>
              </a:rPr>
              <a:t>Targeted Phishing</a:t>
            </a:r>
          </a:p>
          <a:p>
            <a:endParaRPr lang="en-US" dirty="0"/>
          </a:p>
        </p:txBody>
      </p:sp>
      <p:pic>
        <p:nvPicPr>
          <p:cNvPr id="498" name="Picture 2" descr="Here's how to disable Outlook Focused Inbox">
            <a:extLst>
              <a:ext uri="{FF2B5EF4-FFF2-40B4-BE49-F238E27FC236}">
                <a16:creationId xmlns:a16="http://schemas.microsoft.com/office/drawing/2014/main" id="{9C62A72F-674D-4517-A1DC-5A4095D46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336" y="2131867"/>
            <a:ext cx="1181153" cy="1181153"/>
          </a:xfrm>
          <a:prstGeom prst="rect">
            <a:avLst/>
          </a:prstGeom>
          <a:noFill/>
          <a:extLst>
            <a:ext uri="{909E8E84-426E-40DD-AFC4-6F175D3DCCD1}">
              <a14:hiddenFill xmlns:a14="http://schemas.microsoft.com/office/drawing/2010/main">
                <a:solidFill>
                  <a:srgbClr val="FFFFFF"/>
                </a:solidFill>
              </a14:hiddenFill>
            </a:ext>
          </a:extLst>
        </p:spPr>
      </p:pic>
      <p:sp>
        <p:nvSpPr>
          <p:cNvPr id="499" name="TextBox 498">
            <a:extLst>
              <a:ext uri="{FF2B5EF4-FFF2-40B4-BE49-F238E27FC236}">
                <a16:creationId xmlns:a16="http://schemas.microsoft.com/office/drawing/2014/main" id="{F6E2BB1F-5391-4808-B2DD-ABE32DACD156}"/>
              </a:ext>
            </a:extLst>
          </p:cNvPr>
          <p:cNvSpPr txBox="1"/>
          <p:nvPr/>
        </p:nvSpPr>
        <p:spPr>
          <a:xfrm>
            <a:off x="786925" y="1375217"/>
            <a:ext cx="5332576" cy="461665"/>
          </a:xfrm>
          <a:prstGeom prst="rect">
            <a:avLst/>
          </a:prstGeom>
          <a:noFill/>
        </p:spPr>
        <p:txBody>
          <a:bodyPr wrap="square" rtlCol="0">
            <a:spAutoFit/>
          </a:bodyPr>
          <a:lstStyle/>
          <a:p>
            <a:r>
              <a:rPr lang="en-US" sz="2400" dirty="0"/>
              <a:t>Tracking over 500,000 Email attacks</a:t>
            </a:r>
          </a:p>
        </p:txBody>
      </p:sp>
      <p:sp>
        <p:nvSpPr>
          <p:cNvPr id="500" name="TextBox 499">
            <a:extLst>
              <a:ext uri="{FF2B5EF4-FFF2-40B4-BE49-F238E27FC236}">
                <a16:creationId xmlns:a16="http://schemas.microsoft.com/office/drawing/2014/main" id="{EA464F70-C8EF-4EDF-8745-4D523780A4EF}"/>
              </a:ext>
            </a:extLst>
          </p:cNvPr>
          <p:cNvSpPr txBox="1"/>
          <p:nvPr/>
        </p:nvSpPr>
        <p:spPr>
          <a:xfrm>
            <a:off x="1442850" y="3607392"/>
            <a:ext cx="3261947" cy="738664"/>
          </a:xfrm>
          <a:prstGeom prst="rect">
            <a:avLst/>
          </a:prstGeom>
          <a:noFill/>
        </p:spPr>
        <p:txBody>
          <a:bodyPr wrap="square" rtlCol="0">
            <a:spAutoFit/>
          </a:bodyPr>
          <a:lstStyle/>
          <a:p>
            <a:r>
              <a:rPr lang="en-US" sz="2400" dirty="0">
                <a:solidFill>
                  <a:schemeClr val="bg1">
                    <a:lumMod val="10000"/>
                  </a:schemeClr>
                </a:solidFill>
              </a:rPr>
              <a:t>Zero-day Phishing</a:t>
            </a:r>
          </a:p>
          <a:p>
            <a:endParaRPr lang="en-US" dirty="0"/>
          </a:p>
        </p:txBody>
      </p:sp>
    </p:spTree>
    <p:extLst>
      <p:ext uri="{BB962C8B-B14F-4D97-AF65-F5344CB8AC3E}">
        <p14:creationId xmlns:p14="http://schemas.microsoft.com/office/powerpoint/2010/main" val="196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
                                        </p:tgtEl>
                                        <p:attrNameLst>
                                          <p:attrName>style.visibility</p:attrName>
                                        </p:attrNameLst>
                                      </p:cBhvr>
                                      <p:to>
                                        <p:strVal val="visible"/>
                                      </p:to>
                                    </p:set>
                                    <p:animEffect transition="in" filter="fade">
                                      <p:cBhvr>
                                        <p:cTn id="12" dur="500"/>
                                        <p:tgtEl>
                                          <p:spTgt spid="40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5"/>
                                        </p:tgtEl>
                                        <p:attrNameLst>
                                          <p:attrName>style.visibility</p:attrName>
                                        </p:attrNameLst>
                                      </p:cBhvr>
                                      <p:to>
                                        <p:strVal val="visible"/>
                                      </p:to>
                                    </p:set>
                                    <p:animEffect transition="in" filter="fade">
                                      <p:cBhvr>
                                        <p:cTn id="15" dur="500"/>
                                        <p:tgtEl>
                                          <p:spTgt spid="4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92"/>
                                        </p:tgtEl>
                                        <p:attrNameLst>
                                          <p:attrName>style.visibility</p:attrName>
                                        </p:attrNameLst>
                                      </p:cBhvr>
                                      <p:to>
                                        <p:strVal val="visible"/>
                                      </p:to>
                                    </p:set>
                                    <p:animEffect transition="in" filter="fade">
                                      <p:cBhvr>
                                        <p:cTn id="20" dur="500"/>
                                        <p:tgtEl>
                                          <p:spTgt spid="49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7"/>
                                        </p:tgtEl>
                                        <p:attrNameLst>
                                          <p:attrName>style.visibility</p:attrName>
                                        </p:attrNameLst>
                                      </p:cBhvr>
                                      <p:to>
                                        <p:strVal val="visible"/>
                                      </p:to>
                                    </p:set>
                                    <p:animEffect transition="in" filter="fade">
                                      <p:cBhvr>
                                        <p:cTn id="23" dur="500"/>
                                        <p:tgtEl>
                                          <p:spTgt spid="40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2"/>
                                        </p:tgtEl>
                                        <p:attrNameLst>
                                          <p:attrName>style.visibility</p:attrName>
                                        </p:attrNameLst>
                                      </p:cBhvr>
                                      <p:to>
                                        <p:strVal val="visible"/>
                                      </p:to>
                                    </p:set>
                                    <p:animEffect transition="in" filter="fade">
                                      <p:cBhvr>
                                        <p:cTn id="32" dur="500"/>
                                        <p:tgtEl>
                                          <p:spTgt spid="3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00"/>
                                        </p:tgtEl>
                                        <p:attrNameLst>
                                          <p:attrName>style.visibility</p:attrName>
                                        </p:attrNameLst>
                                      </p:cBhvr>
                                      <p:to>
                                        <p:strVal val="visible"/>
                                      </p:to>
                                    </p:set>
                                    <p:animEffect transition="in" filter="fade">
                                      <p:cBhvr>
                                        <p:cTn id="35" dur="500"/>
                                        <p:tgtEl>
                                          <p:spTgt spid="50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93"/>
                                        </p:tgtEl>
                                        <p:attrNameLst>
                                          <p:attrName>style.visibility</p:attrName>
                                        </p:attrNameLst>
                                      </p:cBhvr>
                                      <p:to>
                                        <p:strVal val="visible"/>
                                      </p:to>
                                    </p:set>
                                    <p:animEffect transition="in" filter="fade">
                                      <p:cBhvr>
                                        <p:cTn id="40" dur="500"/>
                                        <p:tgtEl>
                                          <p:spTgt spid="49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6"/>
                                        </p:tgtEl>
                                        <p:attrNameLst>
                                          <p:attrName>style.visibility</p:attrName>
                                        </p:attrNameLst>
                                      </p:cBhvr>
                                      <p:to>
                                        <p:strVal val="visible"/>
                                      </p:to>
                                    </p:set>
                                    <p:animEffect transition="in" filter="fade">
                                      <p:cBhvr>
                                        <p:cTn id="43" dur="500"/>
                                        <p:tgtEl>
                                          <p:spTgt spid="40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95"/>
                                        </p:tgtEl>
                                        <p:attrNameLst>
                                          <p:attrName>style.visibility</p:attrName>
                                        </p:attrNameLst>
                                      </p:cBhvr>
                                      <p:to>
                                        <p:strVal val="visible"/>
                                      </p:to>
                                    </p:set>
                                    <p:anim calcmode="lin" valueType="num">
                                      <p:cBhvr additive="base">
                                        <p:cTn id="48" dur="500" fill="hold"/>
                                        <p:tgtEl>
                                          <p:spTgt spid="495"/>
                                        </p:tgtEl>
                                        <p:attrNameLst>
                                          <p:attrName>ppt_x</p:attrName>
                                        </p:attrNameLst>
                                      </p:cBhvr>
                                      <p:tavLst>
                                        <p:tav tm="0">
                                          <p:val>
                                            <p:strVal val="0-#ppt_w/2"/>
                                          </p:val>
                                        </p:tav>
                                        <p:tav tm="100000">
                                          <p:val>
                                            <p:strVal val="#ppt_x"/>
                                          </p:val>
                                        </p:tav>
                                      </p:tavLst>
                                    </p:anim>
                                    <p:anim calcmode="lin" valueType="num">
                                      <p:cBhvr additive="base">
                                        <p:cTn id="49" dur="500" fill="hold"/>
                                        <p:tgtEl>
                                          <p:spTgt spid="49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497"/>
                                        </p:tgtEl>
                                        <p:attrNameLst>
                                          <p:attrName>style.visibility</p:attrName>
                                        </p:attrNameLst>
                                      </p:cBhvr>
                                      <p:to>
                                        <p:strVal val="visible"/>
                                      </p:to>
                                    </p:set>
                                    <p:anim calcmode="lin" valueType="num">
                                      <p:cBhvr additive="base">
                                        <p:cTn id="52" dur="500" fill="hold"/>
                                        <p:tgtEl>
                                          <p:spTgt spid="497"/>
                                        </p:tgtEl>
                                        <p:attrNameLst>
                                          <p:attrName>ppt_x</p:attrName>
                                        </p:attrNameLst>
                                      </p:cBhvr>
                                      <p:tavLst>
                                        <p:tav tm="0">
                                          <p:val>
                                            <p:strVal val="0-#ppt_w/2"/>
                                          </p:val>
                                        </p:tav>
                                        <p:tav tm="100000">
                                          <p:val>
                                            <p:strVal val="#ppt_x"/>
                                          </p:val>
                                        </p:tav>
                                      </p:tavLst>
                                    </p:anim>
                                    <p:anim calcmode="lin" valueType="num">
                                      <p:cBhvr additive="base">
                                        <p:cTn id="53" dur="500" fill="hold"/>
                                        <p:tgtEl>
                                          <p:spTgt spid="497"/>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9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animBg="1"/>
      <p:bldP spid="404" grpId="0" animBg="1"/>
      <p:bldP spid="405" grpId="0"/>
      <p:bldP spid="406" grpId="0"/>
      <p:bldP spid="407" grpId="0"/>
      <p:bldP spid="492" grpId="0"/>
      <p:bldP spid="493" grpId="0"/>
      <p:bldP spid="494" grpId="0"/>
      <p:bldP spid="495" grpId="0" animBg="1"/>
      <p:bldP spid="496" grpId="0"/>
      <p:bldP spid="497" grpId="0"/>
      <p:bldP spid="5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26AA-7D85-4C5B-9461-37751378FA9F}"/>
              </a:ext>
            </a:extLst>
          </p:cNvPr>
          <p:cNvSpPr>
            <a:spLocks noGrp="1"/>
          </p:cNvSpPr>
          <p:nvPr>
            <p:ph type="title"/>
          </p:nvPr>
        </p:nvSpPr>
        <p:spPr>
          <a:xfrm>
            <a:off x="514349" y="365125"/>
            <a:ext cx="11139247" cy="1325563"/>
          </a:xfrm>
        </p:spPr>
        <p:txBody>
          <a:bodyPr/>
          <a:lstStyle/>
          <a:p>
            <a:r>
              <a:rPr lang="en-US" dirty="0"/>
              <a:t>Office 365 Is The Most Targeted Platform</a:t>
            </a:r>
          </a:p>
        </p:txBody>
      </p:sp>
      <p:sp>
        <p:nvSpPr>
          <p:cNvPr id="9" name="Content Placeholder 8">
            <a:extLst>
              <a:ext uri="{FF2B5EF4-FFF2-40B4-BE49-F238E27FC236}">
                <a16:creationId xmlns:a16="http://schemas.microsoft.com/office/drawing/2014/main" id="{8AB09331-AB1F-46CF-9B1F-E724A5987BD5}"/>
              </a:ext>
            </a:extLst>
          </p:cNvPr>
          <p:cNvSpPr>
            <a:spLocks noGrp="1"/>
          </p:cNvSpPr>
          <p:nvPr>
            <p:ph idx="1"/>
          </p:nvPr>
        </p:nvSpPr>
        <p:spPr>
          <a:xfrm>
            <a:off x="514350" y="1986131"/>
            <a:ext cx="4826002" cy="4101518"/>
          </a:xfrm>
        </p:spPr>
        <p:txBody>
          <a:bodyPr>
            <a:normAutofit/>
          </a:bodyPr>
          <a:lstStyle/>
          <a:p>
            <a:r>
              <a:rPr lang="en-US" dirty="0"/>
              <a:t>Account harvesting is the primary objective </a:t>
            </a:r>
          </a:p>
          <a:p>
            <a:endParaRPr lang="en-US" dirty="0"/>
          </a:p>
          <a:p>
            <a:r>
              <a:rPr lang="en-US" dirty="0"/>
              <a:t>URL- phishing has replaced malware attachments</a:t>
            </a:r>
          </a:p>
          <a:p>
            <a:endParaRPr lang="en-US" dirty="0"/>
          </a:p>
          <a:p>
            <a:endParaRPr lang="en-US" dirty="0"/>
          </a:p>
        </p:txBody>
      </p:sp>
      <p:sp>
        <p:nvSpPr>
          <p:cNvPr id="4" name="Slide Number Placeholder 3">
            <a:extLst>
              <a:ext uri="{FF2B5EF4-FFF2-40B4-BE49-F238E27FC236}">
                <a16:creationId xmlns:a16="http://schemas.microsoft.com/office/drawing/2014/main" id="{8B21D7F8-A0AE-46E2-9265-A4B9F25D1CC8}"/>
              </a:ext>
            </a:extLst>
          </p:cNvPr>
          <p:cNvSpPr>
            <a:spLocks noGrp="1"/>
          </p:cNvSpPr>
          <p:nvPr>
            <p:ph type="sldNum" sz="quarter" idx="12"/>
          </p:nvPr>
        </p:nvSpPr>
        <p:spPr>
          <a:xfrm>
            <a:off x="11493030" y="6402862"/>
            <a:ext cx="434897" cy="365125"/>
          </a:xfrm>
        </p:spPr>
        <p:txBody>
          <a:bodyPr/>
          <a:lstStyle/>
          <a:p>
            <a:fld id="{3FD41FF8-B36C-BE44-BB4F-D6FFF26618A4}" type="slidenum">
              <a:rPr lang="en-US" smtClean="0"/>
              <a:pPr/>
              <a:t>7</a:t>
            </a:fld>
            <a:endParaRPr lang="en-US" dirty="0"/>
          </a:p>
        </p:txBody>
      </p:sp>
      <p:pic>
        <p:nvPicPr>
          <p:cNvPr id="21" name="Content Placeholder 20">
            <a:extLst>
              <a:ext uri="{FF2B5EF4-FFF2-40B4-BE49-F238E27FC236}">
                <a16:creationId xmlns:a16="http://schemas.microsoft.com/office/drawing/2014/main" id="{61DC3075-F82C-4991-BA38-F5E78EAFED87}"/>
              </a:ext>
            </a:extLst>
          </p:cNvPr>
          <p:cNvPicPr>
            <a:picLocks noGrp="1" noChangeAspect="1"/>
          </p:cNvPicPr>
          <p:nvPr>
            <p:ph sz="quarter" idx="4294967295"/>
          </p:nvPr>
        </p:nvPicPr>
        <p:blipFill>
          <a:blip r:embed="rId3"/>
          <a:stretch>
            <a:fillRect/>
          </a:stretch>
        </p:blipFill>
        <p:spPr>
          <a:xfrm>
            <a:off x="6851650" y="1376363"/>
            <a:ext cx="5340350" cy="2182812"/>
          </a:xfrm>
          <a:prstGeom prst="rect">
            <a:avLst/>
          </a:prstGeom>
        </p:spPr>
      </p:pic>
      <p:pic>
        <p:nvPicPr>
          <p:cNvPr id="22" name="Picture 21">
            <a:extLst>
              <a:ext uri="{FF2B5EF4-FFF2-40B4-BE49-F238E27FC236}">
                <a16:creationId xmlns:a16="http://schemas.microsoft.com/office/drawing/2014/main" id="{B555D0B7-825B-4208-BDC2-065420AEABD7}"/>
              </a:ext>
            </a:extLst>
          </p:cNvPr>
          <p:cNvPicPr>
            <a:picLocks noChangeAspect="1"/>
          </p:cNvPicPr>
          <p:nvPr/>
        </p:nvPicPr>
        <p:blipFill>
          <a:blip r:embed="rId4"/>
          <a:stretch>
            <a:fillRect/>
          </a:stretch>
        </p:blipFill>
        <p:spPr>
          <a:xfrm>
            <a:off x="5888770" y="3725519"/>
            <a:ext cx="5449915" cy="2767355"/>
          </a:xfrm>
          <a:prstGeom prst="rect">
            <a:avLst/>
          </a:prstGeom>
        </p:spPr>
      </p:pic>
      <p:sp>
        <p:nvSpPr>
          <p:cNvPr id="23" name="TextBox 22">
            <a:extLst>
              <a:ext uri="{FF2B5EF4-FFF2-40B4-BE49-F238E27FC236}">
                <a16:creationId xmlns:a16="http://schemas.microsoft.com/office/drawing/2014/main" id="{1415F567-738A-428B-B40F-173ABC17E4B8}"/>
              </a:ext>
            </a:extLst>
          </p:cNvPr>
          <p:cNvSpPr txBox="1"/>
          <p:nvPr/>
        </p:nvSpPr>
        <p:spPr>
          <a:xfrm>
            <a:off x="2792186" y="6402862"/>
            <a:ext cx="3076483" cy="261610"/>
          </a:xfrm>
          <a:prstGeom prst="rect">
            <a:avLst/>
          </a:prstGeom>
          <a:noFill/>
        </p:spPr>
        <p:txBody>
          <a:bodyPr wrap="none" rtlCol="0">
            <a:spAutoFit/>
          </a:bodyPr>
          <a:lstStyle/>
          <a:p>
            <a:r>
              <a:rPr lang="en-US" sz="1100" dirty="0"/>
              <a:t>Source: SonicWall 2020 Microsoft ATP Report</a:t>
            </a:r>
          </a:p>
        </p:txBody>
      </p:sp>
    </p:spTree>
    <p:extLst>
      <p:ext uri="{BB962C8B-B14F-4D97-AF65-F5344CB8AC3E}">
        <p14:creationId xmlns:p14="http://schemas.microsoft.com/office/powerpoint/2010/main" val="229352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78CD61-5450-465D-8A59-2F370D28693B}"/>
              </a:ext>
            </a:extLst>
          </p:cNvPr>
          <p:cNvSpPr>
            <a:spLocks noGrp="1"/>
          </p:cNvSpPr>
          <p:nvPr>
            <p:ph type="title"/>
          </p:nvPr>
        </p:nvSpPr>
        <p:spPr/>
        <p:txBody>
          <a:bodyPr/>
          <a:lstStyle/>
          <a:p>
            <a:r>
              <a:rPr lang="en-US" dirty="0"/>
              <a:t>Attackers Know Your Security</a:t>
            </a:r>
          </a:p>
        </p:txBody>
      </p:sp>
      <p:pic>
        <p:nvPicPr>
          <p:cNvPr id="8" name="Content Placeholder 7" descr="Graphical user interface, text&#10;&#10;Description automatically generated">
            <a:extLst>
              <a:ext uri="{FF2B5EF4-FFF2-40B4-BE49-F238E27FC236}">
                <a16:creationId xmlns:a16="http://schemas.microsoft.com/office/drawing/2014/main" id="{04E9228C-D090-4D87-A346-DC3C1E564B9A}"/>
              </a:ext>
            </a:extLst>
          </p:cNvPr>
          <p:cNvPicPr>
            <a:picLocks noGrp="1" noChangeAspect="1"/>
          </p:cNvPicPr>
          <p:nvPr>
            <p:ph idx="1"/>
          </p:nvPr>
        </p:nvPicPr>
        <p:blipFill>
          <a:blip r:embed="rId3"/>
          <a:stretch>
            <a:fillRect/>
          </a:stretch>
        </p:blipFill>
        <p:spPr>
          <a:xfrm>
            <a:off x="2768525" y="1985963"/>
            <a:ext cx="6631138" cy="4102100"/>
          </a:xfrm>
        </p:spPr>
      </p:pic>
      <p:sp>
        <p:nvSpPr>
          <p:cNvPr id="5" name="Slide Number Placeholder 1">
            <a:extLst>
              <a:ext uri="{FF2B5EF4-FFF2-40B4-BE49-F238E27FC236}">
                <a16:creationId xmlns:a16="http://schemas.microsoft.com/office/drawing/2014/main" id="{FAB9E0B9-4807-4587-81EB-B6A6735E686A}"/>
              </a:ext>
            </a:extLst>
          </p:cNvPr>
          <p:cNvSpPr>
            <a:spLocks noGrp="1"/>
          </p:cNvSpPr>
          <p:nvPr>
            <p:ph type="sldNum" sz="quarter" idx="12"/>
          </p:nvPr>
        </p:nvSpPr>
        <p:spPr/>
        <p:txBody>
          <a:bodyPr vert="horz" lIns="91440" tIns="45720" rIns="91440" bIns="45720" rtlCol="0" anchor="ctr"/>
          <a:lstStyle>
            <a:defPPr>
              <a:defRPr lang="en-US"/>
            </a:defPPr>
            <a:lvl1pPr marL="0" algn="r" defTabSz="914400" rtl="0" eaLnBrk="1" latinLnBrk="0" hangingPunct="1">
              <a:defRPr sz="1100" b="1" i="0" kern="1200">
                <a:solidFill>
                  <a:srgbClr val="666666"/>
                </a:solidFill>
                <a:latin typeface="+mj-lt"/>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D41FF8-B36C-BE44-BB4F-D6FFF26618A4}" type="slidenum">
              <a:rPr lang="en-US" smtClean="0"/>
              <a:pPr/>
              <a:t>8</a:t>
            </a:fld>
            <a:endParaRPr lang="en-US" dirty="0"/>
          </a:p>
        </p:txBody>
      </p:sp>
    </p:spTree>
    <p:extLst>
      <p:ext uri="{BB962C8B-B14F-4D97-AF65-F5344CB8AC3E}">
        <p14:creationId xmlns:p14="http://schemas.microsoft.com/office/powerpoint/2010/main" val="355155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155962-6F57-4994-A8C6-13D532BB9987}"/>
              </a:ext>
            </a:extLst>
          </p:cNvPr>
          <p:cNvSpPr>
            <a:spLocks noGrp="1"/>
          </p:cNvSpPr>
          <p:nvPr>
            <p:ph type="title"/>
          </p:nvPr>
        </p:nvSpPr>
        <p:spPr/>
        <p:txBody>
          <a:bodyPr/>
          <a:lstStyle/>
          <a:p>
            <a:r>
              <a:rPr lang="en-US" dirty="0"/>
              <a:t>Ineffective Solutions</a:t>
            </a:r>
          </a:p>
        </p:txBody>
      </p:sp>
      <p:sp>
        <p:nvSpPr>
          <p:cNvPr id="30" name="Slide Number Placeholder 3">
            <a:extLst>
              <a:ext uri="{FF2B5EF4-FFF2-40B4-BE49-F238E27FC236}">
                <a16:creationId xmlns:a16="http://schemas.microsoft.com/office/drawing/2014/main" id="{36841E88-C017-4F43-8FF9-BF6038AFAA9A}"/>
              </a:ext>
            </a:extLst>
          </p:cNvPr>
          <p:cNvSpPr>
            <a:spLocks noGrp="1"/>
          </p:cNvSpPr>
          <p:nvPr>
            <p:ph type="sldNum" sz="quarter" idx="12"/>
          </p:nvPr>
        </p:nvSpPr>
        <p:spPr/>
        <p:txBody>
          <a:bodyPr/>
          <a:lstStyle/>
          <a:p>
            <a:fld id="{3FD41FF8-B36C-BE44-BB4F-D6FFF26618A4}" type="slidenum">
              <a:rPr lang="en-US" smtClean="0"/>
              <a:pPr/>
              <a:t>9</a:t>
            </a:fld>
            <a:endParaRPr lang="en-US" dirty="0"/>
          </a:p>
        </p:txBody>
      </p:sp>
      <p:pic>
        <p:nvPicPr>
          <p:cNvPr id="8" name="Google Shape;644;p50">
            <a:extLst>
              <a:ext uri="{FF2B5EF4-FFF2-40B4-BE49-F238E27FC236}">
                <a16:creationId xmlns:a16="http://schemas.microsoft.com/office/drawing/2014/main" id="{88BE87E2-D386-480B-9FB2-4C5E646156E5}"/>
              </a:ext>
            </a:extLst>
          </p:cNvPr>
          <p:cNvPicPr preferRelativeResize="0"/>
          <p:nvPr/>
        </p:nvPicPr>
        <p:blipFill rotWithShape="1">
          <a:blip r:embed="rId3">
            <a:alphaModFix/>
          </a:blip>
          <a:srcRect/>
          <a:stretch/>
        </p:blipFill>
        <p:spPr>
          <a:xfrm>
            <a:off x="3756559" y="2948151"/>
            <a:ext cx="3985951" cy="2257776"/>
          </a:xfrm>
          <a:prstGeom prst="rect">
            <a:avLst/>
          </a:prstGeom>
          <a:noFill/>
          <a:ln>
            <a:noFill/>
          </a:ln>
        </p:spPr>
      </p:pic>
      <p:sp>
        <p:nvSpPr>
          <p:cNvPr id="9" name="Google Shape;645;p50">
            <a:extLst>
              <a:ext uri="{FF2B5EF4-FFF2-40B4-BE49-F238E27FC236}">
                <a16:creationId xmlns:a16="http://schemas.microsoft.com/office/drawing/2014/main" id="{3FDDD71C-3A89-4B59-8EAD-06251C854A41}"/>
              </a:ext>
            </a:extLst>
          </p:cNvPr>
          <p:cNvSpPr/>
          <p:nvPr/>
        </p:nvSpPr>
        <p:spPr>
          <a:xfrm>
            <a:off x="1241778" y="4286679"/>
            <a:ext cx="7639814" cy="345000"/>
          </a:xfrm>
          <a:prstGeom prst="rightArrow">
            <a:avLst>
              <a:gd name="adj1" fmla="val 50000"/>
              <a:gd name="adj2" fmla="val 50000"/>
            </a:avLst>
          </a:pr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oppins Thin"/>
              <a:ea typeface="Poppins Thin"/>
              <a:cs typeface="Poppins Thin"/>
              <a:sym typeface="Poppins Thin"/>
            </a:endParaRPr>
          </a:p>
        </p:txBody>
      </p:sp>
      <p:pic>
        <p:nvPicPr>
          <p:cNvPr id="10" name="Google Shape;646;p50">
            <a:extLst>
              <a:ext uri="{FF2B5EF4-FFF2-40B4-BE49-F238E27FC236}">
                <a16:creationId xmlns:a16="http://schemas.microsoft.com/office/drawing/2014/main" id="{82D4A461-F458-4E62-920B-4AA8AF1146EE}"/>
              </a:ext>
            </a:extLst>
          </p:cNvPr>
          <p:cNvPicPr preferRelativeResize="0"/>
          <p:nvPr/>
        </p:nvPicPr>
        <p:blipFill rotWithShape="1">
          <a:blip r:embed="rId4">
            <a:alphaModFix/>
          </a:blip>
          <a:srcRect/>
          <a:stretch/>
        </p:blipFill>
        <p:spPr>
          <a:xfrm>
            <a:off x="560559" y="4184466"/>
            <a:ext cx="732400" cy="549300"/>
          </a:xfrm>
          <a:prstGeom prst="rect">
            <a:avLst/>
          </a:prstGeom>
          <a:noFill/>
          <a:ln>
            <a:noFill/>
          </a:ln>
        </p:spPr>
      </p:pic>
      <p:pic>
        <p:nvPicPr>
          <p:cNvPr id="11" name="Google Shape;647;p50">
            <a:extLst>
              <a:ext uri="{FF2B5EF4-FFF2-40B4-BE49-F238E27FC236}">
                <a16:creationId xmlns:a16="http://schemas.microsoft.com/office/drawing/2014/main" id="{148DF41E-3003-4D4F-BCD0-564E06DD6E6F}"/>
              </a:ext>
            </a:extLst>
          </p:cNvPr>
          <p:cNvPicPr preferRelativeResize="0"/>
          <p:nvPr/>
        </p:nvPicPr>
        <p:blipFill rotWithShape="1">
          <a:blip r:embed="rId5">
            <a:alphaModFix/>
          </a:blip>
          <a:srcRect/>
          <a:stretch/>
        </p:blipFill>
        <p:spPr>
          <a:xfrm>
            <a:off x="8887178" y="4133484"/>
            <a:ext cx="762000" cy="609600"/>
          </a:xfrm>
          <a:prstGeom prst="rect">
            <a:avLst/>
          </a:prstGeom>
          <a:noFill/>
          <a:ln>
            <a:noFill/>
          </a:ln>
        </p:spPr>
      </p:pic>
      <p:pic>
        <p:nvPicPr>
          <p:cNvPr id="12" name="Google Shape;648;p50">
            <a:extLst>
              <a:ext uri="{FF2B5EF4-FFF2-40B4-BE49-F238E27FC236}">
                <a16:creationId xmlns:a16="http://schemas.microsoft.com/office/drawing/2014/main" id="{F9E9C2F0-FC38-41B0-B033-90B5DB9AE5E1}"/>
              </a:ext>
            </a:extLst>
          </p:cNvPr>
          <p:cNvPicPr preferRelativeResize="0"/>
          <p:nvPr/>
        </p:nvPicPr>
        <p:blipFill rotWithShape="1">
          <a:blip r:embed="rId6">
            <a:alphaModFix/>
          </a:blip>
          <a:srcRect/>
          <a:stretch/>
        </p:blipFill>
        <p:spPr>
          <a:xfrm>
            <a:off x="10550878" y="4012909"/>
            <a:ext cx="685800" cy="787400"/>
          </a:xfrm>
          <a:prstGeom prst="rect">
            <a:avLst/>
          </a:prstGeom>
          <a:noFill/>
          <a:ln>
            <a:noFill/>
          </a:ln>
        </p:spPr>
      </p:pic>
      <p:sp>
        <p:nvSpPr>
          <p:cNvPr id="14" name="Google Shape;650;p50">
            <a:extLst>
              <a:ext uri="{FF2B5EF4-FFF2-40B4-BE49-F238E27FC236}">
                <a16:creationId xmlns:a16="http://schemas.microsoft.com/office/drawing/2014/main" id="{7CBC6C44-6D6C-4F37-AC89-7EB423A5F87E}"/>
              </a:ext>
            </a:extLst>
          </p:cNvPr>
          <p:cNvSpPr/>
          <p:nvPr/>
        </p:nvSpPr>
        <p:spPr>
          <a:xfrm>
            <a:off x="4596663" y="3975438"/>
            <a:ext cx="270900" cy="1003500"/>
          </a:xfrm>
          <a:prstGeom prst="rect">
            <a:avLst/>
          </a:prstGeom>
          <a:solidFill>
            <a:srgbClr val="3C7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Poppins Thin"/>
              <a:ea typeface="Poppins Thin"/>
              <a:cs typeface="Poppins Thin"/>
              <a:sym typeface="Poppins Thin"/>
            </a:endParaRPr>
          </a:p>
        </p:txBody>
      </p:sp>
      <p:sp>
        <p:nvSpPr>
          <p:cNvPr id="17" name="Google Shape;653;p50">
            <a:extLst>
              <a:ext uri="{FF2B5EF4-FFF2-40B4-BE49-F238E27FC236}">
                <a16:creationId xmlns:a16="http://schemas.microsoft.com/office/drawing/2014/main" id="{A7C7A76C-95A8-4D73-BA05-A2C511E547FC}"/>
              </a:ext>
            </a:extLst>
          </p:cNvPr>
          <p:cNvSpPr/>
          <p:nvPr/>
        </p:nvSpPr>
        <p:spPr>
          <a:xfrm>
            <a:off x="5853963" y="3952860"/>
            <a:ext cx="270900" cy="1003500"/>
          </a:xfrm>
          <a:prstGeom prst="rect">
            <a:avLst/>
          </a:prstGeom>
          <a:solidFill>
            <a:srgbClr val="E691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Poppins Thin"/>
              <a:ea typeface="Poppins Thin"/>
              <a:cs typeface="Poppins Thin"/>
              <a:sym typeface="Poppins Thin"/>
            </a:endParaRPr>
          </a:p>
        </p:txBody>
      </p:sp>
      <p:pic>
        <p:nvPicPr>
          <p:cNvPr id="19" name="Google Shape;655;p50">
            <a:extLst>
              <a:ext uri="{FF2B5EF4-FFF2-40B4-BE49-F238E27FC236}">
                <a16:creationId xmlns:a16="http://schemas.microsoft.com/office/drawing/2014/main" id="{CCA76A95-B0BE-4D8A-83BB-4E0F75EEEC01}"/>
              </a:ext>
            </a:extLst>
          </p:cNvPr>
          <p:cNvPicPr preferRelativeResize="0"/>
          <p:nvPr/>
        </p:nvPicPr>
        <p:blipFill rotWithShape="1">
          <a:blip r:embed="rId7">
            <a:alphaModFix/>
          </a:blip>
          <a:srcRect/>
          <a:stretch/>
        </p:blipFill>
        <p:spPr>
          <a:xfrm>
            <a:off x="6695595" y="4294798"/>
            <a:ext cx="787400" cy="482600"/>
          </a:xfrm>
          <a:prstGeom prst="rect">
            <a:avLst/>
          </a:prstGeom>
          <a:noFill/>
          <a:ln>
            <a:noFill/>
          </a:ln>
        </p:spPr>
      </p:pic>
      <p:pic>
        <p:nvPicPr>
          <p:cNvPr id="20" name="Google Shape;657;p50">
            <a:extLst>
              <a:ext uri="{FF2B5EF4-FFF2-40B4-BE49-F238E27FC236}">
                <a16:creationId xmlns:a16="http://schemas.microsoft.com/office/drawing/2014/main" id="{4E496D1A-F2BD-41FD-8A8C-070A755A16E0}"/>
              </a:ext>
            </a:extLst>
          </p:cNvPr>
          <p:cNvPicPr preferRelativeResize="0"/>
          <p:nvPr/>
        </p:nvPicPr>
        <p:blipFill rotWithShape="1">
          <a:blip r:embed="rId8">
            <a:alphaModFix/>
          </a:blip>
          <a:srcRect/>
          <a:stretch/>
        </p:blipFill>
        <p:spPr>
          <a:xfrm>
            <a:off x="5592877" y="3096811"/>
            <a:ext cx="748828" cy="732370"/>
          </a:xfrm>
          <a:prstGeom prst="rect">
            <a:avLst/>
          </a:prstGeom>
          <a:noFill/>
          <a:ln>
            <a:noFill/>
          </a:ln>
        </p:spPr>
      </p:pic>
      <p:sp>
        <p:nvSpPr>
          <p:cNvPr id="21" name="Google Shape;658;p50">
            <a:extLst>
              <a:ext uri="{FF2B5EF4-FFF2-40B4-BE49-F238E27FC236}">
                <a16:creationId xmlns:a16="http://schemas.microsoft.com/office/drawing/2014/main" id="{F6323FB9-16B5-4DF8-ADB8-DF9A4FE43579}"/>
              </a:ext>
            </a:extLst>
          </p:cNvPr>
          <p:cNvSpPr/>
          <p:nvPr/>
        </p:nvSpPr>
        <p:spPr>
          <a:xfrm>
            <a:off x="4348622" y="5116239"/>
            <a:ext cx="3470700" cy="95400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000" dirty="0">
                <a:solidFill>
                  <a:srgbClr val="222222"/>
                </a:solidFill>
                <a:latin typeface="Poppins"/>
                <a:ea typeface="Poppins"/>
                <a:cs typeface="Poppins"/>
                <a:sym typeface="Poppins"/>
              </a:rPr>
              <a:t>EOP</a:t>
            </a:r>
            <a:endParaRPr sz="3000" dirty="0">
              <a:solidFill>
                <a:schemeClr val="dk1"/>
              </a:solidFill>
              <a:latin typeface="Poppins Thin"/>
              <a:ea typeface="Poppins Thin"/>
              <a:cs typeface="Poppins Thin"/>
              <a:sym typeface="Poppins Thin"/>
            </a:endParaRPr>
          </a:p>
        </p:txBody>
      </p:sp>
      <p:sp>
        <p:nvSpPr>
          <p:cNvPr id="22" name="Google Shape;659;p50">
            <a:extLst>
              <a:ext uri="{FF2B5EF4-FFF2-40B4-BE49-F238E27FC236}">
                <a16:creationId xmlns:a16="http://schemas.microsoft.com/office/drawing/2014/main" id="{75606A6D-76B6-43B8-8A13-92AEB781314B}"/>
              </a:ext>
            </a:extLst>
          </p:cNvPr>
          <p:cNvSpPr/>
          <p:nvPr/>
        </p:nvSpPr>
        <p:spPr>
          <a:xfrm>
            <a:off x="5592877" y="5115106"/>
            <a:ext cx="936214" cy="966915"/>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000" dirty="0">
                <a:solidFill>
                  <a:srgbClr val="222222"/>
                </a:solidFill>
                <a:latin typeface="Poppins"/>
                <a:ea typeface="Poppins"/>
                <a:cs typeface="Poppins"/>
                <a:sym typeface="Poppins"/>
              </a:rPr>
              <a:t>ATP</a:t>
            </a:r>
            <a:endParaRPr sz="3000" dirty="0">
              <a:solidFill>
                <a:schemeClr val="dk1"/>
              </a:solidFill>
              <a:latin typeface="Poppins Thin"/>
              <a:ea typeface="Poppins Thin"/>
              <a:cs typeface="Poppins Thin"/>
              <a:sym typeface="Poppins Thin"/>
            </a:endParaRPr>
          </a:p>
        </p:txBody>
      </p:sp>
      <p:pic>
        <p:nvPicPr>
          <p:cNvPr id="36" name="Picture 2" descr="Block, email, filter, firewall icon - Free download">
            <a:extLst>
              <a:ext uri="{FF2B5EF4-FFF2-40B4-BE49-F238E27FC236}">
                <a16:creationId xmlns:a16="http://schemas.microsoft.com/office/drawing/2014/main" id="{32221AFA-A2F1-9042-B38D-B657147CD3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7215" y="2219563"/>
            <a:ext cx="889352" cy="88935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84185A4-1AD5-D24C-B7E8-36D750964D62}"/>
              </a:ext>
            </a:extLst>
          </p:cNvPr>
          <p:cNvSpPr txBox="1"/>
          <p:nvPr/>
        </p:nvSpPr>
        <p:spPr>
          <a:xfrm>
            <a:off x="1818789" y="1932810"/>
            <a:ext cx="1586203" cy="369332"/>
          </a:xfrm>
          <a:prstGeom prst="rect">
            <a:avLst/>
          </a:prstGeom>
          <a:noFill/>
        </p:spPr>
        <p:txBody>
          <a:bodyPr wrap="none" rtlCol="0">
            <a:spAutoFit/>
          </a:bodyPr>
          <a:lstStyle/>
          <a:p>
            <a:r>
              <a:rPr lang="en-US" dirty="0"/>
              <a:t>3</a:t>
            </a:r>
            <a:r>
              <a:rPr lang="en-US" baseline="30000" dirty="0"/>
              <a:t>rd</a:t>
            </a:r>
            <a:r>
              <a:rPr lang="en-US" dirty="0"/>
              <a:t> Party MTA</a:t>
            </a:r>
          </a:p>
        </p:txBody>
      </p:sp>
      <p:sp>
        <p:nvSpPr>
          <p:cNvPr id="5" name="Bent Arrow 4">
            <a:extLst>
              <a:ext uri="{FF2B5EF4-FFF2-40B4-BE49-F238E27FC236}">
                <a16:creationId xmlns:a16="http://schemas.microsoft.com/office/drawing/2014/main" id="{BB130600-45EE-D849-A1B6-D439B498BAA2}"/>
              </a:ext>
            </a:extLst>
          </p:cNvPr>
          <p:cNvSpPr/>
          <p:nvPr/>
        </p:nvSpPr>
        <p:spPr>
          <a:xfrm>
            <a:off x="948191" y="2586512"/>
            <a:ext cx="796242" cy="936684"/>
          </a:xfrm>
          <a:prstGeom prst="bent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6">
            <a:extLst>
              <a:ext uri="{FF2B5EF4-FFF2-40B4-BE49-F238E27FC236}">
                <a16:creationId xmlns:a16="http://schemas.microsoft.com/office/drawing/2014/main" id="{0E12E16F-A746-8A41-AFF7-55C606E10B4C}"/>
              </a:ext>
            </a:extLst>
          </p:cNvPr>
          <p:cNvSpPr/>
          <p:nvPr/>
        </p:nvSpPr>
        <p:spPr>
          <a:xfrm rot="3339822">
            <a:off x="2708567" y="3551619"/>
            <a:ext cx="1312852" cy="400181"/>
          </a:xfrm>
          <a:prstGeom prst="right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oogle Shape;647;p50">
            <a:extLst>
              <a:ext uri="{FF2B5EF4-FFF2-40B4-BE49-F238E27FC236}">
                <a16:creationId xmlns:a16="http://schemas.microsoft.com/office/drawing/2014/main" id="{C8AC0E15-3055-6741-98F2-FD05C5D083A6}"/>
              </a:ext>
            </a:extLst>
          </p:cNvPr>
          <p:cNvPicPr preferRelativeResize="0"/>
          <p:nvPr/>
        </p:nvPicPr>
        <p:blipFill rotWithShape="1">
          <a:blip r:embed="rId5">
            <a:alphaModFix/>
          </a:blip>
          <a:srcRect/>
          <a:stretch/>
        </p:blipFill>
        <p:spPr>
          <a:xfrm>
            <a:off x="8887178" y="3015341"/>
            <a:ext cx="762000" cy="609600"/>
          </a:xfrm>
          <a:prstGeom prst="rect">
            <a:avLst/>
          </a:prstGeom>
          <a:noFill/>
          <a:ln>
            <a:noFill/>
          </a:ln>
        </p:spPr>
      </p:pic>
      <p:pic>
        <p:nvPicPr>
          <p:cNvPr id="39" name="Google Shape;648;p50">
            <a:extLst>
              <a:ext uri="{FF2B5EF4-FFF2-40B4-BE49-F238E27FC236}">
                <a16:creationId xmlns:a16="http://schemas.microsoft.com/office/drawing/2014/main" id="{598D4402-6B23-7642-B7CB-646E3BC3BDA0}"/>
              </a:ext>
            </a:extLst>
          </p:cNvPr>
          <p:cNvPicPr preferRelativeResize="0"/>
          <p:nvPr/>
        </p:nvPicPr>
        <p:blipFill rotWithShape="1">
          <a:blip r:embed="rId6">
            <a:alphaModFix/>
          </a:blip>
          <a:srcRect/>
          <a:stretch/>
        </p:blipFill>
        <p:spPr>
          <a:xfrm>
            <a:off x="10550878" y="2830977"/>
            <a:ext cx="685800" cy="787400"/>
          </a:xfrm>
          <a:prstGeom prst="rect">
            <a:avLst/>
          </a:prstGeom>
          <a:noFill/>
          <a:ln>
            <a:noFill/>
          </a:ln>
        </p:spPr>
      </p:pic>
      <p:pic>
        <p:nvPicPr>
          <p:cNvPr id="40" name="Google Shape;647;p50">
            <a:extLst>
              <a:ext uri="{FF2B5EF4-FFF2-40B4-BE49-F238E27FC236}">
                <a16:creationId xmlns:a16="http://schemas.microsoft.com/office/drawing/2014/main" id="{44760CAE-0018-BD41-BFCE-6FE7C1C83745}"/>
              </a:ext>
            </a:extLst>
          </p:cNvPr>
          <p:cNvPicPr preferRelativeResize="0"/>
          <p:nvPr/>
        </p:nvPicPr>
        <p:blipFill rotWithShape="1">
          <a:blip r:embed="rId5">
            <a:alphaModFix/>
          </a:blip>
          <a:srcRect/>
          <a:stretch/>
        </p:blipFill>
        <p:spPr>
          <a:xfrm>
            <a:off x="8881592" y="5260059"/>
            <a:ext cx="762000" cy="609600"/>
          </a:xfrm>
          <a:prstGeom prst="rect">
            <a:avLst/>
          </a:prstGeom>
          <a:noFill/>
          <a:ln>
            <a:noFill/>
          </a:ln>
        </p:spPr>
      </p:pic>
      <p:pic>
        <p:nvPicPr>
          <p:cNvPr id="41" name="Google Shape;648;p50">
            <a:extLst>
              <a:ext uri="{FF2B5EF4-FFF2-40B4-BE49-F238E27FC236}">
                <a16:creationId xmlns:a16="http://schemas.microsoft.com/office/drawing/2014/main" id="{DFB84E2D-B7AA-3A43-B79C-5395A4322587}"/>
              </a:ext>
            </a:extLst>
          </p:cNvPr>
          <p:cNvPicPr preferRelativeResize="0"/>
          <p:nvPr/>
        </p:nvPicPr>
        <p:blipFill rotWithShape="1">
          <a:blip r:embed="rId6">
            <a:alphaModFix/>
          </a:blip>
          <a:srcRect/>
          <a:stretch/>
        </p:blipFill>
        <p:spPr>
          <a:xfrm>
            <a:off x="10550878" y="5171159"/>
            <a:ext cx="685800" cy="787400"/>
          </a:xfrm>
          <a:prstGeom prst="rect">
            <a:avLst/>
          </a:prstGeom>
          <a:noFill/>
          <a:ln>
            <a:noFill/>
          </a:ln>
        </p:spPr>
      </p:pic>
      <p:sp>
        <p:nvSpPr>
          <p:cNvPr id="42" name="Google Shape;645;p50">
            <a:extLst>
              <a:ext uri="{FF2B5EF4-FFF2-40B4-BE49-F238E27FC236}">
                <a16:creationId xmlns:a16="http://schemas.microsoft.com/office/drawing/2014/main" id="{35135A09-7276-2447-ADD8-9E9EB7E8C6A6}"/>
              </a:ext>
            </a:extLst>
          </p:cNvPr>
          <p:cNvSpPr/>
          <p:nvPr/>
        </p:nvSpPr>
        <p:spPr>
          <a:xfrm rot="19348470">
            <a:off x="7340218" y="3770701"/>
            <a:ext cx="1747542" cy="345000"/>
          </a:xfrm>
          <a:prstGeom prst="rightArrow">
            <a:avLst>
              <a:gd name="adj1" fmla="val 50000"/>
              <a:gd name="adj2" fmla="val 50000"/>
            </a:avLst>
          </a:pr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oppins Thin"/>
              <a:ea typeface="Poppins Thin"/>
              <a:cs typeface="Poppins Thin"/>
              <a:sym typeface="Poppins Thin"/>
            </a:endParaRPr>
          </a:p>
        </p:txBody>
      </p:sp>
      <p:sp>
        <p:nvSpPr>
          <p:cNvPr id="43" name="Google Shape;645;p50">
            <a:extLst>
              <a:ext uri="{FF2B5EF4-FFF2-40B4-BE49-F238E27FC236}">
                <a16:creationId xmlns:a16="http://schemas.microsoft.com/office/drawing/2014/main" id="{8D1330C5-9C09-9540-8958-3D863194E7EA}"/>
              </a:ext>
            </a:extLst>
          </p:cNvPr>
          <p:cNvSpPr/>
          <p:nvPr/>
        </p:nvSpPr>
        <p:spPr>
          <a:xfrm rot="2384923">
            <a:off x="7329572" y="4805243"/>
            <a:ext cx="1747542" cy="345000"/>
          </a:xfrm>
          <a:prstGeom prst="rightArrow">
            <a:avLst>
              <a:gd name="adj1" fmla="val 50000"/>
              <a:gd name="adj2" fmla="val 50000"/>
            </a:avLst>
          </a:pr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oppins Thin"/>
              <a:ea typeface="Poppins Thin"/>
              <a:cs typeface="Poppins Thin"/>
              <a:sym typeface="Poppins Thin"/>
            </a:endParaRPr>
          </a:p>
        </p:txBody>
      </p:sp>
      <p:pic>
        <p:nvPicPr>
          <p:cNvPr id="4108" name="Picture 12" descr="Microsoft SharePoint Online Logo">
            <a:extLst>
              <a:ext uri="{FF2B5EF4-FFF2-40B4-BE49-F238E27FC236}">
                <a16:creationId xmlns:a16="http://schemas.microsoft.com/office/drawing/2014/main" id="{DC5DA464-D8C7-B64B-9CF4-9FF2F1AA4E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4506" y="911323"/>
            <a:ext cx="2905493" cy="163673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OneDrive Logo">
            <a:extLst>
              <a:ext uri="{FF2B5EF4-FFF2-40B4-BE49-F238E27FC236}">
                <a16:creationId xmlns:a16="http://schemas.microsoft.com/office/drawing/2014/main" id="{D2117BE0-53F1-D147-9370-16485E77D3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73248" y="556583"/>
            <a:ext cx="2808007" cy="87984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210B5363-1EEC-F749-95DF-53BB10A95E7D}"/>
              </a:ext>
            </a:extLst>
          </p:cNvPr>
          <p:cNvGrpSpPr/>
          <p:nvPr/>
        </p:nvGrpSpPr>
        <p:grpSpPr>
          <a:xfrm>
            <a:off x="9033591" y="3072495"/>
            <a:ext cx="513502" cy="378453"/>
            <a:chOff x="6304770" y="1335903"/>
            <a:chExt cx="634553" cy="467668"/>
          </a:xfrm>
        </p:grpSpPr>
        <p:pic>
          <p:nvPicPr>
            <p:cNvPr id="50" name="Google Shape;646;p50">
              <a:extLst>
                <a:ext uri="{FF2B5EF4-FFF2-40B4-BE49-F238E27FC236}">
                  <a16:creationId xmlns:a16="http://schemas.microsoft.com/office/drawing/2014/main" id="{CBEF4357-3D1D-3648-B6AB-47A7503977E1}"/>
                </a:ext>
              </a:extLst>
            </p:cNvPr>
            <p:cNvPicPr preferRelativeResize="0"/>
            <p:nvPr/>
          </p:nvPicPr>
          <p:blipFill rotWithShape="1">
            <a:blip r:embed="rId4">
              <a:alphaModFix/>
            </a:blip>
            <a:srcRect/>
            <a:stretch/>
          </p:blipFill>
          <p:spPr>
            <a:xfrm>
              <a:off x="6304770" y="1335903"/>
              <a:ext cx="515558" cy="386669"/>
            </a:xfrm>
            <a:prstGeom prst="rect">
              <a:avLst/>
            </a:prstGeom>
            <a:solidFill>
              <a:schemeClr val="accent2"/>
            </a:solidFill>
            <a:ln>
              <a:noFill/>
            </a:ln>
          </p:spPr>
        </p:pic>
        <p:grpSp>
          <p:nvGrpSpPr>
            <p:cNvPr id="23" name="Group 22">
              <a:extLst>
                <a:ext uri="{FF2B5EF4-FFF2-40B4-BE49-F238E27FC236}">
                  <a16:creationId xmlns:a16="http://schemas.microsoft.com/office/drawing/2014/main" id="{93FFC7E5-EEB8-EC48-9655-44674429E4DC}"/>
                </a:ext>
              </a:extLst>
            </p:cNvPr>
            <p:cNvGrpSpPr/>
            <p:nvPr/>
          </p:nvGrpSpPr>
          <p:grpSpPr>
            <a:xfrm>
              <a:off x="6676772" y="1541020"/>
              <a:ext cx="262551" cy="262551"/>
              <a:chOff x="4914900" y="1191126"/>
              <a:chExt cx="372979" cy="372979"/>
            </a:xfrm>
          </p:grpSpPr>
          <p:sp>
            <p:nvSpPr>
              <p:cNvPr id="18" name="Oval 17">
                <a:extLst>
                  <a:ext uri="{FF2B5EF4-FFF2-40B4-BE49-F238E27FC236}">
                    <a16:creationId xmlns:a16="http://schemas.microsoft.com/office/drawing/2014/main" id="{149DF901-A387-5E44-835A-21711B460B9C}"/>
                  </a:ext>
                </a:extLst>
              </p:cNvPr>
              <p:cNvSpPr/>
              <p:nvPr/>
            </p:nvSpPr>
            <p:spPr>
              <a:xfrm>
                <a:off x="4914900" y="1191126"/>
                <a:ext cx="372979" cy="372979"/>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4" name="Picture 18">
                <a:extLst>
                  <a:ext uri="{FF2B5EF4-FFF2-40B4-BE49-F238E27FC236}">
                    <a16:creationId xmlns:a16="http://schemas.microsoft.com/office/drawing/2014/main" id="{D9F7D6BA-A937-5A44-9DA4-637526E941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0542" y="1216768"/>
                <a:ext cx="321694" cy="32169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6" name="Group 55">
            <a:extLst>
              <a:ext uri="{FF2B5EF4-FFF2-40B4-BE49-F238E27FC236}">
                <a16:creationId xmlns:a16="http://schemas.microsoft.com/office/drawing/2014/main" id="{5CE43C0E-F321-F44E-A870-9F13B7AFFF4E}"/>
              </a:ext>
            </a:extLst>
          </p:cNvPr>
          <p:cNvGrpSpPr/>
          <p:nvPr/>
        </p:nvGrpSpPr>
        <p:grpSpPr>
          <a:xfrm>
            <a:off x="9037538" y="3068224"/>
            <a:ext cx="513502" cy="378453"/>
            <a:chOff x="6304770" y="1335903"/>
            <a:chExt cx="634553" cy="467668"/>
          </a:xfrm>
        </p:grpSpPr>
        <p:pic>
          <p:nvPicPr>
            <p:cNvPr id="57" name="Google Shape;646;p50">
              <a:extLst>
                <a:ext uri="{FF2B5EF4-FFF2-40B4-BE49-F238E27FC236}">
                  <a16:creationId xmlns:a16="http://schemas.microsoft.com/office/drawing/2014/main" id="{1D71D19E-1683-3649-A9C5-1B2A3A7BA9E4}"/>
                </a:ext>
              </a:extLst>
            </p:cNvPr>
            <p:cNvPicPr preferRelativeResize="0"/>
            <p:nvPr/>
          </p:nvPicPr>
          <p:blipFill rotWithShape="1">
            <a:blip r:embed="rId4">
              <a:alphaModFix/>
            </a:blip>
            <a:srcRect/>
            <a:stretch/>
          </p:blipFill>
          <p:spPr>
            <a:xfrm>
              <a:off x="6304770" y="1335903"/>
              <a:ext cx="515558" cy="386669"/>
            </a:xfrm>
            <a:prstGeom prst="rect">
              <a:avLst/>
            </a:prstGeom>
            <a:solidFill>
              <a:schemeClr val="accent2"/>
            </a:solidFill>
            <a:ln>
              <a:noFill/>
            </a:ln>
          </p:spPr>
        </p:pic>
        <p:grpSp>
          <p:nvGrpSpPr>
            <p:cNvPr id="58" name="Group 57">
              <a:extLst>
                <a:ext uri="{FF2B5EF4-FFF2-40B4-BE49-F238E27FC236}">
                  <a16:creationId xmlns:a16="http://schemas.microsoft.com/office/drawing/2014/main" id="{2C237254-2841-F446-B4C1-CF5622E6DB64}"/>
                </a:ext>
              </a:extLst>
            </p:cNvPr>
            <p:cNvGrpSpPr/>
            <p:nvPr/>
          </p:nvGrpSpPr>
          <p:grpSpPr>
            <a:xfrm>
              <a:off x="6676772" y="1541020"/>
              <a:ext cx="262551" cy="262551"/>
              <a:chOff x="4914900" y="1191126"/>
              <a:chExt cx="372979" cy="372979"/>
            </a:xfrm>
          </p:grpSpPr>
          <p:sp>
            <p:nvSpPr>
              <p:cNvPr id="59" name="Oval 58">
                <a:extLst>
                  <a:ext uri="{FF2B5EF4-FFF2-40B4-BE49-F238E27FC236}">
                    <a16:creationId xmlns:a16="http://schemas.microsoft.com/office/drawing/2014/main" id="{4EC04859-ADE9-6341-9177-C7BA02CD3166}"/>
                  </a:ext>
                </a:extLst>
              </p:cNvPr>
              <p:cNvSpPr/>
              <p:nvPr/>
            </p:nvSpPr>
            <p:spPr>
              <a:xfrm>
                <a:off x="4914900" y="1191126"/>
                <a:ext cx="372979" cy="372979"/>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18">
                <a:extLst>
                  <a:ext uri="{FF2B5EF4-FFF2-40B4-BE49-F238E27FC236}">
                    <a16:creationId xmlns:a16="http://schemas.microsoft.com/office/drawing/2014/main" id="{D55567AF-7F09-2E41-8B21-53F204AE15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0542" y="1216768"/>
                <a:ext cx="321694" cy="321694"/>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65" name="Curved Connector 64">
            <a:extLst>
              <a:ext uri="{FF2B5EF4-FFF2-40B4-BE49-F238E27FC236}">
                <a16:creationId xmlns:a16="http://schemas.microsoft.com/office/drawing/2014/main" id="{0AA32A84-8DA2-1949-9078-062F4F60BC81}"/>
              </a:ext>
            </a:extLst>
          </p:cNvPr>
          <p:cNvCxnSpPr>
            <a:cxnSpLocks/>
          </p:cNvCxnSpPr>
          <p:nvPr/>
        </p:nvCxnSpPr>
        <p:spPr>
          <a:xfrm flipV="1">
            <a:off x="1549977" y="4422663"/>
            <a:ext cx="2790148" cy="1537201"/>
          </a:xfrm>
          <a:prstGeom prst="curved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16" descr="Phishing - SonicWall Digital Assets Library file">
            <a:extLst>
              <a:ext uri="{FF2B5EF4-FFF2-40B4-BE49-F238E27FC236}">
                <a16:creationId xmlns:a16="http://schemas.microsoft.com/office/drawing/2014/main" id="{C410779D-C603-9746-B259-96856F272D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9091" y="5397828"/>
            <a:ext cx="887334" cy="887334"/>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See the source image">
            <a:extLst>
              <a:ext uri="{FF2B5EF4-FFF2-40B4-BE49-F238E27FC236}">
                <a16:creationId xmlns:a16="http://schemas.microsoft.com/office/drawing/2014/main" id="{2B783AD2-23E9-8F46-B0D5-6739F95B5C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3248" y="815588"/>
            <a:ext cx="1052143" cy="105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56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7" presetClass="path" presetSubtype="0" accel="50000" decel="50000" fill="hold" nodeType="clickEffect">
                                  <p:stCondLst>
                                    <p:cond delay="0"/>
                                  </p:stCondLst>
                                  <p:childTnLst>
                                    <p:animMotion origin="layout" path="M 8.33333E-7 -0.00092 L -0.09414 0.08519 C -0.11524 0.10371 -0.12695 0.13079 -0.12695 0.15926 C -0.12695 0.19121 -0.11524 0.21713 -0.09414 0.23565 L 8.33333E-7 0.32269 " pathEditMode="relative" rAng="5400000" ptsTypes="AAAAA">
                                      <p:cBhvr>
                                        <p:cTn id="12" dur="2000" fill="hold"/>
                                        <p:tgtEl>
                                          <p:spTgt spid="44"/>
                                        </p:tgtEl>
                                        <p:attrNameLst>
                                          <p:attrName>ppt_x</p:attrName>
                                          <p:attrName>ppt_y</p:attrName>
                                        </p:attrNameLst>
                                      </p:cBhvr>
                                      <p:rCtr x="-6341" y="16181"/>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par>
                                <p:cTn id="18" presetID="10" presetClass="entr" presetSubtype="0" fill="hold"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2_Content">
  <a:themeElements>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fontScheme name="SonicWall 2020">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nicWall-PPT-Template-2020" id="{ACF133FE-2EB4-4EF7-81D8-2D49363FB057}" vid="{4D25BB28-34B5-4E8F-967C-24D340B48939}"/>
    </a:ext>
  </a:extLst>
</a:theme>
</file>

<file path=ppt/theme/theme2.xml><?xml version="1.0" encoding="utf-8"?>
<a:theme xmlns:a="http://schemas.openxmlformats.org/drawingml/2006/main" name="1_Covers">
  <a:themeElements>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fontScheme name="SonicWall 2020">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nicWall-PPT-Template-2020" id="{ACF133FE-2EB4-4EF7-81D8-2D49363FB057}" vid="{F91DDB55-CEB2-4B96-9F4C-AEED801F68E6}"/>
    </a:ext>
  </a:extLst>
</a:theme>
</file>

<file path=ppt/theme/theme3.xml><?xml version="1.0" encoding="utf-8"?>
<a:theme xmlns:a="http://schemas.openxmlformats.org/drawingml/2006/main" name="3_Dividers">
  <a:themeElements>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a:bodyPr>
      <a:lstStyle>
        <a:defPPr algn="l">
          <a:defRPr dirty="0" smtClean="0">
            <a:solidFill>
              <a:srgbClr val="FF791A"/>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onicWall-PPT-Template-2020" id="{ACF133FE-2EB4-4EF7-81D8-2D49363FB057}" vid="{5F92675D-CA4B-45BF-83C8-4D2895825FE2}"/>
    </a:ext>
  </a:extLst>
</a:theme>
</file>

<file path=ppt/theme/theme4.xml><?xml version="1.0" encoding="utf-8"?>
<a:theme xmlns:a="http://schemas.openxmlformats.org/drawingml/2006/main" name="4_Ending">
  <a:themeElements>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a:bodyPr>
      <a:lstStyle>
        <a:defPPr algn="l">
          <a:defRPr dirty="0" smtClean="0">
            <a:solidFill>
              <a:srgbClr val="FF791A"/>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onicWall-PPT-Template-2020" id="{ACF133FE-2EB4-4EF7-81D8-2D49363FB057}" vid="{C4998795-0E77-4883-B09C-8733916350F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ABB1A9AF9DBD448BCC888C51DCB385" ma:contentTypeVersion="18" ma:contentTypeDescription="Create a new document." ma:contentTypeScope="" ma:versionID="3ddf770c45c6e21d72ac265c8dbf6ccb">
  <xsd:schema xmlns:xsd="http://www.w3.org/2001/XMLSchema" xmlns:xs="http://www.w3.org/2001/XMLSchema" xmlns:p="http://schemas.microsoft.com/office/2006/metadata/properties" xmlns:ns1="http://schemas.microsoft.com/sharepoint/v3" xmlns:ns2="ea8d9153-c095-4e7a-8ced-127d8062ffd0" xmlns:ns3="af086477-05b0-4e93-bcda-3371a02a964b" targetNamespace="http://schemas.microsoft.com/office/2006/metadata/properties" ma:root="true" ma:fieldsID="b9a7191b7f25fb3c3c27043d6392407a" ns1:_="" ns2:_="" ns3:_="">
    <xsd:import namespace="http://schemas.microsoft.com/sharepoint/v3"/>
    <xsd:import namespace="ea8d9153-c095-4e7a-8ced-127d8062ffd0"/>
    <xsd:import namespace="af086477-05b0-4e93-bcda-3371a02a96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d9153-c095-4e7a-8ced-127d8062ff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f6d8d2c-b0f4-4493-91a0-9fbf29764b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f086477-05b0-4e93-bcda-3371a02a964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cbd543a-d3c3-4ad0-8409-9cbd2e99e081}" ma:internalName="TaxCatchAll" ma:showField="CatchAllData" ma:web="af086477-05b0-4e93-bcda-3371a02a96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f086477-05b0-4e93-bcda-3371a02a964b" xsi:nil="true"/>
    <lcf76f155ced4ddcb4097134ff3c332f xmlns="ea8d9153-c095-4e7a-8ced-127d8062ffd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4B7A80-2F77-41BD-BB3E-B001B5098931}">
  <ds:schemaRefs>
    <ds:schemaRef ds:uri="http://schemas.microsoft.com/sharepoint/v3/contenttype/forms"/>
  </ds:schemaRefs>
</ds:datastoreItem>
</file>

<file path=customXml/itemProps2.xml><?xml version="1.0" encoding="utf-8"?>
<ds:datastoreItem xmlns:ds="http://schemas.openxmlformats.org/officeDocument/2006/customXml" ds:itemID="{0831D9E5-9F3E-431F-A036-2AE49698B6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a8d9153-c095-4e7a-8ced-127d8062ffd0"/>
    <ds:schemaRef ds:uri="af086477-05b0-4e93-bcda-3371a02a96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332C17-CA58-4258-9145-204D6921BD4B}">
  <ds:schemaRefs>
    <ds:schemaRef ds:uri="http://purl.org/dc/terms/"/>
    <ds:schemaRef ds:uri="2d772e0c-5e42-419c-828b-1907721b0bcf"/>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2a724511-a180-4c0b-8752-d7ae51d6f9c0"/>
    <ds:schemaRef ds:uri="http://www.w3.org/XML/1998/namespace"/>
    <ds:schemaRef ds:uri="http://purl.org/dc/dcmitype/"/>
    <ds:schemaRef ds:uri="http://schemas.microsoft.com/sharepoint/v3"/>
    <ds:schemaRef ds:uri="af086477-05b0-4e93-bcda-3371a02a964b"/>
    <ds:schemaRef ds:uri="ea8d9153-c095-4e7a-8ced-127d8062ffd0"/>
  </ds:schemaRefs>
</ds:datastoreItem>
</file>

<file path=docProps/app.xml><?xml version="1.0" encoding="utf-8"?>
<Properties xmlns="http://schemas.openxmlformats.org/officeDocument/2006/extended-properties" xmlns:vt="http://schemas.openxmlformats.org/officeDocument/2006/docPropsVTypes">
  <Template>SonicWall-PPT-Template-2020</Template>
  <TotalTime>0</TotalTime>
  <Words>2406</Words>
  <Application>Microsoft Office PowerPoint</Application>
  <PresentationFormat>Widescreen</PresentationFormat>
  <Paragraphs>511</Paragraphs>
  <Slides>29</Slides>
  <Notes>25</Notes>
  <HiddenSlides>0</HiddenSlides>
  <MMClips>0</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2_Content</vt:lpstr>
      <vt:lpstr>1_Covers</vt:lpstr>
      <vt:lpstr>3_Dividers</vt:lpstr>
      <vt:lpstr>4_Ending</vt:lpstr>
      <vt:lpstr>Cloud App Security  </vt:lpstr>
      <vt:lpstr>Security Challenges With Email</vt:lpstr>
      <vt:lpstr>Phishing Campaign: 2020 Year in Review</vt:lpstr>
      <vt:lpstr>Phishing Campaign: Momentum continues in 2021  </vt:lpstr>
      <vt:lpstr>Is native cloud security Enough For Targeted Phishing</vt:lpstr>
      <vt:lpstr>Microsoft 365 Layered Defense Efficacy </vt:lpstr>
      <vt:lpstr>Office 365 Is The Most Targeted Platform</vt:lpstr>
      <vt:lpstr>Attackers Know Your Security</vt:lpstr>
      <vt:lpstr>Ineffective Solutions</vt:lpstr>
      <vt:lpstr>SonicWall Cloud App Security (CAS)</vt:lpstr>
      <vt:lpstr>CAS SOLUTION OVERVIEW</vt:lpstr>
      <vt:lpstr>How CAS Secures Microsoft 365 With APIs</vt:lpstr>
      <vt:lpstr>How CAS Focused on Protecting Microsoft’s Weaknesses</vt:lpstr>
      <vt:lpstr>CAS Catches What Microsoft Doesn’t</vt:lpstr>
      <vt:lpstr>Business Email Compromise (BEC) Protection</vt:lpstr>
      <vt:lpstr>Anomaly Detection And Account Takeover (ATO) Protection</vt:lpstr>
      <vt:lpstr>Post Delivery Email Security</vt:lpstr>
      <vt:lpstr>Cloud App Security “Smartdlp”</vt:lpstr>
      <vt:lpstr>PowerPoint Presentation</vt:lpstr>
      <vt:lpstr>Licensing and Packaging</vt:lpstr>
      <vt:lpstr>Next Steps</vt:lpstr>
      <vt:lpstr>PowerPoint Presentation</vt:lpstr>
      <vt:lpstr>Backup Slides</vt:lpstr>
      <vt:lpstr>Break The Phishing Attack Kill Chain </vt:lpstr>
      <vt:lpstr>Cloud App Security Solution Overview</vt:lpstr>
      <vt:lpstr>Multi-layered protection</vt:lpstr>
      <vt:lpstr>Born In the Cloud – API Based</vt:lpstr>
      <vt:lpstr>Native Integration</vt:lpstr>
      <vt:lpstr>“We use sonicwall cloud app security in addition to O365 email security to ensure that as much spam and phishing as possible will be caught before getting to the end user. No system is 100%, but this one is pretty close.” —    Tim Gustafson,  System Administrator, PCES Corp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Playbook:  How SonicWall Secures</dc:title>
  <dc:creator/>
  <cp:lastModifiedBy/>
  <cp:revision>27</cp:revision>
  <dcterms:created xsi:type="dcterms:W3CDTF">2020-05-29T16:57:36Z</dcterms:created>
  <dcterms:modified xsi:type="dcterms:W3CDTF">2022-06-24T08:54:38Z</dcterms:modified>
  <cp:category>SonicWall Inc.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0x010100F9ABB1A9AF9DBD448BCC888C51DCB385</vt:lpwstr>
  </property>
  <property fmtid="{D5CDD505-2E9C-101B-9397-08002B2CF9AE}" pid="3" name="MSIP_Label_e453f203-a7fe-4d32-968a-fe687818e308_Enabled">
    <vt:lpwstr>true</vt:lpwstr>
  </property>
  <property fmtid="{D5CDD505-2E9C-101B-9397-08002B2CF9AE}" pid="4" name="MSIP_Label_e453f203-a7fe-4d32-968a-fe687818e308_SetDate">
    <vt:lpwstr>2022-06-24T08:54:37Z</vt:lpwstr>
  </property>
  <property fmtid="{D5CDD505-2E9C-101B-9397-08002B2CF9AE}" pid="5" name="MSIP_Label_e453f203-a7fe-4d32-968a-fe687818e308_Method">
    <vt:lpwstr>Standard</vt:lpwstr>
  </property>
  <property fmtid="{D5CDD505-2E9C-101B-9397-08002B2CF9AE}" pid="6" name="MSIP_Label_e453f203-a7fe-4d32-968a-fe687818e308_Name">
    <vt:lpwstr>defa4170-0d19-0005-0004-bc88714345d2</vt:lpwstr>
  </property>
  <property fmtid="{D5CDD505-2E9C-101B-9397-08002B2CF9AE}" pid="7" name="MSIP_Label_e453f203-a7fe-4d32-968a-fe687818e308_SiteId">
    <vt:lpwstr>84fe6f40-1cbc-4730-8328-8018b2af88bc</vt:lpwstr>
  </property>
  <property fmtid="{D5CDD505-2E9C-101B-9397-08002B2CF9AE}" pid="8" name="MSIP_Label_e453f203-a7fe-4d32-968a-fe687818e308_ActionId">
    <vt:lpwstr>f2b2555d-54cc-436f-8a8d-8d4892000b4a</vt:lpwstr>
  </property>
  <property fmtid="{D5CDD505-2E9C-101B-9397-08002B2CF9AE}" pid="9" name="MSIP_Label_e453f203-a7fe-4d32-968a-fe687818e308_ContentBits">
    <vt:lpwstr>0</vt:lpwstr>
  </property>
  <property fmtid="{D5CDD505-2E9C-101B-9397-08002B2CF9AE}" pid="10" name="MediaServiceImageTags">
    <vt:lpwstr/>
  </property>
</Properties>
</file>